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gif" ContentType="image/gif"/>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527559" r:id="rId1"/>
    <p:sldMasterId id="2147527566" r:id="rId2"/>
    <p:sldMasterId id="2147527586" r:id="rId3"/>
    <p:sldMasterId id="2147527612" r:id="rId4"/>
  </p:sldMasterIdLst>
  <p:notesMasterIdLst>
    <p:notesMasterId r:id="rId75"/>
  </p:notesMasterIdLst>
  <p:handoutMasterIdLst>
    <p:handoutMasterId r:id="rId76"/>
  </p:handoutMasterIdLst>
  <p:sldIdLst>
    <p:sldId id="6147" r:id="rId5"/>
    <p:sldId id="6188" r:id="rId6"/>
    <p:sldId id="6191" r:id="rId7"/>
    <p:sldId id="6192" r:id="rId8"/>
    <p:sldId id="6190" r:id="rId9"/>
    <p:sldId id="6193" r:id="rId10"/>
    <p:sldId id="6199" r:id="rId11"/>
    <p:sldId id="6221" r:id="rId12"/>
    <p:sldId id="6198" r:id="rId13"/>
    <p:sldId id="5905" r:id="rId14"/>
    <p:sldId id="5906" r:id="rId15"/>
    <p:sldId id="5907" r:id="rId16"/>
    <p:sldId id="5908" r:id="rId17"/>
    <p:sldId id="5909" r:id="rId18"/>
    <p:sldId id="5782" r:id="rId19"/>
    <p:sldId id="5783" r:id="rId20"/>
    <p:sldId id="6182" r:id="rId21"/>
    <p:sldId id="6197" r:id="rId22"/>
    <p:sldId id="6222" r:id="rId23"/>
    <p:sldId id="6009" r:id="rId24"/>
    <p:sldId id="6003" r:id="rId25"/>
    <p:sldId id="6195" r:id="rId26"/>
    <p:sldId id="6196" r:id="rId27"/>
    <p:sldId id="6007" r:id="rId28"/>
    <p:sldId id="6008" r:id="rId29"/>
    <p:sldId id="6011" r:id="rId30"/>
    <p:sldId id="6012" r:id="rId31"/>
    <p:sldId id="6013" r:id="rId32"/>
    <p:sldId id="6223" r:id="rId33"/>
    <p:sldId id="6107" r:id="rId34"/>
    <p:sldId id="6091" r:id="rId35"/>
    <p:sldId id="6090" r:id="rId36"/>
    <p:sldId id="6092" r:id="rId37"/>
    <p:sldId id="6093" r:id="rId38"/>
    <p:sldId id="6094" r:id="rId39"/>
    <p:sldId id="6095" r:id="rId40"/>
    <p:sldId id="6114" r:id="rId41"/>
    <p:sldId id="6208" r:id="rId42"/>
    <p:sldId id="6216" r:id="rId43"/>
    <p:sldId id="6112" r:id="rId44"/>
    <p:sldId id="6113" r:id="rId45"/>
    <p:sldId id="6115" r:id="rId46"/>
    <p:sldId id="6116" r:id="rId47"/>
    <p:sldId id="6181" r:id="rId48"/>
    <p:sldId id="6101" r:id="rId49"/>
    <p:sldId id="6102" r:id="rId50"/>
    <p:sldId id="6103" r:id="rId51"/>
    <p:sldId id="6118" r:id="rId52"/>
    <p:sldId id="6120" r:id="rId53"/>
    <p:sldId id="6122" r:id="rId54"/>
    <p:sldId id="6123" r:id="rId55"/>
    <p:sldId id="6224" r:id="rId56"/>
    <p:sldId id="6157" r:id="rId57"/>
    <p:sldId id="6158" r:id="rId58"/>
    <p:sldId id="6159" r:id="rId59"/>
    <p:sldId id="6160" r:id="rId60"/>
    <p:sldId id="6161" r:id="rId61"/>
    <p:sldId id="6162" r:id="rId62"/>
    <p:sldId id="6163" r:id="rId63"/>
    <p:sldId id="6164" r:id="rId64"/>
    <p:sldId id="6165" r:id="rId65"/>
    <p:sldId id="6166" r:id="rId66"/>
    <p:sldId id="6167" r:id="rId67"/>
    <p:sldId id="6168" r:id="rId68"/>
    <p:sldId id="6226" r:id="rId69"/>
    <p:sldId id="6225" r:id="rId70"/>
    <p:sldId id="6185" r:id="rId71"/>
    <p:sldId id="6149" r:id="rId72"/>
    <p:sldId id="6082" r:id="rId73"/>
    <p:sldId id="6083" r:id="rId74"/>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b="1"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383">
          <p15:clr>
            <a:srgbClr val="A4A3A4"/>
          </p15:clr>
        </p15:guide>
        <p15:guide id="2" pos="288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5AD"/>
    <a:srgbClr val="00B400"/>
    <a:srgbClr val="68360F"/>
    <a:srgbClr val="20FF37"/>
    <a:srgbClr val="257FD7"/>
    <a:srgbClr val="FFEA08"/>
    <a:srgbClr val="FF7413"/>
    <a:srgbClr val="4BAB50"/>
    <a:srgbClr val="0033CC"/>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3145" autoAdjust="0"/>
    <p:restoredTop sz="50000" autoAdjust="0"/>
  </p:normalViewPr>
  <p:slideViewPr>
    <p:cSldViewPr snapToGrid="0">
      <p:cViewPr>
        <p:scale>
          <a:sx n="95" d="100"/>
          <a:sy n="95" d="100"/>
        </p:scale>
        <p:origin x="912" y="248"/>
      </p:cViewPr>
      <p:guideLst>
        <p:guide orient="horz" pos="2383"/>
        <p:guide pos="2881"/>
      </p:guideLst>
    </p:cSldViewPr>
  </p:slideViewPr>
  <p:outlineViewPr>
    <p:cViewPr>
      <p:scale>
        <a:sx n="33" d="100"/>
        <a:sy n="33" d="100"/>
      </p:scale>
      <p:origin x="0" y="33992"/>
    </p:cViewPr>
  </p:outlineViewPr>
  <p:notesTextViewPr>
    <p:cViewPr>
      <p:scale>
        <a:sx n="100" d="100"/>
        <a:sy n="100" d="100"/>
      </p:scale>
      <p:origin x="0" y="0"/>
    </p:cViewPr>
  </p:notesTextViewPr>
  <p:sorterViewPr>
    <p:cViewPr>
      <p:scale>
        <a:sx n="35" d="100"/>
        <a:sy n="35" d="100"/>
      </p:scale>
      <p:origin x="0" y="2504"/>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80" Type="http://schemas.openxmlformats.org/officeDocument/2006/relationships/tableStyles" Target="tableStyles.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notesMaster" Target="notesMasters/notesMaster1.xml"/><Relationship Id="rId76" Type="http://schemas.openxmlformats.org/officeDocument/2006/relationships/handoutMaster" Target="handoutMasters/handoutMaster1.xml"/><Relationship Id="rId77" Type="http://schemas.openxmlformats.org/officeDocument/2006/relationships/presProps" Target="presProps.xml"/><Relationship Id="rId78" Type="http://schemas.openxmlformats.org/officeDocument/2006/relationships/viewProps" Target="viewProps.xml"/><Relationship Id="rId79" Type="http://schemas.openxmlformats.org/officeDocument/2006/relationships/theme" Target="theme/theme1.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 Id="rId2" Type="http://schemas.openxmlformats.org/officeDocument/2006/relationships/image" Target="../media/image2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6.emf"/><Relationship Id="rId5" Type="http://schemas.openxmlformats.org/officeDocument/2006/relationships/image" Target="../media/image27.emf"/><Relationship Id="rId6" Type="http://schemas.openxmlformats.org/officeDocument/2006/relationships/image" Target="../media/image28.emf"/><Relationship Id="rId1" Type="http://schemas.openxmlformats.org/officeDocument/2006/relationships/image" Target="../media/image23.emf"/><Relationship Id="rId2" Type="http://schemas.openxmlformats.org/officeDocument/2006/relationships/image" Target="../media/image2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67200F20-CDF5-C541-A52C-C7547537935B}" type="slidenum">
              <a:rPr lang="en-US"/>
              <a:pPr>
                <a:defRPr/>
              </a:pPr>
              <a:t>‹#›</a:t>
            </a:fld>
            <a:endParaRPr lang="en-US"/>
          </a:p>
        </p:txBody>
      </p:sp>
    </p:spTree>
    <p:extLst>
      <p:ext uri="{BB962C8B-B14F-4D97-AF65-F5344CB8AC3E}">
        <p14:creationId xmlns:p14="http://schemas.microsoft.com/office/powerpoint/2010/main" val="3360249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26660"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0100BF89-F62E-4F4D-A171-8DD56B98F47F}" type="slidenum">
              <a:rPr lang="en-US"/>
              <a:pPr>
                <a:defRPr/>
              </a:pPr>
              <a:t>‹#›</a:t>
            </a:fld>
            <a:endParaRPr lang="en-US"/>
          </a:p>
        </p:txBody>
      </p:sp>
    </p:spTree>
    <p:extLst>
      <p:ext uri="{BB962C8B-B14F-4D97-AF65-F5344CB8AC3E}">
        <p14:creationId xmlns:p14="http://schemas.microsoft.com/office/powerpoint/2010/main" val="41208683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7</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092902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9" name="Shape 1579"/>
          <p:cNvSpPr>
            <a:spLocks noGrp="1" noRot="1" noChangeAspect="1"/>
          </p:cNvSpPr>
          <p:nvPr>
            <p:ph type="sldImg"/>
          </p:nvPr>
        </p:nvSpPr>
        <p:spPr>
          <a:prstGeom prst="rect">
            <a:avLst/>
          </a:prstGeom>
        </p:spPr>
        <p:txBody>
          <a:bodyPr lIns="96661" tIns="48331" rIns="96661" bIns="48331"/>
          <a:lstStyle/>
          <a:p>
            <a:pPr lvl="0"/>
            <a:endParaRPr/>
          </a:p>
        </p:txBody>
      </p:sp>
      <p:sp>
        <p:nvSpPr>
          <p:cNvPr id="1580" name="Shape 1580"/>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446793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 name="Shape 1628"/>
          <p:cNvSpPr>
            <a:spLocks noGrp="1" noRot="1" noChangeAspect="1"/>
          </p:cNvSpPr>
          <p:nvPr>
            <p:ph type="sldImg"/>
          </p:nvPr>
        </p:nvSpPr>
        <p:spPr>
          <a:prstGeom prst="rect">
            <a:avLst/>
          </a:prstGeom>
        </p:spPr>
        <p:txBody>
          <a:bodyPr lIns="96661" tIns="48331" rIns="96661" bIns="48331"/>
          <a:lstStyle/>
          <a:p>
            <a:pPr lvl="0"/>
            <a:endParaRPr/>
          </a:p>
        </p:txBody>
      </p:sp>
      <p:sp>
        <p:nvSpPr>
          <p:cNvPr id="1629" name="Shape 1629"/>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397020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19</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354003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a:t>
            </a:r>
            <a:r>
              <a:rPr lang="en-US" baseline="0" dirty="0" smtClean="0"/>
              <a:t> </a:t>
            </a:r>
            <a:r>
              <a:rPr lang="en-US" baseline="0" dirty="0" err="1" smtClean="0"/>
              <a:t>loregic</a:t>
            </a:r>
            <a:r>
              <a:rPr lang="en-US" baseline="0" dirty="0" smtClean="0"/>
              <a:t> to here too! to see regulatory mechanisms similar too</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70093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a:t>
            </a:r>
            <a:r>
              <a:rPr lang="en-US" baseline="0" dirty="0" smtClean="0"/>
              <a:t> </a:t>
            </a:r>
            <a:r>
              <a:rPr lang="en-US" baseline="0" dirty="0" err="1" smtClean="0"/>
              <a:t>loregic</a:t>
            </a:r>
            <a:r>
              <a:rPr lang="en-US" baseline="0" dirty="0" smtClean="0"/>
              <a:t> to here too! to see regulatory mechanisms similar too</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21</a:t>
            </a:fld>
            <a:endParaRPr lang="en-US">
              <a:solidFill>
                <a:prstClr val="black"/>
              </a:solidFill>
              <a:latin typeface="Calibri"/>
            </a:endParaRPr>
          </a:p>
        </p:txBody>
      </p:sp>
    </p:spTree>
    <p:extLst>
      <p:ext uri="{BB962C8B-B14F-4D97-AF65-F5344CB8AC3E}">
        <p14:creationId xmlns:p14="http://schemas.microsoft.com/office/powerpoint/2010/main" val="270093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22</a:t>
            </a:fld>
            <a:endParaRPr lang="en-US">
              <a:solidFill>
                <a:prstClr val="black"/>
              </a:solidFill>
              <a:latin typeface="Calibri"/>
            </a:endParaRPr>
          </a:p>
        </p:txBody>
      </p:sp>
    </p:spTree>
    <p:extLst>
      <p:ext uri="{BB962C8B-B14F-4D97-AF65-F5344CB8AC3E}">
        <p14:creationId xmlns:p14="http://schemas.microsoft.com/office/powerpoint/2010/main" val="17424360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18026932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40">
              <a:defRPr/>
            </a:pPr>
            <a:r>
              <a:rPr lang="en-US" dirty="0" smtClean="0"/>
              <a:t>if we look at A tilde, it controls the dynamic trajectory of </a:t>
            </a:r>
            <a:r>
              <a:rPr lang="en-US" baseline="0" dirty="0" smtClean="0"/>
              <a:t>expression part internally driven by meta-genes of X. according to the analytic solution, the internally driven expression part </a:t>
            </a:r>
            <a:r>
              <a:rPr lang="en-US" baseline="0" dirty="0" err="1" smtClean="0"/>
              <a:t>Xtilde</a:t>
            </a:r>
            <a:r>
              <a:rPr lang="en-US" baseline="0" dirty="0" smtClean="0"/>
              <a:t> I can be linear combinations of A tilde’s eigenvalue’s exponentials across time, which are defined by us as internal principal dynamic pattern (</a:t>
            </a:r>
            <a:r>
              <a:rPr lang="en-US" baseline="0" dirty="0" err="1" smtClean="0"/>
              <a:t>iPDP</a:t>
            </a:r>
            <a:r>
              <a:rPr lang="en-US" baseline="0" dirty="0" smtClean="0"/>
              <a:t>). B tilde </a:t>
            </a:r>
            <a:r>
              <a:rPr lang="en-US" dirty="0" smtClean="0"/>
              <a:t>controls the dynamic trajectory of X’s </a:t>
            </a:r>
            <a:r>
              <a:rPr lang="en-US" dirty="0" err="1" smtClean="0"/>
              <a:t>metagene</a:t>
            </a:r>
            <a:r>
              <a:rPr lang="en-US" dirty="0" smtClean="0"/>
              <a:t> </a:t>
            </a:r>
            <a:r>
              <a:rPr lang="en-US" baseline="0" dirty="0" smtClean="0"/>
              <a:t>expression part externally driven by U. similarly,  we can find </a:t>
            </a:r>
            <a:r>
              <a:rPr lang="en-US" dirty="0">
                <a:latin typeface="Times New Roman"/>
                <a:cs typeface="Times New Roman"/>
              </a:rPr>
              <a:t>external principal dynamic pattern (</a:t>
            </a:r>
            <a:r>
              <a:rPr lang="en-US" dirty="0" err="1">
                <a:latin typeface="Times New Roman"/>
                <a:cs typeface="Times New Roman"/>
              </a:rPr>
              <a:t>ePDP</a:t>
            </a:r>
            <a:r>
              <a:rPr lang="en-US" dirty="0">
                <a:latin typeface="Times New Roman"/>
                <a:cs typeface="Times New Roman"/>
              </a:rPr>
              <a:t>) based on B tilde’s eigenvalue exponentials across time. </a:t>
            </a:r>
            <a:r>
              <a:rPr lang="en-US" baseline="0" dirty="0" smtClean="0"/>
              <a:t>Actually, those patterns are canonical temporal expression trajectories, which are as simple as </a:t>
            </a:r>
            <a:r>
              <a:rPr lang="en-US" dirty="0" smtClean="0"/>
              <a:t>degradation, growth, damped oscillation temporal</a:t>
            </a:r>
            <a:r>
              <a:rPr lang="en-US" baseline="0" dirty="0" smtClean="0"/>
              <a:t> processes). In short</a:t>
            </a:r>
            <a:r>
              <a:rPr lang="en-US" dirty="0">
                <a:latin typeface="Times New Roman"/>
                <a:cs typeface="Times New Roman"/>
              </a:rPr>
              <a:t>, from </a:t>
            </a:r>
            <a:r>
              <a:rPr lang="en-US" dirty="0" err="1">
                <a:latin typeface="Times New Roman"/>
                <a:cs typeface="Times New Roman"/>
              </a:rPr>
              <a:t>metagene</a:t>
            </a:r>
            <a:r>
              <a:rPr lang="en-US" dirty="0">
                <a:latin typeface="Times New Roman"/>
                <a:cs typeface="Times New Roman"/>
              </a:rPr>
              <a:t> effective model, we are able to identify internal and external driven </a:t>
            </a:r>
            <a:r>
              <a:rPr lang="en-US" baseline="0" dirty="0" smtClean="0"/>
              <a:t>canonical temporal expression trajectories</a:t>
            </a:r>
            <a:r>
              <a:rPr lang="en-US" dirty="0">
                <a:latin typeface="Times New Roman"/>
                <a:cs typeface="Times New Roman"/>
              </a:rPr>
              <a:t>.</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24</a:t>
            </a:fld>
            <a:endParaRPr lang="en-US">
              <a:solidFill>
                <a:prstClr val="black"/>
              </a:solidFill>
              <a:latin typeface="Calibri"/>
            </a:endParaRPr>
          </a:p>
        </p:txBody>
      </p:sp>
    </p:spTree>
    <p:extLst>
      <p:ext uri="{BB962C8B-B14F-4D97-AF65-F5344CB8AC3E}">
        <p14:creationId xmlns:p14="http://schemas.microsoft.com/office/powerpoint/2010/main" val="1408450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F81442-A719-DE49-BBE8-A2FE42AB1B53}" type="slidenum">
              <a:rPr lang="en-US" smtClean="0"/>
              <a:pPr/>
              <a:t>25</a:t>
            </a:fld>
            <a:endParaRPr lang="en-US"/>
          </a:p>
        </p:txBody>
      </p:sp>
    </p:spTree>
    <p:extLst>
      <p:ext uri="{BB962C8B-B14F-4D97-AF65-F5344CB8AC3E}">
        <p14:creationId xmlns:p14="http://schemas.microsoft.com/office/powerpoint/2010/main" val="911205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29</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2043180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8</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20489014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0763" eaLnBrk="0" hangingPunct="0">
              <a:defRPr sz="1200" b="1">
                <a:solidFill>
                  <a:schemeClr val="tx1"/>
                </a:solidFill>
                <a:latin typeface="Arial" charset="0"/>
                <a:ea typeface="ＭＳ Ｐゴシック" charset="0"/>
                <a:cs typeface="ＭＳ Ｐゴシック" charset="0"/>
              </a:defRPr>
            </a:lvl1pPr>
            <a:lvl2pPr marL="742950" indent="-285750" defTabSz="1020763" eaLnBrk="0" hangingPunct="0">
              <a:defRPr sz="1200" b="1">
                <a:solidFill>
                  <a:schemeClr val="tx1"/>
                </a:solidFill>
                <a:latin typeface="Arial" charset="0"/>
                <a:ea typeface="ＭＳ Ｐゴシック" charset="0"/>
              </a:defRPr>
            </a:lvl2pPr>
            <a:lvl3pPr marL="1143000" indent="-228600" defTabSz="1020763" eaLnBrk="0" hangingPunct="0">
              <a:defRPr sz="1200" b="1">
                <a:solidFill>
                  <a:schemeClr val="tx1"/>
                </a:solidFill>
                <a:latin typeface="Arial" charset="0"/>
                <a:ea typeface="ＭＳ Ｐゴシック" charset="0"/>
              </a:defRPr>
            </a:lvl3pPr>
            <a:lvl4pPr marL="1600200" indent="-228600" defTabSz="1020763" eaLnBrk="0" hangingPunct="0">
              <a:defRPr sz="1200" b="1">
                <a:solidFill>
                  <a:schemeClr val="tx1"/>
                </a:solidFill>
                <a:latin typeface="Arial" charset="0"/>
                <a:ea typeface="ＭＳ Ｐゴシック" charset="0"/>
              </a:defRPr>
            </a:lvl4pPr>
            <a:lvl5pPr marL="2057400" indent="-228600" defTabSz="1020763" eaLnBrk="0" hangingPunct="0">
              <a:defRPr sz="1200" b="1">
                <a:solidFill>
                  <a:schemeClr val="tx1"/>
                </a:solidFill>
                <a:latin typeface="Arial" charset="0"/>
                <a:ea typeface="ＭＳ Ｐゴシック" charset="0"/>
              </a:defRPr>
            </a:lvl5pPr>
            <a:lvl6pPr marL="2514600" indent="-228600" defTabSz="102076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076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076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0763" eaLnBrk="0" fontAlgn="base" hangingPunct="0">
              <a:spcBef>
                <a:spcPct val="0"/>
              </a:spcBef>
              <a:spcAft>
                <a:spcPct val="0"/>
              </a:spcAft>
              <a:defRPr sz="1200" b="1">
                <a:solidFill>
                  <a:schemeClr val="tx1"/>
                </a:solidFill>
                <a:latin typeface="Arial" charset="0"/>
                <a:ea typeface="ＭＳ Ｐゴシック" charset="0"/>
              </a:defRPr>
            </a:lvl9pPr>
          </a:lstStyle>
          <a:p>
            <a:fld id="{7730EE88-96B6-AB4A-81DB-E3AD0C88FFD1}" type="slidenum">
              <a:rPr lang="en-US" sz="1400" b="0">
                <a:solidFill>
                  <a:srgbClr val="000000"/>
                </a:solidFill>
              </a:rPr>
              <a:pPr/>
              <a:t>39</a:t>
            </a:fld>
            <a:endParaRPr lang="en-US" sz="1400" b="0">
              <a:solidFill>
                <a:srgbClr val="000000"/>
              </a:solidFill>
            </a:endParaRPr>
          </a:p>
        </p:txBody>
      </p:sp>
      <p:sp>
        <p:nvSpPr>
          <p:cNvPr id="324610" name="Rectangle 2"/>
          <p:cNvSpPr>
            <a:spLocks noGrp="1" noRot="1" noChangeAspect="1" noChangeArrowheads="1"/>
          </p:cNvSpPr>
          <p:nvPr>
            <p:ph type="sldImg"/>
          </p:nvPr>
        </p:nvSpPr>
        <p:spPr>
          <a:xfrm>
            <a:off x="1257300" y="720725"/>
            <a:ext cx="4802188" cy="3600450"/>
          </a:xfrm>
          <a:solidFill>
            <a:srgbClr val="FFFFFF"/>
          </a:solidFill>
          <a:ln/>
        </p:spPr>
      </p:sp>
      <p:sp>
        <p:nvSpPr>
          <p:cNvPr id="324611" name="Rectangle 3"/>
          <p:cNvSpPr>
            <a:spLocks noGrp="1" noChangeArrowheads="1"/>
          </p:cNvSpPr>
          <p:nvPr>
            <p:ph type="body" idx="1"/>
          </p:nvPr>
        </p:nvSpPr>
        <p:spPr>
          <a:xfrm>
            <a:off x="974725" y="4560888"/>
            <a:ext cx="5365750" cy="4319587"/>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639619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9730" name="Rectangle 6"/>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FCA4A529-FEBD-3144-B6C5-6350E282B40C}" type="slidenum">
              <a:rPr lang="en-GB" sz="1400" b="0">
                <a:solidFill>
                  <a:srgbClr val="000000"/>
                </a:solidFill>
                <a:latin typeface="Calibri" charset="0"/>
              </a:rPr>
              <a:pPr/>
              <a:t>40</a:t>
            </a:fld>
            <a:endParaRPr lang="en-GB" sz="1400" b="0">
              <a:solidFill>
                <a:srgbClr val="000000"/>
              </a:solidFill>
              <a:latin typeface="Calibri" charset="0"/>
            </a:endParaRPr>
          </a:p>
        </p:txBody>
      </p:sp>
      <p:sp>
        <p:nvSpPr>
          <p:cNvPr id="329731" name="Rectangle 1"/>
          <p:cNvSpPr>
            <a:spLocks noGrp="1" noRot="1" noChangeAspect="1" noChangeArrowheads="1" noTextEdit="1"/>
          </p:cNvSpPr>
          <p:nvPr>
            <p:ph type="sldImg"/>
          </p:nvPr>
        </p:nvSpPr>
        <p:spPr>
          <a:xfrm>
            <a:off x="1257300" y="730250"/>
            <a:ext cx="4799013" cy="3598863"/>
          </a:xfrm>
          <a:solidFill>
            <a:srgbClr val="FFFFFF"/>
          </a:solidFill>
          <a:ln/>
        </p:spPr>
      </p:sp>
      <p:sp>
        <p:nvSpPr>
          <p:cNvPr id="329732" name="Text Box 2"/>
          <p:cNvSpPr>
            <a:spLocks noGrp="1" noChangeArrowheads="1"/>
          </p:cNvSpPr>
          <p:nvPr>
            <p:ph type="body" idx="1"/>
          </p:nvPr>
        </p:nvSpPr>
        <p:spPr>
          <a:xfrm>
            <a:off x="731838" y="4560888"/>
            <a:ext cx="585152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9809"/>
          <a:lstStyle/>
          <a:p>
            <a:pPr algn="just">
              <a:lnSpc>
                <a:spcPct val="93000"/>
              </a:lnSpc>
              <a:spcBef>
                <a:spcPct val="0"/>
              </a:spcBef>
              <a:tabLst>
                <a:tab pos="669925" algn="l"/>
                <a:tab pos="1341438" algn="l"/>
                <a:tab pos="2011363" algn="l"/>
                <a:tab pos="2682875" algn="l"/>
                <a:tab pos="3354388" algn="l"/>
                <a:tab pos="4024313" algn="l"/>
                <a:tab pos="4695825" algn="l"/>
                <a:tab pos="5365750" algn="l"/>
              </a:tabLst>
            </a:pPr>
            <a:r>
              <a:rPr lang="en-US">
                <a:latin typeface="Arial" charset="0"/>
                <a:ea typeface="ＭＳ Ｐゴシック" charset="0"/>
                <a:cs typeface="ＭＳ Ｐゴシック" charset="0"/>
              </a:rPr>
              <a:t>A diagram to illustrate the RNA‐seq count variation of one gene due to an </a:t>
            </a:r>
            <a:r>
              <a:rPr lang="en-US" i="1">
                <a:latin typeface="Arial" charset="0"/>
                <a:ea typeface="ＭＳ Ｐゴシック" charset="0"/>
                <a:cs typeface="ＭＳ Ｐゴシック" charset="0"/>
              </a:rPr>
              <a:t>cis</a:t>
            </a:r>
            <a:r>
              <a:rPr lang="en-US">
                <a:latin typeface="Arial" charset="0"/>
                <a:ea typeface="ＭＳ Ｐゴシック" charset="0"/>
                <a:cs typeface="ＭＳ Ｐゴシック" charset="0"/>
              </a:rPr>
              <a:t>‐eQTL. (a) RNA‐seq measurements of a hypothetic gene with two exons in three diploid individuals. The target SNP which we test for association has the genotype CT, CC, and TT for the three individuals. There is an SNP on the first exon, which has genotype AT, AT, and AA for the three individuals. ASE can be measured by those sequence reads that overlap with a heterozygous exonic SNP. Therefore we can measure ASE for individuals (i) and (ii). However, association testing by ASE is only possible if the target SNP is heterozygous, thus only individual (i) can be used to test for eQTL by ASE (b) ASE measurements for individual (i). (c) TReC measured for the three individuals across the two exons of this gene.</a:t>
            </a:r>
          </a:p>
          <a:p>
            <a:pPr>
              <a:tabLst>
                <a:tab pos="669925" algn="l"/>
                <a:tab pos="1341438" algn="l"/>
                <a:tab pos="2011363" algn="l"/>
                <a:tab pos="2682875" algn="l"/>
                <a:tab pos="3354388" algn="l"/>
                <a:tab pos="4024313" algn="l"/>
                <a:tab pos="4695825" algn="l"/>
                <a:tab pos="5365750" algn="l"/>
              </a:tabLst>
            </a:pPr>
            <a:endParaRPr lang="en-US">
              <a:latin typeface="Arial" charset="0"/>
              <a:ea typeface="ＭＳ Ｐゴシック" charset="0"/>
              <a:cs typeface="ＭＳ Ｐゴシック" charset="0"/>
            </a:endParaRPr>
          </a:p>
          <a:p>
            <a:pPr>
              <a:tabLst>
                <a:tab pos="669925" algn="l"/>
                <a:tab pos="1341438" algn="l"/>
                <a:tab pos="2011363" algn="l"/>
                <a:tab pos="2682875" algn="l"/>
                <a:tab pos="3354388" algn="l"/>
                <a:tab pos="4024313" algn="l"/>
                <a:tab pos="4695825" algn="l"/>
                <a:tab pos="5365750" algn="l"/>
              </a:tabLst>
            </a:pPr>
            <a:r>
              <a:rPr lang="en-GB">
                <a:latin typeface="Arial" charset="0"/>
                <a:ea typeface="ＭＳ Ｐゴシック" charset="0"/>
                <a:cs typeface="ＭＳ Ｐゴシック" charset="0"/>
              </a:rPr>
              <a:t>© 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 LINK ACCOMPANYING THIS ARTICLE. WILEY OR AUTHOR OWNED IMAGES MAY BE USED FOR NON-COMMERCIAL PURPOSES, SUBJECT TO PROPER CITATION OF THE ARTICLE, AUTHOR, AND PUBLISHER.</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588710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figure illustrates what these datasets look</a:t>
            </a:r>
            <a:r>
              <a:rPr lang="en-US" baseline="0" dirty="0" smtClean="0"/>
              <a:t> like. The movie titles can be matched directly. Date of ratings and rating values are expected to be similar to each other</a:t>
            </a:r>
            <a:endParaRPr lang="en-US" dirty="0"/>
          </a:p>
        </p:txBody>
      </p:sp>
      <p:sp>
        <p:nvSpPr>
          <p:cNvPr id="4" name="Slide Number Placeholder 3"/>
          <p:cNvSpPr>
            <a:spLocks noGrp="1"/>
          </p:cNvSpPr>
          <p:nvPr>
            <p:ph type="sldNum" sz="quarter" idx="10"/>
          </p:nvPr>
        </p:nvSpPr>
        <p:spPr/>
        <p:txBody>
          <a:bodyPr/>
          <a:lstStyle/>
          <a:p>
            <a:fld id="{5AC5682B-9735-45A8-B621-44C2C9EB0ECE}" type="slidenum">
              <a:rPr lang="en-US" smtClean="0"/>
              <a:t>45</a:t>
            </a:fld>
            <a:endParaRPr lang="en-US"/>
          </a:p>
        </p:txBody>
      </p:sp>
    </p:spTree>
    <p:extLst>
      <p:ext uri="{BB962C8B-B14F-4D97-AF65-F5344CB8AC3E}">
        <p14:creationId xmlns:p14="http://schemas.microsoft.com/office/powerpoint/2010/main" val="9293723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you can see, Netflx-1 user can be matched to IMDB-0 user since the date of rating is very close and the ratings are very similar. The rating in </a:t>
            </a:r>
            <a:r>
              <a:rPr lang="en-US" baseline="0" dirty="0" err="1" smtClean="0"/>
              <a:t>imdb</a:t>
            </a:r>
            <a:r>
              <a:rPr lang="en-US" baseline="0" dirty="0" smtClean="0"/>
              <a:t> is from 0 to 10. So 5 is a similar score to 3 in Netflix rating system.</a:t>
            </a:r>
            <a:endParaRPr lang="en-US" dirty="0"/>
          </a:p>
        </p:txBody>
      </p:sp>
      <p:sp>
        <p:nvSpPr>
          <p:cNvPr id="4" name="Slide Number Placeholder 3"/>
          <p:cNvSpPr>
            <a:spLocks noGrp="1"/>
          </p:cNvSpPr>
          <p:nvPr>
            <p:ph type="sldNum" sz="quarter" idx="10"/>
          </p:nvPr>
        </p:nvSpPr>
        <p:spPr/>
        <p:txBody>
          <a:bodyPr/>
          <a:lstStyle/>
          <a:p>
            <a:fld id="{5AC5682B-9735-45A8-B621-44C2C9EB0ECE}" type="slidenum">
              <a:rPr lang="en-US" smtClean="0"/>
              <a:t>46</a:t>
            </a:fld>
            <a:endParaRPr lang="en-US"/>
          </a:p>
        </p:txBody>
      </p:sp>
    </p:spTree>
    <p:extLst>
      <p:ext uri="{BB962C8B-B14F-4D97-AF65-F5344CB8AC3E}">
        <p14:creationId xmlns:p14="http://schemas.microsoft.com/office/powerpoint/2010/main" val="6600285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key idea is that in </a:t>
            </a:r>
            <a:r>
              <a:rPr lang="en-US" dirty="0" err="1" smtClean="0"/>
              <a:t>imdb</a:t>
            </a:r>
            <a:r>
              <a:rPr lang="en-US" dirty="0" smtClean="0"/>
              <a:t>, the names are available for many users. Also, </a:t>
            </a:r>
          </a:p>
          <a:p>
            <a:endParaRPr lang="en-US" dirty="0" smtClean="0"/>
          </a:p>
          <a:p>
            <a:r>
              <a:rPr lang="en-US" dirty="0" smtClean="0"/>
              <a:t>Secondly, although another movie in Netflix system is not rated</a:t>
            </a:r>
            <a:r>
              <a:rPr lang="en-US" baseline="0" dirty="0" smtClean="0"/>
              <a:t> by this user in </a:t>
            </a:r>
            <a:r>
              <a:rPr lang="en-US" baseline="0" dirty="0" err="1" smtClean="0"/>
              <a:t>imdb</a:t>
            </a:r>
            <a:r>
              <a:rPr lang="en-US" baseline="0" dirty="0" smtClean="0"/>
              <a:t> system, namely the netflx666, the adversary can see the rating of the individual for this movie. </a:t>
            </a:r>
          </a:p>
          <a:p>
            <a:endParaRPr lang="en-US" baseline="0" dirty="0" smtClean="0"/>
          </a:p>
        </p:txBody>
      </p:sp>
      <p:sp>
        <p:nvSpPr>
          <p:cNvPr id="4" name="Slide Number Placeholder 3"/>
          <p:cNvSpPr>
            <a:spLocks noGrp="1"/>
          </p:cNvSpPr>
          <p:nvPr>
            <p:ph type="sldNum" sz="quarter" idx="10"/>
          </p:nvPr>
        </p:nvSpPr>
        <p:spPr/>
        <p:txBody>
          <a:bodyPr/>
          <a:lstStyle/>
          <a:p>
            <a:fld id="{5AC5682B-9735-45A8-B621-44C2C9EB0ECE}" type="slidenum">
              <a:rPr lang="en-US" smtClean="0"/>
              <a:t>47</a:t>
            </a:fld>
            <a:endParaRPr lang="en-US"/>
          </a:p>
        </p:txBody>
      </p:sp>
    </p:spTree>
    <p:extLst>
      <p:ext uri="{BB962C8B-B14F-4D97-AF65-F5344CB8AC3E}">
        <p14:creationId xmlns:p14="http://schemas.microsoft.com/office/powerpoint/2010/main" val="1154360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52</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7138221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717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charset="-128"/>
              </a:rPr>
              <a:t>1 slides from dw encode authors</a:t>
            </a:r>
          </a:p>
        </p:txBody>
      </p:sp>
      <p:sp>
        <p:nvSpPr>
          <p:cNvPr id="717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fld id="{173D80A7-B0D7-264C-9B99-372BDB35AAB9}" type="slidenum">
              <a:rPr lang="en-US" altLang="en-US" sz="1200">
                <a:solidFill>
                  <a:srgbClr val="000000"/>
                </a:solidFill>
              </a:rPr>
              <a:pPr eaLnBrk="1" hangingPunct="1"/>
              <a:t>58</a:t>
            </a:fld>
            <a:endParaRPr lang="en-US" altLang="en-US" sz="1200">
              <a:solidFill>
                <a:srgbClr val="000000"/>
              </a:solidFill>
            </a:endParaRPr>
          </a:p>
        </p:txBody>
      </p:sp>
    </p:spTree>
    <p:extLst>
      <p:ext uri="{BB962C8B-B14F-4D97-AF65-F5344CB8AC3E}">
        <p14:creationId xmlns:p14="http://schemas.microsoft.com/office/powerpoint/2010/main" val="10937026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65</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9771803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66</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527238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 name="Shape 1082"/>
          <p:cNvSpPr>
            <a:spLocks noGrp="1" noRot="1" noChangeAspect="1"/>
          </p:cNvSpPr>
          <p:nvPr>
            <p:ph type="sldImg"/>
          </p:nvPr>
        </p:nvSpPr>
        <p:spPr>
          <a:prstGeom prst="rect">
            <a:avLst/>
          </a:prstGeom>
        </p:spPr>
        <p:txBody>
          <a:bodyPr lIns="96653" tIns="48326" rIns="96653" bIns="48326"/>
          <a:lstStyle/>
          <a:p>
            <a:pPr lvl="0"/>
            <a:endParaRPr/>
          </a:p>
        </p:txBody>
      </p:sp>
      <p:sp>
        <p:nvSpPr>
          <p:cNvPr id="1083" name="Shape 108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708809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4" name="Shape 1114"/>
          <p:cNvSpPr>
            <a:spLocks noGrp="1" noRot="1" noChangeAspect="1"/>
          </p:cNvSpPr>
          <p:nvPr>
            <p:ph type="sldImg"/>
          </p:nvPr>
        </p:nvSpPr>
        <p:spPr>
          <a:prstGeom prst="rect">
            <a:avLst/>
          </a:prstGeom>
        </p:spPr>
        <p:txBody>
          <a:bodyPr lIns="96653" tIns="48326" rIns="96653" bIns="48326"/>
          <a:lstStyle/>
          <a:p>
            <a:pPr lvl="0"/>
            <a:endParaRPr/>
          </a:p>
        </p:txBody>
      </p:sp>
      <p:sp>
        <p:nvSpPr>
          <p:cNvPr id="1115" name="Shape 1115"/>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877812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53" tIns="48326" rIns="96653" bIns="48326"/>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188133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53" tIns="48326" rIns="96653" bIns="48326"/>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864663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53" tIns="48326" rIns="96653" bIns="48326"/>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373790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C8E73C-5D9F-1B44-B1BF-23C8ABF6BE4D}" type="slidenum">
              <a:rPr lang="en-US" smtClean="0">
                <a:solidFill>
                  <a:prstClr val="black"/>
                </a:solidFill>
                <a:latin typeface="Calibri"/>
              </a:rPr>
              <a:pPr/>
              <a:t>15</a:t>
            </a:fld>
            <a:endParaRPr lang="en-US">
              <a:solidFill>
                <a:prstClr val="black"/>
              </a:solidFill>
              <a:latin typeface="Calibri"/>
            </a:endParaRPr>
          </a:p>
        </p:txBody>
      </p:sp>
    </p:spTree>
    <p:extLst>
      <p:ext uri="{BB962C8B-B14F-4D97-AF65-F5344CB8AC3E}">
        <p14:creationId xmlns:p14="http://schemas.microsoft.com/office/powerpoint/2010/main" val="1277071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C8E73C-5D9F-1B44-B1BF-23C8ABF6BE4D}"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1277071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220623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9"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47"/>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7"/>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205908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695DE1-A080-984C-9DA2-99887ECB3787}" type="datetimeFigureOut">
              <a:rPr lang="en-US" smtClean="0">
                <a:solidFill>
                  <a:prstClr val="black">
                    <a:tint val="75000"/>
                  </a:prstClr>
                </a:solidFill>
              </a:rPr>
              <a:pPr/>
              <a:t>10/8/17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695DE1-A080-984C-9DA2-99887ECB3787}" type="datetimeFigureOut">
              <a:rPr lang="en-US" smtClean="0">
                <a:solidFill>
                  <a:prstClr val="black">
                    <a:tint val="75000"/>
                  </a:prstClr>
                </a:solidFill>
              </a:rPr>
              <a:pPr/>
              <a:t>10/8/17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695DE1-A080-984C-9DA2-99887ECB3787}" type="datetimeFigureOut">
              <a:rPr lang="en-US" smtClean="0">
                <a:solidFill>
                  <a:prstClr val="black">
                    <a:tint val="75000"/>
                  </a:prstClr>
                </a:solidFill>
              </a:rPr>
              <a:pPr/>
              <a:t>10/8/17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695DE1-A080-984C-9DA2-99887ECB3787}" type="datetimeFigureOut">
              <a:rPr lang="en-US" smtClean="0">
                <a:solidFill>
                  <a:prstClr val="black">
                    <a:tint val="75000"/>
                  </a:prstClr>
                </a:solidFill>
              </a:rPr>
              <a:pPr/>
              <a:t>10/8/17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695DE1-A080-984C-9DA2-99887ECB3787}" type="datetimeFigureOut">
              <a:rPr lang="en-US" smtClean="0">
                <a:solidFill>
                  <a:prstClr val="black">
                    <a:tint val="75000"/>
                  </a:prstClr>
                </a:solidFill>
              </a:rPr>
              <a:pPr/>
              <a:t>10/8/17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695DE1-A080-984C-9DA2-99887ECB3787}" type="datetimeFigureOut">
              <a:rPr lang="en-US" smtClean="0">
                <a:solidFill>
                  <a:prstClr val="black">
                    <a:tint val="75000"/>
                  </a:prstClr>
                </a:solidFill>
              </a:rPr>
              <a:pPr/>
              <a:t>10/8/17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695DE1-A080-984C-9DA2-99887ECB3787}" type="datetimeFigureOut">
              <a:rPr lang="en-US" smtClean="0">
                <a:solidFill>
                  <a:prstClr val="black">
                    <a:tint val="75000"/>
                  </a:prstClr>
                </a:solidFill>
              </a:rPr>
              <a:pPr/>
              <a:t>10/8/17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695DE1-A080-984C-9DA2-99887ECB3787}" type="datetimeFigureOut">
              <a:rPr lang="en-US" smtClean="0">
                <a:solidFill>
                  <a:prstClr val="black">
                    <a:tint val="75000"/>
                  </a:prstClr>
                </a:solidFill>
              </a:rPr>
              <a:pPr/>
              <a:t>10/8/17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695DE1-A080-984C-9DA2-99887ECB3787}" type="datetimeFigureOut">
              <a:rPr lang="en-US" smtClean="0">
                <a:solidFill>
                  <a:prstClr val="black">
                    <a:tint val="75000"/>
                  </a:prstClr>
                </a:solidFill>
              </a:rPr>
              <a:pPr/>
              <a:t>10/8/17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C2E7393-9D36-9643-B77F-D3040B222269}" type="datetimeFigureOut">
              <a:rPr lang="en-US" smtClean="0">
                <a:solidFill>
                  <a:prstClr val="black">
                    <a:tint val="75000"/>
                  </a:prstClr>
                </a:solidFill>
                <a:latin typeface="Calibri"/>
              </a:rPr>
              <a:pPr/>
              <a:t>10/8/17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94595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695DE1-A080-984C-9DA2-99887ECB3787}" type="datetimeFigureOut">
              <a:rPr lang="en-US" smtClean="0">
                <a:solidFill>
                  <a:prstClr val="black">
                    <a:tint val="75000"/>
                  </a:prstClr>
                </a:solidFill>
              </a:rPr>
              <a:pPr/>
              <a:t>10/8/17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695DE1-A080-984C-9DA2-99887ECB3787}" type="datetimeFigureOut">
              <a:rPr lang="en-US" smtClean="0">
                <a:solidFill>
                  <a:prstClr val="black">
                    <a:tint val="75000"/>
                  </a:prstClr>
                </a:solidFill>
              </a:rPr>
              <a:pPr/>
              <a:t>10/8/17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33458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736434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81"/>
            <a:ext cx="82267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xfrm>
            <a:off x="457200" y="6246864"/>
            <a:ext cx="2127250"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6" name="Rectangle 4"/>
          <p:cNvSpPr>
            <a:spLocks noGrp="1" noChangeArrowheads="1"/>
          </p:cNvSpPr>
          <p:nvPr>
            <p:ph type="ftr" idx="11"/>
          </p:nvPr>
        </p:nvSpPr>
        <p:spPr>
          <a:xfrm>
            <a:off x="3127377" y="6246864"/>
            <a:ext cx="289718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7" name="Rectangle 5"/>
          <p:cNvSpPr>
            <a:spLocks noGrp="1" noChangeArrowheads="1"/>
          </p:cNvSpPr>
          <p:nvPr>
            <p:ph type="sldNum" idx="12"/>
          </p:nvPr>
        </p:nvSpPr>
        <p:spPr>
          <a:xfrm>
            <a:off x="6556375" y="6246864"/>
            <a:ext cx="212883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fld id="{A0051A5C-6566-9D40-9D3E-B18CC43A10FD}" type="slidenum">
              <a:rPr lang="en-GB"/>
              <a:pPr>
                <a:defRPr/>
              </a:pPr>
              <a:t>‹#›</a:t>
            </a:fld>
            <a:endParaRPr lang="en-GB"/>
          </a:p>
        </p:txBody>
      </p:sp>
    </p:spTree>
    <p:extLst>
      <p:ext uri="{BB962C8B-B14F-4D97-AF65-F5344CB8AC3E}">
        <p14:creationId xmlns:p14="http://schemas.microsoft.com/office/powerpoint/2010/main" val="1276138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886186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5"/>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tags" Target="../tags/tag1.xml"/><Relationship Id="rId9" Type="http://schemas.openxmlformats.org/officeDocument/2006/relationships/tags" Target="../tags/tag2.xml"/><Relationship Id="rId10" Type="http://schemas.openxmlformats.org/officeDocument/2006/relationships/tags" Target="../tags/tag3.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18.xml"/><Relationship Id="rId12" Type="http://schemas.openxmlformats.org/officeDocument/2006/relationships/slideLayout" Target="../slideLayouts/slideLayout19.xml"/><Relationship Id="rId13" Type="http://schemas.openxmlformats.org/officeDocument/2006/relationships/slideLayout" Target="../slideLayouts/slideLayout20.xml"/><Relationship Id="rId14" Type="http://schemas.openxmlformats.org/officeDocument/2006/relationships/theme" Target="../theme/theme3.xml"/><Relationship Id="rId15" Type="http://schemas.openxmlformats.org/officeDocument/2006/relationships/tags" Target="../tags/tag4.xml"/><Relationship Id="rId16" Type="http://schemas.openxmlformats.org/officeDocument/2006/relationships/tags" Target="../tags/tag5.xml"/><Relationship Id="rId17" Type="http://schemas.openxmlformats.org/officeDocument/2006/relationships/tags" Target="../tags/tag6.xml"/><Relationship Id="rId1" Type="http://schemas.openxmlformats.org/officeDocument/2006/relationships/slideLayout" Target="../slideLayouts/slideLayout8.xml"/><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 Id="rId9" Type="http://schemas.openxmlformats.org/officeDocument/2006/relationships/slideLayout" Target="../slideLayouts/slideLayout16.xml"/><Relationship Id="rId10"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1.xml"/><Relationship Id="rId12" Type="http://schemas.openxmlformats.org/officeDocument/2006/relationships/theme" Target="../theme/theme4.xml"/><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 Id="rId9" Type="http://schemas.openxmlformats.org/officeDocument/2006/relationships/slideLayout" Target="../slideLayouts/slideLayout29.xml"/><Relationship Id="rId1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custDataLst>
              <p:tags r:id="rId8"/>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custDataLst>
              <p:tags r:id="rId9"/>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0"/>
            </p:custDataLst>
          </p:nvPr>
        </p:nvSpPr>
        <p:spPr bwMode="auto">
          <a:xfrm rot="16200000">
            <a:off x="7319170" y="5253831"/>
            <a:ext cx="3078162" cy="263525"/>
          </a:xfrm>
          <a:prstGeom prst="rect">
            <a:avLst/>
          </a:prstGeom>
          <a:noFill/>
          <a:ln w="9525">
            <a:noFill/>
            <a:miter lim="800000"/>
            <a:headEnd/>
            <a:tailEnd/>
          </a:ln>
          <a:effectLst/>
        </p:spPr>
        <p:txBody>
          <a:bodyPr lIns="92006" tIns="46004" rIns="92006" bIns="46004"/>
          <a:lstStyle>
            <a:lvl1pPr defTabSz="909638">
              <a:defRPr>
                <a:solidFill>
                  <a:schemeClr val="tx1"/>
                </a:solidFill>
                <a:latin typeface="Arial" charset="0"/>
                <a:ea typeface="ＭＳ Ｐゴシック" charset="-128"/>
              </a:defRPr>
            </a:lvl1pPr>
            <a:lvl2pPr marL="742950" indent="-285750" defTabSz="909638">
              <a:defRPr>
                <a:solidFill>
                  <a:schemeClr val="tx1"/>
                </a:solidFill>
                <a:latin typeface="Arial" charset="0"/>
                <a:ea typeface="ＭＳ Ｐゴシック" charset="-128"/>
              </a:defRPr>
            </a:lvl2pPr>
            <a:lvl3pPr marL="1143000" indent="-228600" defTabSz="909638">
              <a:defRPr>
                <a:solidFill>
                  <a:schemeClr val="tx1"/>
                </a:solidFill>
                <a:latin typeface="Arial" charset="0"/>
                <a:ea typeface="ＭＳ Ｐゴシック" charset="-128"/>
              </a:defRPr>
            </a:lvl3pPr>
            <a:lvl4pPr marL="1600200" indent="-228600" defTabSz="909638">
              <a:defRPr>
                <a:solidFill>
                  <a:schemeClr val="tx1"/>
                </a:solidFill>
                <a:latin typeface="Arial" charset="0"/>
                <a:ea typeface="ＭＳ Ｐゴシック" charset="-128"/>
              </a:defRPr>
            </a:lvl4pPr>
            <a:lvl5pPr marL="2057400" indent="-228600" defTabSz="909638">
              <a:defRPr>
                <a:solidFill>
                  <a:schemeClr val="tx1"/>
                </a:solidFill>
                <a:latin typeface="Arial" charset="0"/>
                <a:ea typeface="ＭＳ Ｐゴシック" charset="-128"/>
              </a:defRPr>
            </a:lvl5pPr>
            <a:lvl6pPr marL="2514600" indent="-228600" defTabSz="909638" fontAlgn="base">
              <a:spcBef>
                <a:spcPct val="0"/>
              </a:spcBef>
              <a:spcAft>
                <a:spcPct val="0"/>
              </a:spcAft>
              <a:defRPr>
                <a:solidFill>
                  <a:schemeClr val="tx1"/>
                </a:solidFill>
                <a:latin typeface="Arial" charset="0"/>
                <a:ea typeface="ＭＳ Ｐゴシック" charset="-128"/>
              </a:defRPr>
            </a:lvl6pPr>
            <a:lvl7pPr marL="2971800" indent="-228600" defTabSz="909638" fontAlgn="base">
              <a:spcBef>
                <a:spcPct val="0"/>
              </a:spcBef>
              <a:spcAft>
                <a:spcPct val="0"/>
              </a:spcAft>
              <a:defRPr>
                <a:solidFill>
                  <a:schemeClr val="tx1"/>
                </a:solidFill>
                <a:latin typeface="Arial" charset="0"/>
                <a:ea typeface="ＭＳ Ｐゴシック" charset="-128"/>
              </a:defRPr>
            </a:lvl7pPr>
            <a:lvl8pPr marL="3429000" indent="-228600" defTabSz="909638" fontAlgn="base">
              <a:spcBef>
                <a:spcPct val="0"/>
              </a:spcBef>
              <a:spcAft>
                <a:spcPct val="0"/>
              </a:spcAft>
              <a:defRPr>
                <a:solidFill>
                  <a:schemeClr val="tx1"/>
                </a:solidFill>
                <a:latin typeface="Arial" charset="0"/>
                <a:ea typeface="ＭＳ Ｐゴシック" charset="-128"/>
              </a:defRPr>
            </a:lvl8pPr>
            <a:lvl9pPr marL="3886200" indent="-228600" defTabSz="909638" fontAlgn="base">
              <a:spcBef>
                <a:spcPct val="0"/>
              </a:spcBef>
              <a:spcAft>
                <a:spcPct val="0"/>
              </a:spcAft>
              <a:defRPr>
                <a:solidFill>
                  <a:schemeClr val="tx1"/>
                </a:solidFill>
                <a:latin typeface="Arial" charset="0"/>
                <a:ea typeface="ＭＳ Ｐゴシック" charset="-128"/>
              </a:defRPr>
            </a:lvl9pPr>
          </a:lstStyle>
          <a:p>
            <a:pPr eaLnBrk="0" hangingPunct="0"/>
            <a:fld id="{41641D8F-FA0A-C44D-A59E-B37C9BB6BE2E}" type="slidenum">
              <a:rPr lang="en-US" altLang="en-US" sz="1600" i="1" smtClean="0">
                <a:solidFill>
                  <a:srgbClr val="000000"/>
                </a:solidFill>
                <a:effectLst>
                  <a:outerShdw blurRad="38100" dist="38100" dir="2700000" algn="tl">
                    <a:srgbClr val="C0C0C0"/>
                  </a:outerShdw>
                </a:effectLst>
                <a:latin typeface="Courier New" charset="0"/>
                <a:cs typeface=""/>
              </a:rPr>
              <a:pPr eaLnBrk="0" hangingPunct="0"/>
              <a:t>‹#›</a:t>
            </a:fld>
            <a:r>
              <a:rPr lang="en-US" altLang="en-US" sz="2400" smtClean="0">
                <a:solidFill>
                  <a:srgbClr val="808080"/>
                </a:solidFill>
                <a:cs typeface=""/>
              </a:rPr>
              <a:t> - </a:t>
            </a:r>
            <a:r>
              <a:rPr lang="en-US" altLang="en-US" sz="1000" smtClean="0">
                <a:solidFill>
                  <a:srgbClr val="969696"/>
                </a:solidFill>
                <a:cs typeface=""/>
              </a:rPr>
              <a:t>Lectures.GersteinLab.org</a:t>
            </a:r>
            <a:endParaRPr lang="en-US" altLang="en-US" sz="300" b="0" smtClean="0">
              <a:solidFill>
                <a:srgbClr val="000000"/>
              </a:solidFill>
              <a:cs typeface=""/>
            </a:endParaRPr>
          </a:p>
        </p:txBody>
      </p:sp>
    </p:spTree>
    <p:extLst>
      <p:ext uri="{BB962C8B-B14F-4D97-AF65-F5344CB8AC3E}">
        <p14:creationId xmlns:p14="http://schemas.microsoft.com/office/powerpoint/2010/main" val="1735466634"/>
      </p:ext>
    </p:extLst>
  </p:cSld>
  <p:clrMap bg1="lt1" tx1="dk1" bg2="lt2" tx2="dk2" accent1="accent1" accent2="accent2" accent3="accent3" accent4="accent4" accent5="accent5" accent6="accent6" hlink="hlink" folHlink="folHlink"/>
  <p:sldLayoutIdLst>
    <p:sldLayoutId id="2147527562" r:id="rId1"/>
    <p:sldLayoutId id="2147527568" r:id="rId2"/>
    <p:sldLayoutId id="2147527570" r:id="rId3"/>
    <p:sldLayoutId id="2147527571" r:id="rId4"/>
    <p:sldLayoutId id="2147527584" r:id="rId5"/>
    <p:sldLayoutId id="2147527585" r:id="rId6"/>
  </p:sldLayoutIdLst>
  <p:transition/>
  <p:timing>
    <p:tnLst>
      <p:par>
        <p:cT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325"/>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685800" y="132715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952022977"/>
      </p:ext>
    </p:extLst>
  </p:cSld>
  <p:clrMap bg1="lt1" tx1="dk1" bg2="lt2" tx2="dk2" accent1="accent1" accent2="accent2" accent3="accent3" accent4="accent4" accent5="accent5" accent6="accent6" hlink="hlink" folHlink="folHlink"/>
  <p:sldLayoutIdLst>
    <p:sldLayoutId id="2147527567" r:id="rId1"/>
  </p:sldLayoutIdLst>
  <p:transition/>
  <p:timing>
    <p:tnLst>
      <p:par>
        <p:cTn id="1" dur="indefinite" restart="never" nodeType="tmRoot"/>
      </p:par>
    </p:tnLst>
  </p:timing>
  <p:hf hdr="0" ftr="0" dt="0"/>
  <p:txStyles>
    <p:titleStyle>
      <a:lvl1pPr algn="ctr" defTabSz="912813" rtl="0" eaLnBrk="0" fontAlgn="base" hangingPunct="0">
        <a:spcBef>
          <a:spcPct val="0"/>
        </a:spcBef>
        <a:spcAft>
          <a:spcPct val="0"/>
        </a:spcAft>
        <a:defRPr sz="3200" b="1">
          <a:solidFill>
            <a:schemeClr val="bg1"/>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bg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bg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bg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C5AD"/>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44"/>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74"/>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EA16ABE-66C5-9D4F-B7FD-AEDB9C0B4816}"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516629461"/>
      </p:ext>
    </p:extLst>
  </p:cSld>
  <p:clrMap bg1="lt1" tx1="dk1" bg2="lt2" tx2="dk2" accent1="accent1" accent2="accent2" accent3="accent3" accent4="accent4" accent5="accent5" accent6="accent6" hlink="hlink" folHlink="folHlink"/>
  <p:sldLayoutIdLst>
    <p:sldLayoutId id="2147527587" r:id="rId1"/>
    <p:sldLayoutId id="2147527588" r:id="rId2"/>
    <p:sldLayoutId id="2147527589" r:id="rId3"/>
    <p:sldLayoutId id="2147527590" r:id="rId4"/>
    <p:sldLayoutId id="2147527591" r:id="rId5"/>
    <p:sldLayoutId id="2147527592" r:id="rId6"/>
    <p:sldLayoutId id="2147527593" r:id="rId7"/>
    <p:sldLayoutId id="2147527594" r:id="rId8"/>
    <p:sldLayoutId id="2147527595" r:id="rId9"/>
    <p:sldLayoutId id="2147527596" r:id="rId10"/>
    <p:sldLayoutId id="2147527597" r:id="rId11"/>
    <p:sldLayoutId id="2147527598" r:id="rId12"/>
    <p:sldLayoutId id="2147527599" r:id="rId13"/>
  </p:sldLayoutIdLst>
  <p:transition/>
  <p:timing>
    <p:tnLst>
      <p:par>
        <p:cT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1E695DE1-A080-984C-9DA2-99887ECB3787}" type="datetimeFigureOut">
              <a:rPr lang="en-US" b="0" smtClean="0">
                <a:solidFill>
                  <a:prstClr val="black">
                    <a:tint val="75000"/>
                  </a:prstClr>
                </a:solidFill>
                <a:latin typeface="Calibri" panose="020F0502020204030204"/>
                <a:ea typeface=""/>
                <a:cs typeface=""/>
              </a:rPr>
              <a:pPr fontAlgn="auto">
                <a:spcBef>
                  <a:spcPts val="0"/>
                </a:spcBef>
                <a:spcAft>
                  <a:spcPts val="0"/>
                </a:spcAft>
              </a:pPr>
              <a:t>10/8/17</a:t>
            </a:fld>
            <a:endParaRPr lang="en-US" b="0">
              <a:solidFill>
                <a:prstClr val="black">
                  <a:tint val="75000"/>
                </a:prstClr>
              </a:solidFill>
              <a:latin typeface="Calibri" panose="020F0502020204030204"/>
              <a:ea typeface=""/>
              <a:cs typeface=""/>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panose="020F0502020204030204"/>
              <a:ea typeface=""/>
              <a:cs typeface=""/>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C69E62A0-916B-B04F-B0BA-11D0EC5589B4}" type="slidenum">
              <a:rPr lang="en-US" b="0" smtClean="0">
                <a:solidFill>
                  <a:prstClr val="black">
                    <a:tint val="75000"/>
                  </a:prstClr>
                </a:solidFill>
                <a:latin typeface="Calibri" panose="020F0502020204030204"/>
                <a:ea typeface=""/>
                <a:cs typeface=""/>
              </a:rPr>
              <a:pPr fontAlgn="auto">
                <a:spcBef>
                  <a:spcPts val="0"/>
                </a:spcBef>
                <a:spcAft>
                  <a:spcPts val="0"/>
                </a:spcAft>
              </a:pPr>
              <a:t>‹#›</a:t>
            </a:fld>
            <a:endParaRPr lang="en-US" b="0">
              <a:solidFill>
                <a:prstClr val="black">
                  <a:tint val="75000"/>
                </a:prstClr>
              </a:solidFill>
              <a:latin typeface="Calibri" panose="020F0502020204030204"/>
              <a:ea typeface=""/>
              <a:cs typeface=""/>
            </a:endParaRPr>
          </a:p>
        </p:txBody>
      </p:sp>
    </p:spTree>
    <p:extLst>
      <p:ext uri="{BB962C8B-B14F-4D97-AF65-F5344CB8AC3E}">
        <p14:creationId xmlns:p14="http://schemas.microsoft.com/office/powerpoint/2010/main" val="137401719"/>
      </p:ext>
    </p:extLst>
  </p:cSld>
  <p:clrMap bg1="lt1" tx1="dk1" bg2="lt2" tx2="dk2" accent1="accent1" accent2="accent2" accent3="accent3" accent4="accent4" accent5="accent5" accent6="accent6" hlink="hlink" folHlink="folHlink"/>
  <p:sldLayoutIdLst>
    <p:sldLayoutId id="2147527613" r:id="rId1"/>
    <p:sldLayoutId id="2147527614" r:id="rId2"/>
    <p:sldLayoutId id="2147527615" r:id="rId3"/>
    <p:sldLayoutId id="2147527616" r:id="rId4"/>
    <p:sldLayoutId id="2147527617" r:id="rId5"/>
    <p:sldLayoutId id="2147527618" r:id="rId6"/>
    <p:sldLayoutId id="2147527619" r:id="rId7"/>
    <p:sldLayoutId id="2147527620" r:id="rId8"/>
    <p:sldLayoutId id="2147527621" r:id="rId9"/>
    <p:sldLayoutId id="2147527622" r:id="rId10"/>
    <p:sldLayoutId id="214752762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f"/><Relationship Id="rId3" Type="http://schemas.openxmlformats.org/officeDocument/2006/relationships/image" Target="../media/image2.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4.pn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1.bin"/><Relationship Id="rId5" Type="http://schemas.openxmlformats.org/officeDocument/2006/relationships/image" Target="../media/image15.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3.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18.png"/><Relationship Id="rId1" Type="http://schemas.openxmlformats.org/officeDocument/2006/relationships/tags" Target="../tags/tag7.x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9.em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19.emf"/><Relationship Id="rId5" Type="http://schemas.openxmlformats.org/officeDocument/2006/relationships/oleObject" Target="../embeddings/oleObject2.bin"/><Relationship Id="rId6" Type="http://schemas.openxmlformats.org/officeDocument/2006/relationships/image" Target="../media/image20.emf"/><Relationship Id="rId7" Type="http://schemas.openxmlformats.org/officeDocument/2006/relationships/oleObject" Target="../embeddings/oleObject3.bin"/><Relationship Id="rId8" Type="http://schemas.openxmlformats.org/officeDocument/2006/relationships/image" Target="../media/image21.wmf"/><Relationship Id="rId1" Type="http://schemas.openxmlformats.org/officeDocument/2006/relationships/vmlDrawing" Target="../drawings/vmlDrawing2.vml"/><Relationship Id="rId2"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19.em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9" Type="http://schemas.openxmlformats.org/officeDocument/2006/relationships/image" Target="../media/image25.emf"/><Relationship Id="rId20" Type="http://schemas.openxmlformats.org/officeDocument/2006/relationships/image" Target="../media/image34.emf"/><Relationship Id="rId21" Type="http://schemas.openxmlformats.org/officeDocument/2006/relationships/oleObject" Target="../embeddings/oleObject9.bin"/><Relationship Id="rId22" Type="http://schemas.openxmlformats.org/officeDocument/2006/relationships/image" Target="../media/image28.emf"/><Relationship Id="rId10" Type="http://schemas.openxmlformats.org/officeDocument/2006/relationships/oleObject" Target="../embeddings/oleObject7.bin"/><Relationship Id="rId11" Type="http://schemas.openxmlformats.org/officeDocument/2006/relationships/image" Target="../media/image26.emf"/><Relationship Id="rId12" Type="http://schemas.openxmlformats.org/officeDocument/2006/relationships/oleObject" Target="../embeddings/oleObject8.bin"/><Relationship Id="rId13" Type="http://schemas.openxmlformats.org/officeDocument/2006/relationships/image" Target="../media/image27.emf"/><Relationship Id="rId14" Type="http://schemas.openxmlformats.org/officeDocument/2006/relationships/image" Target="../media/image22.png"/><Relationship Id="rId15" Type="http://schemas.openxmlformats.org/officeDocument/2006/relationships/image" Target="../media/image29.png"/><Relationship Id="rId16" Type="http://schemas.openxmlformats.org/officeDocument/2006/relationships/image" Target="../media/image30.emf"/><Relationship Id="rId17" Type="http://schemas.openxmlformats.org/officeDocument/2006/relationships/image" Target="../media/image31.emf"/><Relationship Id="rId18" Type="http://schemas.openxmlformats.org/officeDocument/2006/relationships/image" Target="../media/image32.emf"/><Relationship Id="rId19" Type="http://schemas.openxmlformats.org/officeDocument/2006/relationships/image" Target="../media/image33.emf"/><Relationship Id="rId1" Type="http://schemas.openxmlformats.org/officeDocument/2006/relationships/vmlDrawing" Target="../drawings/vmlDrawing3.vml"/><Relationship Id="rId2" Type="http://schemas.openxmlformats.org/officeDocument/2006/relationships/slideLayout" Target="../slideLayouts/slideLayout2.xml"/><Relationship Id="rId3" Type="http://schemas.openxmlformats.org/officeDocument/2006/relationships/notesSlide" Target="../notesSlides/notesSlide18.xml"/><Relationship Id="rId4" Type="http://schemas.openxmlformats.org/officeDocument/2006/relationships/oleObject" Target="../embeddings/oleObject4.bin"/><Relationship Id="rId5" Type="http://schemas.openxmlformats.org/officeDocument/2006/relationships/image" Target="../media/image23.emf"/><Relationship Id="rId6" Type="http://schemas.openxmlformats.org/officeDocument/2006/relationships/oleObject" Target="../embeddings/oleObject5.bin"/><Relationship Id="rId7" Type="http://schemas.openxmlformats.org/officeDocument/2006/relationships/image" Target="../media/image24.emf"/><Relationship Id="rId8" Type="http://schemas.openxmlformats.org/officeDocument/2006/relationships/oleObject" Target="../embeddings/oleObject6.bin"/></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22.png"/><Relationship Id="rId5" Type="http://schemas.openxmlformats.org/officeDocument/2006/relationships/image" Target="../media/image37.emf"/><Relationship Id="rId6" Type="http://schemas.openxmlformats.org/officeDocument/2006/relationships/image" Target="../media/image38.emf"/><Relationship Id="rId7" Type="http://schemas.openxmlformats.org/officeDocument/2006/relationships/image" Target="../media/image39.emf"/><Relationship Id="rId1" Type="http://schemas.openxmlformats.org/officeDocument/2006/relationships/slideLayout" Target="../slideLayouts/slideLayout2.xml"/><Relationship Id="rId2" Type="http://schemas.openxmlformats.org/officeDocument/2006/relationships/image" Target="../media/image35.emf"/></Relationships>
</file>

<file path=ppt/slides/_rels/slide27.xml.rels><?xml version="1.0" encoding="UTF-8" standalone="yes"?>
<Relationships xmlns="http://schemas.openxmlformats.org/package/2006/relationships"><Relationship Id="rId3" Type="http://schemas.openxmlformats.org/officeDocument/2006/relationships/image" Target="../media/image41.emf"/><Relationship Id="rId4" Type="http://schemas.openxmlformats.org/officeDocument/2006/relationships/image" Target="../media/image42.emf"/><Relationship Id="rId5" Type="http://schemas.openxmlformats.org/officeDocument/2006/relationships/image" Target="../media/image43.emf"/><Relationship Id="rId1" Type="http://schemas.openxmlformats.org/officeDocument/2006/relationships/slideLayout" Target="../slideLayouts/slideLayout2.xml"/><Relationship Id="rId2" Type="http://schemas.openxmlformats.org/officeDocument/2006/relationships/image" Target="../media/image40.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6.jpeg"/></Relationships>
</file>

<file path=ppt/slides/_rels/slide32.xml.rels><?xml version="1.0" encoding="UTF-8" standalone="yes"?>
<Relationships xmlns="http://schemas.openxmlformats.org/package/2006/relationships"><Relationship Id="rId11" Type="http://schemas.openxmlformats.org/officeDocument/2006/relationships/image" Target="../media/image56.png"/><Relationship Id="rId12" Type="http://schemas.openxmlformats.org/officeDocument/2006/relationships/image" Target="../media/image57.png"/><Relationship Id="rId13" Type="http://schemas.openxmlformats.org/officeDocument/2006/relationships/image" Target="../media/image58.jpeg"/><Relationship Id="rId1" Type="http://schemas.openxmlformats.org/officeDocument/2006/relationships/slideLayout" Target="../slideLayouts/slideLayout5.xml"/><Relationship Id="rId2" Type="http://schemas.openxmlformats.org/officeDocument/2006/relationships/image" Target="../media/image47.jpeg"/><Relationship Id="rId3" Type="http://schemas.openxmlformats.org/officeDocument/2006/relationships/image" Target="../media/image48.jpeg"/><Relationship Id="rId4" Type="http://schemas.openxmlformats.org/officeDocument/2006/relationships/image" Target="../media/image49.jpeg"/><Relationship Id="rId5" Type="http://schemas.openxmlformats.org/officeDocument/2006/relationships/image" Target="../media/image50.jpeg"/><Relationship Id="rId6" Type="http://schemas.openxmlformats.org/officeDocument/2006/relationships/image" Target="../media/image51.jpeg"/><Relationship Id="rId7" Type="http://schemas.openxmlformats.org/officeDocument/2006/relationships/image" Target="../media/image52.jpeg"/><Relationship Id="rId8" Type="http://schemas.openxmlformats.org/officeDocument/2006/relationships/image" Target="../media/image53.png"/><Relationship Id="rId9" Type="http://schemas.openxmlformats.org/officeDocument/2006/relationships/image" Target="../media/image54.jpeg"/><Relationship Id="rId10" Type="http://schemas.openxmlformats.org/officeDocument/2006/relationships/image" Target="../media/image5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tiff"/><Relationship Id="rId3" Type="http://schemas.openxmlformats.org/officeDocument/2006/relationships/image" Target="../media/image6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 Id="rId3" Type="http://schemas.openxmlformats.org/officeDocument/2006/relationships/image" Target="../media/image63.jpg"/></Relationships>
</file>

<file path=ppt/slides/_rels/slide38.xml.rels><?xml version="1.0" encoding="UTF-8" standalone="yes"?>
<Relationships xmlns="http://schemas.openxmlformats.org/package/2006/relationships"><Relationship Id="rId3" Type="http://schemas.openxmlformats.org/officeDocument/2006/relationships/image" Target="../media/image65.emf"/><Relationship Id="rId4" Type="http://schemas.openxmlformats.org/officeDocument/2006/relationships/image" Target="../media/image66.emf"/><Relationship Id="rId1" Type="http://schemas.openxmlformats.org/officeDocument/2006/relationships/slideLayout" Target="../slideLayouts/slideLayout3.xml"/><Relationship Id="rId2" Type="http://schemas.openxmlformats.org/officeDocument/2006/relationships/image" Target="../media/image64.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6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8.jpg"/><Relationship Id="rId4" Type="http://schemas.openxmlformats.org/officeDocument/2006/relationships/image" Target="../media/image69.png"/><Relationship Id="rId5" Type="http://schemas.openxmlformats.org/officeDocument/2006/relationships/image" Target="../media/image70.pn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 Id="rId3" Type="http://schemas.openxmlformats.org/officeDocument/2006/relationships/image" Target="../media/image7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jpg"/></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 Id="rId3" Type="http://schemas.openxmlformats.org/officeDocument/2006/relationships/image" Target="../media/image6.tif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 Id="rId3" Type="http://schemas.openxmlformats.org/officeDocument/2006/relationships/image" Target="../media/image8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53.xml.rels><?xml version="1.0" encoding="UTF-8" standalone="yes"?>
<Relationships xmlns="http://schemas.openxmlformats.org/package/2006/relationships"><Relationship Id="rId11" Type="http://schemas.openxmlformats.org/officeDocument/2006/relationships/image" Target="../media/image82.png"/><Relationship Id="rId12" Type="http://schemas.openxmlformats.org/officeDocument/2006/relationships/image" Target="../media/image83.png"/><Relationship Id="rId1" Type="http://schemas.openxmlformats.org/officeDocument/2006/relationships/tags" Target="../tags/tag8.xml"/><Relationship Id="rId2" Type="http://schemas.openxmlformats.org/officeDocument/2006/relationships/tags" Target="../tags/tag9.xml"/><Relationship Id="rId3" Type="http://schemas.openxmlformats.org/officeDocument/2006/relationships/tags" Target="../tags/tag10.xml"/><Relationship Id="rId4" Type="http://schemas.openxmlformats.org/officeDocument/2006/relationships/tags" Target="../tags/tag11.xml"/><Relationship Id="rId5" Type="http://schemas.openxmlformats.org/officeDocument/2006/relationships/tags" Target="../tags/tag12.xml"/><Relationship Id="rId6" Type="http://schemas.openxmlformats.org/officeDocument/2006/relationships/tags" Target="../tags/tag13.xml"/><Relationship Id="rId7" Type="http://schemas.openxmlformats.org/officeDocument/2006/relationships/tags" Target="../tags/tag14.xml"/><Relationship Id="rId8" Type="http://schemas.openxmlformats.org/officeDocument/2006/relationships/tags" Target="../tags/tag15.xml"/><Relationship Id="rId9" Type="http://schemas.openxmlformats.org/officeDocument/2006/relationships/slideLayout" Target="../slideLayouts/slideLayout2.xml"/><Relationship Id="rId10" Type="http://schemas.openxmlformats.org/officeDocument/2006/relationships/image" Target="../media/image81.png"/></Relationships>
</file>

<file path=ppt/slides/_rels/slide54.xml.rels><?xml version="1.0" encoding="UTF-8" standalone="yes"?>
<Relationships xmlns="http://schemas.openxmlformats.org/package/2006/relationships"><Relationship Id="rId11" Type="http://schemas.openxmlformats.org/officeDocument/2006/relationships/tags" Target="../tags/tag26.xml"/><Relationship Id="rId12" Type="http://schemas.openxmlformats.org/officeDocument/2006/relationships/tags" Target="../tags/tag27.xml"/><Relationship Id="rId13" Type="http://schemas.openxmlformats.org/officeDocument/2006/relationships/slideLayout" Target="../slideLayouts/slideLayout2.xml"/><Relationship Id="rId14" Type="http://schemas.openxmlformats.org/officeDocument/2006/relationships/image" Target="../media/image84.jpeg"/><Relationship Id="rId15" Type="http://schemas.openxmlformats.org/officeDocument/2006/relationships/image" Target="../media/image85.jpeg"/><Relationship Id="rId16" Type="http://schemas.openxmlformats.org/officeDocument/2006/relationships/image" Target="../media/image86.png"/><Relationship Id="rId17" Type="http://schemas.openxmlformats.org/officeDocument/2006/relationships/image" Target="../media/image81.png"/><Relationship Id="rId18" Type="http://schemas.openxmlformats.org/officeDocument/2006/relationships/image" Target="../media/image82.png"/><Relationship Id="rId19" Type="http://schemas.openxmlformats.org/officeDocument/2006/relationships/image" Target="../media/image83.png"/><Relationship Id="rId1" Type="http://schemas.openxmlformats.org/officeDocument/2006/relationships/tags" Target="../tags/tag16.xml"/><Relationship Id="rId2" Type="http://schemas.openxmlformats.org/officeDocument/2006/relationships/tags" Target="../tags/tag17.xml"/><Relationship Id="rId3" Type="http://schemas.openxmlformats.org/officeDocument/2006/relationships/tags" Target="../tags/tag18.xml"/><Relationship Id="rId4" Type="http://schemas.openxmlformats.org/officeDocument/2006/relationships/tags" Target="../tags/tag19.xml"/><Relationship Id="rId5" Type="http://schemas.openxmlformats.org/officeDocument/2006/relationships/tags" Target="../tags/tag20.xml"/><Relationship Id="rId6" Type="http://schemas.openxmlformats.org/officeDocument/2006/relationships/tags" Target="../tags/tag21.xml"/><Relationship Id="rId7" Type="http://schemas.openxmlformats.org/officeDocument/2006/relationships/tags" Target="../tags/tag22.xml"/><Relationship Id="rId8" Type="http://schemas.openxmlformats.org/officeDocument/2006/relationships/tags" Target="../tags/tag23.xml"/><Relationship Id="rId9" Type="http://schemas.openxmlformats.org/officeDocument/2006/relationships/tags" Target="../tags/tag24.xml"/><Relationship Id="rId10" Type="http://schemas.openxmlformats.org/officeDocument/2006/relationships/tags" Target="../tags/tag25.xml"/></Relationships>
</file>

<file path=ppt/slides/_rels/slide55.xml.rels><?xml version="1.0" encoding="UTF-8" standalone="yes"?>
<Relationships xmlns="http://schemas.openxmlformats.org/package/2006/relationships"><Relationship Id="rId9" Type="http://schemas.openxmlformats.org/officeDocument/2006/relationships/tags" Target="../tags/tag36.xml"/><Relationship Id="rId20" Type="http://schemas.openxmlformats.org/officeDocument/2006/relationships/image" Target="../media/image82.png"/><Relationship Id="rId21" Type="http://schemas.openxmlformats.org/officeDocument/2006/relationships/image" Target="../media/image83.png"/><Relationship Id="rId22" Type="http://schemas.openxmlformats.org/officeDocument/2006/relationships/image" Target="../media/image87.jpeg"/><Relationship Id="rId23" Type="http://schemas.openxmlformats.org/officeDocument/2006/relationships/image" Target="../media/image88.jpeg"/><Relationship Id="rId10" Type="http://schemas.openxmlformats.org/officeDocument/2006/relationships/tags" Target="../tags/tag37.xml"/><Relationship Id="rId11" Type="http://schemas.openxmlformats.org/officeDocument/2006/relationships/tags" Target="../tags/tag38.xml"/><Relationship Id="rId12" Type="http://schemas.openxmlformats.org/officeDocument/2006/relationships/tags" Target="../tags/tag39.xml"/><Relationship Id="rId13" Type="http://schemas.openxmlformats.org/officeDocument/2006/relationships/tags" Target="../tags/tag40.xml"/><Relationship Id="rId14" Type="http://schemas.openxmlformats.org/officeDocument/2006/relationships/tags" Target="../tags/tag41.xml"/><Relationship Id="rId15" Type="http://schemas.openxmlformats.org/officeDocument/2006/relationships/slideLayout" Target="../slideLayouts/slideLayout2.xml"/><Relationship Id="rId16" Type="http://schemas.openxmlformats.org/officeDocument/2006/relationships/image" Target="../media/image84.jpeg"/><Relationship Id="rId17" Type="http://schemas.openxmlformats.org/officeDocument/2006/relationships/image" Target="../media/image85.jpeg"/><Relationship Id="rId18" Type="http://schemas.openxmlformats.org/officeDocument/2006/relationships/image" Target="../media/image86.png"/><Relationship Id="rId19" Type="http://schemas.openxmlformats.org/officeDocument/2006/relationships/image" Target="../media/image81.png"/><Relationship Id="rId1" Type="http://schemas.openxmlformats.org/officeDocument/2006/relationships/tags" Target="../tags/tag28.xml"/><Relationship Id="rId2" Type="http://schemas.openxmlformats.org/officeDocument/2006/relationships/tags" Target="../tags/tag29.xml"/><Relationship Id="rId3" Type="http://schemas.openxmlformats.org/officeDocument/2006/relationships/tags" Target="../tags/tag30.xml"/><Relationship Id="rId4" Type="http://schemas.openxmlformats.org/officeDocument/2006/relationships/tags" Target="../tags/tag31.xml"/><Relationship Id="rId5" Type="http://schemas.openxmlformats.org/officeDocument/2006/relationships/tags" Target="../tags/tag32.xml"/><Relationship Id="rId6" Type="http://schemas.openxmlformats.org/officeDocument/2006/relationships/tags" Target="../tags/tag33.xml"/><Relationship Id="rId7" Type="http://schemas.openxmlformats.org/officeDocument/2006/relationships/tags" Target="../tags/tag34.xml"/><Relationship Id="rId8" Type="http://schemas.openxmlformats.org/officeDocument/2006/relationships/tags" Target="../tags/tag35.xml"/></Relationships>
</file>

<file path=ppt/slides/_rels/slide56.xml.rels><?xml version="1.0" encoding="UTF-8" standalone="yes"?>
<Relationships xmlns="http://schemas.openxmlformats.org/package/2006/relationships"><Relationship Id="rId9" Type="http://schemas.openxmlformats.org/officeDocument/2006/relationships/tags" Target="../tags/tag50.xml"/><Relationship Id="rId20" Type="http://schemas.openxmlformats.org/officeDocument/2006/relationships/image" Target="../media/image89.jpeg"/><Relationship Id="rId21" Type="http://schemas.openxmlformats.org/officeDocument/2006/relationships/image" Target="../media/image86.png"/><Relationship Id="rId22" Type="http://schemas.openxmlformats.org/officeDocument/2006/relationships/image" Target="../media/image81.png"/><Relationship Id="rId23" Type="http://schemas.openxmlformats.org/officeDocument/2006/relationships/image" Target="../media/image82.png"/><Relationship Id="rId24" Type="http://schemas.openxmlformats.org/officeDocument/2006/relationships/image" Target="../media/image83.png"/><Relationship Id="rId25" Type="http://schemas.openxmlformats.org/officeDocument/2006/relationships/image" Target="../media/image90.jpeg"/><Relationship Id="rId26" Type="http://schemas.openxmlformats.org/officeDocument/2006/relationships/image" Target="../media/image87.jpeg"/><Relationship Id="rId27" Type="http://schemas.openxmlformats.org/officeDocument/2006/relationships/image" Target="../media/image88.jpeg"/><Relationship Id="rId10" Type="http://schemas.openxmlformats.org/officeDocument/2006/relationships/tags" Target="../tags/tag51.xml"/><Relationship Id="rId11" Type="http://schemas.openxmlformats.org/officeDocument/2006/relationships/tags" Target="../tags/tag52.xml"/><Relationship Id="rId12" Type="http://schemas.openxmlformats.org/officeDocument/2006/relationships/tags" Target="../tags/tag53.xml"/><Relationship Id="rId13" Type="http://schemas.openxmlformats.org/officeDocument/2006/relationships/tags" Target="../tags/tag54.xml"/><Relationship Id="rId14" Type="http://schemas.openxmlformats.org/officeDocument/2006/relationships/tags" Target="../tags/tag55.xml"/><Relationship Id="rId15" Type="http://schemas.openxmlformats.org/officeDocument/2006/relationships/tags" Target="../tags/tag56.xml"/><Relationship Id="rId16" Type="http://schemas.openxmlformats.org/officeDocument/2006/relationships/tags" Target="../tags/tag57.xml"/><Relationship Id="rId17" Type="http://schemas.openxmlformats.org/officeDocument/2006/relationships/slideLayout" Target="../slideLayouts/slideLayout2.xml"/><Relationship Id="rId18" Type="http://schemas.openxmlformats.org/officeDocument/2006/relationships/image" Target="../media/image84.jpeg"/><Relationship Id="rId19" Type="http://schemas.openxmlformats.org/officeDocument/2006/relationships/image" Target="../media/image85.jpeg"/><Relationship Id="rId1" Type="http://schemas.openxmlformats.org/officeDocument/2006/relationships/tags" Target="../tags/tag42.xml"/><Relationship Id="rId2" Type="http://schemas.openxmlformats.org/officeDocument/2006/relationships/tags" Target="../tags/tag43.xml"/><Relationship Id="rId3" Type="http://schemas.openxmlformats.org/officeDocument/2006/relationships/tags" Target="../tags/tag44.xml"/><Relationship Id="rId4" Type="http://schemas.openxmlformats.org/officeDocument/2006/relationships/tags" Target="../tags/tag45.xml"/><Relationship Id="rId5" Type="http://schemas.openxmlformats.org/officeDocument/2006/relationships/tags" Target="../tags/tag46.xml"/><Relationship Id="rId6" Type="http://schemas.openxmlformats.org/officeDocument/2006/relationships/tags" Target="../tags/tag47.xml"/><Relationship Id="rId7" Type="http://schemas.openxmlformats.org/officeDocument/2006/relationships/tags" Target="../tags/tag48.xml"/><Relationship Id="rId8" Type="http://schemas.openxmlformats.org/officeDocument/2006/relationships/tags" Target="../tags/tag49.xml"/></Relationships>
</file>

<file path=ppt/slides/_rels/slide57.xml.rels><?xml version="1.0" encoding="UTF-8" standalone="yes"?>
<Relationships xmlns="http://schemas.openxmlformats.org/package/2006/relationships"><Relationship Id="rId9" Type="http://schemas.openxmlformats.org/officeDocument/2006/relationships/tags" Target="../tags/tag66.xml"/><Relationship Id="rId20" Type="http://schemas.openxmlformats.org/officeDocument/2006/relationships/image" Target="../media/image84.jpeg"/><Relationship Id="rId21" Type="http://schemas.openxmlformats.org/officeDocument/2006/relationships/image" Target="../media/image85.jpeg"/><Relationship Id="rId22" Type="http://schemas.openxmlformats.org/officeDocument/2006/relationships/image" Target="../media/image87.jpeg"/><Relationship Id="rId23" Type="http://schemas.openxmlformats.org/officeDocument/2006/relationships/image" Target="../media/image89.jpeg"/><Relationship Id="rId24" Type="http://schemas.openxmlformats.org/officeDocument/2006/relationships/image" Target="../media/image91.png"/><Relationship Id="rId25" Type="http://schemas.openxmlformats.org/officeDocument/2006/relationships/image" Target="../media/image92.jpeg"/><Relationship Id="rId26" Type="http://schemas.openxmlformats.org/officeDocument/2006/relationships/image" Target="../media/image86.png"/><Relationship Id="rId27" Type="http://schemas.openxmlformats.org/officeDocument/2006/relationships/image" Target="../media/image81.png"/><Relationship Id="rId28" Type="http://schemas.openxmlformats.org/officeDocument/2006/relationships/image" Target="../media/image82.png"/><Relationship Id="rId29" Type="http://schemas.openxmlformats.org/officeDocument/2006/relationships/image" Target="../media/image83.png"/><Relationship Id="rId30" Type="http://schemas.openxmlformats.org/officeDocument/2006/relationships/image" Target="../media/image90.jpeg"/><Relationship Id="rId31" Type="http://schemas.openxmlformats.org/officeDocument/2006/relationships/image" Target="../media/image88.jpeg"/><Relationship Id="rId10" Type="http://schemas.openxmlformats.org/officeDocument/2006/relationships/tags" Target="../tags/tag67.xml"/><Relationship Id="rId11" Type="http://schemas.openxmlformats.org/officeDocument/2006/relationships/tags" Target="../tags/tag68.xml"/><Relationship Id="rId12" Type="http://schemas.openxmlformats.org/officeDocument/2006/relationships/tags" Target="../tags/tag69.xml"/><Relationship Id="rId13" Type="http://schemas.openxmlformats.org/officeDocument/2006/relationships/tags" Target="../tags/tag70.xml"/><Relationship Id="rId14" Type="http://schemas.openxmlformats.org/officeDocument/2006/relationships/tags" Target="../tags/tag71.xml"/><Relationship Id="rId15" Type="http://schemas.openxmlformats.org/officeDocument/2006/relationships/tags" Target="../tags/tag72.xml"/><Relationship Id="rId16" Type="http://schemas.openxmlformats.org/officeDocument/2006/relationships/tags" Target="../tags/tag73.xml"/><Relationship Id="rId17" Type="http://schemas.openxmlformats.org/officeDocument/2006/relationships/tags" Target="../tags/tag74.xml"/><Relationship Id="rId18" Type="http://schemas.openxmlformats.org/officeDocument/2006/relationships/tags" Target="../tags/tag75.xml"/><Relationship Id="rId19" Type="http://schemas.openxmlformats.org/officeDocument/2006/relationships/slideLayout" Target="../slideLayouts/slideLayout2.xml"/><Relationship Id="rId1" Type="http://schemas.openxmlformats.org/officeDocument/2006/relationships/tags" Target="../tags/tag58.xml"/><Relationship Id="rId2" Type="http://schemas.openxmlformats.org/officeDocument/2006/relationships/tags" Target="../tags/tag59.xml"/><Relationship Id="rId3" Type="http://schemas.openxmlformats.org/officeDocument/2006/relationships/tags" Target="../tags/tag60.xml"/><Relationship Id="rId4" Type="http://schemas.openxmlformats.org/officeDocument/2006/relationships/tags" Target="../tags/tag61.xml"/><Relationship Id="rId5" Type="http://schemas.openxmlformats.org/officeDocument/2006/relationships/tags" Target="../tags/tag62.xml"/><Relationship Id="rId6" Type="http://schemas.openxmlformats.org/officeDocument/2006/relationships/tags" Target="../tags/tag63.xml"/><Relationship Id="rId7" Type="http://schemas.openxmlformats.org/officeDocument/2006/relationships/tags" Target="../tags/tag64.xml"/><Relationship Id="rId8" Type="http://schemas.openxmlformats.org/officeDocument/2006/relationships/tags" Target="../tags/tag6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93.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4.png"/><Relationship Id="rId3" Type="http://schemas.openxmlformats.org/officeDocument/2006/relationships/image" Target="../media/image9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60.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1" Type="http://schemas.openxmlformats.org/officeDocument/2006/relationships/slideLayout" Target="../slideLayouts/slideLayout3.xml"/><Relationship Id="rId2" Type="http://schemas.openxmlformats.org/officeDocument/2006/relationships/image" Target="../media/image9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4.png"/><Relationship Id="rId3" Type="http://schemas.openxmlformats.org/officeDocument/2006/relationships/image" Target="../media/image9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4.png"/><Relationship Id="rId3" Type="http://schemas.openxmlformats.org/officeDocument/2006/relationships/image" Target="../media/image95.png"/></Relationships>
</file>

<file path=ppt/slides/_rels/slide63.xml.rels><?xml version="1.0" encoding="UTF-8" standalone="yes"?>
<Relationships xmlns="http://schemas.openxmlformats.org/package/2006/relationships"><Relationship Id="rId11" Type="http://schemas.openxmlformats.org/officeDocument/2006/relationships/image" Target="../media/image105.png"/><Relationship Id="rId12" Type="http://schemas.openxmlformats.org/officeDocument/2006/relationships/image" Target="../media/image106.png"/><Relationship Id="rId13" Type="http://schemas.openxmlformats.org/officeDocument/2006/relationships/image" Target="../media/image95.png"/><Relationship Id="rId1" Type="http://schemas.openxmlformats.org/officeDocument/2006/relationships/slideLayout" Target="../slideLayouts/slideLayout3.xml"/><Relationship Id="rId2" Type="http://schemas.openxmlformats.org/officeDocument/2006/relationships/image" Target="../media/image94.png"/><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99.png"/><Relationship Id="rId6" Type="http://schemas.openxmlformats.org/officeDocument/2006/relationships/image" Target="../media/image100.png"/><Relationship Id="rId7" Type="http://schemas.openxmlformats.org/officeDocument/2006/relationships/image" Target="../media/image101.png"/><Relationship Id="rId8" Type="http://schemas.openxmlformats.org/officeDocument/2006/relationships/image" Target="../media/image102.png"/><Relationship Id="rId9" Type="http://schemas.openxmlformats.org/officeDocument/2006/relationships/image" Target="../media/image103.png"/><Relationship Id="rId10" Type="http://schemas.openxmlformats.org/officeDocument/2006/relationships/image" Target="../media/image104.png"/></Relationships>
</file>

<file path=ppt/slides/_rels/slide64.xml.rels><?xml version="1.0" encoding="UTF-8" standalone="yes"?>
<Relationships xmlns="http://schemas.openxmlformats.org/package/2006/relationships"><Relationship Id="rId11" Type="http://schemas.openxmlformats.org/officeDocument/2006/relationships/image" Target="../media/image106.png"/><Relationship Id="rId12" Type="http://schemas.openxmlformats.org/officeDocument/2006/relationships/image" Target="../media/image95.png"/><Relationship Id="rId13" Type="http://schemas.openxmlformats.org/officeDocument/2006/relationships/image" Target="../media/image107.emf"/><Relationship Id="rId1" Type="http://schemas.openxmlformats.org/officeDocument/2006/relationships/slideLayout" Target="../slideLayouts/slideLayout3.xml"/><Relationship Id="rId2" Type="http://schemas.openxmlformats.org/officeDocument/2006/relationships/image" Target="../media/image97.png"/><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00.png"/><Relationship Id="rId6" Type="http://schemas.openxmlformats.org/officeDocument/2006/relationships/image" Target="../media/image101.png"/><Relationship Id="rId7" Type="http://schemas.openxmlformats.org/officeDocument/2006/relationships/image" Target="../media/image102.png"/><Relationship Id="rId8" Type="http://schemas.openxmlformats.org/officeDocument/2006/relationships/image" Target="../media/image103.png"/><Relationship Id="rId9" Type="http://schemas.openxmlformats.org/officeDocument/2006/relationships/image" Target="../media/image104.png"/><Relationship Id="rId10" Type="http://schemas.openxmlformats.org/officeDocument/2006/relationships/image" Target="../media/image10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67.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png"/><Relationship Id="rId1" Type="http://schemas.openxmlformats.org/officeDocument/2006/relationships/slideLayout" Target="../slideLayouts/slideLayout2.xml"/><Relationship Id="rId2" Type="http://schemas.openxmlformats.org/officeDocument/2006/relationships/image" Target="../media/image10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1.tiff"/><Relationship Id="rId3" Type="http://schemas.openxmlformats.org/officeDocument/2006/relationships/image" Target="../media/image112.tif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8912180" y="-103031"/>
            <a:ext cx="515157" cy="712201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9218" name="Title 3"/>
          <p:cNvSpPr>
            <a:spLocks noGrp="1"/>
          </p:cNvSpPr>
          <p:nvPr>
            <p:ph type="ctrTitle"/>
          </p:nvPr>
        </p:nvSpPr>
        <p:spPr>
          <a:xfrm>
            <a:off x="102468" y="215374"/>
            <a:ext cx="9041531" cy="900603"/>
          </a:xfrm>
        </p:spPr>
        <p:txBody>
          <a:bodyPr/>
          <a:lstStyle/>
          <a:p>
            <a:r>
              <a:rPr lang="en-US" altLang="en-US" sz="1400" b="0" dirty="0" smtClean="0">
                <a:solidFill>
                  <a:schemeClr val="tx1"/>
                </a:solidFill>
              </a:rPr>
              <a:t>Transcriptome Analysis</a:t>
            </a:r>
            <a:r>
              <a:rPr lang="en-US" altLang="en-US" sz="1400" b="0" smtClean="0">
                <a:solidFill>
                  <a:schemeClr val="tx1"/>
                </a:solidFill>
              </a:rPr>
              <a:t>: </a:t>
            </a:r>
            <a:r>
              <a:rPr lang="en-US" altLang="en-US" sz="2000" smtClean="0">
                <a:solidFill>
                  <a:schemeClr val="accent6"/>
                </a:solidFill>
              </a:rPr>
              <a:t>Tackling </a:t>
            </a:r>
            <a:r>
              <a:rPr lang="en-US" altLang="en-US" sz="2000" dirty="0">
                <a:solidFill>
                  <a:schemeClr val="accent6"/>
                </a:solidFill>
              </a:rPr>
              <a:t>core issues related to gene regulation </a:t>
            </a:r>
            <a:br>
              <a:rPr lang="en-US" altLang="en-US" sz="2000" dirty="0">
                <a:solidFill>
                  <a:schemeClr val="accent6"/>
                </a:solidFill>
              </a:rPr>
            </a:br>
            <a:r>
              <a:rPr lang="en-US" altLang="en-US" sz="2000" dirty="0">
                <a:solidFill>
                  <a:schemeClr val="accent6"/>
                </a:solidFill>
              </a:rPr>
              <a:t>&amp; also mining the “data exhaust” produced by this activity</a:t>
            </a:r>
            <a:endParaRPr lang="en-US" altLang="en-US" sz="2000" dirty="0">
              <a:solidFill>
                <a:schemeClr val="accent6"/>
              </a:solidFill>
              <a:ea typeface="ＭＳ Ｐゴシック" charset="-128"/>
            </a:endParaRPr>
          </a:p>
        </p:txBody>
      </p:sp>
      <p:sp>
        <p:nvSpPr>
          <p:cNvPr id="9219" name="Subtitle 4"/>
          <p:cNvSpPr>
            <a:spLocks noGrp="1"/>
          </p:cNvSpPr>
          <p:nvPr>
            <p:ph type="subTitle" idx="1"/>
          </p:nvPr>
        </p:nvSpPr>
        <p:spPr>
          <a:xfrm>
            <a:off x="362126" y="6118412"/>
            <a:ext cx="8522215" cy="541699"/>
          </a:xfrm>
        </p:spPr>
        <p:txBody>
          <a:bodyPr/>
          <a:lstStyle/>
          <a:p>
            <a:r>
              <a:rPr lang="en-US" altLang="en-US" sz="1400" b="0" dirty="0">
                <a:solidFill>
                  <a:schemeClr val="tx1">
                    <a:lumMod val="65000"/>
                    <a:lumOff val="35000"/>
                  </a:schemeClr>
                </a:solidFill>
                <a:ea typeface="ＭＳ Ｐゴシック" charset="-128"/>
              </a:rPr>
              <a:t>Mark </a:t>
            </a:r>
            <a:r>
              <a:rPr lang="en-US" altLang="en-US" sz="1400" b="0" dirty="0" smtClean="0">
                <a:solidFill>
                  <a:schemeClr val="tx1">
                    <a:lumMod val="65000"/>
                    <a:lumOff val="35000"/>
                  </a:schemeClr>
                </a:solidFill>
                <a:ea typeface="ＭＳ Ｐゴシック" charset="-128"/>
              </a:rPr>
              <a:t>Gerstein, </a:t>
            </a:r>
            <a:r>
              <a:rPr lang="en-US" altLang="en-US" sz="1400" b="0" dirty="0" smtClean="0">
                <a:solidFill>
                  <a:schemeClr val="tx1">
                    <a:lumMod val="65000"/>
                    <a:lumOff val="35000"/>
                  </a:schemeClr>
                </a:solidFill>
                <a:ea typeface="ＭＳ Ｐゴシック" charset="-128"/>
              </a:rPr>
              <a:t>Yale</a:t>
            </a:r>
            <a:r>
              <a:rPr lang="en-US" altLang="en-US" sz="1400" b="0" dirty="0" smtClean="0">
                <a:solidFill>
                  <a:schemeClr val="tx1">
                    <a:lumMod val="65000"/>
                    <a:lumOff val="35000"/>
                  </a:schemeClr>
                </a:solidFill>
                <a:ea typeface="ＭＳ Ｐゴシック" charset="-128"/>
              </a:rPr>
              <a:t>. </a:t>
            </a:r>
            <a:r>
              <a:rPr lang="en-US" altLang="en-US" sz="1400" b="0" dirty="0" smtClean="0">
                <a:solidFill>
                  <a:schemeClr val="tx1">
                    <a:lumMod val="65000"/>
                    <a:lumOff val="35000"/>
                  </a:schemeClr>
                </a:solidFill>
                <a:ea typeface="ＭＳ Ｐゴシック" charset="-128"/>
              </a:rPr>
              <a:t>Slides </a:t>
            </a:r>
            <a:r>
              <a:rPr lang="en-US" altLang="en-US" sz="1400" b="0" dirty="0">
                <a:solidFill>
                  <a:schemeClr val="tx1">
                    <a:lumMod val="65000"/>
                    <a:lumOff val="35000"/>
                  </a:schemeClr>
                </a:solidFill>
                <a:ea typeface="ＭＳ Ｐゴシック" charset="-128"/>
              </a:rPr>
              <a:t>freely downloadable </a:t>
            </a:r>
            <a:r>
              <a:rPr lang="en-US" altLang="en-US" sz="1400" b="0" dirty="0" smtClean="0">
                <a:solidFill>
                  <a:schemeClr val="tx1">
                    <a:lumMod val="65000"/>
                    <a:lumOff val="35000"/>
                  </a:schemeClr>
                </a:solidFill>
                <a:ea typeface="ＭＳ Ｐゴシック" charset="-128"/>
              </a:rPr>
              <a:t>from </a:t>
            </a:r>
            <a:r>
              <a:rPr lang="en-US" altLang="en-US" sz="1400" dirty="0" err="1" smtClean="0">
                <a:solidFill>
                  <a:schemeClr val="accent1">
                    <a:lumMod val="50000"/>
                  </a:schemeClr>
                </a:solidFill>
                <a:ea typeface="ＭＳ Ｐゴシック" charset="-128"/>
              </a:rPr>
              <a:t>Lectures.GersteinLab.org</a:t>
            </a:r>
            <a:r>
              <a:rPr lang="en-US" altLang="en-US" sz="1400" dirty="0" smtClean="0">
                <a:solidFill>
                  <a:schemeClr val="accent1">
                    <a:lumMod val="50000"/>
                  </a:schemeClr>
                </a:solidFill>
                <a:ea typeface="ＭＳ Ｐゴシック" charset="-128"/>
              </a:rPr>
              <a:t> </a:t>
            </a:r>
            <a:r>
              <a:rPr lang="en-US" altLang="en-US" sz="1400" dirty="0" smtClean="0">
                <a:solidFill>
                  <a:schemeClr val="accent1">
                    <a:lumMod val="50000"/>
                  </a:schemeClr>
                </a:solidFill>
                <a:ea typeface="ＭＳ Ｐゴシック" charset="-128"/>
              </a:rPr>
              <a:t> </a:t>
            </a:r>
            <a:br>
              <a:rPr lang="en-US" altLang="en-US" sz="1400" dirty="0" smtClean="0">
                <a:solidFill>
                  <a:schemeClr val="accent1">
                    <a:lumMod val="50000"/>
                  </a:schemeClr>
                </a:solidFill>
                <a:ea typeface="ＭＳ Ｐゴシック" charset="-128"/>
              </a:rPr>
            </a:br>
            <a:r>
              <a:rPr lang="en-US" altLang="en-US" sz="1400" dirty="0" smtClean="0">
                <a:solidFill>
                  <a:schemeClr val="accent1">
                    <a:lumMod val="50000"/>
                  </a:schemeClr>
                </a:solidFill>
                <a:ea typeface="ＭＳ Ｐゴシック" charset="-128"/>
              </a:rPr>
              <a:t>&amp; </a:t>
            </a:r>
            <a:r>
              <a:rPr lang="en-US" altLang="en-US" sz="1400" dirty="0">
                <a:solidFill>
                  <a:schemeClr val="accent1">
                    <a:lumMod val="50000"/>
                  </a:schemeClr>
                </a:solidFill>
                <a:ea typeface="ＭＳ Ｐゴシック" charset="-128"/>
              </a:rPr>
              <a:t>“</a:t>
            </a:r>
            <a:r>
              <a:rPr lang="en-US" altLang="ja-JP" sz="1400" dirty="0">
                <a:solidFill>
                  <a:schemeClr val="accent1">
                    <a:lumMod val="50000"/>
                  </a:schemeClr>
                </a:solidFill>
                <a:ea typeface="ＭＳ Ｐゴシック" charset="-128"/>
              </a:rPr>
              <a:t>tweetable</a:t>
            </a:r>
            <a:r>
              <a:rPr lang="en-US" altLang="en-US" sz="1400" dirty="0">
                <a:solidFill>
                  <a:schemeClr val="accent1">
                    <a:lumMod val="50000"/>
                  </a:schemeClr>
                </a:solidFill>
                <a:ea typeface="ＭＳ Ｐゴシック" charset="-128"/>
              </a:rPr>
              <a:t>”</a:t>
            </a:r>
            <a:r>
              <a:rPr lang="en-US" altLang="ja-JP" sz="1400" dirty="0">
                <a:solidFill>
                  <a:schemeClr val="tx1">
                    <a:lumMod val="65000"/>
                    <a:lumOff val="35000"/>
                  </a:schemeClr>
                </a:solidFill>
                <a:ea typeface="ＭＳ Ｐゴシック" charset="-128"/>
              </a:rPr>
              <a:t> </a:t>
            </a:r>
            <a:r>
              <a:rPr lang="en-US" altLang="ja-JP" sz="1400" b="0" dirty="0" smtClean="0">
                <a:solidFill>
                  <a:schemeClr val="tx1">
                    <a:lumMod val="65000"/>
                    <a:lumOff val="35000"/>
                  </a:schemeClr>
                </a:solidFill>
                <a:ea typeface="ＭＳ Ｐゴシック" charset="-128"/>
              </a:rPr>
              <a:t> </a:t>
            </a:r>
            <a:r>
              <a:rPr lang="en-US" altLang="en-US" sz="1400" b="0" dirty="0" smtClean="0">
                <a:solidFill>
                  <a:schemeClr val="tx1">
                    <a:lumMod val="65000"/>
                    <a:lumOff val="35000"/>
                  </a:schemeClr>
                </a:solidFill>
                <a:ea typeface="ＭＳ Ｐゴシック" charset="-128"/>
              </a:rPr>
              <a:t>(</a:t>
            </a:r>
            <a:r>
              <a:rPr lang="en-US" altLang="en-US" sz="1400" b="0" dirty="0">
                <a:solidFill>
                  <a:schemeClr val="tx1">
                    <a:lumMod val="65000"/>
                    <a:lumOff val="35000"/>
                  </a:schemeClr>
                </a:solidFill>
                <a:ea typeface="ＭＳ Ｐゴシック" charset="-128"/>
              </a:rPr>
              <a:t>via @</a:t>
            </a:r>
            <a:r>
              <a:rPr lang="en-US" altLang="en-US" sz="1400" b="0" dirty="0" err="1" smtClean="0">
                <a:solidFill>
                  <a:schemeClr val="tx1">
                    <a:lumMod val="65000"/>
                    <a:lumOff val="35000"/>
                  </a:schemeClr>
                </a:solidFill>
                <a:ea typeface="ＭＳ Ｐゴシック" charset="-128"/>
              </a:rPr>
              <a:t>markgerstein</a:t>
            </a:r>
            <a:r>
              <a:rPr lang="en-US" altLang="en-US" sz="1400" b="0" dirty="0" smtClean="0">
                <a:solidFill>
                  <a:schemeClr val="tx1">
                    <a:lumMod val="65000"/>
                    <a:lumOff val="35000"/>
                  </a:schemeClr>
                </a:solidFill>
                <a:ea typeface="ＭＳ Ｐゴシック" charset="-128"/>
              </a:rPr>
              <a:t>). See </a:t>
            </a:r>
            <a:r>
              <a:rPr lang="en-US" altLang="en-US" sz="1400" b="0" dirty="0">
                <a:solidFill>
                  <a:schemeClr val="tx1">
                    <a:lumMod val="65000"/>
                    <a:lumOff val="35000"/>
                  </a:schemeClr>
                </a:solidFill>
                <a:ea typeface="ＭＳ Ｐゴシック" charset="-128"/>
              </a:rPr>
              <a:t>last slide for more info.</a:t>
            </a:r>
          </a:p>
          <a:p>
            <a:endParaRPr lang="en-US" altLang="en-US" sz="1400" b="0" dirty="0">
              <a:solidFill>
                <a:schemeClr val="tx1">
                  <a:lumMod val="65000"/>
                  <a:lumOff val="35000"/>
                </a:schemeClr>
              </a:solidFill>
              <a:ea typeface="ＭＳ Ｐゴシック" charset="-128"/>
            </a:endParaRPr>
          </a:p>
        </p:txBody>
      </p:sp>
      <p:grpSp>
        <p:nvGrpSpPr>
          <p:cNvPr id="7" name="Group 6"/>
          <p:cNvGrpSpPr/>
          <p:nvPr/>
        </p:nvGrpSpPr>
        <p:grpSpPr>
          <a:xfrm>
            <a:off x="1281738" y="1286594"/>
            <a:ext cx="6682990" cy="4661201"/>
            <a:chOff x="1277909" y="1639771"/>
            <a:chExt cx="6794628" cy="4739065"/>
          </a:xfrm>
        </p:grpSpPr>
        <p:pic>
          <p:nvPicPr>
            <p:cNvPr id="3" name="Picture 2"/>
            <p:cNvPicPr>
              <a:picLocks noChangeAspect="1"/>
            </p:cNvPicPr>
            <p:nvPr/>
          </p:nvPicPr>
          <p:blipFill>
            <a:blip r:embed="rId2"/>
            <a:stretch>
              <a:fillRect/>
            </a:stretch>
          </p:blipFill>
          <p:spPr>
            <a:xfrm>
              <a:off x="4660410" y="1639771"/>
              <a:ext cx="3412127" cy="4739065"/>
            </a:xfrm>
            <a:prstGeom prst="rect">
              <a:avLst/>
            </a:prstGeom>
          </p:spPr>
        </p:pic>
        <p:pic>
          <p:nvPicPr>
            <p:cNvPr id="6" name="Picture 5"/>
            <p:cNvPicPr>
              <a:picLocks noChangeAspect="1"/>
            </p:cNvPicPr>
            <p:nvPr/>
          </p:nvPicPr>
          <p:blipFill rotWithShape="1">
            <a:blip r:embed="rId3"/>
            <a:srcRect r="6547"/>
            <a:stretch/>
          </p:blipFill>
          <p:spPr>
            <a:xfrm>
              <a:off x="1277909" y="1639771"/>
              <a:ext cx="3382501" cy="4739065"/>
            </a:xfrm>
            <a:prstGeom prst="rect">
              <a:avLst/>
            </a:prstGeom>
          </p:spPr>
        </p:pic>
      </p:grpSp>
    </p:spTree>
    <p:extLst>
      <p:ext uri="{BB962C8B-B14F-4D97-AF65-F5344CB8AC3E}">
        <p14:creationId xmlns:p14="http://schemas.microsoft.com/office/powerpoint/2010/main" val="1390377756"/>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 name="Shape 1051"/>
          <p:cNvSpPr>
            <a:spLocks noGrp="1"/>
          </p:cNvSpPr>
          <p:nvPr>
            <p:ph type="title"/>
          </p:nvPr>
        </p:nvSpPr>
        <p:spPr>
          <a:prstGeom prst="rect">
            <a:avLst/>
          </a:prstGeom>
        </p:spPr>
        <p:txBody>
          <a:bodyPr lIns="0" tIns="0" rIns="0" bIns="0"/>
          <a:lstStyle/>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Expression clustering: </a:t>
            </a:r>
          </a:p>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revisiting an ancient problem</a:t>
            </a:r>
          </a:p>
        </p:txBody>
      </p:sp>
      <p:pic>
        <p:nvPicPr>
          <p:cNvPr id="1052" name="image82.png"/>
          <p:cNvPicPr/>
          <p:nvPr/>
        </p:nvPicPr>
        <p:blipFill>
          <a:blip r:embed="rId3">
            <a:extLst/>
          </a:blip>
          <a:stretch>
            <a:fillRect/>
          </a:stretch>
        </p:blipFill>
        <p:spPr>
          <a:xfrm>
            <a:off x="126647" y="1993937"/>
            <a:ext cx="1337552" cy="2546492"/>
          </a:xfrm>
          <a:prstGeom prst="rect">
            <a:avLst/>
          </a:prstGeom>
          <a:ln w="12700">
            <a:miter lim="400000"/>
          </a:ln>
        </p:spPr>
      </p:pic>
      <p:sp>
        <p:nvSpPr>
          <p:cNvPr id="1053" name="Shape 1053"/>
          <p:cNvSpPr/>
          <p:nvPr/>
        </p:nvSpPr>
        <p:spPr>
          <a:xfrm>
            <a:off x="4728933" y="8413670"/>
            <a:ext cx="27813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Cross species </a:t>
            </a:r>
          </a:p>
          <a:p>
            <a:pPr defTabSz="457200" fontAlgn="auto">
              <a:spcBef>
                <a:spcPts val="0"/>
              </a:spcBef>
              <a:spcAft>
                <a:spcPts val="0"/>
              </a:spcAft>
            </a:pPr>
            <a:r>
              <a:rPr sz="1800" b="0" kern="0">
                <a:solidFill>
                  <a:sysClr val="windowText" lastClr="000000"/>
                </a:solidFill>
                <a:latin typeface="Arial"/>
                <a:ea typeface="Arial"/>
                <a:cs typeface="Arial"/>
                <a:sym typeface="Arial"/>
              </a:rPr>
              <a:t>co-expression modules</a:t>
            </a:r>
          </a:p>
        </p:txBody>
      </p:sp>
      <p:pic>
        <p:nvPicPr>
          <p:cNvPr id="1054" name="image82.png"/>
          <p:cNvPicPr/>
          <p:nvPr/>
        </p:nvPicPr>
        <p:blipFill>
          <a:blip r:embed="rId3">
            <a:extLst/>
          </a:blip>
          <a:stretch>
            <a:fillRect/>
          </a:stretch>
        </p:blipFill>
        <p:spPr>
          <a:xfrm rot="10800000">
            <a:off x="7542600" y="1992694"/>
            <a:ext cx="1337552" cy="2546492"/>
          </a:xfrm>
          <a:prstGeom prst="rect">
            <a:avLst/>
          </a:prstGeom>
          <a:ln w="12700">
            <a:miter lim="400000"/>
          </a:ln>
        </p:spPr>
      </p:pic>
      <p:sp>
        <p:nvSpPr>
          <p:cNvPr id="1055" name="Shape 1055"/>
          <p:cNvSpPr/>
          <p:nvPr/>
        </p:nvSpPr>
        <p:spPr>
          <a:xfrm>
            <a:off x="1550725" y="2006600"/>
            <a:ext cx="1120785"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a:solidFill>
                  <a:srgbClr val="3366FF"/>
                </a:solidFill>
              </a:defRPr>
            </a:lvl1pPr>
          </a:lstStyle>
          <a:p>
            <a:pPr defTabSz="457200"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A</a:t>
            </a:r>
          </a:p>
        </p:txBody>
      </p:sp>
      <p:sp>
        <p:nvSpPr>
          <p:cNvPr id="1056" name="Shape 1056"/>
          <p:cNvSpPr/>
          <p:nvPr/>
        </p:nvSpPr>
        <p:spPr>
          <a:xfrm>
            <a:off x="6228655" y="5758741"/>
            <a:ext cx="23917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two independent sets </a:t>
            </a:r>
          </a:p>
          <a:p>
            <a:pPr defTabSz="457200" fontAlgn="auto">
              <a:spcBef>
                <a:spcPts val="0"/>
              </a:spcBef>
              <a:spcAft>
                <a:spcPts val="0"/>
              </a:spcAft>
            </a:pPr>
            <a:r>
              <a:rPr sz="1800" b="0" kern="0">
                <a:solidFill>
                  <a:sysClr val="windowText" lastClr="000000"/>
                </a:solidFill>
                <a:latin typeface="Arial"/>
                <a:ea typeface="Arial"/>
                <a:cs typeface="Arial"/>
                <a:sym typeface="Arial"/>
              </a:rPr>
              <a:t>of modules</a:t>
            </a:r>
          </a:p>
        </p:txBody>
      </p:sp>
      <p:sp>
        <p:nvSpPr>
          <p:cNvPr id="1057" name="Shape 1057"/>
          <p:cNvSpPr/>
          <p:nvPr/>
        </p:nvSpPr>
        <p:spPr>
          <a:xfrm>
            <a:off x="6228655" y="4803564"/>
            <a:ext cx="2780468" cy="88406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dirty="0">
                <a:solidFill>
                  <a:srgbClr val="FF6600"/>
                </a:solidFill>
                <a:latin typeface="Arial"/>
                <a:ea typeface="Arial"/>
                <a:cs typeface="Arial"/>
                <a:sym typeface="Arial"/>
              </a:rPr>
              <a:t>co-expressed genes </a:t>
            </a:r>
          </a:p>
          <a:p>
            <a:pPr defTabSz="457200" fontAlgn="auto">
              <a:spcBef>
                <a:spcPts val="0"/>
              </a:spcBef>
              <a:spcAft>
                <a:spcPts val="0"/>
              </a:spcAft>
            </a:pPr>
            <a:r>
              <a:rPr sz="1800" b="0" kern="0" dirty="0">
                <a:solidFill>
                  <a:srgbClr val="FF6600"/>
                </a:solidFill>
                <a:latin typeface="Arial"/>
                <a:ea typeface="Arial"/>
                <a:cs typeface="Arial"/>
                <a:sym typeface="Arial"/>
              </a:rPr>
              <a:t>responsible for the same </a:t>
            </a:r>
          </a:p>
          <a:p>
            <a:pPr defTabSz="457200" fontAlgn="auto">
              <a:spcBef>
                <a:spcPts val="0"/>
              </a:spcBef>
              <a:spcAft>
                <a:spcPts val="0"/>
              </a:spcAft>
            </a:pPr>
            <a:r>
              <a:rPr sz="1800" b="0" kern="0" dirty="0">
                <a:solidFill>
                  <a:srgbClr val="FF6600"/>
                </a:solidFill>
                <a:latin typeface="Arial"/>
                <a:ea typeface="Arial"/>
                <a:cs typeface="Arial"/>
                <a:sym typeface="Arial"/>
              </a:rPr>
              <a:t>function in a species</a:t>
            </a:r>
          </a:p>
        </p:txBody>
      </p:sp>
      <p:grpSp>
        <p:nvGrpSpPr>
          <p:cNvPr id="1063" name="Group 1063"/>
          <p:cNvGrpSpPr/>
          <p:nvPr/>
        </p:nvGrpSpPr>
        <p:grpSpPr>
          <a:xfrm>
            <a:off x="2761313" y="5257357"/>
            <a:ext cx="1117601" cy="1244601"/>
            <a:chOff x="0" y="0"/>
            <a:chExt cx="1117600" cy="1244600"/>
          </a:xfrm>
        </p:grpSpPr>
        <p:sp>
          <p:nvSpPr>
            <p:cNvPr id="1059" name="Shape 1059"/>
            <p:cNvSpPr/>
            <p:nvPr/>
          </p:nvSpPr>
          <p:spPr>
            <a:xfrm>
              <a:off x="-1" y="-1"/>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0" name="Shape 1060"/>
            <p:cNvSpPr/>
            <p:nvPr/>
          </p:nvSpPr>
          <p:spPr>
            <a:xfrm>
              <a:off x="38099" y="634999"/>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1" name="Shape 1061"/>
            <p:cNvSpPr/>
            <p:nvPr/>
          </p:nvSpPr>
          <p:spPr>
            <a:xfrm>
              <a:off x="526343" y="215899"/>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2" name="Shape 1062"/>
            <p:cNvSpPr/>
            <p:nvPr/>
          </p:nvSpPr>
          <p:spPr>
            <a:xfrm>
              <a:off x="609600" y="761999"/>
              <a:ext cx="508000"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sp>
        <p:nvSpPr>
          <p:cNvPr id="1064" name="Shape 1064"/>
          <p:cNvSpPr/>
          <p:nvPr/>
        </p:nvSpPr>
        <p:spPr>
          <a:xfrm>
            <a:off x="4920543" y="5244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5" name="Shape 1065"/>
          <p:cNvSpPr/>
          <p:nvPr/>
        </p:nvSpPr>
        <p:spPr>
          <a:xfrm>
            <a:off x="4958643" y="5879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6" name="Shape 1066"/>
          <p:cNvSpPr/>
          <p:nvPr/>
        </p:nvSpPr>
        <p:spPr>
          <a:xfrm>
            <a:off x="5446887" y="54608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7" name="Shape 1067"/>
          <p:cNvSpPr/>
          <p:nvPr/>
        </p:nvSpPr>
        <p:spPr>
          <a:xfrm>
            <a:off x="5530143" y="6006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nvGrpSpPr>
          <p:cNvPr id="1070" name="Group 1070"/>
          <p:cNvGrpSpPr/>
          <p:nvPr/>
        </p:nvGrpSpPr>
        <p:grpSpPr>
          <a:xfrm>
            <a:off x="2405713" y="3670298"/>
            <a:ext cx="1612901" cy="868886"/>
            <a:chOff x="0" y="0"/>
            <a:chExt cx="1612900" cy="868885"/>
          </a:xfrm>
        </p:grpSpPr>
        <p:sp>
          <p:nvSpPr>
            <p:cNvPr id="1068" name="Shape 1068"/>
            <p:cNvSpPr/>
            <p:nvPr/>
          </p:nvSpPr>
          <p:spPr>
            <a:xfrm>
              <a:off x="0" y="0"/>
              <a:ext cx="1612900" cy="868886"/>
            </a:xfrm>
            <a:prstGeom prst="roundRect">
              <a:avLst>
                <a:gd name="adj" fmla="val 16667"/>
              </a:avLst>
            </a:prstGeom>
            <a:noFill/>
            <a:ln w="9525" cap="flat">
              <a:solidFill>
                <a:srgbClr val="000000"/>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9" name="Shape 1069"/>
            <p:cNvSpPr/>
            <p:nvPr/>
          </p:nvSpPr>
          <p:spPr>
            <a:xfrm>
              <a:off x="182583" y="126617"/>
              <a:ext cx="1260312" cy="6173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Clustering </a:t>
              </a:r>
            </a:p>
            <a:p>
              <a:pPr defTabSz="457200" fontAlgn="auto">
                <a:spcBef>
                  <a:spcPts val="0"/>
                </a:spcBef>
                <a:spcAft>
                  <a:spcPts val="0"/>
                </a:spcAft>
              </a:pPr>
              <a:r>
                <a:rPr sz="1800" b="0" kern="0">
                  <a:solidFill>
                    <a:sysClr val="windowText" lastClr="000000"/>
                  </a:solidFill>
                  <a:latin typeface="Arial"/>
                  <a:ea typeface="Arial"/>
                  <a:cs typeface="Arial"/>
                  <a:sym typeface="Arial"/>
                </a:rPr>
                <a:t>algorithm</a:t>
              </a:r>
            </a:p>
          </p:txBody>
        </p:sp>
      </p:grpSp>
      <p:grpSp>
        <p:nvGrpSpPr>
          <p:cNvPr id="1073" name="Group 1073"/>
          <p:cNvGrpSpPr/>
          <p:nvPr/>
        </p:nvGrpSpPr>
        <p:grpSpPr>
          <a:xfrm>
            <a:off x="4754738" y="3675960"/>
            <a:ext cx="1612901" cy="868886"/>
            <a:chOff x="0" y="0"/>
            <a:chExt cx="1612900" cy="868885"/>
          </a:xfrm>
        </p:grpSpPr>
        <p:sp>
          <p:nvSpPr>
            <p:cNvPr id="1071" name="Shape 1071"/>
            <p:cNvSpPr/>
            <p:nvPr/>
          </p:nvSpPr>
          <p:spPr>
            <a:xfrm>
              <a:off x="0" y="0"/>
              <a:ext cx="1612900" cy="868886"/>
            </a:xfrm>
            <a:prstGeom prst="roundRect">
              <a:avLst>
                <a:gd name="adj" fmla="val 16667"/>
              </a:avLst>
            </a:prstGeom>
            <a:noFill/>
            <a:ln w="9525" cap="flat">
              <a:solidFill>
                <a:srgbClr val="000000"/>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72" name="Shape 1072"/>
            <p:cNvSpPr/>
            <p:nvPr/>
          </p:nvSpPr>
          <p:spPr>
            <a:xfrm>
              <a:off x="182583" y="126617"/>
              <a:ext cx="1260312" cy="6173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Clustering </a:t>
              </a:r>
            </a:p>
            <a:p>
              <a:pPr defTabSz="457200" fontAlgn="auto">
                <a:spcBef>
                  <a:spcPts val="0"/>
                </a:spcBef>
                <a:spcAft>
                  <a:spcPts val="0"/>
                </a:spcAft>
              </a:pPr>
              <a:r>
                <a:rPr sz="1800" b="0" kern="0">
                  <a:solidFill>
                    <a:sysClr val="windowText" lastClr="000000"/>
                  </a:solidFill>
                  <a:latin typeface="Arial"/>
                  <a:ea typeface="Arial"/>
                  <a:cs typeface="Arial"/>
                  <a:sym typeface="Arial"/>
                </a:rPr>
                <a:t>algorithm</a:t>
              </a:r>
            </a:p>
          </p:txBody>
        </p:sp>
      </p:grpSp>
      <p:sp>
        <p:nvSpPr>
          <p:cNvPr id="1074" name="Shape 1074"/>
          <p:cNvSpPr/>
          <p:nvPr/>
        </p:nvSpPr>
        <p:spPr>
          <a:xfrm>
            <a:off x="1464198" y="3114782"/>
            <a:ext cx="1774303" cy="22118"/>
          </a:xfrm>
          <a:prstGeom prst="line">
            <a:avLst/>
          </a:prstGeom>
          <a:ln w="38100">
            <a:solidFill>
              <a:srgbClr val="FF40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5" name="Shape 1075"/>
          <p:cNvSpPr/>
          <p:nvPr/>
        </p:nvSpPr>
        <p:spPr>
          <a:xfrm>
            <a:off x="3238500" y="3124199"/>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6" name="Shape 1076"/>
          <p:cNvSpPr/>
          <p:nvPr/>
        </p:nvSpPr>
        <p:spPr>
          <a:xfrm>
            <a:off x="5530143" y="3149600"/>
            <a:ext cx="1922487" cy="0"/>
          </a:xfrm>
          <a:prstGeom prst="line">
            <a:avLst/>
          </a:prstGeom>
          <a:ln w="38100">
            <a:solidFill>
              <a:srgbClr val="FF40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7" name="Shape 1077"/>
          <p:cNvSpPr/>
          <p:nvPr/>
        </p:nvSpPr>
        <p:spPr>
          <a:xfrm>
            <a:off x="5530143" y="3124199"/>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8" name="Shape 1078"/>
          <p:cNvSpPr/>
          <p:nvPr/>
        </p:nvSpPr>
        <p:spPr>
          <a:xfrm>
            <a:off x="3238500" y="4544845"/>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9" name="Shape 1079"/>
          <p:cNvSpPr/>
          <p:nvPr/>
        </p:nvSpPr>
        <p:spPr>
          <a:xfrm>
            <a:off x="5555543" y="4544845"/>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81" name="Shape 1081"/>
          <p:cNvSpPr/>
          <p:nvPr/>
        </p:nvSpPr>
        <p:spPr>
          <a:xfrm>
            <a:off x="6228655" y="1981200"/>
            <a:ext cx="1133399"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7D4242"/>
                </a:solidFill>
              </a:defRPr>
            </a:lvl1pPr>
          </a:lstStyle>
          <a:p>
            <a:pPr fontAlgn="auto">
              <a:spcBef>
                <a:spcPts val="0"/>
              </a:spcBef>
              <a:spcAft>
                <a:spcPts val="0"/>
              </a:spcAft>
              <a:defRPr>
                <a:solidFill>
                  <a:srgbClr val="000000"/>
                </a:solidFill>
              </a:defRPr>
            </a:pPr>
            <a:r>
              <a:rPr sz="1800" b="0" kern="0" dirty="0">
                <a:solidFill>
                  <a:srgbClr val="000000"/>
                </a:solidFill>
                <a:latin typeface="Arial"/>
                <a:ea typeface="Arial"/>
                <a:cs typeface="Arial"/>
                <a:sym typeface="Arial"/>
              </a:rPr>
              <a:t>Species B</a:t>
            </a:r>
          </a:p>
        </p:txBody>
      </p:sp>
      <p:sp>
        <p:nvSpPr>
          <p:cNvPr id="2" name="TextBox 1"/>
          <p:cNvSpPr txBox="1"/>
          <p:nvPr/>
        </p:nvSpPr>
        <p:spPr>
          <a:xfrm>
            <a:off x="81138" y="5830600"/>
            <a:ext cx="2664474" cy="8309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fontAlgn="auto" latinLnBrk="1" hangingPunct="0">
              <a:spcBef>
                <a:spcPts val="0"/>
              </a:spcBef>
              <a:spcAft>
                <a:spcPts val="0"/>
              </a:spcAft>
            </a:pPr>
            <a:r>
              <a:rPr lang="en-US" b="0" dirty="0" err="1" smtClean="0">
                <a:solidFill>
                  <a:srgbClr val="000000"/>
                </a:solidFill>
                <a:latin typeface="Arial"/>
                <a:ea typeface="Arial"/>
                <a:cs typeface="Arial"/>
                <a:sym typeface="Arial"/>
              </a:rPr>
              <a:t>Eisen</a:t>
            </a:r>
            <a:r>
              <a:rPr lang="en-US" b="0" dirty="0" smtClean="0">
                <a:solidFill>
                  <a:srgbClr val="000000"/>
                </a:solidFill>
                <a:latin typeface="Arial"/>
                <a:ea typeface="Arial"/>
                <a:cs typeface="Arial"/>
                <a:sym typeface="Arial"/>
              </a:rPr>
              <a:t> MB et al. PNAS 1998</a:t>
            </a:r>
          </a:p>
          <a:p>
            <a:pPr fontAlgn="auto" latinLnBrk="1" hangingPunct="0">
              <a:spcBef>
                <a:spcPts val="0"/>
              </a:spcBef>
              <a:spcAft>
                <a:spcPts val="0"/>
              </a:spcAft>
            </a:pPr>
            <a:r>
              <a:rPr lang="en-US" b="0" dirty="0" err="1" smtClean="0">
                <a:solidFill>
                  <a:srgbClr val="000000"/>
                </a:solidFill>
                <a:latin typeface="Arial"/>
                <a:ea typeface="Arial"/>
                <a:cs typeface="Arial"/>
                <a:sym typeface="Arial"/>
              </a:rPr>
              <a:t>Langfelder</a:t>
            </a:r>
            <a:r>
              <a:rPr lang="en-US" b="0" dirty="0" smtClean="0">
                <a:solidFill>
                  <a:srgbClr val="000000"/>
                </a:solidFill>
                <a:latin typeface="Arial"/>
                <a:ea typeface="Arial"/>
                <a:cs typeface="Arial"/>
                <a:sym typeface="Arial"/>
              </a:rPr>
              <a:t> P et al. BMC </a:t>
            </a:r>
            <a:r>
              <a:rPr lang="en-US" b="0" dirty="0" err="1" smtClean="0">
                <a:solidFill>
                  <a:srgbClr val="000000"/>
                </a:solidFill>
                <a:latin typeface="Arial"/>
                <a:ea typeface="Arial"/>
                <a:cs typeface="Arial"/>
                <a:sym typeface="Arial"/>
              </a:rPr>
              <a:t>Bioinfo</a:t>
            </a:r>
            <a:r>
              <a:rPr lang="en-US" b="0" dirty="0" smtClean="0">
                <a:solidFill>
                  <a:srgbClr val="000000"/>
                </a:solidFill>
                <a:latin typeface="Arial"/>
                <a:ea typeface="Arial"/>
                <a:cs typeface="Arial"/>
                <a:sym typeface="Arial"/>
              </a:rPr>
              <a:t>. 2008</a:t>
            </a:r>
          </a:p>
          <a:p>
            <a:pPr fontAlgn="auto" latinLnBrk="1" hangingPunct="0">
              <a:spcBef>
                <a:spcPts val="0"/>
              </a:spcBef>
              <a:spcAft>
                <a:spcPts val="0"/>
              </a:spcAft>
            </a:pPr>
            <a:r>
              <a:rPr lang="en-US" b="0" dirty="0" smtClean="0">
                <a:solidFill>
                  <a:srgbClr val="000000"/>
                </a:solidFill>
                <a:latin typeface="Arial"/>
                <a:ea typeface="Arial"/>
                <a:cs typeface="Arial"/>
                <a:sym typeface="Arial"/>
              </a:rPr>
              <a:t>Tamayo P et al. PNAS 1999</a:t>
            </a:r>
          </a:p>
          <a:p>
            <a:pPr fontAlgn="auto" latinLnBrk="1" hangingPunct="0">
              <a:spcBef>
                <a:spcPts val="0"/>
              </a:spcBef>
              <a:spcAft>
                <a:spcPts val="0"/>
              </a:spcAft>
            </a:pPr>
            <a:r>
              <a:rPr lang="en-US" b="0" dirty="0" err="1" smtClean="0">
                <a:solidFill>
                  <a:srgbClr val="000000"/>
                </a:solidFill>
                <a:latin typeface="Arial"/>
                <a:ea typeface="Arial"/>
                <a:cs typeface="Arial"/>
                <a:sym typeface="Arial"/>
              </a:rPr>
              <a:t>Kluger</a:t>
            </a:r>
            <a:r>
              <a:rPr lang="en-US" b="0" dirty="0" smtClean="0">
                <a:solidFill>
                  <a:srgbClr val="000000"/>
                </a:solidFill>
                <a:latin typeface="Arial"/>
                <a:ea typeface="Arial"/>
                <a:cs typeface="Arial"/>
                <a:sym typeface="Arial"/>
              </a:rPr>
              <a:t> Y et al. Genome Res. 2003</a:t>
            </a:r>
          </a:p>
        </p:txBody>
      </p:sp>
    </p:spTree>
    <p:extLst>
      <p:ext uri="{BB962C8B-B14F-4D97-AF65-F5344CB8AC3E}">
        <p14:creationId xmlns:p14="http://schemas.microsoft.com/office/powerpoint/2010/main" val="2004719412"/>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 name="Shape 1085"/>
          <p:cNvSpPr>
            <a:spLocks noGrp="1"/>
          </p:cNvSpPr>
          <p:nvPr>
            <p:ph type="title"/>
          </p:nvPr>
        </p:nvSpPr>
        <p:spPr>
          <a:prstGeom prst="rect">
            <a:avLst/>
          </a:prstGeom>
        </p:spPr>
        <p:txBody>
          <a:bodyPr lIns="0" tIns="0" rIns="0" bIns="0"/>
          <a:lstStyle/>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Expression clustering: </a:t>
            </a:r>
          </a:p>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revisiting an ancient problem</a:t>
            </a:r>
          </a:p>
        </p:txBody>
      </p:sp>
      <p:pic>
        <p:nvPicPr>
          <p:cNvPr id="1087" name="image82.png"/>
          <p:cNvPicPr/>
          <p:nvPr/>
        </p:nvPicPr>
        <p:blipFill>
          <a:blip r:embed="rId3">
            <a:extLst/>
          </a:blip>
          <a:stretch>
            <a:fillRect/>
          </a:stretch>
        </p:blipFill>
        <p:spPr>
          <a:xfrm>
            <a:off x="126647" y="1993937"/>
            <a:ext cx="1337552" cy="2546492"/>
          </a:xfrm>
          <a:prstGeom prst="rect">
            <a:avLst/>
          </a:prstGeom>
          <a:ln w="12700">
            <a:miter lim="400000"/>
          </a:ln>
        </p:spPr>
      </p:pic>
      <p:sp>
        <p:nvSpPr>
          <p:cNvPr id="1088" name="Shape 1088"/>
          <p:cNvSpPr/>
          <p:nvPr/>
        </p:nvSpPr>
        <p:spPr>
          <a:xfrm>
            <a:off x="4728933" y="8413670"/>
            <a:ext cx="27813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rgbClr val="292934"/>
                </a:solidFill>
                <a:latin typeface="Arial"/>
                <a:ea typeface="Arial"/>
                <a:cs typeface="Arial"/>
                <a:sym typeface="Arial"/>
              </a:rPr>
              <a:t>Cross species </a:t>
            </a:r>
          </a:p>
          <a:p>
            <a:pPr defTabSz="457200" fontAlgn="auto">
              <a:spcBef>
                <a:spcPts val="0"/>
              </a:spcBef>
              <a:spcAft>
                <a:spcPts val="0"/>
              </a:spcAft>
            </a:pPr>
            <a:r>
              <a:rPr sz="1800" b="0" kern="0">
                <a:solidFill>
                  <a:srgbClr val="292934"/>
                </a:solidFill>
                <a:latin typeface="Arial"/>
                <a:ea typeface="Arial"/>
                <a:cs typeface="Arial"/>
                <a:sym typeface="Arial"/>
              </a:rPr>
              <a:t>co-expression modules</a:t>
            </a:r>
          </a:p>
        </p:txBody>
      </p:sp>
      <p:sp>
        <p:nvSpPr>
          <p:cNvPr id="1090" name="Shape 1090"/>
          <p:cNvSpPr/>
          <p:nvPr/>
        </p:nvSpPr>
        <p:spPr>
          <a:xfrm>
            <a:off x="1550725" y="2006600"/>
            <a:ext cx="1120785"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3366FF"/>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A</a:t>
            </a:r>
          </a:p>
        </p:txBody>
      </p:sp>
      <p:sp>
        <p:nvSpPr>
          <p:cNvPr id="1091" name="Shape 1091"/>
          <p:cNvSpPr/>
          <p:nvPr/>
        </p:nvSpPr>
        <p:spPr>
          <a:xfrm>
            <a:off x="6228655" y="1981200"/>
            <a:ext cx="1133399"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7D4242"/>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B</a:t>
            </a:r>
          </a:p>
        </p:txBody>
      </p:sp>
      <p:sp>
        <p:nvSpPr>
          <p:cNvPr id="1092" name="Shape 1092"/>
          <p:cNvSpPr/>
          <p:nvPr/>
        </p:nvSpPr>
        <p:spPr>
          <a:xfrm>
            <a:off x="3633034" y="56956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3" name="Shape 1093"/>
          <p:cNvSpPr/>
          <p:nvPr/>
        </p:nvSpPr>
        <p:spPr>
          <a:xfrm>
            <a:off x="4864934"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4" name="Shape 1094"/>
          <p:cNvSpPr/>
          <p:nvPr/>
        </p:nvSpPr>
        <p:spPr>
          <a:xfrm>
            <a:off x="4585534" y="56829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5" name="Shape 1095"/>
          <p:cNvSpPr/>
          <p:nvPr/>
        </p:nvSpPr>
        <p:spPr>
          <a:xfrm>
            <a:off x="3947300"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6" name="Shape 1096"/>
          <p:cNvSpPr/>
          <p:nvPr/>
        </p:nvSpPr>
        <p:spPr>
          <a:xfrm>
            <a:off x="4356934" y="56829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7" name="Shape 1097"/>
          <p:cNvSpPr/>
          <p:nvPr/>
        </p:nvSpPr>
        <p:spPr>
          <a:xfrm>
            <a:off x="4767867"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8" name="Shape 1098"/>
          <p:cNvSpPr/>
          <p:nvPr/>
        </p:nvSpPr>
        <p:spPr>
          <a:xfrm>
            <a:off x="3478600" y="56956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9" name="Shape 1099"/>
          <p:cNvSpPr/>
          <p:nvPr/>
        </p:nvSpPr>
        <p:spPr>
          <a:xfrm>
            <a:off x="3872300"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100" name="Shape 1100"/>
          <p:cNvSpPr/>
          <p:nvPr/>
        </p:nvSpPr>
        <p:spPr>
          <a:xfrm>
            <a:off x="3200400" y="4134027"/>
            <a:ext cx="2476500" cy="774701"/>
          </a:xfrm>
          <a:prstGeom prst="roundRect">
            <a:avLst>
              <a:gd name="adj" fmla="val 16667"/>
            </a:avLst>
          </a:prstGeom>
          <a:solidFill>
            <a:srgbClr val="FFFFFF"/>
          </a:solidFill>
          <a:ln>
            <a:solidFill>
              <a:srgbClr val="292934"/>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nvGrpSpPr>
          <p:cNvPr id="1106" name="Group 1106"/>
          <p:cNvGrpSpPr/>
          <p:nvPr/>
        </p:nvGrpSpPr>
        <p:grpSpPr>
          <a:xfrm>
            <a:off x="2761313" y="1891093"/>
            <a:ext cx="3347389" cy="880518"/>
            <a:chOff x="0" y="-1"/>
            <a:chExt cx="3347387" cy="880517"/>
          </a:xfrm>
        </p:grpSpPr>
        <p:grpSp>
          <p:nvGrpSpPr>
            <p:cNvPr id="1103" name="Group 1103"/>
            <p:cNvGrpSpPr/>
            <p:nvPr/>
          </p:nvGrpSpPr>
          <p:grpSpPr>
            <a:xfrm>
              <a:off x="781986" y="-1"/>
              <a:ext cx="1915732" cy="880517"/>
              <a:chOff x="0" y="0"/>
              <a:chExt cx="1915730" cy="880515"/>
            </a:xfrm>
          </p:grpSpPr>
          <p:sp>
            <p:nvSpPr>
              <p:cNvPr id="1101" name="Shape 1101"/>
              <p:cNvSpPr/>
              <p:nvPr/>
            </p:nvSpPr>
            <p:spPr>
              <a:xfrm>
                <a:off x="94807" y="81586"/>
                <a:ext cx="1820923" cy="5419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600" b="0" kern="0" dirty="0">
                    <a:solidFill>
                      <a:srgbClr val="292934"/>
                    </a:solidFill>
                    <a:latin typeface="Arial"/>
                    <a:ea typeface="Arial"/>
                    <a:cs typeface="Arial"/>
                    <a:sym typeface="Arial"/>
                  </a:rPr>
                  <a:t>Orthologous pairs </a:t>
                </a:r>
              </a:p>
              <a:p>
                <a:pPr defTabSz="457200" fontAlgn="auto">
                  <a:spcBef>
                    <a:spcPts val="0"/>
                  </a:spcBef>
                  <a:spcAft>
                    <a:spcPts val="0"/>
                  </a:spcAft>
                </a:pPr>
                <a:r>
                  <a:rPr sz="1600" b="0" kern="0" dirty="0">
                    <a:solidFill>
                      <a:srgbClr val="292934"/>
                    </a:solidFill>
                    <a:latin typeface="Arial"/>
                    <a:ea typeface="Arial"/>
                    <a:cs typeface="Arial"/>
                    <a:sym typeface="Arial"/>
                  </a:rPr>
                  <a:t>between species</a:t>
                </a:r>
              </a:p>
            </p:txBody>
          </p:sp>
          <p:sp>
            <p:nvSpPr>
              <p:cNvPr id="1102" name="Shape 1102"/>
              <p:cNvSpPr/>
              <p:nvPr/>
            </p:nvSpPr>
            <p:spPr>
              <a:xfrm>
                <a:off x="0" y="0"/>
                <a:ext cx="1812383" cy="880515"/>
              </a:xfrm>
              <a:custGeom>
                <a:avLst/>
                <a:gdLst/>
                <a:ahLst/>
                <a:cxnLst>
                  <a:cxn ang="0">
                    <a:pos x="wd2" y="hd2"/>
                  </a:cxn>
                  <a:cxn ang="5400000">
                    <a:pos x="wd2" y="hd2"/>
                  </a:cxn>
                  <a:cxn ang="10800000">
                    <a:pos x="wd2" y="hd2"/>
                  </a:cxn>
                  <a:cxn ang="16200000">
                    <a:pos x="wd2" y="hd2"/>
                  </a:cxn>
                </a:cxnLst>
                <a:rect l="0" t="0" r="r" b="b"/>
                <a:pathLst>
                  <a:path w="21600" h="19255" extrusionOk="0">
                    <a:moveTo>
                      <a:pt x="0" y="0"/>
                    </a:moveTo>
                    <a:lnTo>
                      <a:pt x="21600" y="0"/>
                    </a:lnTo>
                    <a:lnTo>
                      <a:pt x="21600" y="15641"/>
                    </a:lnTo>
                    <a:cubicBezTo>
                      <a:pt x="10800" y="15641"/>
                      <a:pt x="10800" y="21600"/>
                      <a:pt x="0" y="18214"/>
                    </a:cubicBezTo>
                    <a:close/>
                  </a:path>
                </a:pathLst>
              </a:custGeom>
              <a:noFill/>
              <a:ln w="9525" cap="flat">
                <a:solidFill>
                  <a:srgbClr val="8F9F95"/>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sp>
          <p:nvSpPr>
            <p:cNvPr id="1104" name="Shape 1104"/>
            <p:cNvSpPr/>
            <p:nvPr/>
          </p:nvSpPr>
          <p:spPr>
            <a:xfrm>
              <a:off x="2594368" y="318706"/>
              <a:ext cx="753019" cy="1"/>
            </a:xfrm>
            <a:prstGeom prst="line">
              <a:avLst/>
            </a:prstGeom>
            <a:noFill/>
            <a:ln w="25400" cap="flat">
              <a:solidFill>
                <a:srgbClr val="4C5A6A"/>
              </a:solidFill>
              <a:prstDash val="solid"/>
              <a:bevel/>
            </a:ln>
            <a:effectLst>
              <a:outerShdw blurRad="38100" dist="20000" dir="5400000" rotWithShape="0">
                <a:srgbClr val="000000">
                  <a:alpha val="38000"/>
                </a:srgbClr>
              </a:outerShdw>
            </a:effectLst>
          </p:spPr>
          <p:txBody>
            <a:bodyPr wrap="square" lIns="0" tIns="0" rIns="0" bIns="0" numCol="1" anchor="t">
              <a:noAutofit/>
            </a:bodyPr>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05" name="Shape 1105"/>
            <p:cNvSpPr/>
            <p:nvPr/>
          </p:nvSpPr>
          <p:spPr>
            <a:xfrm flipH="1" flipV="1">
              <a:off x="0" y="318706"/>
              <a:ext cx="789211" cy="1"/>
            </a:xfrm>
            <a:prstGeom prst="line">
              <a:avLst/>
            </a:prstGeom>
            <a:noFill/>
            <a:ln w="25400" cap="flat">
              <a:solidFill>
                <a:srgbClr val="4C5A6A"/>
              </a:solidFill>
              <a:prstDash val="solid"/>
              <a:bevel/>
            </a:ln>
            <a:effectLst>
              <a:outerShdw blurRad="38100" dist="20000" dir="5400000" rotWithShape="0">
                <a:srgbClr val="000000">
                  <a:alpha val="38000"/>
                </a:srgbClr>
              </a:outerShdw>
            </a:effectLst>
          </p:spPr>
          <p:txBody>
            <a:bodyPr wrap="square" lIns="0" tIns="0" rIns="0" bIns="0" numCol="1" anchor="t">
              <a:noAutofit/>
            </a:bodyPr>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grpSp>
      <p:sp>
        <p:nvSpPr>
          <p:cNvPr id="1107" name="Shape 1107"/>
          <p:cNvSpPr/>
          <p:nvPr/>
        </p:nvSpPr>
        <p:spPr>
          <a:xfrm>
            <a:off x="5562600" y="5739619"/>
            <a:ext cx="2416483"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292934"/>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cross species modules</a:t>
            </a:r>
          </a:p>
        </p:txBody>
      </p:sp>
      <p:sp>
        <p:nvSpPr>
          <p:cNvPr id="1108" name="Shape 1108"/>
          <p:cNvSpPr/>
          <p:nvPr/>
        </p:nvSpPr>
        <p:spPr>
          <a:xfrm>
            <a:off x="3424750" y="4236997"/>
            <a:ext cx="1965969" cy="48620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defTabSz="457200" fontAlgn="auto">
              <a:spcBef>
                <a:spcPts val="0"/>
              </a:spcBef>
              <a:spcAft>
                <a:spcPts val="0"/>
              </a:spcAft>
            </a:pPr>
            <a:r>
              <a:rPr sz="1800" b="0" kern="0" dirty="0">
                <a:solidFill>
                  <a:srgbClr val="292934"/>
                </a:solidFill>
                <a:latin typeface="Arial"/>
                <a:ea typeface="Arial"/>
                <a:cs typeface="Arial"/>
                <a:sym typeface="Arial"/>
              </a:rPr>
              <a:t> </a:t>
            </a:r>
            <a:r>
              <a:rPr sz="2800" b="0" kern="0" dirty="0">
                <a:solidFill>
                  <a:srgbClr val="6A523A"/>
                </a:solidFill>
                <a:latin typeface="Arial"/>
                <a:ea typeface="Arial"/>
                <a:cs typeface="Arial"/>
                <a:sym typeface="Arial"/>
              </a:rPr>
              <a:t>OrthoClust</a:t>
            </a:r>
            <a:r>
              <a:rPr sz="2800" b="0" kern="0" dirty="0">
                <a:solidFill>
                  <a:srgbClr val="800000"/>
                </a:solidFill>
                <a:latin typeface="Arial"/>
                <a:ea typeface="Arial"/>
                <a:cs typeface="Arial"/>
                <a:sym typeface="Arial"/>
              </a:rPr>
              <a:t> </a:t>
            </a:r>
          </a:p>
        </p:txBody>
      </p:sp>
      <p:sp>
        <p:nvSpPr>
          <p:cNvPr id="1109" name="Shape 1109"/>
          <p:cNvSpPr/>
          <p:nvPr/>
        </p:nvSpPr>
        <p:spPr>
          <a:xfrm>
            <a:off x="1464197" y="3613327"/>
            <a:ext cx="1609204" cy="673101"/>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0" name="Shape 1110"/>
          <p:cNvSpPr/>
          <p:nvPr/>
        </p:nvSpPr>
        <p:spPr>
          <a:xfrm flipH="1">
            <a:off x="5740400" y="3615012"/>
            <a:ext cx="1660995" cy="684117"/>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1" name="Shape 1111"/>
          <p:cNvSpPr/>
          <p:nvPr/>
        </p:nvSpPr>
        <p:spPr>
          <a:xfrm>
            <a:off x="4408568" y="4946827"/>
            <a:ext cx="1" cy="704673"/>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2" name="Shape 1112"/>
          <p:cNvSpPr/>
          <p:nvPr/>
        </p:nvSpPr>
        <p:spPr>
          <a:xfrm flipH="1">
            <a:off x="4395033" y="2770276"/>
            <a:ext cx="14370" cy="1351053"/>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3" name="Shape 1113"/>
          <p:cNvSpPr/>
          <p:nvPr/>
        </p:nvSpPr>
        <p:spPr>
          <a:xfrm>
            <a:off x="2286000" y="3105835"/>
            <a:ext cx="45720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457200">
              <a:defRPr>
                <a:solidFill>
                  <a:srgbClr val="292934"/>
                </a:solidFill>
              </a:defRPr>
            </a:lvl1pPr>
          </a:lstStyle>
          <a:p>
            <a:pPr fontAlgn="auto">
              <a:spcBef>
                <a:spcPts val="0"/>
              </a:spcBef>
              <a:spcAft>
                <a:spcPts val="0"/>
              </a:spcAft>
              <a:defRPr>
                <a:solidFill>
                  <a:srgbClr val="000000"/>
                </a:solidFill>
              </a:defRPr>
            </a:pPr>
            <a:r>
              <a:rPr sz="1800" b="0" kern="0" dirty="0">
                <a:solidFill>
                  <a:srgbClr val="000000"/>
                </a:solidFill>
                <a:latin typeface="Arial"/>
                <a:ea typeface="Arial"/>
                <a:cs typeface="Arial"/>
                <a:sym typeface="Arial"/>
              </a:rPr>
              <a:t>A novel unified framework to integrate co-expression data across species</a:t>
            </a:r>
          </a:p>
        </p:txBody>
      </p:sp>
      <p:sp>
        <p:nvSpPr>
          <p:cNvPr id="31" name="TextBox 30"/>
          <p:cNvSpPr txBox="1"/>
          <p:nvPr/>
        </p:nvSpPr>
        <p:spPr>
          <a:xfrm>
            <a:off x="194699" y="6206471"/>
            <a:ext cx="2091301"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fontAlgn="auto" latinLnBrk="1" hangingPunct="0">
              <a:spcBef>
                <a:spcPts val="0"/>
              </a:spcBef>
              <a:spcAft>
                <a:spcPts val="0"/>
              </a:spcAft>
            </a:pPr>
            <a:r>
              <a:rPr lang="en-US" b="0" dirty="0" smtClean="0">
                <a:solidFill>
                  <a:srgbClr val="000000"/>
                </a:solidFill>
                <a:latin typeface="Arial"/>
                <a:ea typeface="Arial"/>
                <a:cs typeface="Arial"/>
                <a:sym typeface="Arial"/>
              </a:rPr>
              <a:t>Yan et al. Genome Biol. 2014</a:t>
            </a:r>
            <a:endParaRPr lang="en-US" b="0" dirty="0">
              <a:solidFill>
                <a:srgbClr val="000000"/>
              </a:solidFill>
              <a:latin typeface="Arial"/>
              <a:ea typeface="Arial"/>
              <a:cs typeface="Arial"/>
              <a:sym typeface="Arial"/>
            </a:endParaRPr>
          </a:p>
        </p:txBody>
      </p:sp>
      <p:pic>
        <p:nvPicPr>
          <p:cNvPr id="32" name="image82.png"/>
          <p:cNvPicPr/>
          <p:nvPr/>
        </p:nvPicPr>
        <p:blipFill>
          <a:blip r:embed="rId3">
            <a:extLst/>
          </a:blip>
          <a:stretch>
            <a:fillRect/>
          </a:stretch>
        </p:blipFill>
        <p:spPr>
          <a:xfrm rot="10800000">
            <a:off x="7542600" y="1992694"/>
            <a:ext cx="1337552" cy="2546492"/>
          </a:xfrm>
          <a:prstGeom prst="rect">
            <a:avLst/>
          </a:prstGeom>
          <a:ln w="12700">
            <a:miter lim="400000"/>
          </a:ln>
        </p:spPr>
      </p:pic>
    </p:spTree>
    <p:extLst>
      <p:ext uri="{BB962C8B-B14F-4D97-AF65-F5344CB8AC3E}">
        <p14:creationId xmlns:p14="http://schemas.microsoft.com/office/powerpoint/2010/main" val="1083747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208" y="4708591"/>
            <a:ext cx="713934" cy="1118264"/>
          </a:xfrm>
          <a:prstGeom prst="rect">
            <a:avLst/>
          </a:prstGeom>
          <a:solidFill>
            <a:srgbClr val="FFFFFF"/>
          </a:solidFill>
          <a:ln w="28575" cap="flat">
            <a:solidFill>
              <a:srgbClr val="6076B4"/>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fontAlgn="auto" latinLnBrk="1" hangingPunct="0">
              <a:spcBef>
                <a:spcPts val="0"/>
              </a:spcBef>
              <a:spcAft>
                <a:spcPts val="0"/>
              </a:spcAft>
            </a:pPr>
            <a:endParaRPr lang="en-US" sz="1800" b="0">
              <a:solidFill>
                <a:srgbClr val="000000"/>
              </a:solidFill>
              <a:latin typeface="Arial"/>
              <a:ea typeface="Arial"/>
              <a:cs typeface="Arial"/>
              <a:sym typeface="Arial"/>
            </a:endParaRPr>
          </a:p>
        </p:txBody>
      </p:sp>
      <p:sp>
        <p:nvSpPr>
          <p:cNvPr id="1117" name="Shape 1117"/>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pic>
        <p:nvPicPr>
          <p:cNvPr id="1119" name="pasted-image.png"/>
          <p:cNvPicPr/>
          <p:nvPr/>
        </p:nvPicPr>
        <p:blipFill>
          <a:blip r:embed="rId3">
            <a:extLst/>
          </a:blip>
          <a:stretch>
            <a:fillRect/>
          </a:stretch>
        </p:blipFill>
        <p:spPr>
          <a:xfrm>
            <a:off x="611786" y="1636887"/>
            <a:ext cx="3684043" cy="2263336"/>
          </a:xfrm>
          <a:prstGeom prst="rect">
            <a:avLst/>
          </a:prstGeom>
          <a:ln w="12700">
            <a:miter lim="400000"/>
          </a:ln>
        </p:spPr>
      </p:pic>
      <p:pic>
        <p:nvPicPr>
          <p:cNvPr id="1120" name="pasted-image.png"/>
          <p:cNvPicPr/>
          <p:nvPr/>
        </p:nvPicPr>
        <p:blipFill>
          <a:blip r:embed="rId4">
            <a:extLst/>
          </a:blip>
          <a:stretch>
            <a:fillRect/>
          </a:stretch>
        </p:blipFill>
        <p:spPr>
          <a:xfrm>
            <a:off x="4612806" y="1604588"/>
            <a:ext cx="4110490" cy="2353334"/>
          </a:xfrm>
          <a:prstGeom prst="rect">
            <a:avLst/>
          </a:prstGeom>
          <a:ln w="12700">
            <a:miter lim="400000"/>
          </a:ln>
        </p:spPr>
      </p:pic>
      <p:sp>
        <p:nvSpPr>
          <p:cNvPr id="1121" name="Shape 1121"/>
          <p:cNvSpPr/>
          <p:nvPr/>
        </p:nvSpPr>
        <p:spPr>
          <a:xfrm>
            <a:off x="6719281" y="3917664"/>
            <a:ext cx="2236043" cy="2154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200"/>
            </a:lvl1pPr>
          </a:lstStyle>
          <a:p>
            <a:pPr defTabSz="457200" fontAlgn="auto">
              <a:spcBef>
                <a:spcPts val="0"/>
              </a:spcBef>
              <a:spcAft>
                <a:spcPts val="0"/>
              </a:spcAft>
              <a:defRPr sz="1800"/>
            </a:pPr>
            <a:r>
              <a:rPr sz="1400" b="0" kern="0" dirty="0">
                <a:solidFill>
                  <a:sysClr val="windowText" lastClr="000000"/>
                </a:solidFill>
                <a:latin typeface="Arial"/>
                <a:ea typeface="Arial"/>
                <a:cs typeface="Arial"/>
                <a:sym typeface="Arial"/>
              </a:rPr>
              <a:t>Newman Phy. Rev. E 2013</a:t>
            </a:r>
          </a:p>
        </p:txBody>
      </p:sp>
      <p:pic>
        <p:nvPicPr>
          <p:cNvPr id="1122" name="pasted-image.pdf"/>
          <p:cNvPicPr/>
          <p:nvPr/>
        </p:nvPicPr>
        <p:blipFill>
          <a:blip r:embed="rId5">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5" name="Shape 1125"/>
          <p:cNvSpPr/>
          <p:nvPr/>
        </p:nvSpPr>
        <p:spPr>
          <a:xfrm>
            <a:off x="4782017" y="4038323"/>
            <a:ext cx="1739380"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degree of </a:t>
            </a:r>
            <a:r>
              <a:rPr lang="en-US" sz="1800" b="0" kern="0" dirty="0" smtClean="0">
                <a:solidFill>
                  <a:sysClr val="windowText" lastClr="000000"/>
                </a:solidFill>
                <a:latin typeface="Arial"/>
                <a:ea typeface="Arial"/>
                <a:cs typeface="Arial"/>
                <a:sym typeface="Arial"/>
              </a:rPr>
              <a:t>node i</a:t>
            </a:r>
            <a:endParaRPr sz="1800" b="0" kern="0" dirty="0">
              <a:solidFill>
                <a:sysClr val="windowText" lastClr="000000"/>
              </a:solidFill>
              <a:latin typeface="Arial"/>
              <a:ea typeface="Arial"/>
              <a:cs typeface="Arial"/>
              <a:sym typeface="Arial"/>
            </a:endParaRPr>
          </a:p>
        </p:txBody>
      </p:sp>
      <p:sp>
        <p:nvSpPr>
          <p:cNvPr id="1126" name="Shape 1126"/>
          <p:cNvSpPr/>
          <p:nvPr/>
        </p:nvSpPr>
        <p:spPr>
          <a:xfrm flipH="1">
            <a:off x="5349012" y="4310480"/>
            <a:ext cx="147834" cy="527017"/>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expected number of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9" y="5879098"/>
            <a:ext cx="0" cy="412044"/>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20562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whether or not</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i, j are in the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defTabSz="457200"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1927982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208" y="4708591"/>
            <a:ext cx="713934" cy="1118264"/>
          </a:xfrm>
          <a:prstGeom prst="rect">
            <a:avLst/>
          </a:prstGeom>
          <a:solidFill>
            <a:srgbClr val="FFFFFF"/>
          </a:solidFill>
          <a:ln w="28575" cap="flat">
            <a:solidFill>
              <a:srgbClr val="6076B4"/>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fontAlgn="auto" latinLnBrk="1" hangingPunct="0">
              <a:spcBef>
                <a:spcPts val="0"/>
              </a:spcBef>
              <a:spcAft>
                <a:spcPts val="0"/>
              </a:spcAft>
            </a:pPr>
            <a:endParaRPr lang="en-US" sz="1800" b="0">
              <a:solidFill>
                <a:srgbClr val="000000"/>
              </a:solidFill>
              <a:latin typeface="Arial"/>
              <a:ea typeface="Arial"/>
              <a:cs typeface="Arial"/>
              <a:sym typeface="Arial"/>
            </a:endParaRPr>
          </a:p>
        </p:txBody>
      </p:sp>
      <p:sp>
        <p:nvSpPr>
          <p:cNvPr id="1117" name="Shape 1117"/>
          <p:cNvSpPr>
            <a:spLocks noGrp="1"/>
          </p:cNvSpPr>
          <p:nvPr>
            <p:ph type="title"/>
          </p:nvPr>
        </p:nvSpPr>
        <p:spPr>
          <a:xfrm>
            <a:off x="685800" y="413652"/>
            <a:ext cx="7772400" cy="1143000"/>
          </a:xfrm>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pic>
        <p:nvPicPr>
          <p:cNvPr id="1122" name="pasted-image.pdf"/>
          <p:cNvPicPr/>
          <p:nvPr/>
        </p:nvPicPr>
        <p:blipFill>
          <a:blip r:embed="rId3">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expected number of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9" y="5879098"/>
            <a:ext cx="0" cy="412044"/>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20562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whether or not</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i, j are in the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defTabSz="457200"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8" name="Shape 1147"/>
          <p:cNvSpPr/>
          <p:nvPr/>
        </p:nvSpPr>
        <p:spPr>
          <a:xfrm flipV="1">
            <a:off x="2524469"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9" name="Shape 1148"/>
          <p:cNvSpPr/>
          <p:nvPr/>
        </p:nvSpPr>
        <p:spPr>
          <a:xfrm>
            <a:off x="3582901"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0" name="Shape 1149"/>
          <p:cNvSpPr/>
          <p:nvPr/>
        </p:nvSpPr>
        <p:spPr>
          <a:xfrm>
            <a:off x="2841112" y="1793463"/>
            <a:ext cx="552424" cy="26718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1" name="Shape 1150"/>
          <p:cNvSpPr/>
          <p:nvPr/>
        </p:nvSpPr>
        <p:spPr>
          <a:xfrm flipH="1" flipV="1">
            <a:off x="2439219"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2" name="Shape 1151"/>
          <p:cNvSpPr/>
          <p:nvPr/>
        </p:nvSpPr>
        <p:spPr>
          <a:xfrm flipH="1" flipV="1">
            <a:off x="2500811"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3" name="Shape 1152"/>
          <p:cNvSpPr/>
          <p:nvPr/>
        </p:nvSpPr>
        <p:spPr>
          <a:xfrm flipV="1">
            <a:off x="2448407" y="1800211"/>
            <a:ext cx="199266" cy="40248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4" name="Shape 1153"/>
          <p:cNvSpPr/>
          <p:nvPr/>
        </p:nvSpPr>
        <p:spPr>
          <a:xfrm flipV="1">
            <a:off x="2866512"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5" name="Shape 1154"/>
          <p:cNvSpPr/>
          <p:nvPr/>
        </p:nvSpPr>
        <p:spPr>
          <a:xfrm flipV="1">
            <a:off x="5088284"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6" name="Shape 1155"/>
          <p:cNvSpPr/>
          <p:nvPr/>
        </p:nvSpPr>
        <p:spPr>
          <a:xfrm>
            <a:off x="6146716"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7" name="Shape 1156"/>
          <p:cNvSpPr/>
          <p:nvPr/>
        </p:nvSpPr>
        <p:spPr>
          <a:xfrm flipH="1" flipV="1">
            <a:off x="5003034"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8" name="Shape 1157"/>
          <p:cNvSpPr/>
          <p:nvPr/>
        </p:nvSpPr>
        <p:spPr>
          <a:xfrm flipH="1" flipV="1">
            <a:off x="5064626"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9" name="Shape 1158"/>
          <p:cNvSpPr/>
          <p:nvPr/>
        </p:nvSpPr>
        <p:spPr>
          <a:xfrm flipH="1">
            <a:off x="5481915" y="2853795"/>
            <a:ext cx="985648" cy="158932"/>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30" name="Shape 1159"/>
          <p:cNvSpPr/>
          <p:nvPr/>
        </p:nvSpPr>
        <p:spPr>
          <a:xfrm flipV="1">
            <a:off x="5430327"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31" name="Shape 1160"/>
          <p:cNvSpPr/>
          <p:nvPr/>
        </p:nvSpPr>
        <p:spPr>
          <a:xfrm flipH="1">
            <a:off x="4187479" y="2450952"/>
            <a:ext cx="629774" cy="29780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pic>
        <p:nvPicPr>
          <p:cNvPr id="32" name="pasted-image.pdf"/>
          <p:cNvPicPr/>
          <p:nvPr/>
        </p:nvPicPr>
        <p:blipFill>
          <a:blip r:embed="rId4">
            <a:extLst/>
          </a:blip>
          <a:stretch>
            <a:fillRect/>
          </a:stretch>
        </p:blipFill>
        <p:spPr>
          <a:xfrm>
            <a:off x="7215044" y="2386703"/>
            <a:ext cx="1168401" cy="419101"/>
          </a:xfrm>
          <a:prstGeom prst="rect">
            <a:avLst/>
          </a:prstGeom>
          <a:ln w="12700">
            <a:miter lim="400000"/>
          </a:ln>
        </p:spPr>
      </p:pic>
      <p:sp>
        <p:nvSpPr>
          <p:cNvPr id="33" name="Shape 1162"/>
          <p:cNvSpPr/>
          <p:nvPr/>
        </p:nvSpPr>
        <p:spPr>
          <a:xfrm>
            <a:off x="2243513" y="22064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4" name="Shape 1163"/>
          <p:cNvSpPr/>
          <p:nvPr/>
        </p:nvSpPr>
        <p:spPr>
          <a:xfrm>
            <a:off x="3319075" y="202952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5" name="Shape 1164"/>
          <p:cNvSpPr/>
          <p:nvPr/>
        </p:nvSpPr>
        <p:spPr>
          <a:xfrm>
            <a:off x="5151261" y="286311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6" name="Shape 1165"/>
          <p:cNvSpPr/>
          <p:nvPr/>
        </p:nvSpPr>
        <p:spPr>
          <a:xfrm>
            <a:off x="5868218" y="2064146"/>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7" name="Shape 1166"/>
          <p:cNvSpPr/>
          <p:nvPr/>
        </p:nvSpPr>
        <p:spPr>
          <a:xfrm>
            <a:off x="3871946" y="2601453"/>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8" name="Shape 1167"/>
          <p:cNvSpPr/>
          <p:nvPr/>
        </p:nvSpPr>
        <p:spPr>
          <a:xfrm>
            <a:off x="6340409" y="2602988"/>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9" name="Shape 1168"/>
          <p:cNvSpPr/>
          <p:nvPr/>
        </p:nvSpPr>
        <p:spPr>
          <a:xfrm>
            <a:off x="4777082" y="22191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0" name="Shape 1169"/>
          <p:cNvSpPr/>
          <p:nvPr/>
        </p:nvSpPr>
        <p:spPr>
          <a:xfrm>
            <a:off x="2577825" y="1570391"/>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1" name="Shape 1170"/>
          <p:cNvSpPr/>
          <p:nvPr/>
        </p:nvSpPr>
        <p:spPr>
          <a:xfrm>
            <a:off x="2603225" y="28342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2" name="Shape 1125"/>
          <p:cNvSpPr/>
          <p:nvPr/>
        </p:nvSpPr>
        <p:spPr>
          <a:xfrm>
            <a:off x="4782017" y="4038323"/>
            <a:ext cx="1739380"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degree of </a:t>
            </a:r>
            <a:r>
              <a:rPr lang="en-US" sz="1800" b="0" kern="0" dirty="0" smtClean="0">
                <a:solidFill>
                  <a:sysClr val="windowText" lastClr="000000"/>
                </a:solidFill>
                <a:latin typeface="Arial"/>
                <a:ea typeface="Arial"/>
                <a:cs typeface="Arial"/>
                <a:sym typeface="Arial"/>
              </a:rPr>
              <a:t>node i</a:t>
            </a:r>
            <a:endParaRPr sz="1800" b="0" kern="0" dirty="0">
              <a:solidFill>
                <a:sysClr val="windowText" lastClr="000000"/>
              </a:solidFill>
              <a:latin typeface="Arial"/>
              <a:ea typeface="Arial"/>
              <a:cs typeface="Arial"/>
              <a:sym typeface="Arial"/>
            </a:endParaRPr>
          </a:p>
        </p:txBody>
      </p:sp>
      <p:sp>
        <p:nvSpPr>
          <p:cNvPr id="43" name="Shape 1126"/>
          <p:cNvSpPr/>
          <p:nvPr/>
        </p:nvSpPr>
        <p:spPr>
          <a:xfrm flipH="1">
            <a:off x="5349012" y="4310480"/>
            <a:ext cx="147834" cy="527017"/>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732762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208" y="4708591"/>
            <a:ext cx="713934" cy="1118264"/>
          </a:xfrm>
          <a:prstGeom prst="rect">
            <a:avLst/>
          </a:prstGeom>
          <a:solidFill>
            <a:srgbClr val="FFFFFF"/>
          </a:solidFill>
          <a:ln w="28575" cap="flat">
            <a:solidFill>
              <a:srgbClr val="6076B4"/>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fontAlgn="auto" latinLnBrk="1" hangingPunct="0">
              <a:spcBef>
                <a:spcPts val="0"/>
              </a:spcBef>
              <a:spcAft>
                <a:spcPts val="0"/>
              </a:spcAft>
            </a:pPr>
            <a:endParaRPr lang="en-US" sz="1800" b="0">
              <a:solidFill>
                <a:srgbClr val="000000"/>
              </a:solidFill>
              <a:latin typeface="Arial"/>
              <a:ea typeface="Arial"/>
              <a:cs typeface="Arial"/>
              <a:sym typeface="Arial"/>
            </a:endParaRPr>
          </a:p>
        </p:txBody>
      </p:sp>
      <p:sp>
        <p:nvSpPr>
          <p:cNvPr id="1117" name="Shape 1117"/>
          <p:cNvSpPr>
            <a:spLocks noGrp="1"/>
          </p:cNvSpPr>
          <p:nvPr>
            <p:ph type="title"/>
          </p:nvPr>
        </p:nvSpPr>
        <p:spPr>
          <a:xfrm>
            <a:off x="685800" y="413652"/>
            <a:ext cx="7772400" cy="1143000"/>
          </a:xfrm>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pic>
        <p:nvPicPr>
          <p:cNvPr id="1122" name="pasted-image.pdf"/>
          <p:cNvPicPr/>
          <p:nvPr/>
        </p:nvPicPr>
        <p:blipFill>
          <a:blip r:embed="rId3">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expected number of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9" y="5879098"/>
            <a:ext cx="0" cy="412044"/>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20562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whether or not</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i, j are in the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defTabSz="457200"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2" name="Shape 1176"/>
          <p:cNvSpPr/>
          <p:nvPr/>
        </p:nvSpPr>
        <p:spPr>
          <a:xfrm flipV="1">
            <a:off x="2524469"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3" name="Shape 1177"/>
          <p:cNvSpPr/>
          <p:nvPr/>
        </p:nvSpPr>
        <p:spPr>
          <a:xfrm>
            <a:off x="3582901"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4" name="Shape 1178"/>
          <p:cNvSpPr/>
          <p:nvPr/>
        </p:nvSpPr>
        <p:spPr>
          <a:xfrm>
            <a:off x="2841112" y="1793463"/>
            <a:ext cx="552424" cy="26718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5" name="Shape 1179"/>
          <p:cNvSpPr/>
          <p:nvPr/>
        </p:nvSpPr>
        <p:spPr>
          <a:xfrm flipH="1" flipV="1">
            <a:off x="2439219"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6" name="Shape 1180"/>
          <p:cNvSpPr/>
          <p:nvPr/>
        </p:nvSpPr>
        <p:spPr>
          <a:xfrm flipH="1" flipV="1">
            <a:off x="2500811"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7" name="Shape 1181"/>
          <p:cNvSpPr/>
          <p:nvPr/>
        </p:nvSpPr>
        <p:spPr>
          <a:xfrm flipV="1">
            <a:off x="2448407" y="1800211"/>
            <a:ext cx="199266" cy="40248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8" name="Shape 1182"/>
          <p:cNvSpPr/>
          <p:nvPr/>
        </p:nvSpPr>
        <p:spPr>
          <a:xfrm flipV="1">
            <a:off x="2866512"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9" name="Shape 1183"/>
          <p:cNvSpPr/>
          <p:nvPr/>
        </p:nvSpPr>
        <p:spPr>
          <a:xfrm flipV="1">
            <a:off x="5088284"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0" name="Shape 1184"/>
          <p:cNvSpPr/>
          <p:nvPr/>
        </p:nvSpPr>
        <p:spPr>
          <a:xfrm>
            <a:off x="6146716"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1" name="Shape 1185"/>
          <p:cNvSpPr/>
          <p:nvPr/>
        </p:nvSpPr>
        <p:spPr>
          <a:xfrm flipH="1" flipV="1">
            <a:off x="5003034"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2" name="Shape 1186"/>
          <p:cNvSpPr/>
          <p:nvPr/>
        </p:nvSpPr>
        <p:spPr>
          <a:xfrm flipH="1" flipV="1">
            <a:off x="5064626"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3" name="Shape 1187"/>
          <p:cNvSpPr/>
          <p:nvPr/>
        </p:nvSpPr>
        <p:spPr>
          <a:xfrm flipH="1">
            <a:off x="5481915" y="2853795"/>
            <a:ext cx="985648" cy="158932"/>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4" name="Shape 1188"/>
          <p:cNvSpPr/>
          <p:nvPr/>
        </p:nvSpPr>
        <p:spPr>
          <a:xfrm flipV="1">
            <a:off x="5430327"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5" name="Shape 1189"/>
          <p:cNvSpPr/>
          <p:nvPr/>
        </p:nvSpPr>
        <p:spPr>
          <a:xfrm flipH="1">
            <a:off x="4187479" y="2450952"/>
            <a:ext cx="629774" cy="29780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pic>
        <p:nvPicPr>
          <p:cNvPr id="56" name="pasted-image.pdf"/>
          <p:cNvPicPr/>
          <p:nvPr/>
        </p:nvPicPr>
        <p:blipFill>
          <a:blip r:embed="rId4">
            <a:extLst/>
          </a:blip>
          <a:stretch>
            <a:fillRect/>
          </a:stretch>
        </p:blipFill>
        <p:spPr>
          <a:xfrm>
            <a:off x="6988109" y="2408785"/>
            <a:ext cx="2019301" cy="419101"/>
          </a:xfrm>
          <a:prstGeom prst="rect">
            <a:avLst/>
          </a:prstGeom>
          <a:ln w="12700">
            <a:miter lim="400000"/>
          </a:ln>
        </p:spPr>
      </p:pic>
      <p:sp>
        <p:nvSpPr>
          <p:cNvPr id="57" name="Shape 1191"/>
          <p:cNvSpPr/>
          <p:nvPr/>
        </p:nvSpPr>
        <p:spPr>
          <a:xfrm>
            <a:off x="164633" y="3244057"/>
            <a:ext cx="1628779" cy="1200329"/>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Optimization </a:t>
            </a:r>
            <a:r>
              <a:rPr sz="1800" b="0" kern="0" smtClean="0">
                <a:solidFill>
                  <a:sysClr val="windowText" lastClr="000000"/>
                </a:solidFill>
                <a:latin typeface="Arial"/>
                <a:ea typeface="Arial"/>
                <a:cs typeface="Arial"/>
                <a:sym typeface="Arial"/>
              </a:rPr>
              <a:t>problem</a:t>
            </a:r>
            <a:r>
              <a:rPr lang="en-US" sz="1800" b="0" kern="0" dirty="0" smtClean="0">
                <a:solidFill>
                  <a:sysClr val="windowText" lastClr="000000"/>
                </a:solidFill>
                <a:latin typeface="Arial"/>
                <a:ea typeface="Arial"/>
                <a:cs typeface="Arial"/>
                <a:sym typeface="Arial"/>
              </a:rPr>
              <a:t/>
            </a:r>
            <a:br>
              <a:rPr lang="en-US" sz="1800" b="0" kern="0" dirty="0" smtClean="0">
                <a:solidFill>
                  <a:sysClr val="windowText" lastClr="000000"/>
                </a:solidFill>
                <a:latin typeface="Arial"/>
                <a:ea typeface="Arial"/>
                <a:cs typeface="Arial"/>
                <a:sym typeface="Arial"/>
              </a:rPr>
            </a:br>
            <a:r>
              <a:rPr lang="en-US" sz="1800" b="0" kern="0" smtClean="0">
                <a:solidFill>
                  <a:sysClr val="windowText" lastClr="000000"/>
                </a:solidFill>
                <a:latin typeface="Arial"/>
                <a:ea typeface="Arial"/>
                <a:cs typeface="Arial"/>
                <a:sym typeface="Arial"/>
              </a:rPr>
              <a:t>for </a:t>
            </a:r>
            <a:r>
              <a:rPr lang="en-US" sz="1800" b="0" kern="0" dirty="0" smtClean="0">
                <a:solidFill>
                  <a:sysClr val="windowText" lastClr="000000"/>
                </a:solidFill>
                <a:latin typeface="Arial"/>
                <a:ea typeface="Arial"/>
                <a:cs typeface="Arial"/>
                <a:sym typeface="Arial"/>
              </a:rPr>
              <a:t>sim. annealing</a:t>
            </a:r>
            <a:endParaRPr lang="en-US" sz="1800" b="0" kern="0" dirty="0">
              <a:solidFill>
                <a:sysClr val="windowText" lastClr="000000"/>
              </a:solidFill>
              <a:latin typeface="Arial"/>
              <a:ea typeface="Arial"/>
              <a:cs typeface="Arial"/>
              <a:sym typeface="Arial"/>
            </a:endParaRPr>
          </a:p>
        </p:txBody>
      </p:sp>
      <p:sp>
        <p:nvSpPr>
          <p:cNvPr id="58" name="Shape 1202"/>
          <p:cNvSpPr/>
          <p:nvPr/>
        </p:nvSpPr>
        <p:spPr>
          <a:xfrm>
            <a:off x="1887814" y="1296277"/>
            <a:ext cx="2559295" cy="21082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6076B4"/>
            </a:solidFill>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59" name="Shape 1203"/>
          <p:cNvSpPr/>
          <p:nvPr/>
        </p:nvSpPr>
        <p:spPr>
          <a:xfrm>
            <a:off x="4579562" y="1797650"/>
            <a:ext cx="2329580" cy="159720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FF2600"/>
            </a:solidFill>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0" name="Shape 1204"/>
          <p:cNvSpPr/>
          <p:nvPr/>
        </p:nvSpPr>
        <p:spPr>
          <a:xfrm>
            <a:off x="2243513" y="22064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1" name="Shape 1205"/>
          <p:cNvSpPr/>
          <p:nvPr/>
        </p:nvSpPr>
        <p:spPr>
          <a:xfrm>
            <a:off x="3319075" y="202952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2" name="Shape 1206"/>
          <p:cNvSpPr/>
          <p:nvPr/>
        </p:nvSpPr>
        <p:spPr>
          <a:xfrm>
            <a:off x="3871946" y="2601453"/>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3" name="Shape 1207"/>
          <p:cNvSpPr/>
          <p:nvPr/>
        </p:nvSpPr>
        <p:spPr>
          <a:xfrm>
            <a:off x="2577825" y="1570391"/>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4" name="Shape 1208"/>
          <p:cNvSpPr/>
          <p:nvPr/>
        </p:nvSpPr>
        <p:spPr>
          <a:xfrm>
            <a:off x="2603225" y="28342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5" name="Shape 1209"/>
          <p:cNvSpPr/>
          <p:nvPr/>
        </p:nvSpPr>
        <p:spPr>
          <a:xfrm>
            <a:off x="5151261" y="286311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6" name="Shape 1210"/>
          <p:cNvSpPr/>
          <p:nvPr/>
        </p:nvSpPr>
        <p:spPr>
          <a:xfrm>
            <a:off x="4777082" y="22191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7" name="Shape 1211"/>
          <p:cNvSpPr/>
          <p:nvPr/>
        </p:nvSpPr>
        <p:spPr>
          <a:xfrm>
            <a:off x="6340409" y="2602988"/>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8" name="Shape 1212"/>
          <p:cNvSpPr/>
          <p:nvPr/>
        </p:nvSpPr>
        <p:spPr>
          <a:xfrm>
            <a:off x="5868218" y="2064146"/>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9" name="Shape 1125"/>
          <p:cNvSpPr/>
          <p:nvPr/>
        </p:nvSpPr>
        <p:spPr>
          <a:xfrm>
            <a:off x="4782017" y="4038323"/>
            <a:ext cx="1739380"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degree of </a:t>
            </a:r>
            <a:r>
              <a:rPr lang="en-US" sz="1800" b="0" kern="0" dirty="0" smtClean="0">
                <a:solidFill>
                  <a:sysClr val="windowText" lastClr="000000"/>
                </a:solidFill>
                <a:latin typeface="Arial"/>
                <a:ea typeface="Arial"/>
                <a:cs typeface="Arial"/>
                <a:sym typeface="Arial"/>
              </a:rPr>
              <a:t>node i</a:t>
            </a:r>
            <a:endParaRPr sz="1800" b="0" kern="0" dirty="0">
              <a:solidFill>
                <a:sysClr val="windowText" lastClr="000000"/>
              </a:solidFill>
              <a:latin typeface="Arial"/>
              <a:ea typeface="Arial"/>
              <a:cs typeface="Arial"/>
              <a:sym typeface="Arial"/>
            </a:endParaRPr>
          </a:p>
        </p:txBody>
      </p:sp>
      <p:sp>
        <p:nvSpPr>
          <p:cNvPr id="70" name="Shape 1126"/>
          <p:cNvSpPr/>
          <p:nvPr/>
        </p:nvSpPr>
        <p:spPr>
          <a:xfrm flipH="1">
            <a:off x="5349012" y="4310480"/>
            <a:ext cx="147834" cy="527017"/>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281693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90941"/>
            <a:ext cx="7772400" cy="1143000"/>
          </a:xfrm>
        </p:spPr>
        <p:txBody>
          <a:bodyPr/>
          <a:lstStyle/>
          <a:p>
            <a:r>
              <a:rPr lang="en-US" dirty="0" smtClean="0"/>
              <a:t>A toy example [</a:t>
            </a:r>
            <a:r>
              <a:rPr lang="en-US" dirty="0" err="1" smtClean="0"/>
              <a:t>orthoclust</a:t>
            </a:r>
            <a:r>
              <a:rPr lang="en-US" dirty="0" smtClean="0"/>
              <a:t>]</a:t>
            </a:r>
            <a:endParaRPr lang="en-US" dirty="0"/>
          </a:p>
        </p:txBody>
      </p:sp>
      <p:sp>
        <p:nvSpPr>
          <p:cNvPr id="310" name="TextBox 309"/>
          <p:cNvSpPr txBox="1"/>
          <p:nvPr/>
        </p:nvSpPr>
        <p:spPr>
          <a:xfrm>
            <a:off x="2237346" y="1550297"/>
            <a:ext cx="5685211" cy="338554"/>
          </a:xfrm>
          <a:prstGeom prst="rect">
            <a:avLst/>
          </a:prstGeom>
          <a:noFill/>
        </p:spPr>
        <p:txBody>
          <a:bodyPr wrap="none" rtlCol="0">
            <a:spAutoFit/>
          </a:bodyPr>
          <a:lstStyle/>
          <a:p>
            <a:pPr defTabSz="457200" fontAlgn="auto">
              <a:spcBef>
                <a:spcPts val="0"/>
              </a:spcBef>
              <a:spcAft>
                <a:spcPts val="0"/>
              </a:spcAft>
            </a:pPr>
            <a:r>
              <a:rPr lang="en-US" sz="1600" b="0" dirty="0" smtClean="0">
                <a:solidFill>
                  <a:prstClr val="black"/>
                </a:solidFill>
                <a:latin typeface="Calibri"/>
              </a:rPr>
              <a:t>Every node </a:t>
            </a:r>
            <a:r>
              <a:rPr lang="en-US" sz="1600" b="0" dirty="0" err="1" smtClean="0">
                <a:solidFill>
                  <a:prstClr val="black"/>
                </a:solidFill>
                <a:latin typeface="Calibri"/>
              </a:rPr>
              <a:t>i</a:t>
            </a:r>
            <a:r>
              <a:rPr lang="en-US" sz="1600" b="0" dirty="0" smtClean="0">
                <a:solidFill>
                  <a:prstClr val="black"/>
                </a:solidFill>
                <a:latin typeface="Calibri"/>
              </a:rPr>
              <a:t> is assigned with a label </a:t>
            </a:r>
            <a:r>
              <a:rPr lang="en-US" sz="1600" b="0" dirty="0" err="1" smtClean="0">
                <a:solidFill>
                  <a:prstClr val="black"/>
                </a:solidFill>
                <a:latin typeface="Calibri"/>
              </a:rPr>
              <a:t>σ</a:t>
            </a:r>
            <a:r>
              <a:rPr lang="en-US" sz="1600" b="0" baseline="-25000" dirty="0" err="1" smtClean="0">
                <a:solidFill>
                  <a:prstClr val="black"/>
                </a:solidFill>
                <a:latin typeface="Calibri"/>
              </a:rPr>
              <a:t>i</a:t>
            </a:r>
            <a:r>
              <a:rPr lang="en-US" sz="1600" b="0" dirty="0" smtClean="0">
                <a:solidFill>
                  <a:prstClr val="black"/>
                </a:solidFill>
                <a:latin typeface="Calibri"/>
              </a:rPr>
              <a:t> (labels of modules: 1,2,…q). </a:t>
            </a:r>
          </a:p>
        </p:txBody>
      </p:sp>
      <p:grpSp>
        <p:nvGrpSpPr>
          <p:cNvPr id="7" name="Group 6"/>
          <p:cNvGrpSpPr/>
          <p:nvPr/>
        </p:nvGrpSpPr>
        <p:grpSpPr>
          <a:xfrm>
            <a:off x="962557" y="2180472"/>
            <a:ext cx="332413" cy="307777"/>
            <a:chOff x="664163" y="1815126"/>
            <a:chExt cx="332413" cy="307777"/>
          </a:xfrm>
        </p:grpSpPr>
        <p:sp>
          <p:nvSpPr>
            <p:cNvPr id="5" name="Oval 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 name="TextBox 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8" name="Group 7"/>
          <p:cNvGrpSpPr/>
          <p:nvPr/>
        </p:nvGrpSpPr>
        <p:grpSpPr>
          <a:xfrm>
            <a:off x="1315181" y="1522983"/>
            <a:ext cx="332413" cy="307777"/>
            <a:chOff x="664163" y="1815126"/>
            <a:chExt cx="332413" cy="307777"/>
          </a:xfrm>
        </p:grpSpPr>
        <p:sp>
          <p:nvSpPr>
            <p:cNvPr id="9" name="Oval 8"/>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 name="TextBox 9"/>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4" name="Group 13"/>
          <p:cNvGrpSpPr/>
          <p:nvPr/>
        </p:nvGrpSpPr>
        <p:grpSpPr>
          <a:xfrm>
            <a:off x="1340581" y="2843783"/>
            <a:ext cx="332413" cy="307777"/>
            <a:chOff x="664163" y="1815126"/>
            <a:chExt cx="332413" cy="307777"/>
          </a:xfrm>
        </p:grpSpPr>
        <p:sp>
          <p:nvSpPr>
            <p:cNvPr id="15" name="Oval 1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6" name="TextBox 1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17" name="Group 16"/>
          <p:cNvGrpSpPr/>
          <p:nvPr/>
        </p:nvGrpSpPr>
        <p:grpSpPr>
          <a:xfrm>
            <a:off x="2612867" y="2583315"/>
            <a:ext cx="332413" cy="307777"/>
            <a:chOff x="664163" y="1815126"/>
            <a:chExt cx="332413" cy="307777"/>
          </a:xfrm>
        </p:grpSpPr>
        <p:sp>
          <p:nvSpPr>
            <p:cNvPr id="18" name="Oval 1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9" name="TextBox 1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20" name="Group 19"/>
          <p:cNvGrpSpPr/>
          <p:nvPr/>
        </p:nvGrpSpPr>
        <p:grpSpPr>
          <a:xfrm>
            <a:off x="2056970" y="2037259"/>
            <a:ext cx="332413" cy="307777"/>
            <a:chOff x="664163" y="1815126"/>
            <a:chExt cx="332413" cy="307777"/>
          </a:xfrm>
        </p:grpSpPr>
        <p:sp>
          <p:nvSpPr>
            <p:cNvPr id="21" name="Oval 20"/>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2" name="TextBox 21"/>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24" name="Straight Connector 23"/>
          <p:cNvCxnSpPr>
            <a:stCxn id="6" idx="3"/>
            <a:endCxn id="21" idx="2"/>
          </p:cNvCxnSpPr>
          <p:nvPr/>
        </p:nvCxnSpPr>
        <p:spPr>
          <a:xfrm flipV="1">
            <a:off x="1282270"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21" idx="5"/>
            <a:endCxn id="18" idx="1"/>
          </p:cNvCxnSpPr>
          <p:nvPr/>
        </p:nvCxnSpPr>
        <p:spPr>
          <a:xfrm>
            <a:off x="2340702"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9" idx="5"/>
          </p:cNvCxnSpPr>
          <p:nvPr/>
        </p:nvCxnSpPr>
        <p:spPr>
          <a:xfrm>
            <a:off x="1598913" y="1787251"/>
            <a:ext cx="552423" cy="26718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15" idx="1"/>
          </p:cNvCxnSpPr>
          <p:nvPr/>
        </p:nvCxnSpPr>
        <p:spPr>
          <a:xfrm flipH="1" flipV="1">
            <a:off x="1197020"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18" idx="2"/>
          </p:cNvCxnSpPr>
          <p:nvPr/>
        </p:nvCxnSpPr>
        <p:spPr>
          <a:xfrm flipH="1" flipV="1">
            <a:off x="1258612"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206208" y="1793999"/>
            <a:ext cx="199265" cy="40248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15" idx="7"/>
          </p:cNvCxnSpPr>
          <p:nvPr/>
        </p:nvCxnSpPr>
        <p:spPr>
          <a:xfrm flipV="1">
            <a:off x="1624313"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43" name="Group 42"/>
          <p:cNvGrpSpPr/>
          <p:nvPr/>
        </p:nvGrpSpPr>
        <p:grpSpPr>
          <a:xfrm>
            <a:off x="3526372" y="2180472"/>
            <a:ext cx="332413" cy="307777"/>
            <a:chOff x="664163" y="1815126"/>
            <a:chExt cx="332413" cy="307777"/>
          </a:xfrm>
        </p:grpSpPr>
        <p:sp>
          <p:nvSpPr>
            <p:cNvPr id="44" name="Oval 4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5" name="TextBox 4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46" name="Group 45"/>
          <p:cNvGrpSpPr/>
          <p:nvPr/>
        </p:nvGrpSpPr>
        <p:grpSpPr>
          <a:xfrm>
            <a:off x="7394832" y="4261691"/>
            <a:ext cx="332413" cy="307777"/>
            <a:chOff x="664163" y="1815126"/>
            <a:chExt cx="332413" cy="307777"/>
          </a:xfrm>
        </p:grpSpPr>
        <p:sp>
          <p:nvSpPr>
            <p:cNvPr id="47" name="Oval 46"/>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8" name="TextBox 47"/>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49" name="Group 48"/>
          <p:cNvGrpSpPr/>
          <p:nvPr/>
        </p:nvGrpSpPr>
        <p:grpSpPr>
          <a:xfrm>
            <a:off x="3904396" y="2843783"/>
            <a:ext cx="332413" cy="307777"/>
            <a:chOff x="664163" y="1815126"/>
            <a:chExt cx="332413" cy="307777"/>
          </a:xfrm>
        </p:grpSpPr>
        <p:sp>
          <p:nvSpPr>
            <p:cNvPr id="50" name="Oval 4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1" name="TextBox 5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52" name="Group 51"/>
          <p:cNvGrpSpPr/>
          <p:nvPr/>
        </p:nvGrpSpPr>
        <p:grpSpPr>
          <a:xfrm>
            <a:off x="5176682" y="2583315"/>
            <a:ext cx="332413" cy="307777"/>
            <a:chOff x="664163" y="1815126"/>
            <a:chExt cx="332413" cy="307777"/>
          </a:xfrm>
        </p:grpSpPr>
        <p:sp>
          <p:nvSpPr>
            <p:cNvPr id="53" name="Oval 52"/>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4" name="TextBox 53"/>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55" name="Group 54"/>
          <p:cNvGrpSpPr/>
          <p:nvPr/>
        </p:nvGrpSpPr>
        <p:grpSpPr>
          <a:xfrm>
            <a:off x="4620785" y="2037259"/>
            <a:ext cx="332413" cy="307777"/>
            <a:chOff x="664163" y="1815126"/>
            <a:chExt cx="332413" cy="307777"/>
          </a:xfrm>
        </p:grpSpPr>
        <p:sp>
          <p:nvSpPr>
            <p:cNvPr id="56" name="Oval 5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7" name="TextBox 5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cxnSp>
        <p:nvCxnSpPr>
          <p:cNvPr id="58" name="Straight Connector 57"/>
          <p:cNvCxnSpPr>
            <a:stCxn id="45" idx="3"/>
            <a:endCxn id="56" idx="2"/>
          </p:cNvCxnSpPr>
          <p:nvPr/>
        </p:nvCxnSpPr>
        <p:spPr>
          <a:xfrm flipV="1">
            <a:off x="3846085"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56" idx="5"/>
            <a:endCxn id="53" idx="1"/>
          </p:cNvCxnSpPr>
          <p:nvPr/>
        </p:nvCxnSpPr>
        <p:spPr>
          <a:xfrm>
            <a:off x="4904517"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50" idx="1"/>
          </p:cNvCxnSpPr>
          <p:nvPr/>
        </p:nvCxnSpPr>
        <p:spPr>
          <a:xfrm flipH="1" flipV="1">
            <a:off x="3760835"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53" idx="2"/>
          </p:cNvCxnSpPr>
          <p:nvPr/>
        </p:nvCxnSpPr>
        <p:spPr>
          <a:xfrm flipH="1" flipV="1">
            <a:off x="3822427"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53" idx="3"/>
          </p:cNvCxnSpPr>
          <p:nvPr/>
        </p:nvCxnSpPr>
        <p:spPr>
          <a:xfrm flipH="1">
            <a:off x="4239716" y="2847583"/>
            <a:ext cx="985647" cy="15893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50" idx="7"/>
          </p:cNvCxnSpPr>
          <p:nvPr/>
        </p:nvCxnSpPr>
        <p:spPr>
          <a:xfrm flipV="1">
            <a:off x="4188128"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65" name="Group 64"/>
          <p:cNvGrpSpPr/>
          <p:nvPr/>
        </p:nvGrpSpPr>
        <p:grpSpPr>
          <a:xfrm>
            <a:off x="3677187" y="3665837"/>
            <a:ext cx="332413" cy="307777"/>
            <a:chOff x="664163" y="1815126"/>
            <a:chExt cx="332413" cy="307777"/>
          </a:xfrm>
        </p:grpSpPr>
        <p:sp>
          <p:nvSpPr>
            <p:cNvPr id="66" name="Oval 6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7" name="TextBox 6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1" name="Group 70"/>
          <p:cNvGrpSpPr/>
          <p:nvPr/>
        </p:nvGrpSpPr>
        <p:grpSpPr>
          <a:xfrm>
            <a:off x="4055211" y="4379948"/>
            <a:ext cx="332413" cy="307777"/>
            <a:chOff x="664163" y="1815126"/>
            <a:chExt cx="332413" cy="307777"/>
          </a:xfrm>
        </p:grpSpPr>
        <p:sp>
          <p:nvSpPr>
            <p:cNvPr id="72" name="Oval 71"/>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3" name="TextBox 72"/>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74" name="Group 73"/>
          <p:cNvGrpSpPr/>
          <p:nvPr/>
        </p:nvGrpSpPr>
        <p:grpSpPr>
          <a:xfrm>
            <a:off x="5327497" y="4068680"/>
            <a:ext cx="332413" cy="307777"/>
            <a:chOff x="664163" y="1815126"/>
            <a:chExt cx="332413" cy="307777"/>
          </a:xfrm>
        </p:grpSpPr>
        <p:sp>
          <p:nvSpPr>
            <p:cNvPr id="75" name="Oval 7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6" name="TextBox 7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77" name="Group 76"/>
          <p:cNvGrpSpPr/>
          <p:nvPr/>
        </p:nvGrpSpPr>
        <p:grpSpPr>
          <a:xfrm>
            <a:off x="4771600" y="3522624"/>
            <a:ext cx="332413" cy="307777"/>
            <a:chOff x="664163" y="1815126"/>
            <a:chExt cx="332413" cy="307777"/>
          </a:xfrm>
        </p:grpSpPr>
        <p:sp>
          <p:nvSpPr>
            <p:cNvPr id="78" name="Oval 7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9" name="TextBox 7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80" name="Straight Connector 79"/>
          <p:cNvCxnSpPr>
            <a:stCxn id="67" idx="3"/>
            <a:endCxn id="78" idx="2"/>
          </p:cNvCxnSpPr>
          <p:nvPr/>
        </p:nvCxnSpPr>
        <p:spPr>
          <a:xfrm flipV="1">
            <a:off x="3996900"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78" idx="5"/>
            <a:endCxn id="75" idx="1"/>
          </p:cNvCxnSpPr>
          <p:nvPr/>
        </p:nvCxnSpPr>
        <p:spPr>
          <a:xfrm>
            <a:off x="5055332" y="3786892"/>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flipV="1">
            <a:off x="3949750" y="39736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75" idx="2"/>
          </p:cNvCxnSpPr>
          <p:nvPr/>
        </p:nvCxnSpPr>
        <p:spPr>
          <a:xfrm flipH="1" flipV="1">
            <a:off x="3973242" y="3917769"/>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4338943"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87" name="Group 86"/>
          <p:cNvGrpSpPr/>
          <p:nvPr/>
        </p:nvGrpSpPr>
        <p:grpSpPr>
          <a:xfrm>
            <a:off x="6241002" y="3665837"/>
            <a:ext cx="332413" cy="307777"/>
            <a:chOff x="664163" y="1815126"/>
            <a:chExt cx="332413" cy="307777"/>
          </a:xfrm>
        </p:grpSpPr>
        <p:sp>
          <p:nvSpPr>
            <p:cNvPr id="88" name="Oval 8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9" name="TextBox 8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93" name="Group 92"/>
          <p:cNvGrpSpPr/>
          <p:nvPr/>
        </p:nvGrpSpPr>
        <p:grpSpPr>
          <a:xfrm>
            <a:off x="6619026" y="4379948"/>
            <a:ext cx="332413" cy="307777"/>
            <a:chOff x="664163" y="1815126"/>
            <a:chExt cx="332413" cy="307777"/>
          </a:xfrm>
        </p:grpSpPr>
        <p:sp>
          <p:nvSpPr>
            <p:cNvPr id="94" name="Oval 9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5" name="TextBox 9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99" name="Group 98"/>
          <p:cNvGrpSpPr/>
          <p:nvPr/>
        </p:nvGrpSpPr>
        <p:grpSpPr>
          <a:xfrm>
            <a:off x="7335415" y="3522624"/>
            <a:ext cx="332413" cy="307777"/>
            <a:chOff x="664163" y="1815126"/>
            <a:chExt cx="332413" cy="307777"/>
          </a:xfrm>
        </p:grpSpPr>
        <p:sp>
          <p:nvSpPr>
            <p:cNvPr id="100" name="Oval 9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1" name="TextBox 10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102" name="Straight Connector 101"/>
          <p:cNvCxnSpPr>
            <a:stCxn id="89" idx="3"/>
            <a:endCxn id="100" idx="2"/>
          </p:cNvCxnSpPr>
          <p:nvPr/>
        </p:nvCxnSpPr>
        <p:spPr>
          <a:xfrm flipV="1">
            <a:off x="6560715"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H="1" flipV="1">
            <a:off x="6488165" y="39863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88" idx="5"/>
            <a:endCxn id="47" idx="2"/>
          </p:cNvCxnSpPr>
          <p:nvPr/>
        </p:nvCxnSpPr>
        <p:spPr>
          <a:xfrm>
            <a:off x="6524734" y="3930105"/>
            <a:ext cx="870098" cy="49081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6890058"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44" idx="3"/>
            <a:endCxn id="18" idx="6"/>
          </p:cNvCxnSpPr>
          <p:nvPr/>
        </p:nvCxnSpPr>
        <p:spPr>
          <a:xfrm flipH="1">
            <a:off x="2945280" y="2444740"/>
            <a:ext cx="629773" cy="29780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a:stCxn id="88" idx="2"/>
          </p:cNvCxnSpPr>
          <p:nvPr/>
        </p:nvCxnSpPr>
        <p:spPr>
          <a:xfrm flipH="1" flipV="1">
            <a:off x="5104014" y="3665383"/>
            <a:ext cx="1136988" cy="15968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a:stCxn id="100" idx="4"/>
          </p:cNvCxnSpPr>
          <p:nvPr/>
        </p:nvCxnSpPr>
        <p:spPr>
          <a:xfrm>
            <a:off x="7501622" y="3830401"/>
            <a:ext cx="46717" cy="441966"/>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a:stCxn id="53" idx="4"/>
            <a:endCxn id="75" idx="0"/>
          </p:cNvCxnSpPr>
          <p:nvPr/>
        </p:nvCxnSpPr>
        <p:spPr>
          <a:xfrm>
            <a:off x="5342889" y="2891092"/>
            <a:ext cx="150815" cy="1188264"/>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4785150" y="2345036"/>
            <a:ext cx="119367" cy="1201778"/>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a:endCxn id="67" idx="0"/>
          </p:cNvCxnSpPr>
          <p:nvPr/>
        </p:nvCxnSpPr>
        <p:spPr>
          <a:xfrm>
            <a:off x="3707970" y="2488249"/>
            <a:ext cx="146673" cy="1177588"/>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flipV="1">
            <a:off x="420928" y="3281324"/>
            <a:ext cx="7975600" cy="24190"/>
          </a:xfrm>
          <a:prstGeom prst="line">
            <a:avLst/>
          </a:prstGeom>
          <a:ln>
            <a:solidFill>
              <a:srgbClr val="FF6600"/>
            </a:solidFill>
            <a:prstDash val="dash"/>
          </a:ln>
        </p:spPr>
        <p:style>
          <a:lnRef idx="2">
            <a:schemeClr val="accent1"/>
          </a:lnRef>
          <a:fillRef idx="0">
            <a:schemeClr val="accent1"/>
          </a:fillRef>
          <a:effectRef idx="1">
            <a:schemeClr val="accent1"/>
          </a:effectRef>
          <a:fontRef idx="minor">
            <a:schemeClr val="tx1"/>
          </a:fontRef>
        </p:style>
      </p:cxnSp>
      <p:sp>
        <p:nvSpPr>
          <p:cNvPr id="307" name="TextBox 306"/>
          <p:cNvSpPr txBox="1"/>
          <p:nvPr/>
        </p:nvSpPr>
        <p:spPr>
          <a:xfrm>
            <a:off x="0" y="2858428"/>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308" name="TextBox 307"/>
          <p:cNvSpPr txBox="1"/>
          <p:nvPr/>
        </p:nvSpPr>
        <p:spPr>
          <a:xfrm>
            <a:off x="12700" y="3366428"/>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90" name="Straight Connector 89"/>
          <p:cNvCxnSpPr/>
          <p:nvPr/>
        </p:nvCxnSpPr>
        <p:spPr>
          <a:xfrm>
            <a:off x="6890058" y="2344446"/>
            <a:ext cx="613804"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888705" y="2704149"/>
            <a:ext cx="659634" cy="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578928" y="2134380"/>
            <a:ext cx="1570337"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c</a:t>
            </a:r>
            <a:r>
              <a:rPr lang="en-US" sz="1800" b="0" dirty="0" smtClean="0">
                <a:solidFill>
                  <a:prstClr val="black"/>
                </a:solidFill>
                <a:latin typeface="Calibri"/>
              </a:rPr>
              <a:t>o-expressed</a:t>
            </a:r>
            <a:endParaRPr lang="en-US" sz="1800" b="0" dirty="0">
              <a:solidFill>
                <a:prstClr val="black"/>
              </a:solidFill>
              <a:latin typeface="Calibri"/>
            </a:endParaRPr>
          </a:p>
        </p:txBody>
      </p:sp>
      <p:sp>
        <p:nvSpPr>
          <p:cNvPr id="97" name="TextBox 96"/>
          <p:cNvSpPr txBox="1"/>
          <p:nvPr/>
        </p:nvSpPr>
        <p:spPr>
          <a:xfrm>
            <a:off x="7591628" y="2516412"/>
            <a:ext cx="1134257"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orthologs</a:t>
            </a:r>
            <a:endParaRPr lang="en-US" sz="1800" b="0" dirty="0">
              <a:solidFill>
                <a:prstClr val="black"/>
              </a:solidFill>
              <a:latin typeface="Calibri"/>
            </a:endParaRPr>
          </a:p>
        </p:txBody>
      </p:sp>
      <p:sp>
        <p:nvSpPr>
          <p:cNvPr id="91" name="Rectangle 90"/>
          <p:cNvSpPr/>
          <p:nvPr/>
        </p:nvSpPr>
        <p:spPr>
          <a:xfrm>
            <a:off x="7923209" y="3312505"/>
            <a:ext cx="1220792" cy="1323439"/>
          </a:xfrm>
          <a:prstGeom prst="rect">
            <a:avLst/>
          </a:prstGeom>
        </p:spPr>
        <p:txBody>
          <a:bodyPr wrap="square">
            <a:spAutoFit/>
          </a:bodyPr>
          <a:lstStyle/>
          <a:p>
            <a:pPr defTabSz="457200" fontAlgn="auto">
              <a:spcBef>
                <a:spcPts val="0"/>
              </a:spcBef>
              <a:spcAft>
                <a:spcPts val="0"/>
              </a:spcAft>
            </a:pPr>
            <a:r>
              <a:rPr lang="en-US" sz="1600" b="0" dirty="0" smtClean="0">
                <a:solidFill>
                  <a:srgbClr val="FF0000"/>
                </a:solidFill>
                <a:latin typeface="Calibri"/>
              </a:rPr>
              <a:t>reward an orthologous pair </a:t>
            </a:r>
          </a:p>
          <a:p>
            <a:pPr defTabSz="457200" fontAlgn="auto">
              <a:spcBef>
                <a:spcPts val="0"/>
              </a:spcBef>
              <a:spcAft>
                <a:spcPts val="0"/>
              </a:spcAft>
            </a:pPr>
            <a:r>
              <a:rPr lang="en-US" sz="1600" b="0" dirty="0" smtClean="0">
                <a:solidFill>
                  <a:srgbClr val="FF0000"/>
                </a:solidFill>
                <a:latin typeface="Calibri"/>
              </a:rPr>
              <a:t>with the same value</a:t>
            </a:r>
            <a:endParaRPr lang="en-US" sz="1600" b="0" dirty="0">
              <a:solidFill>
                <a:srgbClr val="FF0000"/>
              </a:solidFill>
              <a:latin typeface="Calibri"/>
            </a:endParaRPr>
          </a:p>
        </p:txBody>
      </p:sp>
      <p:graphicFrame>
        <p:nvGraphicFramePr>
          <p:cNvPr id="96" name="Content Placeholder 3"/>
          <p:cNvGraphicFramePr>
            <a:graphicFrameLocks noChangeAspect="1"/>
          </p:cNvGraphicFramePr>
          <p:nvPr>
            <p:extLst>
              <p:ext uri="{D42A27DB-BD31-4B8C-83A1-F6EECF244321}">
                <p14:modId xmlns:p14="http://schemas.microsoft.com/office/powerpoint/2010/main" val="2580915661"/>
              </p:ext>
            </p:extLst>
          </p:nvPr>
        </p:nvGraphicFramePr>
        <p:xfrm>
          <a:off x="316723" y="4904769"/>
          <a:ext cx="8242300" cy="839787"/>
        </p:xfrm>
        <a:graphic>
          <a:graphicData uri="http://schemas.openxmlformats.org/presentationml/2006/ole">
            <mc:AlternateContent xmlns:mc="http://schemas.openxmlformats.org/markup-compatibility/2006">
              <mc:Choice xmlns:v="urn:schemas-microsoft-com:vml" Requires="v">
                <p:oleObj spid="_x0000_s273673" name="Equation" r:id="rId4" imgW="3987800" imgH="406400" progId="Equation.3">
                  <p:embed/>
                </p:oleObj>
              </mc:Choice>
              <mc:Fallback>
                <p:oleObj name="Equation" r:id="rId4" imgW="3987800" imgH="406400" progId="Equation.3">
                  <p:embed/>
                  <p:pic>
                    <p:nvPicPr>
                      <p:cNvPr id="0" name=""/>
                      <p:cNvPicPr/>
                      <p:nvPr/>
                    </p:nvPicPr>
                    <p:blipFill>
                      <a:blip r:embed="rId5"/>
                      <a:stretch>
                        <a:fillRect/>
                      </a:stretch>
                    </p:blipFill>
                    <p:spPr>
                      <a:xfrm>
                        <a:off x="316723" y="4904769"/>
                        <a:ext cx="8242300" cy="839787"/>
                      </a:xfrm>
                      <a:prstGeom prst="rect">
                        <a:avLst/>
                      </a:prstGeom>
                    </p:spPr>
                  </p:pic>
                </p:oleObj>
              </mc:Fallback>
            </mc:AlternateContent>
          </a:graphicData>
        </a:graphic>
      </p:graphicFrame>
      <p:cxnSp>
        <p:nvCxnSpPr>
          <p:cNvPr id="110" name="Straight Arrow Connector 109"/>
          <p:cNvCxnSpPr>
            <a:stCxn id="91" idx="2"/>
          </p:cNvCxnSpPr>
          <p:nvPr/>
        </p:nvCxnSpPr>
        <p:spPr>
          <a:xfrm flipH="1">
            <a:off x="8260366" y="4635944"/>
            <a:ext cx="273239" cy="511068"/>
          </a:xfrm>
          <a:prstGeom prst="straightConnector1">
            <a:avLst/>
          </a:prstGeom>
          <a:ln>
            <a:solidFill>
              <a:srgbClr val="E713FF"/>
            </a:solidFill>
            <a:tailEnd type="arrow"/>
          </a:ln>
        </p:spPr>
        <p:style>
          <a:lnRef idx="2">
            <a:schemeClr val="accent1"/>
          </a:lnRef>
          <a:fillRef idx="0">
            <a:schemeClr val="accent1"/>
          </a:fillRef>
          <a:effectRef idx="1">
            <a:schemeClr val="accent1"/>
          </a:effectRef>
          <a:fontRef idx="minor">
            <a:schemeClr val="tx1"/>
          </a:fontRef>
        </p:style>
      </p:cxnSp>
      <p:sp>
        <p:nvSpPr>
          <p:cNvPr id="111" name="Rectangle 110"/>
          <p:cNvSpPr/>
          <p:nvPr/>
        </p:nvSpPr>
        <p:spPr>
          <a:xfrm>
            <a:off x="6957235" y="4880043"/>
            <a:ext cx="1823063" cy="839113"/>
          </a:xfrm>
          <a:prstGeom prst="rect">
            <a:avLst/>
          </a:prstGeom>
          <a:noFill/>
          <a:ln w="38100" cmpd="sng">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12" name="Rectangle 111"/>
          <p:cNvSpPr/>
          <p:nvPr/>
        </p:nvSpPr>
        <p:spPr>
          <a:xfrm>
            <a:off x="873934" y="4892743"/>
            <a:ext cx="5676901" cy="839113"/>
          </a:xfrm>
          <a:prstGeom prst="rect">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3" name="TextBox 2"/>
          <p:cNvSpPr txBox="1"/>
          <p:nvPr/>
        </p:nvSpPr>
        <p:spPr>
          <a:xfrm rot="16200000">
            <a:off x="-2003937" y="571851"/>
            <a:ext cx="4284870" cy="276999"/>
          </a:xfrm>
          <a:prstGeom prst="rect">
            <a:avLst/>
          </a:prstGeom>
          <a:noFill/>
        </p:spPr>
        <p:txBody>
          <a:bodyPr wrap="square" rtlCol="0">
            <a:spAutoFit/>
          </a:bodyPr>
          <a:lstStyle/>
          <a:p>
            <a:r>
              <a:rPr lang="en-US" b="0" dirty="0" smtClean="0">
                <a:solidFill>
                  <a:schemeClr val="tx1">
                    <a:lumMod val="50000"/>
                    <a:lumOff val="50000"/>
                  </a:schemeClr>
                </a:solidFill>
              </a:rPr>
              <a:t>[Yan et al. </a:t>
            </a:r>
            <a:r>
              <a:rPr lang="en-US" b="0" i="1" dirty="0" err="1" smtClean="0">
                <a:solidFill>
                  <a:schemeClr val="tx1">
                    <a:lumMod val="50000"/>
                    <a:lumOff val="50000"/>
                  </a:schemeClr>
                </a:solidFill>
              </a:rPr>
              <a:t>GenomeBiol</a:t>
            </a:r>
            <a:r>
              <a:rPr lang="en-US" b="0" dirty="0" smtClean="0">
                <a:solidFill>
                  <a:schemeClr val="tx1">
                    <a:lumMod val="50000"/>
                    <a:lumOff val="50000"/>
                  </a:schemeClr>
                </a:solidFill>
              </a:rPr>
              <a:t> 15:R100 ('14)] </a:t>
            </a:r>
            <a:endParaRPr lang="en-US" b="0" dirty="0">
              <a:solidFill>
                <a:schemeClr val="tx1">
                  <a:lumMod val="50000"/>
                  <a:lumOff val="50000"/>
                </a:schemeClr>
              </a:solidFill>
            </a:endParaRPr>
          </a:p>
        </p:txBody>
      </p:sp>
      <p:sp>
        <p:nvSpPr>
          <p:cNvPr id="12" name="TextBox 11"/>
          <p:cNvSpPr txBox="1"/>
          <p:nvPr/>
        </p:nvSpPr>
        <p:spPr>
          <a:xfrm>
            <a:off x="134864" y="6367479"/>
            <a:ext cx="8889726" cy="307777"/>
          </a:xfrm>
          <a:prstGeom prst="rect">
            <a:avLst/>
          </a:prstGeom>
          <a:noFill/>
        </p:spPr>
        <p:txBody>
          <a:bodyPr wrap="square" rtlCol="0">
            <a:spAutoFit/>
          </a:bodyPr>
          <a:lstStyle/>
          <a:p>
            <a:r>
              <a:rPr lang="en-US" sz="1400" b="0" dirty="0" smtClean="0"/>
              <a:t>Favorableness =   "Modularity" in species A    +       "</a:t>
            </a:r>
            <a:r>
              <a:rPr lang="en-US" sz="1400" b="0" dirty="0"/>
              <a:t>Modularity" in species </a:t>
            </a:r>
            <a:r>
              <a:rPr lang="en-US" sz="1400" b="0" dirty="0" smtClean="0"/>
              <a:t>B            + consistency </a:t>
            </a:r>
            <a:r>
              <a:rPr lang="en-US" sz="1400" b="0" dirty="0" err="1" smtClean="0"/>
              <a:t>betw</a:t>
            </a:r>
            <a:r>
              <a:rPr lang="en-US" sz="1400" b="0" dirty="0" smtClean="0"/>
              <a:t>. A &amp; B</a:t>
            </a:r>
            <a:endParaRPr lang="en-US" sz="1400" b="0" dirty="0"/>
          </a:p>
        </p:txBody>
      </p:sp>
      <p:sp>
        <p:nvSpPr>
          <p:cNvPr id="11" name="TextBox 10"/>
          <p:cNvSpPr txBox="1"/>
          <p:nvPr/>
        </p:nvSpPr>
        <p:spPr>
          <a:xfrm>
            <a:off x="952323" y="4904521"/>
            <a:ext cx="5535842" cy="784830"/>
          </a:xfrm>
          <a:prstGeom prst="rect">
            <a:avLst/>
          </a:prstGeom>
          <a:solidFill>
            <a:schemeClr val="bg1"/>
          </a:solidFill>
        </p:spPr>
        <p:txBody>
          <a:bodyPr wrap="square" rtlCol="0">
            <a:spAutoFit/>
          </a:bodyPr>
          <a:lstStyle/>
          <a:p>
            <a:r>
              <a:rPr lang="en-US" sz="900" b="0" dirty="0" smtClean="0"/>
              <a:t>         </a:t>
            </a:r>
            <a:r>
              <a:rPr lang="en-US" sz="800" b="0" dirty="0" smtClean="0"/>
              <a:t> </a:t>
            </a:r>
          </a:p>
          <a:p>
            <a:r>
              <a:rPr lang="en-US" sz="2400" b="0" dirty="0" smtClean="0"/>
              <a:t> Q(for all </a:t>
            </a:r>
            <a:r>
              <a:rPr lang="en-US" sz="2400" b="0" dirty="0" err="1" smtClean="0">
                <a:solidFill>
                  <a:prstClr val="black"/>
                </a:solidFill>
                <a:latin typeface="Calibri"/>
              </a:rPr>
              <a:t>σ</a:t>
            </a:r>
            <a:r>
              <a:rPr lang="en-US" sz="2400" b="0" baseline="-25000" dirty="0" err="1" smtClean="0">
                <a:solidFill>
                  <a:prstClr val="black"/>
                </a:solidFill>
                <a:latin typeface="Calibri"/>
              </a:rPr>
              <a:t>i</a:t>
            </a:r>
            <a:r>
              <a:rPr lang="en-US" sz="2400" b="0" dirty="0" smtClean="0">
                <a:solidFill>
                  <a:prstClr val="black"/>
                </a:solidFill>
                <a:latin typeface="Calibri"/>
              </a:rPr>
              <a:t> in </a:t>
            </a:r>
            <a:r>
              <a:rPr lang="en-US" sz="2400" b="0" dirty="0" smtClean="0"/>
              <a:t>A)     +    Q(for </a:t>
            </a:r>
            <a:r>
              <a:rPr lang="en-US" sz="2400" b="0" dirty="0"/>
              <a:t>all </a:t>
            </a:r>
            <a:r>
              <a:rPr lang="en-US" sz="2400" b="0" dirty="0" err="1">
                <a:solidFill>
                  <a:prstClr val="black"/>
                </a:solidFill>
                <a:latin typeface="Calibri"/>
              </a:rPr>
              <a:t>σ</a:t>
            </a:r>
            <a:r>
              <a:rPr lang="en-US" sz="2400" b="0" baseline="-25000" dirty="0" err="1">
                <a:solidFill>
                  <a:prstClr val="black"/>
                </a:solidFill>
                <a:latin typeface="Calibri"/>
              </a:rPr>
              <a:t>i</a:t>
            </a:r>
            <a:r>
              <a:rPr lang="en-US" sz="2400" b="0" dirty="0">
                <a:solidFill>
                  <a:prstClr val="black"/>
                </a:solidFill>
                <a:latin typeface="Calibri"/>
              </a:rPr>
              <a:t> in </a:t>
            </a:r>
            <a:r>
              <a:rPr lang="en-US" sz="2400" b="0" dirty="0" smtClean="0"/>
              <a:t>B)</a:t>
            </a:r>
          </a:p>
          <a:p>
            <a:endParaRPr lang="en-US" b="0" dirty="0"/>
          </a:p>
        </p:txBody>
      </p:sp>
      <p:sp>
        <p:nvSpPr>
          <p:cNvPr id="13" name="TextBox 12"/>
          <p:cNvSpPr txBox="1"/>
          <p:nvPr/>
        </p:nvSpPr>
        <p:spPr>
          <a:xfrm>
            <a:off x="6578632" y="5037049"/>
            <a:ext cx="116935" cy="369332"/>
          </a:xfrm>
          <a:prstGeom prst="rect">
            <a:avLst/>
          </a:prstGeom>
          <a:solidFill>
            <a:schemeClr val="bg1"/>
          </a:solidFill>
        </p:spPr>
        <p:txBody>
          <a:bodyPr wrap="square" rtlCol="0">
            <a:spAutoFit/>
          </a:bodyPr>
          <a:lstStyle/>
          <a:p>
            <a:r>
              <a:rPr lang="en-US" sz="1800" smtClean="0"/>
              <a:t>+</a:t>
            </a:r>
            <a:endParaRPr lang="en-US" sz="1800"/>
          </a:p>
        </p:txBody>
      </p:sp>
    </p:spTree>
    <p:extLst>
      <p:ext uri="{BB962C8B-B14F-4D97-AF65-F5344CB8AC3E}">
        <p14:creationId xmlns:p14="http://schemas.microsoft.com/office/powerpoint/2010/main" val="3110485440"/>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2143"/>
            <a:ext cx="7772400" cy="1143000"/>
          </a:xfrm>
        </p:spPr>
        <p:txBody>
          <a:bodyPr/>
          <a:lstStyle/>
          <a:p>
            <a:r>
              <a:rPr lang="en-US" dirty="0" smtClean="0"/>
              <a:t>A toy example [</a:t>
            </a:r>
            <a:r>
              <a:rPr lang="en-US" dirty="0" err="1" smtClean="0"/>
              <a:t>orthoclust</a:t>
            </a:r>
            <a:r>
              <a:rPr lang="en-US" dirty="0" smtClean="0"/>
              <a:t>]</a:t>
            </a:r>
            <a:endParaRPr lang="en-US" dirty="0"/>
          </a:p>
        </p:txBody>
      </p:sp>
      <p:grpSp>
        <p:nvGrpSpPr>
          <p:cNvPr id="7" name="Group 6"/>
          <p:cNvGrpSpPr/>
          <p:nvPr/>
        </p:nvGrpSpPr>
        <p:grpSpPr>
          <a:xfrm>
            <a:off x="962557" y="2180472"/>
            <a:ext cx="332413" cy="307777"/>
            <a:chOff x="664163" y="1815126"/>
            <a:chExt cx="332413" cy="307777"/>
          </a:xfrm>
        </p:grpSpPr>
        <p:sp>
          <p:nvSpPr>
            <p:cNvPr id="5" name="Oval 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 name="TextBox 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8" name="Group 7"/>
          <p:cNvGrpSpPr/>
          <p:nvPr/>
        </p:nvGrpSpPr>
        <p:grpSpPr>
          <a:xfrm>
            <a:off x="1315181" y="1522983"/>
            <a:ext cx="332413" cy="307777"/>
            <a:chOff x="664163" y="1815126"/>
            <a:chExt cx="332413" cy="307777"/>
          </a:xfrm>
        </p:grpSpPr>
        <p:sp>
          <p:nvSpPr>
            <p:cNvPr id="9" name="Oval 8"/>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 name="TextBox 9"/>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4" name="Group 13"/>
          <p:cNvGrpSpPr/>
          <p:nvPr/>
        </p:nvGrpSpPr>
        <p:grpSpPr>
          <a:xfrm>
            <a:off x="1340581" y="2843783"/>
            <a:ext cx="332413" cy="307777"/>
            <a:chOff x="664163" y="1815126"/>
            <a:chExt cx="332413" cy="307777"/>
          </a:xfrm>
        </p:grpSpPr>
        <p:sp>
          <p:nvSpPr>
            <p:cNvPr id="15" name="Oval 1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6" name="TextBox 1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7" name="Group 16"/>
          <p:cNvGrpSpPr/>
          <p:nvPr/>
        </p:nvGrpSpPr>
        <p:grpSpPr>
          <a:xfrm>
            <a:off x="2612867" y="2583315"/>
            <a:ext cx="332413" cy="307777"/>
            <a:chOff x="664163" y="1815126"/>
            <a:chExt cx="332413" cy="307777"/>
          </a:xfrm>
        </p:grpSpPr>
        <p:sp>
          <p:nvSpPr>
            <p:cNvPr id="18" name="Oval 1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9" name="TextBox 1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20" name="Group 19"/>
          <p:cNvGrpSpPr/>
          <p:nvPr/>
        </p:nvGrpSpPr>
        <p:grpSpPr>
          <a:xfrm>
            <a:off x="2056970" y="2037259"/>
            <a:ext cx="332413" cy="307777"/>
            <a:chOff x="664163" y="1815126"/>
            <a:chExt cx="332413" cy="307777"/>
          </a:xfrm>
        </p:grpSpPr>
        <p:sp>
          <p:nvSpPr>
            <p:cNvPr id="21" name="Oval 20"/>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2" name="TextBox 21"/>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cxnSp>
        <p:nvCxnSpPr>
          <p:cNvPr id="24" name="Straight Connector 23"/>
          <p:cNvCxnSpPr>
            <a:stCxn id="6" idx="3"/>
            <a:endCxn id="21" idx="2"/>
          </p:cNvCxnSpPr>
          <p:nvPr/>
        </p:nvCxnSpPr>
        <p:spPr>
          <a:xfrm flipV="1">
            <a:off x="1282270"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21" idx="5"/>
            <a:endCxn id="18" idx="1"/>
          </p:cNvCxnSpPr>
          <p:nvPr/>
        </p:nvCxnSpPr>
        <p:spPr>
          <a:xfrm>
            <a:off x="2340702"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9" idx="5"/>
          </p:cNvCxnSpPr>
          <p:nvPr/>
        </p:nvCxnSpPr>
        <p:spPr>
          <a:xfrm>
            <a:off x="1598913" y="1787251"/>
            <a:ext cx="552423" cy="26718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15" idx="1"/>
          </p:cNvCxnSpPr>
          <p:nvPr/>
        </p:nvCxnSpPr>
        <p:spPr>
          <a:xfrm flipH="1" flipV="1">
            <a:off x="1197020"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18" idx="2"/>
          </p:cNvCxnSpPr>
          <p:nvPr/>
        </p:nvCxnSpPr>
        <p:spPr>
          <a:xfrm flipH="1" flipV="1">
            <a:off x="1258612"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206208" y="1793999"/>
            <a:ext cx="199265" cy="40248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15" idx="7"/>
          </p:cNvCxnSpPr>
          <p:nvPr/>
        </p:nvCxnSpPr>
        <p:spPr>
          <a:xfrm flipV="1">
            <a:off x="1624313"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43" name="Group 42"/>
          <p:cNvGrpSpPr/>
          <p:nvPr/>
        </p:nvGrpSpPr>
        <p:grpSpPr>
          <a:xfrm>
            <a:off x="3526372" y="2180472"/>
            <a:ext cx="332413" cy="307777"/>
            <a:chOff x="664163" y="1815126"/>
            <a:chExt cx="332413" cy="307777"/>
          </a:xfrm>
        </p:grpSpPr>
        <p:sp>
          <p:nvSpPr>
            <p:cNvPr id="44" name="Oval 4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5" name="TextBox 4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46" name="Group 45"/>
          <p:cNvGrpSpPr/>
          <p:nvPr/>
        </p:nvGrpSpPr>
        <p:grpSpPr>
          <a:xfrm>
            <a:off x="7394832" y="4261691"/>
            <a:ext cx="332413" cy="307777"/>
            <a:chOff x="664163" y="1815126"/>
            <a:chExt cx="332413" cy="307777"/>
          </a:xfrm>
        </p:grpSpPr>
        <p:sp>
          <p:nvSpPr>
            <p:cNvPr id="47" name="Oval 46"/>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8" name="TextBox 47"/>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49" name="Group 48"/>
          <p:cNvGrpSpPr/>
          <p:nvPr/>
        </p:nvGrpSpPr>
        <p:grpSpPr>
          <a:xfrm>
            <a:off x="3904396" y="2843783"/>
            <a:ext cx="332413" cy="307777"/>
            <a:chOff x="664163" y="1815126"/>
            <a:chExt cx="332413" cy="307777"/>
          </a:xfrm>
        </p:grpSpPr>
        <p:sp>
          <p:nvSpPr>
            <p:cNvPr id="50" name="Oval 4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1" name="TextBox 5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52" name="Group 51"/>
          <p:cNvGrpSpPr/>
          <p:nvPr/>
        </p:nvGrpSpPr>
        <p:grpSpPr>
          <a:xfrm>
            <a:off x="5176682" y="2583315"/>
            <a:ext cx="332413" cy="307777"/>
            <a:chOff x="664163" y="1815126"/>
            <a:chExt cx="332413" cy="307777"/>
          </a:xfrm>
        </p:grpSpPr>
        <p:sp>
          <p:nvSpPr>
            <p:cNvPr id="53" name="Oval 52"/>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4" name="TextBox 53"/>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55" name="Group 54"/>
          <p:cNvGrpSpPr/>
          <p:nvPr/>
        </p:nvGrpSpPr>
        <p:grpSpPr>
          <a:xfrm>
            <a:off x="4620785" y="2037259"/>
            <a:ext cx="332413" cy="307777"/>
            <a:chOff x="664163" y="1815126"/>
            <a:chExt cx="332413" cy="307777"/>
          </a:xfrm>
        </p:grpSpPr>
        <p:sp>
          <p:nvSpPr>
            <p:cNvPr id="56" name="Oval 5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7" name="TextBox 5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cxnSp>
        <p:nvCxnSpPr>
          <p:cNvPr id="58" name="Straight Connector 57"/>
          <p:cNvCxnSpPr>
            <a:stCxn id="45" idx="3"/>
            <a:endCxn id="56" idx="2"/>
          </p:cNvCxnSpPr>
          <p:nvPr/>
        </p:nvCxnSpPr>
        <p:spPr>
          <a:xfrm flipV="1">
            <a:off x="3846085"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56" idx="5"/>
            <a:endCxn id="53" idx="1"/>
          </p:cNvCxnSpPr>
          <p:nvPr/>
        </p:nvCxnSpPr>
        <p:spPr>
          <a:xfrm>
            <a:off x="4904517"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50" idx="1"/>
          </p:cNvCxnSpPr>
          <p:nvPr/>
        </p:nvCxnSpPr>
        <p:spPr>
          <a:xfrm flipH="1" flipV="1">
            <a:off x="3760835"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53" idx="2"/>
          </p:cNvCxnSpPr>
          <p:nvPr/>
        </p:nvCxnSpPr>
        <p:spPr>
          <a:xfrm flipH="1" flipV="1">
            <a:off x="3822427"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53" idx="3"/>
          </p:cNvCxnSpPr>
          <p:nvPr/>
        </p:nvCxnSpPr>
        <p:spPr>
          <a:xfrm flipH="1">
            <a:off x="4239716" y="2847583"/>
            <a:ext cx="985647" cy="15893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50" idx="7"/>
          </p:cNvCxnSpPr>
          <p:nvPr/>
        </p:nvCxnSpPr>
        <p:spPr>
          <a:xfrm flipV="1">
            <a:off x="4188128"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65" name="Group 64"/>
          <p:cNvGrpSpPr/>
          <p:nvPr/>
        </p:nvGrpSpPr>
        <p:grpSpPr>
          <a:xfrm>
            <a:off x="3677187" y="3665837"/>
            <a:ext cx="332413" cy="307777"/>
            <a:chOff x="664163" y="1815126"/>
            <a:chExt cx="332413" cy="307777"/>
          </a:xfrm>
        </p:grpSpPr>
        <p:sp>
          <p:nvSpPr>
            <p:cNvPr id="66" name="Oval 6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7" name="TextBox 6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1" name="Group 70"/>
          <p:cNvGrpSpPr/>
          <p:nvPr/>
        </p:nvGrpSpPr>
        <p:grpSpPr>
          <a:xfrm>
            <a:off x="4055211" y="4379948"/>
            <a:ext cx="332413" cy="307777"/>
            <a:chOff x="664163" y="1815126"/>
            <a:chExt cx="332413" cy="307777"/>
          </a:xfrm>
        </p:grpSpPr>
        <p:sp>
          <p:nvSpPr>
            <p:cNvPr id="72" name="Oval 71"/>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3" name="TextBox 72"/>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4" name="Group 73"/>
          <p:cNvGrpSpPr/>
          <p:nvPr/>
        </p:nvGrpSpPr>
        <p:grpSpPr>
          <a:xfrm>
            <a:off x="5327497" y="4068680"/>
            <a:ext cx="332413" cy="307777"/>
            <a:chOff x="664163" y="1815126"/>
            <a:chExt cx="332413" cy="307777"/>
          </a:xfrm>
        </p:grpSpPr>
        <p:sp>
          <p:nvSpPr>
            <p:cNvPr id="75" name="Oval 7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6" name="TextBox 7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7" name="Group 76"/>
          <p:cNvGrpSpPr/>
          <p:nvPr/>
        </p:nvGrpSpPr>
        <p:grpSpPr>
          <a:xfrm>
            <a:off x="4771600" y="3522624"/>
            <a:ext cx="332413" cy="307777"/>
            <a:chOff x="664163" y="1815126"/>
            <a:chExt cx="332413" cy="307777"/>
          </a:xfrm>
        </p:grpSpPr>
        <p:sp>
          <p:nvSpPr>
            <p:cNvPr id="78" name="Oval 7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9" name="TextBox 7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80" name="Straight Connector 79"/>
          <p:cNvCxnSpPr>
            <a:stCxn id="67" idx="3"/>
            <a:endCxn id="78" idx="2"/>
          </p:cNvCxnSpPr>
          <p:nvPr/>
        </p:nvCxnSpPr>
        <p:spPr>
          <a:xfrm flipV="1">
            <a:off x="3996900"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78" idx="5"/>
            <a:endCxn id="75" idx="1"/>
          </p:cNvCxnSpPr>
          <p:nvPr/>
        </p:nvCxnSpPr>
        <p:spPr>
          <a:xfrm>
            <a:off x="5055332" y="3786892"/>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flipV="1">
            <a:off x="3949750" y="39736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75" idx="2"/>
          </p:cNvCxnSpPr>
          <p:nvPr/>
        </p:nvCxnSpPr>
        <p:spPr>
          <a:xfrm flipH="1" flipV="1">
            <a:off x="3973242" y="3917769"/>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4338943"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87" name="Group 86"/>
          <p:cNvGrpSpPr/>
          <p:nvPr/>
        </p:nvGrpSpPr>
        <p:grpSpPr>
          <a:xfrm>
            <a:off x="6241002" y="3665837"/>
            <a:ext cx="332413" cy="307777"/>
            <a:chOff x="664163" y="1815126"/>
            <a:chExt cx="332413" cy="307777"/>
          </a:xfrm>
        </p:grpSpPr>
        <p:sp>
          <p:nvSpPr>
            <p:cNvPr id="88" name="Oval 8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9" name="TextBox 8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93" name="Group 92"/>
          <p:cNvGrpSpPr/>
          <p:nvPr/>
        </p:nvGrpSpPr>
        <p:grpSpPr>
          <a:xfrm>
            <a:off x="6619026" y="4379948"/>
            <a:ext cx="332413" cy="307777"/>
            <a:chOff x="664163" y="1815126"/>
            <a:chExt cx="332413" cy="307777"/>
          </a:xfrm>
        </p:grpSpPr>
        <p:sp>
          <p:nvSpPr>
            <p:cNvPr id="94" name="Oval 9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5" name="TextBox 9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99" name="Group 98"/>
          <p:cNvGrpSpPr/>
          <p:nvPr/>
        </p:nvGrpSpPr>
        <p:grpSpPr>
          <a:xfrm>
            <a:off x="7335415" y="3522624"/>
            <a:ext cx="332413" cy="307777"/>
            <a:chOff x="664163" y="1815126"/>
            <a:chExt cx="332413" cy="307777"/>
          </a:xfrm>
        </p:grpSpPr>
        <p:sp>
          <p:nvSpPr>
            <p:cNvPr id="100" name="Oval 9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1" name="TextBox 10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cxnSp>
        <p:nvCxnSpPr>
          <p:cNvPr id="102" name="Straight Connector 101"/>
          <p:cNvCxnSpPr>
            <a:stCxn id="89" idx="3"/>
            <a:endCxn id="100" idx="2"/>
          </p:cNvCxnSpPr>
          <p:nvPr/>
        </p:nvCxnSpPr>
        <p:spPr>
          <a:xfrm flipV="1">
            <a:off x="6560715"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H="1" flipV="1">
            <a:off x="6488165" y="39863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88" idx="5"/>
            <a:endCxn id="47" idx="2"/>
          </p:cNvCxnSpPr>
          <p:nvPr/>
        </p:nvCxnSpPr>
        <p:spPr>
          <a:xfrm>
            <a:off x="6524734" y="3930105"/>
            <a:ext cx="870098" cy="49081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6890058"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44" idx="3"/>
            <a:endCxn id="18" idx="6"/>
          </p:cNvCxnSpPr>
          <p:nvPr/>
        </p:nvCxnSpPr>
        <p:spPr>
          <a:xfrm flipH="1">
            <a:off x="2945280" y="2444740"/>
            <a:ext cx="629773" cy="29780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a:stCxn id="88" idx="2"/>
          </p:cNvCxnSpPr>
          <p:nvPr/>
        </p:nvCxnSpPr>
        <p:spPr>
          <a:xfrm flipH="1" flipV="1">
            <a:off x="5104014" y="3665383"/>
            <a:ext cx="1136988" cy="15968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a:stCxn id="100" idx="4"/>
          </p:cNvCxnSpPr>
          <p:nvPr/>
        </p:nvCxnSpPr>
        <p:spPr>
          <a:xfrm>
            <a:off x="7501622" y="3830401"/>
            <a:ext cx="46717" cy="441966"/>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a:stCxn id="53" idx="4"/>
            <a:endCxn id="75" idx="0"/>
          </p:cNvCxnSpPr>
          <p:nvPr/>
        </p:nvCxnSpPr>
        <p:spPr>
          <a:xfrm>
            <a:off x="5342889" y="2891092"/>
            <a:ext cx="150815" cy="1188264"/>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4785150" y="2345036"/>
            <a:ext cx="119367" cy="120177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a:endCxn id="67" idx="0"/>
          </p:cNvCxnSpPr>
          <p:nvPr/>
        </p:nvCxnSpPr>
        <p:spPr>
          <a:xfrm>
            <a:off x="3707970" y="2488249"/>
            <a:ext cx="146673" cy="117758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flipV="1">
            <a:off x="420928" y="3281324"/>
            <a:ext cx="7975600" cy="24190"/>
          </a:xfrm>
          <a:prstGeom prst="line">
            <a:avLst/>
          </a:prstGeom>
          <a:ln>
            <a:solidFill>
              <a:srgbClr val="FF6600"/>
            </a:solidFill>
            <a:prstDash val="dash"/>
          </a:ln>
        </p:spPr>
        <p:style>
          <a:lnRef idx="2">
            <a:schemeClr val="accent1"/>
          </a:lnRef>
          <a:fillRef idx="0">
            <a:schemeClr val="accent1"/>
          </a:fillRef>
          <a:effectRef idx="1">
            <a:schemeClr val="accent1"/>
          </a:effectRef>
          <a:fontRef idx="minor">
            <a:schemeClr val="tx1"/>
          </a:fontRef>
        </p:style>
      </p:cxnSp>
      <p:sp>
        <p:nvSpPr>
          <p:cNvPr id="307" name="TextBox 306"/>
          <p:cNvSpPr txBox="1"/>
          <p:nvPr/>
        </p:nvSpPr>
        <p:spPr>
          <a:xfrm>
            <a:off x="0" y="2858428"/>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308" name="TextBox 307"/>
          <p:cNvSpPr txBox="1"/>
          <p:nvPr/>
        </p:nvSpPr>
        <p:spPr>
          <a:xfrm>
            <a:off x="12700" y="3366428"/>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90" name="Straight Connector 89"/>
          <p:cNvCxnSpPr/>
          <p:nvPr/>
        </p:nvCxnSpPr>
        <p:spPr>
          <a:xfrm>
            <a:off x="6890058" y="2344446"/>
            <a:ext cx="613804"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888705" y="2704149"/>
            <a:ext cx="659634" cy="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578928" y="2134380"/>
            <a:ext cx="1570337"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c</a:t>
            </a:r>
            <a:r>
              <a:rPr lang="en-US" sz="1800" b="0" dirty="0" smtClean="0">
                <a:solidFill>
                  <a:prstClr val="black"/>
                </a:solidFill>
                <a:latin typeface="Calibri"/>
              </a:rPr>
              <a:t>o-expressed</a:t>
            </a:r>
            <a:endParaRPr lang="en-US" sz="1800" b="0" dirty="0">
              <a:solidFill>
                <a:prstClr val="black"/>
              </a:solidFill>
              <a:latin typeface="Calibri"/>
            </a:endParaRPr>
          </a:p>
        </p:txBody>
      </p:sp>
      <p:sp>
        <p:nvSpPr>
          <p:cNvPr id="97" name="TextBox 96"/>
          <p:cNvSpPr txBox="1"/>
          <p:nvPr/>
        </p:nvSpPr>
        <p:spPr>
          <a:xfrm>
            <a:off x="7591628" y="2516412"/>
            <a:ext cx="1134257"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orthologs</a:t>
            </a:r>
            <a:endParaRPr lang="en-US" sz="1800" b="0" dirty="0">
              <a:solidFill>
                <a:prstClr val="black"/>
              </a:solidFill>
              <a:latin typeface="Calibri"/>
            </a:endParaRPr>
          </a:p>
        </p:txBody>
      </p:sp>
      <p:sp>
        <p:nvSpPr>
          <p:cNvPr id="91" name="Rectangle 90"/>
          <p:cNvSpPr/>
          <p:nvPr/>
        </p:nvSpPr>
        <p:spPr>
          <a:xfrm>
            <a:off x="850900" y="138950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6" name="Rectangle 95"/>
          <p:cNvSpPr/>
          <p:nvPr/>
        </p:nvSpPr>
        <p:spPr>
          <a:xfrm>
            <a:off x="3379209" y="138950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8" name="Rectangle 97"/>
          <p:cNvSpPr/>
          <p:nvPr/>
        </p:nvSpPr>
        <p:spPr>
          <a:xfrm>
            <a:off x="5918407" y="136531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3" name="TextBox 102"/>
          <p:cNvSpPr txBox="1"/>
          <p:nvPr/>
        </p:nvSpPr>
        <p:spPr>
          <a:xfrm>
            <a:off x="1095272" y="5359916"/>
            <a:ext cx="1993792"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s</a:t>
            </a:r>
            <a:r>
              <a:rPr lang="en-US" sz="1800" b="0" dirty="0" smtClean="0">
                <a:solidFill>
                  <a:prstClr val="black"/>
                </a:solidFill>
                <a:latin typeface="Calibri"/>
              </a:rPr>
              <a:t>pecies A specific</a:t>
            </a:r>
            <a:endParaRPr lang="en-US" sz="1800" b="0" dirty="0">
              <a:solidFill>
                <a:prstClr val="black"/>
              </a:solidFill>
              <a:latin typeface="Calibri"/>
            </a:endParaRPr>
          </a:p>
        </p:txBody>
      </p:sp>
      <p:sp>
        <p:nvSpPr>
          <p:cNvPr id="104" name="TextBox 103"/>
          <p:cNvSpPr txBox="1"/>
          <p:nvPr/>
        </p:nvSpPr>
        <p:spPr>
          <a:xfrm>
            <a:off x="3455322" y="5359916"/>
            <a:ext cx="2527300" cy="369332"/>
          </a:xfrm>
          <a:prstGeom prst="rect">
            <a:avLst/>
          </a:prstGeom>
          <a:noFill/>
        </p:spPr>
        <p:txBody>
          <a:bodyPr wrap="square" rtlCol="0">
            <a:spAutoFit/>
          </a:bodyPr>
          <a:lstStyle/>
          <a:p>
            <a:pPr defTabSz="457200" fontAlgn="auto">
              <a:spcBef>
                <a:spcPts val="0"/>
              </a:spcBef>
              <a:spcAft>
                <a:spcPts val="0"/>
              </a:spcAft>
            </a:pPr>
            <a:r>
              <a:rPr lang="en-US" sz="1800" b="0" dirty="0" smtClean="0">
                <a:solidFill>
                  <a:prstClr val="black"/>
                </a:solidFill>
                <a:latin typeface="Calibri"/>
              </a:rPr>
              <a:t>conserved modules</a:t>
            </a:r>
            <a:endParaRPr lang="en-US" sz="1800" b="0" dirty="0">
              <a:solidFill>
                <a:prstClr val="black"/>
              </a:solidFill>
              <a:latin typeface="Calibri"/>
            </a:endParaRPr>
          </a:p>
        </p:txBody>
      </p:sp>
      <p:sp>
        <p:nvSpPr>
          <p:cNvPr id="106" name="TextBox 105"/>
          <p:cNvSpPr txBox="1"/>
          <p:nvPr/>
        </p:nvSpPr>
        <p:spPr>
          <a:xfrm>
            <a:off x="6162974" y="5359916"/>
            <a:ext cx="2019265"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s</a:t>
            </a:r>
            <a:r>
              <a:rPr lang="en-US" sz="1800" b="0" dirty="0" smtClean="0">
                <a:solidFill>
                  <a:prstClr val="black"/>
                </a:solidFill>
                <a:latin typeface="Calibri"/>
              </a:rPr>
              <a:t>pecies B specific</a:t>
            </a:r>
            <a:endParaRPr lang="en-US" sz="1800" b="0" dirty="0">
              <a:solidFill>
                <a:prstClr val="black"/>
              </a:solidFill>
              <a:latin typeface="Calibri"/>
            </a:endParaRPr>
          </a:p>
        </p:txBody>
      </p:sp>
      <p:sp>
        <p:nvSpPr>
          <p:cNvPr id="110" name="TextBox 109"/>
          <p:cNvSpPr txBox="1"/>
          <p:nvPr/>
        </p:nvSpPr>
        <p:spPr>
          <a:xfrm>
            <a:off x="921405" y="5842000"/>
            <a:ext cx="7321426" cy="830997"/>
          </a:xfrm>
          <a:prstGeom prst="rect">
            <a:avLst/>
          </a:prstGeom>
          <a:noFill/>
        </p:spPr>
        <p:txBody>
          <a:bodyPr wrap="square" rtlCol="0">
            <a:spAutoFit/>
          </a:bodyPr>
          <a:lstStyle/>
          <a:p>
            <a:pPr defTabSz="457200" fontAlgn="auto">
              <a:spcBef>
                <a:spcPts val="0"/>
              </a:spcBef>
              <a:spcAft>
                <a:spcPts val="0"/>
              </a:spcAft>
            </a:pPr>
            <a:r>
              <a:rPr lang="en-US" sz="1600" b="0" dirty="0">
                <a:solidFill>
                  <a:prstClr val="black"/>
                </a:solidFill>
                <a:latin typeface="Calibri"/>
              </a:rPr>
              <a:t>Use Potts model (generalized </a:t>
            </a:r>
            <a:r>
              <a:rPr lang="en-US" sz="1600" b="0" dirty="0" err="1">
                <a:solidFill>
                  <a:prstClr val="black"/>
                </a:solidFill>
                <a:latin typeface="Calibri"/>
              </a:rPr>
              <a:t>Ising</a:t>
            </a:r>
            <a:r>
              <a:rPr lang="en-US" sz="1600" b="0" dirty="0">
                <a:solidFill>
                  <a:prstClr val="black"/>
                </a:solidFill>
                <a:latin typeface="Calibri"/>
              </a:rPr>
              <a:t> model) to simultaneously cluster co-expressed genes within an organism as well as </a:t>
            </a:r>
            <a:r>
              <a:rPr lang="en-US" sz="1600" b="0" dirty="0" err="1">
                <a:solidFill>
                  <a:prstClr val="black"/>
                </a:solidFill>
                <a:latin typeface="Calibri"/>
              </a:rPr>
              <a:t>orthologs</a:t>
            </a:r>
            <a:r>
              <a:rPr lang="en-US" sz="1600" b="0" dirty="0">
                <a:solidFill>
                  <a:prstClr val="black"/>
                </a:solidFill>
                <a:latin typeface="Calibri"/>
              </a:rPr>
              <a:t> shared between </a:t>
            </a:r>
            <a:r>
              <a:rPr lang="en-US" sz="1600" b="0" dirty="0" smtClean="0">
                <a:solidFill>
                  <a:prstClr val="black"/>
                </a:solidFill>
                <a:latin typeface="Calibri"/>
              </a:rPr>
              <a:t>organisms. Here, the ground state configuration correspond to three modules: 1, 2, 4.</a:t>
            </a:r>
            <a:endParaRPr lang="en-US" sz="1600" b="0" dirty="0">
              <a:solidFill>
                <a:prstClr val="black"/>
              </a:solidFill>
              <a:latin typeface="Calibri"/>
            </a:endParaRPr>
          </a:p>
        </p:txBody>
      </p:sp>
      <p:sp>
        <p:nvSpPr>
          <p:cNvPr id="112" name="TextBox 111"/>
          <p:cNvSpPr txBox="1"/>
          <p:nvPr/>
        </p:nvSpPr>
        <p:spPr>
          <a:xfrm rot="16200000">
            <a:off x="-2003937" y="571851"/>
            <a:ext cx="4284870" cy="276999"/>
          </a:xfrm>
          <a:prstGeom prst="rect">
            <a:avLst/>
          </a:prstGeom>
          <a:noFill/>
        </p:spPr>
        <p:txBody>
          <a:bodyPr wrap="square" rtlCol="0">
            <a:spAutoFit/>
          </a:bodyPr>
          <a:lstStyle/>
          <a:p>
            <a:r>
              <a:rPr lang="en-US" b="0" dirty="0" smtClean="0">
                <a:solidFill>
                  <a:schemeClr val="tx1">
                    <a:lumMod val="50000"/>
                    <a:lumOff val="50000"/>
                  </a:schemeClr>
                </a:solidFill>
              </a:rPr>
              <a:t>[Yan et al. </a:t>
            </a:r>
            <a:r>
              <a:rPr lang="en-US" b="0" i="1" dirty="0" err="1" smtClean="0">
                <a:solidFill>
                  <a:schemeClr val="tx1">
                    <a:lumMod val="50000"/>
                    <a:lumOff val="50000"/>
                  </a:schemeClr>
                </a:solidFill>
              </a:rPr>
              <a:t>GenomeBiol</a:t>
            </a:r>
            <a:r>
              <a:rPr lang="en-US" b="0" dirty="0" smtClean="0">
                <a:solidFill>
                  <a:schemeClr val="tx1">
                    <a:lumMod val="50000"/>
                    <a:lumOff val="50000"/>
                  </a:schemeClr>
                </a:solidFill>
              </a:rPr>
              <a:t> 15:R100 ('14)] </a:t>
            </a:r>
            <a:endParaRPr lang="en-US" b="0" dirty="0">
              <a:solidFill>
                <a:schemeClr val="tx1">
                  <a:lumMod val="50000"/>
                  <a:lumOff val="50000"/>
                </a:schemeClr>
              </a:solidFill>
            </a:endParaRPr>
          </a:p>
        </p:txBody>
      </p:sp>
    </p:spTree>
    <p:extLst>
      <p:ext uri="{BB962C8B-B14F-4D97-AF65-F5344CB8AC3E}">
        <p14:creationId xmlns:p14="http://schemas.microsoft.com/office/powerpoint/2010/main" val="918748327"/>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 name="Shape 1550"/>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Application for more than 2 species</a:t>
            </a:r>
          </a:p>
        </p:txBody>
      </p:sp>
      <p:pic>
        <p:nvPicPr>
          <p:cNvPr id="1553" name="pasted-image.png"/>
          <p:cNvPicPr/>
          <p:nvPr/>
        </p:nvPicPr>
        <p:blipFill>
          <a:blip r:embed="rId3">
            <a:extLst/>
          </a:blip>
          <a:stretch>
            <a:fillRect/>
          </a:stretch>
        </p:blipFill>
        <p:spPr>
          <a:xfrm>
            <a:off x="400425" y="1258094"/>
            <a:ext cx="7480693" cy="4920722"/>
          </a:xfrm>
          <a:prstGeom prst="rect">
            <a:avLst/>
          </a:prstGeom>
          <a:ln w="12700">
            <a:miter lim="400000"/>
          </a:ln>
        </p:spPr>
      </p:pic>
      <p:sp>
        <p:nvSpPr>
          <p:cNvPr id="1554" name="Shape 1554"/>
          <p:cNvSpPr/>
          <p:nvPr/>
        </p:nvSpPr>
        <p:spPr>
          <a:xfrm>
            <a:off x="560422" y="2748333"/>
            <a:ext cx="533401" cy="2650111"/>
          </a:xfrm>
          <a:prstGeom prst="rect">
            <a:avLst/>
          </a:pr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55" name="Shape 1555"/>
          <p:cNvSpPr/>
          <p:nvPr/>
        </p:nvSpPr>
        <p:spPr>
          <a:xfrm>
            <a:off x="497184" y="1420437"/>
            <a:ext cx="421133" cy="3840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56" name="Shape 1556"/>
          <p:cNvSpPr/>
          <p:nvPr/>
        </p:nvSpPr>
        <p:spPr>
          <a:xfrm flipV="1">
            <a:off x="2701658" y="2531472"/>
            <a:ext cx="1" cy="115042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7" name="Shape 1557"/>
          <p:cNvSpPr/>
          <p:nvPr/>
        </p:nvSpPr>
        <p:spPr>
          <a:xfrm flipV="1">
            <a:off x="2701658" y="4108245"/>
            <a:ext cx="1" cy="750695"/>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8" name="Shape 1558"/>
          <p:cNvSpPr/>
          <p:nvPr/>
        </p:nvSpPr>
        <p:spPr>
          <a:xfrm>
            <a:off x="2882658" y="5058802"/>
            <a:ext cx="1168202"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9" name="Shape 1559"/>
          <p:cNvSpPr/>
          <p:nvPr/>
        </p:nvSpPr>
        <p:spPr>
          <a:xfrm>
            <a:off x="2882658" y="3943802"/>
            <a:ext cx="1168202"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0" name="Shape 1560"/>
          <p:cNvSpPr/>
          <p:nvPr/>
        </p:nvSpPr>
        <p:spPr>
          <a:xfrm>
            <a:off x="4529889" y="5058802"/>
            <a:ext cx="659779"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1" name="Shape 1561"/>
          <p:cNvSpPr/>
          <p:nvPr/>
        </p:nvSpPr>
        <p:spPr>
          <a:xfrm flipV="1">
            <a:off x="4306689" y="4138192"/>
            <a:ext cx="1" cy="69080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2" name="Shape 1562"/>
          <p:cNvSpPr/>
          <p:nvPr/>
        </p:nvSpPr>
        <p:spPr>
          <a:xfrm flipV="1">
            <a:off x="3746658" y="3616972"/>
            <a:ext cx="1" cy="1602582"/>
          </a:xfrm>
          <a:prstGeom prst="line">
            <a:avLst/>
          </a:prstGeom>
          <a:ln w="28575">
            <a:solidFill>
              <a:srgbClr val="00FDFF"/>
            </a:solidFill>
            <a:headEnd type="triangle"/>
            <a:tailEnd type="arrow"/>
          </a:ln>
        </p:spPr>
        <p:txBody>
          <a:bodyPr lIns="0" tIns="0" rIns="0" bIns="0"/>
          <a:lstStyle/>
          <a:p>
            <a:pPr defTabSz="457200" fontAlgn="auto">
              <a:spcBef>
                <a:spcPts val="0"/>
              </a:spcBef>
              <a:spcAft>
                <a:spcPts val="0"/>
              </a:spcAft>
              <a:defRPr sz="1200">
                <a:solidFill>
                  <a:srgbClr val="00FDFF"/>
                </a:solidFill>
                <a:latin typeface="+mj-lt"/>
                <a:ea typeface="+mj-ea"/>
                <a:cs typeface="+mj-cs"/>
                <a:sym typeface="Helvetica"/>
              </a:defRPr>
            </a:pPr>
            <a:endParaRPr b="0" kern="0">
              <a:solidFill>
                <a:srgbClr val="00FDFF"/>
              </a:solidFill>
              <a:latin typeface="Helvetica"/>
              <a:ea typeface="Helvetica"/>
              <a:cs typeface="Helvetica"/>
              <a:sym typeface="Helvetica"/>
            </a:endParaRPr>
          </a:p>
        </p:txBody>
      </p:sp>
      <p:sp>
        <p:nvSpPr>
          <p:cNvPr id="1563" name="Shape 1563"/>
          <p:cNvSpPr/>
          <p:nvPr/>
        </p:nvSpPr>
        <p:spPr>
          <a:xfrm>
            <a:off x="4008658" y="5441053"/>
            <a:ext cx="1500262" cy="1"/>
          </a:xfrm>
          <a:prstGeom prst="line">
            <a:avLst/>
          </a:prstGeom>
          <a:ln w="28575">
            <a:solidFill>
              <a:srgbClr val="00FDFF"/>
            </a:solidFill>
            <a:headEnd type="triangle"/>
            <a:tailEnd type="arrow"/>
          </a:ln>
        </p:spPr>
        <p:txBody>
          <a:bodyPr lIns="0" tIns="0" rIns="0" bIns="0"/>
          <a:lstStyle/>
          <a:p>
            <a:pPr defTabSz="457200" fontAlgn="auto">
              <a:spcBef>
                <a:spcPts val="0"/>
              </a:spcBef>
              <a:spcAft>
                <a:spcPts val="0"/>
              </a:spcAft>
              <a:defRPr sz="1200">
                <a:solidFill>
                  <a:srgbClr val="00FDFF"/>
                </a:solidFill>
                <a:latin typeface="+mj-lt"/>
                <a:ea typeface="+mj-ea"/>
                <a:cs typeface="+mj-cs"/>
                <a:sym typeface="Helvetica"/>
              </a:defRPr>
            </a:pPr>
            <a:endParaRPr b="0" kern="0">
              <a:solidFill>
                <a:srgbClr val="00FDFF"/>
              </a:solidFill>
              <a:latin typeface="Helvetica"/>
              <a:ea typeface="Helvetica"/>
              <a:cs typeface="Helvetica"/>
              <a:sym typeface="Helvetica"/>
            </a:endParaRPr>
          </a:p>
        </p:txBody>
      </p:sp>
      <p:sp>
        <p:nvSpPr>
          <p:cNvPr id="1564" name="Shape 1564"/>
          <p:cNvSpPr/>
          <p:nvPr/>
        </p:nvSpPr>
        <p:spPr>
          <a:xfrm>
            <a:off x="2038858" y="5879815"/>
            <a:ext cx="4199607" cy="264255"/>
          </a:xfrm>
          <a:prstGeom prst="rect">
            <a:avLst/>
          </a:pr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65" name="Shape 1565"/>
          <p:cNvSpPr/>
          <p:nvPr/>
        </p:nvSpPr>
        <p:spPr>
          <a:xfrm>
            <a:off x="2155558" y="5921903"/>
            <a:ext cx="1396188" cy="84773"/>
          </a:xfrm>
          <a:prstGeom prst="rect">
            <a:avLst/>
          </a:pr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6" name="Shape 1566"/>
          <p:cNvSpPr/>
          <p:nvPr/>
        </p:nvSpPr>
        <p:spPr>
          <a:xfrm>
            <a:off x="3567568" y="5921903"/>
            <a:ext cx="1396187" cy="84773"/>
          </a:xfrm>
          <a:prstGeom prst="rect">
            <a:avLst/>
          </a:prstGeom>
          <a:solidFill>
            <a:srgbClr val="008E0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7" name="Shape 1567"/>
          <p:cNvSpPr/>
          <p:nvPr/>
        </p:nvSpPr>
        <p:spPr>
          <a:xfrm>
            <a:off x="4980886" y="5921903"/>
            <a:ext cx="1165821" cy="84773"/>
          </a:xfrm>
          <a:prstGeom prst="rect">
            <a:avLst/>
          </a:prstGeom>
          <a:solidFill>
            <a:srgbClr val="4D5E9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8" name="Shape 1568"/>
          <p:cNvSpPr/>
          <p:nvPr/>
        </p:nvSpPr>
        <p:spPr>
          <a:xfrm>
            <a:off x="3603521" y="6132573"/>
            <a:ext cx="1074501" cy="26425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lvl1pPr>
          </a:lstStyle>
          <a:p>
            <a:pPr fontAlgn="auto">
              <a:spcBef>
                <a:spcPts val="0"/>
              </a:spcBef>
              <a:spcAft>
                <a:spcPts val="0"/>
              </a:spcAft>
              <a:defRPr sz="1800"/>
            </a:pPr>
            <a:r>
              <a:rPr b="0" kern="0">
                <a:solidFill>
                  <a:sysClr val="windowText" lastClr="000000"/>
                </a:solidFill>
                <a:latin typeface="Arial"/>
                <a:ea typeface="Arial"/>
                <a:cs typeface="Arial"/>
                <a:sym typeface="Arial"/>
              </a:rPr>
              <a:t>~55000 genes</a:t>
            </a:r>
          </a:p>
        </p:txBody>
      </p:sp>
      <p:sp>
        <p:nvSpPr>
          <p:cNvPr id="1569" name="Shape 1569"/>
          <p:cNvSpPr/>
          <p:nvPr/>
        </p:nvSpPr>
        <p:spPr>
          <a:xfrm>
            <a:off x="2150190" y="6114074"/>
            <a:ext cx="3976943" cy="1"/>
          </a:xfrm>
          <a:prstGeom prst="line">
            <a:avLst/>
          </a:prstGeom>
          <a:ln w="25400">
            <a:solidFill/>
            <a:miter lim="400000"/>
            <a:headEnd type="triangle"/>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0" name="Shape 1570"/>
          <p:cNvSpPr/>
          <p:nvPr/>
        </p:nvSpPr>
        <p:spPr>
          <a:xfrm flipV="1">
            <a:off x="7775346" y="1552659"/>
            <a:ext cx="1" cy="430619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1" name="Shape 1571"/>
          <p:cNvSpPr/>
          <p:nvPr/>
        </p:nvSpPr>
        <p:spPr>
          <a:xfrm>
            <a:off x="3311475" y="1561645"/>
            <a:ext cx="4460445"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2" name="Shape 1572"/>
          <p:cNvSpPr/>
          <p:nvPr/>
        </p:nvSpPr>
        <p:spPr>
          <a:xfrm>
            <a:off x="3309503" y="1551759"/>
            <a:ext cx="1" cy="961020"/>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3" name="Shape 1573"/>
          <p:cNvSpPr/>
          <p:nvPr/>
        </p:nvSpPr>
        <p:spPr>
          <a:xfrm>
            <a:off x="3300230" y="2524580"/>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4" name="Shape 1574"/>
          <p:cNvSpPr/>
          <p:nvPr/>
        </p:nvSpPr>
        <p:spPr>
          <a:xfrm>
            <a:off x="4807787" y="2519302"/>
            <a:ext cx="1" cy="160020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5" name="Shape 1575"/>
          <p:cNvSpPr/>
          <p:nvPr/>
        </p:nvSpPr>
        <p:spPr>
          <a:xfrm>
            <a:off x="4792757" y="4117914"/>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6" name="Shape 1576"/>
          <p:cNvSpPr/>
          <p:nvPr/>
        </p:nvSpPr>
        <p:spPr>
          <a:xfrm>
            <a:off x="6306071" y="4106377"/>
            <a:ext cx="1" cy="1648492"/>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7" name="Shape 1577"/>
          <p:cNvSpPr/>
          <p:nvPr/>
        </p:nvSpPr>
        <p:spPr>
          <a:xfrm>
            <a:off x="6299342" y="5765980"/>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8" name="Shape 1578"/>
          <p:cNvSpPr/>
          <p:nvPr/>
        </p:nvSpPr>
        <p:spPr>
          <a:xfrm>
            <a:off x="7563148" y="5779153"/>
            <a:ext cx="421133" cy="3840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1"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2101511890"/>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8988" y="49256"/>
            <a:ext cx="8810926" cy="610707"/>
          </a:xfrm>
        </p:spPr>
        <p:txBody>
          <a:bodyPr/>
          <a:lstStyle/>
          <a:p>
            <a:r>
              <a:rPr lang="en-US" dirty="0"/>
              <a:t>Conserved modules exhibit </a:t>
            </a:r>
            <a:r>
              <a:rPr lang="en-US" dirty="0" smtClean="0"/>
              <a:t>canonical hourglass behavior</a:t>
            </a:r>
            <a:endParaRPr lang="en-US" dirty="0"/>
          </a:p>
        </p:txBody>
      </p:sp>
      <p:pic>
        <p:nvPicPr>
          <p:cNvPr id="1620" name="pasted-image.png"/>
          <p:cNvPicPr/>
          <p:nvPr/>
        </p:nvPicPr>
        <p:blipFill>
          <a:blip r:embed="rId3">
            <a:extLst/>
          </a:blip>
          <a:stretch>
            <a:fillRect/>
          </a:stretch>
        </p:blipFill>
        <p:spPr>
          <a:xfrm>
            <a:off x="2227000" y="1162767"/>
            <a:ext cx="4103975" cy="2575946"/>
          </a:xfrm>
          <a:prstGeom prst="rect">
            <a:avLst/>
          </a:prstGeom>
          <a:ln w="12700">
            <a:miter lim="400000"/>
          </a:ln>
        </p:spPr>
      </p:pic>
      <p:sp>
        <p:nvSpPr>
          <p:cNvPr id="1621" name="Shape 1621"/>
          <p:cNvSpPr/>
          <p:nvPr/>
        </p:nvSpPr>
        <p:spPr>
          <a:xfrm>
            <a:off x="5108081" y="3776286"/>
            <a:ext cx="1920761" cy="16927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800"/>
            </a:lvl1pPr>
          </a:lstStyle>
          <a:p>
            <a:pPr fontAlgn="auto">
              <a:spcBef>
                <a:spcPts val="0"/>
              </a:spcBef>
              <a:spcAft>
                <a:spcPts val="0"/>
              </a:spcAft>
              <a:defRPr sz="1800"/>
            </a:pPr>
            <a:r>
              <a:rPr sz="1100" b="0" kern="0" dirty="0">
                <a:solidFill>
                  <a:sysClr val="windowText" lastClr="000000"/>
                </a:solidFill>
                <a:latin typeface="Arial"/>
                <a:ea typeface="Arial"/>
                <a:cs typeface="Arial"/>
                <a:sym typeface="Arial"/>
              </a:rPr>
              <a:t>Illustrations courtesy Naoki Irie</a:t>
            </a:r>
          </a:p>
        </p:txBody>
      </p:sp>
      <p:sp>
        <p:nvSpPr>
          <p:cNvPr id="1622" name="Shape 1622"/>
          <p:cNvSpPr/>
          <p:nvPr/>
        </p:nvSpPr>
        <p:spPr>
          <a:xfrm>
            <a:off x="6478132" y="2294650"/>
            <a:ext cx="1728406"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lvl1pPr>
              <a:defRPr sz="1200"/>
            </a:lvl1pPr>
          </a:lstStyle>
          <a:p>
            <a:pPr fontAlgn="auto">
              <a:spcBef>
                <a:spcPts val="0"/>
              </a:spcBef>
              <a:spcAft>
                <a:spcPts val="0"/>
              </a:spcAft>
              <a:defRPr sz="1800"/>
            </a:pPr>
            <a:r>
              <a:rPr b="0" kern="0" dirty="0">
                <a:solidFill>
                  <a:sysClr val="windowText" lastClr="000000"/>
                </a:solidFill>
                <a:latin typeface="Arial"/>
                <a:ea typeface="Arial"/>
                <a:cs typeface="Arial"/>
                <a:sym typeface="Arial"/>
              </a:rPr>
              <a:t>Phylotypic stage</a:t>
            </a:r>
          </a:p>
        </p:txBody>
      </p:sp>
      <p:sp>
        <p:nvSpPr>
          <p:cNvPr id="12" name="Content Placeholder 2"/>
          <p:cNvSpPr txBox="1">
            <a:spLocks/>
          </p:cNvSpPr>
          <p:nvPr/>
        </p:nvSpPr>
        <p:spPr>
          <a:xfrm>
            <a:off x="1178993" y="4033197"/>
            <a:ext cx="6847840" cy="2281135"/>
          </a:xfrm>
          <a:prstGeom prst="rect">
            <a:avLst/>
          </a:prstGeom>
          <a:ln w="12700">
            <a:miter lim="400000"/>
          </a:ln>
          <a:extLst>
            <a:ext uri="{C572A759-6A51-4108-AA02-DFA0A04FC94B}">
              <ma14:wrappingTextBoxFlag xmlns:ma14="http://schemas.microsoft.com/office/mac/drawingml/2011/main" val="1"/>
            </a:ext>
          </a:extLst>
        </p:spPr>
        <p:txBody>
          <a:bodyPr lIns="45719" rIns="45719" rtlCol="0">
            <a:noAutofit/>
          </a:bodyPr>
          <a:lstStyle>
            <a:lvl1pPr marL="342900" indent="-342900">
              <a:spcBef>
                <a:spcPts val="500"/>
              </a:spcBef>
              <a:buSzPct val="100000"/>
              <a:buFont typeface="Arial"/>
              <a:buChar char="•"/>
              <a:defRPr sz="2400">
                <a:latin typeface="Arial"/>
                <a:ea typeface="Arial"/>
                <a:cs typeface="Arial"/>
                <a:sym typeface="Arial"/>
              </a:defRPr>
            </a:lvl1pPr>
            <a:lvl2pPr marL="885825" indent="-428625">
              <a:spcBef>
                <a:spcPts val="500"/>
              </a:spcBef>
              <a:buSzPct val="100000"/>
              <a:buFont typeface="Arial"/>
              <a:buChar char="o"/>
              <a:defRPr sz="2400">
                <a:latin typeface="Arial"/>
                <a:ea typeface="Arial"/>
                <a:cs typeface="Arial"/>
                <a:sym typeface="Arial"/>
              </a:defRPr>
            </a:lvl2pPr>
            <a:lvl3pPr marL="1257300" indent="-342900">
              <a:spcBef>
                <a:spcPts val="500"/>
              </a:spcBef>
              <a:buSzPct val="100000"/>
              <a:buFont typeface="Arial"/>
              <a:buChar char="•"/>
              <a:defRPr sz="2400">
                <a:latin typeface="Arial"/>
                <a:ea typeface="Arial"/>
                <a:cs typeface="Arial"/>
                <a:sym typeface="Arial"/>
              </a:defRPr>
            </a:lvl3pPr>
            <a:lvl4pPr marL="1714500" indent="-342900">
              <a:spcBef>
                <a:spcPts val="500"/>
              </a:spcBef>
              <a:buSzPct val="100000"/>
              <a:buFont typeface="Arial"/>
              <a:buChar char="o"/>
              <a:defRPr sz="2400">
                <a:latin typeface="Arial"/>
                <a:ea typeface="Arial"/>
                <a:cs typeface="Arial"/>
                <a:sym typeface="Arial"/>
              </a:defRPr>
            </a:lvl4pPr>
            <a:lvl5pPr marL="2171700" indent="-342900">
              <a:spcBef>
                <a:spcPts val="500"/>
              </a:spcBef>
              <a:buSzPct val="100000"/>
              <a:buFont typeface="Arial"/>
              <a:buChar char="•"/>
              <a:defRPr sz="2400">
                <a:latin typeface="Arial"/>
                <a:ea typeface="Arial"/>
                <a:cs typeface="Arial"/>
                <a:sym typeface="Arial"/>
              </a:defRPr>
            </a:lvl5pPr>
            <a:lvl6pPr marL="2628900" indent="-342900">
              <a:spcBef>
                <a:spcPts val="500"/>
              </a:spcBef>
              <a:buSzPct val="100000"/>
              <a:buFont typeface="Arial"/>
              <a:buChar char="o"/>
              <a:defRPr sz="2400">
                <a:latin typeface="Arial"/>
                <a:ea typeface="Arial"/>
                <a:cs typeface="Arial"/>
                <a:sym typeface="Arial"/>
              </a:defRPr>
            </a:lvl6pPr>
            <a:lvl7pPr marL="3086100" indent="-342900">
              <a:spcBef>
                <a:spcPts val="500"/>
              </a:spcBef>
              <a:buSzPct val="100000"/>
              <a:buFont typeface="Arial"/>
              <a:buChar char="•"/>
              <a:defRPr sz="2400">
                <a:latin typeface="Arial"/>
                <a:ea typeface="Arial"/>
                <a:cs typeface="Arial"/>
                <a:sym typeface="Arial"/>
              </a:defRPr>
            </a:lvl7pPr>
            <a:lvl8pPr marL="3543300" indent="-342900">
              <a:spcBef>
                <a:spcPts val="500"/>
              </a:spcBef>
              <a:buSzPct val="100000"/>
              <a:buFont typeface="Arial"/>
              <a:buChar char="o"/>
              <a:defRPr sz="2400">
                <a:latin typeface="Arial"/>
                <a:ea typeface="Arial"/>
                <a:cs typeface="Arial"/>
                <a:sym typeface="Arial"/>
              </a:defRPr>
            </a:lvl8pPr>
            <a:lvl9pPr marL="4000500" indent="-342900">
              <a:spcBef>
                <a:spcPts val="500"/>
              </a:spcBef>
              <a:buSzPct val="100000"/>
              <a:buFont typeface="Arial"/>
              <a:buChar char="•"/>
              <a:defRPr sz="2400">
                <a:latin typeface="Arial"/>
                <a:ea typeface="Arial"/>
                <a:cs typeface="Arial"/>
                <a:sym typeface="Arial"/>
              </a:defRPr>
            </a:lvl9pPr>
          </a:lstStyle>
          <a:p>
            <a:pPr marL="0" indent="0">
              <a:buFont typeface="Arial"/>
              <a:buNone/>
              <a:defRPr/>
            </a:pPr>
            <a:r>
              <a:rPr lang="en-US" sz="1800" b="0" u="sng" dirty="0" smtClean="0">
                <a:ea typeface="+mn-ea"/>
                <a:cs typeface="+mn-cs"/>
              </a:rPr>
              <a:t>Canonical Inter-organism Behavior</a:t>
            </a:r>
          </a:p>
          <a:p>
            <a:pPr>
              <a:defRPr/>
            </a:pPr>
            <a:r>
              <a:rPr lang="en-US" sz="1800" b="0" dirty="0" smtClean="0">
                <a:ea typeface="+mn-ea"/>
                <a:cs typeface="+mn-cs"/>
              </a:rPr>
              <a:t>“Hourglass hypothesis”: all organisms go through a particular stage in embryonic development ("</a:t>
            </a:r>
            <a:r>
              <a:rPr lang="en-US" sz="1800" b="0" dirty="0" err="1" smtClean="0">
                <a:ea typeface="+mn-ea"/>
                <a:cs typeface="+mn-cs"/>
              </a:rPr>
              <a:t>phylotypic</a:t>
            </a:r>
            <a:r>
              <a:rPr lang="en-US" sz="1800" b="0" dirty="0" smtClean="0">
                <a:ea typeface="+mn-ea"/>
                <a:cs typeface="+mn-cs"/>
              </a:rPr>
              <a:t>" stage) where </a:t>
            </a:r>
            <a:br>
              <a:rPr lang="en-US" sz="1800" b="0" dirty="0" smtClean="0">
                <a:ea typeface="+mn-ea"/>
                <a:cs typeface="+mn-cs"/>
              </a:rPr>
            </a:br>
            <a:r>
              <a:rPr lang="en-US" sz="1800" b="0" dirty="0" smtClean="0">
                <a:ea typeface="+mn-ea"/>
                <a:cs typeface="+mn-cs"/>
              </a:rPr>
              <a:t>inter-organism expression differences of orthologous genes are smallest.</a:t>
            </a:r>
          </a:p>
          <a:p>
            <a:pPr>
              <a:defRPr/>
            </a:pPr>
            <a:r>
              <a:rPr lang="en-US" sz="1800" dirty="0" smtClean="0">
                <a:solidFill>
                  <a:srgbClr val="FF0000"/>
                </a:solidFill>
                <a:ea typeface="+mn-ea"/>
                <a:cs typeface="+mn-cs"/>
              </a:rPr>
              <a:t>We identify modules (12 out of 16) which have this behavior at the </a:t>
            </a:r>
            <a:r>
              <a:rPr lang="en-US" sz="1800" dirty="0" err="1" smtClean="0">
                <a:solidFill>
                  <a:srgbClr val="FF0000"/>
                </a:solidFill>
                <a:ea typeface="+mn-ea"/>
                <a:cs typeface="+mn-cs"/>
              </a:rPr>
              <a:t>phylotypic</a:t>
            </a:r>
            <a:r>
              <a:rPr lang="en-US" sz="1800" dirty="0" smtClean="0">
                <a:solidFill>
                  <a:srgbClr val="FF0000"/>
                </a:solidFill>
                <a:ea typeface="+mn-ea"/>
                <a:cs typeface="+mn-cs"/>
              </a:rPr>
              <a:t> stage.</a:t>
            </a:r>
          </a:p>
          <a:p>
            <a:pPr marL="0" indent="0">
              <a:buFont typeface="Arial"/>
              <a:buNone/>
              <a:defRPr/>
            </a:pPr>
            <a:endParaRPr lang="en-US" sz="1800" b="0" dirty="0">
              <a:ea typeface="+mn-ea"/>
              <a:cs typeface="+mn-cs"/>
            </a:endParaRPr>
          </a:p>
        </p:txBody>
      </p:sp>
      <p:sp>
        <p:nvSpPr>
          <p:cNvPr id="14" name="TextBox 4"/>
          <p:cNvSpPr txBox="1">
            <a:spLocks noChangeArrowheads="1"/>
          </p:cNvSpPr>
          <p:nvPr/>
        </p:nvSpPr>
        <p:spPr bwMode="auto">
          <a:xfrm>
            <a:off x="5839718" y="6596390"/>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cxnSp>
        <p:nvCxnSpPr>
          <p:cNvPr id="4" name="Straight Arrow Connector 3"/>
          <p:cNvCxnSpPr>
            <a:stCxn id="1622" idx="1"/>
          </p:cNvCxnSpPr>
          <p:nvPr/>
        </p:nvCxnSpPr>
        <p:spPr bwMode="auto">
          <a:xfrm flipH="1">
            <a:off x="5475019" y="2433150"/>
            <a:ext cx="1003113" cy="11108"/>
          </a:xfrm>
          <a:prstGeom prst="straightConnector1">
            <a:avLst/>
          </a:prstGeom>
          <a:noFill/>
          <a:ln w="12700" cap="flat" cmpd="sng" algn="ctr">
            <a:solidFill>
              <a:schemeClr val="tx1"/>
            </a:solidFill>
            <a:prstDash val="solid"/>
            <a:round/>
            <a:headEnd type="none" w="sm" len="sm"/>
            <a:tailEnd type="arrow"/>
          </a:ln>
          <a:effectLst/>
        </p:spPr>
      </p:cxnSp>
    </p:spTree>
    <p:extLst>
      <p:ext uri="{BB962C8B-B14F-4D97-AF65-F5344CB8AC3E}">
        <p14:creationId xmlns:p14="http://schemas.microsoft.com/office/powerpoint/2010/main" val="1450632407"/>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bg1">
                    <a:lumMod val="50000"/>
                  </a:schemeClr>
                </a:solidFill>
                <a:ea typeface="ＭＳ Ｐゴシック" charset="0"/>
                <a:cs typeface="ＭＳ Ｐゴシック" charset="0"/>
              </a:rPr>
              <a:t>Transcriptome Analysis: </a:t>
            </a:r>
            <a:r>
              <a:rPr lang="en-US" sz="1600" dirty="0" smtClean="0">
                <a:solidFill>
                  <a:schemeClr val="bg1">
                    <a:lumMod val="50000"/>
                  </a:schemeClr>
                </a:solidFill>
                <a:ea typeface="ＭＳ Ｐゴシック" charset="0"/>
                <a:cs typeface="ＭＳ Ｐゴシック" charset="0"/>
              </a:rPr>
              <a:t>Tackling </a:t>
            </a:r>
            <a:r>
              <a:rPr lang="en-US" sz="1600" dirty="0">
                <a:solidFill>
                  <a:schemeClr val="bg1">
                    <a:lumMod val="50000"/>
                  </a:schemeClr>
                </a:solidFill>
                <a:ea typeface="ＭＳ Ｐゴシック" charset="0"/>
                <a:cs typeface="ＭＳ Ｐゴシック" charset="0"/>
              </a:rPr>
              <a:t>core issues </a:t>
            </a:r>
            <a:r>
              <a:rPr lang="en-US" sz="1600" dirty="0" smtClean="0">
                <a:solidFill>
                  <a:schemeClr val="bg1">
                    <a:lumMod val="50000"/>
                  </a:schemeClr>
                </a:solidFill>
                <a:ea typeface="ＭＳ Ｐゴシック" charset="0"/>
                <a:cs typeface="ＭＳ Ｐゴシック" charset="0"/>
              </a:rPr>
              <a:t>related to gene regulation </a:t>
            </a:r>
            <a:br>
              <a:rPr lang="en-US" sz="1600" dirty="0" smtClean="0">
                <a:solidFill>
                  <a:schemeClr val="bg1">
                    <a:lumMod val="50000"/>
                  </a:schemeClr>
                </a:solidFill>
                <a:ea typeface="ＭＳ Ｐゴシック" charset="0"/>
                <a:cs typeface="ＭＳ Ｐゴシック" charset="0"/>
              </a:rPr>
            </a:br>
            <a:r>
              <a:rPr lang="en-US" sz="1600" dirty="0" smtClean="0">
                <a:solidFill>
                  <a:schemeClr val="bg1">
                    <a:lumMod val="50000"/>
                  </a:schemeClr>
                </a:solidFill>
                <a:ea typeface="ＭＳ Ｐゴシック" charset="0"/>
                <a:cs typeface="ＭＳ Ｐゴシック" charset="0"/>
              </a:rPr>
              <a:t>&amp; </a:t>
            </a:r>
            <a:r>
              <a:rPr lang="en-US" sz="1600" dirty="0">
                <a:solidFill>
                  <a:schemeClr val="bg1">
                    <a:lumMod val="50000"/>
                  </a:schemeClr>
                </a:solidFill>
                <a:ea typeface="ＭＳ Ｐゴシック" charset="0"/>
                <a:cs typeface="ＭＳ Ｐゴシック" charset="0"/>
              </a:rPr>
              <a:t>also mining the “data exhaust” </a:t>
            </a:r>
            <a:r>
              <a:rPr lang="en-US" sz="1600" dirty="0" smtClean="0">
                <a:solidFill>
                  <a:schemeClr val="bg1">
                    <a:lumMod val="50000"/>
                  </a:schemeClr>
                </a:solidFill>
                <a:ea typeface="ＭＳ Ｐゴシック" charset="0"/>
                <a:cs typeface="ＭＳ Ｐゴシック" charset="0"/>
              </a:rPr>
              <a:t>produced by </a:t>
            </a:r>
            <a:r>
              <a:rPr lang="en-US" sz="1600" dirty="0">
                <a:solidFill>
                  <a:schemeClr val="bg1">
                    <a:lumMod val="50000"/>
                  </a:schemeClr>
                </a:solidFill>
                <a:ea typeface="ＭＳ Ｐゴシック" charset="0"/>
                <a:cs typeface="ＭＳ Ｐゴシック" charset="0"/>
              </a:rPr>
              <a:t>this activity</a:t>
            </a:r>
            <a:endParaRPr lang="en-US" sz="1600" dirty="0">
              <a:ea typeface="ＭＳ Ｐゴシック" charset="0"/>
              <a:cs typeface="ＭＳ Ｐゴシック" charset="0"/>
            </a:endParaRPr>
          </a:p>
        </p:txBody>
      </p:sp>
      <p:sp>
        <p:nvSpPr>
          <p:cNvPr id="54274" name="Content Placeholder 2"/>
          <p:cNvSpPr>
            <a:spLocks noGrp="1"/>
          </p:cNvSpPr>
          <p:nvPr>
            <p:ph sz="half" idx="1"/>
          </p:nvPr>
        </p:nvSpPr>
        <p:spPr>
          <a:xfrm>
            <a:off x="109538" y="758825"/>
            <a:ext cx="4119562" cy="6116638"/>
          </a:xfrm>
        </p:spPr>
        <p:txBody>
          <a:bodyPr/>
          <a:lstStyle/>
          <a:p>
            <a:r>
              <a:rPr lang="en-US" altLang="en-US" sz="1600" i="1" dirty="0" smtClean="0">
                <a:solidFill>
                  <a:schemeClr val="tx1">
                    <a:lumMod val="75000"/>
                    <a:lumOff val="25000"/>
                  </a:schemeClr>
                </a:solidFill>
                <a:ea typeface="ＭＳ Ｐゴシック" charset="-128"/>
                <a:cs typeface="ＭＳ Ｐゴシック" charset="-128"/>
              </a:rPr>
              <a:t>[Core-1] </a:t>
            </a:r>
            <a:r>
              <a:rPr lang="en-US" altLang="en-US" sz="2000" b="1" dirty="0" smtClean="0">
                <a:solidFill>
                  <a:srgbClr val="FFFF00"/>
                </a:solidFill>
                <a:ea typeface="ＭＳ Ｐゴシック" charset="-128"/>
                <a:cs typeface="ＭＳ Ｐゴシック" charset="-128"/>
              </a:rPr>
              <a:t>Expression </a:t>
            </a:r>
            <a:r>
              <a:rPr lang="en-US" altLang="en-US" sz="2000" b="1" dirty="0">
                <a:solidFill>
                  <a:srgbClr val="FFFF00"/>
                </a:solidFill>
                <a:ea typeface="ＭＳ Ｐゴシック" charset="-128"/>
                <a:cs typeface="ＭＳ Ｐゴシック" charset="-128"/>
              </a:rPr>
              <a:t>Clustering</a:t>
            </a:r>
            <a:r>
              <a:rPr lang="en-US" altLang="en-US" sz="2000" dirty="0">
                <a:solidFill>
                  <a:schemeClr val="tx1">
                    <a:lumMod val="75000"/>
                    <a:lumOff val="25000"/>
                  </a:schemeClr>
                </a:solidFill>
                <a:ea typeface="ＭＳ Ｐゴシック" charset="-128"/>
                <a:cs typeface="ＭＳ Ｐゴシック" charset="-128"/>
              </a:rPr>
              <a:t>, </a:t>
            </a:r>
            <a:br>
              <a:rPr lang="en-US" altLang="en-US" sz="2000" dirty="0">
                <a:solidFill>
                  <a:schemeClr val="tx1">
                    <a:lumMod val="75000"/>
                    <a:lumOff val="25000"/>
                  </a:schemeClr>
                </a:solidFill>
                <a:ea typeface="ＭＳ Ｐゴシック" charset="-128"/>
                <a:cs typeface="ＭＳ Ｐゴシック" charset="-128"/>
              </a:rPr>
            </a:br>
            <a:r>
              <a:rPr lang="en-US" altLang="en-US" sz="2000" dirty="0">
                <a:solidFill>
                  <a:schemeClr val="tx1">
                    <a:lumMod val="75000"/>
                    <a:lumOff val="25000"/>
                  </a:schemeClr>
                </a:solidFill>
                <a:ea typeface="ＭＳ Ｐゴシック" charset="-128"/>
                <a:cs typeface="ＭＳ Ｐゴシック" charset="-128"/>
              </a:rPr>
              <a:t>Cross-species </a:t>
            </a:r>
          </a:p>
          <a:p>
            <a:pPr lvl="1"/>
            <a:r>
              <a:rPr lang="en-US" altLang="en-US" sz="1600" dirty="0">
                <a:solidFill>
                  <a:schemeClr val="tx1">
                    <a:lumMod val="75000"/>
                    <a:lumOff val="25000"/>
                  </a:schemeClr>
                </a:solidFill>
                <a:ea typeface="ＭＳ Ｐゴシック" charset="-128"/>
              </a:rPr>
              <a:t>Comparative ENCODE </a:t>
            </a:r>
            <a:r>
              <a:rPr lang="mr-IN" altLang="en-US" sz="1600" dirty="0">
                <a:solidFill>
                  <a:schemeClr val="tx1">
                    <a:lumMod val="75000"/>
                    <a:lumOff val="25000"/>
                  </a:schemeClr>
                </a:solidFill>
                <a:ea typeface="ＭＳ Ｐゴシック" charset="-128"/>
              </a:rPr>
              <a:t>–</a:t>
            </a:r>
            <a:r>
              <a:rPr lang="en-US" altLang="en-US" sz="1600" dirty="0">
                <a:solidFill>
                  <a:schemeClr val="tx1">
                    <a:lumMod val="75000"/>
                    <a:lumOff val="25000"/>
                  </a:schemeClr>
                </a:solidFill>
                <a:ea typeface="ＭＳ Ｐゴシック" charset="-128"/>
              </a:rPr>
              <a:t> Lots of worm-fly-human matched data &amp; developmental </a:t>
            </a:r>
            <a:r>
              <a:rPr lang="en-US" altLang="en-US" sz="1600" dirty="0" err="1">
                <a:solidFill>
                  <a:schemeClr val="tx1">
                    <a:lumMod val="75000"/>
                    <a:lumOff val="25000"/>
                  </a:schemeClr>
                </a:solidFill>
                <a:ea typeface="ＭＳ Ｐゴシック" charset="-128"/>
              </a:rPr>
              <a:t>timecourses</a:t>
            </a:r>
            <a:endParaRPr lang="en-US" altLang="en-US" sz="1600" dirty="0">
              <a:solidFill>
                <a:schemeClr val="tx1">
                  <a:lumMod val="75000"/>
                  <a:lumOff val="25000"/>
                </a:schemeClr>
              </a:solidFill>
              <a:ea typeface="ＭＳ Ｐゴシック" charset="-128"/>
            </a:endParaRPr>
          </a:p>
          <a:p>
            <a:pPr lvl="1"/>
            <a:r>
              <a:rPr lang="en-US" altLang="en-US" sz="1600" dirty="0">
                <a:solidFill>
                  <a:schemeClr val="tx1">
                    <a:lumMod val="75000"/>
                    <a:lumOff val="25000"/>
                  </a:schemeClr>
                </a:solidFill>
                <a:ea typeface="ＭＳ Ｐゴシック" charset="-128"/>
              </a:rPr>
              <a:t>Optimization gives 16 conserved co-expression modules</a:t>
            </a:r>
          </a:p>
          <a:p>
            <a:r>
              <a:rPr lang="en-US" altLang="en-US" sz="1600" i="1" dirty="0" smtClean="0">
                <a:solidFill>
                  <a:schemeClr val="tx1">
                    <a:lumMod val="75000"/>
                    <a:lumOff val="25000"/>
                  </a:schemeClr>
                </a:solidFill>
                <a:ea typeface="ＭＳ Ｐゴシック" charset="-128"/>
                <a:cs typeface="ＭＳ Ｐゴシック" charset="-128"/>
              </a:rPr>
              <a:t>[Core-2] </a:t>
            </a:r>
            <a:r>
              <a:rPr lang="en-US" altLang="en-US" sz="2000" b="1" dirty="0" smtClean="0">
                <a:solidFill>
                  <a:srgbClr val="FFFF00"/>
                </a:solidFill>
                <a:ea typeface="ＭＳ Ｐゴシック" charset="-128"/>
                <a:cs typeface="ＭＳ Ｐゴシック" charset="-128"/>
              </a:rPr>
              <a:t>State </a:t>
            </a:r>
            <a:r>
              <a:rPr lang="en-US" altLang="en-US" sz="2000" b="1" dirty="0">
                <a:solidFill>
                  <a:srgbClr val="FFFF00"/>
                </a:solidFill>
                <a:ea typeface="ＭＳ Ｐゴシック" charset="-128"/>
                <a:cs typeface="ＭＳ Ｐゴシック" charset="-128"/>
              </a:rPr>
              <a:t>Space Models</a:t>
            </a:r>
            <a:r>
              <a:rPr lang="en-US" altLang="en-US" sz="2000" b="1" dirty="0">
                <a:solidFill>
                  <a:schemeClr val="tx1">
                    <a:lumMod val="75000"/>
                    <a:lumOff val="25000"/>
                  </a:schemeClr>
                </a:solidFill>
                <a:ea typeface="ＭＳ Ｐゴシック" charset="-128"/>
                <a:cs typeface="ＭＳ Ｐゴシック" charset="-128"/>
              </a:rPr>
              <a:t> </a:t>
            </a:r>
            <a:br>
              <a:rPr lang="en-US" altLang="en-US" sz="2000" b="1" dirty="0">
                <a:solidFill>
                  <a:schemeClr val="tx1">
                    <a:lumMod val="75000"/>
                    <a:lumOff val="25000"/>
                  </a:schemeClr>
                </a:solidFill>
                <a:ea typeface="ＭＳ Ｐゴシック" charset="-128"/>
                <a:cs typeface="ＭＳ Ｐゴシック" charset="-128"/>
              </a:rPr>
            </a:br>
            <a:r>
              <a:rPr lang="en-US" altLang="en-US" sz="2000" dirty="0">
                <a:solidFill>
                  <a:schemeClr val="tx1">
                    <a:lumMod val="75000"/>
                    <a:lumOff val="25000"/>
                  </a:schemeClr>
                </a:solidFill>
                <a:ea typeface="ＭＳ Ｐゴシック" charset="-128"/>
                <a:cs typeface="ＭＳ Ｐゴシック" charset="-128"/>
              </a:rPr>
              <a:t>of Gene Expression</a:t>
            </a:r>
          </a:p>
          <a:p>
            <a:pPr lvl="1"/>
            <a:r>
              <a:rPr lang="en-US" altLang="en-US" sz="1600" dirty="0">
                <a:solidFill>
                  <a:schemeClr val="tx1">
                    <a:lumMod val="75000"/>
                    <a:lumOff val="25000"/>
                  </a:schemeClr>
                </a:solidFill>
                <a:ea typeface="ＭＳ Ｐゴシック" charset="-128"/>
              </a:rPr>
              <a:t>Using dimensionality reduction to help determine internal &amp; external drivers</a:t>
            </a:r>
          </a:p>
          <a:p>
            <a:pPr lvl="1"/>
            <a:r>
              <a:rPr lang="en-US" altLang="en-US" sz="1600" dirty="0">
                <a:solidFill>
                  <a:schemeClr val="tx1">
                    <a:lumMod val="75000"/>
                    <a:lumOff val="25000"/>
                  </a:schemeClr>
                </a:solidFill>
                <a:ea typeface="ＭＳ Ｐゴシック" charset="-128"/>
              </a:rPr>
              <a:t>Decoupling expression changes into those from conserved vs species-specific genes</a:t>
            </a:r>
          </a:p>
          <a:p>
            <a:pPr lvl="1"/>
            <a:r>
              <a:rPr lang="en-US" altLang="en-US" sz="1600" dirty="0">
                <a:solidFill>
                  <a:schemeClr val="tx1">
                    <a:lumMod val="75000"/>
                    <a:lumOff val="25000"/>
                  </a:schemeClr>
                </a:solidFill>
                <a:ea typeface="ＭＳ Ｐゴシック" charset="-128"/>
              </a:rPr>
              <a:t>Also, conserved genes have similar canonical patterns (</a:t>
            </a:r>
            <a:r>
              <a:rPr lang="en-US" altLang="en-US" sz="1600" dirty="0" err="1">
                <a:solidFill>
                  <a:schemeClr val="tx1">
                    <a:lumMod val="75000"/>
                    <a:lumOff val="25000"/>
                  </a:schemeClr>
                </a:solidFill>
                <a:ea typeface="ＭＳ Ｐゴシック" charset="-128"/>
              </a:rPr>
              <a:t>iPDPs</a:t>
            </a:r>
            <a:r>
              <a:rPr lang="en-US" altLang="en-US" sz="1600" dirty="0">
                <a:solidFill>
                  <a:schemeClr val="tx1">
                    <a:lumMod val="75000"/>
                    <a:lumOff val="25000"/>
                  </a:schemeClr>
                </a:solidFill>
                <a:ea typeface="ＭＳ Ｐゴシック" charset="-128"/>
              </a:rPr>
              <a:t>) in contrast to species specific ones (Ex of ribosomal v signaling genes)</a:t>
            </a:r>
          </a:p>
          <a:p>
            <a:pPr lvl="1"/>
            <a:endParaRPr lang="en-US" altLang="en-US" sz="1600" dirty="0">
              <a:solidFill>
                <a:schemeClr val="tx1">
                  <a:lumMod val="75000"/>
                  <a:lumOff val="25000"/>
                </a:schemeClr>
              </a:solidFill>
              <a:ea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4079875" y="725488"/>
            <a:ext cx="5048250" cy="6132512"/>
          </a:xfrm>
        </p:spPr>
        <p:txBody>
          <a:bodyPr/>
          <a:lstStyle/>
          <a:p>
            <a:r>
              <a:rPr lang="en-US" altLang="en-US" sz="1600" i="1" dirty="0" smtClean="0">
                <a:solidFill>
                  <a:schemeClr val="tx1">
                    <a:lumMod val="75000"/>
                    <a:lumOff val="25000"/>
                  </a:schemeClr>
                </a:solidFill>
                <a:ea typeface="ＭＳ Ｐゴシック" charset="-128"/>
                <a:cs typeface="ＭＳ Ｐゴシック" charset="-128"/>
              </a:rPr>
              <a:t>[Exhaust-1] </a:t>
            </a:r>
            <a:r>
              <a:rPr lang="en-US" altLang="en-US" sz="2000" b="1" dirty="0" smtClean="0">
                <a:solidFill>
                  <a:srgbClr val="FFFF00"/>
                </a:solidFill>
                <a:ea typeface="ＭＳ Ｐゴシック" charset="-128"/>
                <a:cs typeface="ＭＳ Ｐゴシック" charset="-128"/>
              </a:rPr>
              <a:t>Genomic Privacy &amp; RNA-</a:t>
            </a:r>
            <a:r>
              <a:rPr lang="en-US" altLang="en-US" sz="2000" b="1" dirty="0" err="1" smtClean="0">
                <a:solidFill>
                  <a:srgbClr val="FFFF00"/>
                </a:solidFill>
                <a:ea typeface="ＭＳ Ｐゴシック" charset="-128"/>
                <a:cs typeface="ＭＳ Ｐゴシック" charset="-128"/>
              </a:rPr>
              <a:t>seq</a:t>
            </a:r>
            <a:r>
              <a:rPr lang="en-US" altLang="en-US" sz="2000" b="1" dirty="0" smtClean="0">
                <a:solidFill>
                  <a:schemeClr val="tx1">
                    <a:lumMod val="75000"/>
                    <a:lumOff val="25000"/>
                  </a:schemeClr>
                </a:solidFill>
                <a:ea typeface="ＭＳ Ｐゴシック" charset="-128"/>
                <a:cs typeface="ＭＳ Ｐゴシック" charset="-128"/>
              </a:rPr>
              <a:t> </a:t>
            </a:r>
            <a:endParaRPr lang="en-US" altLang="en-US" sz="2000" b="1" dirty="0">
              <a:solidFill>
                <a:schemeClr val="tx1">
                  <a:lumMod val="75000"/>
                  <a:lumOff val="25000"/>
                </a:schemeClr>
              </a:solidFill>
              <a:ea typeface="ＭＳ Ｐゴシック" charset="-128"/>
              <a:cs typeface="ＭＳ Ｐゴシック" charset="-128"/>
            </a:endParaRPr>
          </a:p>
          <a:p>
            <a:pPr lvl="1"/>
            <a:r>
              <a:rPr lang="en-US" altLang="en-US" sz="1600" dirty="0" smtClean="0">
                <a:solidFill>
                  <a:schemeClr val="tx1">
                    <a:lumMod val="75000"/>
                    <a:lumOff val="25000"/>
                  </a:schemeClr>
                </a:solidFill>
                <a:ea typeface="ＭＳ Ｐゴシック" charset="-128"/>
              </a:rPr>
              <a:t>The dilemma: The genome as fundamental</a:t>
            </a:r>
            <a:r>
              <a:rPr lang="en-US" altLang="en-US" sz="1600" dirty="0">
                <a:solidFill>
                  <a:schemeClr val="tx1">
                    <a:lumMod val="75000"/>
                    <a:lumOff val="25000"/>
                  </a:schemeClr>
                </a:solidFill>
                <a:ea typeface="ＭＳ Ｐゴシック" charset="-128"/>
              </a:rPr>
              <a:t>, inherited info that’s very private v need for large-scale mining for med. research</a:t>
            </a:r>
          </a:p>
          <a:p>
            <a:pPr lvl="1"/>
            <a:r>
              <a:rPr lang="en-US" altLang="en-US" sz="1600" dirty="0">
                <a:solidFill>
                  <a:schemeClr val="tx1">
                    <a:lumMod val="75000"/>
                    <a:lumOff val="25000"/>
                  </a:schemeClr>
                </a:solidFill>
                <a:ea typeface="ＭＳ Ｐゴシック" charset="-128"/>
              </a:rPr>
              <a:t>Issues w/ current social &amp; tech approaches: inconsistencies &amp; burdensome security</a:t>
            </a:r>
          </a:p>
          <a:p>
            <a:pPr lvl="1"/>
            <a:r>
              <a:rPr lang="en-US" altLang="en-US" sz="1600" dirty="0" smtClean="0">
                <a:solidFill>
                  <a:schemeClr val="tx1">
                    <a:lumMod val="75000"/>
                    <a:lumOff val="25000"/>
                  </a:schemeClr>
                </a:solidFill>
                <a:ea typeface="ＭＳ Ｐゴシック" charset="-128"/>
              </a:rPr>
              <a:t>RNA-</a:t>
            </a:r>
            <a:r>
              <a:rPr lang="en-US" altLang="en-US" sz="1600" dirty="0" err="1" smtClean="0">
                <a:solidFill>
                  <a:schemeClr val="tx1">
                    <a:lumMod val="75000"/>
                    <a:lumOff val="25000"/>
                  </a:schemeClr>
                </a:solidFill>
                <a:ea typeface="ＭＳ Ｐゴシック" charset="-128"/>
              </a:rPr>
              <a:t>seq</a:t>
            </a:r>
            <a:r>
              <a:rPr lang="en-US" altLang="en-US" sz="1600" dirty="0" smtClean="0">
                <a:solidFill>
                  <a:schemeClr val="tx1">
                    <a:lumMod val="75000"/>
                    <a:lumOff val="25000"/>
                  </a:schemeClr>
                </a:solidFill>
                <a:ea typeface="ＭＳ Ｐゴシック" charset="-128"/>
              </a:rPr>
              <a:t> presents </a:t>
            </a:r>
            <a:r>
              <a:rPr lang="en-US" altLang="en-US" sz="1600" dirty="0">
                <a:solidFill>
                  <a:schemeClr val="tx1">
                    <a:lumMod val="75000"/>
                    <a:lumOff val="25000"/>
                  </a:schemeClr>
                </a:solidFill>
                <a:ea typeface="ＭＳ Ｐゴシック" charset="-128"/>
              </a:rPr>
              <a:t>a </a:t>
            </a:r>
            <a:r>
              <a:rPr lang="en-US" altLang="en-US" sz="1600" dirty="0" smtClean="0">
                <a:solidFill>
                  <a:schemeClr val="tx1">
                    <a:lumMod val="75000"/>
                    <a:lumOff val="25000"/>
                  </a:schemeClr>
                </a:solidFill>
                <a:ea typeface="ＭＳ Ｐゴシック" charset="-128"/>
              </a:rPr>
              <a:t>particularly tricky </a:t>
            </a:r>
            <a:r>
              <a:rPr lang="en-US" altLang="en-US" sz="1600" dirty="0">
                <a:solidFill>
                  <a:schemeClr val="tx1">
                    <a:lumMod val="75000"/>
                    <a:lumOff val="25000"/>
                  </a:schemeClr>
                </a:solidFill>
                <a:ea typeface="ＭＳ Ｐゴシック" charset="-128"/>
              </a:rPr>
              <a:t>privacy </a:t>
            </a:r>
            <a:r>
              <a:rPr lang="en-US" altLang="en-US" sz="1600" dirty="0" smtClean="0">
                <a:solidFill>
                  <a:schemeClr val="tx1">
                    <a:lumMod val="75000"/>
                    <a:lumOff val="25000"/>
                  </a:schemeClr>
                </a:solidFill>
                <a:ea typeface="ＭＳ Ｐゴシック" charset="-128"/>
              </a:rPr>
              <a:t>issue</a:t>
            </a:r>
            <a:endParaRPr lang="en-US" altLang="en-US" sz="1600" dirty="0">
              <a:solidFill>
                <a:schemeClr val="tx1">
                  <a:lumMod val="75000"/>
                  <a:lumOff val="25000"/>
                </a:schemeClr>
              </a:solidFill>
              <a:ea typeface="ＭＳ Ｐゴシック" charset="-128"/>
            </a:endParaRPr>
          </a:p>
          <a:p>
            <a:pPr lvl="1"/>
            <a:r>
              <a:rPr lang="en-US" altLang="en-US" sz="1600" dirty="0" smtClean="0">
                <a:solidFill>
                  <a:schemeClr val="tx1">
                    <a:lumMod val="75000"/>
                    <a:lumOff val="25000"/>
                  </a:schemeClr>
                </a:solidFill>
                <a:ea typeface="ＭＳ Ｐゴシック" charset="-128"/>
              </a:rPr>
              <a:t>Quantifying </a:t>
            </a:r>
            <a:r>
              <a:rPr lang="en-US" altLang="en-US" sz="1600" dirty="0">
                <a:solidFill>
                  <a:schemeClr val="tx1">
                    <a:lumMod val="75000"/>
                    <a:lumOff val="25000"/>
                  </a:schemeClr>
                </a:solidFill>
                <a:ea typeface="ＭＳ Ｐゴシック" charset="-128"/>
              </a:rPr>
              <a:t>&amp; removing variant info from expression levels + </a:t>
            </a:r>
            <a:r>
              <a:rPr lang="en-US" altLang="en-US" sz="1600" dirty="0" err="1">
                <a:solidFill>
                  <a:schemeClr val="tx1">
                    <a:lumMod val="75000"/>
                    <a:lumOff val="25000"/>
                  </a:schemeClr>
                </a:solidFill>
                <a:ea typeface="ＭＳ Ｐゴシック" charset="-128"/>
              </a:rPr>
              <a:t>eQTLs</a:t>
            </a:r>
            <a:r>
              <a:rPr lang="en-US" altLang="en-US" sz="1600" dirty="0">
                <a:solidFill>
                  <a:schemeClr val="tx1">
                    <a:lumMod val="75000"/>
                    <a:lumOff val="25000"/>
                  </a:schemeClr>
                </a:solidFill>
                <a:ea typeface="ＭＳ Ｐゴシック" charset="-128"/>
              </a:rPr>
              <a:t> using ICI &amp; predictability</a:t>
            </a:r>
          </a:p>
          <a:p>
            <a:pPr lvl="1"/>
            <a:r>
              <a:rPr lang="en-US" altLang="en-US" sz="1600" dirty="0">
                <a:solidFill>
                  <a:schemeClr val="tx1">
                    <a:lumMod val="75000"/>
                    <a:lumOff val="25000"/>
                  </a:schemeClr>
                </a:solidFill>
                <a:ea typeface="ＭＳ Ｐゴシック" charset="-128"/>
              </a:rPr>
              <a:t>Instantiating a practical linking attack using extreme expression levels</a:t>
            </a:r>
          </a:p>
          <a:p>
            <a:r>
              <a:rPr lang="en-US" altLang="en-US" sz="1600" i="1" dirty="0" smtClean="0">
                <a:solidFill>
                  <a:schemeClr val="tx1">
                    <a:lumMod val="75000"/>
                    <a:lumOff val="25000"/>
                  </a:schemeClr>
                </a:solidFill>
                <a:ea typeface="ＭＳ Ｐゴシック" charset="-128"/>
                <a:cs typeface="ＭＳ Ｐゴシック" charset="-128"/>
              </a:rPr>
              <a:t>[Exhaust-2]</a:t>
            </a:r>
            <a:r>
              <a:rPr lang="en-US" altLang="en-US" sz="2000" b="1" dirty="0" smtClean="0">
                <a:solidFill>
                  <a:schemeClr val="tx1">
                    <a:lumMod val="75000"/>
                    <a:lumOff val="25000"/>
                  </a:schemeClr>
                </a:solidFill>
                <a:ea typeface="ＭＳ Ｐゴシック" charset="-128"/>
                <a:cs typeface="ＭＳ Ｐゴシック" charset="-128"/>
              </a:rPr>
              <a:t> </a:t>
            </a:r>
            <a:r>
              <a:rPr lang="en-US" altLang="en-US" sz="2000" b="1" dirty="0" smtClean="0">
                <a:solidFill>
                  <a:srgbClr val="FFFF00"/>
                </a:solidFill>
                <a:ea typeface="ＭＳ Ｐゴシック" charset="-128"/>
                <a:cs typeface="ＭＳ Ｐゴシック" charset="-128"/>
              </a:rPr>
              <a:t>Value </a:t>
            </a:r>
            <a:r>
              <a:rPr lang="en-US" altLang="en-US" sz="2000" b="1" dirty="0">
                <a:solidFill>
                  <a:srgbClr val="FFFF00"/>
                </a:solidFill>
                <a:ea typeface="ＭＳ Ｐゴシック" charset="-128"/>
                <a:cs typeface="ＭＳ Ｐゴシック" charset="-128"/>
              </a:rPr>
              <a:t>of </a:t>
            </a:r>
            <a:r>
              <a:rPr lang="en-US" altLang="en-US" sz="2000" b="1" dirty="0" smtClean="0">
                <a:solidFill>
                  <a:srgbClr val="FFFF00"/>
                </a:solidFill>
                <a:ea typeface="ＭＳ Ｐゴシック" charset="-128"/>
                <a:cs typeface="ＭＳ Ｐゴシック" charset="-128"/>
              </a:rPr>
              <a:t>Publication Patterns</a:t>
            </a:r>
            <a:r>
              <a:rPr lang="en-US" altLang="en-US" sz="2000" dirty="0" smtClean="0">
                <a:solidFill>
                  <a:srgbClr val="FFFF00"/>
                </a:solidFill>
                <a:ea typeface="ＭＳ Ｐゴシック" charset="-128"/>
                <a:cs typeface="ＭＳ Ｐゴシック" charset="-128"/>
              </a:rPr>
              <a:t> </a:t>
            </a:r>
            <a:r>
              <a:rPr lang="en-US" altLang="en-US" sz="2000" dirty="0">
                <a:solidFill>
                  <a:schemeClr val="tx1">
                    <a:lumMod val="75000"/>
                    <a:lumOff val="25000"/>
                  </a:schemeClr>
                </a:solidFill>
                <a:ea typeface="ＭＳ Ｐゴシック" charset="-128"/>
                <a:cs typeface="ＭＳ Ｐゴシック" charset="-128"/>
              </a:rPr>
              <a:t>generated by </a:t>
            </a:r>
            <a:r>
              <a:rPr lang="en-US" altLang="en-US" sz="2000" dirty="0" smtClean="0">
                <a:solidFill>
                  <a:schemeClr val="tx1">
                    <a:lumMod val="75000"/>
                    <a:lumOff val="25000"/>
                  </a:schemeClr>
                </a:solidFill>
                <a:ea typeface="ＭＳ Ｐゴシック" charset="-128"/>
                <a:cs typeface="ＭＳ Ｐゴシック" charset="-128"/>
              </a:rPr>
              <a:t>data </a:t>
            </a:r>
            <a:r>
              <a:rPr lang="en-US" altLang="en-US" sz="2000" dirty="0">
                <a:solidFill>
                  <a:schemeClr val="tx1">
                    <a:lumMod val="75000"/>
                    <a:lumOff val="25000"/>
                  </a:schemeClr>
                </a:solidFill>
                <a:ea typeface="ＭＳ Ｐゴシック" charset="-128"/>
                <a:cs typeface="ＭＳ Ｐゴシック" charset="-128"/>
              </a:rPr>
              <a:t>producing consortia</a:t>
            </a:r>
          </a:p>
          <a:p>
            <a:pPr lvl="1"/>
            <a:r>
              <a:rPr lang="en-US" altLang="en-US" sz="16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r>
              <a:rPr lang="en-US" altLang="en-US" sz="1600" dirty="0">
                <a:solidFill>
                  <a:schemeClr val="tx1">
                    <a:lumMod val="75000"/>
                    <a:lumOff val="25000"/>
                  </a:schemeClr>
                </a:solidFill>
                <a:ea typeface="ＭＳ Ｐゴシック" charset="-128"/>
              </a:rPr>
              <a:t>Key role of brokers in data dissemination</a:t>
            </a:r>
          </a:p>
          <a:p>
            <a:pPr lvl="1"/>
            <a:endParaRPr lang="en-US" altLang="en-US" sz="1600" dirty="0">
              <a:solidFill>
                <a:schemeClr val="tx1">
                  <a:lumMod val="75000"/>
                  <a:lumOff val="25000"/>
                </a:schemeClr>
              </a:solidFill>
              <a:ea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p:txBody>
      </p:sp>
    </p:spTree>
    <p:extLst>
      <p:ext uri="{BB962C8B-B14F-4D97-AF65-F5344CB8AC3E}">
        <p14:creationId xmlns:p14="http://schemas.microsoft.com/office/powerpoint/2010/main" val="449969889"/>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772" y="542291"/>
            <a:ext cx="7978637" cy="647842"/>
          </a:xfrm>
        </p:spPr>
        <p:txBody>
          <a:bodyPr>
            <a:normAutofit/>
          </a:bodyPr>
          <a:lstStyle/>
          <a:p>
            <a:pPr algn="ctr"/>
            <a:r>
              <a:rPr lang="en-US" sz="1800" dirty="0">
                <a:solidFill>
                  <a:srgbClr val="0070C0"/>
                </a:solidFill>
                <a:latin typeface="Helvetica" charset="0"/>
                <a:ea typeface="Helvetica" charset="0"/>
                <a:cs typeface="Helvetica" charset="0"/>
              </a:rPr>
              <a:t>Expression of genes is quantified by transcription</a:t>
            </a:r>
            <a:r>
              <a:rPr lang="en-US" sz="1800">
                <a:solidFill>
                  <a:srgbClr val="0070C0"/>
                </a:solidFill>
                <a:latin typeface="Helvetica" charset="0"/>
                <a:ea typeface="Helvetica" charset="0"/>
                <a:cs typeface="Helvetica" charset="0"/>
              </a:rPr>
              <a:t>: </a:t>
            </a:r>
            <a:r>
              <a:rPr lang="en-US" sz="1800" smtClean="0">
                <a:solidFill>
                  <a:srgbClr val="0070C0"/>
                </a:solidFill>
                <a:latin typeface="Helvetica" charset="0"/>
                <a:ea typeface="Helvetica" charset="0"/>
                <a:cs typeface="Helvetica" charset="0"/>
              </a:rPr>
              <a:t/>
            </a:r>
            <a:br>
              <a:rPr lang="en-US" sz="1800" smtClean="0">
                <a:solidFill>
                  <a:srgbClr val="0070C0"/>
                </a:solidFill>
                <a:latin typeface="Helvetica" charset="0"/>
                <a:ea typeface="Helvetica" charset="0"/>
                <a:cs typeface="Helvetica" charset="0"/>
              </a:rPr>
            </a:br>
            <a:r>
              <a:rPr lang="en-US" sz="1800" smtClean="0">
                <a:solidFill>
                  <a:srgbClr val="0070C0"/>
                </a:solidFill>
                <a:latin typeface="Helvetica" charset="0"/>
                <a:ea typeface="Helvetica" charset="0"/>
                <a:cs typeface="Helvetica" charset="0"/>
              </a:rPr>
              <a:t>RNA-</a:t>
            </a:r>
            <a:r>
              <a:rPr lang="en-US" sz="1800" dirty="0" err="1" smtClean="0">
                <a:solidFill>
                  <a:srgbClr val="0070C0"/>
                </a:solidFill>
                <a:latin typeface="Helvetica" charset="0"/>
                <a:ea typeface="Helvetica" charset="0"/>
                <a:cs typeface="Helvetica" charset="0"/>
              </a:rPr>
              <a:t>Seq</a:t>
            </a:r>
            <a:r>
              <a:rPr lang="en-US" sz="1800" dirty="0" smtClean="0">
                <a:solidFill>
                  <a:srgbClr val="0070C0"/>
                </a:solidFill>
                <a:latin typeface="Helvetica" charset="0"/>
                <a:ea typeface="Helvetica" charset="0"/>
                <a:cs typeface="Helvetica" charset="0"/>
              </a:rPr>
              <a:t> </a:t>
            </a:r>
            <a:r>
              <a:rPr lang="en-US" sz="1800" dirty="0">
                <a:solidFill>
                  <a:srgbClr val="0070C0"/>
                </a:solidFill>
                <a:latin typeface="Helvetica" charset="0"/>
                <a:ea typeface="Helvetica" charset="0"/>
                <a:cs typeface="Helvetica" charset="0"/>
              </a:rPr>
              <a:t>measures mRNA transcript amounts</a:t>
            </a:r>
          </a:p>
        </p:txBody>
      </p:sp>
      <p:sp>
        <p:nvSpPr>
          <p:cNvPr id="4" name="Rectangle 3"/>
          <p:cNvSpPr/>
          <p:nvPr/>
        </p:nvSpPr>
        <p:spPr>
          <a:xfrm>
            <a:off x="1757638" y="1629373"/>
            <a:ext cx="1292087" cy="357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prstClr val="white"/>
                </a:solidFill>
                <a:latin typeface="Helvetica" charset="0"/>
                <a:ea typeface="Helvetica" charset="0"/>
                <a:cs typeface="Helvetica" charset="0"/>
              </a:rPr>
              <a:t>Genes (DNA)</a:t>
            </a:r>
          </a:p>
        </p:txBody>
      </p:sp>
      <p:cxnSp>
        <p:nvCxnSpPr>
          <p:cNvPr id="6" name="Straight Arrow Connector 5"/>
          <p:cNvCxnSpPr>
            <a:stCxn id="4" idx="2"/>
          </p:cNvCxnSpPr>
          <p:nvPr/>
        </p:nvCxnSpPr>
        <p:spPr>
          <a:xfrm>
            <a:off x="2403682" y="1987182"/>
            <a:ext cx="1588" cy="4663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1725106" y="2471900"/>
            <a:ext cx="1357151" cy="4526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0" dirty="0">
                <a:solidFill>
                  <a:prstClr val="white"/>
                </a:solidFill>
                <a:latin typeface="Helvetica" charset="0"/>
                <a:ea typeface="Helvetica" charset="0"/>
                <a:cs typeface="Helvetica" charset="0"/>
              </a:rPr>
              <a:t>RNA transcripts</a:t>
            </a:r>
          </a:p>
        </p:txBody>
      </p:sp>
      <p:cxnSp>
        <p:nvCxnSpPr>
          <p:cNvPr id="31" name="Straight Arrow Connector 30"/>
          <p:cNvCxnSpPr>
            <a:stCxn id="28" idx="4"/>
            <a:endCxn id="32" idx="0"/>
          </p:cNvCxnSpPr>
          <p:nvPr/>
        </p:nvCxnSpPr>
        <p:spPr>
          <a:xfrm>
            <a:off x="2403682" y="2924561"/>
            <a:ext cx="875423" cy="486397"/>
          </a:xfrm>
          <a:prstGeom prst="straightConnector1">
            <a:avLst/>
          </a:prstGeom>
          <a:ln>
            <a:prstDash val="dash"/>
            <a:tailEnd type="none"/>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2657909" y="3410957"/>
            <a:ext cx="1242391" cy="6162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100" b="0" dirty="0">
                <a:solidFill>
                  <a:prstClr val="white"/>
                </a:solidFill>
                <a:latin typeface="Helvetica" charset="0"/>
                <a:ea typeface="Helvetica" charset="0"/>
                <a:cs typeface="Helvetica" charset="0"/>
              </a:rPr>
              <a:t>Protein coding mRNA</a:t>
            </a:r>
          </a:p>
        </p:txBody>
      </p:sp>
      <p:cxnSp>
        <p:nvCxnSpPr>
          <p:cNvPr id="38" name="Straight Arrow Connector 37"/>
          <p:cNvCxnSpPr>
            <a:stCxn id="32" idx="4"/>
            <a:endCxn id="39" idx="0"/>
          </p:cNvCxnSpPr>
          <p:nvPr/>
        </p:nvCxnSpPr>
        <p:spPr>
          <a:xfrm flipH="1">
            <a:off x="3279104" y="4027185"/>
            <a:ext cx="1" cy="8992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Diamond 38"/>
          <p:cNvSpPr/>
          <p:nvPr/>
        </p:nvSpPr>
        <p:spPr>
          <a:xfrm>
            <a:off x="2459124" y="4926458"/>
            <a:ext cx="1639959" cy="951672"/>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prstClr val="white"/>
                </a:solidFill>
                <a:latin typeface="Helvetica" charset="0"/>
                <a:ea typeface="Helvetica" charset="0"/>
                <a:cs typeface="Helvetica" charset="0"/>
              </a:rPr>
              <a:t>Proteins</a:t>
            </a:r>
          </a:p>
        </p:txBody>
      </p:sp>
      <p:cxnSp>
        <p:nvCxnSpPr>
          <p:cNvPr id="41" name="Straight Arrow Connector 40"/>
          <p:cNvCxnSpPr>
            <a:stCxn id="28" idx="4"/>
          </p:cNvCxnSpPr>
          <p:nvPr/>
        </p:nvCxnSpPr>
        <p:spPr>
          <a:xfrm flipH="1">
            <a:off x="1741373" y="2924561"/>
            <a:ext cx="662309" cy="418173"/>
          </a:xfrm>
          <a:prstGeom prst="straightConnector1">
            <a:avLst/>
          </a:prstGeom>
          <a:ln>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463841" y="3324369"/>
            <a:ext cx="1776621" cy="789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prstClr val="white"/>
                </a:solidFill>
                <a:latin typeface="Helvetica" charset="0"/>
                <a:ea typeface="Helvetica" charset="0"/>
                <a:cs typeface="Helvetica" charset="0"/>
              </a:rPr>
              <a:t>Non-coding regulatory RNAs</a:t>
            </a:r>
          </a:p>
        </p:txBody>
      </p:sp>
      <p:cxnSp>
        <p:nvCxnSpPr>
          <p:cNvPr id="44" name="Elbow Connector 43"/>
          <p:cNvCxnSpPr>
            <a:stCxn id="42" idx="0"/>
            <a:endCxn id="4" idx="1"/>
          </p:cNvCxnSpPr>
          <p:nvPr/>
        </p:nvCxnSpPr>
        <p:spPr>
          <a:xfrm rot="5400000" flipH="1" flipV="1">
            <a:off x="796849" y="2363580"/>
            <a:ext cx="1516092" cy="40548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333169" y="2369294"/>
            <a:ext cx="1088795" cy="300082"/>
          </a:xfrm>
          <a:prstGeom prst="rect">
            <a:avLst/>
          </a:prstGeom>
          <a:noFill/>
        </p:spPr>
        <p:txBody>
          <a:bodyPr wrap="squar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Regulation</a:t>
            </a:r>
          </a:p>
        </p:txBody>
      </p:sp>
      <p:sp>
        <p:nvSpPr>
          <p:cNvPr id="46" name="TextBox 45"/>
          <p:cNvSpPr txBox="1"/>
          <p:nvPr/>
        </p:nvSpPr>
        <p:spPr>
          <a:xfrm>
            <a:off x="2439006" y="2072091"/>
            <a:ext cx="1178721" cy="300082"/>
          </a:xfrm>
          <a:prstGeom prst="rect">
            <a:avLst/>
          </a:prstGeom>
          <a:noFill/>
        </p:spPr>
        <p:txBody>
          <a:bodyPr wrap="non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Transcription</a:t>
            </a:r>
          </a:p>
        </p:txBody>
      </p:sp>
      <p:sp>
        <p:nvSpPr>
          <p:cNvPr id="47" name="TextBox 46"/>
          <p:cNvSpPr txBox="1"/>
          <p:nvPr/>
        </p:nvSpPr>
        <p:spPr>
          <a:xfrm>
            <a:off x="3329494" y="4476820"/>
            <a:ext cx="1034450" cy="300082"/>
          </a:xfrm>
          <a:prstGeom prst="rect">
            <a:avLst/>
          </a:prstGeom>
          <a:noFill/>
        </p:spPr>
        <p:txBody>
          <a:bodyPr wrap="non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Translation</a:t>
            </a:r>
          </a:p>
        </p:txBody>
      </p:sp>
      <p:sp>
        <p:nvSpPr>
          <p:cNvPr id="49" name="Rectangle 48"/>
          <p:cNvSpPr/>
          <p:nvPr/>
        </p:nvSpPr>
        <p:spPr>
          <a:xfrm>
            <a:off x="149088" y="1514258"/>
            <a:ext cx="4542182" cy="2712358"/>
          </a:xfrm>
          <a:prstGeom prst="rect">
            <a:avLst/>
          </a:prstGeom>
          <a:noFill/>
          <a:ln w="222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3" name="TextBox 2"/>
          <p:cNvSpPr txBox="1"/>
          <p:nvPr/>
        </p:nvSpPr>
        <p:spPr>
          <a:xfrm>
            <a:off x="149087" y="4289654"/>
            <a:ext cx="2060345" cy="507831"/>
          </a:xfrm>
          <a:prstGeom prst="rect">
            <a:avLst/>
          </a:prstGeom>
          <a:noFill/>
        </p:spPr>
        <p:txBody>
          <a:bodyPr wrap="square" rtlCol="0">
            <a:spAutoFit/>
          </a:bodyPr>
          <a:lstStyle/>
          <a:p>
            <a:pPr fontAlgn="auto">
              <a:spcBef>
                <a:spcPts val="0"/>
              </a:spcBef>
              <a:spcAft>
                <a:spcPts val="0"/>
              </a:spcAft>
            </a:pPr>
            <a:r>
              <a:rPr lang="en-US" sz="1350" b="0" dirty="0">
                <a:solidFill>
                  <a:srgbClr val="FF0000"/>
                </a:solidFill>
                <a:latin typeface="Helvetica" charset="0"/>
                <a:ea typeface="Helvetica" charset="0"/>
                <a:cs typeface="Helvetica" charset="0"/>
              </a:rPr>
              <a:t>Gene Expression measured by RNA-</a:t>
            </a:r>
            <a:r>
              <a:rPr lang="en-US" sz="1350" b="0" dirty="0" err="1">
                <a:solidFill>
                  <a:srgbClr val="FF0000"/>
                </a:solidFill>
                <a:latin typeface="Helvetica" charset="0"/>
                <a:ea typeface="Helvetica" charset="0"/>
                <a:cs typeface="Helvetica" charset="0"/>
              </a:rPr>
              <a:t>seq</a:t>
            </a:r>
            <a:endParaRPr lang="en-US" sz="1350" b="0" dirty="0">
              <a:solidFill>
                <a:srgbClr val="FF0000"/>
              </a:solidFill>
              <a:latin typeface="Helvetica" charset="0"/>
              <a:ea typeface="Helvetica" charset="0"/>
              <a:cs typeface="Helvetica" charset="0"/>
            </a:endParaRPr>
          </a:p>
        </p:txBody>
      </p:sp>
      <p:sp>
        <p:nvSpPr>
          <p:cNvPr id="35" name="TextBox 34"/>
          <p:cNvSpPr txBox="1"/>
          <p:nvPr/>
        </p:nvSpPr>
        <p:spPr>
          <a:xfrm>
            <a:off x="6657381" y="6114808"/>
            <a:ext cx="2284600" cy="207749"/>
          </a:xfrm>
          <a:prstGeom prst="rect">
            <a:avLst/>
          </a:prstGeom>
          <a:noFill/>
        </p:spPr>
        <p:txBody>
          <a:bodyPr wrap="none" rtlCol="0">
            <a:spAutoFit/>
          </a:bodyPr>
          <a:lstStyle/>
          <a:p>
            <a:pPr fontAlgn="auto">
              <a:spcBef>
                <a:spcPts val="0"/>
              </a:spcBef>
              <a:spcAft>
                <a:spcPts val="0"/>
              </a:spcAft>
            </a:pPr>
            <a:r>
              <a:rPr lang="en-US" sz="750" dirty="0">
                <a:solidFill>
                  <a:prstClr val="black"/>
                </a:solidFill>
                <a:ea typeface="Arial" charset="0"/>
                <a:cs typeface="Arial" charset="0"/>
              </a:rPr>
              <a:t>[ </a:t>
            </a:r>
            <a:r>
              <a:rPr lang="en-US" sz="750" i="1" dirty="0">
                <a:solidFill>
                  <a:prstClr val="black"/>
                </a:solidFill>
                <a:ea typeface="Arial" charset="0"/>
                <a:cs typeface="Arial" charset="0"/>
              </a:rPr>
              <a:t>NATURE 459: 927; NAT. REV. GEN. 10: 57 </a:t>
            </a:r>
            <a:r>
              <a:rPr lang="en-US" sz="750" dirty="0">
                <a:solidFill>
                  <a:prstClr val="black"/>
                </a:solidFill>
                <a:ea typeface="Arial" charset="0"/>
                <a:cs typeface="Arial" charset="0"/>
              </a:rPr>
              <a:t>]   </a:t>
            </a:r>
          </a:p>
        </p:txBody>
      </p:sp>
      <p:pic>
        <p:nvPicPr>
          <p:cNvPr id="5" name="Picture 4"/>
          <p:cNvPicPr>
            <a:picLocks noChangeAspect="1"/>
          </p:cNvPicPr>
          <p:nvPr/>
        </p:nvPicPr>
        <p:blipFill>
          <a:blip r:embed="rId2"/>
          <a:stretch>
            <a:fillRect/>
          </a:stretch>
        </p:blipFill>
        <p:spPr>
          <a:xfrm>
            <a:off x="4834005" y="1423900"/>
            <a:ext cx="3646753" cy="4371378"/>
          </a:xfrm>
          <a:prstGeom prst="rect">
            <a:avLst/>
          </a:prstGeom>
        </p:spPr>
      </p:pic>
    </p:spTree>
    <p:extLst>
      <p:ext uri="{BB962C8B-B14F-4D97-AF65-F5344CB8AC3E}">
        <p14:creationId xmlns:p14="http://schemas.microsoft.com/office/powerpoint/2010/main" val="7657707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144"/>
            <a:ext cx="8229600" cy="1143000"/>
          </a:xfrm>
        </p:spPr>
        <p:txBody>
          <a:bodyPr>
            <a:normAutofit/>
          </a:bodyPr>
          <a:lstStyle/>
          <a:p>
            <a:r>
              <a:rPr lang="en-US" dirty="0" smtClean="0"/>
              <a:t>Are gene regulations among </a:t>
            </a:r>
            <a:r>
              <a:rPr lang="en-US" dirty="0" err="1" smtClean="0"/>
              <a:t>orthologs</a:t>
            </a:r>
            <a:r>
              <a:rPr lang="en-US" dirty="0" smtClean="0"/>
              <a:t> conserved across species?</a:t>
            </a:r>
            <a:endParaRPr lang="en-US" dirty="0"/>
          </a:p>
        </p:txBody>
      </p:sp>
      <p:grpSp>
        <p:nvGrpSpPr>
          <p:cNvPr id="340" name="Group 339"/>
          <p:cNvGrpSpPr/>
          <p:nvPr/>
        </p:nvGrpSpPr>
        <p:grpSpPr>
          <a:xfrm>
            <a:off x="188672" y="1800478"/>
            <a:ext cx="5297728" cy="1831777"/>
            <a:chOff x="188672" y="1295400"/>
            <a:chExt cx="5297728" cy="1831777"/>
          </a:xfrm>
        </p:grpSpPr>
        <p:grpSp>
          <p:nvGrpSpPr>
            <p:cNvPr id="166" name="Group 165"/>
            <p:cNvGrpSpPr/>
            <p:nvPr/>
          </p:nvGrpSpPr>
          <p:grpSpPr>
            <a:xfrm>
              <a:off x="2819400" y="1295400"/>
              <a:ext cx="645361" cy="1178761"/>
              <a:chOff x="4343400" y="2362200"/>
              <a:chExt cx="645361" cy="1178761"/>
            </a:xfrm>
          </p:grpSpPr>
          <p:grpSp>
            <p:nvGrpSpPr>
              <p:cNvPr id="137" name="Group 136"/>
              <p:cNvGrpSpPr/>
              <p:nvPr/>
            </p:nvGrpSpPr>
            <p:grpSpPr>
              <a:xfrm>
                <a:off x="4343400" y="2362200"/>
                <a:ext cx="645361" cy="492961"/>
                <a:chOff x="4191000" y="3352800"/>
                <a:chExt cx="645361" cy="492961"/>
              </a:xfrm>
            </p:grpSpPr>
            <p:sp>
              <p:nvSpPr>
                <p:cNvPr id="99"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00"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01"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02"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22" name="Straight Connector 121"/>
                <p:cNvCxnSpPr>
                  <a:stCxn id="101" idx="3"/>
                  <a:endCxn id="100" idx="7"/>
                </p:cNvCxnSpPr>
                <p:nvPr/>
              </p:nvCxnSpPr>
              <p:spPr>
                <a:xfrm flipV="1">
                  <a:off x="4286565" y="3448365"/>
                  <a:ext cx="254215" cy="73231"/>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a:stCxn id="102" idx="3"/>
                  <a:endCxn id="100" idx="0"/>
                </p:cNvCxnSpPr>
                <p:nvPr/>
              </p:nvCxnSpPr>
              <p:spPr>
                <a:xfrm flipV="1">
                  <a:off x="4515165" y="3464761"/>
                  <a:ext cx="65199" cy="2854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a:stCxn id="100" idx="0"/>
                  <a:endCxn id="99" idx="5"/>
                </p:cNvCxnSpPr>
                <p:nvPr/>
              </p:nvCxnSpPr>
              <p:spPr>
                <a:xfrm>
                  <a:off x="4580364" y="3464761"/>
                  <a:ext cx="160432"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a:stCxn id="101" idx="1"/>
                  <a:endCxn id="99" idx="6"/>
                </p:cNvCxnSpPr>
                <p:nvPr/>
              </p:nvCxnSpPr>
              <p:spPr>
                <a:xfrm>
                  <a:off x="4286565" y="3600765"/>
                  <a:ext cx="437835" cy="3661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a:stCxn id="101" idx="0"/>
                  <a:endCxn id="102" idx="5"/>
                </p:cNvCxnSpPr>
                <p:nvPr/>
              </p:nvCxnSpPr>
              <p:spPr>
                <a:xfrm>
                  <a:off x="4246980" y="3617161"/>
                  <a:ext cx="189016"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grpSp>
          <p:grpSp>
            <p:nvGrpSpPr>
              <p:cNvPr id="138" name="Group 137"/>
              <p:cNvGrpSpPr/>
              <p:nvPr/>
            </p:nvGrpSpPr>
            <p:grpSpPr>
              <a:xfrm>
                <a:off x="4343400" y="3048000"/>
                <a:ext cx="645361" cy="492961"/>
                <a:chOff x="4191000" y="3352800"/>
                <a:chExt cx="645361" cy="492961"/>
              </a:xfrm>
            </p:grpSpPr>
            <p:sp>
              <p:nvSpPr>
                <p:cNvPr id="139"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40"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41"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42"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43" name="Straight Connector 142"/>
                <p:cNvCxnSpPr>
                  <a:stCxn id="141" idx="3"/>
                  <a:endCxn id="140" idx="7"/>
                </p:cNvCxnSpPr>
                <p:nvPr/>
              </p:nvCxnSpPr>
              <p:spPr>
                <a:xfrm flipV="1">
                  <a:off x="4286565" y="3448365"/>
                  <a:ext cx="254215" cy="73231"/>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p:cNvCxnSpPr>
                  <a:stCxn id="142" idx="3"/>
                  <a:endCxn id="140" idx="0"/>
                </p:cNvCxnSpPr>
                <p:nvPr/>
              </p:nvCxnSpPr>
              <p:spPr>
                <a:xfrm flipV="1">
                  <a:off x="4515165" y="3464761"/>
                  <a:ext cx="65199" cy="2854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a:stCxn id="140" idx="0"/>
                  <a:endCxn id="139" idx="5"/>
                </p:cNvCxnSpPr>
                <p:nvPr/>
              </p:nvCxnSpPr>
              <p:spPr>
                <a:xfrm>
                  <a:off x="4580364" y="3464761"/>
                  <a:ext cx="160432"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p:cNvCxnSpPr>
                  <a:stCxn id="141" idx="1"/>
                  <a:endCxn id="139" idx="6"/>
                </p:cNvCxnSpPr>
                <p:nvPr/>
              </p:nvCxnSpPr>
              <p:spPr>
                <a:xfrm>
                  <a:off x="4286565" y="3600765"/>
                  <a:ext cx="437835" cy="3661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p:cNvCxnSpPr>
                  <a:stCxn id="139" idx="6"/>
                  <a:endCxn id="142" idx="2"/>
                </p:cNvCxnSpPr>
                <p:nvPr/>
              </p:nvCxnSpPr>
              <p:spPr>
                <a:xfrm flipH="1">
                  <a:off x="4531561" y="3637380"/>
                  <a:ext cx="192839" cy="152400"/>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grpSp>
          <p:cxnSp>
            <p:nvCxnSpPr>
              <p:cNvPr id="150" name="Straight Connector 149"/>
              <p:cNvCxnSpPr>
                <a:stCxn id="100" idx="0"/>
                <a:endCxn id="140"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a:stCxn id="101" idx="0"/>
                <a:endCxn id="141"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a:stCxn id="99" idx="0"/>
                <a:endCxn id="139"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61" name="Straight Connector 160"/>
              <p:cNvCxnSpPr>
                <a:stCxn id="102" idx="0"/>
                <a:endCxn id="142"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67" name="Group 166"/>
            <p:cNvGrpSpPr/>
            <p:nvPr/>
          </p:nvGrpSpPr>
          <p:grpSpPr>
            <a:xfrm>
              <a:off x="1447800" y="1335839"/>
              <a:ext cx="645361" cy="1178761"/>
              <a:chOff x="4343400" y="2362200"/>
              <a:chExt cx="645361" cy="1178761"/>
            </a:xfrm>
          </p:grpSpPr>
          <p:grpSp>
            <p:nvGrpSpPr>
              <p:cNvPr id="168" name="Group 167"/>
              <p:cNvGrpSpPr/>
              <p:nvPr/>
            </p:nvGrpSpPr>
            <p:grpSpPr>
              <a:xfrm>
                <a:off x="4343400" y="2362200"/>
                <a:ext cx="645361" cy="492961"/>
                <a:chOff x="4191000" y="3352800"/>
                <a:chExt cx="645361" cy="492961"/>
              </a:xfrm>
            </p:grpSpPr>
            <p:sp>
              <p:nvSpPr>
                <p:cNvPr id="183"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4"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5"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6"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grpSp>
            <p:nvGrpSpPr>
              <p:cNvPr id="169" name="Group 168"/>
              <p:cNvGrpSpPr/>
              <p:nvPr/>
            </p:nvGrpSpPr>
            <p:grpSpPr>
              <a:xfrm>
                <a:off x="4343400" y="3048000"/>
                <a:ext cx="645361" cy="492961"/>
                <a:chOff x="4191000" y="3352800"/>
                <a:chExt cx="645361" cy="492961"/>
              </a:xfrm>
            </p:grpSpPr>
            <p:sp>
              <p:nvSpPr>
                <p:cNvPr id="174"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75"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76"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77"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cxnSp>
            <p:nvCxnSpPr>
              <p:cNvPr id="170" name="Straight Connector 169"/>
              <p:cNvCxnSpPr>
                <a:stCxn id="184" idx="0"/>
                <a:endCxn id="175"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1" name="Straight Connector 170"/>
              <p:cNvCxnSpPr>
                <a:stCxn id="185" idx="0"/>
                <a:endCxn id="176"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2" name="Straight Connector 171"/>
              <p:cNvCxnSpPr>
                <a:stCxn id="183" idx="0"/>
                <a:endCxn id="174"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3" name="Straight Connector 172"/>
              <p:cNvCxnSpPr>
                <a:stCxn id="186" idx="0"/>
                <a:endCxn id="177"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192" name="Straight Connector 191"/>
            <p:cNvCxnSpPr/>
            <p:nvPr/>
          </p:nvCxnSpPr>
          <p:spPr>
            <a:xfrm flipV="1">
              <a:off x="304800" y="1915092"/>
              <a:ext cx="5181600" cy="15716"/>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193" name="TextBox 192"/>
            <p:cNvSpPr txBox="1"/>
            <p:nvPr/>
          </p:nvSpPr>
          <p:spPr>
            <a:xfrm>
              <a:off x="188672" y="1443076"/>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194" name="TextBox 193"/>
            <p:cNvSpPr txBox="1"/>
            <p:nvPr/>
          </p:nvSpPr>
          <p:spPr>
            <a:xfrm>
              <a:off x="203200" y="1976476"/>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195" name="Straight Connector 194"/>
            <p:cNvCxnSpPr/>
            <p:nvPr/>
          </p:nvCxnSpPr>
          <p:spPr>
            <a:xfrm flipV="1">
              <a:off x="1524000" y="2819400"/>
              <a:ext cx="533400" cy="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97" name="TextBox 196"/>
            <p:cNvSpPr txBox="1"/>
            <p:nvPr/>
          </p:nvSpPr>
          <p:spPr>
            <a:xfrm>
              <a:off x="1371600" y="2819400"/>
              <a:ext cx="935422" cy="307777"/>
            </a:xfrm>
            <a:prstGeom prst="rect">
              <a:avLst/>
            </a:prstGeom>
            <a:noFill/>
          </p:spPr>
          <p:txBody>
            <a:bodyPr wrap="none" rtlCol="0">
              <a:spAutoFit/>
            </a:bodyPr>
            <a:lstStyle/>
            <a:p>
              <a:r>
                <a:rPr lang="en-US" sz="1400" dirty="0" err="1" smtClean="0">
                  <a:solidFill>
                    <a:srgbClr val="000000"/>
                  </a:solidFill>
                </a:rPr>
                <a:t>orthologs</a:t>
              </a:r>
              <a:endParaRPr lang="en-US" sz="1400" dirty="0">
                <a:solidFill>
                  <a:srgbClr val="000000"/>
                </a:solidFill>
              </a:endParaRPr>
            </a:p>
          </p:txBody>
        </p:sp>
        <p:cxnSp>
          <p:nvCxnSpPr>
            <p:cNvPr id="198" name="Straight Connector 197"/>
            <p:cNvCxnSpPr/>
            <p:nvPr/>
          </p:nvCxnSpPr>
          <p:spPr>
            <a:xfrm flipV="1">
              <a:off x="2895600" y="2819400"/>
              <a:ext cx="533400" cy="0"/>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sp>
          <p:nvSpPr>
            <p:cNvPr id="199" name="TextBox 198"/>
            <p:cNvSpPr txBox="1"/>
            <p:nvPr/>
          </p:nvSpPr>
          <p:spPr>
            <a:xfrm>
              <a:off x="2667000" y="2819400"/>
              <a:ext cx="1215510" cy="307777"/>
            </a:xfrm>
            <a:prstGeom prst="rect">
              <a:avLst/>
            </a:prstGeom>
            <a:noFill/>
          </p:spPr>
          <p:txBody>
            <a:bodyPr wrap="none" rtlCol="0">
              <a:spAutoFit/>
            </a:bodyPr>
            <a:lstStyle/>
            <a:p>
              <a:r>
                <a:rPr lang="en-US" sz="1400" dirty="0" smtClean="0">
                  <a:solidFill>
                    <a:srgbClr val="000000"/>
                  </a:solidFill>
                </a:rPr>
                <a:t>co-expressed</a:t>
              </a:r>
              <a:endParaRPr lang="en-US" sz="1400" dirty="0">
                <a:solidFill>
                  <a:srgbClr val="000000"/>
                </a:solidFill>
              </a:endParaRPr>
            </a:p>
          </p:txBody>
        </p:sp>
      </p:grpSp>
      <p:grpSp>
        <p:nvGrpSpPr>
          <p:cNvPr id="258" name="Group 257"/>
          <p:cNvGrpSpPr/>
          <p:nvPr/>
        </p:nvGrpSpPr>
        <p:grpSpPr>
          <a:xfrm>
            <a:off x="4495800" y="1648078"/>
            <a:ext cx="4648200" cy="1569660"/>
            <a:chOff x="4495800" y="1143000"/>
            <a:chExt cx="4648200" cy="1569660"/>
          </a:xfrm>
        </p:grpSpPr>
        <p:grpSp>
          <p:nvGrpSpPr>
            <p:cNvPr id="252" name="Group 251"/>
            <p:cNvGrpSpPr/>
            <p:nvPr/>
          </p:nvGrpSpPr>
          <p:grpSpPr>
            <a:xfrm>
              <a:off x="4495800" y="1295400"/>
              <a:ext cx="645361" cy="1178761"/>
              <a:chOff x="4495800" y="1295400"/>
              <a:chExt cx="645361" cy="1178761"/>
            </a:xfrm>
          </p:grpSpPr>
          <p:grpSp>
            <p:nvGrpSpPr>
              <p:cNvPr id="200" name="Group 199"/>
              <p:cNvGrpSpPr/>
              <p:nvPr/>
            </p:nvGrpSpPr>
            <p:grpSpPr>
              <a:xfrm>
                <a:off x="4495800" y="1295400"/>
                <a:ext cx="645361" cy="1178761"/>
                <a:chOff x="4343400" y="2362200"/>
                <a:chExt cx="645361" cy="1178761"/>
              </a:xfrm>
            </p:grpSpPr>
            <p:grpSp>
              <p:nvGrpSpPr>
                <p:cNvPr id="201" name="Group 200"/>
                <p:cNvGrpSpPr/>
                <p:nvPr/>
              </p:nvGrpSpPr>
              <p:grpSpPr>
                <a:xfrm>
                  <a:off x="4343400" y="2362200"/>
                  <a:ext cx="645361" cy="492961"/>
                  <a:chOff x="4191000" y="3352800"/>
                  <a:chExt cx="645361" cy="492961"/>
                </a:xfrm>
              </p:grpSpPr>
              <p:sp>
                <p:nvSpPr>
                  <p:cNvPr id="216"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7"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8"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9"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grpSp>
              <p:nvGrpSpPr>
                <p:cNvPr id="202" name="Group 201"/>
                <p:cNvGrpSpPr/>
                <p:nvPr/>
              </p:nvGrpSpPr>
              <p:grpSpPr>
                <a:xfrm>
                  <a:off x="4343400" y="3048000"/>
                  <a:ext cx="645361" cy="492961"/>
                  <a:chOff x="4191000" y="3352800"/>
                  <a:chExt cx="645361" cy="492961"/>
                </a:xfrm>
              </p:grpSpPr>
              <p:sp>
                <p:nvSpPr>
                  <p:cNvPr id="207"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08"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09"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0"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cxnSp>
              <p:nvCxnSpPr>
                <p:cNvPr id="203" name="Straight Connector 202"/>
                <p:cNvCxnSpPr>
                  <a:stCxn id="217" idx="0"/>
                  <a:endCxn id="208"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4" name="Straight Connector 203"/>
                <p:cNvCxnSpPr>
                  <a:stCxn id="218" idx="0"/>
                  <a:endCxn id="209"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5" name="Straight Connector 204"/>
                <p:cNvCxnSpPr>
                  <a:stCxn id="216" idx="0"/>
                  <a:endCxn id="207"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6" name="Straight Connector 205"/>
                <p:cNvCxnSpPr>
                  <a:stCxn id="219" idx="0"/>
                  <a:endCxn id="210"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225" name="Straight Arrow Connector 141"/>
              <p:cNvCxnSpPr>
                <a:stCxn id="218" idx="3"/>
                <a:endCxn id="217" idx="6"/>
              </p:cNvCxnSpPr>
              <p:nvPr/>
            </p:nvCxnSpPr>
            <p:spPr bwMode="auto">
              <a:xfrm flipV="1">
                <a:off x="4591365" y="1351380"/>
                <a:ext cx="237819" cy="11281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28" name="Straight Arrow Connector 141"/>
              <p:cNvCxnSpPr>
                <a:stCxn id="216" idx="5"/>
                <a:endCxn id="217" idx="2"/>
              </p:cNvCxnSpPr>
              <p:nvPr/>
            </p:nvCxnSpPr>
            <p:spPr bwMode="auto">
              <a:xfrm flipH="1" flipV="1">
                <a:off x="4941145" y="1351380"/>
                <a:ext cx="104451" cy="18901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1" name="Straight Arrow Connector 141"/>
              <p:cNvCxnSpPr>
                <a:stCxn id="219" idx="2"/>
                <a:endCxn id="216" idx="7"/>
              </p:cNvCxnSpPr>
              <p:nvPr/>
            </p:nvCxnSpPr>
            <p:spPr bwMode="auto">
              <a:xfrm flipV="1">
                <a:off x="4836361" y="1619565"/>
                <a:ext cx="209235" cy="1128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4" name="Straight Arrow Connector 141"/>
              <p:cNvCxnSpPr>
                <a:stCxn id="218" idx="1"/>
                <a:endCxn id="216" idx="6"/>
              </p:cNvCxnSpPr>
              <p:nvPr/>
            </p:nvCxnSpPr>
            <p:spPr bwMode="auto">
              <a:xfrm>
                <a:off x="4591365" y="1543365"/>
                <a:ext cx="437835" cy="366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7" name="Straight Arrow Connector 141"/>
              <p:cNvCxnSpPr>
                <a:stCxn id="210" idx="2"/>
                <a:endCxn id="207" idx="7"/>
              </p:cNvCxnSpPr>
              <p:nvPr/>
            </p:nvCxnSpPr>
            <p:spPr bwMode="auto">
              <a:xfrm flipV="1">
                <a:off x="4836361" y="2305365"/>
                <a:ext cx="209235" cy="1128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0" name="Straight Arrow Connector 141"/>
              <p:cNvCxnSpPr>
                <a:stCxn id="207" idx="5"/>
                <a:endCxn id="208" idx="1"/>
              </p:cNvCxnSpPr>
              <p:nvPr/>
            </p:nvCxnSpPr>
            <p:spPr bwMode="auto">
              <a:xfrm flipH="1" flipV="1">
                <a:off x="4924749" y="2076765"/>
                <a:ext cx="120847" cy="149431"/>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5" name="Straight Arrow Connector 141"/>
              <p:cNvCxnSpPr>
                <a:stCxn id="209" idx="2"/>
                <a:endCxn id="208" idx="6"/>
              </p:cNvCxnSpPr>
              <p:nvPr/>
            </p:nvCxnSpPr>
            <p:spPr bwMode="auto">
              <a:xfrm flipV="1">
                <a:off x="4607761" y="2037180"/>
                <a:ext cx="221423" cy="152400"/>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8" name="Straight Arrow Connector 141"/>
              <p:cNvCxnSpPr>
                <a:stCxn id="209" idx="2"/>
                <a:endCxn id="207" idx="7"/>
              </p:cNvCxnSpPr>
              <p:nvPr/>
            </p:nvCxnSpPr>
            <p:spPr bwMode="auto">
              <a:xfrm>
                <a:off x="4607761" y="2189580"/>
                <a:ext cx="437835" cy="115785"/>
              </a:xfrm>
              <a:prstGeom prst="straightConnector1">
                <a:avLst/>
              </a:prstGeom>
              <a:solidFill>
                <a:srgbClr val="C6531F"/>
              </a:solidFill>
              <a:ln w="38100" cap="flat" cmpd="sng" algn="ctr">
                <a:solidFill>
                  <a:srgbClr val="C0504D"/>
                </a:solidFill>
                <a:prstDash val="solid"/>
                <a:round/>
                <a:headEnd type="none" w="med" len="med"/>
                <a:tailEnd type="arrow"/>
              </a:ln>
              <a:effectLst/>
            </p:spPr>
          </p:cxnSp>
        </p:grpSp>
        <p:sp>
          <p:nvSpPr>
            <p:cNvPr id="257" name="TextBox 256"/>
            <p:cNvSpPr txBox="1"/>
            <p:nvPr/>
          </p:nvSpPr>
          <p:spPr>
            <a:xfrm>
              <a:off x="5486400" y="1143000"/>
              <a:ext cx="3657600" cy="1569660"/>
            </a:xfrm>
            <a:prstGeom prst="rect">
              <a:avLst/>
            </a:prstGeom>
            <a:noFill/>
          </p:spPr>
          <p:txBody>
            <a:bodyPr wrap="square" rtlCol="0">
              <a:spAutoFit/>
            </a:bodyPr>
            <a:lstStyle/>
            <a:p>
              <a:r>
                <a:rPr lang="en-US" sz="2400" b="0" i="1" dirty="0" smtClean="0">
                  <a:solidFill>
                    <a:srgbClr val="000000"/>
                  </a:solidFill>
                </a:rPr>
                <a:t>Are gene regulatory networks among </a:t>
              </a:r>
              <a:r>
                <a:rPr lang="en-US" sz="2400" b="0" i="1" dirty="0" err="1" smtClean="0">
                  <a:solidFill>
                    <a:srgbClr val="000000"/>
                  </a:solidFill>
                </a:rPr>
                <a:t>orthologs</a:t>
              </a:r>
              <a:r>
                <a:rPr lang="en-US" sz="2400" b="0" i="1" dirty="0" smtClean="0">
                  <a:solidFill>
                    <a:srgbClr val="000000"/>
                  </a:solidFill>
                </a:rPr>
                <a:t> conserved across species?</a:t>
              </a:r>
              <a:endParaRPr lang="en-US" sz="2400" b="0" i="1" dirty="0">
                <a:solidFill>
                  <a:srgbClr val="000000"/>
                </a:solidFill>
              </a:endParaRPr>
            </a:p>
          </p:txBody>
        </p:sp>
      </p:grpSp>
      <p:cxnSp>
        <p:nvCxnSpPr>
          <p:cNvPr id="159" name="Curved Connector 162"/>
          <p:cNvCxnSpPr>
            <a:stCxn id="160" idx="2"/>
            <a:endCxn id="218" idx="5"/>
          </p:cNvCxnSpPr>
          <p:nvPr/>
        </p:nvCxnSpPr>
        <p:spPr bwMode="auto">
          <a:xfrm flipH="1">
            <a:off x="4512196" y="1296087"/>
            <a:ext cx="131980" cy="673187"/>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60" name="Rectangle 154"/>
          <p:cNvSpPr/>
          <p:nvPr/>
        </p:nvSpPr>
        <p:spPr bwMode="auto">
          <a:xfrm>
            <a:off x="4564364" y="1136464"/>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62" name="Rectangle 180"/>
          <p:cNvSpPr/>
          <p:nvPr/>
        </p:nvSpPr>
        <p:spPr bwMode="auto">
          <a:xfrm>
            <a:off x="5278369" y="1216275"/>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63" name="Rectangle 187"/>
          <p:cNvSpPr/>
          <p:nvPr/>
        </p:nvSpPr>
        <p:spPr bwMode="auto">
          <a:xfrm>
            <a:off x="4755106" y="1329145"/>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78" name="Curved Connector 162"/>
          <p:cNvCxnSpPr>
            <a:stCxn id="163" idx="2"/>
            <a:endCxn id="217" idx="3"/>
          </p:cNvCxnSpPr>
          <p:nvPr/>
        </p:nvCxnSpPr>
        <p:spPr bwMode="auto">
          <a:xfrm>
            <a:off x="4834918" y="1488768"/>
            <a:ext cx="89831" cy="328106"/>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79" name="Curved Connector 162"/>
          <p:cNvCxnSpPr>
            <a:stCxn id="162" idx="2"/>
            <a:endCxn id="216" idx="4"/>
          </p:cNvCxnSpPr>
          <p:nvPr/>
        </p:nvCxnSpPr>
        <p:spPr bwMode="auto">
          <a:xfrm flipH="1">
            <a:off x="5085180" y="1375898"/>
            <a:ext cx="273001" cy="653180"/>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80" name="Rectangle 154"/>
          <p:cNvSpPr/>
          <p:nvPr/>
        </p:nvSpPr>
        <p:spPr bwMode="auto">
          <a:xfrm>
            <a:off x="4403003" y="2977197"/>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1" name="Rectangle 180"/>
          <p:cNvSpPr/>
          <p:nvPr/>
        </p:nvSpPr>
        <p:spPr bwMode="auto">
          <a:xfrm>
            <a:off x="5117008" y="3057008"/>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2" name="Rectangle 187"/>
          <p:cNvSpPr/>
          <p:nvPr/>
        </p:nvSpPr>
        <p:spPr bwMode="auto">
          <a:xfrm>
            <a:off x="4593745" y="3393993"/>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87" name="Curved Connector 162"/>
          <p:cNvCxnSpPr>
            <a:stCxn id="182" idx="0"/>
            <a:endCxn id="210" idx="0"/>
          </p:cNvCxnSpPr>
          <p:nvPr/>
        </p:nvCxnSpPr>
        <p:spPr bwMode="auto">
          <a:xfrm flipV="1">
            <a:off x="4673557" y="2979239"/>
            <a:ext cx="106823" cy="414754"/>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88" name="Rectangle 187"/>
          <p:cNvSpPr/>
          <p:nvPr/>
        </p:nvSpPr>
        <p:spPr bwMode="auto">
          <a:xfrm>
            <a:off x="4866001" y="3209408"/>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89" name="Curved Connector 162"/>
          <p:cNvCxnSpPr>
            <a:stCxn id="180" idx="0"/>
            <a:endCxn id="209" idx="1"/>
          </p:cNvCxnSpPr>
          <p:nvPr/>
        </p:nvCxnSpPr>
        <p:spPr bwMode="auto">
          <a:xfrm flipV="1">
            <a:off x="4482815" y="2734243"/>
            <a:ext cx="108550" cy="242954"/>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90" name="Curved Connector 162"/>
          <p:cNvCxnSpPr>
            <a:stCxn id="181" idx="0"/>
            <a:endCxn id="207" idx="7"/>
          </p:cNvCxnSpPr>
          <p:nvPr/>
        </p:nvCxnSpPr>
        <p:spPr bwMode="auto">
          <a:xfrm flipH="1" flipV="1">
            <a:off x="5045596" y="2810443"/>
            <a:ext cx="151224" cy="246565"/>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91" name="Curved Connector 162"/>
          <p:cNvCxnSpPr>
            <a:stCxn id="188" idx="0"/>
            <a:endCxn id="210" idx="0"/>
          </p:cNvCxnSpPr>
          <p:nvPr/>
        </p:nvCxnSpPr>
        <p:spPr bwMode="auto">
          <a:xfrm flipH="1" flipV="1">
            <a:off x="4780380" y="2979239"/>
            <a:ext cx="165433" cy="230169"/>
          </a:xfrm>
          <a:prstGeom prst="straightConnector1">
            <a:avLst/>
          </a:prstGeom>
          <a:solidFill>
            <a:srgbClr val="C6531F"/>
          </a:solidFill>
          <a:ln w="38100" cap="flat" cmpd="sng" algn="ctr">
            <a:solidFill>
              <a:srgbClr val="4F81BD"/>
            </a:solidFill>
            <a:prstDash val="solid"/>
            <a:round/>
            <a:headEnd type="none" w="med" len="med"/>
            <a:tailEnd type="arrow"/>
          </a:ln>
          <a:effectLst/>
        </p:spPr>
      </p:cxnSp>
      <p:grpSp>
        <p:nvGrpSpPr>
          <p:cNvPr id="212" name="Group 7"/>
          <p:cNvGrpSpPr/>
          <p:nvPr/>
        </p:nvGrpSpPr>
        <p:grpSpPr>
          <a:xfrm>
            <a:off x="4419600" y="3724238"/>
            <a:ext cx="4724400" cy="1292423"/>
            <a:chOff x="21135136" y="8227785"/>
            <a:chExt cx="4595102" cy="1292423"/>
          </a:xfrm>
        </p:grpSpPr>
        <p:cxnSp>
          <p:nvCxnSpPr>
            <p:cNvPr id="214" name="Straight Arrow Connector 308"/>
            <p:cNvCxnSpPr/>
            <p:nvPr/>
          </p:nvCxnSpPr>
          <p:spPr bwMode="auto">
            <a:xfrm flipH="1">
              <a:off x="21135136" y="8413939"/>
              <a:ext cx="457200" cy="0"/>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215" name="TextBox 214"/>
            <p:cNvSpPr txBox="1"/>
            <p:nvPr/>
          </p:nvSpPr>
          <p:spPr>
            <a:xfrm>
              <a:off x="21592336" y="8227785"/>
              <a:ext cx="3643092" cy="307777"/>
            </a:xfrm>
            <a:prstGeom prst="rect">
              <a:avLst/>
            </a:prstGeom>
            <a:noFill/>
          </p:spPr>
          <p:txBody>
            <a:bodyPr wrap="square" rtlCol="0">
              <a:spAutoFit/>
            </a:bodyPr>
            <a:lstStyle/>
            <a:p>
              <a:pPr fontAlgn="auto">
                <a:spcBef>
                  <a:spcPts val="0"/>
                </a:spcBef>
                <a:spcAft>
                  <a:spcPts val="0"/>
                </a:spcAft>
                <a:defRPr/>
              </a:pPr>
              <a:r>
                <a:rPr lang="en-US" sz="1400" b="0" kern="0" dirty="0">
                  <a:solidFill>
                    <a:srgbClr val="000100"/>
                  </a:solidFill>
                </a:rPr>
                <a:t>R</a:t>
              </a:r>
              <a:r>
                <a:rPr lang="en-US" sz="1400" b="0" kern="0" dirty="0" err="1" smtClean="0">
                  <a:solidFill>
                    <a:srgbClr val="000100"/>
                  </a:solidFill>
                </a:rPr>
                <a:t>egulation</a:t>
              </a:r>
              <a:r>
                <a:rPr lang="en-US" sz="1400" b="0" kern="0" dirty="0" smtClean="0">
                  <a:solidFill>
                    <a:srgbClr val="000100"/>
                  </a:solidFill>
                </a:rPr>
                <a:t> among </a:t>
              </a:r>
              <a:r>
                <a:rPr lang="en-US" sz="1400" b="0" kern="0" dirty="0" err="1" smtClean="0">
                  <a:solidFill>
                    <a:srgbClr val="000100"/>
                  </a:solidFill>
                </a:rPr>
                <a:t>orthologs</a:t>
              </a:r>
              <a:r>
                <a:rPr lang="en-US" sz="1400" b="0" kern="0" dirty="0" smtClean="0">
                  <a:solidFill>
                    <a:srgbClr val="000100"/>
                  </a:solidFill>
                </a:rPr>
                <a:t> (</a:t>
              </a:r>
              <a:r>
                <a:rPr lang="en-US" sz="1400" kern="0" dirty="0" smtClean="0">
                  <a:solidFill>
                    <a:srgbClr val="000100"/>
                  </a:solidFill>
                </a:rPr>
                <a:t>internal</a:t>
              </a:r>
              <a:r>
                <a:rPr lang="en-US" sz="1400" b="0" kern="0" dirty="0" smtClean="0">
                  <a:solidFill>
                    <a:srgbClr val="000100"/>
                  </a:solidFill>
                </a:rPr>
                <a:t>)</a:t>
              </a:r>
              <a:endParaRPr lang="en-US" sz="1400" b="0" i="1" kern="0" dirty="0">
                <a:solidFill>
                  <a:srgbClr val="000100"/>
                </a:solidFill>
              </a:endParaRPr>
            </a:p>
          </p:txBody>
        </p:sp>
        <p:cxnSp>
          <p:nvCxnSpPr>
            <p:cNvPr id="220" name="Straight Arrow Connector 310"/>
            <p:cNvCxnSpPr/>
            <p:nvPr/>
          </p:nvCxnSpPr>
          <p:spPr bwMode="auto">
            <a:xfrm flipH="1">
              <a:off x="21135136" y="8718739"/>
              <a:ext cx="457200" cy="1"/>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221" name="TextBox 220"/>
            <p:cNvSpPr txBox="1"/>
            <p:nvPr/>
          </p:nvSpPr>
          <p:spPr>
            <a:xfrm>
              <a:off x="21603816" y="8532585"/>
              <a:ext cx="4126422" cy="307777"/>
            </a:xfrm>
            <a:prstGeom prst="rect">
              <a:avLst/>
            </a:prstGeom>
            <a:noFill/>
          </p:spPr>
          <p:txBody>
            <a:bodyPr wrap="square" rtlCol="0">
              <a:spAutoFit/>
            </a:bodyPr>
            <a:lstStyle/>
            <a:p>
              <a:pPr fontAlgn="auto">
                <a:spcBef>
                  <a:spcPts val="0"/>
                </a:spcBef>
                <a:spcAft>
                  <a:spcPts val="0"/>
                </a:spcAft>
                <a:defRPr/>
              </a:pPr>
              <a:r>
                <a:rPr lang="en-US" sz="1400" b="0" kern="0" dirty="0">
                  <a:solidFill>
                    <a:srgbClr val="000100"/>
                  </a:solidFill>
                </a:rPr>
                <a:t>R</a:t>
              </a:r>
              <a:r>
                <a:rPr lang="en-US" sz="1400" b="0" kern="0" dirty="0" err="1" smtClean="0">
                  <a:solidFill>
                    <a:srgbClr val="000100"/>
                  </a:solidFill>
                </a:rPr>
                <a:t>egulation</a:t>
              </a:r>
              <a:r>
                <a:rPr lang="en-US" sz="1400" b="0" kern="0" dirty="0" smtClean="0">
                  <a:solidFill>
                    <a:srgbClr val="000100"/>
                  </a:solidFill>
                </a:rPr>
                <a:t> from species-specific factors (</a:t>
              </a:r>
              <a:r>
                <a:rPr lang="en-US" sz="1400" kern="0" dirty="0" smtClean="0">
                  <a:solidFill>
                    <a:srgbClr val="000100"/>
                  </a:solidFill>
                </a:rPr>
                <a:t>external</a:t>
              </a:r>
              <a:r>
                <a:rPr lang="en-US" sz="1400" b="0" kern="0" dirty="0" smtClean="0">
                  <a:solidFill>
                    <a:srgbClr val="000100"/>
                  </a:solidFill>
                </a:rPr>
                <a:t>)</a:t>
              </a:r>
              <a:endParaRPr lang="en-US" sz="1400" b="0" i="1" kern="0" dirty="0">
                <a:solidFill>
                  <a:srgbClr val="000100"/>
                </a:solidFill>
              </a:endParaRPr>
            </a:p>
          </p:txBody>
        </p:sp>
        <p:sp>
          <p:nvSpPr>
            <p:cNvPr id="222" name="Oval 312"/>
            <p:cNvSpPr/>
            <p:nvPr/>
          </p:nvSpPr>
          <p:spPr bwMode="auto">
            <a:xfrm>
              <a:off x="21388066" y="8959742"/>
              <a:ext cx="171450" cy="17145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23" name="TextBox 222"/>
            <p:cNvSpPr txBox="1"/>
            <p:nvPr/>
          </p:nvSpPr>
          <p:spPr>
            <a:xfrm>
              <a:off x="21616667" y="8907631"/>
              <a:ext cx="3401211" cy="307777"/>
            </a:xfrm>
            <a:prstGeom prst="rect">
              <a:avLst/>
            </a:prstGeom>
            <a:noFill/>
          </p:spPr>
          <p:txBody>
            <a:bodyPr wrap="square" rtlCol="0">
              <a:spAutoFit/>
            </a:bodyPr>
            <a:lstStyle/>
            <a:p>
              <a:pPr fontAlgn="auto">
                <a:spcBef>
                  <a:spcPts val="0"/>
                </a:spcBef>
                <a:spcAft>
                  <a:spcPts val="0"/>
                </a:spcAft>
                <a:defRPr/>
              </a:pPr>
              <a:r>
                <a:rPr lang="en-US" sz="1400" kern="0" dirty="0" smtClean="0">
                  <a:solidFill>
                    <a:srgbClr val="000100"/>
                  </a:solidFill>
                </a:rPr>
                <a:t>Orthologous genes (</a:t>
              </a:r>
              <a:r>
                <a:rPr lang="en-US" sz="1400" kern="0" dirty="0" err="1" smtClean="0">
                  <a:solidFill>
                    <a:srgbClr val="000100"/>
                  </a:solidFill>
                </a:rPr>
                <a:t>orthologs</a:t>
              </a:r>
              <a:r>
                <a:rPr lang="en-US" sz="1400" kern="0" dirty="0" smtClean="0">
                  <a:solidFill>
                    <a:srgbClr val="000100"/>
                  </a:solidFill>
                </a:rPr>
                <a:t>)</a:t>
              </a:r>
              <a:endParaRPr lang="en-US" sz="1400" b="0" i="1" kern="0" dirty="0">
                <a:solidFill>
                  <a:srgbClr val="000100"/>
                </a:solidFill>
              </a:endParaRPr>
            </a:p>
          </p:txBody>
        </p:sp>
        <p:grpSp>
          <p:nvGrpSpPr>
            <p:cNvPr id="224" name="Group 314"/>
            <p:cNvGrpSpPr/>
            <p:nvPr/>
          </p:nvGrpSpPr>
          <p:grpSpPr>
            <a:xfrm>
              <a:off x="21388045" y="9212431"/>
              <a:ext cx="4132677" cy="307777"/>
              <a:chOff x="1637782" y="22598915"/>
              <a:chExt cx="4132677" cy="307777"/>
            </a:xfrm>
          </p:grpSpPr>
          <p:sp>
            <p:nvSpPr>
              <p:cNvPr id="226" name="Rectangle 315"/>
              <p:cNvSpPr/>
              <p:nvPr/>
            </p:nvSpPr>
            <p:spPr bwMode="auto">
              <a:xfrm>
                <a:off x="1637782" y="22675114"/>
                <a:ext cx="171450" cy="171450"/>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F79646"/>
                  </a:solidFill>
                  <a:latin typeface="Times New Roman" pitchFamily="18" charset="0"/>
                </a:endParaRPr>
              </a:p>
            </p:txBody>
          </p:sp>
          <p:sp>
            <p:nvSpPr>
              <p:cNvPr id="227" name="TextBox 226"/>
              <p:cNvSpPr txBox="1"/>
              <p:nvPr/>
            </p:nvSpPr>
            <p:spPr>
              <a:xfrm>
                <a:off x="1866379" y="22598915"/>
                <a:ext cx="3904080" cy="307777"/>
              </a:xfrm>
              <a:prstGeom prst="rect">
                <a:avLst/>
              </a:prstGeom>
              <a:noFill/>
            </p:spPr>
            <p:txBody>
              <a:bodyPr wrap="square" rtlCol="0">
                <a:spAutoFit/>
              </a:bodyPr>
              <a:lstStyle/>
              <a:p>
                <a:pPr fontAlgn="auto">
                  <a:spcBef>
                    <a:spcPts val="0"/>
                  </a:spcBef>
                  <a:spcAft>
                    <a:spcPts val="0"/>
                  </a:spcAft>
                  <a:defRPr/>
                </a:pPr>
                <a:r>
                  <a:rPr lang="en-US" sz="1400" kern="0" dirty="0" smtClean="0">
                    <a:solidFill>
                      <a:srgbClr val="000100"/>
                    </a:solidFill>
                  </a:rPr>
                  <a:t>Species-specific transcription factors</a:t>
                </a:r>
                <a:endParaRPr lang="en-US" sz="1400" b="0" i="1" kern="0" dirty="0">
                  <a:solidFill>
                    <a:srgbClr val="000100"/>
                  </a:solidFill>
                </a:endParaRPr>
              </a:p>
            </p:txBody>
          </p:sp>
        </p:grpSp>
      </p:grpSp>
      <p:sp>
        <p:nvSpPr>
          <p:cNvPr id="213" name="TextBox 212"/>
          <p:cNvSpPr txBox="1"/>
          <p:nvPr/>
        </p:nvSpPr>
        <p:spPr>
          <a:xfrm>
            <a:off x="873287" y="5369645"/>
            <a:ext cx="7482406" cy="830997"/>
          </a:xfrm>
          <a:prstGeom prst="rect">
            <a:avLst/>
          </a:prstGeom>
          <a:noFill/>
        </p:spPr>
        <p:txBody>
          <a:bodyPr wrap="square" rtlCol="0">
            <a:spAutoFit/>
          </a:bodyPr>
          <a:lstStyle/>
          <a:p>
            <a:r>
              <a:rPr lang="en-US" sz="2400" dirty="0" smtClean="0">
                <a:solidFill>
                  <a:srgbClr val="000000"/>
                </a:solidFill>
              </a:rPr>
              <a:t>To what degree can’t </a:t>
            </a:r>
            <a:r>
              <a:rPr lang="en-US" sz="2400" dirty="0" err="1" smtClean="0">
                <a:solidFill>
                  <a:srgbClr val="000000"/>
                </a:solidFill>
              </a:rPr>
              <a:t>ortholog</a:t>
            </a:r>
            <a:r>
              <a:rPr lang="en-US" sz="2400" dirty="0" smtClean="0">
                <a:solidFill>
                  <a:srgbClr val="000000"/>
                </a:solidFill>
              </a:rPr>
              <a:t> expression levels be predicted due to species-specific regulation</a:t>
            </a:r>
            <a:endParaRPr lang="en-US" sz="2400" dirty="0">
              <a:solidFill>
                <a:srgbClr val="000000"/>
              </a:solidFill>
            </a:endParaRPr>
          </a:p>
        </p:txBody>
      </p:sp>
      <p:sp>
        <p:nvSpPr>
          <p:cNvPr id="104"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4190675954"/>
      </p:ext>
    </p:extLst>
  </p:cSld>
  <p:clrMapOvr>
    <a:masterClrMapping/>
  </p:clrMapOvr>
  <p:transition advTm="57839"/>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14400"/>
          </a:xfrm>
        </p:spPr>
        <p:txBody>
          <a:bodyPr>
            <a:noAutofit/>
          </a:bodyPr>
          <a:lstStyle/>
          <a:p>
            <a:r>
              <a:rPr lang="en-US" sz="2800" smtClean="0"/>
              <a:t>Internal &amp; external </a:t>
            </a:r>
            <a:r>
              <a:rPr lang="en-US" sz="2800" dirty="0" smtClean="0"/>
              <a:t/>
            </a:r>
            <a:br>
              <a:rPr lang="en-US" sz="2800" dirty="0" smtClean="0"/>
            </a:br>
            <a:r>
              <a:rPr lang="en-US" sz="2800" dirty="0" smtClean="0"/>
              <a:t>gene regulatory networks</a:t>
            </a:r>
            <a:endParaRPr lang="en-US" sz="2800" dirty="0"/>
          </a:p>
        </p:txBody>
      </p:sp>
      <p:grpSp>
        <p:nvGrpSpPr>
          <p:cNvPr id="221" name="Group 220"/>
          <p:cNvGrpSpPr/>
          <p:nvPr/>
        </p:nvGrpSpPr>
        <p:grpSpPr>
          <a:xfrm rot="16200000">
            <a:off x="3635927" y="873194"/>
            <a:ext cx="1656866" cy="2653680"/>
            <a:chOff x="5408411" y="752559"/>
            <a:chExt cx="3382966" cy="5418244"/>
          </a:xfrm>
        </p:grpSpPr>
        <p:grpSp>
          <p:nvGrpSpPr>
            <p:cNvPr id="222" name="Group 43"/>
            <p:cNvGrpSpPr/>
            <p:nvPr/>
          </p:nvGrpSpPr>
          <p:grpSpPr>
            <a:xfrm>
              <a:off x="5408411" y="752559"/>
              <a:ext cx="3382966" cy="2591141"/>
              <a:chOff x="1763989" y="13736778"/>
              <a:chExt cx="3382966" cy="2591141"/>
            </a:xfrm>
          </p:grpSpPr>
          <p:sp>
            <p:nvSpPr>
              <p:cNvPr id="343" name="Oval 81"/>
              <p:cNvSpPr/>
              <p:nvPr/>
            </p:nvSpPr>
            <p:spPr bwMode="auto">
              <a:xfrm>
                <a:off x="1763989" y="145415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4" name="Oval 82"/>
              <p:cNvSpPr/>
              <p:nvPr/>
            </p:nvSpPr>
            <p:spPr bwMode="auto">
              <a:xfrm>
                <a:off x="2027513"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5" name="Oval 83"/>
              <p:cNvSpPr/>
              <p:nvPr/>
            </p:nvSpPr>
            <p:spPr bwMode="auto">
              <a:xfrm>
                <a:off x="2561945" y="149309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6" name="Oval 84"/>
              <p:cNvSpPr/>
              <p:nvPr/>
            </p:nvSpPr>
            <p:spPr bwMode="auto">
              <a:xfrm>
                <a:off x="2590800" y="143463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7" name="Oval 85"/>
              <p:cNvSpPr/>
              <p:nvPr/>
            </p:nvSpPr>
            <p:spPr bwMode="auto">
              <a:xfrm>
                <a:off x="2155545" y="141732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48" name="Straight Arrow Connector 87"/>
              <p:cNvCxnSpPr>
                <a:stCxn id="346" idx="1"/>
                <a:endCxn id="347" idx="6"/>
              </p:cNvCxnSpPr>
              <p:nvPr/>
            </p:nvCxnSpPr>
            <p:spPr bwMode="auto">
              <a:xfrm flipH="1" flipV="1">
                <a:off x="2384145" y="14287500"/>
                <a:ext cx="240133" cy="9235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49" name="Straight Arrow Connector 88"/>
              <p:cNvCxnSpPr>
                <a:stCxn id="346" idx="3"/>
                <a:endCxn id="344" idx="6"/>
              </p:cNvCxnSpPr>
              <p:nvPr/>
            </p:nvCxnSpPr>
            <p:spPr bwMode="auto">
              <a:xfrm flipH="1">
                <a:off x="2256113" y="145415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0" name="Straight Arrow Connector 89"/>
              <p:cNvCxnSpPr>
                <a:stCxn id="343" idx="5"/>
                <a:endCxn id="344" idx="1"/>
              </p:cNvCxnSpPr>
              <p:nvPr/>
            </p:nvCxnSpPr>
            <p:spPr bwMode="auto">
              <a:xfrm>
                <a:off x="1959111" y="14736622"/>
                <a:ext cx="101880"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1" name="Straight Arrow Connector 91"/>
              <p:cNvCxnSpPr>
                <a:stCxn id="347" idx="4"/>
                <a:endCxn id="345" idx="0"/>
              </p:cNvCxnSpPr>
              <p:nvPr/>
            </p:nvCxnSpPr>
            <p:spPr bwMode="auto">
              <a:xfrm>
                <a:off x="2269845" y="14401800"/>
                <a:ext cx="406400" cy="5291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52" name="Oval 101"/>
              <p:cNvSpPr/>
              <p:nvPr/>
            </p:nvSpPr>
            <p:spPr bwMode="auto">
              <a:xfrm>
                <a:off x="2476500" y="138510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3" name="Oval 102"/>
              <p:cNvSpPr/>
              <p:nvPr/>
            </p:nvSpPr>
            <p:spPr bwMode="auto">
              <a:xfrm>
                <a:off x="3184524" y="14964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4" name="Oval 103"/>
              <p:cNvSpPr/>
              <p:nvPr/>
            </p:nvSpPr>
            <p:spPr bwMode="auto">
              <a:xfrm>
                <a:off x="4037767"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5" name="Oval 104"/>
              <p:cNvSpPr/>
              <p:nvPr/>
            </p:nvSpPr>
            <p:spPr bwMode="auto">
              <a:xfrm>
                <a:off x="3798611" y="137367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6" name="Oval 106"/>
              <p:cNvSpPr/>
              <p:nvPr/>
            </p:nvSpPr>
            <p:spPr bwMode="auto">
              <a:xfrm>
                <a:off x="3218002" y="140970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57" name="Straight Arrow Connector 114"/>
              <p:cNvCxnSpPr>
                <a:stCxn id="355" idx="3"/>
                <a:endCxn id="356" idx="6"/>
              </p:cNvCxnSpPr>
              <p:nvPr/>
            </p:nvCxnSpPr>
            <p:spPr bwMode="auto">
              <a:xfrm flipH="1">
                <a:off x="3446602" y="13931900"/>
                <a:ext cx="385487" cy="279400"/>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8" name="Straight Arrow Connector 115"/>
              <p:cNvCxnSpPr>
                <a:stCxn id="355" idx="3"/>
                <a:endCxn id="353" idx="6"/>
              </p:cNvCxnSpPr>
              <p:nvPr/>
            </p:nvCxnSpPr>
            <p:spPr bwMode="auto">
              <a:xfrm flipH="1">
                <a:off x="3413124" y="13931900"/>
                <a:ext cx="418965" cy="1146797"/>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9" name="Straight Arrow Connector 116"/>
              <p:cNvCxnSpPr>
                <a:stCxn id="352" idx="5"/>
                <a:endCxn id="353" idx="1"/>
              </p:cNvCxnSpPr>
              <p:nvPr/>
            </p:nvCxnSpPr>
            <p:spPr bwMode="auto">
              <a:xfrm>
                <a:off x="2671622" y="14046200"/>
                <a:ext cx="546380" cy="9516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0" name="Straight Arrow Connector 117"/>
              <p:cNvCxnSpPr>
                <a:stCxn id="356" idx="4"/>
                <a:endCxn id="354" idx="0"/>
              </p:cNvCxnSpPr>
              <p:nvPr/>
            </p:nvCxnSpPr>
            <p:spPr bwMode="auto">
              <a:xfrm>
                <a:off x="3332302" y="14325600"/>
                <a:ext cx="819765" cy="7196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61" name="Oval 119"/>
              <p:cNvSpPr/>
              <p:nvPr/>
            </p:nvSpPr>
            <p:spPr bwMode="auto">
              <a:xfrm>
                <a:off x="2107168" y="155956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2" name="Oval 120"/>
              <p:cNvSpPr/>
              <p:nvPr/>
            </p:nvSpPr>
            <p:spPr bwMode="auto">
              <a:xfrm>
                <a:off x="3148568" y="160993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3" name="Oval 121"/>
              <p:cNvSpPr/>
              <p:nvPr/>
            </p:nvSpPr>
            <p:spPr bwMode="auto">
              <a:xfrm>
                <a:off x="3683000" y="159850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4" name="Oval 122"/>
              <p:cNvSpPr/>
              <p:nvPr/>
            </p:nvSpPr>
            <p:spPr bwMode="auto">
              <a:xfrm>
                <a:off x="3711855" y="154004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5" name="Oval 124"/>
              <p:cNvSpPr/>
              <p:nvPr/>
            </p:nvSpPr>
            <p:spPr bwMode="auto">
              <a:xfrm>
                <a:off x="2814913"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66" name="Straight Arrow Connector 125"/>
              <p:cNvCxnSpPr>
                <a:stCxn id="353" idx="3"/>
                <a:endCxn id="365" idx="0"/>
              </p:cNvCxnSpPr>
              <p:nvPr/>
            </p:nvCxnSpPr>
            <p:spPr bwMode="auto">
              <a:xfrm flipH="1">
                <a:off x="2929213" y="15159519"/>
                <a:ext cx="288789" cy="1858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7" name="Straight Arrow Connector 126"/>
              <p:cNvCxnSpPr>
                <a:stCxn id="364" idx="3"/>
                <a:endCxn id="362" idx="6"/>
              </p:cNvCxnSpPr>
              <p:nvPr/>
            </p:nvCxnSpPr>
            <p:spPr bwMode="auto">
              <a:xfrm flipH="1">
                <a:off x="3377168" y="155956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8" name="Straight Arrow Connector 367"/>
              <p:cNvCxnSpPr>
                <a:stCxn id="361" idx="5"/>
                <a:endCxn id="362" idx="1"/>
              </p:cNvCxnSpPr>
              <p:nvPr/>
            </p:nvCxnSpPr>
            <p:spPr bwMode="auto">
              <a:xfrm>
                <a:off x="2302290" y="15790722"/>
                <a:ext cx="879756"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9" name="Straight Arrow Connector 368"/>
              <p:cNvCxnSpPr>
                <a:stCxn id="365" idx="4"/>
                <a:endCxn id="363" idx="0"/>
              </p:cNvCxnSpPr>
              <p:nvPr/>
            </p:nvCxnSpPr>
            <p:spPr bwMode="auto">
              <a:xfrm>
                <a:off x="2929213" y="15573997"/>
                <a:ext cx="868087"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70" name="Oval 369"/>
              <p:cNvSpPr/>
              <p:nvPr/>
            </p:nvSpPr>
            <p:spPr bwMode="auto">
              <a:xfrm>
                <a:off x="4027211" y="143429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1" name="Oval 132"/>
              <p:cNvSpPr/>
              <p:nvPr/>
            </p:nvSpPr>
            <p:spPr bwMode="auto">
              <a:xfrm>
                <a:off x="4355068"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2" name="Oval 371"/>
              <p:cNvSpPr/>
              <p:nvPr/>
            </p:nvSpPr>
            <p:spPr bwMode="auto">
              <a:xfrm>
                <a:off x="4388546" y="146558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3" name="Oval 137"/>
              <p:cNvSpPr/>
              <p:nvPr/>
            </p:nvSpPr>
            <p:spPr bwMode="auto">
              <a:xfrm>
                <a:off x="4918355" y="14646556"/>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4" name="Oval 138"/>
              <p:cNvSpPr/>
              <p:nvPr/>
            </p:nvSpPr>
            <p:spPr bwMode="auto">
              <a:xfrm>
                <a:off x="4445000" y="138984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75" name="Straight Arrow Connector 139"/>
              <p:cNvCxnSpPr>
                <a:stCxn id="373" idx="1"/>
                <a:endCxn id="374" idx="6"/>
              </p:cNvCxnSpPr>
              <p:nvPr/>
            </p:nvCxnSpPr>
            <p:spPr bwMode="auto">
              <a:xfrm flipH="1" flipV="1">
                <a:off x="4673600" y="14012722"/>
                <a:ext cx="278233" cy="66731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6" name="Straight Arrow Connector 141"/>
              <p:cNvCxnSpPr>
                <a:stCxn id="373" idx="3"/>
                <a:endCxn id="371" idx="6"/>
              </p:cNvCxnSpPr>
              <p:nvPr/>
            </p:nvCxnSpPr>
            <p:spPr bwMode="auto">
              <a:xfrm flipH="1">
                <a:off x="4583668" y="14841678"/>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7" name="Straight Arrow Connector 142"/>
              <p:cNvCxnSpPr>
                <a:stCxn id="370" idx="5"/>
                <a:endCxn id="371" idx="1"/>
              </p:cNvCxnSpPr>
              <p:nvPr/>
            </p:nvCxnSpPr>
            <p:spPr bwMode="auto">
              <a:xfrm>
                <a:off x="4222333" y="14538044"/>
                <a:ext cx="166213" cy="840831"/>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8" name="Straight Arrow Connector 144"/>
              <p:cNvCxnSpPr>
                <a:stCxn id="374" idx="4"/>
                <a:endCxn id="372" idx="0"/>
              </p:cNvCxnSpPr>
              <p:nvPr/>
            </p:nvCxnSpPr>
            <p:spPr bwMode="auto">
              <a:xfrm flipH="1">
                <a:off x="4502846" y="14127022"/>
                <a:ext cx="56454" cy="5287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9" name="Straight Arrow Connector 145"/>
              <p:cNvCxnSpPr>
                <a:stCxn id="345" idx="4"/>
                <a:endCxn id="361" idx="7"/>
              </p:cNvCxnSpPr>
              <p:nvPr/>
            </p:nvCxnSpPr>
            <p:spPr bwMode="auto">
              <a:xfrm flipH="1">
                <a:off x="2302290" y="15159519"/>
                <a:ext cx="373955" cy="4695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80" name="Straight Arrow Connector 146"/>
              <p:cNvCxnSpPr>
                <a:stCxn id="355" idx="5"/>
                <a:endCxn id="370" idx="0"/>
              </p:cNvCxnSpPr>
              <p:nvPr/>
            </p:nvCxnSpPr>
            <p:spPr bwMode="auto">
              <a:xfrm>
                <a:off x="3993733" y="13931900"/>
                <a:ext cx="147778"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81" name="Straight Arrow Connector 149"/>
              <p:cNvCxnSpPr>
                <a:stCxn id="354" idx="4"/>
                <a:endCxn id="364" idx="6"/>
              </p:cNvCxnSpPr>
              <p:nvPr/>
            </p:nvCxnSpPr>
            <p:spPr bwMode="auto">
              <a:xfrm flipH="1">
                <a:off x="3940455" y="15273819"/>
                <a:ext cx="211612" cy="2409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grpSp>
        <p:grpSp>
          <p:nvGrpSpPr>
            <p:cNvPr id="223" name="Group 222"/>
            <p:cNvGrpSpPr/>
            <p:nvPr/>
          </p:nvGrpSpPr>
          <p:grpSpPr>
            <a:xfrm>
              <a:off x="5445653" y="1776638"/>
              <a:ext cx="3345723" cy="4394165"/>
              <a:chOff x="5445653" y="1776638"/>
              <a:chExt cx="3345723" cy="4394165"/>
            </a:xfrm>
          </p:grpSpPr>
          <p:cxnSp>
            <p:nvCxnSpPr>
              <p:cNvPr id="224" name="Curved Connector 159"/>
              <p:cNvCxnSpPr>
                <a:stCxn id="243" idx="1"/>
                <a:endCxn id="373" idx="6"/>
              </p:cNvCxnSpPr>
              <p:nvPr/>
            </p:nvCxnSpPr>
            <p:spPr bwMode="auto">
              <a:xfrm rot="5400000" flipH="1" flipV="1">
                <a:off x="6054081" y="2684128"/>
                <a:ext cx="3644786" cy="1829805"/>
              </a:xfrm>
              <a:prstGeom prst="curvedConnector4">
                <a:avLst>
                  <a:gd name="adj1" fmla="val 48432"/>
                  <a:gd name="adj2" fmla="val 112493"/>
                </a:avLst>
              </a:prstGeom>
              <a:solidFill>
                <a:srgbClr val="C6531F"/>
              </a:solidFill>
              <a:ln w="38100" cap="flat" cmpd="sng" algn="ctr">
                <a:solidFill>
                  <a:srgbClr val="4F81BD"/>
                </a:solidFill>
                <a:prstDash val="solid"/>
                <a:round/>
                <a:headEnd type="none" w="med" len="med"/>
                <a:tailEnd type="arrow"/>
              </a:ln>
              <a:effectLst/>
            </p:spPr>
          </p:cxnSp>
          <p:cxnSp>
            <p:nvCxnSpPr>
              <p:cNvPr id="226" name="Curved Connector 162"/>
              <p:cNvCxnSpPr>
                <a:stCxn id="242" idx="1"/>
                <a:endCxn id="373" idx="6"/>
              </p:cNvCxnSpPr>
              <p:nvPr/>
            </p:nvCxnSpPr>
            <p:spPr bwMode="auto">
              <a:xfrm rot="5400000" flipH="1" flipV="1">
                <a:off x="6433435" y="2812774"/>
                <a:ext cx="3394078" cy="1321805"/>
              </a:xfrm>
              <a:prstGeom prst="curvedConnector4">
                <a:avLst>
                  <a:gd name="adj1" fmla="val 48316"/>
                  <a:gd name="adj2" fmla="val 117295"/>
                </a:avLst>
              </a:prstGeom>
              <a:solidFill>
                <a:srgbClr val="C6531F"/>
              </a:solidFill>
              <a:ln w="38100" cap="flat" cmpd="sng" algn="ctr">
                <a:solidFill>
                  <a:srgbClr val="4F81BD"/>
                </a:solidFill>
                <a:prstDash val="solid"/>
                <a:round/>
                <a:headEnd type="none" w="med" len="med"/>
                <a:tailEnd type="arrow"/>
              </a:ln>
              <a:effectLst/>
            </p:spPr>
          </p:cxnSp>
          <p:cxnSp>
            <p:nvCxnSpPr>
              <p:cNvPr id="227" name="Curved Connector 165"/>
              <p:cNvCxnSpPr>
                <a:stCxn id="246" idx="1"/>
                <a:endCxn id="363" idx="5"/>
              </p:cNvCxnSpPr>
              <p:nvPr/>
            </p:nvCxnSpPr>
            <p:spPr bwMode="auto">
              <a:xfrm rot="5400000" flipH="1" flipV="1">
                <a:off x="6215733" y="3635305"/>
                <a:ext cx="1746193" cy="86742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29" name="Curved Connector 175"/>
              <p:cNvCxnSpPr>
                <a:stCxn id="241" idx="1"/>
                <a:endCxn id="372" idx="4"/>
              </p:cNvCxnSpPr>
              <p:nvPr/>
            </p:nvCxnSpPr>
            <p:spPr bwMode="auto">
              <a:xfrm rot="16200000" flipV="1">
                <a:off x="6743182" y="3304267"/>
                <a:ext cx="3019476" cy="211304"/>
              </a:xfrm>
              <a:prstGeom prst="curvedConnector3">
                <a:avLst>
                  <a:gd name="adj1" fmla="val 93234"/>
                </a:avLst>
              </a:prstGeom>
              <a:solidFill>
                <a:srgbClr val="C6531F"/>
              </a:solidFill>
              <a:ln w="38100" cap="flat" cmpd="sng" algn="ctr">
                <a:solidFill>
                  <a:srgbClr val="4F81BD"/>
                </a:solidFill>
                <a:prstDash val="solid"/>
                <a:round/>
                <a:headEnd type="none" w="med" len="med"/>
                <a:tailEnd type="arrow"/>
              </a:ln>
              <a:effectLst/>
            </p:spPr>
          </p:cxnSp>
          <p:cxnSp>
            <p:nvCxnSpPr>
              <p:cNvPr id="230" name="Curved Connector 176"/>
              <p:cNvCxnSpPr>
                <a:stCxn id="244" idx="1"/>
                <a:endCxn id="364" idx="1"/>
              </p:cNvCxnSpPr>
              <p:nvPr/>
            </p:nvCxnSpPr>
            <p:spPr bwMode="auto">
              <a:xfrm rot="16200000" flipV="1">
                <a:off x="6447864" y="3391628"/>
                <a:ext cx="2263778" cy="379995"/>
              </a:xfrm>
              <a:prstGeom prst="curvedConnector3">
                <a:avLst>
                  <a:gd name="adj1" fmla="val 111577"/>
                </a:avLst>
              </a:prstGeom>
              <a:solidFill>
                <a:srgbClr val="C6531F"/>
              </a:solidFill>
              <a:ln w="38100" cap="flat" cmpd="sng" algn="ctr">
                <a:solidFill>
                  <a:srgbClr val="4F81BD"/>
                </a:solidFill>
                <a:prstDash val="solid"/>
                <a:round/>
                <a:headEnd type="none" w="med" len="med"/>
                <a:tailEnd type="arrow"/>
              </a:ln>
              <a:effectLst/>
            </p:spPr>
          </p:cxnSp>
          <p:grpSp>
            <p:nvGrpSpPr>
              <p:cNvPr id="232" name="Group 42"/>
              <p:cNvGrpSpPr/>
              <p:nvPr/>
            </p:nvGrpSpPr>
            <p:grpSpPr>
              <a:xfrm rot="5400000">
                <a:off x="6114734" y="3812662"/>
                <a:ext cx="1689060" cy="3027222"/>
                <a:chOff x="5670550" y="13508178"/>
                <a:chExt cx="1689060" cy="3027222"/>
              </a:xfrm>
              <a:solidFill>
                <a:srgbClr val="F79646"/>
              </a:solidFill>
            </p:grpSpPr>
            <p:sp>
              <p:nvSpPr>
                <p:cNvPr id="241" name="Rectangle 154"/>
                <p:cNvSpPr/>
                <p:nvPr/>
              </p:nvSpPr>
              <p:spPr bwMode="auto">
                <a:xfrm>
                  <a:off x="6108467" y="13508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2" name="Rectangle 155"/>
                <p:cNvSpPr/>
                <p:nvPr/>
              </p:nvSpPr>
              <p:spPr bwMode="auto">
                <a:xfrm>
                  <a:off x="6359525" y="14397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3" name="Rectangle 156"/>
                <p:cNvSpPr/>
                <p:nvPr/>
              </p:nvSpPr>
              <p:spPr bwMode="auto">
                <a:xfrm>
                  <a:off x="6610233" y="14905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4" name="Rectangle 157"/>
                <p:cNvSpPr/>
                <p:nvPr/>
              </p:nvSpPr>
              <p:spPr bwMode="auto">
                <a:xfrm>
                  <a:off x="5902325" y="140970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6" name="Rectangle 158"/>
                <p:cNvSpPr/>
                <p:nvPr/>
              </p:nvSpPr>
              <p:spPr bwMode="auto">
                <a:xfrm>
                  <a:off x="6130925" y="15211635"/>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7" name="Rectangle 180"/>
                <p:cNvSpPr/>
                <p:nvPr/>
              </p:nvSpPr>
              <p:spPr bwMode="auto">
                <a:xfrm>
                  <a:off x="7131010" y="13622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9" name="Rectangle 181"/>
                <p:cNvSpPr/>
                <p:nvPr/>
              </p:nvSpPr>
              <p:spPr bwMode="auto">
                <a:xfrm>
                  <a:off x="6937217" y="140669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0" name="Rectangle 182"/>
                <p:cNvSpPr/>
                <p:nvPr/>
              </p:nvSpPr>
              <p:spPr bwMode="auto">
                <a:xfrm>
                  <a:off x="7051518" y="14694904"/>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1" name="Rectangle 183"/>
                <p:cNvSpPr/>
                <p:nvPr/>
              </p:nvSpPr>
              <p:spPr bwMode="auto">
                <a:xfrm>
                  <a:off x="5670550" y="15019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3" name="Rectangle 184"/>
                <p:cNvSpPr/>
                <p:nvPr/>
              </p:nvSpPr>
              <p:spPr bwMode="auto">
                <a:xfrm>
                  <a:off x="6976073" y="1612306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5" name="Rectangle 185"/>
                <p:cNvSpPr/>
                <p:nvPr/>
              </p:nvSpPr>
              <p:spPr bwMode="auto">
                <a:xfrm>
                  <a:off x="6705717" y="157592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6" name="Rectangle 186"/>
                <p:cNvSpPr/>
                <p:nvPr/>
              </p:nvSpPr>
              <p:spPr bwMode="auto">
                <a:xfrm>
                  <a:off x="6356350" y="163068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9" name="Rectangle 187"/>
                <p:cNvSpPr/>
                <p:nvPr/>
              </p:nvSpPr>
              <p:spPr bwMode="auto">
                <a:xfrm>
                  <a:off x="6381633" y="137841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1" name="Rectangle 188"/>
                <p:cNvSpPr/>
                <p:nvPr/>
              </p:nvSpPr>
              <p:spPr bwMode="auto">
                <a:xfrm>
                  <a:off x="5899150" y="160066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2" name="Rectangle 189"/>
                <p:cNvSpPr/>
                <p:nvPr/>
              </p:nvSpPr>
              <p:spPr bwMode="auto">
                <a:xfrm>
                  <a:off x="7115117" y="1529655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grpSp>
          <p:cxnSp>
            <p:nvCxnSpPr>
              <p:cNvPr id="233" name="Curved Connector 190"/>
              <p:cNvCxnSpPr>
                <a:stCxn id="259" idx="1"/>
                <a:endCxn id="371" idx="3"/>
              </p:cNvCxnSpPr>
              <p:nvPr/>
            </p:nvCxnSpPr>
            <p:spPr bwMode="auto">
              <a:xfrm rot="16200000" flipV="1">
                <a:off x="6739537" y="3849732"/>
                <a:ext cx="2636523" cy="496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5" name="Curved Connector 198"/>
              <p:cNvCxnSpPr>
                <a:stCxn id="341" idx="1"/>
                <a:endCxn id="362" idx="4"/>
              </p:cNvCxnSpPr>
              <p:nvPr/>
            </p:nvCxnSpPr>
            <p:spPr bwMode="auto">
              <a:xfrm rot="5400000" flipH="1" flipV="1">
                <a:off x="5700389" y="3503439"/>
                <a:ext cx="1366640" cy="1047162"/>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6" name="Curved Connector 202"/>
              <p:cNvCxnSpPr>
                <a:stCxn id="255" idx="1"/>
                <a:endCxn id="365" idx="2"/>
              </p:cNvCxnSpPr>
              <p:nvPr/>
            </p:nvCxnSpPr>
            <p:spPr bwMode="auto">
              <a:xfrm rot="5400000" flipH="1" flipV="1">
                <a:off x="4762717" y="3820290"/>
                <a:ext cx="3041429" cy="351807"/>
              </a:xfrm>
              <a:prstGeom prst="curvedConnector2">
                <a:avLst/>
              </a:prstGeom>
              <a:solidFill>
                <a:srgbClr val="C6531F"/>
              </a:solidFill>
              <a:ln w="38100" cap="flat" cmpd="sng" algn="ctr">
                <a:solidFill>
                  <a:srgbClr val="4F81BD"/>
                </a:solidFill>
                <a:prstDash val="solid"/>
                <a:round/>
                <a:headEnd type="none" w="med" len="med"/>
                <a:tailEnd type="arrow"/>
              </a:ln>
              <a:effectLst/>
            </p:spPr>
          </p:cxnSp>
          <p:cxnSp>
            <p:nvCxnSpPr>
              <p:cNvPr id="238" name="Curved Connector 210"/>
              <p:cNvCxnSpPr>
                <a:stCxn id="251" idx="1"/>
                <a:endCxn id="361" idx="5"/>
              </p:cNvCxnSpPr>
              <p:nvPr/>
            </p:nvCxnSpPr>
            <p:spPr bwMode="auto">
              <a:xfrm rot="16200000" flipV="1">
                <a:off x="5559374" y="3193842"/>
                <a:ext cx="1675237" cy="9005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9" name="Curved Connector 260"/>
              <p:cNvCxnSpPr>
                <a:stCxn id="256" idx="1"/>
                <a:endCxn id="343" idx="4"/>
              </p:cNvCxnSpPr>
              <p:nvPr/>
            </p:nvCxnSpPr>
            <p:spPr bwMode="auto">
              <a:xfrm rot="16200000" flipV="1">
                <a:off x="3850502" y="3458091"/>
                <a:ext cx="3381659" cy="3723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grpSp>
      </p:grpSp>
      <p:grpSp>
        <p:nvGrpSpPr>
          <p:cNvPr id="382" name="Group 381"/>
          <p:cNvGrpSpPr/>
          <p:nvPr/>
        </p:nvGrpSpPr>
        <p:grpSpPr>
          <a:xfrm>
            <a:off x="6103085" y="1523994"/>
            <a:ext cx="2720343" cy="553997"/>
            <a:chOff x="3745679" y="4373138"/>
            <a:chExt cx="3175549" cy="605156"/>
          </a:xfrm>
        </p:grpSpPr>
        <p:grpSp>
          <p:nvGrpSpPr>
            <p:cNvPr id="387" name="Group 386"/>
            <p:cNvGrpSpPr/>
            <p:nvPr/>
          </p:nvGrpSpPr>
          <p:grpSpPr>
            <a:xfrm>
              <a:off x="3757406" y="4373138"/>
              <a:ext cx="3163822" cy="302578"/>
              <a:chOff x="3757406" y="4373138"/>
              <a:chExt cx="3163822" cy="302578"/>
            </a:xfrm>
          </p:grpSpPr>
          <p:sp>
            <p:nvSpPr>
              <p:cNvPr id="394" name="TextBox 393"/>
              <p:cNvSpPr txBox="1"/>
              <p:nvPr/>
            </p:nvSpPr>
            <p:spPr>
              <a:xfrm>
                <a:off x="4166182" y="4373138"/>
                <a:ext cx="2755046" cy="302578"/>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Times New Roman"/>
                  </a:rPr>
                  <a:t>Internal regulation</a:t>
                </a:r>
                <a:endParaRPr lang="en-US" b="0" i="1" kern="0" dirty="0">
                  <a:solidFill>
                    <a:sysClr val="windowText" lastClr="000000"/>
                  </a:solidFill>
                  <a:latin typeface="Times New Roman"/>
                </a:endParaRPr>
              </a:p>
            </p:txBody>
          </p:sp>
          <p:cxnSp>
            <p:nvCxnSpPr>
              <p:cNvPr id="396" name="Straight Arrow Connector 395"/>
              <p:cNvCxnSpPr/>
              <p:nvPr/>
            </p:nvCxnSpPr>
            <p:spPr bwMode="auto">
              <a:xfrm flipH="1">
                <a:off x="3757406" y="4536677"/>
                <a:ext cx="414477" cy="1"/>
              </a:xfrm>
              <a:prstGeom prst="straightConnector1">
                <a:avLst/>
              </a:prstGeom>
              <a:solidFill>
                <a:srgbClr val="4F81BD"/>
              </a:solidFill>
              <a:ln w="38100" cap="flat" cmpd="sng" algn="ctr">
                <a:solidFill>
                  <a:srgbClr val="C0504D"/>
                </a:solidFill>
                <a:prstDash val="solid"/>
                <a:round/>
                <a:headEnd type="none" w="med" len="med"/>
                <a:tailEnd type="arrow"/>
              </a:ln>
              <a:effectLst/>
            </p:spPr>
          </p:cxnSp>
        </p:grpSp>
        <p:grpSp>
          <p:nvGrpSpPr>
            <p:cNvPr id="388" name="Group 387"/>
            <p:cNvGrpSpPr/>
            <p:nvPr/>
          </p:nvGrpSpPr>
          <p:grpSpPr>
            <a:xfrm>
              <a:off x="3745679" y="4675716"/>
              <a:ext cx="3016055" cy="302578"/>
              <a:chOff x="3757406" y="4357184"/>
              <a:chExt cx="3016055" cy="302578"/>
            </a:xfrm>
          </p:grpSpPr>
          <p:sp>
            <p:nvSpPr>
              <p:cNvPr id="389" name="TextBox 388"/>
              <p:cNvSpPr txBox="1"/>
              <p:nvPr/>
            </p:nvSpPr>
            <p:spPr>
              <a:xfrm>
                <a:off x="4094672" y="4357184"/>
                <a:ext cx="2678789" cy="302578"/>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Times New Roman"/>
                  </a:rPr>
                  <a:t>External regulation</a:t>
                </a:r>
                <a:endParaRPr lang="en-US" b="0" i="1" kern="0" dirty="0">
                  <a:solidFill>
                    <a:sysClr val="windowText" lastClr="000000"/>
                  </a:solidFill>
                  <a:latin typeface="Times New Roman"/>
                </a:endParaRPr>
              </a:p>
            </p:txBody>
          </p:sp>
          <p:cxnSp>
            <p:nvCxnSpPr>
              <p:cNvPr id="391" name="Straight Arrow Connector 390"/>
              <p:cNvCxnSpPr/>
              <p:nvPr/>
            </p:nvCxnSpPr>
            <p:spPr bwMode="auto">
              <a:xfrm flipH="1">
                <a:off x="3757406" y="4536677"/>
                <a:ext cx="414477" cy="1"/>
              </a:xfrm>
              <a:prstGeom prst="straightConnector1">
                <a:avLst/>
              </a:prstGeom>
              <a:solidFill>
                <a:srgbClr val="4F81BD"/>
              </a:solidFill>
              <a:ln w="38100" cap="flat" cmpd="sng" algn="ctr">
                <a:solidFill>
                  <a:srgbClr val="4F81BD"/>
                </a:solidFill>
                <a:prstDash val="solid"/>
                <a:round/>
                <a:headEnd type="none" w="med" len="med"/>
                <a:tailEnd type="arrow"/>
              </a:ln>
              <a:effectLst/>
            </p:spPr>
          </p:cxnSp>
        </p:grpSp>
      </p:grpSp>
      <p:sp>
        <p:nvSpPr>
          <p:cNvPr id="3" name="TextBox 2"/>
          <p:cNvSpPr txBox="1"/>
          <p:nvPr/>
        </p:nvSpPr>
        <p:spPr>
          <a:xfrm>
            <a:off x="329508" y="1580989"/>
            <a:ext cx="2725560" cy="1200329"/>
          </a:xfrm>
          <a:prstGeom prst="rect">
            <a:avLst/>
          </a:prstGeom>
          <a:noFill/>
        </p:spPr>
        <p:txBody>
          <a:bodyPr wrap="square" rtlCol="0">
            <a:spAutoFit/>
          </a:bodyPr>
          <a:lstStyle/>
          <a:p>
            <a:pPr defTabSz="457200" fontAlgn="auto">
              <a:spcBef>
                <a:spcPts val="0"/>
              </a:spcBef>
              <a:spcAft>
                <a:spcPts val="0"/>
              </a:spcAft>
            </a:pPr>
            <a:r>
              <a:rPr lang="en-US" sz="1800" dirty="0">
                <a:solidFill>
                  <a:prstClr val="black"/>
                </a:solidFill>
                <a:latin typeface="Aril"/>
                <a:cs typeface="Aril"/>
              </a:rPr>
              <a:t>How to identify gene expression dynamics driven by internal/external regulation?</a:t>
            </a:r>
          </a:p>
        </p:txBody>
      </p:sp>
      <p:sp>
        <p:nvSpPr>
          <p:cNvPr id="4" name="TextBox 3"/>
          <p:cNvSpPr txBox="1"/>
          <p:nvPr/>
        </p:nvSpPr>
        <p:spPr>
          <a:xfrm>
            <a:off x="1864680" y="1206563"/>
            <a:ext cx="1274750" cy="276999"/>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Internal Group</a:t>
            </a:r>
            <a:endParaRPr lang="en-US" sz="1800" b="0" i="1" dirty="0">
              <a:solidFill>
                <a:prstClr val="black"/>
              </a:solidFill>
              <a:latin typeface="Calibri"/>
            </a:endParaRPr>
          </a:p>
        </p:txBody>
      </p:sp>
      <p:sp>
        <p:nvSpPr>
          <p:cNvPr id="428" name="TextBox 427"/>
          <p:cNvSpPr txBox="1"/>
          <p:nvPr/>
        </p:nvSpPr>
        <p:spPr>
          <a:xfrm>
            <a:off x="4800600" y="1143000"/>
            <a:ext cx="1326221" cy="276999"/>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External Group</a:t>
            </a:r>
            <a:endParaRPr lang="en-US" sz="1800" b="0" i="1" dirty="0">
              <a:solidFill>
                <a:prstClr val="black"/>
              </a:solidFill>
              <a:latin typeface="Calibri"/>
            </a:endParaRPr>
          </a:p>
        </p:txBody>
      </p:sp>
      <p:sp>
        <p:nvSpPr>
          <p:cNvPr id="103"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fontAlgn="auto" hangingPunct="1">
              <a:spcBef>
                <a:spcPts val="0"/>
              </a:spcBef>
              <a:spcAft>
                <a:spcPts val="0"/>
              </a:spcAft>
            </a:pPr>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smtClean="0">
                <a:solidFill>
                  <a:prstClr val="black">
                    <a:lumMod val="50000"/>
                    <a:lumOff val="50000"/>
                  </a:prstClr>
                </a:solidFill>
                <a:latin typeface="Calibri" charset="0"/>
              </a:rPr>
              <a:t> (in revision, ‘15)]</a:t>
            </a:r>
            <a:endParaRPr lang="en-US" sz="1100" b="0" dirty="0">
              <a:solidFill>
                <a:prstClr val="black">
                  <a:lumMod val="50000"/>
                  <a:lumOff val="50000"/>
                </a:prstClr>
              </a:solidFill>
              <a:latin typeface="Calibri" charset="0"/>
            </a:endParaRPr>
          </a:p>
        </p:txBody>
      </p:sp>
      <p:grpSp>
        <p:nvGrpSpPr>
          <p:cNvPr id="107" name="Group 106"/>
          <p:cNvGrpSpPr/>
          <p:nvPr/>
        </p:nvGrpSpPr>
        <p:grpSpPr>
          <a:xfrm>
            <a:off x="557684" y="3124591"/>
            <a:ext cx="2362200" cy="3036332"/>
            <a:chOff x="5943600" y="3276600"/>
            <a:chExt cx="2362200" cy="3036332"/>
          </a:xfrm>
        </p:grpSpPr>
        <p:pic>
          <p:nvPicPr>
            <p:cNvPr id="108" name="Picture 107"/>
            <p:cNvPicPr>
              <a:picLocks noChangeAspect="1"/>
            </p:cNvPicPr>
            <p:nvPr/>
          </p:nvPicPr>
          <p:blipFill>
            <a:blip r:embed="rId4"/>
            <a:stretch>
              <a:fillRect/>
            </a:stretch>
          </p:blipFill>
          <p:spPr>
            <a:xfrm>
              <a:off x="5943600" y="3276600"/>
              <a:ext cx="2362200" cy="2912616"/>
            </a:xfrm>
            <a:prstGeom prst="rect">
              <a:avLst/>
            </a:prstGeom>
          </p:spPr>
        </p:pic>
        <p:sp>
          <p:nvSpPr>
            <p:cNvPr id="109" name="TextBox 108"/>
            <p:cNvSpPr txBox="1"/>
            <p:nvPr/>
          </p:nvSpPr>
          <p:spPr>
            <a:xfrm>
              <a:off x="6400800" y="5943600"/>
              <a:ext cx="1622747"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Georgia"/>
                </a:rPr>
                <a:t>External force</a:t>
              </a:r>
            </a:p>
          </p:txBody>
        </p:sp>
      </p:grpSp>
      <p:graphicFrame>
        <p:nvGraphicFramePr>
          <p:cNvPr id="6" name="Table 5"/>
          <p:cNvGraphicFramePr>
            <a:graphicFrameLocks noGrp="1"/>
          </p:cNvGraphicFramePr>
          <p:nvPr>
            <p:extLst>
              <p:ext uri="{D42A27DB-BD31-4B8C-83A1-F6EECF244321}">
                <p14:modId xmlns:p14="http://schemas.microsoft.com/office/powerpoint/2010/main" val="3403458656"/>
              </p:ext>
            </p:extLst>
          </p:nvPr>
        </p:nvGraphicFramePr>
        <p:xfrm>
          <a:off x="3257006" y="3406376"/>
          <a:ext cx="5616665" cy="3143449"/>
        </p:xfrm>
        <a:graphic>
          <a:graphicData uri="http://schemas.openxmlformats.org/drawingml/2006/table">
            <a:tbl>
              <a:tblPr firstRow="1" bandRow="1">
                <a:tableStyleId>{5C22544A-7EE6-4342-B048-85BDC9FD1C3A}</a:tableStyleId>
              </a:tblPr>
              <a:tblGrid>
                <a:gridCol w="1962331"/>
                <a:gridCol w="1749155"/>
                <a:gridCol w="1905179"/>
              </a:tblGrid>
              <a:tr h="462101">
                <a:tc>
                  <a:txBody>
                    <a:bodyPr/>
                    <a:lstStyle/>
                    <a:p>
                      <a:pPr marL="0" marR="0">
                        <a:lnSpc>
                          <a:spcPct val="115000"/>
                        </a:lnSpc>
                        <a:spcBef>
                          <a:spcPts val="0"/>
                        </a:spcBef>
                        <a:spcAft>
                          <a:spcPts val="0"/>
                        </a:spcAft>
                      </a:pPr>
                      <a:r>
                        <a:rPr lang="en-US" sz="1400" dirty="0">
                          <a:solidFill>
                            <a:srgbClr val="000000"/>
                          </a:solidFill>
                          <a:effectLst/>
                          <a:latin typeface="Arial"/>
                          <a:ea typeface="Arial"/>
                        </a:rPr>
                        <a:t>Interested system</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Arial"/>
                          <a:ea typeface="Arial"/>
                        </a:rPr>
                        <a:t>Internal regulatory network</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Arial"/>
                          <a:ea typeface="Arial"/>
                        </a:rPr>
                        <a:t>External regulatory network</a:t>
                      </a:r>
                      <a:endParaRPr lang="en-US" sz="1600">
                        <a:effectLst/>
                        <a:latin typeface="Times New Roman"/>
                        <a:ea typeface="新細明體"/>
                      </a:endParaRPr>
                    </a:p>
                  </a:txBody>
                  <a:tcPr marL="68580" marR="68580" marT="0" marB="0"/>
                </a:tc>
              </a:tr>
              <a:tr h="462101">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Cross-species conserved genes</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smtClean="0">
                          <a:solidFill>
                            <a:srgbClr val="000000"/>
                          </a:solidFill>
                          <a:effectLst/>
                          <a:latin typeface="Times New Roman"/>
                          <a:ea typeface="Arial"/>
                          <a:cs typeface="Arial"/>
                        </a:rPr>
                        <a:t>Conserved transcriptional </a:t>
                      </a:r>
                      <a:r>
                        <a:rPr lang="en-US" sz="1400" dirty="0">
                          <a:solidFill>
                            <a:srgbClr val="000000"/>
                          </a:solidFill>
                          <a:effectLst/>
                          <a:latin typeface="Times New Roman"/>
                          <a:ea typeface="Arial"/>
                          <a:cs typeface="Arial"/>
                        </a:rPr>
                        <a:t>factors (TFs)</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smtClean="0">
                          <a:solidFill>
                            <a:srgbClr val="000000"/>
                          </a:solidFill>
                          <a:effectLst/>
                          <a:latin typeface="Times New Roman"/>
                          <a:ea typeface="Arial"/>
                          <a:cs typeface="Arial"/>
                        </a:rPr>
                        <a:t>Non-conserved TFs</a:t>
                      </a:r>
                      <a:endParaRPr lang="en-US" sz="1600" dirty="0">
                        <a:effectLst/>
                        <a:latin typeface="Times New Roman"/>
                        <a:ea typeface="新細明體"/>
                      </a:endParaRPr>
                    </a:p>
                  </a:txBody>
                  <a:tcPr marL="68580" marR="68580" marT="0" marB="0"/>
                </a:tc>
              </a:tr>
              <a:tr h="444445">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Protein-coding genes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TFs</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micro-RNAs</a:t>
                      </a:r>
                      <a:endParaRPr lang="en-US" sz="1600">
                        <a:effectLst/>
                        <a:latin typeface="Times New Roman"/>
                        <a:ea typeface="新細明體"/>
                      </a:endParaRPr>
                    </a:p>
                  </a:txBody>
                  <a:tcPr marL="68580" marR="68580" marT="0" marB="0"/>
                </a:tc>
              </a:tr>
              <a:tr h="462101">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Individual’s protein coding genes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Wild-type TFs </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Somatic mutated TFs</a:t>
                      </a:r>
                      <a:endParaRPr lang="en-US" sz="1600">
                        <a:effectLst/>
                        <a:latin typeface="Times New Roman"/>
                        <a:ea typeface="新細明體"/>
                      </a:endParaRPr>
                    </a:p>
                  </a:txBody>
                  <a:tcPr marL="68580" marR="68580" marT="0" marB="0"/>
                </a:tc>
              </a:tr>
              <a:tr h="444445">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Protein-coding genes in brain</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Commonly expressed TFs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Brain-specific expressed TFs</a:t>
                      </a:r>
                      <a:endParaRPr lang="en-US" sz="1600" dirty="0">
                        <a:effectLst/>
                        <a:latin typeface="Times New Roman"/>
                        <a:ea typeface="新細明體"/>
                      </a:endParaRPr>
                    </a:p>
                  </a:txBody>
                  <a:tcPr marL="68580" marR="68580" marT="0" marB="0"/>
                </a:tc>
              </a:tr>
              <a:tr h="462101">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Protein-coding genes in development</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House-keeping TFs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Developmental TFs</a:t>
                      </a:r>
                      <a:endParaRPr lang="en-US" sz="1600" dirty="0">
                        <a:effectLst/>
                        <a:latin typeface="Times New Roman"/>
                        <a:ea typeface="新細明體"/>
                      </a:endParaRPr>
                    </a:p>
                  </a:txBody>
                  <a:tcPr marL="68580" marR="68580" marT="0" marB="0"/>
                </a:tc>
              </a:tr>
            </a:tbl>
          </a:graphicData>
        </a:graphic>
      </p:graphicFrame>
    </p:spTree>
    <p:custDataLst>
      <p:tags r:id="rId1"/>
    </p:custDataLst>
    <p:extLst>
      <p:ext uri="{BB962C8B-B14F-4D97-AF65-F5344CB8AC3E}">
        <p14:creationId xmlns:p14="http://schemas.microsoft.com/office/powerpoint/2010/main" val="1538023206"/>
      </p:ext>
    </p:extLst>
  </p:cSld>
  <p:clrMapOvr>
    <a:masterClrMapping/>
  </p:clrMapOvr>
  <mc:AlternateContent xmlns:mc="http://schemas.openxmlformats.org/markup-compatibility/2006" xmlns:p14="http://schemas.microsoft.com/office/powerpoint/2010/main">
    <mc:Choice Requires="p14">
      <p:transition spd="slow" p14:dur="2000" advTm="122810"/>
    </mc:Choice>
    <mc:Fallback xmlns="">
      <p:transition xmlns:p14="http://schemas.microsoft.com/office/powerpoint/2010/main" spd="slow" advTm="12281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8242" y="1865439"/>
            <a:ext cx="4525758" cy="4370640"/>
          </a:xfrm>
          <a:prstGeom prst="rect">
            <a:avLst/>
          </a:prstGeom>
        </p:spPr>
      </p:pic>
      <p:sp>
        <p:nvSpPr>
          <p:cNvPr id="13" name="Title 1"/>
          <p:cNvSpPr>
            <a:spLocks noGrp="1"/>
          </p:cNvSpPr>
          <p:nvPr>
            <p:ph type="title"/>
          </p:nvPr>
        </p:nvSpPr>
        <p:spPr>
          <a:xfrm>
            <a:off x="152399" y="83756"/>
            <a:ext cx="8991601" cy="914400"/>
          </a:xfrm>
        </p:spPr>
        <p:txBody>
          <a:bodyPr>
            <a:normAutofit/>
          </a:bodyPr>
          <a:lstStyle/>
          <a:p>
            <a:r>
              <a:rPr lang="en-US" dirty="0" smtClean="0"/>
              <a:t>State-space model for internal </a:t>
            </a:r>
            <a:br>
              <a:rPr lang="en-US" dirty="0" smtClean="0"/>
            </a:br>
            <a:r>
              <a:rPr lang="en-US" dirty="0" smtClean="0"/>
              <a:t>and external gene regulatory networks</a:t>
            </a:r>
            <a:endParaRPr lang="en-US" dirty="0"/>
          </a:p>
        </p:txBody>
      </p:sp>
      <p:sp>
        <p:nvSpPr>
          <p:cNvPr id="15" name="TextBox 14"/>
          <p:cNvSpPr txBox="1"/>
          <p:nvPr/>
        </p:nvSpPr>
        <p:spPr>
          <a:xfrm>
            <a:off x="610998" y="1078348"/>
            <a:ext cx="3546182" cy="4247317"/>
          </a:xfrm>
          <a:prstGeom prst="rect">
            <a:avLst/>
          </a:prstGeom>
          <a:noFill/>
        </p:spPr>
        <p:txBody>
          <a:bodyPr wrap="square" rtlCol="0">
            <a:spAutoFit/>
          </a:bodyPr>
          <a:lstStyle/>
          <a:p>
            <a:pPr marL="285750" indent="-285750" defTabSz="457200" fontAlgn="auto">
              <a:spcBef>
                <a:spcPts val="0"/>
              </a:spcBef>
              <a:spcAft>
                <a:spcPts val="0"/>
              </a:spcAft>
              <a:buFont typeface="Arial"/>
              <a:buChar char="•"/>
            </a:pPr>
            <a:r>
              <a:rPr lang="en-US" sz="1600" dirty="0" smtClean="0">
                <a:solidFill>
                  <a:prstClr val="black"/>
                </a:solidFill>
                <a:latin typeface="Times New Roman"/>
                <a:cs typeface="Times New Roman"/>
              </a:rPr>
              <a:t>State </a:t>
            </a:r>
            <a:r>
              <a:rPr lang="en-US" sz="1600" i="1" dirty="0" smtClean="0">
                <a:solidFill>
                  <a:prstClr val="black"/>
                </a:solidFill>
                <a:latin typeface="Times New Roman"/>
                <a:cs typeface="Times New Roman"/>
              </a:rPr>
              <a:t>X</a:t>
            </a:r>
            <a:r>
              <a:rPr lang="en-US" sz="1600" i="1" baseline="-25000" dirty="0" smtClean="0">
                <a:solidFill>
                  <a:prstClr val="black"/>
                </a:solidFill>
                <a:latin typeface="Times New Roman"/>
                <a:cs typeface="Times New Roman"/>
              </a:rPr>
              <a:t>t+1</a:t>
            </a:r>
            <a:r>
              <a:rPr lang="en-US" sz="1600" dirty="0" smtClean="0">
                <a:solidFill>
                  <a:prstClr val="black"/>
                </a:solidFill>
                <a:latin typeface="Times New Roman"/>
                <a:cs typeface="Times New Roman"/>
              </a:rPr>
              <a:t>: </a:t>
            </a:r>
            <a:r>
              <a:rPr lang="en-US" sz="1600" b="0" dirty="0">
                <a:solidFill>
                  <a:prstClr val="black"/>
                </a:solidFill>
                <a:latin typeface="Times New Roman"/>
                <a:cs typeface="Times New Roman"/>
              </a:rPr>
              <a:t>Gene expression vector of Group </a:t>
            </a:r>
            <a:r>
              <a:rPr lang="en-US" sz="1600" b="0" i="1" dirty="0">
                <a:solidFill>
                  <a:prstClr val="black"/>
                </a:solidFill>
                <a:latin typeface="Times New Roman"/>
                <a:cs typeface="Times New Roman"/>
              </a:rPr>
              <a:t>X</a:t>
            </a:r>
            <a:r>
              <a:rPr lang="en-US" sz="1600" b="0" dirty="0">
                <a:solidFill>
                  <a:prstClr val="black"/>
                </a:solidFill>
                <a:latin typeface="Times New Roman"/>
                <a:cs typeface="Times New Roman"/>
              </a:rPr>
              <a:t> at time </a:t>
            </a:r>
            <a:r>
              <a:rPr lang="en-US" sz="1600" b="0" i="1" dirty="0">
                <a:solidFill>
                  <a:prstClr val="black"/>
                </a:solidFill>
                <a:latin typeface="Times New Roman"/>
                <a:cs typeface="Times New Roman"/>
              </a:rPr>
              <a:t>t</a:t>
            </a:r>
            <a:r>
              <a:rPr lang="en-US" sz="1600" b="0" dirty="0">
                <a:solidFill>
                  <a:prstClr val="black"/>
                </a:solidFill>
                <a:latin typeface="Times New Roman"/>
                <a:cs typeface="Times New Roman"/>
              </a:rPr>
              <a:t>+</a:t>
            </a:r>
            <a:r>
              <a:rPr lang="en-US" sz="1600" b="0" dirty="0" smtClean="0">
                <a:solidFill>
                  <a:prstClr val="black"/>
                </a:solidFill>
                <a:latin typeface="Times New Roman"/>
                <a:cs typeface="Times New Roman"/>
              </a:rPr>
              <a:t>1</a:t>
            </a:r>
          </a:p>
          <a:p>
            <a:pPr marL="285750" indent="-285750" defTabSz="457200" fontAlgn="auto">
              <a:spcBef>
                <a:spcPts val="0"/>
              </a:spcBef>
              <a:spcAft>
                <a:spcPts val="0"/>
              </a:spcAft>
              <a:buFont typeface="Arial"/>
              <a:buChar char="•"/>
            </a:pPr>
            <a:endParaRPr lang="en-US" sz="1600" b="0" dirty="0" smtClean="0">
              <a:solidFill>
                <a:prstClr val="black"/>
              </a:solidFill>
              <a:latin typeface="Times New Roman"/>
              <a:cs typeface="Times New Roman"/>
            </a:endParaRPr>
          </a:p>
          <a:p>
            <a:pPr marL="285750" indent="-285750" defTabSz="457200" fontAlgn="auto">
              <a:spcBef>
                <a:spcPts val="0"/>
              </a:spcBef>
              <a:spcAft>
                <a:spcPts val="0"/>
              </a:spcAft>
              <a:buFont typeface="Arial"/>
              <a:buChar char="•"/>
            </a:pPr>
            <a:r>
              <a:rPr lang="en-US" sz="1600" i="1" dirty="0" err="1">
                <a:solidFill>
                  <a:prstClr val="black"/>
                </a:solidFill>
                <a:latin typeface="Times New Roman"/>
                <a:cs typeface="Times New Roman"/>
              </a:rPr>
              <a:t>A</a:t>
            </a:r>
            <a:r>
              <a:rPr lang="en-US" sz="1600" i="1" baseline="-25000" dirty="0" err="1">
                <a:solidFill>
                  <a:prstClr val="black"/>
                </a:solidFill>
                <a:latin typeface="Times New Roman"/>
                <a:cs typeface="Times New Roman"/>
              </a:rPr>
              <a:t>ij</a:t>
            </a:r>
            <a:r>
              <a:rPr lang="en-US" sz="1600" b="0" dirty="0">
                <a:solidFill>
                  <a:prstClr val="black"/>
                </a:solidFill>
                <a:latin typeface="Times New Roman"/>
                <a:cs typeface="Times New Roman"/>
              </a:rPr>
              <a:t> captures temporal casual influence from Gene </a:t>
            </a:r>
            <a:r>
              <a:rPr lang="en-US" sz="1600" b="0" i="1" dirty="0" err="1">
                <a:solidFill>
                  <a:prstClr val="black"/>
                </a:solidFill>
                <a:latin typeface="Times New Roman"/>
                <a:cs typeface="Times New Roman"/>
              </a:rPr>
              <a:t>i</a:t>
            </a:r>
            <a:r>
              <a:rPr lang="en-US" sz="1600" b="0" dirty="0">
                <a:solidFill>
                  <a:prstClr val="black"/>
                </a:solidFill>
                <a:latin typeface="Times New Roman"/>
                <a:cs typeface="Times New Roman"/>
              </a:rPr>
              <a:t> to Gene </a:t>
            </a:r>
            <a:r>
              <a:rPr lang="en-US" sz="1600" b="0" i="1" dirty="0">
                <a:solidFill>
                  <a:prstClr val="black"/>
                </a:solidFill>
                <a:latin typeface="Times New Roman"/>
                <a:cs typeface="Times New Roman"/>
              </a:rPr>
              <a:t>j </a:t>
            </a:r>
            <a:r>
              <a:rPr lang="en-US" sz="1600" b="0" dirty="0">
                <a:solidFill>
                  <a:prstClr val="black"/>
                </a:solidFill>
                <a:latin typeface="Times New Roman"/>
                <a:cs typeface="Times New Roman"/>
              </a:rPr>
              <a:t> in internal </a:t>
            </a:r>
            <a:r>
              <a:rPr lang="en-US" sz="1600" b="0" dirty="0" smtClean="0">
                <a:solidFill>
                  <a:prstClr val="black"/>
                </a:solidFill>
                <a:latin typeface="Times New Roman"/>
                <a:cs typeface="Times New Roman"/>
              </a:rPr>
              <a:t>group</a:t>
            </a:r>
          </a:p>
          <a:p>
            <a:pPr marL="285750" indent="-285750" defTabSz="457200" fontAlgn="auto">
              <a:spcBef>
                <a:spcPts val="0"/>
              </a:spcBef>
              <a:spcAft>
                <a:spcPts val="0"/>
              </a:spcAft>
              <a:buFont typeface="Arial"/>
              <a:buChar char="•"/>
            </a:pPr>
            <a:endParaRPr lang="en-US" sz="1600" b="0" i="1" dirty="0">
              <a:solidFill>
                <a:prstClr val="black"/>
              </a:solidFill>
              <a:latin typeface="Times New Roman"/>
              <a:cs typeface="Times New Roman"/>
            </a:endParaRPr>
          </a:p>
          <a:p>
            <a:pPr marL="285750" indent="-285750" defTabSz="457200" fontAlgn="auto">
              <a:spcBef>
                <a:spcPts val="0"/>
              </a:spcBef>
              <a:spcAft>
                <a:spcPts val="0"/>
              </a:spcAft>
              <a:buFont typeface="Arial"/>
              <a:buChar char="•"/>
            </a:pPr>
            <a:r>
              <a:rPr lang="en-US" sz="1600" dirty="0">
                <a:solidFill>
                  <a:prstClr val="black"/>
                </a:solidFill>
                <a:latin typeface="Times New Roman"/>
                <a:cs typeface="Times New Roman"/>
              </a:rPr>
              <a:t>State </a:t>
            </a:r>
            <a:r>
              <a:rPr lang="en-US" sz="1600" i="1" dirty="0" err="1">
                <a:solidFill>
                  <a:prstClr val="black"/>
                </a:solidFill>
                <a:latin typeface="Times New Roman"/>
                <a:cs typeface="Times New Roman"/>
              </a:rPr>
              <a:t>X</a:t>
            </a:r>
            <a:r>
              <a:rPr lang="en-US" sz="1600" i="1" baseline="-25000" dirty="0" err="1">
                <a:solidFill>
                  <a:prstClr val="black"/>
                </a:solidFill>
                <a:latin typeface="Times New Roman"/>
                <a:cs typeface="Times New Roman"/>
              </a:rPr>
              <a:t>t</a:t>
            </a:r>
            <a:r>
              <a:rPr lang="en-US" sz="1600" dirty="0">
                <a:solidFill>
                  <a:prstClr val="black"/>
                </a:solidFill>
                <a:latin typeface="Times New Roman"/>
                <a:cs typeface="Times New Roman"/>
              </a:rPr>
              <a:t>: </a:t>
            </a:r>
            <a:r>
              <a:rPr lang="en-US" sz="1600" b="0" dirty="0">
                <a:solidFill>
                  <a:prstClr val="black"/>
                </a:solidFill>
                <a:latin typeface="Times New Roman"/>
                <a:cs typeface="Times New Roman"/>
              </a:rPr>
              <a:t>Gene expression vector of internal group at time </a:t>
            </a:r>
            <a:r>
              <a:rPr lang="en-US" sz="1600" b="0" i="1" dirty="0" smtClean="0">
                <a:solidFill>
                  <a:prstClr val="black"/>
                </a:solidFill>
                <a:latin typeface="Times New Roman"/>
                <a:cs typeface="Times New Roman"/>
              </a:rPr>
              <a:t>t</a:t>
            </a:r>
          </a:p>
          <a:p>
            <a:pPr marL="285750" indent="-285750" defTabSz="457200" fontAlgn="auto">
              <a:spcBef>
                <a:spcPts val="0"/>
              </a:spcBef>
              <a:spcAft>
                <a:spcPts val="0"/>
              </a:spcAft>
              <a:buFont typeface="Arial"/>
              <a:buChar char="•"/>
            </a:pPr>
            <a:endParaRPr lang="en-US" sz="1600" b="0" i="1" dirty="0">
              <a:solidFill>
                <a:prstClr val="black"/>
              </a:solidFill>
              <a:latin typeface="Times New Roman"/>
              <a:cs typeface="Times New Roman"/>
            </a:endParaRPr>
          </a:p>
          <a:p>
            <a:pPr marL="285750" indent="-285750" defTabSz="457200" fontAlgn="auto">
              <a:spcBef>
                <a:spcPts val="0"/>
              </a:spcBef>
              <a:spcAft>
                <a:spcPts val="0"/>
              </a:spcAft>
              <a:buFont typeface="Arial"/>
              <a:buChar char="•"/>
            </a:pPr>
            <a:r>
              <a:rPr lang="en-US" sz="1600" i="1" dirty="0" err="1">
                <a:solidFill>
                  <a:prstClr val="black"/>
                </a:solidFill>
                <a:latin typeface="Times New Roman"/>
                <a:cs typeface="Times New Roman"/>
              </a:rPr>
              <a:t>B</a:t>
            </a:r>
            <a:r>
              <a:rPr lang="en-US" sz="1600" i="1" baseline="-25000" dirty="0" err="1">
                <a:solidFill>
                  <a:prstClr val="black"/>
                </a:solidFill>
                <a:latin typeface="Times New Roman"/>
                <a:cs typeface="Times New Roman"/>
              </a:rPr>
              <a:t>kl</a:t>
            </a:r>
            <a:r>
              <a:rPr lang="en-US" sz="1600" dirty="0">
                <a:solidFill>
                  <a:prstClr val="black"/>
                </a:solidFill>
                <a:latin typeface="Times New Roman"/>
                <a:cs typeface="Times New Roman"/>
              </a:rPr>
              <a:t> </a:t>
            </a:r>
            <a:r>
              <a:rPr lang="en-US" sz="1600" b="0" dirty="0">
                <a:solidFill>
                  <a:prstClr val="black"/>
                </a:solidFill>
                <a:latin typeface="Times New Roman"/>
                <a:cs typeface="Times New Roman"/>
              </a:rPr>
              <a:t>captures temporal casual influence from external factor </a:t>
            </a:r>
            <a:r>
              <a:rPr lang="en-US" sz="1600" b="0" i="1" dirty="0">
                <a:solidFill>
                  <a:prstClr val="black"/>
                </a:solidFill>
                <a:latin typeface="Times New Roman"/>
                <a:cs typeface="Times New Roman"/>
              </a:rPr>
              <a:t>k </a:t>
            </a:r>
            <a:r>
              <a:rPr lang="en-US" sz="1600" b="0" dirty="0">
                <a:solidFill>
                  <a:prstClr val="black"/>
                </a:solidFill>
                <a:latin typeface="Times New Roman"/>
                <a:cs typeface="Times New Roman"/>
              </a:rPr>
              <a:t>to Gene </a:t>
            </a:r>
            <a:r>
              <a:rPr lang="en-US" sz="1600" b="0" i="1" dirty="0">
                <a:solidFill>
                  <a:prstClr val="black"/>
                </a:solidFill>
                <a:latin typeface="Times New Roman"/>
                <a:cs typeface="Times New Roman"/>
              </a:rPr>
              <a:t>l </a:t>
            </a:r>
            <a:r>
              <a:rPr lang="en-US" sz="1600" b="0" dirty="0">
                <a:solidFill>
                  <a:prstClr val="black"/>
                </a:solidFill>
                <a:latin typeface="Times New Roman"/>
                <a:cs typeface="Times New Roman"/>
              </a:rPr>
              <a:t>in internal </a:t>
            </a:r>
            <a:r>
              <a:rPr lang="en-US" sz="1600" b="0" dirty="0" smtClean="0">
                <a:solidFill>
                  <a:prstClr val="black"/>
                </a:solidFill>
                <a:latin typeface="Times New Roman"/>
                <a:cs typeface="Times New Roman"/>
              </a:rPr>
              <a:t>group</a:t>
            </a:r>
          </a:p>
          <a:p>
            <a:pPr marL="285750" indent="-285750" defTabSz="457200" fontAlgn="auto">
              <a:spcBef>
                <a:spcPts val="0"/>
              </a:spcBef>
              <a:spcAft>
                <a:spcPts val="0"/>
              </a:spcAft>
              <a:buFont typeface="Arial"/>
              <a:buChar char="•"/>
            </a:pPr>
            <a:endParaRPr lang="en-US" sz="1600" b="0" i="1" dirty="0">
              <a:solidFill>
                <a:prstClr val="black"/>
              </a:solidFill>
              <a:latin typeface="Times New Roman"/>
              <a:cs typeface="Times New Roman"/>
            </a:endParaRPr>
          </a:p>
          <a:p>
            <a:pPr marL="285750" indent="-285750" defTabSz="457200" fontAlgn="auto">
              <a:spcBef>
                <a:spcPts val="0"/>
              </a:spcBef>
              <a:spcAft>
                <a:spcPts val="0"/>
              </a:spcAft>
              <a:buFont typeface="Arial"/>
              <a:buChar char="•"/>
            </a:pPr>
            <a:r>
              <a:rPr lang="en-US" sz="1600" dirty="0" smtClean="0">
                <a:solidFill>
                  <a:prstClr val="black"/>
                </a:solidFill>
                <a:latin typeface="Times New Roman"/>
                <a:cs typeface="Times New Roman"/>
              </a:rPr>
              <a:t>Control </a:t>
            </a:r>
            <a:r>
              <a:rPr lang="en-US" sz="1600" i="1" dirty="0" err="1" smtClean="0">
                <a:solidFill>
                  <a:prstClr val="black"/>
                </a:solidFill>
                <a:latin typeface="Times New Roman"/>
                <a:cs typeface="Times New Roman"/>
              </a:rPr>
              <a:t>U</a:t>
            </a:r>
            <a:r>
              <a:rPr lang="en-US" sz="1600" i="1" baseline="-25000" dirty="0" err="1" smtClean="0">
                <a:solidFill>
                  <a:prstClr val="black"/>
                </a:solidFill>
                <a:latin typeface="Times New Roman"/>
                <a:cs typeface="Times New Roman"/>
              </a:rPr>
              <a:t>t</a:t>
            </a:r>
            <a:r>
              <a:rPr lang="en-US" sz="1600" dirty="0" smtClean="0">
                <a:solidFill>
                  <a:prstClr val="black"/>
                </a:solidFill>
                <a:latin typeface="Times New Roman"/>
                <a:cs typeface="Times New Roman"/>
              </a:rPr>
              <a:t>: </a:t>
            </a:r>
            <a:r>
              <a:rPr lang="en-US" sz="1600" b="0" dirty="0">
                <a:solidFill>
                  <a:prstClr val="black"/>
                </a:solidFill>
                <a:latin typeface="Times New Roman"/>
                <a:cs typeface="Times New Roman"/>
              </a:rPr>
              <a:t>Gene expression vector of external factors at time </a:t>
            </a:r>
            <a:r>
              <a:rPr lang="en-US" sz="1600" b="0" i="1" dirty="0">
                <a:solidFill>
                  <a:prstClr val="black"/>
                </a:solidFill>
                <a:latin typeface="Times New Roman"/>
                <a:cs typeface="Times New Roman"/>
              </a:rPr>
              <a:t>t</a:t>
            </a:r>
          </a:p>
          <a:p>
            <a:pPr marL="285750" indent="-285750" defTabSz="457200" fontAlgn="auto">
              <a:spcBef>
                <a:spcPts val="0"/>
              </a:spcBef>
              <a:spcAft>
                <a:spcPts val="0"/>
              </a:spcAft>
              <a:buFont typeface="Arial"/>
              <a:buChar char="•"/>
            </a:pPr>
            <a:endParaRPr lang="en-US" sz="1400" b="0" dirty="0">
              <a:solidFill>
                <a:prstClr val="black"/>
              </a:solidFill>
              <a:latin typeface="Times New Roman"/>
              <a:cs typeface="Times New Roman"/>
            </a:endParaRPr>
          </a:p>
        </p:txBody>
      </p:sp>
      <p:sp>
        <p:nvSpPr>
          <p:cNvPr id="5"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417155296"/>
      </p:ext>
    </p:extLst>
  </p:cSld>
  <p:clrMapOvr>
    <a:masterClrMapping/>
  </p:clrMapOvr>
  <mc:AlternateContent xmlns:mc="http://schemas.openxmlformats.org/markup-compatibility/2006" xmlns:p14="http://schemas.microsoft.com/office/powerpoint/2010/main">
    <mc:Choice Requires="p14">
      <p:transition spd="slow" p14:dur="2000" advTm="69617"/>
    </mc:Choice>
    <mc:Fallback xmlns="">
      <p:transition xmlns:p14="http://schemas.microsoft.com/office/powerpoint/2010/main" spd="slow" advTm="69617"/>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8242" y="1865439"/>
            <a:ext cx="4525758" cy="4370640"/>
          </a:xfrm>
          <a:prstGeom prst="rect">
            <a:avLst/>
          </a:prstGeom>
        </p:spPr>
      </p:pic>
      <p:graphicFrame>
        <p:nvGraphicFramePr>
          <p:cNvPr id="104" name="Object 103"/>
          <p:cNvGraphicFramePr>
            <a:graphicFrameLocks noChangeAspect="1"/>
          </p:cNvGraphicFramePr>
          <p:nvPr>
            <p:extLst/>
          </p:nvPr>
        </p:nvGraphicFramePr>
        <p:xfrm>
          <a:off x="1447800" y="5837927"/>
          <a:ext cx="2494051" cy="609600"/>
        </p:xfrm>
        <a:graphic>
          <a:graphicData uri="http://schemas.openxmlformats.org/presentationml/2006/ole">
            <mc:AlternateContent xmlns:mc="http://schemas.openxmlformats.org/markup-compatibility/2006">
              <mc:Choice xmlns:v="urn:schemas-microsoft-com:vml" Requires="v">
                <p:oleObj spid="_x0000_s1113" name="Equation" r:id="rId5" imgW="1028700" imgH="241300" progId="Equation.3">
                  <p:embed/>
                </p:oleObj>
              </mc:Choice>
              <mc:Fallback>
                <p:oleObj name="Equation" r:id="rId5" imgW="1028700" imgH="241300" progId="Equation.3">
                  <p:embed/>
                  <p:pic>
                    <p:nvPicPr>
                      <p:cNvPr id="0" name=""/>
                      <p:cNvPicPr>
                        <a:picLocks noChangeAspect="1" noChangeArrowheads="1"/>
                      </p:cNvPicPr>
                      <p:nvPr/>
                    </p:nvPicPr>
                    <p:blipFill>
                      <a:blip r:embed="rId6"/>
                      <a:srcRect/>
                      <a:stretch>
                        <a:fillRect/>
                      </a:stretch>
                    </p:blipFill>
                    <p:spPr bwMode="auto">
                      <a:xfrm>
                        <a:off x="1447800" y="5837927"/>
                        <a:ext cx="2494051" cy="609600"/>
                      </a:xfrm>
                      <a:prstGeom prst="rect">
                        <a:avLst/>
                      </a:prstGeom>
                      <a:noFill/>
                      <a:ln>
                        <a:solidFill>
                          <a:schemeClr val="tx1"/>
                        </a:solidFill>
                      </a:ln>
                      <a:extLst/>
                    </p:spPr>
                  </p:pic>
                </p:oleObj>
              </mc:Fallback>
            </mc:AlternateContent>
          </a:graphicData>
        </a:graphic>
      </p:graphicFrame>
      <p:sp>
        <p:nvSpPr>
          <p:cNvPr id="105" name="TextBox 104"/>
          <p:cNvSpPr txBox="1"/>
          <p:nvPr/>
        </p:nvSpPr>
        <p:spPr>
          <a:xfrm>
            <a:off x="366037" y="4800600"/>
            <a:ext cx="4683033" cy="954107"/>
          </a:xfrm>
          <a:prstGeom prst="rect">
            <a:avLst/>
          </a:prstGeom>
          <a:noFill/>
        </p:spPr>
        <p:txBody>
          <a:bodyPr wrap="square" rtlCol="0">
            <a:spAutoFit/>
          </a:bodyPr>
          <a:lstStyle/>
          <a:p>
            <a:pPr defTabSz="457200" fontAlgn="auto">
              <a:spcBef>
                <a:spcPts val="0"/>
              </a:spcBef>
              <a:spcAft>
                <a:spcPts val="0"/>
              </a:spcAft>
            </a:pPr>
            <a:r>
              <a:rPr lang="en-US" sz="2000" b="0" dirty="0">
                <a:solidFill>
                  <a:srgbClr val="000000"/>
                </a:solidFill>
                <a:latin typeface="Times New Roman"/>
                <a:cs typeface="Times New Roman"/>
              </a:rPr>
              <a:t>Effective state space model for meta-genes</a:t>
            </a:r>
          </a:p>
          <a:p>
            <a:pPr defTabSz="457200" fontAlgn="auto">
              <a:spcBef>
                <a:spcPts val="0"/>
              </a:spcBef>
              <a:spcAft>
                <a:spcPts val="0"/>
              </a:spcAft>
            </a:pPr>
            <a:r>
              <a:rPr lang="en-US" sz="2000" b="0" dirty="0">
                <a:solidFill>
                  <a:srgbClr val="000000"/>
                </a:solidFill>
                <a:latin typeface="Times New Roman"/>
                <a:cs typeface="Times New Roman"/>
              </a:rPr>
              <a:t> </a:t>
            </a:r>
            <a:r>
              <a:rPr lang="en-US" sz="1600" b="0" dirty="0">
                <a:solidFill>
                  <a:srgbClr val="000000"/>
                </a:solidFill>
                <a:latin typeface="Times New Roman"/>
                <a:cs typeface="Times New Roman"/>
              </a:rPr>
              <a:t>(e.g., 250 time points to estimate 50 matrix elements if 5 meta-genes)</a:t>
            </a:r>
          </a:p>
        </p:txBody>
      </p:sp>
      <p:graphicFrame>
        <p:nvGraphicFramePr>
          <p:cNvPr id="106" name="Object 105"/>
          <p:cNvGraphicFramePr>
            <a:graphicFrameLocks noChangeAspect="1"/>
          </p:cNvGraphicFramePr>
          <p:nvPr>
            <p:extLst/>
          </p:nvPr>
        </p:nvGraphicFramePr>
        <p:xfrm>
          <a:off x="1240176" y="2280840"/>
          <a:ext cx="2590800" cy="536057"/>
        </p:xfrm>
        <a:graphic>
          <a:graphicData uri="http://schemas.openxmlformats.org/presentationml/2006/ole">
            <mc:AlternateContent xmlns:mc="http://schemas.openxmlformats.org/markup-compatibility/2006">
              <mc:Choice xmlns:v="urn:schemas-microsoft-com:vml" Requires="v">
                <p:oleObj spid="_x0000_s1114" name="Equation" r:id="rId7" imgW="1104556" imgH="228738" progId="Equation.3">
                  <p:embed/>
                </p:oleObj>
              </mc:Choice>
              <mc:Fallback>
                <p:oleObj name="Equation" r:id="rId7" imgW="1104556" imgH="228738"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0176" y="2280840"/>
                        <a:ext cx="2590800" cy="536057"/>
                      </a:xfrm>
                      <a:prstGeom prst="rect">
                        <a:avLst/>
                      </a:prstGeom>
                      <a:noFill/>
                      <a:extLst/>
                    </p:spPr>
                  </p:pic>
                </p:oleObj>
              </mc:Fallback>
            </mc:AlternateContent>
          </a:graphicData>
        </a:graphic>
      </p:graphicFrame>
      <p:sp>
        <p:nvSpPr>
          <p:cNvPr id="107" name="TextBox 106"/>
          <p:cNvSpPr txBox="1"/>
          <p:nvPr/>
        </p:nvSpPr>
        <p:spPr>
          <a:xfrm>
            <a:off x="366037" y="1011830"/>
            <a:ext cx="4104908" cy="1200328"/>
          </a:xfrm>
          <a:prstGeom prst="rect">
            <a:avLst/>
          </a:prstGeom>
          <a:noFill/>
        </p:spPr>
        <p:txBody>
          <a:bodyPr wrap="square" rtlCol="0">
            <a:spAutoFit/>
          </a:bodyPr>
          <a:lstStyle/>
          <a:p>
            <a:pPr defTabSz="457200" fontAlgn="auto">
              <a:spcBef>
                <a:spcPts val="0"/>
              </a:spcBef>
              <a:spcAft>
                <a:spcPts val="0"/>
              </a:spcAft>
            </a:pPr>
            <a:r>
              <a:rPr lang="en-US" sz="2000" b="0" dirty="0">
                <a:solidFill>
                  <a:srgbClr val="000000"/>
                </a:solidFill>
                <a:latin typeface="Times New Roman"/>
                <a:cs typeface="Times New Roman"/>
              </a:rPr>
              <a:t>Not enough data to estimate state space model for genes </a:t>
            </a:r>
          </a:p>
          <a:p>
            <a:pPr defTabSz="457200" fontAlgn="auto">
              <a:spcBef>
                <a:spcPts val="0"/>
              </a:spcBef>
              <a:spcAft>
                <a:spcPts val="0"/>
              </a:spcAft>
            </a:pPr>
            <a:r>
              <a:rPr lang="en-US" sz="1600" b="0" dirty="0">
                <a:solidFill>
                  <a:srgbClr val="000000"/>
                </a:solidFill>
                <a:latin typeface="Times New Roman"/>
                <a:cs typeface="Times New Roman"/>
              </a:rPr>
              <a:t>(e.g., 25 time points per gene to estimate 4 </a:t>
            </a:r>
            <a:r>
              <a:rPr lang="en-US" sz="1600" b="0" dirty="0" smtClean="0">
                <a:solidFill>
                  <a:srgbClr val="000000"/>
                </a:solidFill>
                <a:latin typeface="Times New Roman"/>
                <a:cs typeface="Times New Roman"/>
              </a:rPr>
              <a:t>million </a:t>
            </a:r>
            <a:r>
              <a:rPr lang="en-US" sz="1600" b="0" dirty="0">
                <a:solidFill>
                  <a:srgbClr val="000000"/>
                </a:solidFill>
                <a:latin typeface="Times New Roman"/>
                <a:cs typeface="Times New Roman"/>
              </a:rPr>
              <a:t>elements of </a:t>
            </a:r>
            <a:r>
              <a:rPr lang="en-US" sz="1600" b="0" i="1" dirty="0">
                <a:solidFill>
                  <a:srgbClr val="000000"/>
                </a:solidFill>
                <a:latin typeface="Times New Roman"/>
                <a:cs typeface="Times New Roman"/>
              </a:rPr>
              <a:t>A </a:t>
            </a:r>
            <a:r>
              <a:rPr lang="en-US" sz="1600" b="0" dirty="0">
                <a:solidFill>
                  <a:srgbClr val="000000"/>
                </a:solidFill>
                <a:latin typeface="Times New Roman"/>
                <a:cs typeface="Times New Roman"/>
              </a:rPr>
              <a:t>or</a:t>
            </a:r>
            <a:r>
              <a:rPr lang="en-US" sz="1600" b="0" i="1" dirty="0">
                <a:solidFill>
                  <a:srgbClr val="000000"/>
                </a:solidFill>
                <a:latin typeface="Times New Roman"/>
                <a:cs typeface="Times New Roman"/>
              </a:rPr>
              <a:t> B</a:t>
            </a:r>
            <a:r>
              <a:rPr lang="en-US" sz="1600" b="0" dirty="0">
                <a:solidFill>
                  <a:srgbClr val="000000"/>
                </a:solidFill>
                <a:latin typeface="Times New Roman"/>
                <a:cs typeface="Times New Roman"/>
              </a:rPr>
              <a:t> for 2000 genes)</a:t>
            </a:r>
          </a:p>
        </p:txBody>
      </p:sp>
      <p:sp>
        <p:nvSpPr>
          <p:cNvPr id="3" name="Rectangle 2"/>
          <p:cNvSpPr/>
          <p:nvPr/>
        </p:nvSpPr>
        <p:spPr>
          <a:xfrm>
            <a:off x="607455" y="3412064"/>
            <a:ext cx="3497452" cy="707886"/>
          </a:xfrm>
          <a:prstGeom prst="rect">
            <a:avLst/>
          </a:prstGeom>
        </p:spPr>
        <p:txBody>
          <a:bodyPr wrap="square">
            <a:spAutoFit/>
          </a:bodyPr>
          <a:lstStyle/>
          <a:p>
            <a:pPr defTabSz="457200" fontAlgn="auto">
              <a:spcBef>
                <a:spcPts val="0"/>
              </a:spcBef>
              <a:spcAft>
                <a:spcPts val="0"/>
              </a:spcAft>
            </a:pPr>
            <a:r>
              <a:rPr lang="en-US" sz="2000" b="0" dirty="0">
                <a:solidFill>
                  <a:srgbClr val="000000"/>
                </a:solidFill>
                <a:latin typeface="Times New Roman"/>
                <a:cs typeface="Times New Roman"/>
              </a:rPr>
              <a:t>Dimensionality reduction from genes to meta-genes (e.g., </a:t>
            </a:r>
            <a:r>
              <a:rPr lang="en-US" sz="2000" b="0" dirty="0" smtClean="0">
                <a:solidFill>
                  <a:srgbClr val="000000"/>
                </a:solidFill>
                <a:latin typeface="Times New Roman"/>
                <a:cs typeface="Times New Roman"/>
              </a:rPr>
              <a:t>SVD)</a:t>
            </a:r>
            <a:endParaRPr lang="en-US" sz="2000" b="0" dirty="0">
              <a:solidFill>
                <a:srgbClr val="000000"/>
              </a:solidFill>
              <a:latin typeface="Times New Roman"/>
              <a:cs typeface="Times New Roman"/>
            </a:endParaRPr>
          </a:p>
        </p:txBody>
      </p:sp>
      <p:sp>
        <p:nvSpPr>
          <p:cNvPr id="9" name="Right Arrow 8"/>
          <p:cNvSpPr/>
          <p:nvPr/>
        </p:nvSpPr>
        <p:spPr>
          <a:xfrm rot="5400000">
            <a:off x="2353400" y="2828200"/>
            <a:ext cx="381000" cy="6682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sp>
        <p:nvSpPr>
          <p:cNvPr id="10" name="Right Arrow 9"/>
          <p:cNvSpPr/>
          <p:nvPr/>
        </p:nvSpPr>
        <p:spPr>
          <a:xfrm rot="5400000">
            <a:off x="2353400" y="4276000"/>
            <a:ext cx="381000" cy="6682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sp>
        <p:nvSpPr>
          <p:cNvPr id="12"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
        <p:nvSpPr>
          <p:cNvPr id="13" name="Title 1"/>
          <p:cNvSpPr txBox="1">
            <a:spLocks/>
          </p:cNvSpPr>
          <p:nvPr/>
        </p:nvSpPr>
        <p:spPr bwMode="auto">
          <a:xfrm>
            <a:off x="152399" y="83756"/>
            <a:ext cx="8991601" cy="9144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ctr" anchorCtr="0" compatLnSpc="1">
            <a:prstTxWarp prst="textNoShape">
              <a:avLst/>
            </a:prstTxWarp>
            <a:normAutofit/>
          </a:bodyPr>
          <a:lst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a:lstStyle>
          <a:p>
            <a:r>
              <a:rPr lang="en-US" smtClean="0"/>
              <a:t>State-space model for internal </a:t>
            </a:r>
            <a:br>
              <a:rPr lang="en-US" smtClean="0"/>
            </a:br>
            <a:r>
              <a:rPr lang="en-US" smtClean="0"/>
              <a:t>and external gene regulatory networks</a:t>
            </a:r>
            <a:endParaRPr lang="en-US" dirty="0"/>
          </a:p>
        </p:txBody>
      </p:sp>
    </p:spTree>
    <p:extLst>
      <p:ext uri="{BB962C8B-B14F-4D97-AF65-F5344CB8AC3E}">
        <p14:creationId xmlns:p14="http://schemas.microsoft.com/office/powerpoint/2010/main" val="2035917156"/>
      </p:ext>
    </p:extLst>
  </p:cSld>
  <p:clrMapOvr>
    <a:masterClrMapping/>
  </p:clrMapOvr>
  <mc:AlternateContent xmlns:mc="http://schemas.openxmlformats.org/markup-compatibility/2006" xmlns:p14="http://schemas.microsoft.com/office/powerpoint/2010/main">
    <mc:Choice Requires="p14">
      <p:transition spd="slow" p14:dur="2000" advTm="69617"/>
    </mc:Choice>
    <mc:Fallback xmlns="">
      <p:transition xmlns:p14="http://schemas.microsoft.com/office/powerpoint/2010/main" spd="slow" advTm="69617"/>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60" y="0"/>
            <a:ext cx="9120140" cy="1143000"/>
          </a:xfrm>
        </p:spPr>
        <p:txBody>
          <a:bodyPr>
            <a:normAutofit/>
          </a:bodyPr>
          <a:lstStyle/>
          <a:p>
            <a:r>
              <a:rPr lang="en-US" dirty="0"/>
              <a:t>Canonical temporal expression trajectories from effective state space model</a:t>
            </a:r>
          </a:p>
        </p:txBody>
      </p:sp>
      <p:sp>
        <p:nvSpPr>
          <p:cNvPr id="19" name="TextBox 18"/>
          <p:cNvSpPr txBox="1"/>
          <p:nvPr/>
        </p:nvSpPr>
        <p:spPr>
          <a:xfrm>
            <a:off x="1820332" y="2999601"/>
            <a:ext cx="4038600" cy="1015663"/>
          </a:xfrm>
          <a:prstGeom prst="rect">
            <a:avLst/>
          </a:prstGeom>
          <a:noFill/>
          <a:ln>
            <a:solidFill>
              <a:srgbClr val="FF0000"/>
            </a:solidFill>
          </a:ln>
        </p:spPr>
        <p:txBody>
          <a:bodyPr wrap="square" rtlCol="0">
            <a:spAutoFit/>
          </a:bodyPr>
          <a:lstStyle/>
          <a:p>
            <a:pPr defTabSz="457200" fontAlgn="auto">
              <a:spcBef>
                <a:spcPts val="0"/>
              </a:spcBef>
              <a:spcAft>
                <a:spcPts val="0"/>
              </a:spcAft>
            </a:pPr>
            <a:r>
              <a:rPr lang="en-US" sz="2000" b="0" i="1" dirty="0" err="1">
                <a:solidFill>
                  <a:srgbClr val="000000"/>
                </a:solidFill>
                <a:latin typeface="Times New Roman"/>
                <a:cs typeface="Times New Roman"/>
              </a:rPr>
              <a:t>p</a:t>
            </a:r>
            <a:r>
              <a:rPr lang="en-US" sz="2000" b="0" baseline="30000" dirty="0" err="1">
                <a:solidFill>
                  <a:srgbClr val="000000"/>
                </a:solidFill>
                <a:latin typeface="Times New Roman"/>
                <a:cs typeface="Times New Roman"/>
              </a:rPr>
              <a:t>th</a:t>
            </a:r>
            <a:r>
              <a:rPr lang="en-US" sz="2000" b="0" dirty="0">
                <a:solidFill>
                  <a:srgbClr val="000000"/>
                </a:solidFill>
                <a:latin typeface="Times New Roman"/>
                <a:cs typeface="Times New Roman"/>
              </a:rPr>
              <a:t> internal principal dynamic pattern (</a:t>
            </a:r>
            <a:r>
              <a:rPr lang="en-US" sz="2000" b="0" dirty="0" err="1">
                <a:solidFill>
                  <a:srgbClr val="FF0000"/>
                </a:solidFill>
                <a:latin typeface="Times New Roman"/>
                <a:cs typeface="Times New Roman"/>
              </a:rPr>
              <a:t>iPDP</a:t>
            </a:r>
            <a:r>
              <a:rPr lang="en-US" sz="2000" b="0" dirty="0">
                <a:solidFill>
                  <a:srgbClr val="000000"/>
                </a:solidFill>
                <a:latin typeface="Times New Roman"/>
                <a:cs typeface="Times New Roman"/>
              </a:rPr>
              <a:t>): [</a:t>
            </a:r>
            <a:r>
              <a:rPr lang="en-US" sz="2000" b="0" i="1" dirty="0">
                <a:solidFill>
                  <a:srgbClr val="000000"/>
                </a:solidFill>
                <a:latin typeface="Times New Roman"/>
                <a:cs typeface="Times New Roman"/>
              </a:rPr>
              <a:t>λ</a:t>
            </a:r>
            <a:r>
              <a:rPr lang="en-US" sz="2000" b="0" i="1" baseline="-25000" dirty="0">
                <a:solidFill>
                  <a:srgbClr val="000000"/>
                </a:solidFill>
                <a:latin typeface="Times New Roman"/>
                <a:cs typeface="Times New Roman"/>
              </a:rPr>
              <a:t>p</a:t>
            </a:r>
            <a:r>
              <a:rPr lang="en-US" sz="2000" b="0" i="1" baseline="30000" dirty="0">
                <a:solidFill>
                  <a:srgbClr val="000000"/>
                </a:solidFill>
                <a:latin typeface="Times New Roman"/>
                <a:cs typeface="Times New Roman"/>
              </a:rPr>
              <a:t>1</a:t>
            </a:r>
            <a:r>
              <a:rPr lang="en-US" sz="2000" b="0" baseline="-25000" dirty="0">
                <a:solidFill>
                  <a:srgbClr val="000000"/>
                </a:solidFill>
                <a:latin typeface="Times New Roman"/>
                <a:cs typeface="Times New Roman"/>
              </a:rPr>
              <a:t>,</a:t>
            </a:r>
            <a:r>
              <a:rPr lang="en-US" sz="2000" b="0" i="1" dirty="0">
                <a:solidFill>
                  <a:srgbClr val="000000"/>
                </a:solidFill>
                <a:latin typeface="Times New Roman"/>
                <a:cs typeface="Times New Roman"/>
              </a:rPr>
              <a:t> λ</a:t>
            </a:r>
            <a:r>
              <a:rPr lang="en-US" sz="2000" b="0" i="1" baseline="-25000" dirty="0">
                <a:solidFill>
                  <a:srgbClr val="000000"/>
                </a:solidFill>
                <a:latin typeface="Times New Roman"/>
                <a:cs typeface="Times New Roman"/>
              </a:rPr>
              <a:t>p</a:t>
            </a:r>
            <a:r>
              <a:rPr lang="en-US" sz="2000" b="0" i="1" baseline="30000" dirty="0">
                <a:solidFill>
                  <a:srgbClr val="000000"/>
                </a:solidFill>
                <a:latin typeface="Times New Roman"/>
                <a:cs typeface="Times New Roman"/>
              </a:rPr>
              <a:t>2</a:t>
            </a:r>
            <a:r>
              <a:rPr lang="en-US" sz="2000" b="0" i="1" dirty="0">
                <a:solidFill>
                  <a:srgbClr val="000000"/>
                </a:solidFill>
                <a:latin typeface="Times New Roman"/>
                <a:cs typeface="Times New Roman"/>
              </a:rPr>
              <a:t>, …, </a:t>
            </a:r>
            <a:r>
              <a:rPr lang="en-US" sz="2000" b="0" i="1" dirty="0" err="1">
                <a:solidFill>
                  <a:srgbClr val="000000"/>
                </a:solidFill>
                <a:latin typeface="Times New Roman"/>
                <a:cs typeface="Times New Roman"/>
              </a:rPr>
              <a:t>λ</a:t>
            </a:r>
            <a:r>
              <a:rPr lang="en-US" sz="2000" b="0" i="1" baseline="-25000" dirty="0" err="1">
                <a:solidFill>
                  <a:srgbClr val="000000"/>
                </a:solidFill>
                <a:latin typeface="Times New Roman"/>
                <a:cs typeface="Times New Roman"/>
              </a:rPr>
              <a:t>p</a:t>
            </a:r>
            <a:r>
              <a:rPr lang="en-US" sz="2000" b="0" i="1" baseline="30000" dirty="0" err="1">
                <a:solidFill>
                  <a:srgbClr val="000000"/>
                </a:solidFill>
                <a:latin typeface="Times New Roman"/>
                <a:cs typeface="Times New Roman"/>
              </a:rPr>
              <a:t>T</a:t>
            </a:r>
            <a:r>
              <a:rPr lang="en-US" sz="2000" b="0" dirty="0">
                <a:solidFill>
                  <a:srgbClr val="000000"/>
                </a:solidFill>
                <a:latin typeface="Times New Roman"/>
                <a:cs typeface="Times New Roman"/>
              </a:rPr>
              <a:t>]</a:t>
            </a:r>
            <a:r>
              <a:rPr lang="en-US" sz="2000" b="0" baseline="-25000" dirty="0">
                <a:solidFill>
                  <a:srgbClr val="000000"/>
                </a:solidFill>
                <a:latin typeface="Times New Roman"/>
                <a:cs typeface="Times New Roman"/>
              </a:rPr>
              <a:t>,</a:t>
            </a:r>
            <a:r>
              <a:rPr lang="en-US" sz="2000" b="0" dirty="0">
                <a:solidFill>
                  <a:srgbClr val="000000"/>
                </a:solidFill>
                <a:latin typeface="Times New Roman"/>
                <a:cs typeface="Times New Roman"/>
              </a:rPr>
              <a:t> </a:t>
            </a:r>
          </a:p>
          <a:p>
            <a:pPr defTabSz="457200" fontAlgn="auto">
              <a:spcBef>
                <a:spcPts val="0"/>
              </a:spcBef>
              <a:spcAft>
                <a:spcPts val="0"/>
              </a:spcAft>
            </a:pPr>
            <a:r>
              <a:rPr lang="en-US" sz="2000" b="0" dirty="0">
                <a:solidFill>
                  <a:srgbClr val="000000"/>
                </a:solidFill>
                <a:latin typeface="Times New Roman"/>
                <a:cs typeface="Times New Roman"/>
              </a:rPr>
              <a:t>where </a:t>
            </a:r>
            <a:r>
              <a:rPr lang="en-US" sz="2000" b="0" i="1" dirty="0" err="1">
                <a:solidFill>
                  <a:srgbClr val="000000"/>
                </a:solidFill>
                <a:latin typeface="Times New Roman"/>
                <a:cs typeface="Times New Roman"/>
              </a:rPr>
              <a:t>λ</a:t>
            </a:r>
            <a:r>
              <a:rPr lang="en-US" sz="2000" b="0" i="1" baseline="-25000" dirty="0" err="1">
                <a:solidFill>
                  <a:srgbClr val="000000"/>
                </a:solidFill>
                <a:latin typeface="Times New Roman"/>
                <a:cs typeface="Times New Roman"/>
              </a:rPr>
              <a:t>p</a:t>
            </a:r>
            <a:r>
              <a:rPr lang="en-US" sz="2000" b="0" dirty="0">
                <a:solidFill>
                  <a:srgbClr val="000000"/>
                </a:solidFill>
                <a:latin typeface="Times New Roman"/>
                <a:cs typeface="Times New Roman"/>
              </a:rPr>
              <a:t> is </a:t>
            </a:r>
            <a:r>
              <a:rPr lang="en-US" sz="2000" b="0" i="1" dirty="0" err="1">
                <a:solidFill>
                  <a:srgbClr val="000000"/>
                </a:solidFill>
                <a:latin typeface="Times New Roman"/>
                <a:cs typeface="Times New Roman"/>
              </a:rPr>
              <a:t>p</a:t>
            </a:r>
            <a:r>
              <a:rPr lang="en-US" sz="2000" b="0" baseline="30000" dirty="0" err="1">
                <a:solidFill>
                  <a:srgbClr val="000000"/>
                </a:solidFill>
                <a:latin typeface="Times New Roman"/>
                <a:cs typeface="Times New Roman"/>
              </a:rPr>
              <a:t>th</a:t>
            </a:r>
            <a:r>
              <a:rPr lang="en-US" sz="2000" b="0" dirty="0">
                <a:solidFill>
                  <a:srgbClr val="000000"/>
                </a:solidFill>
                <a:latin typeface="Times New Roman"/>
                <a:cs typeface="Times New Roman"/>
              </a:rPr>
              <a:t> eigenvalue of </a:t>
            </a:r>
            <a:r>
              <a:rPr lang="en-US" sz="2000" b="0" i="1" dirty="0" err="1">
                <a:solidFill>
                  <a:srgbClr val="000000"/>
                </a:solidFill>
                <a:latin typeface="Times New Roman"/>
                <a:cs typeface="Times New Roman"/>
              </a:rPr>
              <a:t>Ã</a:t>
            </a:r>
            <a:r>
              <a:rPr lang="en-US" sz="2000" b="0" dirty="0">
                <a:solidFill>
                  <a:srgbClr val="000000"/>
                </a:solidFill>
                <a:latin typeface="Times New Roman"/>
                <a:cs typeface="Times New Roman"/>
              </a:rPr>
              <a:t>.</a:t>
            </a:r>
          </a:p>
        </p:txBody>
      </p:sp>
      <p:pic>
        <p:nvPicPr>
          <p:cNvPr id="28" name="Picture 3"/>
          <p:cNvPicPr>
            <a:picLocks noChangeAspect="1" noChangeArrowheads="1"/>
          </p:cNvPicPr>
          <p:nvPr/>
        </p:nvPicPr>
        <p:blipFill rotWithShape="1">
          <a:blip r:embed="rId3"/>
          <a:srcRect l="1879" t="40691" b="36666"/>
          <a:stretch/>
        </p:blipFill>
        <p:spPr bwMode="auto">
          <a:xfrm>
            <a:off x="1896532" y="4805934"/>
            <a:ext cx="3901796" cy="922963"/>
          </a:xfrm>
          <a:prstGeom prst="rect">
            <a:avLst/>
          </a:prstGeom>
          <a:noFill/>
          <a:ln w="9525">
            <a:noFill/>
            <a:miter lim="800000"/>
            <a:headEnd/>
            <a:tailEnd/>
          </a:ln>
        </p:spPr>
      </p:pic>
      <p:sp>
        <p:nvSpPr>
          <p:cNvPr id="30" name="TextBox 29"/>
          <p:cNvSpPr txBox="1"/>
          <p:nvPr/>
        </p:nvSpPr>
        <p:spPr>
          <a:xfrm>
            <a:off x="2751666" y="4053849"/>
            <a:ext cx="5715000" cy="646331"/>
          </a:xfrm>
          <a:prstGeom prst="rect">
            <a:avLst/>
          </a:prstGeom>
          <a:noFill/>
        </p:spPr>
        <p:txBody>
          <a:bodyPr wrap="square" rtlCol="0">
            <a:spAutoFit/>
          </a:bodyPr>
          <a:lstStyle/>
          <a:p>
            <a:pPr algn="ctr" defTabSz="457200" fontAlgn="auto">
              <a:spcBef>
                <a:spcPts val="0"/>
              </a:spcBef>
              <a:spcAft>
                <a:spcPts val="0"/>
              </a:spcAft>
            </a:pPr>
            <a:r>
              <a:rPr lang="en-US" sz="1800" b="0" dirty="0">
                <a:solidFill>
                  <a:srgbClr val="000000"/>
                </a:solidFill>
                <a:latin typeface="Georgia"/>
              </a:rPr>
              <a:t>Canonical temporal expression trajectories</a:t>
            </a:r>
          </a:p>
          <a:p>
            <a:pPr algn="ctr" defTabSz="457200" fontAlgn="auto">
              <a:spcBef>
                <a:spcPts val="0"/>
              </a:spcBef>
              <a:spcAft>
                <a:spcPts val="0"/>
              </a:spcAft>
            </a:pPr>
            <a:r>
              <a:rPr lang="en-US" sz="1800" b="0" dirty="0">
                <a:solidFill>
                  <a:srgbClr val="000000"/>
                </a:solidFill>
                <a:latin typeface="Georgia"/>
              </a:rPr>
              <a:t> (e.g., degradation, growth, damped oscillation, etc.) </a:t>
            </a:r>
          </a:p>
        </p:txBody>
      </p:sp>
      <p:cxnSp>
        <p:nvCxnSpPr>
          <p:cNvPr id="9" name="Straight Arrow Connector 8"/>
          <p:cNvCxnSpPr>
            <a:endCxn id="19" idx="0"/>
          </p:cNvCxnSpPr>
          <p:nvPr/>
        </p:nvCxnSpPr>
        <p:spPr>
          <a:xfrm flipH="1">
            <a:off x="3839632" y="1874954"/>
            <a:ext cx="259992" cy="1124647"/>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418861" y="4603828"/>
            <a:ext cx="184666" cy="369332"/>
          </a:xfrm>
          <a:prstGeom prst="rect">
            <a:avLst/>
          </a:prstGeom>
          <a:noFill/>
        </p:spPr>
        <p:txBody>
          <a:bodyPr wrap="none" rtlCol="0">
            <a:spAutoFit/>
          </a:bodyPr>
          <a:lstStyle/>
          <a:p>
            <a:pPr defTabSz="457200" fontAlgn="auto">
              <a:spcBef>
                <a:spcPts val="0"/>
              </a:spcBef>
              <a:spcAft>
                <a:spcPts val="0"/>
              </a:spcAft>
            </a:pPr>
            <a:endParaRPr lang="en-US" sz="1800" b="0" dirty="0">
              <a:solidFill>
                <a:srgbClr val="000000"/>
              </a:solidFill>
              <a:latin typeface="Georgia"/>
            </a:endParaRPr>
          </a:p>
        </p:txBody>
      </p:sp>
      <p:sp>
        <p:nvSpPr>
          <p:cNvPr id="16" name="Right Arrow 15"/>
          <p:cNvSpPr/>
          <p:nvPr/>
        </p:nvSpPr>
        <p:spPr>
          <a:xfrm rot="5400000">
            <a:off x="2338842" y="4129690"/>
            <a:ext cx="563180" cy="5334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sp>
        <p:nvSpPr>
          <p:cNvPr id="23" name="TextBox 22"/>
          <p:cNvSpPr txBox="1"/>
          <p:nvPr/>
        </p:nvSpPr>
        <p:spPr>
          <a:xfrm>
            <a:off x="3268132" y="5692533"/>
            <a:ext cx="492818" cy="276999"/>
          </a:xfrm>
          <a:prstGeom prst="rect">
            <a:avLst/>
          </a:prstGeom>
          <a:solidFill>
            <a:srgbClr val="FFFFFF"/>
          </a:solidFill>
        </p:spPr>
        <p:txBody>
          <a:bodyPr wrap="none" rtlCol="0">
            <a:spAutoFit/>
          </a:bodyPr>
          <a:lstStyle/>
          <a:p>
            <a:pPr defTabSz="457200" fontAlgn="auto">
              <a:spcBef>
                <a:spcPts val="0"/>
              </a:spcBef>
              <a:spcAft>
                <a:spcPts val="0"/>
              </a:spcAft>
            </a:pPr>
            <a:r>
              <a:rPr lang="en-US" sz="1800" b="0" dirty="0">
                <a:solidFill>
                  <a:srgbClr val="000000"/>
                </a:solidFill>
                <a:latin typeface="Georgia"/>
              </a:rPr>
              <a:t>time</a:t>
            </a:r>
          </a:p>
        </p:txBody>
      </p:sp>
      <p:sp>
        <p:nvSpPr>
          <p:cNvPr id="31" name="TextBox 30"/>
          <p:cNvSpPr txBox="1"/>
          <p:nvPr/>
        </p:nvSpPr>
        <p:spPr>
          <a:xfrm rot="16200000">
            <a:off x="996207" y="5215733"/>
            <a:ext cx="1484989" cy="307777"/>
          </a:xfrm>
          <a:prstGeom prst="rect">
            <a:avLst/>
          </a:prstGeom>
          <a:solidFill>
            <a:srgbClr val="FFFFFF"/>
          </a:solidFill>
        </p:spPr>
        <p:txBody>
          <a:bodyPr wrap="none" rtlCol="0">
            <a:spAutoFit/>
          </a:bodyPr>
          <a:lstStyle/>
          <a:p>
            <a:pPr defTabSz="457200" fontAlgn="auto">
              <a:spcBef>
                <a:spcPts val="0"/>
              </a:spcBef>
              <a:spcAft>
                <a:spcPts val="0"/>
              </a:spcAft>
            </a:pPr>
            <a:r>
              <a:rPr lang="en-US" sz="1400" b="0" dirty="0" err="1">
                <a:solidFill>
                  <a:srgbClr val="000000"/>
                </a:solidFill>
                <a:latin typeface="Georgia"/>
              </a:rPr>
              <a:t>iPDP</a:t>
            </a:r>
            <a:r>
              <a:rPr lang="en-US" sz="1400" b="0" dirty="0">
                <a:solidFill>
                  <a:srgbClr val="000000"/>
                </a:solidFill>
                <a:latin typeface="Georgia"/>
              </a:rPr>
              <a:t> expression</a:t>
            </a:r>
          </a:p>
        </p:txBody>
      </p:sp>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22923" t="82160" r="17586" b="1"/>
          <a:stretch/>
        </p:blipFill>
        <p:spPr>
          <a:xfrm>
            <a:off x="2518305" y="1239954"/>
            <a:ext cx="4385542" cy="1270000"/>
          </a:xfrm>
          <a:prstGeom prst="rect">
            <a:avLst/>
          </a:prstGeom>
        </p:spPr>
      </p:pic>
      <p:sp>
        <p:nvSpPr>
          <p:cNvPr id="29"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
        <p:nvSpPr>
          <p:cNvPr id="6" name="TextBox 5"/>
          <p:cNvSpPr txBox="1"/>
          <p:nvPr/>
        </p:nvSpPr>
        <p:spPr>
          <a:xfrm>
            <a:off x="425640" y="1179823"/>
            <a:ext cx="1928091" cy="1200329"/>
          </a:xfrm>
          <a:prstGeom prst="rect">
            <a:avLst/>
          </a:prstGeom>
          <a:noFill/>
        </p:spPr>
        <p:txBody>
          <a:bodyPr wrap="square" rtlCol="0">
            <a:spAutoFit/>
          </a:bodyPr>
          <a:lstStyle/>
          <a:p>
            <a:r>
              <a:rPr lang="en-US" b="0" dirty="0" smtClean="0"/>
              <a:t>Is a std. 1</a:t>
            </a:r>
            <a:r>
              <a:rPr lang="en-US" b="0" baseline="30000" dirty="0" smtClean="0"/>
              <a:t>st </a:t>
            </a:r>
            <a:r>
              <a:rPr lang="en-US" b="0" dirty="0" smtClean="0"/>
              <a:t>order homogeneous matrix difference equation. It can solved by </a:t>
            </a:r>
            <a:r>
              <a:rPr lang="en-US" b="0" dirty="0" err="1" smtClean="0"/>
              <a:t>diagonalizing</a:t>
            </a:r>
            <a:r>
              <a:rPr lang="en-US" b="0" dirty="0" smtClean="0"/>
              <a:t> A giving</a:t>
            </a:r>
            <a:r>
              <a:rPr lang="mr-IN" b="0" dirty="0" smtClean="0"/>
              <a:t>…</a:t>
            </a:r>
            <a:r>
              <a:rPr lang="en-US" b="0" dirty="0" smtClean="0"/>
              <a:t>.</a:t>
            </a:r>
          </a:p>
          <a:p>
            <a:endParaRPr lang="en-US" b="0" dirty="0"/>
          </a:p>
        </p:txBody>
      </p:sp>
      <p:sp>
        <p:nvSpPr>
          <p:cNvPr id="7" name="TextBox 6"/>
          <p:cNvSpPr txBox="1"/>
          <p:nvPr/>
        </p:nvSpPr>
        <p:spPr>
          <a:xfrm>
            <a:off x="94701" y="994396"/>
            <a:ext cx="4847207" cy="1505208"/>
          </a:xfrm>
          <a:prstGeom prst="rect">
            <a:avLst/>
          </a:prstGeom>
          <a:noFill/>
          <a:ln>
            <a:solidFill>
              <a:srgbClr val="C00000"/>
            </a:solidFill>
          </a:ln>
        </p:spPr>
        <p:txBody>
          <a:bodyPr wrap="square" rtlCol="0">
            <a:spAutoFit/>
          </a:bodyPr>
          <a:lstStyle/>
          <a:p>
            <a:endParaRPr lang="en-US"/>
          </a:p>
        </p:txBody>
      </p:sp>
    </p:spTree>
    <p:extLst>
      <p:ext uri="{BB962C8B-B14F-4D97-AF65-F5344CB8AC3E}">
        <p14:creationId xmlns:p14="http://schemas.microsoft.com/office/powerpoint/2010/main" val="3771854045"/>
      </p:ext>
    </p:extLst>
  </p:cSld>
  <p:clrMapOvr>
    <a:masterClrMapping/>
  </p:clrMapOvr>
  <mc:AlternateContent xmlns:mc="http://schemas.openxmlformats.org/markup-compatibility/2006" xmlns:p14="http://schemas.microsoft.com/office/powerpoint/2010/main">
    <mc:Choice Requires="p14">
      <p:transition spd="slow" p14:dur="2000" advTm="52178"/>
    </mc:Choice>
    <mc:Fallback xmlns="">
      <p:transition xmlns:p14="http://schemas.microsoft.com/office/powerpoint/2010/main" spd="slow" advTm="52178"/>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8892259" y="-206829"/>
            <a:ext cx="556542" cy="7228115"/>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grpSp>
        <p:nvGrpSpPr>
          <p:cNvPr id="93" name="Group 92"/>
          <p:cNvGrpSpPr/>
          <p:nvPr/>
        </p:nvGrpSpPr>
        <p:grpSpPr>
          <a:xfrm rot="16200000">
            <a:off x="7210454" y="153919"/>
            <a:ext cx="1160882" cy="2483376"/>
            <a:chOff x="7755700" y="590365"/>
            <a:chExt cx="1160882" cy="2483376"/>
          </a:xfrm>
        </p:grpSpPr>
        <p:cxnSp>
          <p:nvCxnSpPr>
            <p:cNvPr id="5" name="Curved Connector 4"/>
            <p:cNvCxnSpPr>
              <a:stCxn id="69" idx="1"/>
              <a:endCxn id="75" idx="3"/>
            </p:cNvCxnSpPr>
            <p:nvPr/>
          </p:nvCxnSpPr>
          <p:spPr bwMode="auto">
            <a:xfrm rot="16200000" flipV="1">
              <a:off x="7535209" y="2114673"/>
              <a:ext cx="1217532" cy="76260"/>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6" name="Curved Connector 5"/>
            <p:cNvCxnSpPr>
              <a:stCxn id="68" idx="1"/>
              <a:endCxn id="75" idx="5"/>
            </p:cNvCxnSpPr>
            <p:nvPr/>
          </p:nvCxnSpPr>
          <p:spPr bwMode="auto">
            <a:xfrm rot="16200000" flipV="1">
              <a:off x="8059811" y="1755595"/>
              <a:ext cx="951280" cy="528163"/>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7" name="Curved Connector 6"/>
            <p:cNvCxnSpPr>
              <a:stCxn id="71" idx="1"/>
              <a:endCxn id="75" idx="5"/>
            </p:cNvCxnSpPr>
            <p:nvPr/>
          </p:nvCxnSpPr>
          <p:spPr bwMode="auto">
            <a:xfrm rot="16200000" flipV="1">
              <a:off x="7785518" y="2029888"/>
              <a:ext cx="1295618" cy="323916"/>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8" name="Curved Connector 7"/>
            <p:cNvCxnSpPr>
              <a:stCxn id="70" idx="1"/>
              <a:endCxn id="75" idx="3"/>
            </p:cNvCxnSpPr>
            <p:nvPr/>
          </p:nvCxnSpPr>
          <p:spPr bwMode="auto">
            <a:xfrm rot="5400000" flipH="1" flipV="1">
              <a:off x="7539244" y="1877537"/>
              <a:ext cx="900101" cy="233102"/>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9" name="Curved Connector 8"/>
            <p:cNvCxnSpPr>
              <a:stCxn id="72" idx="1"/>
              <a:endCxn id="75" idx="4"/>
            </p:cNvCxnSpPr>
            <p:nvPr/>
          </p:nvCxnSpPr>
          <p:spPr bwMode="auto">
            <a:xfrm rot="16200000" flipV="1">
              <a:off x="7803593" y="1963336"/>
              <a:ext cx="917014" cy="146979"/>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grpSp>
          <p:nvGrpSpPr>
            <p:cNvPr id="22" name="Group 21"/>
            <p:cNvGrpSpPr/>
            <p:nvPr/>
          </p:nvGrpSpPr>
          <p:grpSpPr>
            <a:xfrm>
              <a:off x="7866948" y="590365"/>
              <a:ext cx="984906" cy="987953"/>
              <a:chOff x="27532129" y="9360190"/>
              <a:chExt cx="1923644" cy="1929596"/>
            </a:xfrm>
          </p:grpSpPr>
          <p:sp>
            <p:nvSpPr>
              <p:cNvPr id="74" name="Oval 73"/>
              <p:cNvSpPr/>
              <p:nvPr/>
            </p:nvSpPr>
            <p:spPr bwMode="auto">
              <a:xfrm>
                <a:off x="27532129" y="9660711"/>
                <a:ext cx="457201" cy="457199"/>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5" name="Oval 74"/>
              <p:cNvSpPr/>
              <p:nvPr/>
            </p:nvSpPr>
            <p:spPr bwMode="auto">
              <a:xfrm>
                <a:off x="27931773" y="10832586"/>
                <a:ext cx="457200" cy="457200"/>
              </a:xfrm>
              <a:prstGeom prst="ellipse">
                <a:avLst/>
              </a:prstGeom>
              <a:solidFill>
                <a:srgbClr val="005C00"/>
              </a:soli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6" name="Oval 75"/>
              <p:cNvSpPr/>
              <p:nvPr/>
            </p:nvSpPr>
            <p:spPr bwMode="auto">
              <a:xfrm>
                <a:off x="28998573" y="10781952"/>
                <a:ext cx="457200" cy="457200"/>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7" name="Oval 76"/>
              <p:cNvSpPr/>
              <p:nvPr/>
            </p:nvSpPr>
            <p:spPr bwMode="auto">
              <a:xfrm>
                <a:off x="28842367" y="9869555"/>
                <a:ext cx="457199" cy="457199"/>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8" name="Oval 77"/>
              <p:cNvSpPr/>
              <p:nvPr/>
            </p:nvSpPr>
            <p:spPr bwMode="auto">
              <a:xfrm>
                <a:off x="28109573" y="9360190"/>
                <a:ext cx="457200" cy="457200"/>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80" name="Straight Arrow Connector 79"/>
              <p:cNvCxnSpPr>
                <a:stCxn id="76" idx="2"/>
                <a:endCxn id="75" idx="5"/>
              </p:cNvCxnSpPr>
              <p:nvPr/>
            </p:nvCxnSpPr>
            <p:spPr bwMode="auto">
              <a:xfrm flipH="1">
                <a:off x="28322018" y="11010552"/>
                <a:ext cx="676555" cy="212279"/>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1" name="Straight Arrow Connector 80"/>
              <p:cNvCxnSpPr>
                <a:stCxn id="77" idx="3"/>
                <a:endCxn id="75" idx="7"/>
              </p:cNvCxnSpPr>
              <p:nvPr/>
            </p:nvCxnSpPr>
            <p:spPr bwMode="auto">
              <a:xfrm rot="5400000">
                <a:off x="28295798" y="10286019"/>
                <a:ext cx="639744" cy="587304"/>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2" name="Straight Arrow Connector 81"/>
              <p:cNvCxnSpPr>
                <a:stCxn id="74" idx="5"/>
                <a:endCxn id="75" idx="0"/>
              </p:cNvCxnSpPr>
              <p:nvPr/>
            </p:nvCxnSpPr>
            <p:spPr bwMode="auto">
              <a:xfrm rot="5400000" flipV="1">
                <a:off x="27650559" y="10322771"/>
                <a:ext cx="781629" cy="23800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4" name="Straight Arrow Connector 83"/>
              <p:cNvCxnSpPr>
                <a:stCxn id="78" idx="4"/>
                <a:endCxn id="75" idx="0"/>
              </p:cNvCxnSpPr>
              <p:nvPr/>
            </p:nvCxnSpPr>
            <p:spPr bwMode="auto">
              <a:xfrm flipH="1">
                <a:off x="28160373" y="9817390"/>
                <a:ext cx="177800" cy="1015196"/>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grpSp>
        <p:grpSp>
          <p:nvGrpSpPr>
            <p:cNvPr id="23" name="Group 22"/>
            <p:cNvGrpSpPr/>
            <p:nvPr/>
          </p:nvGrpSpPr>
          <p:grpSpPr>
            <a:xfrm rot="5400000">
              <a:off x="8021343" y="2178502"/>
              <a:ext cx="629596" cy="1160882"/>
              <a:chOff x="31483960" y="9392532"/>
              <a:chExt cx="1229679" cy="2267352"/>
            </a:xfrm>
          </p:grpSpPr>
          <p:sp>
            <p:nvSpPr>
              <p:cNvPr id="68" name="Rectangle 67"/>
              <p:cNvSpPr/>
              <p:nvPr/>
            </p:nvSpPr>
            <p:spPr bwMode="auto">
              <a:xfrm>
                <a:off x="31583934" y="9392532"/>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9" name="Rectangle 68"/>
              <p:cNvSpPr/>
              <p:nvPr/>
            </p:nvSpPr>
            <p:spPr bwMode="auto">
              <a:xfrm>
                <a:off x="32103958" y="10598440"/>
                <a:ext cx="457200"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0" name="Rectangle 69"/>
              <p:cNvSpPr/>
              <p:nvPr/>
            </p:nvSpPr>
            <p:spPr bwMode="auto">
              <a:xfrm>
                <a:off x="31483960" y="11202684"/>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1" name="Rectangle 70"/>
              <p:cNvSpPr/>
              <p:nvPr/>
            </p:nvSpPr>
            <p:spPr bwMode="auto">
              <a:xfrm>
                <a:off x="32256440" y="9791466"/>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2" name="Rectangle 71"/>
              <p:cNvSpPr/>
              <p:nvPr/>
            </p:nvSpPr>
            <p:spPr bwMode="auto">
              <a:xfrm>
                <a:off x="31583935" y="10298688"/>
                <a:ext cx="457201"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sp>
        <p:nvSpPr>
          <p:cNvPr id="24" name="TextBox 23"/>
          <p:cNvSpPr txBox="1"/>
          <p:nvPr/>
        </p:nvSpPr>
        <p:spPr>
          <a:xfrm>
            <a:off x="3499340" y="1070363"/>
            <a:ext cx="2477597" cy="276999"/>
          </a:xfrm>
          <a:prstGeom prst="rect">
            <a:avLst/>
          </a:prstGeom>
          <a:noFill/>
          <a:ln>
            <a:noFill/>
          </a:ln>
        </p:spPr>
        <p:txBody>
          <a:bodyPr wrap="square" rtlCol="0">
            <a:spAutoFit/>
          </a:bodyPr>
          <a:lstStyle/>
          <a:p>
            <a:r>
              <a:rPr lang="en-US" sz="1200" b="1" dirty="0" smtClean="0">
                <a:latin typeface="Helvetica"/>
                <a:cs typeface="Helvetica"/>
              </a:rPr>
              <a:t>B</a:t>
            </a:r>
            <a:r>
              <a:rPr lang="en-US" sz="1200" dirty="0" smtClean="0">
                <a:latin typeface="Helvetica"/>
                <a:cs typeface="Helvetica"/>
              </a:rPr>
              <a:t>. Dimensionality Reduction</a:t>
            </a:r>
            <a:endParaRPr lang="en-US" sz="1200" dirty="0">
              <a:latin typeface="Helvetica"/>
              <a:cs typeface="Helvetica"/>
            </a:endParaRPr>
          </a:p>
        </p:txBody>
      </p:sp>
      <p:grpSp>
        <p:nvGrpSpPr>
          <p:cNvPr id="25" name="Group 24"/>
          <p:cNvGrpSpPr/>
          <p:nvPr/>
        </p:nvGrpSpPr>
        <p:grpSpPr>
          <a:xfrm>
            <a:off x="3402292" y="1465953"/>
            <a:ext cx="2409028" cy="1792884"/>
            <a:chOff x="14593669" y="16422881"/>
            <a:chExt cx="4705128" cy="3501728"/>
          </a:xfrm>
        </p:grpSpPr>
        <p:grpSp>
          <p:nvGrpSpPr>
            <p:cNvPr id="51" name="Group 50"/>
            <p:cNvGrpSpPr/>
            <p:nvPr/>
          </p:nvGrpSpPr>
          <p:grpSpPr>
            <a:xfrm>
              <a:off x="14593669" y="16422881"/>
              <a:ext cx="1983481" cy="3501728"/>
              <a:chOff x="235521" y="2156808"/>
              <a:chExt cx="1983481" cy="3501728"/>
            </a:xfrm>
          </p:grpSpPr>
          <p:sp>
            <p:nvSpPr>
              <p:cNvPr id="65" name="Rectangle 64"/>
              <p:cNvSpPr/>
              <p:nvPr/>
            </p:nvSpPr>
            <p:spPr>
              <a:xfrm>
                <a:off x="836022" y="2156808"/>
                <a:ext cx="1061107" cy="3051494"/>
              </a:xfrm>
              <a:prstGeom prst="rect">
                <a:avLst/>
              </a:prstGeom>
              <a:solidFill>
                <a:srgbClr val="9BBB58"/>
              </a:solid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3" name="TextBox 62"/>
              <p:cNvSpPr txBox="1"/>
              <p:nvPr/>
            </p:nvSpPr>
            <p:spPr>
              <a:xfrm>
                <a:off x="919153" y="5117522"/>
                <a:ext cx="1299849" cy="541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time</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64" name="TextBox 63"/>
              <p:cNvSpPr txBox="1"/>
              <p:nvPr/>
            </p:nvSpPr>
            <p:spPr>
              <a:xfrm rot="16200000">
                <a:off x="-566278" y="3160155"/>
                <a:ext cx="2144612" cy="54101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kern="0" dirty="0">
                    <a:solidFill>
                      <a:sysClr val="windowText" lastClr="000000"/>
                    </a:solidFill>
                    <a:latin typeface="Helvetica"/>
                    <a:cs typeface="Helvetica"/>
                  </a:rPr>
                  <a:t>G</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enes</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of </a:t>
                </a:r>
                <a:r>
                  <a:rPr kumimoji="0" lang="en-US" sz="1200" b="0" i="1" u="none" strike="noStrike" kern="0" cap="none" spc="0" normalizeH="0" baseline="0" noProof="0" dirty="0" smtClean="0">
                    <a:ln>
                      <a:noFill/>
                    </a:ln>
                    <a:solidFill>
                      <a:sysClr val="windowText" lastClr="000000"/>
                    </a:solidFill>
                    <a:effectLst/>
                    <a:uLnTx/>
                    <a:uFillTx/>
                    <a:latin typeface="Helvetica"/>
                    <a:cs typeface="Helvetica"/>
                  </a:rPr>
                  <a:t>X</a:t>
                </a:r>
                <a:endParaRPr kumimoji="0" lang="en-US" sz="1200" b="0" i="1" u="none" strike="noStrike" kern="0" cap="none" spc="0" normalizeH="0" baseline="0" noProof="0" dirty="0">
                  <a:ln>
                    <a:noFill/>
                  </a:ln>
                  <a:solidFill>
                    <a:sysClr val="windowText" lastClr="000000"/>
                  </a:solidFill>
                  <a:effectLst/>
                  <a:uLnTx/>
                  <a:uFillTx/>
                  <a:latin typeface="Helvetica"/>
                  <a:cs typeface="Helvetica"/>
                </a:endParaRPr>
              </a:p>
            </p:txBody>
          </p:sp>
        </p:grpSp>
        <p:cxnSp>
          <p:nvCxnSpPr>
            <p:cNvPr id="52" name="Straight Arrow Connector 51"/>
            <p:cNvCxnSpPr/>
            <p:nvPr/>
          </p:nvCxnSpPr>
          <p:spPr>
            <a:xfrm>
              <a:off x="16267411" y="16422881"/>
              <a:ext cx="1499138" cy="1154643"/>
            </a:xfrm>
            <a:prstGeom prst="straightConnector1">
              <a:avLst/>
            </a:prstGeom>
            <a:noFill/>
            <a:ln w="25400" cap="flat" cmpd="sng" algn="ctr">
              <a:solidFill>
                <a:sysClr val="windowText" lastClr="000000"/>
              </a:solidFill>
              <a:prstDash val="sysDash"/>
              <a:tailEnd type="arrow"/>
            </a:ln>
            <a:effectLst/>
          </p:spPr>
        </p:cxnSp>
        <p:sp>
          <p:nvSpPr>
            <p:cNvPr id="53" name="Rectangle 52"/>
            <p:cNvSpPr/>
            <p:nvPr/>
          </p:nvSpPr>
          <p:spPr>
            <a:xfrm>
              <a:off x="17766549" y="17577524"/>
              <a:ext cx="1061106" cy="972538"/>
            </a:xfrm>
            <a:prstGeom prst="rect">
              <a:avLst/>
            </a:prstGeom>
            <a:solidFill>
              <a:srgbClr val="035C00"/>
            </a:solid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54" name="Straight Arrow Connector 53"/>
            <p:cNvCxnSpPr/>
            <p:nvPr/>
          </p:nvCxnSpPr>
          <p:spPr>
            <a:xfrm flipV="1">
              <a:off x="16254830" y="18550063"/>
              <a:ext cx="1511719" cy="924312"/>
            </a:xfrm>
            <a:prstGeom prst="straightConnector1">
              <a:avLst/>
            </a:prstGeom>
            <a:noFill/>
            <a:ln w="25400" cap="flat" cmpd="sng" algn="ctr">
              <a:solidFill>
                <a:sysClr val="windowText" lastClr="000000"/>
              </a:solidFill>
              <a:prstDash val="sysDash"/>
              <a:tailEnd type="arrow"/>
            </a:ln>
            <a:effectLst/>
          </p:spPr>
        </p:cxnSp>
        <p:graphicFrame>
          <p:nvGraphicFramePr>
            <p:cNvPr id="55" name="Object 54"/>
            <p:cNvGraphicFramePr>
              <a:graphicFrameLocks noChangeAspect="1"/>
            </p:cNvGraphicFramePr>
            <p:nvPr>
              <p:extLst/>
            </p:nvPr>
          </p:nvGraphicFramePr>
          <p:xfrm>
            <a:off x="15246345" y="17421017"/>
            <a:ext cx="1021066" cy="1020316"/>
          </p:xfrm>
          <a:graphic>
            <a:graphicData uri="http://schemas.openxmlformats.org/presentationml/2006/ole">
              <mc:AlternateContent xmlns:mc="http://schemas.openxmlformats.org/markup-compatibility/2006">
                <mc:Choice xmlns:v="urn:schemas-microsoft-com:vml" Requires="v">
                  <p:oleObj spid="_x0000_s277327" name="Equation" r:id="rId4" imgW="155160" imgH="136800" progId="Equation.3">
                    <p:embed/>
                  </p:oleObj>
                </mc:Choice>
                <mc:Fallback>
                  <p:oleObj name="Equation" r:id="rId4" imgW="155160" imgH="136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6345" y="17421017"/>
                          <a:ext cx="1021066" cy="1020316"/>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56" name="Object 55"/>
            <p:cNvGraphicFramePr>
              <a:graphicFrameLocks noChangeAspect="1"/>
            </p:cNvGraphicFramePr>
            <p:nvPr>
              <p:extLst/>
            </p:nvPr>
          </p:nvGraphicFramePr>
          <p:xfrm>
            <a:off x="17959436" y="17582983"/>
            <a:ext cx="675290" cy="842275"/>
          </p:xfrm>
          <a:graphic>
            <a:graphicData uri="http://schemas.openxmlformats.org/presentationml/2006/ole">
              <mc:AlternateContent xmlns:mc="http://schemas.openxmlformats.org/markup-compatibility/2006">
                <mc:Choice xmlns:v="urn:schemas-microsoft-com:vml" Requires="v">
                  <p:oleObj spid="_x0000_s277328" name="Equation" r:id="rId6" imgW="155160" imgH="182520" progId="Equation.3">
                    <p:embed/>
                  </p:oleObj>
                </mc:Choice>
                <mc:Fallback>
                  <p:oleObj name="Equation" r:id="rId6" imgW="155160" imgH="18252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9436" y="17582983"/>
                          <a:ext cx="675290" cy="8422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59" name="TextBox 58"/>
            <p:cNvSpPr txBox="1"/>
            <p:nvPr/>
          </p:nvSpPr>
          <p:spPr>
            <a:xfrm rot="16200000">
              <a:off x="17741241" y="17713808"/>
              <a:ext cx="2574099" cy="54101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Meta-genes </a:t>
              </a:r>
              <a:r>
                <a:rPr lang="en-US" sz="1200" kern="0" dirty="0" smtClean="0">
                  <a:solidFill>
                    <a:sysClr val="windowText" lastClr="000000"/>
                  </a:solidFill>
                  <a:latin typeface="Helvetica"/>
                  <a:cs typeface="Helvetica"/>
                </a:rPr>
                <a:t>of </a:t>
              </a:r>
              <a:r>
                <a:rPr kumimoji="0" lang="en-US" sz="1200" b="0" i="1" u="none" strike="noStrike" kern="0" cap="none" spc="0" normalizeH="0" baseline="0" noProof="0" dirty="0" smtClean="0">
                  <a:ln>
                    <a:noFill/>
                  </a:ln>
                  <a:solidFill>
                    <a:sysClr val="windowText" lastClr="000000"/>
                  </a:solidFill>
                  <a:effectLst/>
                  <a:uLnTx/>
                  <a:uFillTx/>
                  <a:latin typeface="Helvetica"/>
                  <a:cs typeface="Helvetica"/>
                </a:rPr>
                <a:t>X</a:t>
              </a:r>
              <a:endParaRPr kumimoji="0" lang="en-US" sz="1200" b="0" i="1" u="none" strike="noStrike" kern="0" cap="none" spc="0" normalizeH="0" baseline="0" noProof="0" dirty="0">
                <a:ln>
                  <a:noFill/>
                </a:ln>
                <a:solidFill>
                  <a:sysClr val="windowText" lastClr="000000"/>
                </a:solidFill>
                <a:effectLst/>
                <a:uLnTx/>
                <a:uFillTx/>
                <a:latin typeface="Helvetica"/>
                <a:cs typeface="Helvetica"/>
              </a:endParaRPr>
            </a:p>
          </p:txBody>
        </p:sp>
      </p:grpSp>
      <p:grpSp>
        <p:nvGrpSpPr>
          <p:cNvPr id="26" name="Group 25"/>
          <p:cNvGrpSpPr/>
          <p:nvPr/>
        </p:nvGrpSpPr>
        <p:grpSpPr>
          <a:xfrm>
            <a:off x="3391692" y="3258836"/>
            <a:ext cx="2409801" cy="1666350"/>
            <a:chOff x="4200580" y="1641161"/>
            <a:chExt cx="4706647" cy="3254597"/>
          </a:xfrm>
        </p:grpSpPr>
        <p:grpSp>
          <p:nvGrpSpPr>
            <p:cNvPr id="34" name="Group 33"/>
            <p:cNvGrpSpPr/>
            <p:nvPr/>
          </p:nvGrpSpPr>
          <p:grpSpPr>
            <a:xfrm>
              <a:off x="4200580" y="1726946"/>
              <a:ext cx="2004188" cy="3168812"/>
              <a:chOff x="223217" y="2156810"/>
              <a:chExt cx="2004188" cy="3168812"/>
            </a:xfrm>
          </p:grpSpPr>
          <p:sp>
            <p:nvSpPr>
              <p:cNvPr id="48" name="Rectangle 47"/>
              <p:cNvSpPr/>
              <p:nvPr/>
            </p:nvSpPr>
            <p:spPr>
              <a:xfrm>
                <a:off x="844397" y="2156810"/>
                <a:ext cx="1052730" cy="2740531"/>
              </a:xfrm>
              <a:prstGeom prst="rect">
                <a:avLst/>
              </a:prstGeom>
              <a:solidFill>
                <a:srgbClr val="F69546"/>
              </a:solid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6" name="TextBox 45"/>
              <p:cNvSpPr txBox="1"/>
              <p:nvPr/>
            </p:nvSpPr>
            <p:spPr>
              <a:xfrm>
                <a:off x="896599" y="4784607"/>
                <a:ext cx="1330806" cy="54101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time</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47" name="TextBox 46"/>
              <p:cNvSpPr txBox="1"/>
              <p:nvPr/>
            </p:nvSpPr>
            <p:spPr>
              <a:xfrm rot="16200000">
                <a:off x="-439883" y="3152995"/>
                <a:ext cx="1867214" cy="541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Genes</a:t>
                </a:r>
                <a:r>
                  <a:rPr kumimoji="0" lang="en-US" sz="1200" b="0" i="0" u="none" strike="noStrike" kern="0" cap="none" spc="0" normalizeH="0" noProof="0" dirty="0" smtClean="0">
                    <a:ln>
                      <a:noFill/>
                    </a:ln>
                    <a:solidFill>
                      <a:sysClr val="windowText" lastClr="000000"/>
                    </a:solidFill>
                    <a:effectLst/>
                    <a:uLnTx/>
                    <a:uFillTx/>
                    <a:latin typeface="Helvetica"/>
                    <a:cs typeface="Helvetica"/>
                  </a:rPr>
                  <a:t> of </a:t>
                </a:r>
                <a:r>
                  <a:rPr lang="en-US" sz="1200" i="1" kern="0" dirty="0" smtClean="0">
                    <a:solidFill>
                      <a:sysClr val="windowText" lastClr="000000"/>
                    </a:solidFill>
                    <a:latin typeface="Helvetica"/>
                    <a:cs typeface="Helvetica"/>
                  </a:rPr>
                  <a:t>U</a:t>
                </a:r>
                <a:endParaRPr kumimoji="0" lang="en-US" sz="1200" b="0" i="1" u="none" strike="noStrike" kern="0" cap="none" spc="0" normalizeH="0" baseline="0" noProof="0" dirty="0">
                  <a:ln>
                    <a:noFill/>
                  </a:ln>
                  <a:solidFill>
                    <a:sysClr val="windowText" lastClr="000000"/>
                  </a:solidFill>
                  <a:effectLst/>
                  <a:uLnTx/>
                  <a:uFillTx/>
                  <a:latin typeface="Helvetica"/>
                  <a:cs typeface="Helvetica"/>
                </a:endParaRPr>
              </a:p>
            </p:txBody>
          </p:sp>
        </p:grpSp>
        <p:cxnSp>
          <p:nvCxnSpPr>
            <p:cNvPr id="35" name="Straight Arrow Connector 34"/>
            <p:cNvCxnSpPr/>
            <p:nvPr/>
          </p:nvCxnSpPr>
          <p:spPr>
            <a:xfrm>
              <a:off x="5886627" y="1726944"/>
              <a:ext cx="1499136" cy="849925"/>
            </a:xfrm>
            <a:prstGeom prst="straightConnector1">
              <a:avLst/>
            </a:prstGeom>
            <a:noFill/>
            <a:ln w="25400" cap="flat" cmpd="sng" algn="ctr">
              <a:solidFill>
                <a:sysClr val="windowText" lastClr="000000"/>
              </a:solidFill>
              <a:prstDash val="sysDash"/>
              <a:tailEnd type="arrow"/>
            </a:ln>
            <a:effectLst/>
          </p:spPr>
        </p:cxnSp>
        <p:sp>
          <p:nvSpPr>
            <p:cNvPr id="36" name="Rectangle 35"/>
            <p:cNvSpPr/>
            <p:nvPr/>
          </p:nvSpPr>
          <p:spPr>
            <a:xfrm>
              <a:off x="7385763" y="2600455"/>
              <a:ext cx="1061105" cy="972539"/>
            </a:xfrm>
            <a:prstGeom prst="rect">
              <a:avLst/>
            </a:prstGeom>
            <a:solidFill>
              <a:srgbClr val="984805"/>
            </a:solid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37" name="Straight Arrow Connector 36"/>
            <p:cNvCxnSpPr/>
            <p:nvPr/>
          </p:nvCxnSpPr>
          <p:spPr>
            <a:xfrm flipV="1">
              <a:off x="5846283" y="3572994"/>
              <a:ext cx="1539480" cy="894484"/>
            </a:xfrm>
            <a:prstGeom prst="straightConnector1">
              <a:avLst/>
            </a:prstGeom>
            <a:noFill/>
            <a:ln w="25400" cap="flat" cmpd="sng" algn="ctr">
              <a:solidFill>
                <a:sysClr val="windowText" lastClr="000000"/>
              </a:solidFill>
              <a:prstDash val="sysDash"/>
              <a:tailEnd type="arrow"/>
            </a:ln>
            <a:effectLst/>
          </p:spPr>
        </p:cxnSp>
        <p:graphicFrame>
          <p:nvGraphicFramePr>
            <p:cNvPr id="38" name="Object 37"/>
            <p:cNvGraphicFramePr>
              <a:graphicFrameLocks noChangeAspect="1"/>
            </p:cNvGraphicFramePr>
            <p:nvPr>
              <p:extLst/>
            </p:nvPr>
          </p:nvGraphicFramePr>
          <p:xfrm>
            <a:off x="4904896" y="2681788"/>
            <a:ext cx="941387" cy="1106488"/>
          </p:xfrm>
          <a:graphic>
            <a:graphicData uri="http://schemas.openxmlformats.org/presentationml/2006/ole">
              <mc:AlternateContent xmlns:mc="http://schemas.openxmlformats.org/markup-compatibility/2006">
                <mc:Choice xmlns:v="urn:schemas-microsoft-com:vml" Requires="v">
                  <p:oleObj spid="_x0000_s277329" name="Equation" r:id="rId8" imgW="136800" imgH="155160" progId="Equation.3">
                    <p:embed/>
                  </p:oleObj>
                </mc:Choice>
                <mc:Fallback>
                  <p:oleObj name="Equation" r:id="rId8" imgW="136800" imgH="15516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04896" y="2681788"/>
                          <a:ext cx="941387" cy="110648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39" name="Object 38"/>
            <p:cNvGraphicFramePr>
              <a:graphicFrameLocks noChangeAspect="1"/>
            </p:cNvGraphicFramePr>
            <p:nvPr>
              <p:extLst/>
            </p:nvPr>
          </p:nvGraphicFramePr>
          <p:xfrm>
            <a:off x="7603646" y="2576869"/>
            <a:ext cx="625474" cy="900113"/>
          </p:xfrm>
          <a:graphic>
            <a:graphicData uri="http://schemas.openxmlformats.org/presentationml/2006/ole">
              <mc:AlternateContent xmlns:mc="http://schemas.openxmlformats.org/markup-compatibility/2006">
                <mc:Choice xmlns:v="urn:schemas-microsoft-com:vml" Requires="v">
                  <p:oleObj spid="_x0000_s277330" name="Equation" r:id="rId10" imgW="136800" imgH="191880" progId="Equation.3">
                    <p:embed/>
                  </p:oleObj>
                </mc:Choice>
                <mc:Fallback>
                  <p:oleObj name="Equation" r:id="rId10" imgW="136800" imgH="19188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03646" y="2576869"/>
                          <a:ext cx="625474" cy="90011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41" name="TextBox 40"/>
            <p:cNvSpPr txBox="1"/>
            <p:nvPr/>
          </p:nvSpPr>
          <p:spPr>
            <a:xfrm>
              <a:off x="7464101" y="3511701"/>
              <a:ext cx="940488" cy="541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time</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42" name="TextBox 41"/>
            <p:cNvSpPr txBox="1"/>
            <p:nvPr/>
          </p:nvSpPr>
          <p:spPr>
            <a:xfrm rot="16200000">
              <a:off x="7353641" y="2653733"/>
              <a:ext cx="2566157" cy="541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Meta-genes of </a:t>
              </a:r>
              <a:r>
                <a:rPr kumimoji="0" lang="en-US" sz="1200" b="0" i="1" u="none" strike="noStrike" kern="0" cap="none" spc="0" normalizeH="0" baseline="0" noProof="0" dirty="0" smtClean="0">
                  <a:ln>
                    <a:noFill/>
                  </a:ln>
                  <a:solidFill>
                    <a:sysClr val="windowText" lastClr="000000"/>
                  </a:solidFill>
                  <a:effectLst/>
                  <a:uLnTx/>
                  <a:uFillTx/>
                  <a:latin typeface="Helvetica"/>
                  <a:cs typeface="Helvetica"/>
                </a:rPr>
                <a:t>U</a:t>
              </a:r>
              <a:endParaRPr kumimoji="0" lang="en-US" sz="1200" b="0" i="1" u="none" strike="noStrike" kern="0" cap="none" spc="0" normalizeH="0" baseline="0" noProof="0" dirty="0">
                <a:ln>
                  <a:noFill/>
                </a:ln>
                <a:solidFill>
                  <a:sysClr val="windowText" lastClr="000000"/>
                </a:solidFill>
                <a:effectLst/>
                <a:uLnTx/>
                <a:uFillTx/>
                <a:latin typeface="Helvetica"/>
                <a:cs typeface="Helvetica"/>
              </a:endParaRPr>
            </a:p>
          </p:txBody>
        </p:sp>
      </p:grpSp>
      <p:sp>
        <p:nvSpPr>
          <p:cNvPr id="151" name="TextBox 150"/>
          <p:cNvSpPr txBox="1"/>
          <p:nvPr/>
        </p:nvSpPr>
        <p:spPr>
          <a:xfrm>
            <a:off x="4165523" y="6486359"/>
            <a:ext cx="2443289" cy="276999"/>
          </a:xfrm>
          <a:prstGeom prst="rect">
            <a:avLst/>
          </a:prstGeom>
          <a:noFill/>
        </p:spPr>
        <p:txBody>
          <a:bodyPr wrap="square" rtlCol="0">
            <a:spAutoFit/>
          </a:bodyPr>
          <a:lstStyle/>
          <a:p>
            <a:r>
              <a:rPr lang="en-US" sz="1200" b="0" smtClean="0">
                <a:latin typeface="Times New Roman"/>
              </a:rPr>
              <a:t>Internal genes/meta-genes</a:t>
            </a:r>
            <a:endParaRPr lang="en-US" sz="1200" b="0" i="1" dirty="0">
              <a:latin typeface="Times New Roman"/>
            </a:endParaRPr>
          </a:p>
        </p:txBody>
      </p:sp>
      <p:sp>
        <p:nvSpPr>
          <p:cNvPr id="154" name="TextBox 153"/>
          <p:cNvSpPr txBox="1"/>
          <p:nvPr/>
        </p:nvSpPr>
        <p:spPr>
          <a:xfrm>
            <a:off x="6842042" y="6484656"/>
            <a:ext cx="2190541" cy="276999"/>
          </a:xfrm>
          <a:prstGeom prst="rect">
            <a:avLst/>
          </a:prstGeom>
          <a:noFill/>
        </p:spPr>
        <p:txBody>
          <a:bodyPr wrap="square" rtlCol="0">
            <a:spAutoFit/>
          </a:bodyPr>
          <a:lstStyle/>
          <a:p>
            <a:r>
              <a:rPr lang="en-US" sz="1200" b="0" dirty="0" smtClean="0">
                <a:latin typeface="Times New Roman"/>
              </a:rPr>
              <a:t>External genes/meta-genes</a:t>
            </a:r>
            <a:endParaRPr lang="en-US" sz="1200" b="0" i="1" dirty="0">
              <a:latin typeface="Times New Roman"/>
            </a:endParaRPr>
          </a:p>
        </p:txBody>
      </p:sp>
      <p:grpSp>
        <p:nvGrpSpPr>
          <p:cNvPr id="157" name="Group 156"/>
          <p:cNvGrpSpPr/>
          <p:nvPr/>
        </p:nvGrpSpPr>
        <p:grpSpPr>
          <a:xfrm>
            <a:off x="3811499" y="6506219"/>
            <a:ext cx="404203" cy="234086"/>
            <a:chOff x="4372157" y="5342758"/>
            <a:chExt cx="404203" cy="234086"/>
          </a:xfrm>
        </p:grpSpPr>
        <p:sp>
          <p:nvSpPr>
            <p:cNvPr id="150" name="Oval 149"/>
            <p:cNvSpPr/>
            <p:nvPr/>
          </p:nvSpPr>
          <p:spPr bwMode="auto">
            <a:xfrm>
              <a:off x="4372157" y="5405608"/>
              <a:ext cx="114300" cy="1143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u="none" strike="noStrike" cap="none" normalizeH="0" baseline="0" smtClean="0">
                <a:ln>
                  <a:noFill/>
                </a:ln>
                <a:effectLst/>
                <a:latin typeface="Times New Roman"/>
              </a:endParaRPr>
            </a:p>
          </p:txBody>
        </p:sp>
        <p:sp>
          <p:nvSpPr>
            <p:cNvPr id="155" name="Oval 154"/>
            <p:cNvSpPr/>
            <p:nvPr/>
          </p:nvSpPr>
          <p:spPr bwMode="auto">
            <a:xfrm>
              <a:off x="4542274" y="5342758"/>
              <a:ext cx="234086" cy="234086"/>
            </a:xfrm>
            <a:prstGeom prst="ellipse">
              <a:avLst/>
            </a:prstGeom>
            <a:solidFill>
              <a:srgbClr val="005C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005C00"/>
                </a:solidFill>
                <a:effectLst/>
                <a:latin typeface="Times New Roman" pitchFamily="18" charset="0"/>
              </a:endParaRPr>
            </a:p>
          </p:txBody>
        </p:sp>
      </p:grpSp>
      <p:grpSp>
        <p:nvGrpSpPr>
          <p:cNvPr id="160" name="Group 159"/>
          <p:cNvGrpSpPr/>
          <p:nvPr/>
        </p:nvGrpSpPr>
        <p:grpSpPr>
          <a:xfrm>
            <a:off x="6433236" y="6486996"/>
            <a:ext cx="447763" cy="234086"/>
            <a:chOff x="4372157" y="5958620"/>
            <a:chExt cx="447763" cy="234086"/>
          </a:xfrm>
        </p:grpSpPr>
        <p:sp>
          <p:nvSpPr>
            <p:cNvPr id="153" name="Rectangle 152"/>
            <p:cNvSpPr/>
            <p:nvPr/>
          </p:nvSpPr>
          <p:spPr bwMode="auto">
            <a:xfrm>
              <a:off x="4372157" y="6044139"/>
              <a:ext cx="114300" cy="114300"/>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u="none" strike="noStrike" cap="none" normalizeH="0" baseline="0" smtClean="0">
                <a:ln>
                  <a:noFill/>
                </a:ln>
                <a:effectLst/>
                <a:latin typeface="Times New Roman"/>
              </a:endParaRPr>
            </a:p>
          </p:txBody>
        </p:sp>
        <p:sp>
          <p:nvSpPr>
            <p:cNvPr id="158" name="Rectangle 157"/>
            <p:cNvSpPr/>
            <p:nvPr/>
          </p:nvSpPr>
          <p:spPr bwMode="auto">
            <a:xfrm rot="5400000">
              <a:off x="4585834" y="5958620"/>
              <a:ext cx="234086" cy="234086"/>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nvGrpSpPr>
          <p:cNvPr id="167" name="Group 166"/>
          <p:cNvGrpSpPr/>
          <p:nvPr/>
        </p:nvGrpSpPr>
        <p:grpSpPr>
          <a:xfrm>
            <a:off x="3825942" y="5686986"/>
            <a:ext cx="4916694" cy="276999"/>
            <a:chOff x="3757406" y="4377265"/>
            <a:chExt cx="4916694" cy="276999"/>
          </a:xfrm>
        </p:grpSpPr>
        <p:sp>
          <p:nvSpPr>
            <p:cNvPr id="147" name="TextBox 146"/>
            <p:cNvSpPr txBox="1"/>
            <p:nvPr/>
          </p:nvSpPr>
          <p:spPr>
            <a:xfrm>
              <a:off x="4642483" y="4377265"/>
              <a:ext cx="4031617" cy="276999"/>
            </a:xfrm>
            <a:prstGeom prst="rect">
              <a:avLst/>
            </a:prstGeom>
            <a:noFill/>
          </p:spPr>
          <p:txBody>
            <a:bodyPr wrap="square" rtlCol="0">
              <a:spAutoFit/>
            </a:bodyPr>
            <a:lstStyle/>
            <a:p>
              <a:r>
                <a:rPr lang="en-US" sz="1200" b="0" dirty="0">
                  <a:latin typeface="Times New Roman"/>
                </a:rPr>
                <a:t>I</a:t>
              </a:r>
              <a:r>
                <a:rPr lang="en-US" sz="1200" b="0" dirty="0" smtClean="0">
                  <a:latin typeface="Times New Roman"/>
                </a:rPr>
                <a:t>nternal regulation among internal genes/meta-genes by </a:t>
              </a:r>
              <a:r>
                <a:rPr lang="en-US" sz="1200" b="0" i="1" dirty="0" smtClean="0">
                  <a:latin typeface="Times New Roman"/>
                </a:rPr>
                <a:t>A/</a:t>
              </a:r>
              <a:r>
                <a:rPr lang="en-US" sz="1200" b="0" i="1" dirty="0" err="1" smtClean="0">
                  <a:latin typeface="Times New Roman"/>
                </a:rPr>
                <a:t>Ã</a:t>
              </a:r>
              <a:endParaRPr lang="en-US" sz="1200" b="0" i="1" dirty="0">
                <a:latin typeface="Times New Roman"/>
              </a:endParaRPr>
            </a:p>
          </p:txBody>
        </p:sp>
        <p:grpSp>
          <p:nvGrpSpPr>
            <p:cNvPr id="163" name="Group 162"/>
            <p:cNvGrpSpPr/>
            <p:nvPr/>
          </p:nvGrpSpPr>
          <p:grpSpPr>
            <a:xfrm>
              <a:off x="3757406" y="4536676"/>
              <a:ext cx="897726" cy="2"/>
              <a:chOff x="2326389" y="4622190"/>
              <a:chExt cx="897726" cy="2"/>
            </a:xfrm>
          </p:grpSpPr>
          <p:cxnSp>
            <p:nvCxnSpPr>
              <p:cNvPr id="146" name="Straight Arrow Connector 145"/>
              <p:cNvCxnSpPr/>
              <p:nvPr/>
            </p:nvCxnSpPr>
            <p:spPr bwMode="auto">
              <a:xfrm flipH="1">
                <a:off x="2326389" y="4622191"/>
                <a:ext cx="414477" cy="1"/>
              </a:xfrm>
              <a:prstGeom prst="straightConnector1">
                <a:avLst/>
              </a:prstGeom>
              <a:solidFill>
                <a:schemeClr val="accent1"/>
              </a:solidFill>
              <a:ln w="12700" cap="flat" cmpd="sng" algn="ctr">
                <a:solidFill>
                  <a:schemeClr val="accent2"/>
                </a:solidFill>
                <a:prstDash val="solid"/>
                <a:round/>
                <a:headEnd type="none" w="med" len="med"/>
                <a:tailEnd type="triangle" w="sm" len="sm"/>
              </a:ln>
              <a:effectLst/>
            </p:spPr>
          </p:cxnSp>
          <p:cxnSp>
            <p:nvCxnSpPr>
              <p:cNvPr id="161" name="Straight Arrow Connector 160"/>
              <p:cNvCxnSpPr/>
              <p:nvPr/>
            </p:nvCxnSpPr>
            <p:spPr bwMode="auto">
              <a:xfrm flipH="1">
                <a:off x="2809638" y="4622190"/>
                <a:ext cx="414477" cy="1"/>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grpSp>
      </p:grpSp>
      <p:grpSp>
        <p:nvGrpSpPr>
          <p:cNvPr id="168" name="Group 167"/>
          <p:cNvGrpSpPr/>
          <p:nvPr/>
        </p:nvGrpSpPr>
        <p:grpSpPr>
          <a:xfrm>
            <a:off x="3814215" y="6005518"/>
            <a:ext cx="4916694" cy="461665"/>
            <a:chOff x="3757406" y="4377265"/>
            <a:chExt cx="4916694" cy="461665"/>
          </a:xfrm>
        </p:grpSpPr>
        <p:sp>
          <p:nvSpPr>
            <p:cNvPr id="169" name="TextBox 168"/>
            <p:cNvSpPr txBox="1"/>
            <p:nvPr/>
          </p:nvSpPr>
          <p:spPr>
            <a:xfrm>
              <a:off x="4642483" y="4377265"/>
              <a:ext cx="4031617" cy="461665"/>
            </a:xfrm>
            <a:prstGeom prst="rect">
              <a:avLst/>
            </a:prstGeom>
            <a:noFill/>
          </p:spPr>
          <p:txBody>
            <a:bodyPr wrap="square" rtlCol="0">
              <a:spAutoFit/>
            </a:bodyPr>
            <a:lstStyle/>
            <a:p>
              <a:r>
                <a:rPr lang="en-US" sz="1200" b="0" dirty="0" smtClean="0">
                  <a:latin typeface="Times New Roman"/>
                </a:rPr>
                <a:t>External regulation from external genes/meta-genes to internal genes/meta-genes in Group </a:t>
              </a:r>
              <a:r>
                <a:rPr lang="en-US" sz="1200" b="0" i="1" dirty="0">
                  <a:latin typeface="Times New Roman"/>
                </a:rPr>
                <a:t>X</a:t>
              </a:r>
              <a:r>
                <a:rPr lang="en-US" sz="1200" b="0" dirty="0" smtClean="0">
                  <a:latin typeface="Times New Roman"/>
                </a:rPr>
                <a:t> by </a:t>
              </a:r>
              <a:r>
                <a:rPr lang="en-US" sz="1200" b="0" i="1" dirty="0">
                  <a:latin typeface="Times New Roman"/>
                </a:rPr>
                <a:t>B</a:t>
              </a:r>
              <a:r>
                <a:rPr lang="en-US" sz="1200" b="0" i="1" dirty="0" smtClean="0">
                  <a:latin typeface="Times New Roman"/>
                </a:rPr>
                <a:t>/</a:t>
              </a:r>
              <a:endParaRPr lang="en-US" sz="1200" b="0" i="1" dirty="0">
                <a:latin typeface="Times New Roman"/>
              </a:endParaRPr>
            </a:p>
          </p:txBody>
        </p:sp>
        <p:grpSp>
          <p:nvGrpSpPr>
            <p:cNvPr id="170" name="Group 169"/>
            <p:cNvGrpSpPr/>
            <p:nvPr/>
          </p:nvGrpSpPr>
          <p:grpSpPr>
            <a:xfrm>
              <a:off x="3757406" y="4536676"/>
              <a:ext cx="897726" cy="2"/>
              <a:chOff x="2326389" y="4622190"/>
              <a:chExt cx="897726" cy="2"/>
            </a:xfrm>
          </p:grpSpPr>
          <p:cxnSp>
            <p:nvCxnSpPr>
              <p:cNvPr id="172" name="Straight Arrow Connector 171"/>
              <p:cNvCxnSpPr/>
              <p:nvPr/>
            </p:nvCxnSpPr>
            <p:spPr bwMode="auto">
              <a:xfrm flipH="1">
                <a:off x="2326389" y="4622191"/>
                <a:ext cx="414477" cy="1"/>
              </a:xfrm>
              <a:prstGeom prst="straightConnector1">
                <a:avLst/>
              </a:prstGeom>
              <a:solidFill>
                <a:schemeClr val="accent1"/>
              </a:solidFill>
              <a:ln w="12700" cap="flat" cmpd="sng" algn="ctr">
                <a:solidFill>
                  <a:schemeClr val="accent1"/>
                </a:solidFill>
                <a:prstDash val="solid"/>
                <a:round/>
                <a:headEnd type="none" w="med" len="med"/>
                <a:tailEnd type="triangle" w="sm" len="sm"/>
              </a:ln>
              <a:effectLst/>
            </p:spPr>
          </p:cxnSp>
          <p:cxnSp>
            <p:nvCxnSpPr>
              <p:cNvPr id="173" name="Straight Arrow Connector 172"/>
              <p:cNvCxnSpPr/>
              <p:nvPr/>
            </p:nvCxnSpPr>
            <p:spPr bwMode="auto">
              <a:xfrm flipH="1">
                <a:off x="2809638" y="4622190"/>
                <a:ext cx="414477" cy="1"/>
              </a:xfrm>
              <a:prstGeom prst="straightConnector1">
                <a:avLst/>
              </a:prstGeom>
              <a:solidFill>
                <a:schemeClr val="accent1"/>
              </a:solidFill>
              <a:ln w="38100" cap="flat" cmpd="sng" algn="ctr">
                <a:solidFill>
                  <a:schemeClr val="accent1">
                    <a:lumMod val="50000"/>
                  </a:schemeClr>
                </a:solidFill>
                <a:prstDash val="solid"/>
                <a:round/>
                <a:headEnd type="none" w="med" len="med"/>
                <a:tailEnd type="triangle"/>
              </a:ln>
              <a:effectLst/>
            </p:spPr>
          </p:cxnSp>
        </p:grpSp>
        <p:graphicFrame>
          <p:nvGraphicFramePr>
            <p:cNvPr id="171" name="Object 170"/>
            <p:cNvGraphicFramePr>
              <a:graphicFrameLocks noChangeAspect="1"/>
            </p:cNvGraphicFramePr>
            <p:nvPr>
              <p:extLst>
                <p:ext uri="{D42A27DB-BD31-4B8C-83A1-F6EECF244321}">
                  <p14:modId xmlns:p14="http://schemas.microsoft.com/office/powerpoint/2010/main" val="931900509"/>
                </p:ext>
              </p:extLst>
            </p:nvPr>
          </p:nvGraphicFramePr>
          <p:xfrm>
            <a:off x="6891394" y="4593304"/>
            <a:ext cx="152400" cy="190500"/>
          </p:xfrm>
          <a:graphic>
            <a:graphicData uri="http://schemas.openxmlformats.org/presentationml/2006/ole">
              <mc:AlternateContent xmlns:mc="http://schemas.openxmlformats.org/markup-compatibility/2006">
                <mc:Choice xmlns:v="urn:schemas-microsoft-com:vml" Requires="v">
                  <p:oleObj spid="_x0000_s277331" name="Equation" r:id="rId12" imgW="136800" imgH="182520" progId="Equation.3">
                    <p:embed/>
                  </p:oleObj>
                </mc:Choice>
                <mc:Fallback>
                  <p:oleObj name="Equation" r:id="rId12" imgW="136800" imgH="18252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91394" y="4593304"/>
                          <a:ext cx="152400" cy="1905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pSp>
      <p:sp>
        <p:nvSpPr>
          <p:cNvPr id="178" name="Rectangle 177"/>
          <p:cNvSpPr/>
          <p:nvPr/>
        </p:nvSpPr>
        <p:spPr>
          <a:xfrm>
            <a:off x="82993" y="432325"/>
            <a:ext cx="2713918" cy="276999"/>
          </a:xfrm>
          <a:prstGeom prst="rect">
            <a:avLst/>
          </a:prstGeom>
        </p:spPr>
        <p:txBody>
          <a:bodyPr wrap="square">
            <a:spAutoFit/>
          </a:bodyPr>
          <a:lstStyle/>
          <a:p>
            <a:r>
              <a:rPr lang="en-US" sz="1200" b="1" dirty="0" smtClean="0">
                <a:solidFill>
                  <a:srgbClr val="000100"/>
                </a:solidFill>
                <a:latin typeface="Helvetica"/>
                <a:cs typeface="Helvetica"/>
              </a:rPr>
              <a:t>A</a:t>
            </a:r>
            <a:r>
              <a:rPr lang="en-US" sz="1200" dirty="0" smtClean="0">
                <a:solidFill>
                  <a:srgbClr val="000100"/>
                </a:solidFill>
                <a:latin typeface="Helvetica"/>
                <a:cs typeface="Helvetica"/>
              </a:rPr>
              <a:t>. Gene state-space </a:t>
            </a:r>
            <a:r>
              <a:rPr lang="en-US" sz="1200" dirty="0">
                <a:solidFill>
                  <a:srgbClr val="000100"/>
                </a:solidFill>
                <a:latin typeface="Helvetica"/>
                <a:cs typeface="Helvetica"/>
              </a:rPr>
              <a:t>model</a:t>
            </a:r>
            <a:endParaRPr lang="en-US" sz="1200" dirty="0">
              <a:latin typeface="Helvetica"/>
              <a:cs typeface="Helvetica"/>
            </a:endParaRPr>
          </a:p>
        </p:txBody>
      </p:sp>
      <p:sp>
        <p:nvSpPr>
          <p:cNvPr id="191" name="Rectangle 190"/>
          <p:cNvSpPr/>
          <p:nvPr/>
        </p:nvSpPr>
        <p:spPr>
          <a:xfrm>
            <a:off x="6491389" y="410623"/>
            <a:ext cx="2752206" cy="276999"/>
          </a:xfrm>
          <a:prstGeom prst="rect">
            <a:avLst/>
          </a:prstGeom>
        </p:spPr>
        <p:txBody>
          <a:bodyPr wrap="square">
            <a:spAutoFit/>
          </a:bodyPr>
          <a:lstStyle/>
          <a:p>
            <a:r>
              <a:rPr lang="en-US" sz="1200" b="1" dirty="0" smtClean="0">
                <a:solidFill>
                  <a:srgbClr val="000100"/>
                </a:solidFill>
                <a:latin typeface="Helvetica"/>
                <a:cs typeface="Helvetica"/>
              </a:rPr>
              <a:t>C</a:t>
            </a:r>
            <a:r>
              <a:rPr lang="en-US" sz="1200" dirty="0" smtClean="0">
                <a:solidFill>
                  <a:srgbClr val="000100"/>
                </a:solidFill>
                <a:latin typeface="Helvetica"/>
                <a:cs typeface="Helvetica"/>
              </a:rPr>
              <a:t>. Meta-gene state-space </a:t>
            </a:r>
            <a:r>
              <a:rPr lang="en-US" sz="1200" dirty="0">
                <a:solidFill>
                  <a:srgbClr val="000100"/>
                </a:solidFill>
                <a:latin typeface="Helvetica"/>
                <a:cs typeface="Helvetica"/>
              </a:rPr>
              <a:t>model</a:t>
            </a:r>
            <a:endParaRPr lang="en-US" sz="1200" dirty="0">
              <a:latin typeface="Helvetica"/>
              <a:cs typeface="Helvetica"/>
            </a:endParaRPr>
          </a:p>
        </p:txBody>
      </p:sp>
      <p:sp>
        <p:nvSpPr>
          <p:cNvPr id="192" name="Rounded Rectangle 214"/>
          <p:cNvSpPr/>
          <p:nvPr/>
        </p:nvSpPr>
        <p:spPr bwMode="auto">
          <a:xfrm rot="5400000">
            <a:off x="2885400" y="1908215"/>
            <a:ext cx="3533865" cy="2500085"/>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190" name="Group 189"/>
          <p:cNvGrpSpPr/>
          <p:nvPr/>
        </p:nvGrpSpPr>
        <p:grpSpPr>
          <a:xfrm rot="16200000">
            <a:off x="818894" y="71477"/>
            <a:ext cx="1262498" cy="2709121"/>
            <a:chOff x="5671935" y="752559"/>
            <a:chExt cx="2524995" cy="5418242"/>
          </a:xfrm>
        </p:grpSpPr>
        <p:grpSp>
          <p:nvGrpSpPr>
            <p:cNvPr id="193" name="Group 43"/>
            <p:cNvGrpSpPr/>
            <p:nvPr/>
          </p:nvGrpSpPr>
          <p:grpSpPr>
            <a:xfrm>
              <a:off x="5671935" y="752559"/>
              <a:ext cx="2446855" cy="2591141"/>
              <a:chOff x="2027513" y="13736778"/>
              <a:chExt cx="2446855" cy="2591141"/>
            </a:xfrm>
          </p:grpSpPr>
          <p:sp>
            <p:nvSpPr>
              <p:cNvPr id="242" name="Oval 82"/>
              <p:cNvSpPr/>
              <p:nvPr/>
            </p:nvSpPr>
            <p:spPr bwMode="auto">
              <a:xfrm>
                <a:off x="2027513"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3" name="Oval 83"/>
              <p:cNvSpPr/>
              <p:nvPr/>
            </p:nvSpPr>
            <p:spPr bwMode="auto">
              <a:xfrm>
                <a:off x="2561945" y="149309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4" name="Oval 84"/>
              <p:cNvSpPr/>
              <p:nvPr/>
            </p:nvSpPr>
            <p:spPr bwMode="auto">
              <a:xfrm>
                <a:off x="2590800" y="143463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5" name="Oval 85"/>
              <p:cNvSpPr/>
              <p:nvPr/>
            </p:nvSpPr>
            <p:spPr bwMode="auto">
              <a:xfrm>
                <a:off x="2155545" y="141732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0" name="Oval 101"/>
              <p:cNvSpPr/>
              <p:nvPr/>
            </p:nvSpPr>
            <p:spPr bwMode="auto">
              <a:xfrm>
                <a:off x="2476500" y="138510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1" name="Oval 102"/>
              <p:cNvSpPr/>
              <p:nvPr/>
            </p:nvSpPr>
            <p:spPr bwMode="auto">
              <a:xfrm>
                <a:off x="3108325" y="14964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2" name="Oval 103"/>
              <p:cNvSpPr/>
              <p:nvPr/>
            </p:nvSpPr>
            <p:spPr bwMode="auto">
              <a:xfrm>
                <a:off x="4037767"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3" name="Oval 104"/>
              <p:cNvSpPr/>
              <p:nvPr/>
            </p:nvSpPr>
            <p:spPr bwMode="auto">
              <a:xfrm>
                <a:off x="3798611" y="137367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4" name="Oval 106"/>
              <p:cNvSpPr/>
              <p:nvPr/>
            </p:nvSpPr>
            <p:spPr bwMode="auto">
              <a:xfrm>
                <a:off x="3218002" y="140970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cxnSp>
            <p:nvCxnSpPr>
              <p:cNvPr id="256" name="Straight Arrow Connector 115"/>
              <p:cNvCxnSpPr>
                <a:stCxn id="253" idx="3"/>
                <a:endCxn id="260" idx="6"/>
              </p:cNvCxnSpPr>
              <p:nvPr/>
            </p:nvCxnSpPr>
            <p:spPr bwMode="auto">
              <a:xfrm flipH="1">
                <a:off x="3377169" y="13931901"/>
                <a:ext cx="454920" cy="2281718"/>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sp>
            <p:nvSpPr>
              <p:cNvPr id="259" name="Oval 119"/>
              <p:cNvSpPr/>
              <p:nvPr/>
            </p:nvSpPr>
            <p:spPr bwMode="auto">
              <a:xfrm>
                <a:off x="2107168" y="155956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0" name="Oval 120"/>
              <p:cNvSpPr/>
              <p:nvPr/>
            </p:nvSpPr>
            <p:spPr bwMode="auto">
              <a:xfrm>
                <a:off x="3148568" y="16099319"/>
                <a:ext cx="228600" cy="228600"/>
              </a:xfrm>
              <a:prstGeom prst="ellipse">
                <a:avLst/>
              </a:prstGeom>
              <a:solidFill>
                <a:srgbClr val="9BBB59"/>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1" name="Oval 121"/>
              <p:cNvSpPr/>
              <p:nvPr/>
            </p:nvSpPr>
            <p:spPr bwMode="auto">
              <a:xfrm>
                <a:off x="3683000" y="159850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2" name="Oval 122"/>
              <p:cNvSpPr/>
              <p:nvPr/>
            </p:nvSpPr>
            <p:spPr bwMode="auto">
              <a:xfrm>
                <a:off x="3711855" y="154004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3" name="Oval 124"/>
              <p:cNvSpPr/>
              <p:nvPr/>
            </p:nvSpPr>
            <p:spPr bwMode="auto">
              <a:xfrm>
                <a:off x="2814913"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cxnSp>
            <p:nvCxnSpPr>
              <p:cNvPr id="264" name="Straight Arrow Connector 125"/>
              <p:cNvCxnSpPr>
                <a:stCxn id="251" idx="4"/>
                <a:endCxn id="260" idx="7"/>
              </p:cNvCxnSpPr>
              <p:nvPr/>
            </p:nvCxnSpPr>
            <p:spPr bwMode="auto">
              <a:xfrm>
                <a:off x="3222625" y="15192997"/>
                <a:ext cx="121066" cy="939800"/>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5" name="Straight Arrow Connector 126"/>
              <p:cNvCxnSpPr>
                <a:stCxn id="262" idx="3"/>
                <a:endCxn id="260" idx="6"/>
              </p:cNvCxnSpPr>
              <p:nvPr/>
            </p:nvCxnSpPr>
            <p:spPr bwMode="auto">
              <a:xfrm flipH="1">
                <a:off x="3377168" y="15595600"/>
                <a:ext cx="368165" cy="618019"/>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6" name="Straight Arrow Connector 265"/>
              <p:cNvCxnSpPr>
                <a:stCxn id="259" idx="5"/>
                <a:endCxn id="260" idx="1"/>
              </p:cNvCxnSpPr>
              <p:nvPr/>
            </p:nvCxnSpPr>
            <p:spPr bwMode="auto">
              <a:xfrm>
                <a:off x="2302290" y="15790722"/>
                <a:ext cx="879756" cy="342075"/>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7" name="Straight Arrow Connector 266"/>
              <p:cNvCxnSpPr>
                <a:stCxn id="263" idx="4"/>
                <a:endCxn id="260" idx="7"/>
              </p:cNvCxnSpPr>
              <p:nvPr/>
            </p:nvCxnSpPr>
            <p:spPr bwMode="auto">
              <a:xfrm>
                <a:off x="2929213" y="15573997"/>
                <a:ext cx="414478" cy="558800"/>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sp>
            <p:nvSpPr>
              <p:cNvPr id="268" name="Oval 267"/>
              <p:cNvSpPr/>
              <p:nvPr/>
            </p:nvSpPr>
            <p:spPr bwMode="auto">
              <a:xfrm>
                <a:off x="4027211" y="143429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9" name="Oval 132"/>
              <p:cNvSpPr/>
              <p:nvPr/>
            </p:nvSpPr>
            <p:spPr bwMode="auto">
              <a:xfrm>
                <a:off x="4056220" y="15395195"/>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70" name="Oval 134"/>
              <p:cNvSpPr/>
              <p:nvPr/>
            </p:nvSpPr>
            <p:spPr bwMode="auto">
              <a:xfrm>
                <a:off x="3093538" y="14506406"/>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71" name="Oval 137"/>
              <p:cNvSpPr/>
              <p:nvPr/>
            </p:nvSpPr>
            <p:spPr bwMode="auto">
              <a:xfrm>
                <a:off x="3972000" y="1464655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72" name="Oval 138"/>
              <p:cNvSpPr/>
              <p:nvPr/>
            </p:nvSpPr>
            <p:spPr bwMode="auto">
              <a:xfrm>
                <a:off x="4245768" y="138984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grpSp>
        <p:grpSp>
          <p:nvGrpSpPr>
            <p:cNvPr id="194" name="Group 193"/>
            <p:cNvGrpSpPr/>
            <p:nvPr/>
          </p:nvGrpSpPr>
          <p:grpSpPr>
            <a:xfrm>
              <a:off x="6159384" y="3310222"/>
              <a:ext cx="2037546" cy="2860579"/>
              <a:chOff x="6159384" y="3310222"/>
              <a:chExt cx="2037546" cy="2860579"/>
            </a:xfrm>
          </p:grpSpPr>
          <p:cxnSp>
            <p:nvCxnSpPr>
              <p:cNvPr id="196" name="Curved Connector 159"/>
              <p:cNvCxnSpPr>
                <a:stCxn id="219" idx="1"/>
                <a:endCxn id="260" idx="4"/>
              </p:cNvCxnSpPr>
              <p:nvPr/>
            </p:nvCxnSpPr>
            <p:spPr bwMode="auto">
              <a:xfrm rot="16200000" flipV="1">
                <a:off x="6035271" y="4215720"/>
                <a:ext cx="1950723" cy="206682"/>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06" name="Curved Connector 165"/>
              <p:cNvCxnSpPr>
                <a:stCxn id="228" idx="1"/>
                <a:endCxn id="260" idx="4"/>
              </p:cNvCxnSpPr>
              <p:nvPr/>
            </p:nvCxnSpPr>
            <p:spPr bwMode="auto">
              <a:xfrm rot="16200000">
                <a:off x="5836345" y="3781038"/>
                <a:ext cx="1508279" cy="633606"/>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grpSp>
            <p:nvGrpSpPr>
              <p:cNvPr id="209" name="Group 42"/>
              <p:cNvGrpSpPr/>
              <p:nvPr/>
            </p:nvGrpSpPr>
            <p:grpSpPr>
              <a:xfrm rot="5400000">
                <a:off x="6449514" y="4423386"/>
                <a:ext cx="1457285" cy="2037546"/>
                <a:chOff x="5902325" y="13784122"/>
                <a:chExt cx="1457285" cy="2037546"/>
              </a:xfrm>
              <a:solidFill>
                <a:srgbClr val="F79646"/>
              </a:solidFill>
            </p:grpSpPr>
            <p:sp>
              <p:nvSpPr>
                <p:cNvPr id="217" name="Rectangle 154"/>
                <p:cNvSpPr/>
                <p:nvPr/>
              </p:nvSpPr>
              <p:spPr bwMode="auto">
                <a:xfrm>
                  <a:off x="5909276" y="1445453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18" name="Rectangle 155"/>
                <p:cNvSpPr/>
                <p:nvPr/>
              </p:nvSpPr>
              <p:spPr bwMode="auto">
                <a:xfrm>
                  <a:off x="6359525" y="14397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19" name="Rectangle 156"/>
                <p:cNvSpPr/>
                <p:nvPr/>
              </p:nvSpPr>
              <p:spPr bwMode="auto">
                <a:xfrm>
                  <a:off x="6483233" y="14752777"/>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20" name="Rectangle 157"/>
                <p:cNvSpPr/>
                <p:nvPr/>
              </p:nvSpPr>
              <p:spPr bwMode="auto">
                <a:xfrm>
                  <a:off x="5902325" y="140970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28" name="Rectangle 158"/>
                <p:cNvSpPr/>
                <p:nvPr/>
              </p:nvSpPr>
              <p:spPr bwMode="auto">
                <a:xfrm>
                  <a:off x="6040788" y="1559306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0" name="Rectangle 180"/>
                <p:cNvSpPr/>
                <p:nvPr/>
              </p:nvSpPr>
              <p:spPr bwMode="auto">
                <a:xfrm>
                  <a:off x="7131010" y="1441940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1" name="Rectangle 181"/>
                <p:cNvSpPr/>
                <p:nvPr/>
              </p:nvSpPr>
              <p:spPr bwMode="auto">
                <a:xfrm>
                  <a:off x="6937217" y="140669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2" name="Rectangle 182"/>
                <p:cNvSpPr/>
                <p:nvPr/>
              </p:nvSpPr>
              <p:spPr bwMode="auto">
                <a:xfrm>
                  <a:off x="7051518" y="14694904"/>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5" name="Rectangle 185"/>
                <p:cNvSpPr/>
                <p:nvPr/>
              </p:nvSpPr>
              <p:spPr bwMode="auto">
                <a:xfrm>
                  <a:off x="6068530" y="1500387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7" name="Rectangle 187"/>
                <p:cNvSpPr/>
                <p:nvPr/>
              </p:nvSpPr>
              <p:spPr bwMode="auto">
                <a:xfrm>
                  <a:off x="6381633" y="137841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8" name="Rectangle 188"/>
                <p:cNvSpPr/>
                <p:nvPr/>
              </p:nvSpPr>
              <p:spPr bwMode="auto">
                <a:xfrm>
                  <a:off x="6473434" y="1532974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9" name="Rectangle 189"/>
                <p:cNvSpPr/>
                <p:nvPr/>
              </p:nvSpPr>
              <p:spPr bwMode="auto">
                <a:xfrm>
                  <a:off x="7115117" y="1529655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grpSp>
          <p:cxnSp>
            <p:nvCxnSpPr>
              <p:cNvPr id="210" name="Curved Connector 190"/>
              <p:cNvCxnSpPr>
                <a:stCxn id="237" idx="1"/>
                <a:endCxn id="260" idx="5"/>
              </p:cNvCxnSpPr>
              <p:nvPr/>
            </p:nvCxnSpPr>
            <p:spPr bwMode="auto">
              <a:xfrm rot="16200000" flipV="1">
                <a:off x="6594073" y="3704264"/>
                <a:ext cx="1882602" cy="1094518"/>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11" name="Curved Connector 198"/>
              <p:cNvCxnSpPr>
                <a:stCxn id="238" idx="1"/>
                <a:endCxn id="260" idx="4"/>
              </p:cNvCxnSpPr>
              <p:nvPr/>
            </p:nvCxnSpPr>
            <p:spPr bwMode="auto">
              <a:xfrm rot="16200000">
                <a:off x="5751686" y="4129025"/>
                <a:ext cx="1940923" cy="370278"/>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13" name="Curved Connector 202"/>
              <p:cNvCxnSpPr>
                <a:stCxn id="235" idx="1"/>
                <a:endCxn id="260" idx="4"/>
              </p:cNvCxnSpPr>
              <p:nvPr/>
            </p:nvCxnSpPr>
            <p:spPr bwMode="auto">
              <a:xfrm rot="16200000">
                <a:off x="6117072" y="4089507"/>
                <a:ext cx="1536019" cy="44410"/>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grpSp>
      </p:grpSp>
      <p:sp>
        <p:nvSpPr>
          <p:cNvPr id="16" name="TextBox 15"/>
          <p:cNvSpPr txBox="1"/>
          <p:nvPr/>
        </p:nvSpPr>
        <p:spPr>
          <a:xfrm>
            <a:off x="1182474" y="1897580"/>
            <a:ext cx="1088760" cy="276999"/>
          </a:xfrm>
          <a:prstGeom prst="rect">
            <a:avLst/>
          </a:prstGeom>
          <a:noFill/>
        </p:spPr>
        <p:txBody>
          <a:bodyPr wrap="none" rtlCol="0">
            <a:spAutoFit/>
          </a:bodyPr>
          <a:lstStyle/>
          <a:p>
            <a:r>
              <a:rPr lang="en-US" sz="1200" i="1" dirty="0" smtClean="0">
                <a:solidFill>
                  <a:srgbClr val="9BBB58"/>
                </a:solidFill>
                <a:latin typeface="Times New Roman"/>
                <a:cs typeface="Times New Roman"/>
              </a:rPr>
              <a:t>X</a:t>
            </a:r>
            <a:r>
              <a:rPr lang="en-US" sz="1200" i="1" baseline="-25000" dirty="0" smtClean="0">
                <a:latin typeface="Times New Roman"/>
                <a:cs typeface="Times New Roman"/>
              </a:rPr>
              <a:t>t+1</a:t>
            </a:r>
            <a:r>
              <a:rPr lang="en-US" sz="1200" i="1" dirty="0" smtClean="0">
                <a:latin typeface="Times New Roman"/>
                <a:cs typeface="Times New Roman"/>
              </a:rPr>
              <a:t>=</a:t>
            </a:r>
            <a:r>
              <a:rPr lang="en-US" sz="1200" i="1" dirty="0" err="1" smtClean="0">
                <a:solidFill>
                  <a:srgbClr val="C0504D"/>
                </a:solidFill>
                <a:latin typeface="Times New Roman"/>
                <a:cs typeface="Times New Roman"/>
              </a:rPr>
              <a:t>A</a:t>
            </a:r>
            <a:r>
              <a:rPr lang="en-US" sz="1200" i="1" dirty="0" err="1" smtClean="0">
                <a:solidFill>
                  <a:srgbClr val="9BBB58"/>
                </a:solidFill>
                <a:latin typeface="Times New Roman"/>
                <a:cs typeface="Times New Roman"/>
              </a:rPr>
              <a:t>X</a:t>
            </a:r>
            <a:r>
              <a:rPr lang="en-US" sz="1200" i="1" baseline="-25000" dirty="0" err="1" smtClean="0">
                <a:latin typeface="Times New Roman"/>
                <a:cs typeface="Times New Roman"/>
              </a:rPr>
              <a:t>t</a:t>
            </a:r>
            <a:r>
              <a:rPr lang="en-US" sz="1200" i="1" dirty="0" err="1" smtClean="0">
                <a:latin typeface="Times New Roman"/>
                <a:cs typeface="Times New Roman"/>
              </a:rPr>
              <a:t>+</a:t>
            </a:r>
            <a:r>
              <a:rPr lang="en-US" sz="1200" i="1" dirty="0" err="1" smtClean="0">
                <a:solidFill>
                  <a:srgbClr val="4F81BD"/>
                </a:solidFill>
                <a:latin typeface="Times New Roman"/>
                <a:cs typeface="Times New Roman"/>
              </a:rPr>
              <a:t>B</a:t>
            </a:r>
            <a:r>
              <a:rPr lang="en-US" sz="1200" i="1" dirty="0" err="1" smtClean="0">
                <a:solidFill>
                  <a:srgbClr val="F69546"/>
                </a:solidFill>
                <a:latin typeface="Times New Roman"/>
                <a:cs typeface="Times New Roman"/>
              </a:rPr>
              <a:t>U</a:t>
            </a:r>
            <a:r>
              <a:rPr lang="en-US" sz="1200" i="1" baseline="-25000" dirty="0" err="1" smtClean="0">
                <a:latin typeface="Times New Roman"/>
                <a:cs typeface="Times New Roman"/>
              </a:rPr>
              <a:t>t</a:t>
            </a:r>
            <a:endParaRPr lang="en-US" sz="1200" i="1" baseline="-25000" dirty="0">
              <a:latin typeface="Times New Roman"/>
              <a:cs typeface="Times New Roman"/>
            </a:endParaRPr>
          </a:p>
        </p:txBody>
      </p:sp>
      <p:sp>
        <p:nvSpPr>
          <p:cNvPr id="215" name="TextBox 214"/>
          <p:cNvSpPr txBox="1"/>
          <p:nvPr/>
        </p:nvSpPr>
        <p:spPr>
          <a:xfrm>
            <a:off x="5063431" y="2492398"/>
            <a:ext cx="506664"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time</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287" name="Rounded Rectangle 214"/>
          <p:cNvSpPr/>
          <p:nvPr/>
        </p:nvSpPr>
        <p:spPr bwMode="auto">
          <a:xfrm rot="5400000">
            <a:off x="624399" y="150147"/>
            <a:ext cx="1621907" cy="278849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89" name="Rounded Rectangle 214"/>
          <p:cNvSpPr/>
          <p:nvPr/>
        </p:nvSpPr>
        <p:spPr bwMode="auto">
          <a:xfrm rot="5400000">
            <a:off x="6966784" y="244259"/>
            <a:ext cx="1622991" cy="255840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98" name="Down Arrow 297"/>
          <p:cNvSpPr/>
          <p:nvPr/>
        </p:nvSpPr>
        <p:spPr bwMode="auto">
          <a:xfrm rot="5400000">
            <a:off x="2824425" y="4179009"/>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05" name="TextBox 304"/>
          <p:cNvSpPr txBox="1"/>
          <p:nvPr/>
        </p:nvSpPr>
        <p:spPr>
          <a:xfrm>
            <a:off x="6578090" y="2922200"/>
            <a:ext cx="2548035" cy="461665"/>
          </a:xfrm>
          <a:prstGeom prst="rect">
            <a:avLst/>
          </a:prstGeom>
          <a:noFill/>
        </p:spPr>
        <p:txBody>
          <a:bodyPr wrap="square" rtlCol="0">
            <a:spAutoFit/>
          </a:bodyPr>
          <a:lstStyle/>
          <a:p>
            <a:r>
              <a:rPr lang="en-US" sz="1200" b="1" dirty="0" smtClean="0">
                <a:latin typeface="Helvetica"/>
                <a:cs typeface="Helvetica"/>
              </a:rPr>
              <a:t>D. </a:t>
            </a:r>
            <a:r>
              <a:rPr lang="en-US" sz="1200" dirty="0" smtClean="0">
                <a:solidFill>
                  <a:srgbClr val="FF0000"/>
                </a:solidFill>
                <a:latin typeface="Helvetica"/>
                <a:cs typeface="Helvetica"/>
              </a:rPr>
              <a:t>Internal</a:t>
            </a:r>
            <a:r>
              <a:rPr lang="en-US" sz="1200" dirty="0" smtClean="0">
                <a:latin typeface="Helvetica"/>
                <a:cs typeface="Helvetica"/>
              </a:rPr>
              <a:t>/</a:t>
            </a:r>
            <a:r>
              <a:rPr lang="en-US" sz="1200" dirty="0" smtClean="0">
                <a:solidFill>
                  <a:schemeClr val="tx2">
                    <a:lumMod val="75000"/>
                  </a:schemeClr>
                </a:solidFill>
                <a:latin typeface="Helvetica"/>
                <a:cs typeface="Helvetica"/>
              </a:rPr>
              <a:t>External </a:t>
            </a:r>
            <a:r>
              <a:rPr lang="en-US" sz="1200" dirty="0" smtClean="0">
                <a:latin typeface="Helvetica"/>
                <a:cs typeface="Helvetica"/>
              </a:rPr>
              <a:t>Principal Dynamic Patterns (PDPs)</a:t>
            </a:r>
            <a:endParaRPr lang="en-US" sz="1200" dirty="0">
              <a:latin typeface="Helvetica"/>
              <a:cs typeface="Helvetica"/>
            </a:endParaRPr>
          </a:p>
        </p:txBody>
      </p:sp>
      <p:sp>
        <p:nvSpPr>
          <p:cNvPr id="307" name="Rounded Rectangle 214"/>
          <p:cNvSpPr/>
          <p:nvPr/>
        </p:nvSpPr>
        <p:spPr bwMode="auto">
          <a:xfrm rot="5400000">
            <a:off x="6675998" y="3198979"/>
            <a:ext cx="2243265" cy="2653650"/>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316" name="Group 315"/>
          <p:cNvGrpSpPr/>
          <p:nvPr/>
        </p:nvGrpSpPr>
        <p:grpSpPr>
          <a:xfrm>
            <a:off x="6457460" y="3635736"/>
            <a:ext cx="2607381" cy="1704109"/>
            <a:chOff x="1666654" y="4688507"/>
            <a:chExt cx="2607381" cy="1704109"/>
          </a:xfrm>
        </p:grpSpPr>
        <p:pic>
          <p:nvPicPr>
            <p:cNvPr id="299" name="Picture 3"/>
            <p:cNvPicPr>
              <a:picLocks noChangeAspect="1" noChangeArrowheads="1"/>
            </p:cNvPicPr>
            <p:nvPr/>
          </p:nvPicPr>
          <p:blipFill rotWithShape="1">
            <a:blip r:embed="rId14"/>
            <a:srcRect l="80091" t="40691" b="42760"/>
            <a:stretch/>
          </p:blipFill>
          <p:spPr bwMode="auto">
            <a:xfrm>
              <a:off x="1740497" y="5169542"/>
              <a:ext cx="594554" cy="506618"/>
            </a:xfrm>
            <a:prstGeom prst="rect">
              <a:avLst/>
            </a:prstGeom>
            <a:noFill/>
            <a:ln w="9525">
              <a:noFill/>
              <a:miter lim="800000"/>
              <a:headEnd/>
              <a:tailEnd/>
            </a:ln>
          </p:spPr>
        </p:pic>
        <p:pic>
          <p:nvPicPr>
            <p:cNvPr id="302" name="Picture 5"/>
            <p:cNvPicPr>
              <a:picLocks noChangeAspect="1" noChangeArrowheads="1"/>
            </p:cNvPicPr>
            <p:nvPr/>
          </p:nvPicPr>
          <p:blipFill rotWithShape="1">
            <a:blip r:embed="rId15"/>
            <a:srcRect l="24841" t="42483" r="61461" b="44539"/>
            <a:stretch/>
          </p:blipFill>
          <p:spPr bwMode="auto">
            <a:xfrm>
              <a:off x="2319748" y="5151557"/>
              <a:ext cx="579339" cy="562659"/>
            </a:xfrm>
            <a:prstGeom prst="rect">
              <a:avLst/>
            </a:prstGeom>
            <a:noFill/>
            <a:ln w="9525">
              <a:noFill/>
              <a:miter lim="800000"/>
              <a:headEnd/>
              <a:tailEnd/>
            </a:ln>
          </p:spPr>
        </p:pic>
        <p:pic>
          <p:nvPicPr>
            <p:cNvPr id="303" name="Picture 5"/>
            <p:cNvPicPr>
              <a:picLocks noChangeAspect="1" noChangeArrowheads="1"/>
            </p:cNvPicPr>
            <p:nvPr/>
          </p:nvPicPr>
          <p:blipFill rotWithShape="1">
            <a:blip r:embed="rId15"/>
            <a:srcRect l="64191" t="42483" r="21888" b="44539"/>
            <a:stretch/>
          </p:blipFill>
          <p:spPr bwMode="auto">
            <a:xfrm>
              <a:off x="2321563" y="5813733"/>
              <a:ext cx="588757" cy="562659"/>
            </a:xfrm>
            <a:prstGeom prst="rect">
              <a:avLst/>
            </a:prstGeom>
            <a:noFill/>
            <a:ln w="9525">
              <a:noFill/>
              <a:miter lim="800000"/>
              <a:headEnd/>
              <a:tailEnd/>
            </a:ln>
          </p:spPr>
        </p:pic>
        <p:pic>
          <p:nvPicPr>
            <p:cNvPr id="304" name="Picture 3"/>
            <p:cNvPicPr>
              <a:picLocks noChangeAspect="1" noChangeArrowheads="1"/>
            </p:cNvPicPr>
            <p:nvPr/>
          </p:nvPicPr>
          <p:blipFill rotWithShape="1">
            <a:blip r:embed="rId14"/>
            <a:srcRect l="54857" t="40691" r="26642" b="41339"/>
            <a:stretch/>
          </p:blipFill>
          <p:spPr bwMode="auto">
            <a:xfrm>
              <a:off x="1726851" y="5849002"/>
              <a:ext cx="546015" cy="543614"/>
            </a:xfrm>
            <a:prstGeom prst="rect">
              <a:avLst/>
            </a:prstGeom>
            <a:noFill/>
            <a:ln w="9525">
              <a:noFill/>
              <a:miter lim="800000"/>
              <a:headEnd/>
              <a:tailEnd/>
            </a:ln>
          </p:spPr>
        </p:pic>
        <p:sp>
          <p:nvSpPr>
            <p:cNvPr id="308" name="Rectangle 307"/>
            <p:cNvSpPr/>
            <p:nvPr/>
          </p:nvSpPr>
          <p:spPr>
            <a:xfrm>
              <a:off x="1666654" y="4688507"/>
              <a:ext cx="2607381" cy="307777"/>
            </a:xfrm>
            <a:prstGeom prst="rect">
              <a:avLst/>
            </a:prstGeom>
          </p:spPr>
          <p:txBody>
            <a:bodyPr wrap="square">
              <a:spAutoFit/>
            </a:bodyPr>
            <a:lstStyle/>
            <a:p>
              <a:pPr defTabSz="914400"/>
              <a:r>
                <a:rPr lang="en-US" sz="1400" dirty="0">
                  <a:solidFill>
                    <a:srgbClr val="000000"/>
                  </a:solidFill>
                  <a:latin typeface="Times New Roman"/>
                  <a:cs typeface="Times New Roman"/>
                </a:rPr>
                <a:t>[</a:t>
              </a:r>
              <a:r>
                <a:rPr lang="en-US" sz="1200" i="1" dirty="0" smtClean="0">
                  <a:solidFill>
                    <a:srgbClr val="FF0000"/>
                  </a:solidFill>
                  <a:latin typeface="Times New Roman"/>
                  <a:cs typeface="Times New Roman"/>
                </a:rPr>
                <a:t>λ</a:t>
              </a:r>
              <a:r>
                <a:rPr lang="en-US" sz="1200" i="1" baseline="-25000" dirty="0" smtClean="0">
                  <a:solidFill>
                    <a:srgbClr val="000000"/>
                  </a:solidFill>
                  <a:latin typeface="Times New Roman"/>
                  <a:cs typeface="Times New Roman"/>
                </a:rPr>
                <a:t>p</a:t>
              </a:r>
              <a:r>
                <a:rPr lang="en-US" sz="1200" i="1" baseline="30000" dirty="0" smtClean="0">
                  <a:solidFill>
                    <a:srgbClr val="000000"/>
                  </a:solidFill>
                  <a:latin typeface="Times New Roman"/>
                  <a:cs typeface="Times New Roman"/>
                </a:rPr>
                <a:t>1</a:t>
              </a:r>
              <a:r>
                <a:rPr lang="en-US" sz="1200" baseline="-25000" dirty="0">
                  <a:solidFill>
                    <a:srgbClr val="000000"/>
                  </a:solidFill>
                  <a:latin typeface="Times New Roman"/>
                  <a:cs typeface="Times New Roman"/>
                </a:rPr>
                <a:t>,</a:t>
              </a:r>
              <a:r>
                <a:rPr lang="en-US" sz="1200" i="1" dirty="0">
                  <a:solidFill>
                    <a:srgbClr val="000000"/>
                  </a:solidFill>
                  <a:latin typeface="Times New Roman"/>
                  <a:cs typeface="Times New Roman"/>
                </a:rPr>
                <a:t> </a:t>
              </a:r>
              <a:r>
                <a:rPr lang="en-US" sz="1200" i="1" dirty="0" smtClean="0">
                  <a:solidFill>
                    <a:srgbClr val="FF0000"/>
                  </a:solidFill>
                  <a:latin typeface="Times New Roman"/>
                  <a:cs typeface="Times New Roman"/>
                </a:rPr>
                <a:t>λ</a:t>
              </a:r>
              <a:r>
                <a:rPr lang="en-US" sz="1200" i="1" baseline="-25000" dirty="0" smtClean="0">
                  <a:solidFill>
                    <a:srgbClr val="000000"/>
                  </a:solidFill>
                  <a:latin typeface="Times New Roman"/>
                  <a:cs typeface="Times New Roman"/>
                </a:rPr>
                <a:t>p</a:t>
              </a:r>
              <a:r>
                <a:rPr lang="en-US" sz="1200" i="1" baseline="30000" dirty="0" smtClean="0">
                  <a:solidFill>
                    <a:srgbClr val="000000"/>
                  </a:solidFill>
                  <a:latin typeface="Times New Roman"/>
                  <a:cs typeface="Times New Roman"/>
                </a:rPr>
                <a:t>2</a:t>
              </a:r>
              <a:r>
                <a:rPr lang="en-US" sz="1200" i="1" dirty="0">
                  <a:solidFill>
                    <a:srgbClr val="000000"/>
                  </a:solidFill>
                  <a:latin typeface="Times New Roman"/>
                  <a:cs typeface="Times New Roman"/>
                </a:rPr>
                <a:t>, …, </a:t>
              </a:r>
              <a:r>
                <a:rPr lang="en-US" sz="1200" i="1" dirty="0" err="1" smtClean="0">
                  <a:solidFill>
                    <a:srgbClr val="FF0000"/>
                  </a:solidFill>
                  <a:latin typeface="Times New Roman"/>
                  <a:cs typeface="Times New Roman"/>
                </a:rPr>
                <a:t>λ</a:t>
              </a:r>
              <a:r>
                <a:rPr lang="en-US" sz="1200" i="1" baseline="-25000" dirty="0" err="1" smtClean="0">
                  <a:solidFill>
                    <a:srgbClr val="000000"/>
                  </a:solidFill>
                  <a:latin typeface="Times New Roman"/>
                  <a:cs typeface="Times New Roman"/>
                </a:rPr>
                <a:t>p</a:t>
              </a:r>
              <a:r>
                <a:rPr lang="en-US" sz="1200" i="1" baseline="30000" dirty="0" err="1" smtClean="0">
                  <a:solidFill>
                    <a:srgbClr val="000000"/>
                  </a:solidFill>
                  <a:latin typeface="Times New Roman"/>
                  <a:cs typeface="Times New Roman"/>
                </a:rPr>
                <a:t>T</a:t>
              </a:r>
              <a:r>
                <a:rPr lang="en-US" sz="1400" dirty="0" smtClean="0">
                  <a:solidFill>
                    <a:srgbClr val="000000"/>
                  </a:solidFill>
                  <a:latin typeface="Times New Roman"/>
                  <a:cs typeface="Times New Roman"/>
                </a:rPr>
                <a:t>]</a:t>
              </a:r>
              <a:r>
                <a:rPr lang="en-US" sz="1400" dirty="0">
                  <a:solidFill>
                    <a:srgbClr val="000000"/>
                  </a:solidFill>
                  <a:latin typeface="Times New Roman"/>
                  <a:cs typeface="Times New Roman"/>
                </a:rPr>
                <a:t> </a:t>
              </a:r>
              <a:r>
                <a:rPr lang="en-US" sz="1400" dirty="0" smtClean="0">
                  <a:solidFill>
                    <a:srgbClr val="000000"/>
                  </a:solidFill>
                  <a:latin typeface="Times New Roman"/>
                  <a:cs typeface="Times New Roman"/>
                </a:rPr>
                <a:t>  </a:t>
              </a:r>
              <a:endParaRPr lang="en-US" sz="1400" dirty="0">
                <a:solidFill>
                  <a:srgbClr val="000000"/>
                </a:solidFill>
                <a:latin typeface="Times New Roman"/>
                <a:cs typeface="Times New Roman"/>
              </a:endParaRPr>
            </a:p>
          </p:txBody>
        </p:sp>
      </p:grpSp>
      <p:sp>
        <p:nvSpPr>
          <p:cNvPr id="309" name="Down Arrow 308"/>
          <p:cNvSpPr/>
          <p:nvPr/>
        </p:nvSpPr>
        <p:spPr bwMode="auto">
          <a:xfrm rot="10800000" flipV="1">
            <a:off x="7482681" y="2392158"/>
            <a:ext cx="588484" cy="486354"/>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12" name="Down Arrow 311"/>
          <p:cNvSpPr/>
          <p:nvPr/>
        </p:nvSpPr>
        <p:spPr bwMode="auto">
          <a:xfrm rot="16200000" flipH="1">
            <a:off x="5922365" y="1570937"/>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13" name="Down Arrow 312"/>
          <p:cNvSpPr/>
          <p:nvPr/>
        </p:nvSpPr>
        <p:spPr bwMode="auto">
          <a:xfrm rot="16200000" flipH="1">
            <a:off x="2817522" y="1576013"/>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14" name="Down Arrow 313"/>
          <p:cNvSpPr/>
          <p:nvPr/>
        </p:nvSpPr>
        <p:spPr bwMode="auto">
          <a:xfrm rot="5400000">
            <a:off x="5872566" y="4197026"/>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164" name="Straight Connector 163"/>
          <p:cNvCxnSpPr/>
          <p:nvPr/>
        </p:nvCxnSpPr>
        <p:spPr>
          <a:xfrm>
            <a:off x="7698823" y="3404170"/>
            <a:ext cx="0" cy="2243267"/>
          </a:xfrm>
          <a:prstGeom prst="line">
            <a:avLst/>
          </a:prstGeom>
          <a:ln w="12700" cmpd="sng">
            <a:solidFill>
              <a:srgbClr val="000000"/>
            </a:solidFill>
            <a:prstDash val="sysDot"/>
          </a:ln>
          <a:effectLst/>
        </p:spPr>
        <p:style>
          <a:lnRef idx="2">
            <a:schemeClr val="accent1"/>
          </a:lnRef>
          <a:fillRef idx="0">
            <a:schemeClr val="accent1"/>
          </a:fillRef>
          <a:effectRef idx="1">
            <a:schemeClr val="accent1"/>
          </a:effectRef>
          <a:fontRef idx="minor">
            <a:schemeClr val="tx1"/>
          </a:fontRef>
        </p:style>
      </p:cxnSp>
      <p:sp>
        <p:nvSpPr>
          <p:cNvPr id="181" name="TextBox 180"/>
          <p:cNvSpPr txBox="1"/>
          <p:nvPr/>
        </p:nvSpPr>
        <p:spPr>
          <a:xfrm>
            <a:off x="160265" y="5210218"/>
            <a:ext cx="2446546" cy="1169551"/>
          </a:xfrm>
          <a:prstGeom prst="rect">
            <a:avLst/>
          </a:prstGeom>
          <a:noFill/>
        </p:spPr>
        <p:txBody>
          <a:bodyPr wrap="square" rtlCol="0">
            <a:spAutoFit/>
          </a:bodyPr>
          <a:lstStyle/>
          <a:p>
            <a:r>
              <a:rPr lang="en-US" sz="1200" i="1" dirty="0" err="1" smtClean="0">
                <a:solidFill>
                  <a:srgbClr val="9BBB58"/>
                </a:solidFill>
                <a:latin typeface="Times New Roman"/>
                <a:cs typeface="Times New Roman"/>
              </a:rPr>
              <a:t>x</a:t>
            </a:r>
            <a:r>
              <a:rPr lang="en-US" sz="1200" baseline="30000" dirty="0" err="1" smtClean="0">
                <a:solidFill>
                  <a:srgbClr val="4F81BD"/>
                </a:solidFill>
                <a:latin typeface="Times New Roman"/>
                <a:cs typeface="Times New Roman"/>
              </a:rPr>
              <a:t>EXT</a:t>
            </a:r>
            <a:r>
              <a:rPr lang="en-US" sz="1200" baseline="30000" dirty="0" smtClean="0">
                <a:solidFill>
                  <a:srgbClr val="4F81BD"/>
                </a:solidFill>
                <a:latin typeface="Times New Roman"/>
                <a:cs typeface="Times New Roman"/>
              </a:rPr>
              <a:t>    </a:t>
            </a:r>
            <a:r>
              <a:rPr lang="en-US" sz="1200" i="1" dirty="0" smtClean="0">
                <a:latin typeface="Times New Roman"/>
                <a:cs typeface="Times New Roman"/>
              </a:rPr>
              <a:t>=    </a:t>
            </a:r>
            <a:r>
              <a:rPr lang="en-US" sz="1200" i="1" dirty="0" smtClean="0">
                <a:solidFill>
                  <a:srgbClr val="4F81BD"/>
                </a:solidFill>
                <a:latin typeface="Times New Roman"/>
                <a:cs typeface="Times New Roman"/>
              </a:rPr>
              <a:t>d</a:t>
            </a:r>
            <a:r>
              <a:rPr lang="en-US" sz="1200" i="1" baseline="-25000" dirty="0" smtClean="0">
                <a:solidFill>
                  <a:srgbClr val="4F81BD"/>
                </a:solidFill>
                <a:latin typeface="Times New Roman"/>
                <a:cs typeface="Times New Roman"/>
              </a:rPr>
              <a:t>1      </a:t>
            </a:r>
            <a:r>
              <a:rPr lang="en-US" sz="1200" i="1" dirty="0" smtClean="0">
                <a:solidFill>
                  <a:srgbClr val="4F81BD"/>
                </a:solidFill>
                <a:latin typeface="Times New Roman"/>
                <a:cs typeface="Times New Roman"/>
              </a:rPr>
              <a:t> </a:t>
            </a:r>
            <a:r>
              <a:rPr lang="en-US" sz="1200" i="1" dirty="0" smtClean="0">
                <a:solidFill>
                  <a:srgbClr val="C0504D"/>
                </a:solidFill>
                <a:latin typeface="Times New Roman"/>
                <a:cs typeface="Times New Roman"/>
              </a:rPr>
              <a:t>                </a:t>
            </a:r>
            <a:r>
              <a:rPr lang="en-US" sz="1200" i="1" dirty="0" smtClean="0">
                <a:solidFill>
                  <a:srgbClr val="000000"/>
                </a:solidFill>
                <a:latin typeface="Times New Roman"/>
                <a:cs typeface="Times New Roman"/>
              </a:rPr>
              <a:t>+</a:t>
            </a:r>
            <a:r>
              <a:rPr lang="en-US" sz="1200" i="1" dirty="0" smtClean="0">
                <a:solidFill>
                  <a:srgbClr val="4F81BD"/>
                </a:solidFill>
                <a:latin typeface="Times New Roman"/>
                <a:cs typeface="Times New Roman"/>
              </a:rPr>
              <a:t>d</a:t>
            </a:r>
            <a:r>
              <a:rPr lang="en-US" sz="1200" i="1" baseline="-25000" dirty="0" smtClean="0">
                <a:solidFill>
                  <a:srgbClr val="4F81BD"/>
                </a:solidFill>
                <a:latin typeface="Times New Roman"/>
                <a:cs typeface="Times New Roman"/>
              </a:rPr>
              <a:t>2</a:t>
            </a:r>
            <a:r>
              <a:rPr lang="en-US" sz="1200" i="1" baseline="-25000" dirty="0" smtClean="0">
                <a:solidFill>
                  <a:srgbClr val="F69546"/>
                </a:solidFill>
                <a:latin typeface="Times New Roman"/>
                <a:cs typeface="Times New Roman"/>
              </a:rPr>
              <a:t> </a:t>
            </a:r>
            <a:r>
              <a:rPr lang="en-US" sz="1200" i="1" baseline="-25000" dirty="0" smtClean="0">
                <a:solidFill>
                  <a:srgbClr val="C0504D"/>
                </a:solidFill>
                <a:latin typeface="Times New Roman"/>
                <a:cs typeface="Times New Roman"/>
              </a:rPr>
              <a:t>                 </a:t>
            </a:r>
          </a:p>
          <a:p>
            <a:endParaRPr lang="en-US" sz="1200" i="1" baseline="-25000" dirty="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endParaRPr lang="en-US" sz="1200" i="1" baseline="-25000" dirty="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r>
              <a:rPr lang="en-US" sz="1200" i="1" dirty="0" smtClean="0">
                <a:solidFill>
                  <a:srgbClr val="000000"/>
                </a:solidFill>
                <a:latin typeface="Times New Roman"/>
                <a:cs typeface="Times New Roman"/>
              </a:rPr>
              <a:t>  +</a:t>
            </a:r>
            <a:r>
              <a:rPr lang="en-US" sz="1200" i="1" dirty="0" smtClean="0">
                <a:solidFill>
                  <a:srgbClr val="4F81BD"/>
                </a:solidFill>
                <a:latin typeface="Times New Roman"/>
                <a:cs typeface="Times New Roman"/>
              </a:rPr>
              <a:t>d</a:t>
            </a:r>
            <a:r>
              <a:rPr lang="en-US" sz="1200" i="1" baseline="-25000" dirty="0" smtClean="0">
                <a:solidFill>
                  <a:srgbClr val="4F81BD"/>
                </a:solidFill>
                <a:latin typeface="Times New Roman"/>
                <a:cs typeface="Times New Roman"/>
              </a:rPr>
              <a:t>3</a:t>
            </a:r>
            <a:r>
              <a:rPr lang="en-US" sz="1200" i="1" dirty="0" smtClean="0">
                <a:solidFill>
                  <a:srgbClr val="C0504D"/>
                </a:solidFill>
                <a:latin typeface="Times New Roman"/>
                <a:cs typeface="Times New Roman"/>
              </a:rPr>
              <a:t>                     </a:t>
            </a:r>
            <a:r>
              <a:rPr lang="en-US" sz="1200" i="1" dirty="0" smtClean="0">
                <a:solidFill>
                  <a:srgbClr val="000000"/>
                </a:solidFill>
                <a:latin typeface="Times New Roman"/>
                <a:cs typeface="Times New Roman"/>
              </a:rPr>
              <a:t>+</a:t>
            </a:r>
            <a:r>
              <a:rPr lang="en-US" sz="1200" i="1" dirty="0" smtClean="0">
                <a:solidFill>
                  <a:srgbClr val="4F81BD"/>
                </a:solidFill>
                <a:latin typeface="Times New Roman"/>
                <a:cs typeface="Times New Roman"/>
              </a:rPr>
              <a:t>d</a:t>
            </a:r>
            <a:r>
              <a:rPr lang="en-US" sz="1200" i="1" baseline="-25000" dirty="0" smtClean="0">
                <a:solidFill>
                  <a:srgbClr val="4F81BD"/>
                </a:solidFill>
                <a:latin typeface="Times New Roman"/>
                <a:cs typeface="Times New Roman"/>
              </a:rPr>
              <a:t>4</a:t>
            </a:r>
            <a:r>
              <a:rPr lang="en-US" sz="1200" i="1" dirty="0" smtClean="0">
                <a:solidFill>
                  <a:srgbClr val="C0504D"/>
                </a:solidFill>
                <a:latin typeface="Times New Roman"/>
                <a:cs typeface="Times New Roman"/>
              </a:rPr>
              <a:t> </a:t>
            </a:r>
            <a:r>
              <a:rPr lang="en-US" i="1" dirty="0" smtClean="0">
                <a:solidFill>
                  <a:srgbClr val="C0504D"/>
                </a:solidFill>
                <a:latin typeface="Times New Roman"/>
                <a:cs typeface="Times New Roman"/>
              </a:rPr>
              <a:t>           </a:t>
            </a:r>
            <a:endParaRPr lang="en-US" i="1" baseline="30000" dirty="0">
              <a:solidFill>
                <a:srgbClr val="000000"/>
              </a:solidFill>
              <a:latin typeface="Times New Roman"/>
              <a:cs typeface="Times New Roman"/>
            </a:endParaRPr>
          </a:p>
        </p:txBody>
      </p:sp>
      <p:sp>
        <p:nvSpPr>
          <p:cNvPr id="208" name="Rounded Rectangle 214"/>
          <p:cNvSpPr/>
          <p:nvPr/>
        </p:nvSpPr>
        <p:spPr bwMode="auto">
          <a:xfrm rot="5400000">
            <a:off x="-155986" y="3606676"/>
            <a:ext cx="3284887" cy="275034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12" name="TextBox 211"/>
          <p:cNvSpPr txBox="1"/>
          <p:nvPr/>
        </p:nvSpPr>
        <p:spPr>
          <a:xfrm>
            <a:off x="64689" y="2665954"/>
            <a:ext cx="2869771" cy="646331"/>
          </a:xfrm>
          <a:prstGeom prst="rect">
            <a:avLst/>
          </a:prstGeom>
          <a:noFill/>
        </p:spPr>
        <p:txBody>
          <a:bodyPr wrap="square" rtlCol="0">
            <a:spAutoFit/>
          </a:bodyPr>
          <a:lstStyle/>
          <a:p>
            <a:r>
              <a:rPr lang="en-US" sz="1200" b="1" dirty="0">
                <a:latin typeface="Helvetica"/>
                <a:cs typeface="Helvetica"/>
              </a:rPr>
              <a:t>E</a:t>
            </a:r>
            <a:r>
              <a:rPr lang="en-US" sz="1200" b="1" dirty="0" smtClean="0">
                <a:latin typeface="Helvetica"/>
                <a:cs typeface="Helvetica"/>
              </a:rPr>
              <a:t>. </a:t>
            </a:r>
            <a:r>
              <a:rPr lang="en-US" sz="1200" dirty="0" smtClean="0">
                <a:latin typeface="Helvetica"/>
                <a:cs typeface="Helvetica"/>
              </a:rPr>
              <a:t>Gene’s </a:t>
            </a:r>
            <a:r>
              <a:rPr lang="en-US" sz="1200" dirty="0" smtClean="0">
                <a:solidFill>
                  <a:srgbClr val="9B4240"/>
                </a:solidFill>
                <a:latin typeface="Helvetica"/>
                <a:cs typeface="Helvetica"/>
              </a:rPr>
              <a:t>internal (INT) </a:t>
            </a:r>
            <a:r>
              <a:rPr lang="en-US" sz="1200" dirty="0" smtClean="0">
                <a:latin typeface="Helvetica"/>
                <a:cs typeface="Helvetica"/>
              </a:rPr>
              <a:t>and </a:t>
            </a:r>
            <a:r>
              <a:rPr lang="en-US" sz="1200" dirty="0" smtClean="0">
                <a:solidFill>
                  <a:srgbClr val="4F81BD"/>
                </a:solidFill>
                <a:latin typeface="Helvetica"/>
                <a:cs typeface="Helvetica"/>
              </a:rPr>
              <a:t>external (EXT)</a:t>
            </a:r>
            <a:r>
              <a:rPr lang="en-US" sz="1200" dirty="0" smtClean="0">
                <a:latin typeface="Helvetica"/>
                <a:cs typeface="Helvetica"/>
              </a:rPr>
              <a:t> driven expression dynamics composed of PDPs</a:t>
            </a:r>
            <a:endParaRPr lang="en-US" sz="1200" dirty="0">
              <a:latin typeface="Helvetica"/>
              <a:cs typeface="Helvetica"/>
            </a:endParaRPr>
          </a:p>
        </p:txBody>
      </p:sp>
      <p:grpSp>
        <p:nvGrpSpPr>
          <p:cNvPr id="15" name="Group 14"/>
          <p:cNvGrpSpPr/>
          <p:nvPr/>
        </p:nvGrpSpPr>
        <p:grpSpPr>
          <a:xfrm>
            <a:off x="139323" y="3412555"/>
            <a:ext cx="2581173" cy="1520246"/>
            <a:chOff x="333363" y="3603055"/>
            <a:chExt cx="2581173" cy="1520246"/>
          </a:xfrm>
        </p:grpSpPr>
        <p:grpSp>
          <p:nvGrpSpPr>
            <p:cNvPr id="13" name="Group 12"/>
            <p:cNvGrpSpPr/>
            <p:nvPr/>
          </p:nvGrpSpPr>
          <p:grpSpPr>
            <a:xfrm>
              <a:off x="333363" y="3614585"/>
              <a:ext cx="2581173" cy="1508716"/>
              <a:chOff x="-80031" y="5045637"/>
              <a:chExt cx="2581173" cy="1508716"/>
            </a:xfrm>
          </p:grpSpPr>
          <p:sp>
            <p:nvSpPr>
              <p:cNvPr id="11" name="TextBox 10"/>
              <p:cNvSpPr txBox="1"/>
              <p:nvPr/>
            </p:nvSpPr>
            <p:spPr>
              <a:xfrm>
                <a:off x="-80031" y="5186371"/>
                <a:ext cx="2545634" cy="1169551"/>
              </a:xfrm>
              <a:prstGeom prst="rect">
                <a:avLst/>
              </a:prstGeom>
              <a:noFill/>
            </p:spPr>
            <p:txBody>
              <a:bodyPr wrap="square" rtlCol="0">
                <a:spAutoFit/>
              </a:bodyPr>
              <a:lstStyle/>
              <a:p>
                <a:r>
                  <a:rPr lang="en-US" sz="1200" i="1" dirty="0" err="1" smtClean="0">
                    <a:solidFill>
                      <a:srgbClr val="9BBB58"/>
                    </a:solidFill>
                    <a:latin typeface="Times New Roman"/>
                    <a:cs typeface="Times New Roman"/>
                  </a:rPr>
                  <a:t>x</a:t>
                </a:r>
                <a:r>
                  <a:rPr lang="en-US" sz="1200" baseline="30000" dirty="0" err="1" smtClean="0">
                    <a:solidFill>
                      <a:srgbClr val="C0504D"/>
                    </a:solidFill>
                    <a:latin typeface="Times New Roman"/>
                    <a:cs typeface="Times New Roman"/>
                  </a:rPr>
                  <a:t>INT</a:t>
                </a:r>
                <a:r>
                  <a:rPr lang="en-US" sz="1200" baseline="30000" dirty="0" smtClean="0">
                    <a:solidFill>
                      <a:srgbClr val="C0504D"/>
                    </a:solidFill>
                    <a:latin typeface="Times New Roman"/>
                    <a:cs typeface="Times New Roman"/>
                  </a:rPr>
                  <a:t>     </a:t>
                </a:r>
                <a:r>
                  <a:rPr lang="en-US" sz="1200" i="1" dirty="0" smtClean="0">
                    <a:latin typeface="Times New Roman"/>
                    <a:cs typeface="Times New Roman"/>
                  </a:rPr>
                  <a:t>=   </a:t>
                </a:r>
                <a:r>
                  <a:rPr lang="en-US" sz="1200" i="1" dirty="0" smtClean="0">
                    <a:solidFill>
                      <a:srgbClr val="C0504D"/>
                    </a:solidFill>
                    <a:latin typeface="Times New Roman"/>
                    <a:cs typeface="Times New Roman"/>
                  </a:rPr>
                  <a:t>c</a:t>
                </a:r>
                <a:r>
                  <a:rPr lang="en-US" sz="1200" i="1" baseline="-25000" dirty="0" smtClean="0">
                    <a:solidFill>
                      <a:srgbClr val="C0504D"/>
                    </a:solidFill>
                    <a:latin typeface="Times New Roman"/>
                    <a:cs typeface="Times New Roman"/>
                  </a:rPr>
                  <a:t>1                  </a:t>
                </a:r>
                <a:r>
                  <a:rPr lang="en-US" sz="1200" i="1" dirty="0" smtClean="0">
                    <a:solidFill>
                      <a:srgbClr val="C0504D"/>
                    </a:solidFill>
                    <a:latin typeface="Times New Roman"/>
                    <a:cs typeface="Times New Roman"/>
                  </a:rPr>
                  <a:t>        </a:t>
                </a:r>
                <a:r>
                  <a:rPr lang="en-US" sz="1200" i="1" dirty="0" smtClean="0">
                    <a:solidFill>
                      <a:srgbClr val="000000"/>
                    </a:solidFill>
                    <a:latin typeface="Times New Roman"/>
                    <a:cs typeface="Times New Roman"/>
                  </a:rPr>
                  <a:t>+</a:t>
                </a:r>
                <a:r>
                  <a:rPr lang="en-US" sz="1200" i="1" dirty="0" smtClean="0">
                    <a:solidFill>
                      <a:srgbClr val="C0504D"/>
                    </a:solidFill>
                    <a:latin typeface="Times New Roman"/>
                    <a:cs typeface="Times New Roman"/>
                  </a:rPr>
                  <a:t>c</a:t>
                </a:r>
                <a:r>
                  <a:rPr lang="en-US" sz="1200" i="1" baseline="-25000" dirty="0" smtClean="0">
                    <a:solidFill>
                      <a:srgbClr val="C0504D"/>
                    </a:solidFill>
                    <a:latin typeface="Times New Roman"/>
                    <a:cs typeface="Times New Roman"/>
                  </a:rPr>
                  <a:t>2                  </a:t>
                </a:r>
              </a:p>
              <a:p>
                <a:endParaRPr lang="en-US" sz="1200" i="1" baseline="-25000" dirty="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endParaRPr lang="en-US" sz="1200" i="1" baseline="-25000" dirty="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r>
                  <a:rPr lang="en-US" sz="1200" i="1" dirty="0" smtClean="0">
                    <a:solidFill>
                      <a:srgbClr val="000000"/>
                    </a:solidFill>
                    <a:latin typeface="Times New Roman"/>
                    <a:cs typeface="Times New Roman"/>
                  </a:rPr>
                  <a:t>  +</a:t>
                </a:r>
                <a:r>
                  <a:rPr lang="en-US" sz="1200" i="1" dirty="0" smtClean="0">
                    <a:solidFill>
                      <a:srgbClr val="C0504D"/>
                    </a:solidFill>
                    <a:latin typeface="Times New Roman"/>
                    <a:cs typeface="Times New Roman"/>
                  </a:rPr>
                  <a:t>c</a:t>
                </a:r>
                <a:r>
                  <a:rPr lang="en-US" sz="1200" i="1" baseline="-25000" dirty="0" smtClean="0">
                    <a:solidFill>
                      <a:srgbClr val="C0504D"/>
                    </a:solidFill>
                    <a:latin typeface="Times New Roman"/>
                    <a:cs typeface="Times New Roman"/>
                  </a:rPr>
                  <a:t>3</a:t>
                </a:r>
                <a:r>
                  <a:rPr lang="en-US" sz="1200" i="1" dirty="0" smtClean="0">
                    <a:solidFill>
                      <a:srgbClr val="C0504D"/>
                    </a:solidFill>
                    <a:latin typeface="Times New Roman"/>
                    <a:cs typeface="Times New Roman"/>
                  </a:rPr>
                  <a:t>                      </a:t>
                </a:r>
                <a:r>
                  <a:rPr lang="en-US" sz="1200" i="1" dirty="0" smtClean="0">
                    <a:solidFill>
                      <a:srgbClr val="000000"/>
                    </a:solidFill>
                    <a:latin typeface="Times New Roman"/>
                    <a:cs typeface="Times New Roman"/>
                  </a:rPr>
                  <a:t>+</a:t>
                </a:r>
                <a:r>
                  <a:rPr lang="en-US" sz="1200" i="1" dirty="0" smtClean="0">
                    <a:solidFill>
                      <a:srgbClr val="C0504D"/>
                    </a:solidFill>
                    <a:latin typeface="Times New Roman"/>
                    <a:cs typeface="Times New Roman"/>
                  </a:rPr>
                  <a:t>c</a:t>
                </a:r>
                <a:r>
                  <a:rPr lang="en-US" sz="1200" i="1" baseline="-25000" dirty="0" smtClean="0">
                    <a:solidFill>
                      <a:srgbClr val="C0504D"/>
                    </a:solidFill>
                    <a:latin typeface="Times New Roman"/>
                    <a:cs typeface="Times New Roman"/>
                  </a:rPr>
                  <a:t>4</a:t>
                </a:r>
                <a:r>
                  <a:rPr lang="en-US" sz="1200" i="1" dirty="0" smtClean="0">
                    <a:solidFill>
                      <a:srgbClr val="C0504D"/>
                    </a:solidFill>
                    <a:latin typeface="Times New Roman"/>
                    <a:cs typeface="Times New Roman"/>
                  </a:rPr>
                  <a:t>     </a:t>
                </a:r>
                <a:r>
                  <a:rPr lang="en-US" i="1" dirty="0" smtClean="0">
                    <a:solidFill>
                      <a:srgbClr val="C0504D"/>
                    </a:solidFill>
                    <a:latin typeface="Times New Roman"/>
                    <a:cs typeface="Times New Roman"/>
                  </a:rPr>
                  <a:t>       </a:t>
                </a:r>
                <a:endParaRPr lang="en-US" i="1" baseline="30000" dirty="0">
                  <a:solidFill>
                    <a:srgbClr val="000000"/>
                  </a:solidFill>
                  <a:latin typeface="Times New Roman"/>
                  <a:cs typeface="Times New Roman"/>
                </a:endParaRPr>
              </a:p>
            </p:txBody>
          </p:sp>
          <p:pic>
            <p:nvPicPr>
              <p:cNvPr id="166" name="Picture 3"/>
              <p:cNvPicPr>
                <a:picLocks noChangeAspect="1" noChangeArrowheads="1"/>
              </p:cNvPicPr>
              <p:nvPr/>
            </p:nvPicPr>
            <p:blipFill rotWithShape="1">
              <a:blip r:embed="rId14"/>
              <a:srcRect l="80091" t="40691" b="42760"/>
              <a:stretch/>
            </p:blipFill>
            <p:spPr bwMode="auto">
              <a:xfrm>
                <a:off x="1741844" y="5045637"/>
                <a:ext cx="759298" cy="646996"/>
              </a:xfrm>
              <a:prstGeom prst="rect">
                <a:avLst/>
              </a:prstGeom>
              <a:noFill/>
              <a:ln w="9525">
                <a:noFill/>
                <a:miter lim="800000"/>
                <a:headEnd/>
                <a:tailEnd/>
              </a:ln>
            </p:spPr>
          </p:pic>
          <p:pic>
            <p:nvPicPr>
              <p:cNvPr id="177" name="Picture 5"/>
              <p:cNvPicPr>
                <a:picLocks noChangeAspect="1" noChangeArrowheads="1"/>
              </p:cNvPicPr>
              <p:nvPr/>
            </p:nvPicPr>
            <p:blipFill rotWithShape="1">
              <a:blip r:embed="rId15"/>
              <a:srcRect l="64918" t="42483" r="21888" b="44539"/>
              <a:stretch/>
            </p:blipFill>
            <p:spPr bwMode="auto">
              <a:xfrm>
                <a:off x="342695" y="5814158"/>
                <a:ext cx="712613" cy="718566"/>
              </a:xfrm>
              <a:prstGeom prst="rect">
                <a:avLst/>
              </a:prstGeom>
              <a:noFill/>
              <a:ln w="9525">
                <a:noFill/>
                <a:miter lim="800000"/>
                <a:headEnd/>
                <a:tailEnd/>
              </a:ln>
            </p:spPr>
          </p:pic>
          <p:pic>
            <p:nvPicPr>
              <p:cNvPr id="179" name="Picture 3"/>
              <p:cNvPicPr>
                <a:picLocks noChangeAspect="1" noChangeArrowheads="1"/>
              </p:cNvPicPr>
              <p:nvPr/>
            </p:nvPicPr>
            <p:blipFill rotWithShape="1">
              <a:blip r:embed="rId14"/>
              <a:srcRect l="54857" t="40691" r="26642" b="41339"/>
              <a:stretch/>
            </p:blipFill>
            <p:spPr bwMode="auto">
              <a:xfrm>
                <a:off x="1391153" y="5860110"/>
                <a:ext cx="697309" cy="694243"/>
              </a:xfrm>
              <a:prstGeom prst="rect">
                <a:avLst/>
              </a:prstGeom>
              <a:noFill/>
              <a:ln w="9525">
                <a:noFill/>
                <a:miter lim="800000"/>
                <a:headEnd/>
                <a:tailEnd/>
              </a:ln>
            </p:spPr>
          </p:pic>
        </p:grpSp>
        <p:pic>
          <p:nvPicPr>
            <p:cNvPr id="216" name="Picture 3"/>
            <p:cNvPicPr>
              <a:picLocks noChangeAspect="1" noChangeArrowheads="1"/>
            </p:cNvPicPr>
            <p:nvPr/>
          </p:nvPicPr>
          <p:blipFill rotWithShape="1">
            <a:blip r:embed="rId14"/>
            <a:srcRect l="4743" t="40196" r="76990" b="41903"/>
            <a:stretch/>
          </p:blipFill>
          <p:spPr bwMode="auto">
            <a:xfrm>
              <a:off x="1104300" y="3603055"/>
              <a:ext cx="726382" cy="729702"/>
            </a:xfrm>
            <a:prstGeom prst="rect">
              <a:avLst/>
            </a:prstGeom>
            <a:noFill/>
            <a:ln w="9525">
              <a:noFill/>
              <a:miter lim="800000"/>
              <a:headEnd/>
              <a:tailEnd/>
            </a:ln>
          </p:spPr>
        </p:pic>
      </p:grpSp>
      <p:cxnSp>
        <p:nvCxnSpPr>
          <p:cNvPr id="176" name="Straight Arrow Connector 175"/>
          <p:cNvCxnSpPr>
            <a:stCxn id="260" idx="2"/>
            <a:endCxn id="260" idx="3"/>
          </p:cNvCxnSpPr>
          <p:nvPr/>
        </p:nvCxnSpPr>
        <p:spPr bwMode="auto">
          <a:xfrm rot="5400000" flipH="1" flipV="1">
            <a:off x="1345838" y="1468184"/>
            <a:ext cx="16739" cy="40411"/>
          </a:xfrm>
          <a:prstGeom prst="curvedConnector4">
            <a:avLst>
              <a:gd name="adj1" fmla="val -1365673"/>
              <a:gd name="adj2" fmla="val 707109"/>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182" name="Straight Arrow Connector 181"/>
          <p:cNvCxnSpPr>
            <a:stCxn id="242" idx="5"/>
            <a:endCxn id="260" idx="1"/>
          </p:cNvCxnSpPr>
          <p:nvPr/>
        </p:nvCxnSpPr>
        <p:spPr bwMode="auto">
          <a:xfrm flipV="1">
            <a:off x="847364" y="1480020"/>
            <a:ext cx="446228" cy="479705"/>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184" name="Straight Arrow Connector 183"/>
          <p:cNvCxnSpPr>
            <a:stCxn id="75" idx="1"/>
            <a:endCxn id="75" idx="2"/>
          </p:cNvCxnSpPr>
          <p:nvPr/>
        </p:nvCxnSpPr>
        <p:spPr bwMode="auto">
          <a:xfrm rot="10800000" flipH="1" flipV="1">
            <a:off x="7337356" y="1625896"/>
            <a:ext cx="82762" cy="34281"/>
          </a:xfrm>
          <a:prstGeom prst="curvedConnector4">
            <a:avLst>
              <a:gd name="adj1" fmla="val -317636"/>
              <a:gd name="adj2" fmla="val 766839"/>
            </a:avLst>
          </a:prstGeom>
          <a:solidFill>
            <a:schemeClr val="accent1"/>
          </a:solidFill>
          <a:ln w="38100" cap="flat" cmpd="sng" algn="ctr">
            <a:solidFill>
              <a:srgbClr val="FF0000"/>
            </a:solidFill>
            <a:prstDash val="solid"/>
            <a:round/>
            <a:headEnd type="none" w="med" len="med"/>
            <a:tailEnd type="triangle"/>
          </a:ln>
          <a:effectLst/>
        </p:spPr>
      </p:cxnSp>
      <p:pic>
        <p:nvPicPr>
          <p:cNvPr id="2" name="Picture 1" descr="eigen_state_space.pdf"/>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09870" y="2009806"/>
            <a:ext cx="1011771" cy="237329"/>
          </a:xfrm>
          <a:prstGeom prst="rect">
            <a:avLst/>
          </a:prstGeom>
        </p:spPr>
      </p:pic>
      <p:pic>
        <p:nvPicPr>
          <p:cNvPr id="4" name="Picture 3" descr="wormfly_new_epdps.pdf"/>
          <p:cNvPicPr>
            <a:picLocks noChangeAspect="1"/>
          </p:cNvPicPr>
          <p:nvPr/>
        </p:nvPicPr>
        <p:blipFill rotWithShape="1">
          <a:blip r:embed="rId17">
            <a:extLst>
              <a:ext uri="{28A0092B-C50C-407E-A947-70E740481C1C}">
                <a14:useLocalDpi xmlns:a14="http://schemas.microsoft.com/office/drawing/2010/main" val="0"/>
              </a:ext>
            </a:extLst>
          </a:blip>
          <a:srcRect l="45894" t="69255" r="42743" b="19688"/>
          <a:stretch/>
        </p:blipFill>
        <p:spPr>
          <a:xfrm>
            <a:off x="7814860" y="4142453"/>
            <a:ext cx="622590" cy="605799"/>
          </a:xfrm>
          <a:prstGeom prst="rect">
            <a:avLst/>
          </a:prstGeom>
        </p:spPr>
      </p:pic>
      <p:pic>
        <p:nvPicPr>
          <p:cNvPr id="165" name="Picture 164" descr="wormfly_new_epdps.pdf"/>
          <p:cNvPicPr>
            <a:picLocks noChangeAspect="1"/>
          </p:cNvPicPr>
          <p:nvPr/>
        </p:nvPicPr>
        <p:blipFill rotWithShape="1">
          <a:blip r:embed="rId18">
            <a:extLst>
              <a:ext uri="{28A0092B-C50C-407E-A947-70E740481C1C}">
                <a14:useLocalDpi xmlns:a14="http://schemas.microsoft.com/office/drawing/2010/main" val="0"/>
              </a:ext>
            </a:extLst>
          </a:blip>
          <a:srcRect l="6412" t="69255" r="82358" b="20884"/>
          <a:stretch/>
        </p:blipFill>
        <p:spPr>
          <a:xfrm>
            <a:off x="8442195" y="4143042"/>
            <a:ext cx="615287" cy="540240"/>
          </a:xfrm>
          <a:prstGeom prst="rect">
            <a:avLst/>
          </a:prstGeom>
        </p:spPr>
      </p:pic>
      <p:pic>
        <p:nvPicPr>
          <p:cNvPr id="180" name="Picture 179" descr="wormfly_new_epdps.pdf"/>
          <p:cNvPicPr>
            <a:picLocks noChangeAspect="1"/>
          </p:cNvPicPr>
          <p:nvPr/>
        </p:nvPicPr>
        <p:blipFill rotWithShape="1">
          <a:blip r:embed="rId19">
            <a:extLst>
              <a:ext uri="{28A0092B-C50C-407E-A947-70E740481C1C}">
                <a14:useLocalDpi xmlns:a14="http://schemas.microsoft.com/office/drawing/2010/main" val="0"/>
              </a:ext>
            </a:extLst>
          </a:blip>
          <a:srcRect l="85642" t="69255" b="19962"/>
          <a:stretch/>
        </p:blipFill>
        <p:spPr>
          <a:xfrm>
            <a:off x="8402981" y="4779201"/>
            <a:ext cx="786713" cy="590795"/>
          </a:xfrm>
          <a:prstGeom prst="rect">
            <a:avLst/>
          </a:prstGeom>
        </p:spPr>
      </p:pic>
      <p:pic>
        <p:nvPicPr>
          <p:cNvPr id="183" name="Picture 182" descr="wormfly_new_epdps.pdf"/>
          <p:cNvPicPr>
            <a:picLocks noChangeAspect="1"/>
          </p:cNvPicPr>
          <p:nvPr/>
        </p:nvPicPr>
        <p:blipFill rotWithShape="1">
          <a:blip r:embed="rId20">
            <a:extLst>
              <a:ext uri="{28A0092B-C50C-407E-A947-70E740481C1C}">
                <a14:useLocalDpi xmlns:a14="http://schemas.microsoft.com/office/drawing/2010/main" val="0"/>
              </a:ext>
            </a:extLst>
          </a:blip>
          <a:srcRect l="65603" t="69255" r="22638" b="19688"/>
          <a:stretch/>
        </p:blipFill>
        <p:spPr>
          <a:xfrm>
            <a:off x="7814860" y="4776880"/>
            <a:ext cx="644281" cy="605799"/>
          </a:xfrm>
          <a:prstGeom prst="rect">
            <a:avLst/>
          </a:prstGeom>
        </p:spPr>
      </p:pic>
      <p:graphicFrame>
        <p:nvGraphicFramePr>
          <p:cNvPr id="12" name="Object 11"/>
          <p:cNvGraphicFramePr>
            <a:graphicFrameLocks noChangeAspect="1"/>
          </p:cNvGraphicFramePr>
          <p:nvPr>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277332" name="Equation" r:id="rId21" imgW="114300" imgH="165100" progId="Equation.3">
                  <p:embed/>
                </p:oleObj>
              </mc:Choice>
              <mc:Fallback>
                <p:oleObj name="Equation" r:id="rId21" imgW="114300" imgH="165100" progId="Equation.3">
                  <p:embed/>
                  <p:pic>
                    <p:nvPicPr>
                      <p:cNvPr id="0" name=""/>
                      <p:cNvPicPr/>
                      <p:nvPr/>
                    </p:nvPicPr>
                    <p:blipFill>
                      <a:blip r:embed="rId22"/>
                      <a:stretch>
                        <a:fillRect/>
                      </a:stretch>
                    </p:blipFill>
                    <p:spPr>
                      <a:xfrm>
                        <a:off x="4514850" y="3346450"/>
                        <a:ext cx="114300" cy="165100"/>
                      </a:xfrm>
                      <a:prstGeom prst="rect">
                        <a:avLst/>
                      </a:prstGeom>
                    </p:spPr>
                  </p:pic>
                </p:oleObj>
              </mc:Fallback>
            </mc:AlternateContent>
          </a:graphicData>
        </a:graphic>
      </p:graphicFrame>
      <p:pic>
        <p:nvPicPr>
          <p:cNvPr id="185" name="Picture 184" descr="wormfly_new_epdps.pdf"/>
          <p:cNvPicPr>
            <a:picLocks noChangeAspect="1"/>
          </p:cNvPicPr>
          <p:nvPr/>
        </p:nvPicPr>
        <p:blipFill rotWithShape="1">
          <a:blip r:embed="rId17">
            <a:extLst>
              <a:ext uri="{28A0092B-C50C-407E-A947-70E740481C1C}">
                <a14:useLocalDpi xmlns:a14="http://schemas.microsoft.com/office/drawing/2010/main" val="0"/>
              </a:ext>
            </a:extLst>
          </a:blip>
          <a:srcRect l="45894" t="69255" r="42743" b="19688"/>
          <a:stretch/>
        </p:blipFill>
        <p:spPr>
          <a:xfrm>
            <a:off x="961299" y="5066088"/>
            <a:ext cx="829104" cy="806743"/>
          </a:xfrm>
          <a:prstGeom prst="rect">
            <a:avLst/>
          </a:prstGeom>
        </p:spPr>
      </p:pic>
      <p:pic>
        <p:nvPicPr>
          <p:cNvPr id="189" name="Picture 188" descr="wormfly_new_epdps.pdf"/>
          <p:cNvPicPr>
            <a:picLocks noChangeAspect="1"/>
          </p:cNvPicPr>
          <p:nvPr/>
        </p:nvPicPr>
        <p:blipFill rotWithShape="1">
          <a:blip r:embed="rId18">
            <a:extLst>
              <a:ext uri="{28A0092B-C50C-407E-A947-70E740481C1C}">
                <a14:useLocalDpi xmlns:a14="http://schemas.microsoft.com/office/drawing/2010/main" val="0"/>
              </a:ext>
            </a:extLst>
          </a:blip>
          <a:srcRect l="6412" t="69255" r="82358" b="20884"/>
          <a:stretch/>
        </p:blipFill>
        <p:spPr>
          <a:xfrm>
            <a:off x="2075117" y="5066087"/>
            <a:ext cx="805664" cy="707397"/>
          </a:xfrm>
          <a:prstGeom prst="rect">
            <a:avLst/>
          </a:prstGeom>
        </p:spPr>
      </p:pic>
      <p:pic>
        <p:nvPicPr>
          <p:cNvPr id="195" name="Picture 194" descr="wormfly_new_epdps.pdf"/>
          <p:cNvPicPr>
            <a:picLocks noChangeAspect="1"/>
          </p:cNvPicPr>
          <p:nvPr/>
        </p:nvPicPr>
        <p:blipFill rotWithShape="1">
          <a:blip r:embed="rId20">
            <a:extLst>
              <a:ext uri="{28A0092B-C50C-407E-A947-70E740481C1C}">
                <a14:useLocalDpi xmlns:a14="http://schemas.microsoft.com/office/drawing/2010/main" val="0"/>
              </a:ext>
            </a:extLst>
          </a:blip>
          <a:srcRect l="65603" t="69255" r="22638" b="19688"/>
          <a:stretch/>
        </p:blipFill>
        <p:spPr>
          <a:xfrm>
            <a:off x="507825" y="5848884"/>
            <a:ext cx="866588" cy="814828"/>
          </a:xfrm>
          <a:prstGeom prst="rect">
            <a:avLst/>
          </a:prstGeom>
        </p:spPr>
      </p:pic>
      <p:pic>
        <p:nvPicPr>
          <p:cNvPr id="197" name="Picture 196" descr="wormfly_new_epdps.pdf"/>
          <p:cNvPicPr>
            <a:picLocks noChangeAspect="1"/>
          </p:cNvPicPr>
          <p:nvPr/>
        </p:nvPicPr>
        <p:blipFill rotWithShape="1">
          <a:blip r:embed="rId19">
            <a:extLst>
              <a:ext uri="{28A0092B-C50C-407E-A947-70E740481C1C}">
                <a14:useLocalDpi xmlns:a14="http://schemas.microsoft.com/office/drawing/2010/main" val="0"/>
              </a:ext>
            </a:extLst>
          </a:blip>
          <a:srcRect l="85642" t="69255" b="19962"/>
          <a:stretch/>
        </p:blipFill>
        <p:spPr>
          <a:xfrm>
            <a:off x="1557763" y="5847772"/>
            <a:ext cx="1091563" cy="819727"/>
          </a:xfrm>
          <a:prstGeom prst="rect">
            <a:avLst/>
          </a:prstGeom>
        </p:spPr>
      </p:pic>
      <p:sp>
        <p:nvSpPr>
          <p:cNvPr id="175" name="Title 1"/>
          <p:cNvSpPr>
            <a:spLocks noGrp="1"/>
          </p:cNvSpPr>
          <p:nvPr>
            <p:ph type="title"/>
          </p:nvPr>
        </p:nvSpPr>
        <p:spPr>
          <a:xfrm>
            <a:off x="3398427" y="0"/>
            <a:ext cx="2299946" cy="686444"/>
          </a:xfrm>
        </p:spPr>
        <p:txBody>
          <a:bodyPr>
            <a:normAutofit/>
          </a:bodyPr>
          <a:lstStyle/>
          <a:p>
            <a:r>
              <a:rPr lang="en-US" dirty="0" smtClean="0"/>
              <a:t>Flowchart</a:t>
            </a:r>
            <a:endParaRPr lang="en-US" dirty="0"/>
          </a:p>
        </p:txBody>
      </p:sp>
      <p:sp>
        <p:nvSpPr>
          <p:cNvPr id="186" name="TextBox 4"/>
          <p:cNvSpPr txBox="1">
            <a:spLocks noChangeArrowheads="1"/>
          </p:cNvSpPr>
          <p:nvPr/>
        </p:nvSpPr>
        <p:spPr bwMode="auto">
          <a:xfrm>
            <a:off x="0" y="0"/>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813458208"/>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81"/>
          <p:cNvSpPr/>
          <p:nvPr/>
        </p:nvSpPr>
        <p:spPr bwMode="auto">
          <a:xfrm>
            <a:off x="8892259" y="-206829"/>
            <a:ext cx="556542" cy="7228115"/>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pic>
        <p:nvPicPr>
          <p:cNvPr id="54" name="Picture 5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4393" y="5833976"/>
            <a:ext cx="2320061" cy="426481"/>
          </a:xfrm>
          <a:prstGeom prst="rect">
            <a:avLst/>
          </a:prstGeom>
        </p:spPr>
      </p:pic>
      <p:pic>
        <p:nvPicPr>
          <p:cNvPr id="59" name="Picture 5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8497" y="1263334"/>
            <a:ext cx="2320061" cy="426481"/>
          </a:xfrm>
          <a:prstGeom prst="rect">
            <a:avLst/>
          </a:prstGeom>
        </p:spPr>
      </p:pic>
      <p:sp>
        <p:nvSpPr>
          <p:cNvPr id="85" name="TextBox 84"/>
          <p:cNvSpPr txBox="1"/>
          <p:nvPr/>
        </p:nvSpPr>
        <p:spPr>
          <a:xfrm>
            <a:off x="8243324" y="3647448"/>
            <a:ext cx="816249" cy="276999"/>
          </a:xfrm>
          <a:prstGeom prst="rect">
            <a:avLst/>
          </a:prstGeom>
          <a:noFill/>
        </p:spPr>
        <p:txBody>
          <a:bodyPr wrap="none" rtlCol="0">
            <a:spAutoFit/>
          </a:bodyPr>
          <a:lstStyle/>
          <a:p>
            <a:r>
              <a:rPr lang="en-US" sz="1200" dirty="0" smtClean="0">
                <a:solidFill>
                  <a:srgbClr val="000090"/>
                </a:solidFill>
                <a:latin typeface="Helvetica"/>
                <a:cs typeface="Helvetica"/>
              </a:rPr>
              <a:t>Different</a:t>
            </a:r>
            <a:endParaRPr lang="en-US" sz="1200" dirty="0">
              <a:solidFill>
                <a:srgbClr val="000090"/>
              </a:solidFill>
              <a:latin typeface="Helvetica"/>
              <a:cs typeface="Helvetica"/>
            </a:endParaRPr>
          </a:p>
        </p:txBody>
      </p:sp>
      <p:sp>
        <p:nvSpPr>
          <p:cNvPr id="76" name="TextBox 75"/>
          <p:cNvSpPr txBox="1"/>
          <p:nvPr/>
        </p:nvSpPr>
        <p:spPr>
          <a:xfrm>
            <a:off x="4970708" y="3981309"/>
            <a:ext cx="829733" cy="276999"/>
          </a:xfrm>
          <a:prstGeom prst="rect">
            <a:avLst/>
          </a:prstGeom>
          <a:solidFill>
            <a:schemeClr val="bg1"/>
          </a:solidFill>
        </p:spPr>
        <p:txBody>
          <a:bodyPr wrap="square" rtlCol="0">
            <a:spAutoFit/>
          </a:bodyPr>
          <a:lstStyle/>
          <a:p>
            <a:r>
              <a:rPr lang="en-US" sz="1200" dirty="0" smtClean="0">
                <a:latin typeface="Helvetica"/>
                <a:cs typeface="Helvetica"/>
              </a:rPr>
              <a:t>1</a:t>
            </a:r>
            <a:r>
              <a:rPr lang="en-US" sz="1200" baseline="30000" dirty="0" smtClean="0">
                <a:latin typeface="Helvetica"/>
                <a:cs typeface="Helvetica"/>
              </a:rPr>
              <a:t>st</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77" name="TextBox 76"/>
          <p:cNvSpPr txBox="1"/>
          <p:nvPr/>
        </p:nvSpPr>
        <p:spPr>
          <a:xfrm>
            <a:off x="5835336" y="3978217"/>
            <a:ext cx="876340" cy="280091"/>
          </a:xfrm>
          <a:prstGeom prst="rect">
            <a:avLst/>
          </a:prstGeom>
          <a:solidFill>
            <a:schemeClr val="bg1"/>
          </a:solidFill>
        </p:spPr>
        <p:txBody>
          <a:bodyPr wrap="square" rtlCol="0">
            <a:spAutoFit/>
          </a:bodyPr>
          <a:lstStyle/>
          <a:p>
            <a:r>
              <a:rPr lang="en-US" sz="1200" dirty="0" smtClean="0">
                <a:latin typeface="Helvetica"/>
                <a:cs typeface="Helvetica"/>
              </a:rPr>
              <a:t>2</a:t>
            </a:r>
            <a:r>
              <a:rPr lang="en-US" sz="1200" baseline="30000" dirty="0" smtClean="0">
                <a:latin typeface="Helvetica"/>
                <a:cs typeface="Helvetica"/>
              </a:rPr>
              <a:t>nd</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78" name="TextBox 77"/>
          <p:cNvSpPr txBox="1"/>
          <p:nvPr/>
        </p:nvSpPr>
        <p:spPr>
          <a:xfrm>
            <a:off x="6711676" y="3959433"/>
            <a:ext cx="829733" cy="276999"/>
          </a:xfrm>
          <a:prstGeom prst="rect">
            <a:avLst/>
          </a:prstGeom>
          <a:solidFill>
            <a:schemeClr val="bg1"/>
          </a:solidFill>
        </p:spPr>
        <p:txBody>
          <a:bodyPr wrap="square" rtlCol="0">
            <a:spAutoFit/>
          </a:bodyPr>
          <a:lstStyle/>
          <a:p>
            <a:r>
              <a:rPr lang="en-US" sz="1200" dirty="0" smtClean="0">
                <a:latin typeface="Helvetica"/>
                <a:cs typeface="Helvetica"/>
              </a:rPr>
              <a:t>3</a:t>
            </a:r>
            <a:r>
              <a:rPr lang="en-US" sz="1200" baseline="30000" dirty="0" smtClean="0">
                <a:latin typeface="Helvetica"/>
                <a:cs typeface="Helvetica"/>
              </a:rPr>
              <a:t>rd</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79" name="TextBox 78"/>
          <p:cNvSpPr txBox="1"/>
          <p:nvPr/>
        </p:nvSpPr>
        <p:spPr>
          <a:xfrm>
            <a:off x="7484619" y="3974228"/>
            <a:ext cx="829733" cy="276999"/>
          </a:xfrm>
          <a:prstGeom prst="rect">
            <a:avLst/>
          </a:prstGeom>
          <a:solidFill>
            <a:schemeClr val="bg1"/>
          </a:solidFill>
        </p:spPr>
        <p:txBody>
          <a:bodyPr wrap="square" rtlCol="0">
            <a:spAutoFit/>
          </a:bodyPr>
          <a:lstStyle/>
          <a:p>
            <a:r>
              <a:rPr lang="en-US" sz="1200" dirty="0" smtClean="0">
                <a:latin typeface="Helvetica"/>
                <a:cs typeface="Helvetica"/>
              </a:rPr>
              <a:t>4</a:t>
            </a:r>
            <a:r>
              <a:rPr lang="en-US" sz="1200" baseline="30000" dirty="0" smtClean="0">
                <a:latin typeface="Helvetica"/>
                <a:cs typeface="Helvetica"/>
              </a:rPr>
              <a:t>th</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83" name="TextBox 82"/>
          <p:cNvSpPr txBox="1"/>
          <p:nvPr/>
        </p:nvSpPr>
        <p:spPr>
          <a:xfrm rot="16200000">
            <a:off x="4328155" y="4350858"/>
            <a:ext cx="978828" cy="261610"/>
          </a:xfrm>
          <a:prstGeom prst="rect">
            <a:avLst/>
          </a:prstGeom>
          <a:solidFill>
            <a:schemeClr val="bg1"/>
          </a:solidFill>
        </p:spPr>
        <p:txBody>
          <a:bodyPr wrap="square" rtlCol="0">
            <a:spAutoFit/>
          </a:bodyPr>
          <a:lstStyle/>
          <a:p>
            <a:r>
              <a:rPr lang="en-US" sz="1050" dirty="0" smtClean="0">
                <a:latin typeface="Helvetica"/>
                <a:cs typeface="Helvetica"/>
              </a:rPr>
              <a:t>Expression</a:t>
            </a:r>
            <a:endParaRPr lang="en-US" sz="1050" dirty="0">
              <a:latin typeface="Helvetica"/>
              <a:cs typeface="Helvetica"/>
            </a:endParaRPr>
          </a:p>
        </p:txBody>
      </p:sp>
      <p:grpSp>
        <p:nvGrpSpPr>
          <p:cNvPr id="38" name="Group 37"/>
          <p:cNvGrpSpPr/>
          <p:nvPr/>
        </p:nvGrpSpPr>
        <p:grpSpPr>
          <a:xfrm>
            <a:off x="4749333" y="2343915"/>
            <a:ext cx="4261802" cy="1411270"/>
            <a:chOff x="663960" y="4768004"/>
            <a:chExt cx="4261802" cy="1411270"/>
          </a:xfrm>
        </p:grpSpPr>
        <p:grpSp>
          <p:nvGrpSpPr>
            <p:cNvPr id="62" name="Group 61"/>
            <p:cNvGrpSpPr/>
            <p:nvPr/>
          </p:nvGrpSpPr>
          <p:grpSpPr>
            <a:xfrm>
              <a:off x="663960" y="4768004"/>
              <a:ext cx="3959767" cy="1411270"/>
              <a:chOff x="-2354" y="2180139"/>
              <a:chExt cx="3459516" cy="1232980"/>
            </a:xfrm>
          </p:grpSpPr>
          <p:sp>
            <p:nvSpPr>
              <p:cNvPr id="64" name="TextBox 63"/>
              <p:cNvSpPr txBox="1"/>
              <p:nvPr/>
            </p:nvSpPr>
            <p:spPr>
              <a:xfrm>
                <a:off x="185375" y="2331008"/>
                <a:ext cx="708664" cy="242005"/>
              </a:xfrm>
              <a:prstGeom prst="rect">
                <a:avLst/>
              </a:prstGeom>
              <a:solidFill>
                <a:schemeClr val="bg1"/>
              </a:solidFill>
            </p:spPr>
            <p:txBody>
              <a:bodyPr wrap="square" rtlCol="0">
                <a:spAutoFit/>
              </a:bodyPr>
              <a:lstStyle/>
              <a:p>
                <a:r>
                  <a:rPr lang="en-US" sz="1200" dirty="0" smtClean="0">
                    <a:latin typeface="Helvetica"/>
                    <a:cs typeface="Helvetica"/>
                  </a:rPr>
                  <a:t>1</a:t>
                </a:r>
                <a:r>
                  <a:rPr lang="en-US" sz="1200" baseline="30000" dirty="0" smtClean="0">
                    <a:latin typeface="Helvetica"/>
                    <a:cs typeface="Helvetica"/>
                  </a:rPr>
                  <a:t>st</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65" name="TextBox 64"/>
              <p:cNvSpPr txBox="1"/>
              <p:nvPr/>
            </p:nvSpPr>
            <p:spPr>
              <a:xfrm rot="16200000">
                <a:off x="-360963" y="2552531"/>
                <a:ext cx="978828" cy="261610"/>
              </a:xfrm>
              <a:prstGeom prst="rect">
                <a:avLst/>
              </a:prstGeom>
              <a:solidFill>
                <a:schemeClr val="bg1"/>
              </a:solidFill>
            </p:spPr>
            <p:txBody>
              <a:bodyPr wrap="square" rtlCol="0">
                <a:spAutoFit/>
              </a:bodyPr>
              <a:lstStyle/>
              <a:p>
                <a:r>
                  <a:rPr lang="en-US" sz="1050" dirty="0" smtClean="0">
                    <a:latin typeface="Helvetica"/>
                    <a:cs typeface="Helvetica"/>
                  </a:rPr>
                  <a:t>Expression</a:t>
                </a:r>
                <a:endParaRPr lang="en-US" sz="1050" dirty="0">
                  <a:latin typeface="Helvetica"/>
                  <a:cs typeface="Helvetica"/>
                </a:endParaRPr>
              </a:p>
            </p:txBody>
          </p:sp>
          <p:sp>
            <p:nvSpPr>
              <p:cNvPr id="72" name="Rectangle 71"/>
              <p:cNvSpPr/>
              <p:nvPr/>
            </p:nvSpPr>
            <p:spPr>
              <a:xfrm>
                <a:off x="2552898" y="2305083"/>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72"/>
              <p:cNvSpPr/>
              <p:nvPr/>
            </p:nvSpPr>
            <p:spPr>
              <a:xfrm>
                <a:off x="3345109" y="2180139"/>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TextBox 65"/>
              <p:cNvSpPr txBox="1"/>
              <p:nvPr/>
            </p:nvSpPr>
            <p:spPr>
              <a:xfrm>
                <a:off x="926692" y="2327916"/>
                <a:ext cx="829733" cy="276999"/>
              </a:xfrm>
              <a:prstGeom prst="rect">
                <a:avLst/>
              </a:prstGeom>
              <a:solidFill>
                <a:schemeClr val="bg1"/>
              </a:solidFill>
            </p:spPr>
            <p:txBody>
              <a:bodyPr wrap="square" rtlCol="0">
                <a:spAutoFit/>
              </a:bodyPr>
              <a:lstStyle/>
              <a:p>
                <a:r>
                  <a:rPr lang="en-US" sz="1200" dirty="0" smtClean="0">
                    <a:latin typeface="Helvetica"/>
                    <a:cs typeface="Helvetica"/>
                  </a:rPr>
                  <a:t>2</a:t>
                </a:r>
                <a:r>
                  <a:rPr lang="en-US" sz="1200" baseline="30000" dirty="0" smtClean="0">
                    <a:latin typeface="Helvetica"/>
                    <a:cs typeface="Helvetica"/>
                  </a:rPr>
                  <a:t>nd</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67" name="TextBox 66"/>
              <p:cNvSpPr txBox="1"/>
              <p:nvPr/>
            </p:nvSpPr>
            <p:spPr>
              <a:xfrm>
                <a:off x="1650316" y="2309132"/>
                <a:ext cx="829733" cy="276999"/>
              </a:xfrm>
              <a:prstGeom prst="rect">
                <a:avLst/>
              </a:prstGeom>
              <a:solidFill>
                <a:schemeClr val="bg1"/>
              </a:solidFill>
            </p:spPr>
            <p:txBody>
              <a:bodyPr wrap="square" rtlCol="0">
                <a:spAutoFit/>
              </a:bodyPr>
              <a:lstStyle/>
              <a:p>
                <a:r>
                  <a:rPr lang="en-US" sz="1200" dirty="0" smtClean="0">
                    <a:latin typeface="Helvetica"/>
                    <a:cs typeface="Helvetica"/>
                  </a:rPr>
                  <a:t>3</a:t>
                </a:r>
                <a:r>
                  <a:rPr lang="en-US" sz="1200" baseline="30000" dirty="0" smtClean="0">
                    <a:latin typeface="Helvetica"/>
                    <a:cs typeface="Helvetica"/>
                  </a:rPr>
                  <a:t>rd</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68" name="TextBox 67"/>
              <p:cNvSpPr txBox="1"/>
              <p:nvPr/>
            </p:nvSpPr>
            <p:spPr>
              <a:xfrm>
                <a:off x="2355183" y="2323927"/>
                <a:ext cx="715930" cy="242005"/>
              </a:xfrm>
              <a:prstGeom prst="rect">
                <a:avLst/>
              </a:prstGeom>
              <a:solidFill>
                <a:schemeClr val="bg1"/>
              </a:solidFill>
            </p:spPr>
            <p:txBody>
              <a:bodyPr wrap="square" rtlCol="0">
                <a:spAutoFit/>
              </a:bodyPr>
              <a:lstStyle/>
              <a:p>
                <a:r>
                  <a:rPr lang="en-US" sz="1200" dirty="0" smtClean="0">
                    <a:latin typeface="Helvetica"/>
                    <a:cs typeface="Helvetica"/>
                  </a:rPr>
                  <a:t>4</a:t>
                </a:r>
                <a:r>
                  <a:rPr lang="en-US" sz="1200" baseline="30000" dirty="0" smtClean="0">
                    <a:latin typeface="Helvetica"/>
                    <a:cs typeface="Helvetica"/>
                  </a:rPr>
                  <a:t>th</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grpSp>
        <p:sp>
          <p:nvSpPr>
            <p:cNvPr id="84" name="Rectangle 83"/>
            <p:cNvSpPr/>
            <p:nvPr/>
          </p:nvSpPr>
          <p:spPr>
            <a:xfrm>
              <a:off x="663960" y="4844204"/>
              <a:ext cx="4261802" cy="1219200"/>
            </a:xfrm>
            <a:prstGeom prst="rect">
              <a:avLst/>
            </a:prstGeom>
            <a:no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271274" y="3928959"/>
            <a:ext cx="3941622" cy="1283133"/>
            <a:chOff x="-2432431" y="2201794"/>
            <a:chExt cx="3941622" cy="1283133"/>
          </a:xfrm>
        </p:grpSpPr>
        <p:grpSp>
          <p:nvGrpSpPr>
            <p:cNvPr id="14" name="Group 13"/>
            <p:cNvGrpSpPr/>
            <p:nvPr/>
          </p:nvGrpSpPr>
          <p:grpSpPr>
            <a:xfrm>
              <a:off x="-2432431" y="2214283"/>
              <a:ext cx="3941622" cy="1270644"/>
              <a:chOff x="4885267" y="1539503"/>
              <a:chExt cx="3941622" cy="1270644"/>
            </a:xfrm>
          </p:grpSpPr>
          <p:pic>
            <p:nvPicPr>
              <p:cNvPr id="15" name="Picture 5"/>
              <p:cNvPicPr>
                <a:picLocks noChangeAspect="1" noChangeArrowheads="1"/>
              </p:cNvPicPr>
              <p:nvPr/>
            </p:nvPicPr>
            <p:blipFill>
              <a:blip r:embed="rId3"/>
              <a:srcRect t="37048" b="36666"/>
              <a:stretch>
                <a:fillRect/>
              </a:stretch>
            </p:blipFill>
            <p:spPr bwMode="auto">
              <a:xfrm>
                <a:off x="4988837" y="1664763"/>
                <a:ext cx="3795862" cy="1022771"/>
              </a:xfrm>
              <a:prstGeom prst="rect">
                <a:avLst/>
              </a:prstGeom>
              <a:noFill/>
              <a:ln w="9525">
                <a:noFill/>
                <a:miter lim="800000"/>
                <a:headEnd/>
                <a:tailEnd/>
              </a:ln>
            </p:spPr>
          </p:pic>
          <p:sp>
            <p:nvSpPr>
              <p:cNvPr id="16" name="TextBox 15"/>
              <p:cNvSpPr txBox="1"/>
              <p:nvPr/>
            </p:nvSpPr>
            <p:spPr>
              <a:xfrm>
                <a:off x="5094828" y="1539503"/>
                <a:ext cx="848931" cy="276999"/>
              </a:xfrm>
              <a:prstGeom prst="rect">
                <a:avLst/>
              </a:prstGeom>
              <a:solidFill>
                <a:schemeClr val="bg1"/>
              </a:solidFill>
            </p:spPr>
            <p:txBody>
              <a:bodyPr wrap="square" rtlCol="0">
                <a:spAutoFit/>
              </a:bodyPr>
              <a:lstStyle/>
              <a:p>
                <a:r>
                  <a:rPr lang="en-US" sz="1200" dirty="0" smtClean="0">
                    <a:latin typeface="Helvetica"/>
                    <a:cs typeface="Helvetica"/>
                  </a:rPr>
                  <a:t>1</a:t>
                </a:r>
                <a:r>
                  <a:rPr lang="en-US" sz="1200" baseline="30000" dirty="0" smtClean="0">
                    <a:latin typeface="Helvetica"/>
                    <a:cs typeface="Helvetica"/>
                  </a:rPr>
                  <a:t>st</a:t>
                </a:r>
                <a:r>
                  <a:rPr lang="en-US" sz="1200" dirty="0" smtClean="0">
                    <a:latin typeface="Helvetica"/>
                    <a:cs typeface="Helvetica"/>
                  </a:rPr>
                  <a:t> </a:t>
                </a:r>
                <a:r>
                  <a:rPr lang="en-US" sz="1200" dirty="0" err="1" smtClean="0">
                    <a:latin typeface="Helvetica"/>
                    <a:cs typeface="Helvetica"/>
                  </a:rPr>
                  <a:t>iPDP</a:t>
                </a:r>
                <a:endParaRPr lang="en-US" sz="1200" dirty="0">
                  <a:latin typeface="Helvetica"/>
                  <a:cs typeface="Helvetica"/>
                </a:endParaRPr>
              </a:p>
            </p:txBody>
          </p:sp>
          <p:sp>
            <p:nvSpPr>
              <p:cNvPr id="17" name="TextBox 16"/>
              <p:cNvSpPr txBox="1"/>
              <p:nvPr/>
            </p:nvSpPr>
            <p:spPr>
              <a:xfrm>
                <a:off x="6093895" y="1550872"/>
                <a:ext cx="829733" cy="276999"/>
              </a:xfrm>
              <a:prstGeom prst="rect">
                <a:avLst/>
              </a:prstGeom>
              <a:solidFill>
                <a:schemeClr val="bg1"/>
              </a:solidFill>
            </p:spPr>
            <p:txBody>
              <a:bodyPr wrap="square" rtlCol="0">
                <a:spAutoFit/>
              </a:bodyPr>
              <a:lstStyle/>
              <a:p>
                <a:r>
                  <a:rPr lang="en-US" sz="1200" dirty="0" smtClean="0">
                    <a:latin typeface="Helvetica"/>
                    <a:cs typeface="Helvetica"/>
                  </a:rPr>
                  <a:t>2</a:t>
                </a:r>
                <a:r>
                  <a:rPr lang="en-US" sz="1200" baseline="30000" dirty="0" smtClean="0">
                    <a:latin typeface="Helvetica"/>
                    <a:cs typeface="Helvetica"/>
                  </a:rPr>
                  <a:t>nd</a:t>
                </a:r>
                <a:r>
                  <a:rPr lang="en-US" sz="1200" dirty="0" smtClean="0">
                    <a:latin typeface="Helvetica"/>
                    <a:cs typeface="Helvetica"/>
                  </a:rPr>
                  <a:t> </a:t>
                </a:r>
                <a:r>
                  <a:rPr lang="en-US" sz="1200" dirty="0" err="1" smtClean="0">
                    <a:latin typeface="Helvetica"/>
                    <a:cs typeface="Helvetica"/>
                  </a:rPr>
                  <a:t>iPDP</a:t>
                </a:r>
                <a:endParaRPr lang="en-US" sz="1200" dirty="0">
                  <a:latin typeface="Helvetica"/>
                  <a:cs typeface="Helvetica"/>
                </a:endParaRPr>
              </a:p>
            </p:txBody>
          </p:sp>
          <p:sp>
            <p:nvSpPr>
              <p:cNvPr id="18" name="TextBox 17"/>
              <p:cNvSpPr txBox="1"/>
              <p:nvPr/>
            </p:nvSpPr>
            <p:spPr>
              <a:xfrm>
                <a:off x="7023380" y="1544367"/>
                <a:ext cx="829733" cy="276999"/>
              </a:xfrm>
              <a:prstGeom prst="rect">
                <a:avLst/>
              </a:prstGeom>
              <a:solidFill>
                <a:schemeClr val="bg1"/>
              </a:solidFill>
            </p:spPr>
            <p:txBody>
              <a:bodyPr wrap="square" rtlCol="0">
                <a:spAutoFit/>
              </a:bodyPr>
              <a:lstStyle/>
              <a:p>
                <a:r>
                  <a:rPr lang="en-US" sz="1200" dirty="0" smtClean="0">
                    <a:latin typeface="Helvetica"/>
                    <a:cs typeface="Helvetica"/>
                  </a:rPr>
                  <a:t>3</a:t>
                </a:r>
                <a:r>
                  <a:rPr lang="en-US" sz="1200" baseline="30000" dirty="0" smtClean="0">
                    <a:latin typeface="Helvetica"/>
                    <a:cs typeface="Helvetica"/>
                  </a:rPr>
                  <a:t>rd</a:t>
                </a:r>
                <a:r>
                  <a:rPr lang="en-US" sz="1200" dirty="0" smtClean="0">
                    <a:latin typeface="Helvetica"/>
                    <a:cs typeface="Helvetica"/>
                  </a:rPr>
                  <a:t> </a:t>
                </a:r>
                <a:r>
                  <a:rPr lang="en-US" sz="1200" dirty="0" err="1" smtClean="0">
                    <a:latin typeface="Helvetica"/>
                    <a:cs typeface="Helvetica"/>
                  </a:rPr>
                  <a:t>iPDP</a:t>
                </a:r>
                <a:endParaRPr lang="en-US" sz="1200" dirty="0">
                  <a:latin typeface="Helvetica"/>
                  <a:cs typeface="Helvetica"/>
                </a:endParaRPr>
              </a:p>
            </p:txBody>
          </p:sp>
          <p:sp>
            <p:nvSpPr>
              <p:cNvPr id="19" name="TextBox 18"/>
              <p:cNvSpPr txBox="1"/>
              <p:nvPr/>
            </p:nvSpPr>
            <p:spPr>
              <a:xfrm>
                <a:off x="7997156" y="1544367"/>
                <a:ext cx="829733" cy="276999"/>
              </a:xfrm>
              <a:prstGeom prst="rect">
                <a:avLst/>
              </a:prstGeom>
              <a:solidFill>
                <a:schemeClr val="bg1"/>
              </a:solidFill>
            </p:spPr>
            <p:txBody>
              <a:bodyPr wrap="square" rtlCol="0">
                <a:spAutoFit/>
              </a:bodyPr>
              <a:lstStyle/>
              <a:p>
                <a:r>
                  <a:rPr lang="en-US" sz="1200" dirty="0" smtClean="0">
                    <a:latin typeface="Helvetica"/>
                    <a:cs typeface="Helvetica"/>
                  </a:rPr>
                  <a:t>4</a:t>
                </a:r>
                <a:r>
                  <a:rPr lang="en-US" sz="1200" baseline="30000" dirty="0" smtClean="0">
                    <a:latin typeface="Helvetica"/>
                    <a:cs typeface="Helvetica"/>
                  </a:rPr>
                  <a:t>th</a:t>
                </a:r>
                <a:r>
                  <a:rPr lang="en-US" sz="1200" dirty="0" smtClean="0">
                    <a:latin typeface="Helvetica"/>
                    <a:cs typeface="Helvetica"/>
                  </a:rPr>
                  <a:t> </a:t>
                </a:r>
                <a:r>
                  <a:rPr lang="en-US" sz="1200" dirty="0" err="1" smtClean="0">
                    <a:latin typeface="Helvetica"/>
                    <a:cs typeface="Helvetica"/>
                  </a:rPr>
                  <a:t>iPDP</a:t>
                </a:r>
                <a:endParaRPr lang="en-US" sz="1200" dirty="0">
                  <a:latin typeface="Helvetica"/>
                  <a:cs typeface="Helvetica"/>
                </a:endParaRPr>
              </a:p>
            </p:txBody>
          </p:sp>
          <p:sp>
            <p:nvSpPr>
              <p:cNvPr id="20" name="Rectangle 19"/>
              <p:cNvSpPr/>
              <p:nvPr/>
            </p:nvSpPr>
            <p:spPr>
              <a:xfrm>
                <a:off x="5885713" y="1702111"/>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6869634" y="1763051"/>
                <a:ext cx="100788" cy="871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7820262" y="1710784"/>
                <a:ext cx="112053" cy="9242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4526658" y="1956340"/>
                <a:ext cx="978828" cy="261610"/>
              </a:xfrm>
              <a:prstGeom prst="rect">
                <a:avLst/>
              </a:prstGeom>
              <a:solidFill>
                <a:schemeClr val="bg1"/>
              </a:solidFill>
            </p:spPr>
            <p:txBody>
              <a:bodyPr wrap="square" rtlCol="0">
                <a:spAutoFit/>
              </a:bodyPr>
              <a:lstStyle/>
              <a:p>
                <a:r>
                  <a:rPr lang="en-US" sz="1050" dirty="0" smtClean="0">
                    <a:latin typeface="Helvetica"/>
                    <a:cs typeface="Helvetica"/>
                  </a:rPr>
                  <a:t>Expression</a:t>
                </a:r>
                <a:endParaRPr lang="en-US" sz="1050" dirty="0">
                  <a:latin typeface="Helvetica"/>
                  <a:cs typeface="Helvetica"/>
                </a:endParaRPr>
              </a:p>
            </p:txBody>
          </p:sp>
        </p:grpSp>
        <p:sp>
          <p:nvSpPr>
            <p:cNvPr id="89" name="Rectangle 88"/>
            <p:cNvSpPr/>
            <p:nvPr/>
          </p:nvSpPr>
          <p:spPr>
            <a:xfrm>
              <a:off x="-2432431" y="2201794"/>
              <a:ext cx="3899432" cy="1160520"/>
            </a:xfrm>
            <a:prstGeom prst="rect">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262777" y="2420115"/>
            <a:ext cx="3927880" cy="1307620"/>
            <a:chOff x="679912" y="1817148"/>
            <a:chExt cx="3927880" cy="1307620"/>
          </a:xfrm>
        </p:grpSpPr>
        <p:grpSp>
          <p:nvGrpSpPr>
            <p:cNvPr id="4" name="Group 3"/>
            <p:cNvGrpSpPr/>
            <p:nvPr/>
          </p:nvGrpSpPr>
          <p:grpSpPr>
            <a:xfrm>
              <a:off x="679912" y="1865548"/>
              <a:ext cx="3927880" cy="1259220"/>
              <a:chOff x="225698" y="1652079"/>
              <a:chExt cx="3927880" cy="1259220"/>
            </a:xfrm>
          </p:grpSpPr>
          <p:pic>
            <p:nvPicPr>
              <p:cNvPr id="5" name="Picture 3"/>
              <p:cNvPicPr>
                <a:picLocks noChangeAspect="1" noChangeArrowheads="1"/>
              </p:cNvPicPr>
              <p:nvPr/>
            </p:nvPicPr>
            <p:blipFill rotWithShape="1">
              <a:blip r:embed="rId4"/>
              <a:srcRect l="1879" t="37429" b="36666"/>
              <a:stretch/>
            </p:blipFill>
            <p:spPr bwMode="auto">
              <a:xfrm>
                <a:off x="450173" y="1807996"/>
                <a:ext cx="3644765" cy="986356"/>
              </a:xfrm>
              <a:prstGeom prst="rect">
                <a:avLst/>
              </a:prstGeom>
              <a:noFill/>
              <a:ln w="9525">
                <a:noFill/>
                <a:miter lim="800000"/>
                <a:headEnd/>
                <a:tailEnd/>
              </a:ln>
            </p:spPr>
          </p:pic>
          <p:sp>
            <p:nvSpPr>
              <p:cNvPr id="6" name="TextBox 5"/>
              <p:cNvSpPr txBox="1"/>
              <p:nvPr/>
            </p:nvSpPr>
            <p:spPr>
              <a:xfrm>
                <a:off x="418845" y="1664763"/>
                <a:ext cx="753533" cy="276999"/>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1</a:t>
                </a:r>
                <a:r>
                  <a:rPr kumimoji="0" lang="en-US" sz="1200" b="0" i="0" u="none" strike="noStrike" kern="0" cap="none" spc="0" normalizeH="0" baseline="30000" noProof="0" dirty="0" smtClean="0">
                    <a:ln>
                      <a:noFill/>
                    </a:ln>
                    <a:solidFill>
                      <a:sysClr val="windowText" lastClr="000000"/>
                    </a:solidFill>
                    <a:effectLst/>
                    <a:uLnTx/>
                    <a:uFillTx/>
                    <a:latin typeface="Helvetica"/>
                    <a:cs typeface="Helvetica"/>
                  </a:rPr>
                  <a:t>st</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iPDP</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7" name="TextBox 6"/>
              <p:cNvSpPr txBox="1"/>
              <p:nvPr/>
            </p:nvSpPr>
            <p:spPr>
              <a:xfrm>
                <a:off x="1417912" y="1652079"/>
                <a:ext cx="829733" cy="276999"/>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2</a:t>
                </a:r>
                <a:r>
                  <a:rPr kumimoji="0" lang="en-US" sz="1200" b="0" i="0" u="none" strike="noStrike" kern="0" cap="none" spc="0" normalizeH="0" baseline="30000" noProof="0" dirty="0" smtClean="0">
                    <a:ln>
                      <a:noFill/>
                    </a:ln>
                    <a:solidFill>
                      <a:sysClr val="windowText" lastClr="000000"/>
                    </a:solidFill>
                    <a:effectLst/>
                    <a:uLnTx/>
                    <a:uFillTx/>
                    <a:latin typeface="Helvetica"/>
                    <a:cs typeface="Helvetica"/>
                  </a:rPr>
                  <a:t>nd</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iPDP</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8" name="TextBox 7"/>
              <p:cNvSpPr txBox="1"/>
              <p:nvPr/>
            </p:nvSpPr>
            <p:spPr>
              <a:xfrm>
                <a:off x="2400045" y="1652079"/>
                <a:ext cx="829733" cy="276999"/>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3</a:t>
                </a:r>
                <a:r>
                  <a:rPr kumimoji="0" lang="en-US" sz="1200" b="0" i="0" u="none" strike="noStrike" kern="0" cap="none" spc="0" normalizeH="0" baseline="30000" noProof="0" dirty="0" smtClean="0">
                    <a:ln>
                      <a:noFill/>
                    </a:ln>
                    <a:solidFill>
                      <a:sysClr val="windowText" lastClr="000000"/>
                    </a:solidFill>
                    <a:effectLst/>
                    <a:uLnTx/>
                    <a:uFillTx/>
                    <a:latin typeface="Helvetica"/>
                    <a:cs typeface="Helvetica"/>
                  </a:rPr>
                  <a:t>rd</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iPDP</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9" name="TextBox 8"/>
              <p:cNvSpPr txBox="1"/>
              <p:nvPr/>
            </p:nvSpPr>
            <p:spPr>
              <a:xfrm>
                <a:off x="3323845" y="1663850"/>
                <a:ext cx="829733" cy="276999"/>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4</a:t>
                </a:r>
                <a:r>
                  <a:rPr kumimoji="0" lang="en-US" sz="1200" b="0" i="0" u="none" strike="noStrike" kern="0" cap="none" spc="0" normalizeH="0" baseline="30000" noProof="0" dirty="0" smtClean="0">
                    <a:ln>
                      <a:noFill/>
                    </a:ln>
                    <a:solidFill>
                      <a:sysClr val="windowText" lastClr="000000"/>
                    </a:solidFill>
                    <a:effectLst/>
                    <a:uLnTx/>
                    <a:uFillTx/>
                    <a:latin typeface="Helvetica"/>
                    <a:cs typeface="Helvetica"/>
                  </a:rPr>
                  <a:t>th</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iPDP</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10" name="TextBox 9"/>
              <p:cNvSpPr txBox="1"/>
              <p:nvPr/>
            </p:nvSpPr>
            <p:spPr>
              <a:xfrm rot="16200000">
                <a:off x="-132911" y="2069539"/>
                <a:ext cx="978828" cy="261610"/>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sysClr val="windowText" lastClr="000000"/>
                    </a:solidFill>
                    <a:effectLst/>
                    <a:uLnTx/>
                    <a:uFillTx/>
                    <a:latin typeface="Helvetica"/>
                    <a:cs typeface="Helvetica"/>
                  </a:rPr>
                  <a:t>Expression</a:t>
                </a:r>
                <a:endParaRPr kumimoji="0" lang="en-US" sz="105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11" name="Rectangle 10"/>
              <p:cNvSpPr/>
              <p:nvPr/>
            </p:nvSpPr>
            <p:spPr>
              <a:xfrm>
                <a:off x="1272442" y="1686316"/>
                <a:ext cx="112053" cy="1108036"/>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 name="Rectangle 11"/>
              <p:cNvSpPr/>
              <p:nvPr/>
            </p:nvSpPr>
            <p:spPr>
              <a:xfrm>
                <a:off x="2207296" y="1738457"/>
                <a:ext cx="112053" cy="1108036"/>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 name="Rectangle 12"/>
              <p:cNvSpPr/>
              <p:nvPr/>
            </p:nvSpPr>
            <p:spPr>
              <a:xfrm>
                <a:off x="3146963" y="1803263"/>
                <a:ext cx="112053" cy="1108036"/>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26" name="Rectangle 25"/>
            <p:cNvSpPr/>
            <p:nvPr/>
          </p:nvSpPr>
          <p:spPr>
            <a:xfrm>
              <a:off x="679912" y="1817148"/>
              <a:ext cx="3869240" cy="1219200"/>
            </a:xfrm>
            <a:prstGeom prst="rect">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93" name="Straight Arrow Connector 92"/>
          <p:cNvCxnSpPr/>
          <p:nvPr/>
        </p:nvCxnSpPr>
        <p:spPr>
          <a:xfrm flipH="1" flipV="1">
            <a:off x="244040" y="5088874"/>
            <a:ext cx="3644022" cy="745103"/>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098698" y="864447"/>
            <a:ext cx="3578392" cy="400110"/>
          </a:xfrm>
          <a:prstGeom prst="rect">
            <a:avLst/>
          </a:prstGeom>
          <a:noFill/>
        </p:spPr>
        <p:txBody>
          <a:bodyPr wrap="square" rtlCol="0">
            <a:spAutoFit/>
          </a:bodyPr>
          <a:lstStyle/>
          <a:p>
            <a:r>
              <a:rPr lang="en-US" sz="2000" dirty="0" smtClean="0">
                <a:latin typeface="Helvetica"/>
                <a:cs typeface="Helvetica"/>
              </a:rPr>
              <a:t>Worm’s</a:t>
            </a:r>
            <a:r>
              <a:rPr lang="en-US" sz="1200" dirty="0" smtClean="0">
                <a:latin typeface="Helvetica"/>
                <a:cs typeface="Helvetica"/>
              </a:rPr>
              <a:t> effective state space model</a:t>
            </a:r>
            <a:endParaRPr lang="en-US" sz="1200" dirty="0">
              <a:latin typeface="Helvetica"/>
              <a:cs typeface="Helvetica"/>
            </a:endParaRPr>
          </a:p>
        </p:txBody>
      </p:sp>
      <p:sp>
        <p:nvSpPr>
          <p:cNvPr id="100" name="TextBox 99"/>
          <p:cNvSpPr txBox="1"/>
          <p:nvPr/>
        </p:nvSpPr>
        <p:spPr>
          <a:xfrm>
            <a:off x="244040" y="3666473"/>
            <a:ext cx="697627" cy="276999"/>
          </a:xfrm>
          <a:prstGeom prst="rect">
            <a:avLst/>
          </a:prstGeom>
          <a:noFill/>
        </p:spPr>
        <p:txBody>
          <a:bodyPr wrap="none" rtlCol="0">
            <a:spAutoFit/>
          </a:bodyPr>
          <a:lstStyle/>
          <a:p>
            <a:r>
              <a:rPr lang="en-US" sz="1200" dirty="0" smtClean="0">
                <a:solidFill>
                  <a:srgbClr val="FF0000"/>
                </a:solidFill>
                <a:latin typeface="Helvetica"/>
                <a:cs typeface="Helvetica"/>
              </a:rPr>
              <a:t>Similar</a:t>
            </a:r>
            <a:endParaRPr lang="en-US" sz="1200" dirty="0">
              <a:solidFill>
                <a:srgbClr val="FF0000"/>
              </a:solidFill>
              <a:latin typeface="Helvetica"/>
              <a:cs typeface="Helvetica"/>
            </a:endParaRPr>
          </a:p>
        </p:txBody>
      </p:sp>
      <p:sp>
        <p:nvSpPr>
          <p:cNvPr id="101" name="Rectangle 100"/>
          <p:cNvSpPr/>
          <p:nvPr/>
        </p:nvSpPr>
        <p:spPr>
          <a:xfrm>
            <a:off x="4744863" y="3928959"/>
            <a:ext cx="4266271" cy="1159915"/>
          </a:xfrm>
          <a:prstGeom prst="rect">
            <a:avLst/>
          </a:prstGeom>
          <a:no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p>
        </p:txBody>
      </p:sp>
      <p:cxnSp>
        <p:nvCxnSpPr>
          <p:cNvPr id="102" name="Straight Arrow Connector 101"/>
          <p:cNvCxnSpPr/>
          <p:nvPr/>
        </p:nvCxnSpPr>
        <p:spPr>
          <a:xfrm flipV="1">
            <a:off x="5674454" y="5062793"/>
            <a:ext cx="3336680" cy="771183"/>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p:nvPr/>
        </p:nvCxnSpPr>
        <p:spPr>
          <a:xfrm>
            <a:off x="5658558" y="1689815"/>
            <a:ext cx="3352576" cy="747101"/>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0" name="Straight Arrow Connector 92"/>
          <p:cNvCxnSpPr/>
          <p:nvPr/>
        </p:nvCxnSpPr>
        <p:spPr>
          <a:xfrm flipH="1">
            <a:off x="244040" y="1689815"/>
            <a:ext cx="3644022" cy="722999"/>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4" name="TextBox 113"/>
          <p:cNvSpPr txBox="1"/>
          <p:nvPr/>
        </p:nvSpPr>
        <p:spPr>
          <a:xfrm>
            <a:off x="3234920" y="6251060"/>
            <a:ext cx="2918862" cy="400110"/>
          </a:xfrm>
          <a:prstGeom prst="rect">
            <a:avLst/>
          </a:prstGeom>
          <a:noFill/>
        </p:spPr>
        <p:txBody>
          <a:bodyPr wrap="square" rtlCol="0">
            <a:spAutoFit/>
          </a:bodyPr>
          <a:lstStyle/>
          <a:p>
            <a:r>
              <a:rPr lang="en-US" sz="2000" dirty="0" smtClean="0">
                <a:latin typeface="Helvetica"/>
                <a:cs typeface="Helvetica"/>
              </a:rPr>
              <a:t>Fly’s</a:t>
            </a:r>
            <a:r>
              <a:rPr lang="en-US" sz="1200" dirty="0" smtClean="0">
                <a:latin typeface="Helvetica"/>
                <a:cs typeface="Helvetica"/>
              </a:rPr>
              <a:t> effective state space model</a:t>
            </a:r>
            <a:endParaRPr lang="en-US" sz="1200" dirty="0">
              <a:latin typeface="Helvetica"/>
              <a:cs typeface="Helvetica"/>
            </a:endParaRPr>
          </a:p>
        </p:txBody>
      </p:sp>
      <p:cxnSp>
        <p:nvCxnSpPr>
          <p:cNvPr id="86" name="Straight Arrow Connector 92"/>
          <p:cNvCxnSpPr/>
          <p:nvPr/>
        </p:nvCxnSpPr>
        <p:spPr>
          <a:xfrm flipH="1">
            <a:off x="4132017" y="1689815"/>
            <a:ext cx="143650" cy="77870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flipH="1">
            <a:off x="4749336" y="1689815"/>
            <a:ext cx="734178" cy="730300"/>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p:nvPr/>
        </p:nvCxnSpPr>
        <p:spPr>
          <a:xfrm flipH="1" flipV="1">
            <a:off x="4749334" y="5036995"/>
            <a:ext cx="734180" cy="796981"/>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p:nvPr/>
        </p:nvCxnSpPr>
        <p:spPr>
          <a:xfrm flipH="1" flipV="1">
            <a:off x="4170707" y="5036995"/>
            <a:ext cx="104960" cy="79698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28" name="Group 27"/>
          <p:cNvGrpSpPr/>
          <p:nvPr/>
        </p:nvGrpSpPr>
        <p:grpSpPr>
          <a:xfrm>
            <a:off x="4694107" y="2669378"/>
            <a:ext cx="4317028" cy="969937"/>
            <a:chOff x="2557284" y="184626"/>
            <a:chExt cx="4317028" cy="969937"/>
          </a:xfrm>
        </p:grpSpPr>
        <p:pic>
          <p:nvPicPr>
            <p:cNvPr id="27" name="Picture 26" descr="wormfly_new_epdps.pdf"/>
            <p:cNvPicPr>
              <a:picLocks noChangeAspect="1"/>
            </p:cNvPicPr>
            <p:nvPr/>
          </p:nvPicPr>
          <p:blipFill rotWithShape="1">
            <a:blip r:embed="rId5">
              <a:extLst>
                <a:ext uri="{28A0092B-C50C-407E-A947-70E740481C1C}">
                  <a14:useLocalDpi xmlns:a14="http://schemas.microsoft.com/office/drawing/2010/main" val="0"/>
                </a:ext>
              </a:extLst>
            </a:blip>
            <a:srcRect t="17749" r="83108" b="67401"/>
            <a:stretch/>
          </p:blipFill>
          <p:spPr>
            <a:xfrm>
              <a:off x="2557284" y="204057"/>
              <a:ext cx="1081239" cy="950506"/>
            </a:xfrm>
            <a:prstGeom prst="rect">
              <a:avLst/>
            </a:prstGeom>
          </p:spPr>
        </p:pic>
        <p:pic>
          <p:nvPicPr>
            <p:cNvPr id="87" name="Picture 86"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24118" t="17749" r="63485" b="67401"/>
            <a:stretch/>
          </p:blipFill>
          <p:spPr>
            <a:xfrm>
              <a:off x="3638523" y="204057"/>
              <a:ext cx="793479" cy="950506"/>
            </a:xfrm>
            <a:prstGeom prst="rect">
              <a:avLst/>
            </a:prstGeom>
          </p:spPr>
        </p:pic>
        <p:pic>
          <p:nvPicPr>
            <p:cNvPr id="88" name="Picture 87"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44193" t="17749" r="42882" b="67401"/>
            <a:stretch/>
          </p:blipFill>
          <p:spPr>
            <a:xfrm>
              <a:off x="4437249" y="184626"/>
              <a:ext cx="827337" cy="950506"/>
            </a:xfrm>
            <a:prstGeom prst="rect">
              <a:avLst/>
            </a:prstGeom>
          </p:spPr>
        </p:pic>
        <p:pic>
          <p:nvPicPr>
            <p:cNvPr id="90" name="Picture 89"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63931" t="17749" r="22242" b="67401"/>
            <a:stretch/>
          </p:blipFill>
          <p:spPr>
            <a:xfrm>
              <a:off x="5245346" y="184626"/>
              <a:ext cx="885059" cy="950506"/>
            </a:xfrm>
            <a:prstGeom prst="rect">
              <a:avLst/>
            </a:prstGeom>
          </p:spPr>
        </p:pic>
        <p:pic>
          <p:nvPicPr>
            <p:cNvPr id="92" name="Picture 91" descr="wormfly_new_epdps.pdf"/>
            <p:cNvPicPr>
              <a:picLocks noChangeAspect="1"/>
            </p:cNvPicPr>
            <p:nvPr/>
          </p:nvPicPr>
          <p:blipFill rotWithShape="1">
            <a:blip r:embed="rId6">
              <a:extLst>
                <a:ext uri="{28A0092B-C50C-407E-A947-70E740481C1C}">
                  <a14:useLocalDpi xmlns:a14="http://schemas.microsoft.com/office/drawing/2010/main" val="0"/>
                </a:ext>
              </a:extLst>
            </a:blip>
            <a:srcRect l="83745" t="17749" r="3029" b="67401"/>
            <a:stretch/>
          </p:blipFill>
          <p:spPr>
            <a:xfrm>
              <a:off x="6027736" y="184626"/>
              <a:ext cx="846576" cy="950506"/>
            </a:xfrm>
            <a:prstGeom prst="rect">
              <a:avLst/>
            </a:prstGeom>
          </p:spPr>
        </p:pic>
      </p:grpSp>
      <p:sp>
        <p:nvSpPr>
          <p:cNvPr id="95" name="TextBox 94"/>
          <p:cNvSpPr txBox="1"/>
          <p:nvPr/>
        </p:nvSpPr>
        <p:spPr>
          <a:xfrm>
            <a:off x="8286445" y="2508495"/>
            <a:ext cx="819455" cy="276999"/>
          </a:xfrm>
          <a:prstGeom prst="rect">
            <a:avLst/>
          </a:prstGeom>
          <a:noFill/>
        </p:spPr>
        <p:txBody>
          <a:bodyPr wrap="square" rtlCol="0">
            <a:spAutoFit/>
          </a:bodyPr>
          <a:lstStyle/>
          <a:p>
            <a:r>
              <a:rPr lang="en-US" sz="1200" dirty="0">
                <a:latin typeface="Helvetica"/>
                <a:cs typeface="Helvetica"/>
              </a:rPr>
              <a:t>5</a:t>
            </a:r>
            <a:r>
              <a:rPr lang="en-US" sz="1200" baseline="30000" dirty="0" smtClean="0">
                <a:latin typeface="Helvetica"/>
                <a:cs typeface="Helvetica"/>
              </a:rPr>
              <a:t>th</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grpSp>
        <p:nvGrpSpPr>
          <p:cNvPr id="39" name="Group 38"/>
          <p:cNvGrpSpPr/>
          <p:nvPr/>
        </p:nvGrpSpPr>
        <p:grpSpPr>
          <a:xfrm>
            <a:off x="4870158" y="4143466"/>
            <a:ext cx="4189415" cy="980745"/>
            <a:chOff x="-3828839" y="2471579"/>
            <a:chExt cx="4189415" cy="980745"/>
          </a:xfrm>
        </p:grpSpPr>
        <p:pic>
          <p:nvPicPr>
            <p:cNvPr id="108" name="Picture 107"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3640" t="68101" r="83108" b="16727"/>
            <a:stretch/>
          </p:blipFill>
          <p:spPr>
            <a:xfrm>
              <a:off x="-3828839" y="2471579"/>
              <a:ext cx="848281" cy="971125"/>
            </a:xfrm>
            <a:prstGeom prst="rect">
              <a:avLst/>
            </a:prstGeom>
          </p:spPr>
        </p:pic>
        <p:pic>
          <p:nvPicPr>
            <p:cNvPr id="109" name="Picture 108"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23488" t="68101" r="63587" b="16727"/>
            <a:stretch/>
          </p:blipFill>
          <p:spPr>
            <a:xfrm>
              <a:off x="-2980558" y="2472858"/>
              <a:ext cx="827337" cy="971125"/>
            </a:xfrm>
            <a:prstGeom prst="rect">
              <a:avLst/>
            </a:prstGeom>
          </p:spPr>
        </p:pic>
        <p:pic>
          <p:nvPicPr>
            <p:cNvPr id="117" name="Picture 116"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43039" t="68101" r="42834" b="16727"/>
            <a:stretch/>
          </p:blipFill>
          <p:spPr>
            <a:xfrm>
              <a:off x="-2153221" y="2481199"/>
              <a:ext cx="904299" cy="971125"/>
            </a:xfrm>
            <a:prstGeom prst="rect">
              <a:avLst/>
            </a:prstGeom>
          </p:spPr>
        </p:pic>
        <p:pic>
          <p:nvPicPr>
            <p:cNvPr id="120" name="Picture 119"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63626" t="68101" r="23412" b="16727"/>
            <a:stretch/>
          </p:blipFill>
          <p:spPr>
            <a:xfrm>
              <a:off x="-1319496" y="2481199"/>
              <a:ext cx="829733" cy="971125"/>
            </a:xfrm>
            <a:prstGeom prst="rect">
              <a:avLst/>
            </a:prstGeom>
          </p:spPr>
        </p:pic>
        <p:pic>
          <p:nvPicPr>
            <p:cNvPr id="122" name="Picture 121"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83981" t="68101" r="2735" b="16727"/>
            <a:stretch/>
          </p:blipFill>
          <p:spPr>
            <a:xfrm>
              <a:off x="-489763" y="2472858"/>
              <a:ext cx="850339" cy="971125"/>
            </a:xfrm>
            <a:prstGeom prst="rect">
              <a:avLst/>
            </a:prstGeom>
          </p:spPr>
        </p:pic>
      </p:grpSp>
      <p:sp>
        <p:nvSpPr>
          <p:cNvPr id="123" name="TextBox 122"/>
          <p:cNvSpPr txBox="1"/>
          <p:nvPr/>
        </p:nvSpPr>
        <p:spPr>
          <a:xfrm>
            <a:off x="8285225" y="3992248"/>
            <a:ext cx="819455" cy="276999"/>
          </a:xfrm>
          <a:prstGeom prst="rect">
            <a:avLst/>
          </a:prstGeom>
          <a:noFill/>
        </p:spPr>
        <p:txBody>
          <a:bodyPr wrap="square" rtlCol="0">
            <a:spAutoFit/>
          </a:bodyPr>
          <a:lstStyle/>
          <a:p>
            <a:r>
              <a:rPr lang="en-US" sz="1200" dirty="0">
                <a:latin typeface="Helvetica"/>
                <a:cs typeface="Helvetica"/>
              </a:rPr>
              <a:t>5</a:t>
            </a:r>
            <a:r>
              <a:rPr lang="en-US" sz="1200" baseline="30000" dirty="0" smtClean="0">
                <a:latin typeface="Helvetica"/>
                <a:cs typeface="Helvetica"/>
              </a:rPr>
              <a:t>th</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pic>
        <p:nvPicPr>
          <p:cNvPr id="81" name="Picture 80" descr="eigen_state_space.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37179" y="6319097"/>
            <a:ext cx="1454759" cy="341240"/>
          </a:xfrm>
          <a:prstGeom prst="rect">
            <a:avLst/>
          </a:prstGeom>
        </p:spPr>
      </p:pic>
      <p:sp>
        <p:nvSpPr>
          <p:cNvPr id="97" name="Title 2"/>
          <p:cNvSpPr txBox="1">
            <a:spLocks/>
          </p:cNvSpPr>
          <p:nvPr/>
        </p:nvSpPr>
        <p:spPr>
          <a:xfrm>
            <a:off x="0" y="-112890"/>
            <a:ext cx="9143999"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smtClean="0">
                <a:ln>
                  <a:noFill/>
                </a:ln>
                <a:solidFill>
                  <a:sysClr val="windowText" lastClr="000000"/>
                </a:solidFill>
                <a:effectLst/>
                <a:uLnTx/>
                <a:uFillTx/>
                <a:latin typeface="Helvetica"/>
                <a:ea typeface=""/>
                <a:cs typeface="Helvetica"/>
              </a:rPr>
              <a:t>Orthologs</a:t>
            </a:r>
            <a:r>
              <a:rPr kumimoji="0" lang="en-US" sz="2400" b="0" i="0" u="none" strike="noStrike" kern="1200" cap="none" spc="0" normalizeH="0" baseline="0" noProof="0" dirty="0" smtClean="0">
                <a:ln>
                  <a:noFill/>
                </a:ln>
                <a:solidFill>
                  <a:sysClr val="windowText" lastClr="000000"/>
                </a:solidFill>
                <a:effectLst/>
                <a:uLnTx/>
                <a:uFillTx/>
                <a:latin typeface="Helvetica"/>
                <a:ea typeface=""/>
                <a:cs typeface="Helvetica"/>
              </a:rPr>
              <a:t> have similar internal but different external dynamic patterns during embryonic development</a:t>
            </a:r>
            <a:endParaRPr kumimoji="0" lang="en-US" sz="2400" b="0" i="0" u="none" strike="noStrike" kern="1200" cap="none" spc="0" normalizeH="0" baseline="0" noProof="0" dirty="0">
              <a:ln>
                <a:noFill/>
              </a:ln>
              <a:solidFill>
                <a:sysClr val="windowText" lastClr="000000"/>
              </a:solidFill>
              <a:effectLst/>
              <a:uLnTx/>
              <a:uFillTx/>
              <a:latin typeface="Calibri"/>
              <a:ea typeface=""/>
              <a:cs typeface=""/>
            </a:endParaRPr>
          </a:p>
        </p:txBody>
      </p:sp>
      <p:sp>
        <p:nvSpPr>
          <p:cNvPr id="98"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999407049"/>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39"/>
          <p:cNvGrpSpPr/>
          <p:nvPr/>
        </p:nvGrpSpPr>
        <p:grpSpPr>
          <a:xfrm>
            <a:off x="1307623" y="1101738"/>
            <a:ext cx="6787219" cy="5740211"/>
            <a:chOff x="28645139" y="18875434"/>
            <a:chExt cx="9696028" cy="8200301"/>
          </a:xfrm>
        </p:grpSpPr>
        <p:grpSp>
          <p:nvGrpSpPr>
            <p:cNvPr id="26" name="Group 35"/>
            <p:cNvGrpSpPr/>
            <p:nvPr/>
          </p:nvGrpSpPr>
          <p:grpSpPr>
            <a:xfrm>
              <a:off x="33317187" y="19218620"/>
              <a:ext cx="3807441" cy="3490417"/>
              <a:chOff x="34614135" y="18630898"/>
              <a:chExt cx="3807441" cy="3490417"/>
            </a:xfrm>
          </p:grpSpPr>
          <p:pic>
            <p:nvPicPr>
              <p:cNvPr id="44" name="Picture 32" descr="scatterplot_5_5_.pdf"/>
              <p:cNvPicPr>
                <a:picLocks noChangeAspect="1"/>
              </p:cNvPicPr>
              <p:nvPr/>
            </p:nvPicPr>
            <p:blipFill rotWithShape="1">
              <a:blip r:embed="rId2">
                <a:extLst>
                  <a:ext uri="{28A0092B-C50C-407E-A947-70E740481C1C}">
                    <a14:useLocalDpi xmlns:a14="http://schemas.microsoft.com/office/drawing/2010/main" val="0"/>
                  </a:ext>
                </a:extLst>
              </a:blip>
              <a:srcRect l="6153" t="8484" b="5483"/>
              <a:stretch/>
            </p:blipFill>
            <p:spPr>
              <a:xfrm>
                <a:off x="34614135" y="18630898"/>
                <a:ext cx="3807441" cy="3490417"/>
              </a:xfrm>
              <a:prstGeom prst="rect">
                <a:avLst/>
              </a:prstGeom>
            </p:spPr>
          </p:pic>
          <p:sp>
            <p:nvSpPr>
              <p:cNvPr id="45" name="TextBox 44"/>
              <p:cNvSpPr txBox="1"/>
              <p:nvPr/>
            </p:nvSpPr>
            <p:spPr>
              <a:xfrm>
                <a:off x="35906985" y="20761608"/>
                <a:ext cx="1528783"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=+0.66</a:t>
                </a:r>
                <a:endParaRPr lang="en-US" sz="1800" b="0" kern="0" dirty="0">
                  <a:solidFill>
                    <a:srgbClr val="000100"/>
                  </a:solidFill>
                  <a:latin typeface="Calibri"/>
                </a:endParaRPr>
              </a:p>
            </p:txBody>
          </p:sp>
        </p:grpSp>
        <p:grpSp>
          <p:nvGrpSpPr>
            <p:cNvPr id="27" name="Group 245"/>
            <p:cNvGrpSpPr/>
            <p:nvPr/>
          </p:nvGrpSpPr>
          <p:grpSpPr>
            <a:xfrm>
              <a:off x="29563603" y="19165505"/>
              <a:ext cx="3591050" cy="3591319"/>
              <a:chOff x="34411317" y="18500211"/>
              <a:chExt cx="3591050" cy="3591319"/>
            </a:xfrm>
          </p:grpSpPr>
          <p:pic>
            <p:nvPicPr>
              <p:cNvPr id="42" name="Picture 246"/>
              <p:cNvPicPr>
                <a:picLocks noChangeAspect="1"/>
              </p:cNvPicPr>
              <p:nvPr/>
            </p:nvPicPr>
            <p:blipFill rotWithShape="1">
              <a:blip r:embed="rId3">
                <a:extLst>
                  <a:ext uri="{28A0092B-C50C-407E-A947-70E740481C1C}">
                    <a14:useLocalDpi xmlns:a14="http://schemas.microsoft.com/office/drawing/2010/main" val="0"/>
                  </a:ext>
                </a:extLst>
              </a:blip>
              <a:srcRect l="19816" t="14618" r="19000" b="12260"/>
              <a:stretch/>
            </p:blipFill>
            <p:spPr>
              <a:xfrm>
                <a:off x="34411317" y="18500211"/>
                <a:ext cx="3591050" cy="3591319"/>
              </a:xfrm>
              <a:prstGeom prst="rect">
                <a:avLst/>
              </a:prstGeom>
            </p:spPr>
          </p:pic>
          <p:sp>
            <p:nvSpPr>
              <p:cNvPr id="43" name="TextBox 42"/>
              <p:cNvSpPr txBox="1"/>
              <p:nvPr/>
            </p:nvSpPr>
            <p:spPr>
              <a:xfrm>
                <a:off x="35505650" y="19922244"/>
                <a:ext cx="2235200"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=+0.33</a:t>
                </a:r>
              </a:p>
            </p:txBody>
          </p:sp>
        </p:grpSp>
        <p:grpSp>
          <p:nvGrpSpPr>
            <p:cNvPr id="28" name="Group 248"/>
            <p:cNvGrpSpPr/>
            <p:nvPr/>
          </p:nvGrpSpPr>
          <p:grpSpPr>
            <a:xfrm>
              <a:off x="29754614" y="23086572"/>
              <a:ext cx="3434326" cy="3311379"/>
              <a:chOff x="34626992" y="19003648"/>
              <a:chExt cx="3434326" cy="3311379"/>
            </a:xfrm>
          </p:grpSpPr>
          <p:pic>
            <p:nvPicPr>
              <p:cNvPr id="40" name="Picture 2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26992" y="19003648"/>
                <a:ext cx="3434326" cy="3311379"/>
              </a:xfrm>
              <a:prstGeom prst="rect">
                <a:avLst/>
              </a:prstGeom>
            </p:spPr>
          </p:pic>
          <p:sp>
            <p:nvSpPr>
              <p:cNvPr id="41" name="TextBox 40"/>
              <p:cNvSpPr txBox="1"/>
              <p:nvPr/>
            </p:nvSpPr>
            <p:spPr>
              <a:xfrm>
                <a:off x="35046379" y="19586822"/>
                <a:ext cx="1300142"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=+0.67</a:t>
                </a:r>
                <a:endParaRPr lang="en-US" sz="1800" b="0" kern="0" dirty="0">
                  <a:solidFill>
                    <a:srgbClr val="000100"/>
                  </a:solidFill>
                  <a:latin typeface="Calibri"/>
                </a:endParaRPr>
              </a:p>
            </p:txBody>
          </p:sp>
        </p:grpSp>
        <p:grpSp>
          <p:nvGrpSpPr>
            <p:cNvPr id="29" name="Group 251"/>
            <p:cNvGrpSpPr/>
            <p:nvPr/>
          </p:nvGrpSpPr>
          <p:grpSpPr>
            <a:xfrm>
              <a:off x="33314629" y="23088928"/>
              <a:ext cx="3809997" cy="3256966"/>
              <a:chOff x="34626992" y="19006004"/>
              <a:chExt cx="3809997" cy="3256966"/>
            </a:xfrm>
          </p:grpSpPr>
          <p:pic>
            <p:nvPicPr>
              <p:cNvPr id="38" name="Picture 2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26992" y="19006004"/>
                <a:ext cx="3434326" cy="3256966"/>
              </a:xfrm>
              <a:prstGeom prst="rect">
                <a:avLst/>
              </a:prstGeom>
            </p:spPr>
          </p:pic>
          <p:sp>
            <p:nvSpPr>
              <p:cNvPr id="39" name="TextBox 38"/>
              <p:cNvSpPr txBox="1"/>
              <p:nvPr/>
            </p:nvSpPr>
            <p:spPr>
              <a:xfrm>
                <a:off x="36838188" y="21517044"/>
                <a:ext cx="1598801"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=+0.73</a:t>
                </a:r>
              </a:p>
            </p:txBody>
          </p:sp>
        </p:grpSp>
        <p:sp>
          <p:nvSpPr>
            <p:cNvPr id="30" name="TextBox 29"/>
            <p:cNvSpPr txBox="1"/>
            <p:nvPr/>
          </p:nvSpPr>
          <p:spPr>
            <a:xfrm>
              <a:off x="28645139" y="26328278"/>
              <a:ext cx="9696028" cy="747457"/>
            </a:xfrm>
            <a:prstGeom prst="rect">
              <a:avLst/>
            </a:prstGeom>
            <a:noFill/>
          </p:spPr>
          <p:txBody>
            <a:bodyPr wrap="square" rtlCol="0">
              <a:spAutoFit/>
            </a:bodyPr>
            <a:lstStyle/>
            <a:p>
              <a:pPr algn="ctr" fontAlgn="auto">
                <a:spcBef>
                  <a:spcPts val="0"/>
                </a:spcBef>
                <a:spcAft>
                  <a:spcPts val="0"/>
                </a:spcAft>
                <a:defRPr/>
              </a:pPr>
              <a:r>
                <a:rPr lang="en-US" sz="2000" b="0" kern="0" dirty="0" smtClean="0">
                  <a:solidFill>
                    <a:srgbClr val="000100"/>
                  </a:solidFill>
                  <a:latin typeface="Helvetica"/>
                  <a:cs typeface="Helvetica"/>
                </a:rPr>
                <a:t>Coefficients of </a:t>
              </a:r>
              <a:r>
                <a:rPr lang="en-US" sz="2000" b="0" kern="0" dirty="0" err="1" smtClean="0">
                  <a:solidFill>
                    <a:srgbClr val="000100"/>
                  </a:solidFill>
                  <a:latin typeface="Helvetica"/>
                  <a:cs typeface="Helvetica"/>
                </a:rPr>
                <a:t>orthologs</a:t>
              </a:r>
              <a:r>
                <a:rPr lang="en-US" sz="2000" b="0" kern="0" dirty="0" smtClean="0">
                  <a:solidFill>
                    <a:srgbClr val="000100"/>
                  </a:solidFill>
                  <a:latin typeface="Helvetica"/>
                  <a:cs typeface="Helvetica"/>
                </a:rPr>
                <a:t> on </a:t>
              </a:r>
              <a:r>
                <a:rPr lang="en-US" sz="2800" kern="0" dirty="0" smtClean="0">
                  <a:solidFill>
                    <a:srgbClr val="000100"/>
                  </a:solidFill>
                  <a:latin typeface="Helvetica"/>
                  <a:cs typeface="Helvetica"/>
                </a:rPr>
                <a:t>worm</a:t>
              </a:r>
              <a:endParaRPr lang="en-US" sz="2000" b="0" i="1" kern="0" dirty="0">
                <a:solidFill>
                  <a:srgbClr val="000100"/>
                </a:solidFill>
                <a:latin typeface="Helvetica"/>
                <a:cs typeface="Helvetica"/>
              </a:endParaRPr>
            </a:p>
          </p:txBody>
        </p:sp>
        <p:sp>
          <p:nvSpPr>
            <p:cNvPr id="31" name="TextBox 30"/>
            <p:cNvSpPr txBox="1"/>
            <p:nvPr/>
          </p:nvSpPr>
          <p:spPr>
            <a:xfrm rot="16200000">
              <a:off x="25455246" y="22367298"/>
              <a:ext cx="7557186" cy="747457"/>
            </a:xfrm>
            <a:prstGeom prst="rect">
              <a:avLst/>
            </a:prstGeom>
            <a:noFill/>
          </p:spPr>
          <p:txBody>
            <a:bodyPr wrap="square" rtlCol="0">
              <a:spAutoFit/>
            </a:bodyPr>
            <a:lstStyle/>
            <a:p>
              <a:pPr algn="ctr" fontAlgn="auto">
                <a:spcBef>
                  <a:spcPts val="0"/>
                </a:spcBef>
                <a:spcAft>
                  <a:spcPts val="0"/>
                </a:spcAft>
                <a:defRPr/>
              </a:pPr>
              <a:r>
                <a:rPr lang="en-US" sz="2000" b="0" kern="0" dirty="0">
                  <a:solidFill>
                    <a:srgbClr val="000100"/>
                  </a:solidFill>
                  <a:latin typeface="Helvetica"/>
                  <a:cs typeface="Helvetica"/>
                </a:rPr>
                <a:t>Coefficients of </a:t>
              </a:r>
              <a:r>
                <a:rPr lang="en-US" sz="2000" b="0" kern="0" dirty="0" err="1">
                  <a:solidFill>
                    <a:srgbClr val="000100"/>
                  </a:solidFill>
                  <a:latin typeface="Helvetica"/>
                  <a:cs typeface="Helvetica"/>
                </a:rPr>
                <a:t>orthologs</a:t>
              </a:r>
              <a:r>
                <a:rPr lang="en-US" sz="2000" b="0" kern="0" dirty="0">
                  <a:solidFill>
                    <a:srgbClr val="000100"/>
                  </a:solidFill>
                  <a:latin typeface="Helvetica"/>
                  <a:cs typeface="Helvetica"/>
                </a:rPr>
                <a:t> on  </a:t>
              </a:r>
              <a:r>
                <a:rPr lang="en-US" sz="2800" kern="0" dirty="0" smtClean="0">
                  <a:solidFill>
                    <a:srgbClr val="000100"/>
                  </a:solidFill>
                  <a:latin typeface="Helvetica"/>
                  <a:cs typeface="Helvetica"/>
                </a:rPr>
                <a:t>fly</a:t>
              </a:r>
              <a:endParaRPr lang="en-US" sz="2000" b="0" i="1" kern="0" dirty="0">
                <a:solidFill>
                  <a:srgbClr val="000100"/>
                </a:solidFill>
                <a:latin typeface="Helvetica"/>
                <a:cs typeface="Helvetica"/>
              </a:endParaRPr>
            </a:p>
          </p:txBody>
        </p:sp>
        <p:sp>
          <p:nvSpPr>
            <p:cNvPr id="32" name="TextBox 31"/>
            <p:cNvSpPr txBox="1"/>
            <p:nvPr/>
          </p:nvSpPr>
          <p:spPr>
            <a:xfrm>
              <a:off x="30810098" y="18875435"/>
              <a:ext cx="1328087"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1</a:t>
              </a:r>
              <a:r>
                <a:rPr lang="en-US" sz="1600" b="0" kern="0" baseline="30000" dirty="0" smtClean="0">
                  <a:solidFill>
                    <a:srgbClr val="000100"/>
                  </a:solidFill>
                  <a:latin typeface="Helvetica"/>
                  <a:cs typeface="Helvetica"/>
                </a:rPr>
                <a:t>st</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sp>
          <p:nvSpPr>
            <p:cNvPr id="33" name="TextBox 32"/>
            <p:cNvSpPr txBox="1"/>
            <p:nvPr/>
          </p:nvSpPr>
          <p:spPr>
            <a:xfrm>
              <a:off x="30855591" y="22709037"/>
              <a:ext cx="1349843"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3</a:t>
              </a:r>
              <a:r>
                <a:rPr lang="en-US" sz="1600" b="0" kern="0" baseline="30000" dirty="0" smtClean="0">
                  <a:solidFill>
                    <a:srgbClr val="000100"/>
                  </a:solidFill>
                  <a:latin typeface="Helvetica"/>
                  <a:cs typeface="Helvetica"/>
                </a:rPr>
                <a:t>rd</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sp>
          <p:nvSpPr>
            <p:cNvPr id="34" name="TextBox 33"/>
            <p:cNvSpPr txBox="1"/>
            <p:nvPr/>
          </p:nvSpPr>
          <p:spPr>
            <a:xfrm>
              <a:off x="34276563" y="18875434"/>
              <a:ext cx="1393449"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2</a:t>
              </a:r>
              <a:r>
                <a:rPr lang="en-US" sz="1600" b="0" kern="0" baseline="30000" dirty="0" smtClean="0">
                  <a:solidFill>
                    <a:srgbClr val="000100"/>
                  </a:solidFill>
                  <a:latin typeface="Helvetica"/>
                  <a:cs typeface="Helvetica"/>
                </a:rPr>
                <a:t>nd</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sp>
          <p:nvSpPr>
            <p:cNvPr id="35" name="TextBox 34"/>
            <p:cNvSpPr txBox="1"/>
            <p:nvPr/>
          </p:nvSpPr>
          <p:spPr>
            <a:xfrm>
              <a:off x="34465462" y="22709037"/>
              <a:ext cx="1339060"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4</a:t>
              </a:r>
              <a:r>
                <a:rPr lang="en-US" sz="1600" b="0" kern="0" baseline="30000" dirty="0" smtClean="0">
                  <a:solidFill>
                    <a:srgbClr val="000100"/>
                  </a:solidFill>
                  <a:latin typeface="Helvetica"/>
                  <a:cs typeface="Helvetica"/>
                </a:rPr>
                <a:t>th</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grpSp>
      <p:sp>
        <p:nvSpPr>
          <p:cNvPr id="3" name="Title 2"/>
          <p:cNvSpPr>
            <a:spLocks noGrp="1"/>
          </p:cNvSpPr>
          <p:nvPr>
            <p:ph type="title"/>
          </p:nvPr>
        </p:nvSpPr>
        <p:spPr>
          <a:xfrm>
            <a:off x="0" y="0"/>
            <a:ext cx="9144000" cy="1143000"/>
          </a:xfrm>
        </p:spPr>
        <p:txBody>
          <a:bodyPr>
            <a:normAutofit fontScale="90000"/>
          </a:bodyPr>
          <a:lstStyle/>
          <a:p>
            <a:r>
              <a:rPr lang="en-US" sz="3600" dirty="0" err="1" smtClean="0">
                <a:latin typeface="Helvetica"/>
                <a:cs typeface="Helvetica"/>
              </a:rPr>
              <a:t>Orthologs</a:t>
            </a:r>
            <a:r>
              <a:rPr lang="en-US" sz="3600" dirty="0" smtClean="0">
                <a:latin typeface="Helvetica"/>
                <a:cs typeface="Helvetica"/>
              </a:rPr>
              <a:t> have correlated </a:t>
            </a:r>
            <a:r>
              <a:rPr lang="en-US" sz="3600" dirty="0" err="1" smtClean="0">
                <a:latin typeface="Helvetica"/>
                <a:cs typeface="Helvetica"/>
              </a:rPr>
              <a:t>iPDP</a:t>
            </a:r>
            <a:r>
              <a:rPr lang="en-US" sz="3600" dirty="0" smtClean="0">
                <a:latin typeface="Helvetica"/>
                <a:cs typeface="Helvetica"/>
              </a:rPr>
              <a:t> coefficients</a:t>
            </a:r>
            <a:endParaRPr lang="en-US" sz="3600" dirty="0"/>
          </a:p>
        </p:txBody>
      </p:sp>
      <p:sp>
        <p:nvSpPr>
          <p:cNvPr id="24" name="TextBox 4"/>
          <p:cNvSpPr txBox="1">
            <a:spLocks noChangeArrowheads="1"/>
          </p:cNvSpPr>
          <p:nvPr/>
        </p:nvSpPr>
        <p:spPr bwMode="auto">
          <a:xfrm>
            <a:off x="0" y="6552557"/>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4150111761"/>
      </p:ext>
    </p:extLst>
  </p:cSld>
  <p:clrMapOvr>
    <a:masterClrMapping/>
  </p:clrMapOvr>
  <mc:AlternateContent xmlns:mc="http://schemas.openxmlformats.org/markup-compatibility/2006" xmlns:p14="http://schemas.microsoft.com/office/powerpoint/2010/main">
    <mc:Choice Requires="p14">
      <p:transition spd="slow" p14:dur="2000" advTm="2025"/>
    </mc:Choice>
    <mc:Fallback xmlns="">
      <p:transition xmlns:p14="http://schemas.microsoft.com/office/powerpoint/2010/main" spd="slow" advTm="2026"/>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289119" y="996721"/>
            <a:ext cx="4502745" cy="4502745"/>
          </a:xfrm>
        </p:spPr>
      </p:pic>
      <p:sp>
        <p:nvSpPr>
          <p:cNvPr id="5" name="TextBox 4"/>
          <p:cNvSpPr txBox="1"/>
          <p:nvPr/>
        </p:nvSpPr>
        <p:spPr>
          <a:xfrm>
            <a:off x="3234266" y="5147734"/>
            <a:ext cx="592406" cy="276999"/>
          </a:xfrm>
          <a:prstGeom prst="rect">
            <a:avLst/>
          </a:prstGeom>
          <a:noFill/>
        </p:spPr>
        <p:txBody>
          <a:bodyPr wrap="none" rtlCol="0">
            <a:spAutoFit/>
          </a:bodyPr>
          <a:lstStyle/>
          <a:p>
            <a:r>
              <a:rPr lang="en-US" sz="1200" dirty="0" smtClean="0">
                <a:latin typeface="Helvetica"/>
                <a:cs typeface="Helvetica"/>
              </a:rPr>
              <a:t>Worm</a:t>
            </a:r>
            <a:endParaRPr lang="en-US" dirty="0">
              <a:latin typeface="Helvetica"/>
              <a:cs typeface="Helvetica"/>
            </a:endParaRPr>
          </a:p>
        </p:txBody>
      </p:sp>
      <p:sp>
        <p:nvSpPr>
          <p:cNvPr id="6" name="TextBox 5"/>
          <p:cNvSpPr txBox="1"/>
          <p:nvPr/>
        </p:nvSpPr>
        <p:spPr>
          <a:xfrm>
            <a:off x="5597153" y="5147734"/>
            <a:ext cx="389850" cy="276999"/>
          </a:xfrm>
          <a:prstGeom prst="rect">
            <a:avLst/>
          </a:prstGeom>
          <a:noFill/>
        </p:spPr>
        <p:txBody>
          <a:bodyPr wrap="none" rtlCol="0">
            <a:spAutoFit/>
          </a:bodyPr>
          <a:lstStyle/>
          <a:p>
            <a:r>
              <a:rPr lang="en-US" sz="1200" dirty="0" smtClean="0">
                <a:latin typeface="Helvetica"/>
                <a:cs typeface="Helvetica"/>
              </a:rPr>
              <a:t>Fly</a:t>
            </a:r>
            <a:endParaRPr lang="en-US" sz="1200" dirty="0">
              <a:latin typeface="Helvetica"/>
              <a:cs typeface="Helvetica"/>
            </a:endParaRPr>
          </a:p>
        </p:txBody>
      </p:sp>
      <p:sp>
        <p:nvSpPr>
          <p:cNvPr id="11" name="Right Brace 10"/>
          <p:cNvSpPr/>
          <p:nvPr/>
        </p:nvSpPr>
        <p:spPr>
          <a:xfrm rot="5400000">
            <a:off x="6081436" y="4084483"/>
            <a:ext cx="135463" cy="288551"/>
          </a:xfrm>
          <a:prstGeom prst="rightBrace">
            <a:avLst/>
          </a:prstGeom>
          <a:no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5827095" y="4227180"/>
            <a:ext cx="670802" cy="246221"/>
          </a:xfrm>
          <a:prstGeom prst="rect">
            <a:avLst/>
          </a:prstGeom>
          <a:noFill/>
        </p:spPr>
        <p:txBody>
          <a:bodyPr wrap="none" rtlCol="0">
            <a:spAutoFit/>
          </a:bodyPr>
          <a:lstStyle/>
          <a:p>
            <a:r>
              <a:rPr lang="en-US" sz="1000" i="1" dirty="0" smtClean="0">
                <a:latin typeface="Times New Roman"/>
                <a:cs typeface="Times New Roman"/>
              </a:rPr>
              <a:t>p</a:t>
            </a:r>
            <a:r>
              <a:rPr lang="en-US" sz="1000" dirty="0" smtClean="0">
                <a:latin typeface="Times New Roman"/>
                <a:cs typeface="Times New Roman"/>
              </a:rPr>
              <a:t>&lt;8.3e-</a:t>
            </a:r>
            <a:r>
              <a:rPr lang="en-US" sz="1000" dirty="0">
                <a:latin typeface="Times New Roman"/>
                <a:cs typeface="Times New Roman"/>
              </a:rPr>
              <a:t>4</a:t>
            </a:r>
          </a:p>
        </p:txBody>
      </p:sp>
      <p:sp>
        <p:nvSpPr>
          <p:cNvPr id="14" name="Right Brace 13"/>
          <p:cNvSpPr/>
          <p:nvPr/>
        </p:nvSpPr>
        <p:spPr>
          <a:xfrm rot="5400000">
            <a:off x="5277103" y="3943753"/>
            <a:ext cx="135463" cy="288551"/>
          </a:xfrm>
          <a:prstGeom prst="rightBrace">
            <a:avLst/>
          </a:prstGeom>
          <a:no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TextBox 14"/>
          <p:cNvSpPr txBox="1"/>
          <p:nvPr/>
        </p:nvSpPr>
        <p:spPr>
          <a:xfrm>
            <a:off x="5022762" y="4067206"/>
            <a:ext cx="730163" cy="246221"/>
          </a:xfrm>
          <a:prstGeom prst="rect">
            <a:avLst/>
          </a:prstGeom>
          <a:noFill/>
        </p:spPr>
        <p:txBody>
          <a:bodyPr wrap="none" rtlCol="0">
            <a:spAutoFit/>
          </a:bodyPr>
          <a:lstStyle/>
          <a:p>
            <a:r>
              <a:rPr lang="en-US" sz="1000" i="1" dirty="0" smtClean="0">
                <a:latin typeface="Times New Roman"/>
                <a:cs typeface="Times New Roman"/>
              </a:rPr>
              <a:t>p</a:t>
            </a:r>
            <a:r>
              <a:rPr lang="en-US" sz="1000" dirty="0" smtClean="0">
                <a:latin typeface="Times New Roman"/>
                <a:cs typeface="Times New Roman"/>
              </a:rPr>
              <a:t>&lt;5.6e</a:t>
            </a:r>
            <a:r>
              <a:rPr lang="en-US" sz="1000" dirty="0">
                <a:latin typeface="Times New Roman"/>
                <a:cs typeface="Times New Roman"/>
              </a:rPr>
              <a:t>-11</a:t>
            </a:r>
          </a:p>
        </p:txBody>
      </p:sp>
      <p:sp>
        <p:nvSpPr>
          <p:cNvPr id="17" name="Right Brace 16"/>
          <p:cNvSpPr/>
          <p:nvPr/>
        </p:nvSpPr>
        <p:spPr>
          <a:xfrm rot="16200000" flipV="1">
            <a:off x="3966079" y="1640820"/>
            <a:ext cx="135463" cy="288551"/>
          </a:xfrm>
          <a:prstGeom prst="rightBrace">
            <a:avLst/>
          </a:prstGeom>
          <a:no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TextBox 17"/>
          <p:cNvSpPr txBox="1"/>
          <p:nvPr/>
        </p:nvSpPr>
        <p:spPr>
          <a:xfrm>
            <a:off x="3711738" y="1512791"/>
            <a:ext cx="734922" cy="246221"/>
          </a:xfrm>
          <a:prstGeom prst="rect">
            <a:avLst/>
          </a:prstGeom>
          <a:noFill/>
        </p:spPr>
        <p:txBody>
          <a:bodyPr wrap="none" rtlCol="0">
            <a:spAutoFit/>
          </a:bodyPr>
          <a:lstStyle/>
          <a:p>
            <a:r>
              <a:rPr lang="en-US" sz="1000" i="1" dirty="0" smtClean="0">
                <a:latin typeface="Times New Roman"/>
                <a:cs typeface="Times New Roman"/>
              </a:rPr>
              <a:t>p</a:t>
            </a:r>
            <a:r>
              <a:rPr lang="en-US" sz="1000" dirty="0" smtClean="0">
                <a:latin typeface="Times New Roman"/>
                <a:cs typeface="Times New Roman"/>
              </a:rPr>
              <a:t>&lt;2.6e</a:t>
            </a:r>
            <a:r>
              <a:rPr lang="en-US" sz="1000" dirty="0">
                <a:latin typeface="Times New Roman"/>
                <a:cs typeface="Times New Roman"/>
              </a:rPr>
              <a:t>-</a:t>
            </a:r>
            <a:r>
              <a:rPr lang="en-US" sz="1000" dirty="0" smtClean="0">
                <a:latin typeface="Times New Roman"/>
                <a:cs typeface="Times New Roman"/>
              </a:rPr>
              <a:t>13</a:t>
            </a:r>
            <a:endParaRPr lang="en-US" sz="1000" dirty="0">
              <a:latin typeface="Times New Roman"/>
              <a:cs typeface="Times New Roman"/>
            </a:endParaRPr>
          </a:p>
        </p:txBody>
      </p:sp>
      <p:sp>
        <p:nvSpPr>
          <p:cNvPr id="20" name="Right Brace 19"/>
          <p:cNvSpPr/>
          <p:nvPr/>
        </p:nvSpPr>
        <p:spPr>
          <a:xfrm rot="16200000" flipV="1">
            <a:off x="3190484" y="1773976"/>
            <a:ext cx="135463" cy="288551"/>
          </a:xfrm>
          <a:prstGeom prst="rightBrace">
            <a:avLst/>
          </a:prstGeom>
          <a:no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TextBox 20"/>
          <p:cNvSpPr txBox="1"/>
          <p:nvPr/>
        </p:nvSpPr>
        <p:spPr>
          <a:xfrm>
            <a:off x="2936143" y="1645947"/>
            <a:ext cx="734922" cy="246221"/>
          </a:xfrm>
          <a:prstGeom prst="rect">
            <a:avLst/>
          </a:prstGeom>
          <a:noFill/>
        </p:spPr>
        <p:txBody>
          <a:bodyPr wrap="none" rtlCol="0">
            <a:spAutoFit/>
          </a:bodyPr>
          <a:lstStyle/>
          <a:p>
            <a:r>
              <a:rPr lang="en-US" sz="1000" i="1" dirty="0" smtClean="0">
                <a:latin typeface="Times New Roman"/>
                <a:cs typeface="Times New Roman"/>
              </a:rPr>
              <a:t>p</a:t>
            </a:r>
            <a:r>
              <a:rPr lang="en-US" sz="1000" dirty="0" smtClean="0">
                <a:latin typeface="Times New Roman"/>
                <a:cs typeface="Times New Roman"/>
              </a:rPr>
              <a:t>&lt;2.2e</a:t>
            </a:r>
            <a:r>
              <a:rPr lang="en-US" sz="1000" dirty="0">
                <a:latin typeface="Times New Roman"/>
                <a:cs typeface="Times New Roman"/>
              </a:rPr>
              <a:t>-</a:t>
            </a:r>
            <a:r>
              <a:rPr lang="en-US" sz="1000" dirty="0" smtClean="0">
                <a:latin typeface="Times New Roman"/>
                <a:cs typeface="Times New Roman"/>
              </a:rPr>
              <a:t>16</a:t>
            </a:r>
            <a:endParaRPr lang="en-US" sz="1000" dirty="0">
              <a:latin typeface="Times New Roman"/>
              <a:cs typeface="Times New Roman"/>
            </a:endParaRPr>
          </a:p>
        </p:txBody>
      </p:sp>
      <p:sp>
        <p:nvSpPr>
          <p:cNvPr id="16" name="Title 1"/>
          <p:cNvSpPr txBox="1">
            <a:spLocks/>
          </p:cNvSpPr>
          <p:nvPr/>
        </p:nvSpPr>
        <p:spPr>
          <a:xfrm>
            <a:off x="200686" y="254059"/>
            <a:ext cx="8679610" cy="97161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800" b="0" dirty="0" smtClean="0">
                <a:latin typeface="Helvetica"/>
                <a:cs typeface="Helvetica"/>
              </a:rPr>
              <a:t>Evolutionarily conserved &amp; younger genes exhibit the opposite </a:t>
            </a:r>
            <a:r>
              <a:rPr lang="en-US" sz="2800" b="0" smtClean="0">
                <a:latin typeface="Helvetica"/>
                <a:cs typeface="Helvetica"/>
              </a:rPr>
              <a:t>internal &amp; external </a:t>
            </a:r>
            <a:r>
              <a:rPr lang="en-US" sz="2800" b="0" dirty="0" smtClean="0">
                <a:latin typeface="Helvetica"/>
                <a:cs typeface="Helvetica"/>
              </a:rPr>
              <a:t>PDP coefficients</a:t>
            </a:r>
            <a:endParaRPr lang="en-US" sz="2800" b="0" dirty="0">
              <a:latin typeface="Helvetica"/>
              <a:cs typeface="Helvetica"/>
            </a:endParaRPr>
          </a:p>
        </p:txBody>
      </p:sp>
      <p:sp>
        <p:nvSpPr>
          <p:cNvPr id="19" name="Rectangle 18"/>
          <p:cNvSpPr/>
          <p:nvPr/>
        </p:nvSpPr>
        <p:spPr>
          <a:xfrm>
            <a:off x="541475" y="5440806"/>
            <a:ext cx="7998032" cy="707886"/>
          </a:xfrm>
          <a:prstGeom prst="rect">
            <a:avLst/>
          </a:prstGeom>
        </p:spPr>
        <p:txBody>
          <a:bodyPr wrap="square">
            <a:spAutoFit/>
          </a:bodyPr>
          <a:lstStyle/>
          <a:p>
            <a:pPr defTabSz="457200" fontAlgn="auto">
              <a:spcBef>
                <a:spcPts val="0"/>
              </a:spcBef>
              <a:spcAft>
                <a:spcPts val="0"/>
              </a:spcAft>
            </a:pPr>
            <a:r>
              <a:rPr lang="en-US" sz="2000" b="0" dirty="0">
                <a:solidFill>
                  <a:prstClr val="black"/>
                </a:solidFill>
                <a:latin typeface="Helvetica"/>
                <a:cs typeface="Helvetica"/>
              </a:rPr>
              <a:t>Ribosomal genes have significantly larger coefficients for the internal than external </a:t>
            </a:r>
            <a:r>
              <a:rPr lang="en-US" sz="2000" b="0" dirty="0" smtClean="0">
                <a:solidFill>
                  <a:prstClr val="black"/>
                </a:solidFill>
                <a:latin typeface="Helvetica"/>
                <a:cs typeface="Helvetica"/>
              </a:rPr>
              <a:t>PDPs, </a:t>
            </a:r>
            <a:r>
              <a:rPr lang="en-US" sz="2000" b="0" dirty="0">
                <a:solidFill>
                  <a:prstClr val="black"/>
                </a:solidFill>
                <a:latin typeface="Helvetica"/>
                <a:cs typeface="Helvetica"/>
              </a:rPr>
              <a:t>but signaling genes exhibit the opposite </a:t>
            </a:r>
            <a:r>
              <a:rPr lang="en-US" sz="2000" b="0" dirty="0" smtClean="0">
                <a:solidFill>
                  <a:prstClr val="black"/>
                </a:solidFill>
                <a:latin typeface="Helvetica"/>
                <a:cs typeface="Helvetica"/>
              </a:rPr>
              <a:t>trend</a:t>
            </a:r>
            <a:endParaRPr lang="en-US" sz="2000" b="0" dirty="0">
              <a:solidFill>
                <a:prstClr val="black"/>
              </a:solidFill>
              <a:latin typeface="Helvetica"/>
              <a:cs typeface="Helvetica"/>
            </a:endParaRPr>
          </a:p>
        </p:txBody>
      </p:sp>
      <p:sp>
        <p:nvSpPr>
          <p:cNvPr id="22"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1211041934"/>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bg1">
                    <a:lumMod val="50000"/>
                  </a:schemeClr>
                </a:solidFill>
                <a:ea typeface="ＭＳ Ｐゴシック" charset="0"/>
                <a:cs typeface="ＭＳ Ｐゴシック" charset="0"/>
              </a:rPr>
              <a:t>Transcriptome Analysis: </a:t>
            </a:r>
            <a:r>
              <a:rPr lang="en-US" sz="1600" dirty="0" smtClean="0">
                <a:solidFill>
                  <a:schemeClr val="bg1">
                    <a:lumMod val="50000"/>
                  </a:schemeClr>
                </a:solidFill>
                <a:ea typeface="ＭＳ Ｐゴシック" charset="0"/>
                <a:cs typeface="ＭＳ Ｐゴシック" charset="0"/>
              </a:rPr>
              <a:t>Tackling </a:t>
            </a:r>
            <a:r>
              <a:rPr lang="en-US" sz="1600" dirty="0">
                <a:solidFill>
                  <a:schemeClr val="bg1">
                    <a:lumMod val="50000"/>
                  </a:schemeClr>
                </a:solidFill>
                <a:ea typeface="ＭＳ Ｐゴシック" charset="0"/>
                <a:cs typeface="ＭＳ Ｐゴシック" charset="0"/>
              </a:rPr>
              <a:t>core issues </a:t>
            </a:r>
            <a:r>
              <a:rPr lang="en-US" sz="1600" dirty="0" smtClean="0">
                <a:solidFill>
                  <a:schemeClr val="bg1">
                    <a:lumMod val="50000"/>
                  </a:schemeClr>
                </a:solidFill>
                <a:ea typeface="ＭＳ Ｐゴシック" charset="0"/>
                <a:cs typeface="ＭＳ Ｐゴシック" charset="0"/>
              </a:rPr>
              <a:t>related to gene regulation </a:t>
            </a:r>
            <a:br>
              <a:rPr lang="en-US" sz="1600" dirty="0" smtClean="0">
                <a:solidFill>
                  <a:schemeClr val="bg1">
                    <a:lumMod val="50000"/>
                  </a:schemeClr>
                </a:solidFill>
                <a:ea typeface="ＭＳ Ｐゴシック" charset="0"/>
                <a:cs typeface="ＭＳ Ｐゴシック" charset="0"/>
              </a:rPr>
            </a:br>
            <a:r>
              <a:rPr lang="en-US" sz="1600" dirty="0" smtClean="0">
                <a:solidFill>
                  <a:schemeClr val="bg1">
                    <a:lumMod val="50000"/>
                  </a:schemeClr>
                </a:solidFill>
                <a:ea typeface="ＭＳ Ｐゴシック" charset="0"/>
                <a:cs typeface="ＭＳ Ｐゴシック" charset="0"/>
              </a:rPr>
              <a:t>&amp; </a:t>
            </a:r>
            <a:r>
              <a:rPr lang="en-US" sz="1600" dirty="0">
                <a:solidFill>
                  <a:schemeClr val="bg1">
                    <a:lumMod val="50000"/>
                  </a:schemeClr>
                </a:solidFill>
                <a:ea typeface="ＭＳ Ｐゴシック" charset="0"/>
                <a:cs typeface="ＭＳ Ｐゴシック" charset="0"/>
              </a:rPr>
              <a:t>also mining the “data exhaust” </a:t>
            </a:r>
            <a:r>
              <a:rPr lang="en-US" sz="1600" dirty="0" smtClean="0">
                <a:solidFill>
                  <a:schemeClr val="bg1">
                    <a:lumMod val="50000"/>
                  </a:schemeClr>
                </a:solidFill>
                <a:ea typeface="ＭＳ Ｐゴシック" charset="0"/>
                <a:cs typeface="ＭＳ Ｐゴシック" charset="0"/>
              </a:rPr>
              <a:t>produced by </a:t>
            </a:r>
            <a:r>
              <a:rPr lang="en-US" sz="1600" dirty="0">
                <a:solidFill>
                  <a:schemeClr val="bg1">
                    <a:lumMod val="50000"/>
                  </a:schemeClr>
                </a:solidFill>
                <a:ea typeface="ＭＳ Ｐゴシック" charset="0"/>
                <a:cs typeface="ＭＳ Ｐゴシック" charset="0"/>
              </a:rPr>
              <a:t>this activity</a:t>
            </a:r>
            <a:endParaRPr lang="en-US" sz="1600" dirty="0">
              <a:ea typeface="ＭＳ Ｐゴシック" charset="0"/>
              <a:cs typeface="ＭＳ Ｐゴシック" charset="0"/>
            </a:endParaRPr>
          </a:p>
        </p:txBody>
      </p:sp>
      <p:sp>
        <p:nvSpPr>
          <p:cNvPr id="54274" name="Content Placeholder 2"/>
          <p:cNvSpPr>
            <a:spLocks noGrp="1"/>
          </p:cNvSpPr>
          <p:nvPr>
            <p:ph sz="half" idx="1"/>
          </p:nvPr>
        </p:nvSpPr>
        <p:spPr>
          <a:xfrm>
            <a:off x="109538" y="758825"/>
            <a:ext cx="4119562" cy="6116638"/>
          </a:xfrm>
        </p:spPr>
        <p:txBody>
          <a:bodyPr/>
          <a:lstStyle/>
          <a:p>
            <a:r>
              <a:rPr lang="en-US" altLang="en-US" sz="1600" i="1" dirty="0" smtClean="0">
                <a:solidFill>
                  <a:schemeClr val="tx1">
                    <a:lumMod val="75000"/>
                    <a:lumOff val="25000"/>
                  </a:schemeClr>
                </a:solidFill>
                <a:ea typeface="ＭＳ Ｐゴシック" charset="-128"/>
                <a:cs typeface="ＭＳ Ｐゴシック" charset="-128"/>
              </a:rPr>
              <a:t>[Core-1] </a:t>
            </a:r>
            <a:r>
              <a:rPr lang="en-US" altLang="en-US" sz="2000" b="1" dirty="0" smtClean="0">
                <a:solidFill>
                  <a:srgbClr val="FFFF00"/>
                </a:solidFill>
                <a:ea typeface="ＭＳ Ｐゴシック" charset="-128"/>
                <a:cs typeface="ＭＳ Ｐゴシック" charset="-128"/>
              </a:rPr>
              <a:t>Expression </a:t>
            </a:r>
            <a:r>
              <a:rPr lang="en-US" altLang="en-US" sz="2000" b="1" dirty="0">
                <a:solidFill>
                  <a:srgbClr val="FFFF00"/>
                </a:solidFill>
                <a:ea typeface="ＭＳ Ｐゴシック" charset="-128"/>
                <a:cs typeface="ＭＳ Ｐゴシック" charset="-128"/>
              </a:rPr>
              <a:t>Clustering</a:t>
            </a:r>
            <a:r>
              <a:rPr lang="en-US" altLang="en-US" sz="2000" dirty="0">
                <a:solidFill>
                  <a:schemeClr val="tx1">
                    <a:lumMod val="75000"/>
                    <a:lumOff val="25000"/>
                  </a:schemeClr>
                </a:solidFill>
                <a:ea typeface="ＭＳ Ｐゴシック" charset="-128"/>
                <a:cs typeface="ＭＳ Ｐゴシック" charset="-128"/>
              </a:rPr>
              <a:t>, </a:t>
            </a:r>
            <a:br>
              <a:rPr lang="en-US" altLang="en-US" sz="2000" dirty="0">
                <a:solidFill>
                  <a:schemeClr val="tx1">
                    <a:lumMod val="75000"/>
                    <a:lumOff val="25000"/>
                  </a:schemeClr>
                </a:solidFill>
                <a:ea typeface="ＭＳ Ｐゴシック" charset="-128"/>
                <a:cs typeface="ＭＳ Ｐゴシック" charset="-128"/>
              </a:rPr>
            </a:br>
            <a:r>
              <a:rPr lang="en-US" altLang="en-US" sz="2000" dirty="0">
                <a:solidFill>
                  <a:schemeClr val="tx1">
                    <a:lumMod val="75000"/>
                    <a:lumOff val="25000"/>
                  </a:schemeClr>
                </a:solidFill>
                <a:ea typeface="ＭＳ Ｐゴシック" charset="-128"/>
                <a:cs typeface="ＭＳ Ｐゴシック" charset="-128"/>
              </a:rPr>
              <a:t>Cross-species </a:t>
            </a:r>
          </a:p>
          <a:p>
            <a:pPr lvl="1"/>
            <a:r>
              <a:rPr lang="en-US" altLang="en-US" sz="1600" dirty="0">
                <a:solidFill>
                  <a:schemeClr val="tx1">
                    <a:lumMod val="75000"/>
                    <a:lumOff val="25000"/>
                  </a:schemeClr>
                </a:solidFill>
                <a:ea typeface="ＭＳ Ｐゴシック" charset="-128"/>
              </a:rPr>
              <a:t>Comparative ENCODE </a:t>
            </a:r>
            <a:r>
              <a:rPr lang="mr-IN" altLang="en-US" sz="1600" dirty="0">
                <a:solidFill>
                  <a:schemeClr val="tx1">
                    <a:lumMod val="75000"/>
                    <a:lumOff val="25000"/>
                  </a:schemeClr>
                </a:solidFill>
                <a:ea typeface="ＭＳ Ｐゴシック" charset="-128"/>
              </a:rPr>
              <a:t>–</a:t>
            </a:r>
            <a:r>
              <a:rPr lang="en-US" altLang="en-US" sz="1600" dirty="0">
                <a:solidFill>
                  <a:schemeClr val="tx1">
                    <a:lumMod val="75000"/>
                    <a:lumOff val="25000"/>
                  </a:schemeClr>
                </a:solidFill>
                <a:ea typeface="ＭＳ Ｐゴシック" charset="-128"/>
              </a:rPr>
              <a:t> Lots of worm-fly-human matched data &amp; developmental </a:t>
            </a:r>
            <a:r>
              <a:rPr lang="en-US" altLang="en-US" sz="1600" dirty="0" err="1">
                <a:solidFill>
                  <a:schemeClr val="tx1">
                    <a:lumMod val="75000"/>
                    <a:lumOff val="25000"/>
                  </a:schemeClr>
                </a:solidFill>
                <a:ea typeface="ＭＳ Ｐゴシック" charset="-128"/>
              </a:rPr>
              <a:t>timecourses</a:t>
            </a:r>
            <a:endParaRPr lang="en-US" altLang="en-US" sz="1600" dirty="0">
              <a:solidFill>
                <a:schemeClr val="tx1">
                  <a:lumMod val="75000"/>
                  <a:lumOff val="25000"/>
                </a:schemeClr>
              </a:solidFill>
              <a:ea typeface="ＭＳ Ｐゴシック" charset="-128"/>
            </a:endParaRPr>
          </a:p>
          <a:p>
            <a:pPr lvl="1"/>
            <a:r>
              <a:rPr lang="en-US" altLang="en-US" sz="1600" dirty="0">
                <a:solidFill>
                  <a:schemeClr val="tx1">
                    <a:lumMod val="75000"/>
                    <a:lumOff val="25000"/>
                  </a:schemeClr>
                </a:solidFill>
                <a:ea typeface="ＭＳ Ｐゴシック" charset="-128"/>
              </a:rPr>
              <a:t>Optimization gives 16 conserved co-expression modules</a:t>
            </a:r>
          </a:p>
          <a:p>
            <a:r>
              <a:rPr lang="en-US" altLang="en-US" sz="1600" i="1" dirty="0" smtClean="0">
                <a:solidFill>
                  <a:schemeClr val="tx1">
                    <a:lumMod val="75000"/>
                    <a:lumOff val="25000"/>
                  </a:schemeClr>
                </a:solidFill>
                <a:ea typeface="ＭＳ Ｐゴシック" charset="-128"/>
                <a:cs typeface="ＭＳ Ｐゴシック" charset="-128"/>
              </a:rPr>
              <a:t>[Core-2] </a:t>
            </a:r>
            <a:r>
              <a:rPr lang="en-US" altLang="en-US" sz="2000" b="1" dirty="0" smtClean="0">
                <a:solidFill>
                  <a:srgbClr val="FFFF00"/>
                </a:solidFill>
                <a:ea typeface="ＭＳ Ｐゴシック" charset="-128"/>
                <a:cs typeface="ＭＳ Ｐゴシック" charset="-128"/>
              </a:rPr>
              <a:t>State </a:t>
            </a:r>
            <a:r>
              <a:rPr lang="en-US" altLang="en-US" sz="2000" b="1" dirty="0">
                <a:solidFill>
                  <a:srgbClr val="FFFF00"/>
                </a:solidFill>
                <a:ea typeface="ＭＳ Ｐゴシック" charset="-128"/>
                <a:cs typeface="ＭＳ Ｐゴシック" charset="-128"/>
              </a:rPr>
              <a:t>Space Models</a:t>
            </a:r>
            <a:r>
              <a:rPr lang="en-US" altLang="en-US" sz="2000" b="1" dirty="0">
                <a:solidFill>
                  <a:schemeClr val="tx1">
                    <a:lumMod val="75000"/>
                    <a:lumOff val="25000"/>
                  </a:schemeClr>
                </a:solidFill>
                <a:ea typeface="ＭＳ Ｐゴシック" charset="-128"/>
                <a:cs typeface="ＭＳ Ｐゴシック" charset="-128"/>
              </a:rPr>
              <a:t> </a:t>
            </a:r>
            <a:br>
              <a:rPr lang="en-US" altLang="en-US" sz="2000" b="1" dirty="0">
                <a:solidFill>
                  <a:schemeClr val="tx1">
                    <a:lumMod val="75000"/>
                    <a:lumOff val="25000"/>
                  </a:schemeClr>
                </a:solidFill>
                <a:ea typeface="ＭＳ Ｐゴシック" charset="-128"/>
                <a:cs typeface="ＭＳ Ｐゴシック" charset="-128"/>
              </a:rPr>
            </a:br>
            <a:r>
              <a:rPr lang="en-US" altLang="en-US" sz="2000" dirty="0">
                <a:solidFill>
                  <a:schemeClr val="tx1">
                    <a:lumMod val="75000"/>
                    <a:lumOff val="25000"/>
                  </a:schemeClr>
                </a:solidFill>
                <a:ea typeface="ＭＳ Ｐゴシック" charset="-128"/>
                <a:cs typeface="ＭＳ Ｐゴシック" charset="-128"/>
              </a:rPr>
              <a:t>of Gene Expression</a:t>
            </a:r>
          </a:p>
          <a:p>
            <a:pPr lvl="1"/>
            <a:r>
              <a:rPr lang="en-US" altLang="en-US" sz="1600" dirty="0">
                <a:solidFill>
                  <a:schemeClr val="tx1">
                    <a:lumMod val="75000"/>
                    <a:lumOff val="25000"/>
                  </a:schemeClr>
                </a:solidFill>
                <a:ea typeface="ＭＳ Ｐゴシック" charset="-128"/>
              </a:rPr>
              <a:t>Using dimensionality reduction to help determine internal &amp; external drivers</a:t>
            </a:r>
          </a:p>
          <a:p>
            <a:pPr lvl="1"/>
            <a:r>
              <a:rPr lang="en-US" altLang="en-US" sz="1600" dirty="0">
                <a:solidFill>
                  <a:schemeClr val="tx1">
                    <a:lumMod val="75000"/>
                    <a:lumOff val="25000"/>
                  </a:schemeClr>
                </a:solidFill>
                <a:ea typeface="ＭＳ Ｐゴシック" charset="-128"/>
              </a:rPr>
              <a:t>Decoupling expression changes into those from conserved vs species-specific genes</a:t>
            </a:r>
          </a:p>
          <a:p>
            <a:pPr lvl="1"/>
            <a:r>
              <a:rPr lang="en-US" altLang="en-US" sz="1600" dirty="0">
                <a:solidFill>
                  <a:schemeClr val="tx1">
                    <a:lumMod val="75000"/>
                    <a:lumOff val="25000"/>
                  </a:schemeClr>
                </a:solidFill>
                <a:ea typeface="ＭＳ Ｐゴシック" charset="-128"/>
              </a:rPr>
              <a:t>Also, conserved genes have similar canonical patterns (</a:t>
            </a:r>
            <a:r>
              <a:rPr lang="en-US" altLang="en-US" sz="1600" dirty="0" err="1">
                <a:solidFill>
                  <a:schemeClr val="tx1">
                    <a:lumMod val="75000"/>
                    <a:lumOff val="25000"/>
                  </a:schemeClr>
                </a:solidFill>
                <a:ea typeface="ＭＳ Ｐゴシック" charset="-128"/>
              </a:rPr>
              <a:t>iPDPs</a:t>
            </a:r>
            <a:r>
              <a:rPr lang="en-US" altLang="en-US" sz="1600" dirty="0">
                <a:solidFill>
                  <a:schemeClr val="tx1">
                    <a:lumMod val="75000"/>
                    <a:lumOff val="25000"/>
                  </a:schemeClr>
                </a:solidFill>
                <a:ea typeface="ＭＳ Ｐゴシック" charset="-128"/>
              </a:rPr>
              <a:t>) in contrast to species specific ones (Ex of ribosomal v signaling genes)</a:t>
            </a:r>
          </a:p>
          <a:p>
            <a:pPr lvl="1"/>
            <a:endParaRPr lang="en-US" altLang="en-US" sz="1600" dirty="0">
              <a:solidFill>
                <a:schemeClr val="tx1">
                  <a:lumMod val="75000"/>
                  <a:lumOff val="25000"/>
                </a:schemeClr>
              </a:solidFill>
              <a:ea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4079875" y="725488"/>
            <a:ext cx="5048250" cy="6132512"/>
          </a:xfrm>
        </p:spPr>
        <p:txBody>
          <a:bodyPr/>
          <a:lstStyle/>
          <a:p>
            <a:r>
              <a:rPr lang="en-US" altLang="en-US" sz="1600" i="1" dirty="0" smtClean="0">
                <a:solidFill>
                  <a:schemeClr val="tx1">
                    <a:lumMod val="75000"/>
                    <a:lumOff val="25000"/>
                  </a:schemeClr>
                </a:solidFill>
                <a:ea typeface="ＭＳ Ｐゴシック" charset="-128"/>
                <a:cs typeface="ＭＳ Ｐゴシック" charset="-128"/>
              </a:rPr>
              <a:t>[Exhaust-1] </a:t>
            </a:r>
            <a:r>
              <a:rPr lang="en-US" altLang="en-US" sz="2000" b="1" dirty="0" smtClean="0">
                <a:solidFill>
                  <a:srgbClr val="FFFF00"/>
                </a:solidFill>
                <a:ea typeface="ＭＳ Ｐゴシック" charset="-128"/>
                <a:cs typeface="ＭＳ Ｐゴシック" charset="-128"/>
              </a:rPr>
              <a:t>Genomic Privacy &amp; RNA-</a:t>
            </a:r>
            <a:r>
              <a:rPr lang="en-US" altLang="en-US" sz="2000" b="1" dirty="0" err="1" smtClean="0">
                <a:solidFill>
                  <a:srgbClr val="FFFF00"/>
                </a:solidFill>
                <a:ea typeface="ＭＳ Ｐゴシック" charset="-128"/>
                <a:cs typeface="ＭＳ Ｐゴシック" charset="-128"/>
              </a:rPr>
              <a:t>seq</a:t>
            </a:r>
            <a:r>
              <a:rPr lang="en-US" altLang="en-US" sz="2000" b="1" dirty="0" smtClean="0">
                <a:solidFill>
                  <a:schemeClr val="tx1">
                    <a:lumMod val="75000"/>
                    <a:lumOff val="25000"/>
                  </a:schemeClr>
                </a:solidFill>
                <a:ea typeface="ＭＳ Ｐゴシック" charset="-128"/>
                <a:cs typeface="ＭＳ Ｐゴシック" charset="-128"/>
              </a:rPr>
              <a:t> </a:t>
            </a:r>
            <a:endParaRPr lang="en-US" altLang="en-US" sz="2000" b="1" dirty="0">
              <a:solidFill>
                <a:schemeClr val="tx1">
                  <a:lumMod val="75000"/>
                  <a:lumOff val="25000"/>
                </a:schemeClr>
              </a:solidFill>
              <a:ea typeface="ＭＳ Ｐゴシック" charset="-128"/>
              <a:cs typeface="ＭＳ Ｐゴシック" charset="-128"/>
            </a:endParaRPr>
          </a:p>
          <a:p>
            <a:pPr lvl="1"/>
            <a:r>
              <a:rPr lang="en-US" altLang="en-US" sz="1600" dirty="0" smtClean="0">
                <a:solidFill>
                  <a:schemeClr val="tx1">
                    <a:lumMod val="75000"/>
                    <a:lumOff val="25000"/>
                  </a:schemeClr>
                </a:solidFill>
                <a:ea typeface="ＭＳ Ｐゴシック" charset="-128"/>
              </a:rPr>
              <a:t>The dilemma: The genome as fundamental</a:t>
            </a:r>
            <a:r>
              <a:rPr lang="en-US" altLang="en-US" sz="1600" dirty="0">
                <a:solidFill>
                  <a:schemeClr val="tx1">
                    <a:lumMod val="75000"/>
                    <a:lumOff val="25000"/>
                  </a:schemeClr>
                </a:solidFill>
                <a:ea typeface="ＭＳ Ｐゴシック" charset="-128"/>
              </a:rPr>
              <a:t>, inherited info that’s very private v need for large-scale mining for med. research</a:t>
            </a:r>
          </a:p>
          <a:p>
            <a:pPr lvl="1"/>
            <a:r>
              <a:rPr lang="en-US" altLang="en-US" sz="1600" dirty="0">
                <a:solidFill>
                  <a:schemeClr val="tx1">
                    <a:lumMod val="75000"/>
                    <a:lumOff val="25000"/>
                  </a:schemeClr>
                </a:solidFill>
                <a:ea typeface="ＭＳ Ｐゴシック" charset="-128"/>
              </a:rPr>
              <a:t>Issues w/ current social &amp; tech approaches: inconsistencies &amp; burdensome security</a:t>
            </a:r>
          </a:p>
          <a:p>
            <a:pPr lvl="1"/>
            <a:r>
              <a:rPr lang="en-US" altLang="en-US" sz="1600" dirty="0" smtClean="0">
                <a:solidFill>
                  <a:schemeClr val="tx1">
                    <a:lumMod val="75000"/>
                    <a:lumOff val="25000"/>
                  </a:schemeClr>
                </a:solidFill>
                <a:ea typeface="ＭＳ Ｐゴシック" charset="-128"/>
              </a:rPr>
              <a:t>RNA-</a:t>
            </a:r>
            <a:r>
              <a:rPr lang="en-US" altLang="en-US" sz="1600" dirty="0" err="1" smtClean="0">
                <a:solidFill>
                  <a:schemeClr val="tx1">
                    <a:lumMod val="75000"/>
                    <a:lumOff val="25000"/>
                  </a:schemeClr>
                </a:solidFill>
                <a:ea typeface="ＭＳ Ｐゴシック" charset="-128"/>
              </a:rPr>
              <a:t>seq</a:t>
            </a:r>
            <a:r>
              <a:rPr lang="en-US" altLang="en-US" sz="1600" dirty="0" smtClean="0">
                <a:solidFill>
                  <a:schemeClr val="tx1">
                    <a:lumMod val="75000"/>
                    <a:lumOff val="25000"/>
                  </a:schemeClr>
                </a:solidFill>
                <a:ea typeface="ＭＳ Ｐゴシック" charset="-128"/>
              </a:rPr>
              <a:t> presents </a:t>
            </a:r>
            <a:r>
              <a:rPr lang="en-US" altLang="en-US" sz="1600" dirty="0">
                <a:solidFill>
                  <a:schemeClr val="tx1">
                    <a:lumMod val="75000"/>
                    <a:lumOff val="25000"/>
                  </a:schemeClr>
                </a:solidFill>
                <a:ea typeface="ＭＳ Ｐゴシック" charset="-128"/>
              </a:rPr>
              <a:t>a </a:t>
            </a:r>
            <a:r>
              <a:rPr lang="en-US" altLang="en-US" sz="1600" dirty="0" smtClean="0">
                <a:solidFill>
                  <a:schemeClr val="tx1">
                    <a:lumMod val="75000"/>
                    <a:lumOff val="25000"/>
                  </a:schemeClr>
                </a:solidFill>
                <a:ea typeface="ＭＳ Ｐゴシック" charset="-128"/>
              </a:rPr>
              <a:t>particularly tricky </a:t>
            </a:r>
            <a:r>
              <a:rPr lang="en-US" altLang="en-US" sz="1600" dirty="0">
                <a:solidFill>
                  <a:schemeClr val="tx1">
                    <a:lumMod val="75000"/>
                    <a:lumOff val="25000"/>
                  </a:schemeClr>
                </a:solidFill>
                <a:ea typeface="ＭＳ Ｐゴシック" charset="-128"/>
              </a:rPr>
              <a:t>privacy </a:t>
            </a:r>
            <a:r>
              <a:rPr lang="en-US" altLang="en-US" sz="1600" dirty="0" smtClean="0">
                <a:solidFill>
                  <a:schemeClr val="tx1">
                    <a:lumMod val="75000"/>
                    <a:lumOff val="25000"/>
                  </a:schemeClr>
                </a:solidFill>
                <a:ea typeface="ＭＳ Ｐゴシック" charset="-128"/>
              </a:rPr>
              <a:t>issue</a:t>
            </a:r>
            <a:endParaRPr lang="en-US" altLang="en-US" sz="1600" dirty="0">
              <a:solidFill>
                <a:schemeClr val="tx1">
                  <a:lumMod val="75000"/>
                  <a:lumOff val="25000"/>
                </a:schemeClr>
              </a:solidFill>
              <a:ea typeface="ＭＳ Ｐゴシック" charset="-128"/>
            </a:endParaRPr>
          </a:p>
          <a:p>
            <a:pPr lvl="1"/>
            <a:r>
              <a:rPr lang="en-US" altLang="en-US" sz="1600" dirty="0" smtClean="0">
                <a:solidFill>
                  <a:schemeClr val="tx1">
                    <a:lumMod val="75000"/>
                    <a:lumOff val="25000"/>
                  </a:schemeClr>
                </a:solidFill>
                <a:ea typeface="ＭＳ Ｐゴシック" charset="-128"/>
              </a:rPr>
              <a:t>Quantifying </a:t>
            </a:r>
            <a:r>
              <a:rPr lang="en-US" altLang="en-US" sz="1600" dirty="0">
                <a:solidFill>
                  <a:schemeClr val="tx1">
                    <a:lumMod val="75000"/>
                    <a:lumOff val="25000"/>
                  </a:schemeClr>
                </a:solidFill>
                <a:ea typeface="ＭＳ Ｐゴシック" charset="-128"/>
              </a:rPr>
              <a:t>&amp; removing variant info from expression levels + </a:t>
            </a:r>
            <a:r>
              <a:rPr lang="en-US" altLang="en-US" sz="1600" dirty="0" err="1">
                <a:solidFill>
                  <a:schemeClr val="tx1">
                    <a:lumMod val="75000"/>
                    <a:lumOff val="25000"/>
                  </a:schemeClr>
                </a:solidFill>
                <a:ea typeface="ＭＳ Ｐゴシック" charset="-128"/>
              </a:rPr>
              <a:t>eQTLs</a:t>
            </a:r>
            <a:r>
              <a:rPr lang="en-US" altLang="en-US" sz="1600" dirty="0">
                <a:solidFill>
                  <a:schemeClr val="tx1">
                    <a:lumMod val="75000"/>
                    <a:lumOff val="25000"/>
                  </a:schemeClr>
                </a:solidFill>
                <a:ea typeface="ＭＳ Ｐゴシック" charset="-128"/>
              </a:rPr>
              <a:t> using ICI &amp; predictability</a:t>
            </a:r>
          </a:p>
          <a:p>
            <a:pPr lvl="1"/>
            <a:r>
              <a:rPr lang="en-US" altLang="en-US" sz="1600" dirty="0">
                <a:solidFill>
                  <a:schemeClr val="tx1">
                    <a:lumMod val="75000"/>
                    <a:lumOff val="25000"/>
                  </a:schemeClr>
                </a:solidFill>
                <a:ea typeface="ＭＳ Ｐゴシック" charset="-128"/>
              </a:rPr>
              <a:t>Instantiating a practical linking attack using extreme expression levels</a:t>
            </a:r>
          </a:p>
          <a:p>
            <a:r>
              <a:rPr lang="en-US" altLang="en-US" sz="1600" i="1" dirty="0" smtClean="0">
                <a:solidFill>
                  <a:schemeClr val="tx1">
                    <a:lumMod val="75000"/>
                    <a:lumOff val="25000"/>
                  </a:schemeClr>
                </a:solidFill>
                <a:ea typeface="ＭＳ Ｐゴシック" charset="-128"/>
                <a:cs typeface="ＭＳ Ｐゴシック" charset="-128"/>
              </a:rPr>
              <a:t>[Exhaust-2]</a:t>
            </a:r>
            <a:r>
              <a:rPr lang="en-US" altLang="en-US" sz="2000" b="1" dirty="0" smtClean="0">
                <a:solidFill>
                  <a:schemeClr val="tx1">
                    <a:lumMod val="75000"/>
                    <a:lumOff val="25000"/>
                  </a:schemeClr>
                </a:solidFill>
                <a:ea typeface="ＭＳ Ｐゴシック" charset="-128"/>
                <a:cs typeface="ＭＳ Ｐゴシック" charset="-128"/>
              </a:rPr>
              <a:t> </a:t>
            </a:r>
            <a:r>
              <a:rPr lang="en-US" altLang="en-US" sz="2000" b="1" dirty="0" smtClean="0">
                <a:solidFill>
                  <a:srgbClr val="FFFF00"/>
                </a:solidFill>
                <a:ea typeface="ＭＳ Ｐゴシック" charset="-128"/>
                <a:cs typeface="ＭＳ Ｐゴシック" charset="-128"/>
              </a:rPr>
              <a:t>Value </a:t>
            </a:r>
            <a:r>
              <a:rPr lang="en-US" altLang="en-US" sz="2000" b="1" dirty="0">
                <a:solidFill>
                  <a:srgbClr val="FFFF00"/>
                </a:solidFill>
                <a:ea typeface="ＭＳ Ｐゴシック" charset="-128"/>
                <a:cs typeface="ＭＳ Ｐゴシック" charset="-128"/>
              </a:rPr>
              <a:t>of </a:t>
            </a:r>
            <a:r>
              <a:rPr lang="en-US" altLang="en-US" sz="2000" b="1" dirty="0" smtClean="0">
                <a:solidFill>
                  <a:srgbClr val="FFFF00"/>
                </a:solidFill>
                <a:ea typeface="ＭＳ Ｐゴシック" charset="-128"/>
                <a:cs typeface="ＭＳ Ｐゴシック" charset="-128"/>
              </a:rPr>
              <a:t>Publication Patterns</a:t>
            </a:r>
            <a:r>
              <a:rPr lang="en-US" altLang="en-US" sz="2000" dirty="0" smtClean="0">
                <a:solidFill>
                  <a:srgbClr val="FFFF00"/>
                </a:solidFill>
                <a:ea typeface="ＭＳ Ｐゴシック" charset="-128"/>
                <a:cs typeface="ＭＳ Ｐゴシック" charset="-128"/>
              </a:rPr>
              <a:t> </a:t>
            </a:r>
            <a:r>
              <a:rPr lang="en-US" altLang="en-US" sz="2000" dirty="0">
                <a:solidFill>
                  <a:schemeClr val="tx1">
                    <a:lumMod val="75000"/>
                    <a:lumOff val="25000"/>
                  </a:schemeClr>
                </a:solidFill>
                <a:ea typeface="ＭＳ Ｐゴシック" charset="-128"/>
                <a:cs typeface="ＭＳ Ｐゴシック" charset="-128"/>
              </a:rPr>
              <a:t>generated by </a:t>
            </a:r>
            <a:r>
              <a:rPr lang="en-US" altLang="en-US" sz="2000" dirty="0" smtClean="0">
                <a:solidFill>
                  <a:schemeClr val="tx1">
                    <a:lumMod val="75000"/>
                    <a:lumOff val="25000"/>
                  </a:schemeClr>
                </a:solidFill>
                <a:ea typeface="ＭＳ Ｐゴシック" charset="-128"/>
                <a:cs typeface="ＭＳ Ｐゴシック" charset="-128"/>
              </a:rPr>
              <a:t>data </a:t>
            </a:r>
            <a:r>
              <a:rPr lang="en-US" altLang="en-US" sz="2000" dirty="0">
                <a:solidFill>
                  <a:schemeClr val="tx1">
                    <a:lumMod val="75000"/>
                    <a:lumOff val="25000"/>
                  </a:schemeClr>
                </a:solidFill>
                <a:ea typeface="ＭＳ Ｐゴシック" charset="-128"/>
                <a:cs typeface="ＭＳ Ｐゴシック" charset="-128"/>
              </a:rPr>
              <a:t>producing consortia</a:t>
            </a:r>
          </a:p>
          <a:p>
            <a:pPr lvl="1"/>
            <a:r>
              <a:rPr lang="en-US" altLang="en-US" sz="16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r>
              <a:rPr lang="en-US" altLang="en-US" sz="1600" dirty="0">
                <a:solidFill>
                  <a:schemeClr val="tx1">
                    <a:lumMod val="75000"/>
                    <a:lumOff val="25000"/>
                  </a:schemeClr>
                </a:solidFill>
                <a:ea typeface="ＭＳ Ｐゴシック" charset="-128"/>
              </a:rPr>
              <a:t>Key role of brokers in data dissemination</a:t>
            </a:r>
          </a:p>
          <a:p>
            <a:pPr lvl="1"/>
            <a:endParaRPr lang="en-US" altLang="en-US" sz="1600" dirty="0">
              <a:solidFill>
                <a:schemeClr val="tx1">
                  <a:lumMod val="75000"/>
                  <a:lumOff val="25000"/>
                </a:schemeClr>
              </a:solidFill>
              <a:ea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p:txBody>
      </p:sp>
    </p:spTree>
    <p:extLst>
      <p:ext uri="{BB962C8B-B14F-4D97-AF65-F5344CB8AC3E}">
        <p14:creationId xmlns:p14="http://schemas.microsoft.com/office/powerpoint/2010/main" val="2052797523"/>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491" y="6072906"/>
            <a:ext cx="3726873" cy="657808"/>
          </a:xfrm>
        </p:spPr>
        <p:txBody>
          <a:bodyPr/>
          <a:lstStyle/>
          <a:p>
            <a:r>
              <a:rPr lang="en-US" dirty="0" smtClean="0"/>
              <a:t>Activity Patterns</a:t>
            </a:r>
            <a:endParaRPr lang="en-US" dirty="0"/>
          </a:p>
        </p:txBody>
      </p:sp>
      <p:sp>
        <p:nvSpPr>
          <p:cNvPr id="30" name="Content Placeholder 29"/>
          <p:cNvSpPr>
            <a:spLocks noGrp="1"/>
          </p:cNvSpPr>
          <p:nvPr>
            <p:ph idx="1"/>
          </p:nvPr>
        </p:nvSpPr>
        <p:spPr>
          <a:xfrm>
            <a:off x="4268906" y="6072906"/>
            <a:ext cx="4114798" cy="657808"/>
          </a:xfrm>
        </p:spPr>
        <p:txBody>
          <a:bodyPr/>
          <a:lstStyle/>
          <a:p>
            <a:r>
              <a:rPr lang="en-US" sz="1600" dirty="0" smtClean="0"/>
              <a:t>RNA </a:t>
            </a:r>
            <a:r>
              <a:rPr lang="en-US" sz="1600" dirty="0"/>
              <a:t>Seq. </a:t>
            </a:r>
            <a:r>
              <a:rPr lang="en-US" sz="1600" dirty="0" smtClean="0"/>
              <a:t>gives rise </a:t>
            </a:r>
            <a:r>
              <a:rPr lang="en-US" sz="1600" dirty="0"/>
              <a:t>to </a:t>
            </a:r>
            <a:r>
              <a:rPr lang="en-US" sz="1600" dirty="0" smtClean="0"/>
              <a:t>activity patterns of genes </a:t>
            </a:r>
            <a:r>
              <a:rPr lang="en-US" sz="1600" dirty="0"/>
              <a:t>&amp; </a:t>
            </a:r>
            <a:r>
              <a:rPr lang="en-US" sz="1600" dirty="0" smtClean="0"/>
              <a:t>regions </a:t>
            </a:r>
            <a:r>
              <a:rPr lang="en-US" sz="1600" dirty="0"/>
              <a:t>in the </a:t>
            </a:r>
            <a:r>
              <a:rPr lang="en-US" sz="1600" dirty="0" smtClean="0"/>
              <a:t>genome</a:t>
            </a:r>
          </a:p>
        </p:txBody>
      </p:sp>
      <p:pic>
        <p:nvPicPr>
          <p:cNvPr id="5" name="Picture 4" descr="ezgif.com-video-to-gif-6.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244" y="750472"/>
            <a:ext cx="8601469" cy="4851766"/>
          </a:xfrm>
          <a:prstGeom prst="rect">
            <a:avLst/>
          </a:prstGeom>
        </p:spPr>
      </p:pic>
    </p:spTree>
    <p:extLst>
      <p:ext uri="{BB962C8B-B14F-4D97-AF65-F5344CB8AC3E}">
        <p14:creationId xmlns:p14="http://schemas.microsoft.com/office/powerpoint/2010/main" val="1724376327"/>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441" y="444500"/>
            <a:ext cx="5479159" cy="1397000"/>
          </a:xfrm>
        </p:spPr>
        <p:txBody>
          <a:bodyPr/>
          <a:lstStyle/>
          <a:p>
            <a:r>
              <a:rPr lang="en-US" dirty="0" smtClean="0"/>
              <a:t>2-sided nature of functional </a:t>
            </a:r>
            <a:br>
              <a:rPr lang="en-US" dirty="0" smtClean="0"/>
            </a:br>
            <a:r>
              <a:rPr lang="en-US" dirty="0" smtClean="0"/>
              <a:t>genomics data: Analysis can be </a:t>
            </a:r>
            <a:br>
              <a:rPr lang="en-US" dirty="0" smtClean="0"/>
            </a:br>
            <a:r>
              <a:rPr lang="en-US" dirty="0" smtClean="0">
                <a:solidFill>
                  <a:schemeClr val="accent1">
                    <a:lumMod val="50000"/>
                  </a:schemeClr>
                </a:solidFill>
              </a:rPr>
              <a:t>very General/Public</a:t>
            </a:r>
            <a:r>
              <a:rPr lang="en-US" dirty="0" smtClean="0"/>
              <a:t> </a:t>
            </a:r>
            <a:br>
              <a:rPr lang="en-US" dirty="0" smtClean="0"/>
            </a:br>
            <a:r>
              <a:rPr lang="en-US" dirty="0" smtClean="0">
                <a:solidFill>
                  <a:srgbClr val="800000"/>
                </a:solidFill>
              </a:rPr>
              <a:t>or Individual/Private</a:t>
            </a:r>
            <a:endParaRPr lang="en-US" dirty="0">
              <a:solidFill>
                <a:srgbClr val="800000"/>
              </a:solidFill>
            </a:endParaRPr>
          </a:p>
        </p:txBody>
      </p:sp>
      <p:sp>
        <p:nvSpPr>
          <p:cNvPr id="3" name="Content Placeholder 2"/>
          <p:cNvSpPr>
            <a:spLocks noGrp="1"/>
          </p:cNvSpPr>
          <p:nvPr>
            <p:ph idx="1"/>
          </p:nvPr>
        </p:nvSpPr>
        <p:spPr>
          <a:xfrm>
            <a:off x="337441" y="1981244"/>
            <a:ext cx="8166100" cy="4638675"/>
          </a:xfrm>
        </p:spPr>
        <p:txBody>
          <a:bodyPr/>
          <a:lstStyle/>
          <a:p>
            <a:endParaRPr lang="en-US" dirty="0" smtClean="0"/>
          </a:p>
          <a:p>
            <a:r>
              <a:rPr lang="en-US" dirty="0" smtClean="0"/>
              <a:t>General </a:t>
            </a:r>
            <a:r>
              <a:rPr lang="en-US" dirty="0"/>
              <a:t>quantifications related to </a:t>
            </a:r>
            <a:r>
              <a:rPr lang="en-US" dirty="0" smtClean="0"/>
              <a:t>overall aspects </a:t>
            </a:r>
            <a:r>
              <a:rPr lang="en-US" dirty="0"/>
              <a:t>of a condition &amp; are not tied to an </a:t>
            </a:r>
            <a:r>
              <a:rPr lang="en-US" dirty="0" smtClean="0"/>
              <a:t>individual’s </a:t>
            </a:r>
            <a:r>
              <a:rPr lang="en-US" dirty="0"/>
              <a:t>genotype - </a:t>
            </a:r>
            <a:r>
              <a:rPr lang="en-US" dirty="0" err="1"/>
              <a:t>ie</a:t>
            </a:r>
            <a:r>
              <a:rPr lang="en-US" dirty="0"/>
              <a:t> what genes go up in </a:t>
            </a:r>
            <a:r>
              <a:rPr lang="en-US" dirty="0" smtClean="0"/>
              <a:t>cancer</a:t>
            </a:r>
          </a:p>
          <a:p>
            <a:pPr lvl="1"/>
            <a:r>
              <a:rPr lang="en-US" dirty="0"/>
              <a:t>However, data </a:t>
            </a:r>
            <a:r>
              <a:rPr lang="en-US" dirty="0" smtClean="0"/>
              <a:t>is derived </a:t>
            </a:r>
            <a:r>
              <a:rPr lang="en-US" dirty="0"/>
              <a:t>from an individual </a:t>
            </a:r>
            <a:r>
              <a:rPr lang="en-US" dirty="0" smtClean="0"/>
              <a:t>&amp; tagged </a:t>
            </a:r>
            <a:r>
              <a:rPr lang="en-US" dirty="0"/>
              <a:t>with an individual’s genotype</a:t>
            </a:r>
          </a:p>
          <a:p>
            <a:r>
              <a:rPr lang="en-US" dirty="0" smtClean="0"/>
              <a:t>Other calculations aim </a:t>
            </a:r>
            <a:r>
              <a:rPr lang="en-US" dirty="0"/>
              <a:t>to use genotype </a:t>
            </a:r>
            <a:r>
              <a:rPr lang="en-US" dirty="0" smtClean="0"/>
              <a:t>&amp; specific </a:t>
            </a:r>
            <a:r>
              <a:rPr lang="en-US" dirty="0"/>
              <a:t>aspects of the quantification to derive general relations related to sequence variation &amp; gene expression</a:t>
            </a:r>
          </a:p>
          <a:p>
            <a:r>
              <a:rPr lang="en-US" dirty="0"/>
              <a:t>Some calculations and data derive finding very specific to the variants in a particular individual </a:t>
            </a:r>
            <a:endParaRPr lang="en-US" dirty="0" smtClean="0"/>
          </a:p>
          <a:p>
            <a:endParaRPr lang="en-US" dirty="0"/>
          </a:p>
        </p:txBody>
      </p:sp>
      <p:pic>
        <p:nvPicPr>
          <p:cNvPr id="4" name="Picture 1" descr="323005040705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35713" y="190500"/>
            <a:ext cx="1998662" cy="1998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9636841"/>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Title 1"/>
          <p:cNvSpPr>
            <a:spLocks noGrp="1"/>
          </p:cNvSpPr>
          <p:nvPr>
            <p:ph type="title"/>
          </p:nvPr>
        </p:nvSpPr>
        <p:spPr>
          <a:xfrm>
            <a:off x="693738" y="185746"/>
            <a:ext cx="7772400" cy="522287"/>
          </a:xfrm>
        </p:spPr>
        <p:txBody>
          <a:bodyPr/>
          <a:lstStyle/>
          <a:p>
            <a:pPr eaLnBrk="1" hangingPunct="1"/>
            <a:r>
              <a:rPr lang="en-US">
                <a:latin typeface="Calibri" charset="0"/>
                <a:ea typeface="ＭＳ Ｐゴシック" charset="0"/>
                <a:cs typeface="ＭＳ Ｐゴシック" charset="0"/>
              </a:rPr>
              <a:t>Tricky Privacy Considerations in Personal Genomics</a:t>
            </a:r>
          </a:p>
        </p:txBody>
      </p:sp>
      <p:sp>
        <p:nvSpPr>
          <p:cNvPr id="89090" name="Content Placeholder 2"/>
          <p:cNvSpPr>
            <a:spLocks noGrp="1"/>
          </p:cNvSpPr>
          <p:nvPr>
            <p:ph sz="half" idx="1"/>
          </p:nvPr>
        </p:nvSpPr>
        <p:spPr>
          <a:xfrm>
            <a:off x="474663" y="841383"/>
            <a:ext cx="3267343" cy="5245100"/>
          </a:xfrm>
        </p:spPr>
        <p:txBody>
          <a:bodyPr>
            <a:normAutofit fontScale="92500" lnSpcReduction="20000"/>
          </a:bodyPr>
          <a:lstStyle/>
          <a:p>
            <a:pPr marL="225413" indent="-225413" defTabSz="909586" eaLnBrk="1" hangingPunct="1">
              <a:defRPr/>
            </a:pPr>
            <a:r>
              <a:rPr lang="en-US" sz="2400" b="1">
                <a:solidFill>
                  <a:srgbClr val="C00000"/>
                </a:solidFill>
                <a:latin typeface="Arial" charset="0"/>
                <a:ea typeface="ＭＳ Ｐゴシック" charset="0"/>
                <a:cs typeface="ＭＳ Ｐゴシック" charset="0"/>
              </a:rPr>
              <a:t>Genetic Exceptionalism : </a:t>
            </a:r>
            <a:br>
              <a:rPr lang="en-US" sz="2400" b="1">
                <a:solidFill>
                  <a:srgbClr val="C00000"/>
                </a:solidFill>
                <a:latin typeface="Arial" charset="0"/>
                <a:ea typeface="ＭＳ Ｐゴシック" charset="0"/>
                <a:cs typeface="ＭＳ Ｐゴシック" charset="0"/>
              </a:rPr>
            </a:br>
            <a:r>
              <a:rPr lang="en-US" sz="2400">
                <a:latin typeface="Arial" charset="0"/>
                <a:ea typeface="ＭＳ Ｐゴシック" charset="0"/>
                <a:cs typeface="ＭＳ Ｐゴシック" charset="0"/>
              </a:rPr>
              <a:t>The Genome is very fundamental data, potentially very revealing about one’s identity &amp; characteristics</a:t>
            </a:r>
          </a:p>
          <a:p>
            <a:pPr marL="225413" indent="-225413" defTabSz="909586" eaLnBrk="1" hangingPunct="1">
              <a:defRPr/>
            </a:pPr>
            <a:r>
              <a:rPr lang="en-US" altLang="en-US" sz="2400" b="1" dirty="0" smtClean="0">
                <a:solidFill>
                  <a:srgbClr val="C00000"/>
                </a:solidFill>
                <a:ea typeface="ＭＳ Ｐゴシック" pitchFamily="34" charset="-128"/>
              </a:rPr>
              <a:t>Personal </a:t>
            </a:r>
            <a:r>
              <a:rPr lang="en-US" altLang="en-US" sz="2400" b="1" dirty="0">
                <a:solidFill>
                  <a:srgbClr val="C00000"/>
                </a:solidFill>
                <a:ea typeface="ＭＳ Ｐゴシック" pitchFamily="34" charset="-128"/>
              </a:rPr>
              <a:t>Genomic info. essentially meaningless currently but will it be in 20 </a:t>
            </a:r>
            <a:r>
              <a:rPr lang="en-US" altLang="en-US" sz="2400" b="1" dirty="0" err="1">
                <a:solidFill>
                  <a:srgbClr val="C00000"/>
                </a:solidFill>
                <a:ea typeface="ＭＳ Ｐゴシック" pitchFamily="34" charset="-128"/>
              </a:rPr>
              <a:t>yrs</a:t>
            </a:r>
            <a:r>
              <a:rPr lang="en-US" altLang="en-US" sz="2400" b="1" dirty="0">
                <a:solidFill>
                  <a:srgbClr val="C00000"/>
                </a:solidFill>
                <a:ea typeface="ＭＳ Ｐゴシック" pitchFamily="34" charset="-128"/>
              </a:rPr>
              <a:t>? 50 </a:t>
            </a:r>
            <a:r>
              <a:rPr lang="en-US" altLang="en-US" sz="2400" b="1" dirty="0" err="1">
                <a:solidFill>
                  <a:srgbClr val="C00000"/>
                </a:solidFill>
                <a:ea typeface="ＭＳ Ｐゴシック" pitchFamily="34" charset="-128"/>
              </a:rPr>
              <a:t>yrs</a:t>
            </a:r>
            <a:r>
              <a:rPr lang="en-US" altLang="en-US" sz="2400" b="1" dirty="0">
                <a:solidFill>
                  <a:srgbClr val="C00000"/>
                </a:solidFill>
                <a:ea typeface="ＭＳ Ｐゴシック" pitchFamily="34" charset="-128"/>
              </a:rPr>
              <a:t>?</a:t>
            </a:r>
          </a:p>
          <a:p>
            <a:pPr marL="568293" lvl="1" indent="-225413" defTabSz="909586" eaLnBrk="1" hangingPunct="1">
              <a:defRPr/>
            </a:pPr>
            <a:r>
              <a:rPr lang="en-US" altLang="en-US" sz="2200" dirty="0">
                <a:ea typeface="ＭＳ Ｐゴシック" pitchFamily="34" charset="-128"/>
              </a:rPr>
              <a:t>Genomic sequence very revealing about one’s children. Is true consent possible?</a:t>
            </a:r>
          </a:p>
          <a:p>
            <a:pPr marL="568293" lvl="1" indent="-225413" defTabSz="909586" eaLnBrk="1" hangingPunct="1">
              <a:defRPr/>
            </a:pPr>
            <a:r>
              <a:rPr lang="en-US" altLang="en-US" sz="2200" dirty="0">
                <a:ea typeface="ＭＳ Ｐゴシック" pitchFamily="34" charset="-128"/>
              </a:rPr>
              <a:t>Once put on the web it can’t be taken back </a:t>
            </a:r>
          </a:p>
          <a:p>
            <a:pPr eaLnBrk="1" hangingPunct="1">
              <a:defRPr/>
            </a:pPr>
            <a:endParaRPr lang="en-US" altLang="en-US" sz="2400" dirty="0">
              <a:ea typeface="ＭＳ Ｐゴシック" pitchFamily="34" charset="-128"/>
            </a:endParaRPr>
          </a:p>
          <a:p>
            <a:pPr lvl="1" eaLnBrk="1" hangingPunct="1">
              <a:defRPr/>
            </a:pPr>
            <a:endParaRPr lang="en-US" altLang="en-US" sz="2200" dirty="0">
              <a:ea typeface="ＭＳ Ｐゴシック" pitchFamily="34" charset="-128"/>
            </a:endParaRPr>
          </a:p>
          <a:p>
            <a:pPr lvl="1" eaLnBrk="1" hangingPunct="1">
              <a:defRPr/>
            </a:pPr>
            <a:endParaRPr lang="en-US" altLang="en-US" sz="2200" dirty="0">
              <a:ea typeface="ＭＳ Ｐゴシック" pitchFamily="34" charset="-128"/>
            </a:endParaRPr>
          </a:p>
          <a:p>
            <a:pPr eaLnBrk="1" hangingPunct="1">
              <a:defRPr/>
            </a:pPr>
            <a:endParaRPr lang="en-US" altLang="en-US" sz="2400" dirty="0">
              <a:ea typeface="ＭＳ Ｐゴシック" pitchFamily="34" charset="-128"/>
            </a:endParaRPr>
          </a:p>
        </p:txBody>
      </p:sp>
      <p:sp>
        <p:nvSpPr>
          <p:cNvPr id="19459" name="Content Placeholder 1"/>
          <p:cNvSpPr>
            <a:spLocks noGrp="1"/>
          </p:cNvSpPr>
          <p:nvPr>
            <p:ph sz="half" idx="2"/>
          </p:nvPr>
        </p:nvSpPr>
        <p:spPr>
          <a:xfrm>
            <a:off x="3432517" y="841427"/>
            <a:ext cx="5614501" cy="4638675"/>
          </a:xfrm>
          <a:extLst>
            <a:ext uri="{91240B29-F687-4f45-9708-019B960494DF}">
              <a14:hiddenLine xmlns:a14="http://schemas.microsoft.com/office/drawing/2010/main" xmlns="" w="9525" cap="flat" cmpd="sng">
                <a:solidFill>
                  <a:srgbClr val="000000"/>
                </a:solidFill>
                <a:prstDash val="solid"/>
                <a:miter lim="800000"/>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normAutofit fontScale="92500" lnSpcReduction="20000"/>
          </a:bodyPr>
          <a:lstStyle/>
          <a:p>
            <a:pPr eaLnBrk="1" hangingPunct="1">
              <a:defRPr/>
            </a:pPr>
            <a:r>
              <a:rPr lang="en-US" altLang="en-US" sz="2400" b="1" dirty="0">
                <a:solidFill>
                  <a:srgbClr val="C00000"/>
                </a:solidFill>
                <a:ea typeface="ＭＳ Ｐゴシック" pitchFamily="34" charset="-128"/>
              </a:rPr>
              <a:t>Culture Clash:</a:t>
            </a:r>
            <a:r>
              <a:rPr lang="en-US" altLang="en-US" sz="2400" dirty="0">
                <a:solidFill>
                  <a:srgbClr val="C00000"/>
                </a:solidFill>
                <a:ea typeface="ＭＳ Ｐゴシック" pitchFamily="34" charset="-128"/>
              </a:rPr>
              <a:t> </a:t>
            </a:r>
            <a:r>
              <a:rPr lang="en-US" altLang="en-US" sz="2400" dirty="0">
                <a:ea typeface="ＭＳ Ｐゴシック" pitchFamily="34" charset="-128"/>
              </a:rPr>
              <a:t/>
            </a:r>
            <a:br>
              <a:rPr lang="en-US" altLang="en-US" sz="2400" dirty="0">
                <a:ea typeface="ＭＳ Ｐゴシック" pitchFamily="34" charset="-128"/>
              </a:rPr>
            </a:br>
            <a:r>
              <a:rPr lang="en-US" altLang="en-US" sz="2400" dirty="0">
                <a:ea typeface="ＭＳ Ｐゴシック" pitchFamily="34" charset="-128"/>
              </a:rPr>
              <a:t>Genomics historically has been a proponent of “open data” but not clear personal genomics fits this. </a:t>
            </a:r>
          </a:p>
          <a:p>
            <a:pPr lvl="1" eaLnBrk="1" hangingPunct="1">
              <a:defRPr/>
            </a:pPr>
            <a:r>
              <a:rPr lang="en-US" altLang="en-US" sz="2200" dirty="0">
                <a:ea typeface="ＭＳ Ｐゴシック" pitchFamily="34" charset="-128"/>
              </a:rPr>
              <a:t>Clinical Medline has a very different culture.</a:t>
            </a:r>
            <a:endParaRPr lang="en-US" sz="2200" dirty="0">
              <a:latin typeface="Arial" charset="0"/>
              <a:ea typeface="ＭＳ Ｐゴシック" charset="0"/>
              <a:cs typeface="ＭＳ Ｐゴシック" charset="0"/>
            </a:endParaRPr>
          </a:p>
          <a:p>
            <a:pPr eaLnBrk="1" hangingPunct="1">
              <a:defRPr/>
            </a:pPr>
            <a:r>
              <a:rPr lang="en-US" sz="2400" b="1" dirty="0" smtClean="0">
                <a:solidFill>
                  <a:srgbClr val="C00000"/>
                </a:solidFill>
                <a:latin typeface="Arial" charset="0"/>
                <a:ea typeface="ＭＳ Ｐゴシック" charset="0"/>
                <a:cs typeface="ＭＳ Ｐゴシック" charset="0"/>
              </a:rPr>
              <a:t>Ethically </a:t>
            </a:r>
            <a:r>
              <a:rPr lang="en-US" sz="2400" b="1" dirty="0">
                <a:solidFill>
                  <a:srgbClr val="C00000"/>
                </a:solidFill>
                <a:latin typeface="Arial" charset="0"/>
                <a:ea typeface="ＭＳ Ｐゴシック" charset="0"/>
                <a:cs typeface="ＭＳ Ｐゴシック" charset="0"/>
              </a:rPr>
              <a:t>challenged</a:t>
            </a:r>
            <a:r>
              <a:rPr lang="en-US" sz="2400" dirty="0">
                <a:latin typeface="Arial" charset="0"/>
                <a:ea typeface="ＭＳ Ｐゴシック" charset="0"/>
                <a:cs typeface="ＭＳ Ｐゴシック" charset="0"/>
              </a:rPr>
              <a:t> history of genetics </a:t>
            </a:r>
          </a:p>
          <a:p>
            <a:pPr lvl="1" eaLnBrk="1" hangingPunct="1">
              <a:defRPr/>
            </a:pPr>
            <a:r>
              <a:rPr lang="en-US" altLang="en-US" sz="2200" dirty="0" smtClean="0">
                <a:ea typeface="ＭＳ Ｐゴシック" pitchFamily="34" charset="-128"/>
              </a:rPr>
              <a:t>Ownership </a:t>
            </a:r>
            <a:r>
              <a:rPr lang="en-US" altLang="en-US" sz="2200" dirty="0">
                <a:ea typeface="ＭＳ Ｐゴシック" pitchFamily="34" charset="-128"/>
              </a:rPr>
              <a:t>of the data &amp; what consent means (Hela)</a:t>
            </a:r>
          </a:p>
          <a:p>
            <a:pPr lvl="2" eaLnBrk="1" hangingPunct="1">
              <a:defRPr/>
            </a:pPr>
            <a:r>
              <a:rPr lang="en-US" altLang="en-US" sz="2000" dirty="0">
                <a:ea typeface="ＭＳ Ｐゴシック" pitchFamily="34" charset="-128"/>
              </a:rPr>
              <a:t>Could your genetic data give rise to a product line? </a:t>
            </a:r>
          </a:p>
          <a:p>
            <a:pPr eaLnBrk="1" hangingPunct="1">
              <a:defRPr/>
            </a:pPr>
            <a:endParaRPr lang="en-US" sz="2200" dirty="0">
              <a:latin typeface="Arial" charset="0"/>
              <a:ea typeface="ＭＳ Ｐゴシック" charset="0"/>
              <a:cs typeface="ＭＳ Ｐゴシック" charset="0"/>
            </a:endParaRPr>
          </a:p>
        </p:txBody>
      </p:sp>
      <p:sp>
        <p:nvSpPr>
          <p:cNvPr id="309252" name="TextBox 4"/>
          <p:cNvSpPr txBox="1">
            <a:spLocks noChangeArrowheads="1"/>
          </p:cNvSpPr>
          <p:nvPr/>
        </p:nvSpPr>
        <p:spPr bwMode="auto">
          <a:xfrm>
            <a:off x="254001" y="6424656"/>
            <a:ext cx="8555038" cy="4000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7F7F7F"/>
                </a:solidFill>
              </a:rPr>
              <a:t>[D Greenbaum &amp; M Gerstein (</a:t>
            </a:r>
            <a:r>
              <a:rPr lang="fr-FR" sz="1000" b="0">
                <a:solidFill>
                  <a:srgbClr val="7F7F7F"/>
                </a:solidFill>
              </a:rPr>
              <a:t>’</a:t>
            </a:r>
            <a:r>
              <a:rPr lang="en-US" altLang="ja-JP" sz="1000" b="0">
                <a:solidFill>
                  <a:srgbClr val="7F7F7F"/>
                </a:solidFill>
              </a:rPr>
              <a:t>08). Am J. Bioethics; D Greenbaum &amp; M Gerstein, Hartford Courant, 10 Jul. '08 ; SF Chronicle, 2 Nov. '08; </a:t>
            </a:r>
            <a:br>
              <a:rPr lang="en-US" altLang="ja-JP" sz="1000" b="0">
                <a:solidFill>
                  <a:srgbClr val="7F7F7F"/>
                </a:solidFill>
              </a:rPr>
            </a:br>
            <a:r>
              <a:rPr lang="en-US" altLang="ja-JP" sz="1000" b="0">
                <a:solidFill>
                  <a:srgbClr val="7F7F7F"/>
                </a:solidFill>
              </a:rPr>
              <a:t>Greenbaum et al. </a:t>
            </a:r>
            <a:r>
              <a:rPr lang="en-US" altLang="ja-JP" sz="1000" b="0" i="1">
                <a:solidFill>
                  <a:srgbClr val="7F7F7F"/>
                </a:solidFill>
              </a:rPr>
              <a:t>PLOS CB </a:t>
            </a:r>
            <a:r>
              <a:rPr lang="en-US" altLang="ja-JP" sz="1000" b="0">
                <a:solidFill>
                  <a:srgbClr val="7F7F7F"/>
                </a:solidFill>
              </a:rPr>
              <a:t>(</a:t>
            </a:r>
            <a:r>
              <a:rPr lang="en-US" sz="1000" b="0">
                <a:solidFill>
                  <a:srgbClr val="7F7F7F"/>
                </a:solidFill>
              </a:rPr>
              <a:t>‘</a:t>
            </a:r>
            <a:r>
              <a:rPr lang="en-US" altLang="ja-JP" sz="1000" b="0">
                <a:solidFill>
                  <a:srgbClr val="7F7F7F"/>
                </a:solidFill>
              </a:rPr>
              <a:t>11) ; Greenbaum &amp; Gerstein ('13), The Scientist; Photo from NY Times]</a:t>
            </a:r>
            <a:endParaRPr lang="en-US" sz="1000" b="0">
              <a:solidFill>
                <a:srgbClr val="7F7F7F"/>
              </a:solidFill>
            </a:endParaRPr>
          </a:p>
        </p:txBody>
      </p:sp>
      <p:pic>
        <p:nvPicPr>
          <p:cNvPr id="309253" name="Picture 1" descr="24GENOME-superJumb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53138" y="3842570"/>
            <a:ext cx="2413000" cy="2413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532257875"/>
      </p:ext>
    </p:extLst>
  </p:cSld>
  <p:clrMapOvr>
    <a:masterClrMapping/>
  </p:clrMapOvr>
  <p:transition spd="slow" advTm="176376"/>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Title 1"/>
          <p:cNvSpPr>
            <a:spLocks noGrp="1"/>
          </p:cNvSpPr>
          <p:nvPr>
            <p:ph type="title"/>
          </p:nvPr>
        </p:nvSpPr>
        <p:spPr>
          <a:xfrm>
            <a:off x="685800" y="312495"/>
            <a:ext cx="4343400" cy="1440105"/>
          </a:xfrm>
        </p:spPr>
        <p:txBody>
          <a:bodyPr/>
          <a:lstStyle/>
          <a:p>
            <a:r>
              <a:rPr lang="en-US" sz="2800" dirty="0">
                <a:latin typeface="Arial" charset="0"/>
                <a:ea typeface="ＭＳ Ｐゴシック" charset="0"/>
                <a:cs typeface="ＭＳ Ｐゴシック" charset="0"/>
              </a:rPr>
              <a:t>Genomics has similar "Big Data" Dilemma in the Rest of Society</a:t>
            </a:r>
          </a:p>
        </p:txBody>
      </p:sp>
      <p:sp>
        <p:nvSpPr>
          <p:cNvPr id="311298" name="Content Placeholder 2"/>
          <p:cNvSpPr>
            <a:spLocks noGrp="1"/>
          </p:cNvSpPr>
          <p:nvPr>
            <p:ph sz="half" idx="1"/>
          </p:nvPr>
        </p:nvSpPr>
        <p:spPr>
          <a:xfrm>
            <a:off x="685799" y="1981253"/>
            <a:ext cx="4174067" cy="4638675"/>
          </a:xfrm>
        </p:spPr>
        <p:txBody>
          <a:bodyPr/>
          <a:lstStyle/>
          <a:p>
            <a:r>
              <a:rPr lang="en-US" sz="2800" dirty="0">
                <a:latin typeface="Arial" charset="0"/>
                <a:ea typeface="ＭＳ Ｐゴシック" charset="0"/>
                <a:cs typeface="ＭＳ Ｐゴシック" charset="0"/>
              </a:rPr>
              <a:t>Sharing &amp; "peer-production" is central to success of many new ventures, with the same risks as in </a:t>
            </a:r>
            <a:r>
              <a:rPr lang="en-US" sz="2800" dirty="0" smtClean="0">
                <a:latin typeface="Arial" charset="0"/>
                <a:ea typeface="ＭＳ Ｐゴシック" charset="0"/>
                <a:cs typeface="ＭＳ Ｐゴシック" charset="0"/>
              </a:rPr>
              <a:t>genomics</a:t>
            </a:r>
          </a:p>
          <a:p>
            <a:pPr lvl="1"/>
            <a:r>
              <a:rPr lang="en-US" sz="2400" b="1" dirty="0">
                <a:solidFill>
                  <a:srgbClr val="FF0000"/>
                </a:solidFill>
                <a:latin typeface="Arial" charset="0"/>
                <a:ea typeface="ＭＳ Ｐゴシック" charset="0"/>
                <a:cs typeface="ＭＳ Ｐゴシック" charset="0"/>
              </a:rPr>
              <a:t>EG web search</a:t>
            </a:r>
            <a:r>
              <a:rPr lang="en-US" sz="2400" dirty="0">
                <a:latin typeface="Arial" charset="0"/>
                <a:ea typeface="ＭＳ Ｐゴシック" charset="0"/>
                <a:cs typeface="ＭＳ Ｐゴシック" charset="0"/>
              </a:rPr>
              <a:t>: Large-scale mining </a:t>
            </a:r>
            <a:r>
              <a:rPr lang="en-US" sz="2400" dirty="0" smtClean="0">
                <a:latin typeface="Arial" charset="0"/>
                <a:ea typeface="ＭＳ Ｐゴシック" charset="0"/>
                <a:cs typeface="ＭＳ Ｐゴシック" charset="0"/>
              </a:rPr>
              <a:t>essential</a:t>
            </a:r>
            <a:endParaRPr lang="en-US" sz="2400" dirty="0">
              <a:latin typeface="Arial" charset="0"/>
              <a:ea typeface="ＭＳ Ｐゴシック" charset="0"/>
              <a:cs typeface="ＭＳ Ｐゴシック" charset="0"/>
            </a:endParaRPr>
          </a:p>
        </p:txBody>
      </p:sp>
      <p:sp>
        <p:nvSpPr>
          <p:cNvPr id="4" name="Content Placeholder 3"/>
          <p:cNvSpPr>
            <a:spLocks noGrp="1"/>
          </p:cNvSpPr>
          <p:nvPr>
            <p:ph sz="half" idx="2"/>
          </p:nvPr>
        </p:nvSpPr>
        <p:spPr>
          <a:xfrm>
            <a:off x="5035312" y="3482056"/>
            <a:ext cx="3810000" cy="2779315"/>
          </a:xfrm>
        </p:spPr>
        <p:txBody>
          <a:bodyPr/>
          <a:lstStyle/>
          <a:p>
            <a:r>
              <a:rPr lang="en-US" sz="2800" dirty="0" smtClean="0">
                <a:latin typeface="Arial" charset="0"/>
                <a:ea typeface="ＭＳ Ｐゴシック" charset="0"/>
                <a:cs typeface="ＭＳ Ｐゴシック" charset="0"/>
              </a:rPr>
              <a:t>We </a:t>
            </a:r>
            <a:r>
              <a:rPr lang="en-US" sz="2800" dirty="0">
                <a:latin typeface="Arial" charset="0"/>
                <a:ea typeface="ＭＳ Ｐゴシック" charset="0"/>
                <a:cs typeface="ＭＳ Ｐゴシック" charset="0"/>
              </a:rPr>
              <a:t>confront privacy risks every day we access the internet</a:t>
            </a:r>
          </a:p>
          <a:p>
            <a:r>
              <a:rPr lang="en-US" sz="2800" dirty="0">
                <a:latin typeface="Arial" charset="0"/>
                <a:ea typeface="ＭＳ Ｐゴシック" charset="0"/>
                <a:cs typeface="ＭＳ Ｐゴシック" charset="0"/>
              </a:rPr>
              <a:t>(...or is the genome more exceptional &amp; fundamental?)</a:t>
            </a:r>
          </a:p>
          <a:p>
            <a:endParaRPr lang="en-US" sz="2800" dirty="0"/>
          </a:p>
        </p:txBody>
      </p:sp>
      <p:grpSp>
        <p:nvGrpSpPr>
          <p:cNvPr id="311299" name="Group 4"/>
          <p:cNvGrpSpPr>
            <a:grpSpLocks/>
          </p:cNvGrpSpPr>
          <p:nvPr/>
        </p:nvGrpSpPr>
        <p:grpSpPr bwMode="auto">
          <a:xfrm>
            <a:off x="5473701" y="184200"/>
            <a:ext cx="3670300" cy="2830513"/>
            <a:chOff x="144463" y="0"/>
            <a:chExt cx="8999537" cy="6724650"/>
          </a:xfrm>
        </p:grpSpPr>
        <p:pic>
          <p:nvPicPr>
            <p:cNvPr id="311301" name="Picture 5" descr="ANd9GcSVncikErXRBqBL8pxBqdJaLzS8YMDUg05A9sxsovUYk-nFENR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46038"/>
              <a:ext cx="2065337" cy="2065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2" name="Picture 6" descr="ANd9GcTqtJcEBT_PY3JaOKuPafAQEbtLAZTA3-sTWDhxD-5VGOvYdwq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09800"/>
              <a:ext cx="2143125" cy="214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3" name="Picture 11" descr="ANd9GcTwCouIvt-qdBI5vr9vSxbA8W3PPlOK8Sa9djB0d9Rl5sxZ0wN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2362200"/>
              <a:ext cx="1943100" cy="194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4" name="Picture 13" descr="ANd9GcQsMogq3a7fwA-3V2XTzZ6SXlB20qgq48IxnSV0DQIseHR4lqF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572000"/>
              <a:ext cx="1905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5" name="Picture 15" descr="ANd9GcTLh14QRSBFoI4TDYAJMMpWZ5WkrSGjYDV9abFFcwFUJwjr4ge_"/>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4572000"/>
              <a:ext cx="1943100" cy="194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6" name="Picture 17" descr="pinterest-1345141049_6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0"/>
              <a:ext cx="2362200"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7" name="Picture 19" descr="icon-512x5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4648200"/>
              <a:ext cx="17526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8" name="Picture 21" descr="flickr-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4200" y="304800"/>
              <a:ext cx="2066925" cy="154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9" name="Picture 23" descr="google-plus_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8200" y="0"/>
              <a:ext cx="2173288"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10" name="Picture 25" descr="linkedin-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38950" y="4419600"/>
              <a:ext cx="2305050" cy="230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11" name="Picture 27" descr="youtube_logo_standard_againstwhite-vflKoO81_"/>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0" y="2971800"/>
              <a:ext cx="2519363" cy="917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12" name="Picture 29" descr="blogger-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39000" y="2590800"/>
              <a:ext cx="1685925"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 name="TextBox 2"/>
          <p:cNvSpPr txBox="1"/>
          <p:nvPr/>
        </p:nvSpPr>
        <p:spPr>
          <a:xfrm>
            <a:off x="36220" y="6571625"/>
            <a:ext cx="8501063" cy="230828"/>
          </a:xfrm>
          <a:prstGeom prst="rect">
            <a:avLst/>
          </a:prstGeom>
          <a:noFill/>
        </p:spPr>
        <p:txBody>
          <a:bodyPr lIns="91435" tIns="45718" rIns="91435" bIns="45718">
            <a:spAutoFit/>
          </a:bodyPr>
          <a:lstStyle/>
          <a:p>
            <a:pPr>
              <a:defRPr/>
            </a:pPr>
            <a:r>
              <a:rPr lang="en-US" sz="900" b="0" dirty="0">
                <a:solidFill>
                  <a:schemeClr val="bg1">
                    <a:lumMod val="50000"/>
                  </a:schemeClr>
                </a:solidFill>
              </a:rPr>
              <a:t>[</a:t>
            </a:r>
            <a:r>
              <a:rPr lang="en-US" sz="900" b="0" dirty="0" err="1">
                <a:solidFill>
                  <a:schemeClr val="bg1">
                    <a:lumMod val="50000"/>
                  </a:schemeClr>
                </a:solidFill>
              </a:rPr>
              <a:t>Seringhaus</a:t>
            </a:r>
            <a:r>
              <a:rPr lang="en-US" sz="900" b="0" dirty="0">
                <a:solidFill>
                  <a:schemeClr val="bg1">
                    <a:lumMod val="50000"/>
                  </a:schemeClr>
                </a:solidFill>
              </a:rPr>
              <a:t> &amp; Gerstein ('09), </a:t>
            </a:r>
            <a:r>
              <a:rPr lang="en-US" sz="900" b="0" i="1" dirty="0">
                <a:solidFill>
                  <a:schemeClr val="bg1">
                    <a:lumMod val="50000"/>
                  </a:schemeClr>
                </a:solidFill>
              </a:rPr>
              <a:t>Hart. Courant </a:t>
            </a:r>
            <a:r>
              <a:rPr lang="en-US" sz="900" b="0" dirty="0">
                <a:solidFill>
                  <a:schemeClr val="bg1">
                    <a:lumMod val="50000"/>
                  </a:schemeClr>
                </a:solidFill>
              </a:rPr>
              <a:t>(Jun 5); </a:t>
            </a:r>
            <a:r>
              <a:rPr lang="en-US" sz="900" b="0" dirty="0" err="1">
                <a:solidFill>
                  <a:schemeClr val="bg1">
                    <a:lumMod val="50000"/>
                  </a:schemeClr>
                </a:solidFill>
              </a:rPr>
              <a:t>Greenbaum</a:t>
            </a:r>
            <a:r>
              <a:rPr lang="en-US" sz="900" b="0" dirty="0">
                <a:solidFill>
                  <a:schemeClr val="bg1">
                    <a:lumMod val="50000"/>
                  </a:schemeClr>
                </a:solidFill>
              </a:rPr>
              <a:t> &amp; Gerstein ('11), </a:t>
            </a:r>
            <a:r>
              <a:rPr lang="en-US" sz="900" b="0" i="1" dirty="0">
                <a:solidFill>
                  <a:schemeClr val="bg1">
                    <a:lumMod val="50000"/>
                  </a:schemeClr>
                </a:solidFill>
              </a:rPr>
              <a:t> NY Times</a:t>
            </a:r>
            <a:r>
              <a:rPr lang="en-US" sz="900" b="0" dirty="0">
                <a:solidFill>
                  <a:schemeClr val="bg1">
                    <a:lumMod val="50000"/>
                  </a:schemeClr>
                </a:solidFill>
              </a:rPr>
              <a:t> (6 Oct)]</a:t>
            </a:r>
          </a:p>
        </p:txBody>
      </p:sp>
    </p:spTree>
    <p:extLst>
      <p:ext uri="{BB962C8B-B14F-4D97-AF65-F5344CB8AC3E}">
        <p14:creationId xmlns:p14="http://schemas.microsoft.com/office/powerpoint/2010/main" val="1058053005"/>
      </p:ext>
    </p:extLst>
  </p:cSld>
  <p:clrMapOvr>
    <a:masterClrMapping/>
  </p:clrMapOvr>
  <p:transition advTm="44605"/>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4954905"/>
            <a:ext cx="9144000" cy="1903095"/>
          </a:xfrm>
          <a:prstGeom prst="rect">
            <a:avLst/>
          </a:prstGeom>
        </p:spPr>
      </p:pic>
      <p:sp>
        <p:nvSpPr>
          <p:cNvPr id="310273" name="Title 4"/>
          <p:cNvSpPr>
            <a:spLocks noGrp="1"/>
          </p:cNvSpPr>
          <p:nvPr>
            <p:ph type="title"/>
          </p:nvPr>
        </p:nvSpPr>
        <p:spPr>
          <a:xfrm>
            <a:off x="557214" y="157163"/>
            <a:ext cx="4576762" cy="1143000"/>
          </a:xfrm>
        </p:spPr>
        <p:txBody>
          <a:bodyPr/>
          <a:lstStyle/>
          <a:p>
            <a:r>
              <a:rPr lang="en-US">
                <a:latin typeface="Arial" charset="0"/>
                <a:ea typeface="ＭＳ Ｐゴシック" charset="0"/>
                <a:cs typeface="ＭＳ Ｐゴシック" charset="0"/>
              </a:rPr>
              <a:t>The Other Side of the Coin:</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Why we should share</a:t>
            </a:r>
          </a:p>
        </p:txBody>
      </p:sp>
      <p:sp>
        <p:nvSpPr>
          <p:cNvPr id="6" name="Content Placeholder 5"/>
          <p:cNvSpPr>
            <a:spLocks noGrp="1"/>
          </p:cNvSpPr>
          <p:nvPr>
            <p:ph idx="1"/>
          </p:nvPr>
        </p:nvSpPr>
        <p:spPr>
          <a:xfrm>
            <a:off x="193154" y="1194860"/>
            <a:ext cx="5852045" cy="4776788"/>
          </a:xfrm>
        </p:spPr>
        <p:txBody>
          <a:bodyPr/>
          <a:lstStyle/>
          <a:p>
            <a:pPr>
              <a:defRPr/>
            </a:pPr>
            <a:r>
              <a:rPr lang="en-US" sz="2000" dirty="0" smtClean="0"/>
              <a:t>Sharing helps </a:t>
            </a:r>
            <a:r>
              <a:rPr lang="en-US" sz="2000" b="1" dirty="0" smtClean="0">
                <a:solidFill>
                  <a:srgbClr val="C00000"/>
                </a:solidFill>
              </a:rPr>
              <a:t>speed research</a:t>
            </a:r>
          </a:p>
          <a:p>
            <a:pPr lvl="1">
              <a:defRPr/>
            </a:pPr>
            <a:r>
              <a:rPr lang="en-US" sz="2000" dirty="0" smtClean="0"/>
              <a:t>Large-scale mining of this information is important for medical research</a:t>
            </a:r>
          </a:p>
          <a:p>
            <a:pPr lvl="1">
              <a:defRPr/>
            </a:pPr>
            <a:r>
              <a:rPr lang="en-US" sz="2000" dirty="0" smtClean="0"/>
              <a:t>Privacy is cumbersome, particularly for big data</a:t>
            </a:r>
          </a:p>
          <a:p>
            <a:pPr>
              <a:defRPr/>
            </a:pPr>
            <a:r>
              <a:rPr lang="en-US" sz="2000" dirty="0" smtClean="0"/>
              <a:t>Sharing is important for </a:t>
            </a:r>
            <a:r>
              <a:rPr lang="en-US" sz="2000" b="1" dirty="0" smtClean="0">
                <a:solidFill>
                  <a:srgbClr val="C00000"/>
                </a:solidFill>
              </a:rPr>
              <a:t>reproducible research</a:t>
            </a:r>
          </a:p>
          <a:p>
            <a:pPr>
              <a:defRPr/>
            </a:pPr>
            <a:r>
              <a:rPr lang="en-US" sz="2000" dirty="0" smtClean="0"/>
              <a:t>Sharing is useful for </a:t>
            </a:r>
            <a:r>
              <a:rPr lang="en-US" sz="2000" b="1" dirty="0" smtClean="0">
                <a:solidFill>
                  <a:srgbClr val="C00000"/>
                </a:solidFill>
              </a:rPr>
              <a:t>education</a:t>
            </a:r>
          </a:p>
          <a:p>
            <a:pPr lvl="1">
              <a:defRPr/>
            </a:pPr>
            <a:r>
              <a:rPr lang="en-US" sz="2000" dirty="0" smtClean="0"/>
              <a:t>More fun to study a known person’s genome </a:t>
            </a:r>
          </a:p>
          <a:p>
            <a:pPr lvl="2">
              <a:defRPr/>
            </a:pPr>
            <a:r>
              <a:rPr lang="en-US" sz="1800" dirty="0" err="1" smtClean="0"/>
              <a:t>Eg</a:t>
            </a:r>
            <a:r>
              <a:rPr lang="en-US" sz="1800" dirty="0" smtClean="0"/>
              <a:t> Zimmer’s Game of Genomes in STAT </a:t>
            </a:r>
          </a:p>
          <a:p>
            <a:pPr marL="0" indent="0">
              <a:buNone/>
              <a:defRPr/>
            </a:pPr>
            <a:endParaRPr lang="en-US" sz="2000" dirty="0"/>
          </a:p>
        </p:txBody>
      </p:sp>
      <p:pic>
        <p:nvPicPr>
          <p:cNvPr id="310275" name="Content Placeholder 3" descr="961878_Enlarged_1.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57081" y="0"/>
            <a:ext cx="2886919" cy="3626908"/>
          </a:xfrm>
          <a:prstGeom prst="rect">
            <a:avLst/>
          </a:prstGeom>
          <a:noFill/>
          <a:ln w="9525">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pic>
      <p:sp>
        <p:nvSpPr>
          <p:cNvPr id="294916" name="Rectangle 1"/>
          <p:cNvSpPr>
            <a:spLocks noChangeArrowheads="1"/>
          </p:cNvSpPr>
          <p:nvPr/>
        </p:nvSpPr>
        <p:spPr bwMode="auto">
          <a:xfrm>
            <a:off x="5999162" y="3821549"/>
            <a:ext cx="2997200" cy="9387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spAutoFit/>
          </a:bodyPr>
          <a:lstStyle/>
          <a:p>
            <a:pPr>
              <a:defRPr/>
            </a:pPr>
            <a:r>
              <a:rPr lang="en-US" sz="1100" b="0" dirty="0">
                <a:solidFill>
                  <a:schemeClr val="tx1">
                    <a:lumMod val="50000"/>
                    <a:lumOff val="50000"/>
                  </a:schemeClr>
                </a:solidFill>
              </a:rPr>
              <a:t>[Yale Law Roundtable (‘10). Comp. in Sci. &amp; Eng. 12:8; D </a:t>
            </a:r>
            <a:r>
              <a:rPr lang="en-US" sz="1100" b="0" dirty="0" err="1">
                <a:solidFill>
                  <a:schemeClr val="tx1">
                    <a:lumMod val="50000"/>
                    <a:lumOff val="50000"/>
                  </a:schemeClr>
                </a:solidFill>
              </a:rPr>
              <a:t>Greenbaum</a:t>
            </a:r>
            <a:r>
              <a:rPr lang="en-US" sz="1100" b="0" dirty="0">
                <a:solidFill>
                  <a:schemeClr val="tx1">
                    <a:lumMod val="50000"/>
                    <a:lumOff val="50000"/>
                  </a:schemeClr>
                </a:solidFill>
              </a:rPr>
              <a:t> &amp; M Gerstein (‘09). Am. J. Bioethics; D </a:t>
            </a:r>
            <a:r>
              <a:rPr lang="en-US" sz="1100" b="0" dirty="0" err="1">
                <a:solidFill>
                  <a:schemeClr val="tx1">
                    <a:lumMod val="50000"/>
                    <a:lumOff val="50000"/>
                  </a:schemeClr>
                </a:solidFill>
              </a:rPr>
              <a:t>Greenbaum</a:t>
            </a:r>
            <a:r>
              <a:rPr lang="en-US" sz="1100" b="0" dirty="0">
                <a:solidFill>
                  <a:schemeClr val="tx1">
                    <a:lumMod val="50000"/>
                    <a:lumOff val="50000"/>
                  </a:schemeClr>
                </a:solidFill>
              </a:rPr>
              <a:t> &amp; M Gerstein (‘10). SF Chronicle, May 2, Page E-4; </a:t>
            </a:r>
            <a:br>
              <a:rPr lang="en-US" sz="1100" b="0" dirty="0">
                <a:solidFill>
                  <a:schemeClr val="tx1">
                    <a:lumMod val="50000"/>
                    <a:lumOff val="50000"/>
                  </a:schemeClr>
                </a:solidFill>
              </a:rPr>
            </a:br>
            <a:r>
              <a:rPr lang="en-US" sz="1100" b="0" dirty="0" err="1">
                <a:solidFill>
                  <a:schemeClr val="tx1">
                    <a:lumMod val="50000"/>
                    <a:lumOff val="50000"/>
                  </a:schemeClr>
                </a:solidFill>
              </a:rPr>
              <a:t>Greenbaum</a:t>
            </a:r>
            <a:r>
              <a:rPr lang="en-US" sz="1100" b="0" dirty="0">
                <a:solidFill>
                  <a:schemeClr val="tx1">
                    <a:lumMod val="50000"/>
                    <a:lumOff val="50000"/>
                  </a:schemeClr>
                </a:solidFill>
              </a:rPr>
              <a:t> et al. </a:t>
            </a:r>
            <a:r>
              <a:rPr lang="en-US" sz="1100" b="0" i="1" dirty="0">
                <a:solidFill>
                  <a:schemeClr val="tx1">
                    <a:lumMod val="50000"/>
                    <a:lumOff val="50000"/>
                  </a:schemeClr>
                </a:solidFill>
              </a:rPr>
              <a:t>PLOS CB </a:t>
            </a:r>
            <a:r>
              <a:rPr lang="en-US" sz="1100" b="0" dirty="0">
                <a:solidFill>
                  <a:schemeClr val="tx1">
                    <a:lumMod val="50000"/>
                    <a:lumOff val="50000"/>
                  </a:schemeClr>
                </a:solidFill>
              </a:rPr>
              <a:t>(‘11)]</a:t>
            </a:r>
          </a:p>
        </p:txBody>
      </p:sp>
    </p:spTree>
    <p:extLst>
      <p:ext uri="{BB962C8B-B14F-4D97-AF65-F5344CB8AC3E}">
        <p14:creationId xmlns:p14="http://schemas.microsoft.com/office/powerpoint/2010/main" val="34210301"/>
      </p:ext>
    </p:extLst>
  </p:cSld>
  <p:clrMapOvr>
    <a:masterClrMapping/>
  </p:clrMapOvr>
  <p:transition advTm="96373"/>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0935" y="965200"/>
            <a:ext cx="3632200" cy="1143000"/>
          </a:xfrm>
        </p:spPr>
        <p:txBody>
          <a:bodyPr/>
          <a:lstStyle/>
          <a:p>
            <a:r>
              <a:rPr lang="en-US" dirty="0" smtClean="0"/>
              <a:t>The Dilemma</a:t>
            </a:r>
            <a:endParaRPr lang="en-US" dirty="0"/>
          </a:p>
        </p:txBody>
      </p:sp>
      <p:sp>
        <p:nvSpPr>
          <p:cNvPr id="3" name="Content Placeholder 2"/>
          <p:cNvSpPr>
            <a:spLocks noGrp="1"/>
          </p:cNvSpPr>
          <p:nvPr>
            <p:ph idx="1"/>
          </p:nvPr>
        </p:nvSpPr>
        <p:spPr>
          <a:xfrm>
            <a:off x="550354" y="3293533"/>
            <a:ext cx="7450646" cy="3233216"/>
          </a:xfrm>
        </p:spPr>
        <p:txBody>
          <a:bodyPr/>
          <a:lstStyle/>
          <a:p>
            <a:pPr>
              <a:defRPr/>
            </a:pPr>
            <a:r>
              <a:rPr lang="en-US" sz="2000" dirty="0" smtClean="0"/>
              <a:t>The individual (harmed?) v the collective (benefits)</a:t>
            </a:r>
          </a:p>
          <a:p>
            <a:pPr lvl="1">
              <a:defRPr/>
            </a:pPr>
            <a:r>
              <a:rPr lang="en-US" sz="2000" dirty="0" smtClean="0"/>
              <a:t>But do sick patients care about their privacy?</a:t>
            </a:r>
          </a:p>
          <a:p>
            <a:pPr>
              <a:defRPr/>
            </a:pPr>
            <a:r>
              <a:rPr lang="en-US" sz="2000" dirty="0" smtClean="0"/>
              <a:t>How to balance risks v rewards - Quantification</a:t>
            </a:r>
          </a:p>
          <a:p>
            <a:pPr lvl="1">
              <a:defRPr/>
            </a:pPr>
            <a:r>
              <a:rPr lang="en-US" sz="2000" dirty="0" smtClean="0"/>
              <a:t>What </a:t>
            </a:r>
            <a:r>
              <a:rPr lang="en-US" sz="2000" dirty="0"/>
              <a:t>is acceptable risk? What is acceptable data leakage? Can we quantify leakage</a:t>
            </a:r>
            <a:r>
              <a:rPr lang="en-US" sz="2000" dirty="0" smtClean="0"/>
              <a:t>?</a:t>
            </a:r>
          </a:p>
          <a:p>
            <a:pPr lvl="2">
              <a:defRPr/>
            </a:pPr>
            <a:r>
              <a:rPr lang="en-US" sz="1600" dirty="0" smtClean="0">
                <a:latin typeface="Arial" charset="0"/>
                <a:ea typeface="ＭＳ Ｐゴシック" charset="0"/>
              </a:rPr>
              <a:t>Ex: photos </a:t>
            </a:r>
            <a:r>
              <a:rPr lang="en-US" sz="1600" dirty="0">
                <a:latin typeface="Arial" charset="0"/>
                <a:ea typeface="ＭＳ Ｐゴシック" charset="0"/>
              </a:rPr>
              <a:t>of eye </a:t>
            </a:r>
            <a:r>
              <a:rPr lang="en-US" sz="1600" dirty="0" smtClean="0">
                <a:latin typeface="Arial" charset="0"/>
                <a:ea typeface="ＭＳ Ｐゴシック" charset="0"/>
              </a:rPr>
              <a:t>color</a:t>
            </a:r>
            <a:endParaRPr lang="en-US" sz="1600" dirty="0"/>
          </a:p>
          <a:p>
            <a:pPr lvl="1">
              <a:defRPr/>
            </a:pPr>
            <a:r>
              <a:rPr lang="en-US" sz="2000" dirty="0"/>
              <a:t>Cost Benefit Analysis: how helpful is identifiable data in genomic research v. potential harm from a breach?</a:t>
            </a:r>
          </a:p>
          <a:p>
            <a:pPr lvl="1">
              <a:defRPr/>
            </a:pPr>
            <a:endParaRPr lang="en-US" sz="2000" dirty="0"/>
          </a:p>
          <a:p>
            <a:endParaRPr lang="en-US" sz="2800" dirty="0"/>
          </a:p>
        </p:txBody>
      </p:sp>
      <p:pic>
        <p:nvPicPr>
          <p:cNvPr id="4" name="Picture 3" descr="Screen Shot 2015-10-02 at 11.32.16 PM.png"/>
          <p:cNvPicPr>
            <a:picLocks noChangeAspect="1"/>
          </p:cNvPicPr>
          <p:nvPr/>
        </p:nvPicPr>
        <p:blipFill rotWithShape="1">
          <a:blip r:embed="rId2">
            <a:extLst>
              <a:ext uri="{28A0092B-C50C-407E-A947-70E740481C1C}">
                <a14:useLocalDpi xmlns:a14="http://schemas.microsoft.com/office/drawing/2010/main" val="0"/>
              </a:ext>
            </a:extLst>
          </a:blip>
          <a:srcRect t="15240"/>
          <a:stretch/>
        </p:blipFill>
        <p:spPr>
          <a:xfrm>
            <a:off x="-16931" y="-33866"/>
            <a:ext cx="5300133" cy="2987440"/>
          </a:xfrm>
          <a:prstGeom prst="rect">
            <a:avLst/>
          </a:prstGeom>
          <a:ln w="19050" cmpd="sng">
            <a:solidFill>
              <a:schemeClr val="tx1"/>
            </a:solidFill>
          </a:ln>
        </p:spPr>
      </p:pic>
      <p:sp>
        <p:nvSpPr>
          <p:cNvPr id="5" name="TextBox 4"/>
          <p:cNvSpPr txBox="1"/>
          <p:nvPr/>
        </p:nvSpPr>
        <p:spPr>
          <a:xfrm>
            <a:off x="0" y="2986502"/>
            <a:ext cx="3218388" cy="230828"/>
          </a:xfrm>
          <a:prstGeom prst="rect">
            <a:avLst/>
          </a:prstGeom>
          <a:noFill/>
        </p:spPr>
        <p:txBody>
          <a:bodyPr wrap="square" lIns="91435" tIns="45718" rIns="91435" bIns="45718">
            <a:spAutoFit/>
          </a:bodyPr>
          <a:lstStyle/>
          <a:p>
            <a:pPr>
              <a:defRPr/>
            </a:pPr>
            <a:r>
              <a:rPr lang="en-US" sz="900" b="0" dirty="0">
                <a:solidFill>
                  <a:schemeClr val="bg1">
                    <a:lumMod val="50000"/>
                  </a:schemeClr>
                </a:solidFill>
              </a:rPr>
              <a:t>[Economist, 15 Aug ‘15]</a:t>
            </a:r>
          </a:p>
        </p:txBody>
      </p:sp>
    </p:spTree>
    <p:extLst>
      <p:ext uri="{BB962C8B-B14F-4D97-AF65-F5344CB8AC3E}">
        <p14:creationId xmlns:p14="http://schemas.microsoft.com/office/powerpoint/2010/main" val="1594395158"/>
      </p:ext>
    </p:extLst>
  </p:cSld>
  <p:clrMapOvr>
    <a:masterClrMapping/>
  </p:clrMapOvr>
  <p:transition advTm="90829"/>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p:cNvSpPr>
            <a:spLocks noGrp="1"/>
          </p:cNvSpPr>
          <p:nvPr>
            <p:ph type="title"/>
          </p:nvPr>
        </p:nvSpPr>
        <p:spPr>
          <a:xfrm>
            <a:off x="685800" y="237067"/>
            <a:ext cx="7772400" cy="1143000"/>
          </a:xfrm>
        </p:spPr>
        <p:txBody>
          <a:bodyPr/>
          <a:lstStyle/>
          <a:p>
            <a:r>
              <a:rPr lang="en-US" dirty="0">
                <a:latin typeface="Arial" charset="0"/>
                <a:ea typeface="ＭＳ Ｐゴシック" charset="0"/>
                <a:cs typeface="ＭＳ Ｐゴシック" charset="0"/>
              </a:rPr>
              <a:t>Current Social &amp; Technical Solutions</a:t>
            </a:r>
          </a:p>
        </p:txBody>
      </p:sp>
      <p:sp>
        <p:nvSpPr>
          <p:cNvPr id="314370" name="Content Placeholder 2"/>
          <p:cNvSpPr>
            <a:spLocks noGrp="1"/>
          </p:cNvSpPr>
          <p:nvPr>
            <p:ph sz="half" idx="1"/>
          </p:nvPr>
        </p:nvSpPr>
        <p:spPr>
          <a:xfrm>
            <a:off x="685799" y="1270069"/>
            <a:ext cx="5274734" cy="4638675"/>
          </a:xfrm>
        </p:spPr>
        <p:txBody>
          <a:bodyPr/>
          <a:lstStyle/>
          <a:p>
            <a:r>
              <a:rPr lang="en-US" b="1" dirty="0" smtClean="0">
                <a:solidFill>
                  <a:srgbClr val="FF0000"/>
                </a:solidFill>
                <a:latin typeface="Arial" charset="0"/>
                <a:ea typeface="ＭＳ Ｐゴシック" charset="0"/>
                <a:cs typeface="ＭＳ Ｐゴシック" charset="0"/>
              </a:rPr>
              <a:t>Closed Data</a:t>
            </a:r>
            <a:r>
              <a:rPr lang="en-US" sz="2000" dirty="0" smtClean="0">
                <a:latin typeface="Arial" charset="0"/>
                <a:ea typeface="ＭＳ Ｐゴシック" charset="0"/>
                <a:cs typeface="ＭＳ Ｐゴシック" charset="0"/>
              </a:rPr>
              <a:t> Approach</a:t>
            </a:r>
          </a:p>
          <a:p>
            <a:pPr lvl="1"/>
            <a:r>
              <a:rPr lang="en-US" sz="2000" dirty="0" smtClean="0">
                <a:latin typeface="Arial" charset="0"/>
                <a:ea typeface="ＭＳ Ｐゴシック" charset="0"/>
                <a:cs typeface="ＭＳ Ｐゴシック" charset="0"/>
              </a:rPr>
              <a:t>Consents</a:t>
            </a:r>
            <a:endParaRPr lang="en-US" sz="2000" dirty="0">
              <a:latin typeface="Arial" charset="0"/>
              <a:ea typeface="ＭＳ Ｐゴシック" charset="0"/>
              <a:cs typeface="ＭＳ Ｐゴシック" charset="0"/>
            </a:endParaRPr>
          </a:p>
          <a:p>
            <a:pPr lvl="1"/>
            <a:r>
              <a:rPr lang="en-US" sz="2000" dirty="0">
                <a:latin typeface="Arial" charset="0"/>
                <a:ea typeface="ＭＳ Ｐゴシック" charset="0"/>
                <a:cs typeface="ＭＳ Ｐゴシック" charset="0"/>
              </a:rPr>
              <a:t>“Protected” distribution </a:t>
            </a:r>
            <a:r>
              <a:rPr lang="en-US" sz="2000" dirty="0" smtClean="0">
                <a:latin typeface="Arial" charset="0"/>
                <a:ea typeface="ＭＳ Ｐゴシック" charset="0"/>
                <a:cs typeface="ＭＳ Ｐゴシック" charset="0"/>
              </a:rPr>
              <a:t>via </a:t>
            </a:r>
            <a:r>
              <a:rPr lang="en-US" sz="2000" dirty="0" err="1" smtClean="0">
                <a:latin typeface="Arial" charset="0"/>
                <a:ea typeface="ＭＳ Ｐゴシック" charset="0"/>
                <a:cs typeface="ＭＳ Ｐゴシック" charset="0"/>
              </a:rPr>
              <a:t>dbGAP</a:t>
            </a:r>
            <a:endParaRPr lang="en-US" sz="2000" dirty="0">
              <a:latin typeface="Arial" charset="0"/>
              <a:ea typeface="ＭＳ Ｐゴシック" charset="0"/>
              <a:cs typeface="ＭＳ Ｐゴシック" charset="0"/>
            </a:endParaRPr>
          </a:p>
          <a:p>
            <a:pPr lvl="1"/>
            <a:r>
              <a:rPr lang="en-US" sz="2000" dirty="0">
                <a:latin typeface="Arial" charset="0"/>
                <a:ea typeface="ＭＳ Ｐゴシック" charset="0"/>
                <a:cs typeface="ＭＳ Ｐゴシック" charset="0"/>
              </a:rPr>
              <a:t>Local computes on secure </a:t>
            </a:r>
            <a:r>
              <a:rPr lang="en-US" sz="2000" dirty="0" smtClean="0">
                <a:latin typeface="Arial" charset="0"/>
                <a:ea typeface="ＭＳ Ｐゴシック" charset="0"/>
                <a:cs typeface="ＭＳ Ｐゴシック" charset="0"/>
              </a:rPr>
              <a:t>computer</a:t>
            </a:r>
          </a:p>
          <a:p>
            <a:r>
              <a:rPr lang="en-US" sz="2000" dirty="0" smtClean="0">
                <a:latin typeface="Arial" charset="0"/>
                <a:ea typeface="ＭＳ Ｐゴシック" charset="0"/>
                <a:cs typeface="ＭＳ Ｐゴシック" charset="0"/>
              </a:rPr>
              <a:t>Issues with Closed Data</a:t>
            </a:r>
            <a:endParaRPr lang="en-US" sz="2000" dirty="0">
              <a:latin typeface="Arial" charset="0"/>
              <a:ea typeface="ＭＳ Ｐゴシック" charset="0"/>
              <a:cs typeface="ＭＳ Ｐゴシック" charset="0"/>
            </a:endParaRPr>
          </a:p>
          <a:p>
            <a:pPr lvl="1"/>
            <a:r>
              <a:rPr lang="en-US" sz="2000" dirty="0">
                <a:latin typeface="Arial" charset="0"/>
                <a:ea typeface="ＭＳ Ｐゴシック" charset="0"/>
              </a:rPr>
              <a:t>Non-uniformity of consents &amp; paperwork</a:t>
            </a:r>
          </a:p>
          <a:p>
            <a:pPr lvl="2"/>
            <a:r>
              <a:rPr lang="en-US" sz="1600" dirty="0">
                <a:latin typeface="Arial" charset="0"/>
                <a:ea typeface="ＭＳ Ｐゴシック" charset="0"/>
              </a:rPr>
              <a:t>Different international norms, leading to confusion</a:t>
            </a:r>
            <a:endParaRPr lang="en-US" sz="1800" dirty="0" smtClean="0">
              <a:latin typeface="Arial" charset="0"/>
              <a:ea typeface="ＭＳ Ｐゴシック" charset="0"/>
            </a:endParaRPr>
          </a:p>
          <a:p>
            <a:pPr lvl="1"/>
            <a:r>
              <a:rPr lang="en-US" sz="2000" dirty="0">
                <a:latin typeface="Arial" charset="0"/>
                <a:ea typeface="ＭＳ Ｐゴシック" charset="0"/>
              </a:rPr>
              <a:t>Encryption &amp; computer security creates burdensome requirements on data sharing &amp; large scale analysis</a:t>
            </a:r>
          </a:p>
          <a:p>
            <a:pPr lvl="1"/>
            <a:r>
              <a:rPr lang="en-US" sz="2000" dirty="0">
                <a:latin typeface="Arial" charset="0"/>
                <a:ea typeface="ＭＳ Ｐゴシック" charset="0"/>
              </a:rPr>
              <a:t>Many schemes get “hacked</a:t>
            </a:r>
            <a:r>
              <a:rPr lang="en-US" sz="2000" dirty="0" smtClean="0">
                <a:latin typeface="Arial" charset="0"/>
                <a:ea typeface="ＭＳ Ｐゴシック" charset="0"/>
              </a:rPr>
              <a:t>”</a:t>
            </a:r>
          </a:p>
          <a:p>
            <a:pPr lvl="1"/>
            <a:endParaRPr lang="en-US" sz="2000" dirty="0">
              <a:latin typeface="Arial" charset="0"/>
              <a:ea typeface="ＭＳ Ｐゴシック" charset="0"/>
            </a:endParaRPr>
          </a:p>
        </p:txBody>
      </p:sp>
      <p:sp>
        <p:nvSpPr>
          <p:cNvPr id="2" name="Content Placeholder 1"/>
          <p:cNvSpPr>
            <a:spLocks noGrp="1"/>
          </p:cNvSpPr>
          <p:nvPr>
            <p:ph sz="half" idx="2"/>
          </p:nvPr>
        </p:nvSpPr>
        <p:spPr>
          <a:xfrm>
            <a:off x="5571066" y="1270069"/>
            <a:ext cx="3098799" cy="4638675"/>
          </a:xfrm>
        </p:spPr>
        <p:txBody>
          <a:bodyPr/>
          <a:lstStyle/>
          <a:p>
            <a:pPr>
              <a:defRPr/>
            </a:pPr>
            <a:r>
              <a:rPr lang="en-US" b="1" dirty="0" smtClean="0">
                <a:solidFill>
                  <a:srgbClr val="00B050"/>
                </a:solidFill>
              </a:rPr>
              <a:t>Open Data</a:t>
            </a:r>
            <a:endParaRPr lang="en-US" b="1" dirty="0">
              <a:solidFill>
                <a:srgbClr val="00B050"/>
              </a:solidFill>
            </a:endParaRPr>
          </a:p>
          <a:p>
            <a:pPr lvl="1">
              <a:defRPr/>
            </a:pPr>
            <a:r>
              <a:rPr lang="en-US" sz="2000" dirty="0" smtClean="0"/>
              <a:t>Genomic "test </a:t>
            </a:r>
            <a:r>
              <a:rPr lang="en-US" sz="2000" dirty="0"/>
              <a:t>pilots” (ala PGP)?</a:t>
            </a:r>
          </a:p>
          <a:p>
            <a:pPr lvl="2">
              <a:defRPr/>
            </a:pPr>
            <a:r>
              <a:rPr lang="en-US" sz="1600" dirty="0">
                <a:cs typeface="ＭＳ Ｐゴシック" pitchFamily="-65" charset="-128"/>
              </a:rPr>
              <a:t>Sports stars &amp; celebrities?</a:t>
            </a:r>
          </a:p>
          <a:p>
            <a:pPr lvl="1">
              <a:defRPr/>
            </a:pPr>
            <a:r>
              <a:rPr lang="en-US" sz="2000" dirty="0"/>
              <a:t>Some public data &amp; data donation is helpful but is this a realistic solution for an unbiased sample of ~1M</a:t>
            </a:r>
          </a:p>
          <a:p>
            <a:endParaRPr lang="en-US" sz="2000" dirty="0"/>
          </a:p>
        </p:txBody>
      </p:sp>
      <p:sp>
        <p:nvSpPr>
          <p:cNvPr id="314371" name="TextBox 1"/>
          <p:cNvSpPr txBox="1">
            <a:spLocks noChangeArrowheads="1"/>
          </p:cNvSpPr>
          <p:nvPr/>
        </p:nvSpPr>
        <p:spPr bwMode="auto">
          <a:xfrm>
            <a:off x="157720" y="6500513"/>
            <a:ext cx="7147320" cy="276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 </a:t>
            </a:r>
            <a:r>
              <a:rPr lang="en-US" b="0" dirty="0" smtClean="0">
                <a:solidFill>
                  <a:srgbClr val="7F7F7F"/>
                </a:solidFill>
              </a:rPr>
              <a:t>[</a:t>
            </a:r>
            <a:r>
              <a:rPr lang="en-US" b="0" dirty="0" err="1" smtClean="0">
                <a:solidFill>
                  <a:srgbClr val="7F7F7F"/>
                </a:solidFill>
              </a:rPr>
              <a:t>Greenbuam</a:t>
            </a:r>
            <a:r>
              <a:rPr lang="en-US" b="0" dirty="0" smtClean="0">
                <a:solidFill>
                  <a:srgbClr val="7F7F7F"/>
                </a:solidFill>
              </a:rPr>
              <a:t> </a:t>
            </a:r>
            <a:r>
              <a:rPr lang="en-US" b="0" dirty="0">
                <a:solidFill>
                  <a:srgbClr val="7F7F7F"/>
                </a:solidFill>
              </a:rPr>
              <a:t>et al ('04), Nat. Biotech; </a:t>
            </a:r>
            <a:r>
              <a:rPr lang="en-US" b="0" dirty="0" err="1">
                <a:solidFill>
                  <a:srgbClr val="7F7F7F"/>
                </a:solidFill>
              </a:rPr>
              <a:t>Greenbaum</a:t>
            </a:r>
            <a:r>
              <a:rPr lang="en-US" b="0" dirty="0">
                <a:solidFill>
                  <a:srgbClr val="7F7F7F"/>
                </a:solidFill>
              </a:rPr>
              <a:t> </a:t>
            </a:r>
            <a:r>
              <a:rPr lang="en-US" b="0" dirty="0" smtClean="0">
                <a:solidFill>
                  <a:srgbClr val="7F7F7F"/>
                </a:solidFill>
              </a:rPr>
              <a:t>&amp; Gerstein </a:t>
            </a:r>
            <a:r>
              <a:rPr lang="en-US" b="0" dirty="0">
                <a:solidFill>
                  <a:srgbClr val="7F7F7F"/>
                </a:solidFill>
              </a:rPr>
              <a:t>('13), The Scientist]</a:t>
            </a:r>
          </a:p>
        </p:txBody>
      </p:sp>
    </p:spTree>
    <p:extLst>
      <p:ext uri="{BB962C8B-B14F-4D97-AF65-F5344CB8AC3E}">
        <p14:creationId xmlns:p14="http://schemas.microsoft.com/office/powerpoint/2010/main" val="698473240"/>
      </p:ext>
    </p:extLst>
  </p:cSld>
  <p:clrMapOvr>
    <a:masterClrMapping/>
  </p:clrMapOvr>
  <p:transition advTm="110469"/>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Title 1"/>
          <p:cNvSpPr>
            <a:spLocks noGrp="1"/>
          </p:cNvSpPr>
          <p:nvPr>
            <p:ph type="title"/>
          </p:nvPr>
        </p:nvSpPr>
        <p:spPr>
          <a:xfrm>
            <a:off x="651933" y="372537"/>
            <a:ext cx="7772400" cy="1143000"/>
          </a:xfrm>
        </p:spPr>
        <p:txBody>
          <a:bodyPr/>
          <a:lstStyle/>
          <a:p>
            <a:r>
              <a:rPr lang="en-US" dirty="0" err="1">
                <a:latin typeface="Arial" charset="0"/>
                <a:ea typeface="ＭＳ Ｐゴシック" charset="0"/>
                <a:cs typeface="ＭＳ Ｐゴシック" charset="0"/>
              </a:rPr>
              <a:t>Strawman</a:t>
            </a:r>
            <a:r>
              <a:rPr lang="en-US" dirty="0">
                <a:latin typeface="Arial" charset="0"/>
                <a:ea typeface="ＭＳ Ｐゴシック" charset="0"/>
                <a:cs typeface="ＭＳ Ｐゴシック" charset="0"/>
              </a:rPr>
              <a:t> Hybrid </a:t>
            </a:r>
            <a:r>
              <a:rPr lang="en-US" dirty="0">
                <a:solidFill>
                  <a:srgbClr val="00B050"/>
                </a:solidFill>
                <a:latin typeface="Arial" charset="0"/>
                <a:ea typeface="ＭＳ Ｐゴシック" charset="0"/>
                <a:cs typeface="ＭＳ Ｐゴシック" charset="0"/>
              </a:rPr>
              <a:t>Social</a:t>
            </a:r>
            <a:r>
              <a:rPr lang="en-US" dirty="0">
                <a:latin typeface="Arial" charset="0"/>
                <a:ea typeface="ＭＳ Ｐゴシック" charset="0"/>
                <a:cs typeface="ＭＳ Ｐゴシック" charset="0"/>
              </a:rPr>
              <a:t> &amp; </a:t>
            </a:r>
            <a:r>
              <a:rPr lang="en-US" dirty="0">
                <a:solidFill>
                  <a:srgbClr val="C00000"/>
                </a:solidFill>
                <a:latin typeface="Arial" charset="0"/>
                <a:ea typeface="ＭＳ Ｐゴシック" charset="0"/>
                <a:cs typeface="ＭＳ Ｐゴシック" charset="0"/>
              </a:rPr>
              <a:t>Tech</a:t>
            </a:r>
            <a:r>
              <a:rPr lang="en-US" dirty="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Proposed Solution</a:t>
            </a:r>
            <a:r>
              <a:rPr lang="en-US" dirty="0">
                <a:latin typeface="Arial" charset="0"/>
                <a:ea typeface="ＭＳ Ｐゴシック" charset="0"/>
                <a:cs typeface="ＭＳ Ｐゴシック" charset="0"/>
              </a:rPr>
              <a:t>?</a:t>
            </a:r>
          </a:p>
        </p:txBody>
      </p:sp>
      <p:sp>
        <p:nvSpPr>
          <p:cNvPr id="311298" name="Content Placeholder 2"/>
          <p:cNvSpPr>
            <a:spLocks noGrp="1"/>
          </p:cNvSpPr>
          <p:nvPr>
            <p:ph sz="half" idx="1"/>
          </p:nvPr>
        </p:nvSpPr>
        <p:spPr>
          <a:xfrm>
            <a:off x="651932" y="1416437"/>
            <a:ext cx="3733799" cy="4638675"/>
          </a:xfrm>
        </p:spPr>
        <p:txBody>
          <a:bodyPr/>
          <a:lstStyle/>
          <a:p>
            <a:pPr>
              <a:defRPr/>
            </a:pPr>
            <a:r>
              <a:rPr lang="en-US" sz="2000" dirty="0" smtClean="0">
                <a:latin typeface="Arial" charset="0"/>
                <a:ea typeface="ＭＳ Ｐゴシック" charset="0"/>
                <a:cs typeface="ＭＳ Ｐゴシック" charset="0"/>
              </a:rPr>
              <a:t>Fundamentally, </a:t>
            </a:r>
            <a:r>
              <a:rPr lang="en-US" sz="2000" dirty="0">
                <a:latin typeface="Arial" charset="0"/>
                <a:ea typeface="ＭＳ Ｐゴシック" charset="0"/>
                <a:cs typeface="ＭＳ Ｐゴシック" charset="0"/>
              </a:rPr>
              <a:t>researchers have to keep genetic </a:t>
            </a:r>
            <a:r>
              <a:rPr lang="en-US" sz="2000" dirty="0" smtClean="0">
                <a:latin typeface="Arial" charset="0"/>
                <a:ea typeface="ＭＳ Ｐゴシック" charset="0"/>
                <a:cs typeface="ＭＳ Ｐゴシック" charset="0"/>
              </a:rPr>
              <a:t>secrets.</a:t>
            </a:r>
          </a:p>
          <a:p>
            <a:pPr lvl="1">
              <a:defRPr/>
            </a:pPr>
            <a:r>
              <a:rPr lang="en-US" sz="1800" b="1" dirty="0" smtClean="0">
                <a:solidFill>
                  <a:srgbClr val="00B050"/>
                </a:solidFill>
                <a:latin typeface="Arial" charset="0"/>
                <a:ea typeface="ＭＳ Ｐゴシック" charset="0"/>
                <a:cs typeface="ＭＳ Ｐゴシック" charset="0"/>
              </a:rPr>
              <a:t>Need for an (international) legal framework</a:t>
            </a:r>
            <a:endParaRPr lang="en-US" sz="1800" b="1" dirty="0">
              <a:solidFill>
                <a:srgbClr val="00B050"/>
              </a:solidFill>
              <a:latin typeface="Arial" charset="0"/>
              <a:ea typeface="ＭＳ Ｐゴシック" charset="0"/>
              <a:cs typeface="ＭＳ Ｐゴシック" charset="0"/>
            </a:endParaRPr>
          </a:p>
          <a:p>
            <a:pPr lvl="1">
              <a:defRPr/>
            </a:pPr>
            <a:r>
              <a:rPr lang="en-US" sz="1800" dirty="0">
                <a:latin typeface="Arial" charset="0"/>
                <a:ea typeface="ＭＳ Ｐゴシック" charset="0"/>
                <a:cs typeface="ＭＳ Ｐゴシック" charset="0"/>
              </a:rPr>
              <a:t>Genetic </a:t>
            </a:r>
            <a:r>
              <a:rPr lang="en-US" sz="1800" dirty="0" smtClean="0">
                <a:latin typeface="Arial" charset="0"/>
                <a:ea typeface="ＭＳ Ｐゴシック" charset="0"/>
                <a:cs typeface="ＭＳ Ｐゴシック" charset="0"/>
              </a:rPr>
              <a:t>Licensure &amp; training for individuals </a:t>
            </a:r>
            <a:br>
              <a:rPr lang="en-US" sz="1800" dirty="0" smtClean="0">
                <a:latin typeface="Arial" charset="0"/>
                <a:ea typeface="ＭＳ Ｐゴシック" charset="0"/>
                <a:cs typeface="ＭＳ Ｐゴシック" charset="0"/>
              </a:rPr>
            </a:br>
            <a:r>
              <a:rPr lang="en-US" sz="1800" dirty="0" smtClean="0">
                <a:latin typeface="Arial" charset="0"/>
                <a:ea typeface="ＭＳ Ｐゴシック" charset="0"/>
                <a:cs typeface="ＭＳ Ｐゴシック" charset="0"/>
              </a:rPr>
              <a:t>(similar to medical license, drivers license)</a:t>
            </a:r>
            <a:endParaRPr lang="en-US" sz="1800" dirty="0">
              <a:latin typeface="Arial" charset="0"/>
              <a:ea typeface="ＭＳ Ｐゴシック" charset="0"/>
              <a:cs typeface="ＭＳ Ｐゴシック" charset="0"/>
            </a:endParaRPr>
          </a:p>
          <a:p>
            <a:pPr>
              <a:defRPr/>
            </a:pPr>
            <a:r>
              <a:rPr lang="en-US" sz="2000" dirty="0" smtClean="0">
                <a:latin typeface="Arial" charset="0"/>
                <a:ea typeface="ＭＳ Ｐゴシック" charset="0"/>
                <a:cs typeface="ＭＳ Ｐゴシック" charset="0"/>
              </a:rPr>
              <a:t>Technology </a:t>
            </a:r>
            <a:r>
              <a:rPr lang="en-US" sz="2000" dirty="0">
                <a:latin typeface="Arial" charset="0"/>
                <a:ea typeface="ＭＳ Ｐゴシック" charset="0"/>
                <a:cs typeface="ＭＳ Ｐゴシック" charset="0"/>
              </a:rPr>
              <a:t>to make </a:t>
            </a:r>
            <a:r>
              <a:rPr lang="en-US" sz="2000" dirty="0" smtClean="0">
                <a:latin typeface="Arial" charset="0"/>
                <a:ea typeface="ＭＳ Ｐゴシック" charset="0"/>
                <a:cs typeface="ＭＳ Ｐゴシック" charset="0"/>
              </a:rPr>
              <a:t>things easier</a:t>
            </a:r>
            <a:endParaRPr lang="en-US" sz="2000" dirty="0">
              <a:latin typeface="Arial" charset="0"/>
              <a:ea typeface="ＭＳ Ｐゴシック" charset="0"/>
              <a:cs typeface="ＭＳ Ｐゴシック" charset="0"/>
            </a:endParaRPr>
          </a:p>
          <a:p>
            <a:pPr lvl="1">
              <a:defRPr/>
            </a:pPr>
            <a:r>
              <a:rPr lang="en-US" sz="1800" dirty="0" smtClean="0">
                <a:latin typeface="Arial" charset="0"/>
                <a:ea typeface="ＭＳ Ｐゴシック" charset="0"/>
              </a:rPr>
              <a:t>Cloud </a:t>
            </a:r>
            <a:r>
              <a:rPr lang="en-US" sz="1800" dirty="0">
                <a:latin typeface="Arial" charset="0"/>
                <a:ea typeface="ＭＳ Ｐゴシック" charset="0"/>
              </a:rPr>
              <a:t>computing &amp; </a:t>
            </a:r>
            <a:r>
              <a:rPr lang="en-US" sz="1800" dirty="0" smtClean="0">
                <a:latin typeface="Arial" charset="0"/>
                <a:ea typeface="ＭＳ Ｐゴシック" charset="0"/>
              </a:rPr>
              <a:t>enclaves (</a:t>
            </a:r>
            <a:r>
              <a:rPr lang="en-US" sz="1800" dirty="0" err="1" smtClean="0">
                <a:latin typeface="Arial" charset="0"/>
                <a:ea typeface="ＭＳ Ｐゴシック" charset="0"/>
              </a:rPr>
              <a:t>eg</a:t>
            </a:r>
            <a:r>
              <a:rPr lang="en-US" sz="1800" dirty="0" smtClean="0">
                <a:latin typeface="Arial" charset="0"/>
                <a:ea typeface="ＭＳ Ｐゴシック" charset="0"/>
              </a:rPr>
              <a:t> solution of Genomics England)</a:t>
            </a:r>
            <a:endParaRPr lang="en-US" sz="1800" dirty="0">
              <a:latin typeface="Arial" charset="0"/>
              <a:ea typeface="ＭＳ Ｐゴシック" charset="0"/>
            </a:endParaRPr>
          </a:p>
          <a:p>
            <a:pPr>
              <a:defRPr/>
            </a:pPr>
            <a:r>
              <a:rPr lang="en-US" sz="2000" dirty="0" smtClean="0">
                <a:latin typeface="Arial" charset="0"/>
                <a:ea typeface="ＭＳ Ｐゴシック" charset="0"/>
              </a:rPr>
              <a:t>Technological barriers shouldn't create a social incentive for “hacking”</a:t>
            </a:r>
          </a:p>
          <a:p>
            <a:pPr marL="0" indent="0">
              <a:buNone/>
              <a:defRPr/>
            </a:pPr>
            <a:endParaRPr lang="en-US" sz="2000" dirty="0">
              <a:latin typeface="Arial" charset="0"/>
              <a:ea typeface="ＭＳ Ｐゴシック" charset="0"/>
            </a:endParaRPr>
          </a:p>
          <a:p>
            <a:pPr>
              <a:defRPr/>
            </a:pPr>
            <a:endParaRPr lang="en-US" sz="2000" dirty="0">
              <a:latin typeface="Arial" charset="0"/>
              <a:ea typeface="ＭＳ Ｐゴシック" charset="0"/>
              <a:cs typeface="ＭＳ Ｐゴシック" charset="0"/>
            </a:endParaRPr>
          </a:p>
        </p:txBody>
      </p:sp>
      <p:sp>
        <p:nvSpPr>
          <p:cNvPr id="2" name="Content Placeholder 1"/>
          <p:cNvSpPr>
            <a:spLocks noGrp="1"/>
          </p:cNvSpPr>
          <p:nvPr>
            <p:ph sz="half" idx="2"/>
          </p:nvPr>
        </p:nvSpPr>
        <p:spPr>
          <a:xfrm>
            <a:off x="4385754" y="1416437"/>
            <a:ext cx="4038601" cy="4638675"/>
          </a:xfrm>
        </p:spPr>
        <p:txBody>
          <a:bodyPr/>
          <a:lstStyle/>
          <a:p>
            <a:pPr>
              <a:defRPr/>
            </a:pPr>
            <a:r>
              <a:rPr lang="en-US" sz="2000" b="1" dirty="0" smtClean="0">
                <a:solidFill>
                  <a:srgbClr val="FF0000"/>
                </a:solidFill>
                <a:latin typeface="Arial" charset="0"/>
                <a:ea typeface="ＭＳ Ｐゴシック" charset="0"/>
              </a:rPr>
              <a:t>Quantifying Leakage &amp; allowing a small amounts of it </a:t>
            </a:r>
          </a:p>
          <a:p>
            <a:pPr>
              <a:defRPr/>
            </a:pPr>
            <a:r>
              <a:rPr lang="en-US" sz="2000" b="1" dirty="0" smtClean="0">
                <a:solidFill>
                  <a:srgbClr val="FF0000"/>
                </a:solidFill>
                <a:latin typeface="Arial" charset="0"/>
                <a:ea typeface="ＭＳ Ｐゴシック" charset="0"/>
              </a:rPr>
              <a:t>Careful </a:t>
            </a:r>
            <a:r>
              <a:rPr lang="en-US" sz="2000" b="1" dirty="0">
                <a:solidFill>
                  <a:srgbClr val="FF0000"/>
                </a:solidFill>
                <a:latin typeface="Arial" charset="0"/>
                <a:ea typeface="ＭＳ Ｐゴシック" charset="0"/>
              </a:rPr>
              <a:t>separation &amp; coupling of private &amp; public data </a:t>
            </a:r>
          </a:p>
          <a:p>
            <a:pPr lvl="1">
              <a:defRPr/>
            </a:pPr>
            <a:r>
              <a:rPr lang="en-US" sz="1800" b="1" dirty="0">
                <a:solidFill>
                  <a:srgbClr val="FF0000"/>
                </a:solidFill>
                <a:latin typeface="Arial" charset="0"/>
                <a:ea typeface="ＭＳ Ｐゴシック" charset="0"/>
              </a:rPr>
              <a:t>Lightweight, freely accessible secondary </a:t>
            </a:r>
            <a:r>
              <a:rPr lang="en-US" sz="1800" b="1" dirty="0" smtClean="0">
                <a:solidFill>
                  <a:srgbClr val="FF0000"/>
                </a:solidFill>
                <a:latin typeface="Arial" charset="0"/>
                <a:ea typeface="ＭＳ Ｐゴシック" charset="0"/>
              </a:rPr>
              <a:t>datasets coupled to underlying variants </a:t>
            </a:r>
          </a:p>
          <a:p>
            <a:pPr lvl="1">
              <a:defRPr/>
            </a:pPr>
            <a:r>
              <a:rPr lang="en-US" sz="1800" dirty="0">
                <a:latin typeface="Arial" charset="0"/>
                <a:ea typeface="ＭＳ Ｐゴシック" charset="0"/>
              </a:rPr>
              <a:t>Selection of stub &amp; "test pilot" datasets for benchmarking</a:t>
            </a:r>
          </a:p>
          <a:p>
            <a:pPr lvl="1">
              <a:defRPr/>
            </a:pPr>
            <a:r>
              <a:rPr lang="en-US" sz="1800" dirty="0">
                <a:latin typeface="Arial" charset="0"/>
                <a:ea typeface="ＭＳ Ｐゴシック" charset="0"/>
              </a:rPr>
              <a:t>Develop programs on public stubs on your laptop, then move the program to the cloud for </a:t>
            </a:r>
            <a:r>
              <a:rPr lang="en-US" sz="1800" dirty="0" smtClean="0">
                <a:latin typeface="Arial" charset="0"/>
                <a:ea typeface="ＭＳ Ｐゴシック" charset="0"/>
              </a:rPr>
              <a:t>private production </a:t>
            </a:r>
            <a:r>
              <a:rPr lang="en-US" sz="1800" dirty="0">
                <a:latin typeface="Arial" charset="0"/>
                <a:ea typeface="ＭＳ Ｐゴシック" charset="0"/>
              </a:rPr>
              <a:t>run</a:t>
            </a:r>
          </a:p>
          <a:p>
            <a:pPr lvl="1">
              <a:defRPr/>
            </a:pPr>
            <a:endParaRPr lang="en-US" sz="1800" b="1" dirty="0" smtClean="0">
              <a:solidFill>
                <a:srgbClr val="FF0000"/>
              </a:solidFill>
              <a:latin typeface="Arial" charset="0"/>
              <a:ea typeface="ＭＳ Ｐゴシック" charset="0"/>
            </a:endParaRPr>
          </a:p>
          <a:p>
            <a:endParaRPr lang="en-US" sz="2000" dirty="0"/>
          </a:p>
        </p:txBody>
      </p:sp>
      <p:sp>
        <p:nvSpPr>
          <p:cNvPr id="319491" name="TextBox 1"/>
          <p:cNvSpPr txBox="1">
            <a:spLocks noChangeArrowheads="1"/>
          </p:cNvSpPr>
          <p:nvPr/>
        </p:nvSpPr>
        <p:spPr bwMode="auto">
          <a:xfrm>
            <a:off x="31751" y="6560307"/>
            <a:ext cx="6722954" cy="276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[D </a:t>
            </a:r>
            <a:r>
              <a:rPr lang="en-US" b="0" dirty="0" err="1">
                <a:solidFill>
                  <a:srgbClr val="7F7F7F"/>
                </a:solidFill>
              </a:rPr>
              <a:t>Greenbaum</a:t>
            </a:r>
            <a:r>
              <a:rPr lang="en-US" b="0" dirty="0">
                <a:solidFill>
                  <a:srgbClr val="7F7F7F"/>
                </a:solidFill>
              </a:rPr>
              <a:t>, M Gerstein (‘11). Am J </a:t>
            </a:r>
            <a:r>
              <a:rPr lang="en-US" b="0" dirty="0" err="1">
                <a:solidFill>
                  <a:srgbClr val="7F7F7F"/>
                </a:solidFill>
              </a:rPr>
              <a:t>Bioeth</a:t>
            </a:r>
            <a:r>
              <a:rPr lang="en-US" b="0" dirty="0">
                <a:solidFill>
                  <a:srgbClr val="7F7F7F"/>
                </a:solidFill>
              </a:rPr>
              <a:t> 11:39. </a:t>
            </a:r>
            <a:r>
              <a:rPr lang="en-US" b="0" dirty="0" err="1">
                <a:solidFill>
                  <a:srgbClr val="7F7F7F"/>
                </a:solidFill>
              </a:rPr>
              <a:t>Greenbaum</a:t>
            </a:r>
            <a:r>
              <a:rPr lang="en-US" b="0" dirty="0">
                <a:solidFill>
                  <a:srgbClr val="7F7F7F"/>
                </a:solidFill>
              </a:rPr>
              <a:t> &amp; Gerstein, The Scientist ('13)]</a:t>
            </a:r>
          </a:p>
        </p:txBody>
      </p:sp>
    </p:spTree>
    <p:extLst>
      <p:ext uri="{BB962C8B-B14F-4D97-AF65-F5344CB8AC3E}">
        <p14:creationId xmlns:p14="http://schemas.microsoft.com/office/powerpoint/2010/main" val="1094130178"/>
      </p:ext>
    </p:extLst>
  </p:cSld>
  <p:clrMapOvr>
    <a:masterClrMapping/>
  </p:clrMapOvr>
  <p:transition advTm="160231"/>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42861"/>
            <a:ext cx="7948820" cy="1117634"/>
          </a:xfrm>
        </p:spPr>
        <p:txBody>
          <a:bodyPr>
            <a:normAutofit/>
          </a:bodyPr>
          <a:lstStyle/>
          <a:p>
            <a:pPr algn="ctr"/>
            <a:r>
              <a:rPr lang="en-US" dirty="0" smtClean="0"/>
              <a:t>Representative Expression, Genotype, </a:t>
            </a:r>
            <a:r>
              <a:rPr lang="en-US" dirty="0" err="1" smtClean="0"/>
              <a:t>eQTL</a:t>
            </a:r>
            <a:r>
              <a:rPr lang="en-US" dirty="0" smtClean="0"/>
              <a:t> Datasets</a:t>
            </a:r>
            <a:endParaRPr lang="en-US" dirty="0"/>
          </a:p>
        </p:txBody>
      </p:sp>
      <p:sp>
        <p:nvSpPr>
          <p:cNvPr id="3" name="Content Placeholder 2"/>
          <p:cNvSpPr>
            <a:spLocks noGrp="1"/>
          </p:cNvSpPr>
          <p:nvPr>
            <p:ph idx="1"/>
          </p:nvPr>
        </p:nvSpPr>
        <p:spPr>
          <a:xfrm>
            <a:off x="628650" y="2187832"/>
            <a:ext cx="7886700" cy="3263504"/>
          </a:xfrm>
        </p:spPr>
        <p:txBody>
          <a:bodyPr/>
          <a:lstStyle/>
          <a:p>
            <a:r>
              <a:rPr lang="en-US" dirty="0"/>
              <a:t>Genotypes are available from the 1000 Genomes </a:t>
            </a:r>
            <a:r>
              <a:rPr lang="en-US" dirty="0" smtClean="0"/>
              <a:t>Project</a:t>
            </a:r>
          </a:p>
          <a:p>
            <a:r>
              <a:rPr lang="en-US" dirty="0" smtClean="0"/>
              <a:t>mRNA </a:t>
            </a:r>
            <a:r>
              <a:rPr lang="en-US" dirty="0"/>
              <a:t>sequencing </a:t>
            </a:r>
            <a:r>
              <a:rPr lang="en-US" dirty="0" smtClean="0"/>
              <a:t>for </a:t>
            </a:r>
            <a:r>
              <a:rPr lang="en-US" dirty="0"/>
              <a:t>462 </a:t>
            </a:r>
            <a:r>
              <a:rPr lang="en-US" dirty="0" smtClean="0"/>
              <a:t>individuals from </a:t>
            </a:r>
            <a:r>
              <a:rPr lang="en-US" dirty="0" err="1" smtClean="0"/>
              <a:t>gEUVADIS</a:t>
            </a:r>
            <a:r>
              <a:rPr lang="en-US" dirty="0" smtClean="0"/>
              <a:t> and ENCODE</a:t>
            </a:r>
          </a:p>
          <a:p>
            <a:pPr lvl="1"/>
            <a:r>
              <a:rPr lang="en-US" dirty="0" smtClean="0"/>
              <a:t>Publicly available quantification for protein coding genes</a:t>
            </a:r>
          </a:p>
          <a:p>
            <a:r>
              <a:rPr lang="en-US" dirty="0" smtClean="0"/>
              <a:t>Approximately 3,000 </a:t>
            </a:r>
            <a:r>
              <a:rPr lang="en-US" dirty="0" err="1" smtClean="0"/>
              <a:t>cis-eQTL</a:t>
            </a:r>
            <a:r>
              <a:rPr lang="en-US" dirty="0" smtClean="0"/>
              <a:t> (FDR&lt;0.05)</a:t>
            </a:r>
          </a:p>
          <a:p>
            <a:endParaRPr lang="en-US" dirty="0"/>
          </a:p>
        </p:txBody>
      </p:sp>
      <p:pic>
        <p:nvPicPr>
          <p:cNvPr id="1026" name="Picture 2" descr="Geuvadis RNA sequencing project of 1000 Genomes samp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2665" y="5465601"/>
            <a:ext cx="3557422" cy="1197665"/>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505" y="5580086"/>
            <a:ext cx="4280696" cy="1087008"/>
          </a:xfrm>
          <a:prstGeom prst="rect">
            <a:avLst/>
          </a:prstGeom>
        </p:spPr>
      </p:pic>
    </p:spTree>
    <p:extLst>
      <p:ext uri="{BB962C8B-B14F-4D97-AF65-F5344CB8AC3E}">
        <p14:creationId xmlns:p14="http://schemas.microsoft.com/office/powerpoint/2010/main" val="1326331394"/>
      </p:ext>
    </p:extLst>
  </p:cSld>
  <p:clrMapOvr>
    <a:masterClrMapping/>
  </p:clrMapOvr>
  <mc:AlternateContent xmlns:mc="http://schemas.openxmlformats.org/markup-compatibility/2006" xmlns:p14="http://schemas.microsoft.com/office/powerpoint/2010/main">
    <mc:Choice Requires="p14">
      <p:transition spd="slow" p14:dur="2000" advTm="28923"/>
    </mc:Choice>
    <mc:Fallback xmlns="">
      <p:transition xmlns:p14="http://schemas.microsoft.com/office/powerpoint/2010/main" spd="slow" advTm="28923"/>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67480"/>
            <a:ext cx="4666129" cy="2185214"/>
          </a:xfrm>
          <a:prstGeom prst="rect">
            <a:avLst/>
          </a:prstGeom>
          <a:noFill/>
        </p:spPr>
        <p:txBody>
          <a:bodyPr wrap="square" rtlCol="0">
            <a:spAutoFit/>
          </a:bodyPr>
          <a:lstStyle/>
          <a:p>
            <a:endParaRPr lang="en-US" dirty="0"/>
          </a:p>
          <a:p>
            <a:pPr marL="285750" indent="-285750">
              <a:buFont typeface="Arial"/>
              <a:buChar char="•"/>
            </a:pPr>
            <a:r>
              <a:rPr lang="en-US" dirty="0" smtClean="0"/>
              <a:t>Functional genomics </a:t>
            </a:r>
            <a:r>
              <a:rPr lang="en-US" dirty="0"/>
              <a:t>data comes with a great deal of </a:t>
            </a:r>
            <a:r>
              <a:rPr lang="en-US" dirty="0" smtClean="0"/>
              <a:t>sequencing</a:t>
            </a:r>
          </a:p>
          <a:p>
            <a:pPr marL="742950" lvl="1" indent="-285750">
              <a:buFont typeface="Arial"/>
              <a:buChar char="•"/>
            </a:pPr>
            <a:r>
              <a:rPr lang="en-US" sz="1600" dirty="0" smtClean="0"/>
              <a:t>NA12878 as case study - 1000 genomes variants are used as gold standard</a:t>
            </a:r>
          </a:p>
          <a:p>
            <a:pPr marL="285750" indent="-285750">
              <a:buFont typeface="Arial"/>
              <a:buChar char="•"/>
            </a:pPr>
            <a:r>
              <a:rPr lang="en-US" dirty="0" smtClean="0"/>
              <a:t>How much information, for example, do RNA-</a:t>
            </a:r>
            <a:r>
              <a:rPr lang="en-US" dirty="0" err="1" smtClean="0"/>
              <a:t>Seq</a:t>
            </a:r>
            <a:r>
              <a:rPr lang="en-US" dirty="0" smtClean="0"/>
              <a:t> reads (or </a:t>
            </a:r>
            <a:r>
              <a:rPr lang="en-US" dirty="0" err="1" smtClean="0"/>
              <a:t>ChIP-Seq</a:t>
            </a:r>
            <a:r>
              <a:rPr lang="en-US" dirty="0" smtClean="0"/>
              <a:t>) reads contain? Does that information enough to identify individuals?</a:t>
            </a:r>
            <a:endParaRPr lang="en-US" sz="1600" dirty="0" smtClean="0"/>
          </a:p>
          <a:p>
            <a:pPr marL="285750" indent="-285750">
              <a:buFont typeface="Arial"/>
              <a:buChar char="•"/>
            </a:pPr>
            <a:endParaRPr lang="en-US" sz="1600" dirty="0" smtClean="0"/>
          </a:p>
        </p:txBody>
      </p:sp>
      <p:cxnSp>
        <p:nvCxnSpPr>
          <p:cNvPr id="4" name="Straight Arrow Connector 3"/>
          <p:cNvCxnSpPr/>
          <p:nvPr/>
        </p:nvCxnSpPr>
        <p:spPr bwMode="auto">
          <a:xfrm>
            <a:off x="3642250" y="2958832"/>
            <a:ext cx="753569" cy="0"/>
          </a:xfrm>
          <a:prstGeom prst="straightConnector1">
            <a:avLst/>
          </a:prstGeom>
          <a:noFill/>
          <a:ln w="12700" cap="flat" cmpd="sng" algn="ctr">
            <a:solidFill>
              <a:schemeClr val="tx1"/>
            </a:solidFill>
            <a:prstDash val="solid"/>
            <a:round/>
            <a:headEnd type="none" w="sm" len="sm"/>
            <a:tailEnd type="arrow"/>
          </a:ln>
          <a:effectLst/>
        </p:spPr>
      </p:cxnSp>
      <p:sp>
        <p:nvSpPr>
          <p:cNvPr id="6" name="Rectangle 5"/>
          <p:cNvSpPr/>
          <p:nvPr/>
        </p:nvSpPr>
        <p:spPr>
          <a:xfrm>
            <a:off x="0" y="4597753"/>
            <a:ext cx="4172539" cy="1877437"/>
          </a:xfrm>
          <a:prstGeom prst="rect">
            <a:avLst/>
          </a:prstGeom>
        </p:spPr>
        <p:txBody>
          <a:bodyPr wrap="square">
            <a:spAutoFit/>
          </a:bodyPr>
          <a:lstStyle/>
          <a:p>
            <a:pPr marL="285750" indent="-285750">
              <a:buFont typeface="Arial"/>
              <a:buChar char="•"/>
            </a:pPr>
            <a:r>
              <a:rPr lang="en-US" dirty="0"/>
              <a:t> It might seem like we don’t infer much information from single </a:t>
            </a:r>
            <a:r>
              <a:rPr lang="en-US" dirty="0" err="1"/>
              <a:t>ChIP-Seq</a:t>
            </a:r>
            <a:r>
              <a:rPr lang="en-US" dirty="0"/>
              <a:t> and RNA-</a:t>
            </a:r>
            <a:r>
              <a:rPr lang="en-US" dirty="0" err="1"/>
              <a:t>Seq</a:t>
            </a:r>
            <a:r>
              <a:rPr lang="en-US" dirty="0"/>
              <a:t> experiments compared to WGS</a:t>
            </a:r>
          </a:p>
          <a:p>
            <a:pPr marL="742950" lvl="1" indent="-285750">
              <a:buFont typeface="Arial"/>
              <a:buChar char="•"/>
            </a:pPr>
            <a:r>
              <a:rPr lang="en-US" sz="1600" dirty="0"/>
              <a:t>However putting 10 different </a:t>
            </a:r>
            <a:r>
              <a:rPr lang="en-US" sz="1600" dirty="0" err="1"/>
              <a:t>ChIP-Seq</a:t>
            </a:r>
            <a:r>
              <a:rPr lang="en-US" sz="1600" dirty="0"/>
              <a:t> experiments and RNA-</a:t>
            </a:r>
            <a:r>
              <a:rPr lang="en-US" sz="1600" dirty="0" err="1"/>
              <a:t>Seq</a:t>
            </a:r>
            <a:r>
              <a:rPr lang="en-US" sz="1600" dirty="0"/>
              <a:t> together with imputation provides a great deal of information about the individual</a:t>
            </a:r>
          </a:p>
        </p:txBody>
      </p:sp>
      <p:pic>
        <p:nvPicPr>
          <p:cNvPr id="8" name="Picture 7" descr="MGFigure1a.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2603" y="1287790"/>
            <a:ext cx="3938791" cy="2804996"/>
          </a:xfrm>
          <a:prstGeom prst="rect">
            <a:avLst/>
          </a:prstGeom>
        </p:spPr>
      </p:pic>
      <p:pic>
        <p:nvPicPr>
          <p:cNvPr id="11" name="Picture 10" descr="MGFigure1b.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1702" y="4140275"/>
            <a:ext cx="3070451" cy="2717725"/>
          </a:xfrm>
          <a:prstGeom prst="rect">
            <a:avLst/>
          </a:prstGeom>
        </p:spPr>
      </p:pic>
      <p:pic>
        <p:nvPicPr>
          <p:cNvPr id="13" name="Picture 12" descr="mgslide2.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055" y="2352008"/>
            <a:ext cx="3216409" cy="1667536"/>
          </a:xfrm>
          <a:prstGeom prst="rect">
            <a:avLst/>
          </a:prstGeom>
        </p:spPr>
      </p:pic>
      <p:sp>
        <p:nvSpPr>
          <p:cNvPr id="2" name="Rectangle 1"/>
          <p:cNvSpPr/>
          <p:nvPr/>
        </p:nvSpPr>
        <p:spPr>
          <a:xfrm>
            <a:off x="625359" y="1983931"/>
            <a:ext cx="2654062" cy="276999"/>
          </a:xfrm>
          <a:prstGeom prst="rect">
            <a:avLst/>
          </a:prstGeom>
        </p:spPr>
        <p:txBody>
          <a:bodyPr wrap="square">
            <a:spAutoFit/>
          </a:bodyPr>
          <a:lstStyle/>
          <a:p>
            <a:r>
              <a:rPr lang="en-US" dirty="0" smtClean="0"/>
              <a:t>Variants from RNA-</a:t>
            </a:r>
            <a:r>
              <a:rPr lang="en-US" dirty="0" err="1" smtClean="0"/>
              <a:t>Seq</a:t>
            </a:r>
            <a:r>
              <a:rPr lang="en-US" dirty="0" smtClean="0"/>
              <a:t> reads</a:t>
            </a:r>
            <a:endParaRPr lang="en-US" dirty="0"/>
          </a:p>
        </p:txBody>
      </p:sp>
      <p:sp>
        <p:nvSpPr>
          <p:cNvPr id="10" name="Title 9"/>
          <p:cNvSpPr>
            <a:spLocks noGrp="1"/>
          </p:cNvSpPr>
          <p:nvPr>
            <p:ph type="title"/>
          </p:nvPr>
        </p:nvSpPr>
        <p:spPr>
          <a:xfrm>
            <a:off x="5445187" y="144790"/>
            <a:ext cx="2593621" cy="1143000"/>
          </a:xfrm>
        </p:spPr>
        <p:txBody>
          <a:bodyPr/>
          <a:lstStyle/>
          <a:p>
            <a:r>
              <a:rPr lang="en-US" smtClean="0"/>
              <a:t>Variants directly in the reads</a:t>
            </a:r>
            <a:endParaRPr lang="en-US" dirty="0"/>
          </a:p>
        </p:txBody>
      </p:sp>
    </p:spTree>
    <p:extLst>
      <p:ext uri="{BB962C8B-B14F-4D97-AF65-F5344CB8AC3E}">
        <p14:creationId xmlns:p14="http://schemas.microsoft.com/office/powerpoint/2010/main" val="1900608901"/>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2"/>
          <p:cNvSpPr>
            <a:spLocks noGrp="1" noChangeArrowheads="1"/>
          </p:cNvSpPr>
          <p:nvPr>
            <p:ph type="title"/>
          </p:nvPr>
        </p:nvSpPr>
        <p:spPr>
          <a:xfrm>
            <a:off x="685800" y="210858"/>
            <a:ext cx="7772400" cy="800100"/>
          </a:xfrm>
        </p:spPr>
        <p:txBody>
          <a:bodyPr/>
          <a:lstStyle/>
          <a:p>
            <a:pPr eaLnBrk="1" hangingPunct="1"/>
            <a:r>
              <a:rPr lang="en-US" sz="3600" dirty="0">
                <a:latin typeface="Arial" charset="0"/>
                <a:ea typeface="ＭＳ Ｐゴシック" charset="0"/>
                <a:cs typeface="ＭＳ Ｐゴシック" charset="0"/>
              </a:rPr>
              <a:t>Light-weight </a:t>
            </a:r>
            <a:r>
              <a:rPr lang="en-US" sz="3600" dirty="0" smtClean="0">
                <a:latin typeface="Arial" charset="0"/>
                <a:ea typeface="ＭＳ Ｐゴシック" charset="0"/>
                <a:cs typeface="ＭＳ Ｐゴシック" charset="0"/>
              </a:rPr>
              <a:t>formats to Hide Most of the Read Data (Signal Tracks)</a:t>
            </a:r>
            <a:endParaRPr lang="en-US" sz="3600" dirty="0">
              <a:latin typeface="Arial" charset="0"/>
              <a:ea typeface="ＭＳ Ｐゴシック" charset="0"/>
              <a:cs typeface="ＭＳ Ｐゴシック" charset="0"/>
            </a:endParaRPr>
          </a:p>
        </p:txBody>
      </p:sp>
      <p:sp>
        <p:nvSpPr>
          <p:cNvPr id="323590" name="Content Placeholder 25"/>
          <p:cNvSpPr>
            <a:spLocks noGrp="1"/>
          </p:cNvSpPr>
          <p:nvPr>
            <p:ph idx="1"/>
          </p:nvPr>
        </p:nvSpPr>
        <p:spPr>
          <a:xfrm>
            <a:off x="608013" y="1174802"/>
            <a:ext cx="7796212" cy="2530549"/>
          </a:xfrm>
        </p:spPr>
        <p:txBody>
          <a:bodyPr>
            <a:spAutoFit/>
          </a:bodyPr>
          <a:lstStyle/>
          <a:p>
            <a:r>
              <a:rPr lang="en-US" dirty="0">
                <a:latin typeface="Arial" charset="0"/>
                <a:ea typeface="ＭＳ Ｐゴシック" charset="0"/>
                <a:cs typeface="ＭＳ Ｐゴシック" charset="0"/>
              </a:rPr>
              <a:t>Some lightweight format clearly separate public &amp; private info., aiding exchange</a:t>
            </a:r>
          </a:p>
          <a:p>
            <a:r>
              <a:rPr lang="en-US" dirty="0">
                <a:latin typeface="Arial" charset="0"/>
                <a:ea typeface="ＭＳ Ｐゴシック" charset="0"/>
                <a:cs typeface="ＭＳ Ｐゴシック" charset="0"/>
              </a:rPr>
              <a:t>Files become much smaller</a:t>
            </a:r>
          </a:p>
          <a:p>
            <a:r>
              <a:rPr lang="en-US" dirty="0">
                <a:latin typeface="Arial" charset="0"/>
                <a:ea typeface="ＭＳ Ｐゴシック" charset="0"/>
                <a:cs typeface="ＭＳ Ｐゴシック" charset="0"/>
              </a:rPr>
              <a:t>Distinction between formats to compute on and those to archive with – become sharper with big data</a:t>
            </a:r>
          </a:p>
          <a:p>
            <a:endParaRPr lang="en-US" dirty="0">
              <a:latin typeface="Arial" charset="0"/>
              <a:ea typeface="ＭＳ Ｐゴシック" charset="0"/>
              <a:cs typeface="ＭＳ Ｐゴシック" charset="0"/>
            </a:endParaRPr>
          </a:p>
        </p:txBody>
      </p:sp>
      <p:pic>
        <p:nvPicPr>
          <p:cNvPr id="323586" name="Picture 4" descr="Screen shot 2010-06-23 a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013" y="3254427"/>
            <a:ext cx="7796212" cy="2030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23587" name="Group 14"/>
          <p:cNvGrpSpPr>
            <a:grpSpLocks/>
          </p:cNvGrpSpPr>
          <p:nvPr/>
        </p:nvGrpSpPr>
        <p:grpSpPr bwMode="auto">
          <a:xfrm>
            <a:off x="3102002" y="5480102"/>
            <a:ext cx="2117725" cy="619125"/>
            <a:chOff x="1028700" y="4082858"/>
            <a:chExt cx="3657600" cy="1069975"/>
          </a:xfrm>
        </p:grpSpPr>
        <p:sp>
          <p:nvSpPr>
            <p:cNvPr id="323592" name="Line 6"/>
            <p:cNvSpPr>
              <a:spLocks noChangeShapeType="1"/>
            </p:cNvSpPr>
            <p:nvPr/>
          </p:nvSpPr>
          <p:spPr bwMode="auto">
            <a:xfrm>
              <a:off x="1028700" y="4235258"/>
              <a:ext cx="3657600" cy="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593" name="Rectangle 7"/>
            <p:cNvSpPr>
              <a:spLocks noChangeArrowheads="1"/>
            </p:cNvSpPr>
            <p:nvPr/>
          </p:nvSpPr>
          <p:spPr bwMode="auto">
            <a:xfrm>
              <a:off x="1333500" y="4159058"/>
              <a:ext cx="9906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594" name="Rectangle 8"/>
            <p:cNvSpPr>
              <a:spLocks noChangeArrowheads="1"/>
            </p:cNvSpPr>
            <p:nvPr/>
          </p:nvSpPr>
          <p:spPr bwMode="auto">
            <a:xfrm>
              <a:off x="2705100" y="4997258"/>
              <a:ext cx="533400" cy="152400"/>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3595" name="Line 9"/>
            <p:cNvSpPr>
              <a:spLocks noChangeShapeType="1"/>
            </p:cNvSpPr>
            <p:nvPr/>
          </p:nvSpPr>
          <p:spPr bwMode="auto">
            <a:xfrm flipH="1" flipV="1">
              <a:off x="2019300" y="4311458"/>
              <a:ext cx="685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596" name="Line 10"/>
            <p:cNvSpPr>
              <a:spLocks noChangeShapeType="1"/>
            </p:cNvSpPr>
            <p:nvPr/>
          </p:nvSpPr>
          <p:spPr bwMode="auto">
            <a:xfrm flipH="1" flipV="1">
              <a:off x="2324100" y="4311458"/>
              <a:ext cx="685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597" name="Line 11"/>
            <p:cNvSpPr>
              <a:spLocks noChangeShapeType="1"/>
            </p:cNvSpPr>
            <p:nvPr/>
          </p:nvSpPr>
          <p:spPr bwMode="auto">
            <a:xfrm flipH="1">
              <a:off x="3009900" y="4311458"/>
              <a:ext cx="304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598" name="Line 12"/>
            <p:cNvSpPr>
              <a:spLocks noChangeShapeType="1"/>
            </p:cNvSpPr>
            <p:nvPr/>
          </p:nvSpPr>
          <p:spPr bwMode="auto">
            <a:xfrm flipH="1">
              <a:off x="3238500" y="4311458"/>
              <a:ext cx="304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599" name="Rectangle 15"/>
            <p:cNvSpPr>
              <a:spLocks noChangeArrowheads="1"/>
            </p:cNvSpPr>
            <p:nvPr/>
          </p:nvSpPr>
          <p:spPr bwMode="auto">
            <a:xfrm>
              <a:off x="4305300" y="4159058"/>
              <a:ext cx="1524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600" name="Rectangle 16"/>
            <p:cNvSpPr>
              <a:spLocks noChangeArrowheads="1"/>
            </p:cNvSpPr>
            <p:nvPr/>
          </p:nvSpPr>
          <p:spPr bwMode="auto">
            <a:xfrm>
              <a:off x="3314700" y="4159058"/>
              <a:ext cx="6858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601" name="Line 22"/>
            <p:cNvSpPr>
              <a:spLocks noChangeShapeType="1"/>
            </p:cNvSpPr>
            <p:nvPr/>
          </p:nvSpPr>
          <p:spPr bwMode="auto">
            <a:xfrm flipV="1">
              <a:off x="20193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602" name="Line 23"/>
            <p:cNvSpPr>
              <a:spLocks noChangeShapeType="1"/>
            </p:cNvSpPr>
            <p:nvPr/>
          </p:nvSpPr>
          <p:spPr bwMode="auto">
            <a:xfrm flipV="1">
              <a:off x="23241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603" name="Line 24"/>
            <p:cNvSpPr>
              <a:spLocks noChangeShapeType="1"/>
            </p:cNvSpPr>
            <p:nvPr/>
          </p:nvSpPr>
          <p:spPr bwMode="auto">
            <a:xfrm flipV="1">
              <a:off x="33147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604" name="Line 25"/>
            <p:cNvSpPr>
              <a:spLocks noChangeShapeType="1"/>
            </p:cNvSpPr>
            <p:nvPr/>
          </p:nvSpPr>
          <p:spPr bwMode="auto">
            <a:xfrm flipV="1">
              <a:off x="35433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605" name="Line 33"/>
            <p:cNvSpPr>
              <a:spLocks noChangeShapeType="1"/>
            </p:cNvSpPr>
            <p:nvPr/>
          </p:nvSpPr>
          <p:spPr bwMode="auto">
            <a:xfrm>
              <a:off x="3009900" y="5013133"/>
              <a:ext cx="0" cy="139700"/>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323588" name="TextBox 2"/>
          <p:cNvSpPr txBox="1">
            <a:spLocks noChangeArrowheads="1"/>
          </p:cNvSpPr>
          <p:nvPr/>
        </p:nvSpPr>
        <p:spPr bwMode="auto">
          <a:xfrm>
            <a:off x="2879750" y="6192838"/>
            <a:ext cx="2663825" cy="646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t>Mapping coordinates without variants (MRF)</a:t>
            </a:r>
          </a:p>
        </p:txBody>
      </p:sp>
      <p:sp>
        <p:nvSpPr>
          <p:cNvPr id="323589" name="TextBox 31"/>
          <p:cNvSpPr txBox="1">
            <a:spLocks noChangeArrowheads="1"/>
          </p:cNvSpPr>
          <p:nvPr/>
        </p:nvSpPr>
        <p:spPr bwMode="auto">
          <a:xfrm>
            <a:off x="6242076" y="5494339"/>
            <a:ext cx="1992645" cy="1200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t>Reads </a:t>
            </a:r>
            <a:br>
              <a:rPr lang="en-US" sz="1800"/>
            </a:br>
            <a:r>
              <a:rPr lang="en-US" sz="1800"/>
              <a:t>(linked via ID, </a:t>
            </a:r>
            <a:br>
              <a:rPr lang="en-US" sz="1800"/>
            </a:br>
            <a:r>
              <a:rPr lang="en-US" sz="1800"/>
              <a:t>10X larger than </a:t>
            </a:r>
            <a:br>
              <a:rPr lang="en-US" sz="1800"/>
            </a:br>
            <a:r>
              <a:rPr lang="en-US" sz="1800"/>
              <a:t>mapping coord.)</a:t>
            </a:r>
          </a:p>
        </p:txBody>
      </p:sp>
      <p:sp>
        <p:nvSpPr>
          <p:cNvPr id="2" name="TextBox 1"/>
          <p:cNvSpPr txBox="1"/>
          <p:nvPr/>
        </p:nvSpPr>
        <p:spPr>
          <a:xfrm>
            <a:off x="238162" y="6477052"/>
            <a:ext cx="1638319" cy="246161"/>
          </a:xfrm>
          <a:prstGeom prst="rect">
            <a:avLst/>
          </a:prstGeom>
          <a:noFill/>
        </p:spPr>
        <p:txBody>
          <a:bodyPr wrap="none" lIns="91374" tIns="45690" rIns="91374" bIns="45690">
            <a:spAutoFit/>
          </a:bodyPr>
          <a:lstStyle/>
          <a:p>
            <a:pPr>
              <a:defRPr/>
            </a:pPr>
            <a:r>
              <a:rPr lang="en-US" sz="1000" dirty="0">
                <a:solidFill>
                  <a:schemeClr val="bg1">
                    <a:lumMod val="50000"/>
                  </a:schemeClr>
                </a:solidFill>
              </a:rPr>
              <a:t>[</a:t>
            </a:r>
            <a:r>
              <a:rPr lang="en-US" sz="1000" i="1" dirty="0">
                <a:solidFill>
                  <a:schemeClr val="bg1">
                    <a:lumMod val="50000"/>
                  </a:schemeClr>
                </a:solidFill>
              </a:rPr>
              <a:t>Bioinformatics</a:t>
            </a:r>
            <a:r>
              <a:rPr lang="en-US" sz="1000" dirty="0">
                <a:solidFill>
                  <a:schemeClr val="bg1">
                    <a:lumMod val="50000"/>
                  </a:schemeClr>
                </a:solidFill>
              </a:rPr>
              <a:t> 27: 281]</a:t>
            </a:r>
          </a:p>
        </p:txBody>
      </p:sp>
    </p:spTree>
    <p:extLst>
      <p:ext uri="{BB962C8B-B14F-4D97-AF65-F5344CB8AC3E}">
        <p14:creationId xmlns:p14="http://schemas.microsoft.com/office/powerpoint/2010/main" val="1120390348"/>
      </p:ext>
    </p:extLst>
  </p:cSld>
  <p:clrMapOvr>
    <a:masterClrMapping/>
  </p:clrMapOvr>
  <p:transition spd="slow" advTm="2938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Core Science Qs Addressed by RNA-</a:t>
            </a:r>
            <a:r>
              <a:rPr lang="en-US" dirty="0" err="1"/>
              <a:t>seq</a:t>
            </a:r>
            <a:endParaRPr lang="en-US" dirty="0"/>
          </a:p>
        </p:txBody>
      </p:sp>
      <p:sp>
        <p:nvSpPr>
          <p:cNvPr id="3" name="Content Placeholder 2"/>
          <p:cNvSpPr>
            <a:spLocks noGrp="1"/>
          </p:cNvSpPr>
          <p:nvPr>
            <p:ph idx="1"/>
          </p:nvPr>
        </p:nvSpPr>
        <p:spPr/>
        <p:txBody>
          <a:bodyPr/>
          <a:lstStyle/>
          <a:p>
            <a:r>
              <a:rPr lang="en-US" sz="2000" dirty="0"/>
              <a:t>Gene activity as a function </a:t>
            </a:r>
            <a:r>
              <a:rPr lang="en-US" sz="2000" dirty="0" smtClean="0"/>
              <a:t>of:</a:t>
            </a:r>
          </a:p>
          <a:p>
            <a:pPr lvl="1"/>
            <a:r>
              <a:rPr lang="en-US" sz="2000" dirty="0" smtClean="0"/>
              <a:t>Developmental </a:t>
            </a:r>
            <a:r>
              <a:rPr lang="en-US" sz="2000" dirty="0"/>
              <a:t>stage: basic patterns and clusters of co-active genes across an organisms </a:t>
            </a:r>
            <a:r>
              <a:rPr lang="en-US" sz="2000" dirty="0" smtClean="0"/>
              <a:t>development</a:t>
            </a:r>
          </a:p>
          <a:p>
            <a:pPr lvl="1"/>
            <a:r>
              <a:rPr lang="en-US" sz="2000" dirty="0" smtClean="0"/>
              <a:t>Evolutionary </a:t>
            </a:r>
            <a:r>
              <a:rPr lang="en-US" sz="2000" dirty="0"/>
              <a:t>relationships: behavior preserved across a wide range of organisms; patterns and clusters in model organisms in relation to those in humans </a:t>
            </a:r>
            <a:endParaRPr lang="en-US" sz="2000" dirty="0" smtClean="0"/>
          </a:p>
          <a:p>
            <a:pPr lvl="1"/>
            <a:r>
              <a:rPr lang="en-US" sz="2000" dirty="0" smtClean="0"/>
              <a:t>Tissue- </a:t>
            </a:r>
            <a:r>
              <a:rPr lang="en-US" sz="2000" dirty="0"/>
              <a:t>and cell-type: relationship of expression and specialized </a:t>
            </a:r>
            <a:r>
              <a:rPr lang="en-US" sz="2000" dirty="0" smtClean="0"/>
              <a:t>function</a:t>
            </a:r>
          </a:p>
          <a:p>
            <a:pPr lvl="1"/>
            <a:r>
              <a:rPr lang="en-US" sz="2000" dirty="0" smtClean="0"/>
              <a:t>Disease </a:t>
            </a:r>
            <a:r>
              <a:rPr lang="en-US" sz="2000" dirty="0"/>
              <a:t>phenotypes: disruption of patterns in </a:t>
            </a:r>
            <a:r>
              <a:rPr lang="en-US" sz="2000" dirty="0" smtClean="0"/>
              <a:t>disease</a:t>
            </a:r>
            <a:endParaRPr lang="en-US" sz="2000" dirty="0" smtClean="0"/>
          </a:p>
        </p:txBody>
      </p:sp>
    </p:spTree>
    <p:extLst>
      <p:ext uri="{BB962C8B-B14F-4D97-AF65-F5344CB8AC3E}">
        <p14:creationId xmlns:p14="http://schemas.microsoft.com/office/powerpoint/2010/main" val="1101788454"/>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G_GI_slides_Nov.2015_Large-AH_Page_04.jpg"/>
          <p:cNvPicPr>
            <a:picLocks noChangeAspect="1"/>
          </p:cNvPicPr>
          <p:nvPr/>
        </p:nvPicPr>
        <p:blipFill rotWithShape="1">
          <a:blip r:embed="rId3">
            <a:extLst>
              <a:ext uri="{28A0092B-C50C-407E-A947-70E740481C1C}">
                <a14:useLocalDpi xmlns:a14="http://schemas.microsoft.com/office/drawing/2010/main" val="0"/>
              </a:ext>
            </a:extLst>
          </a:blip>
          <a:srcRect t="12088"/>
          <a:stretch/>
        </p:blipFill>
        <p:spPr>
          <a:xfrm>
            <a:off x="450159" y="3911604"/>
            <a:ext cx="5650778" cy="2793996"/>
          </a:xfrm>
          <a:prstGeom prst="rect">
            <a:avLst/>
          </a:prstGeom>
        </p:spPr>
      </p:pic>
      <p:pic>
        <p:nvPicPr>
          <p:cNvPr id="32870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88" y="175208"/>
            <a:ext cx="5286375" cy="3481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32870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328707" name="Title 1"/>
          <p:cNvSpPr txBox="1">
            <a:spLocks/>
          </p:cNvSpPr>
          <p:nvPr/>
        </p:nvSpPr>
        <p:spPr bwMode="auto">
          <a:xfrm>
            <a:off x="5767653" y="1254124"/>
            <a:ext cx="3285067" cy="71755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01" tIns="46002" rIns="92001" bIns="46002" anchor="ctr"/>
          <a:lstStyle>
            <a:lvl1pPr defTabSz="908050" eaLnBrk="0" hangingPunct="0">
              <a:defRPr sz="1200" b="1">
                <a:solidFill>
                  <a:schemeClr val="tx1"/>
                </a:solidFill>
                <a:latin typeface="Arial" charset="0"/>
                <a:ea typeface="ＭＳ Ｐゴシック" charset="0"/>
                <a:cs typeface="ＭＳ Ｐゴシック" charset="0"/>
              </a:defRPr>
            </a:lvl1pPr>
            <a:lvl2pPr marL="742950" indent="-285750" defTabSz="908050" eaLnBrk="0" hangingPunct="0">
              <a:defRPr sz="1200" b="1">
                <a:solidFill>
                  <a:schemeClr val="tx1"/>
                </a:solidFill>
                <a:latin typeface="Arial" charset="0"/>
                <a:ea typeface="ＭＳ Ｐゴシック" charset="0"/>
              </a:defRPr>
            </a:lvl2pPr>
            <a:lvl3pPr marL="1143000" indent="-228600" defTabSz="908050" eaLnBrk="0" hangingPunct="0">
              <a:defRPr sz="1200" b="1">
                <a:solidFill>
                  <a:schemeClr val="tx1"/>
                </a:solidFill>
                <a:latin typeface="Arial" charset="0"/>
                <a:ea typeface="ＭＳ Ｐゴシック" charset="0"/>
              </a:defRPr>
            </a:lvl3pPr>
            <a:lvl4pPr marL="1600200" indent="-228600" defTabSz="908050" eaLnBrk="0" hangingPunct="0">
              <a:defRPr sz="1200" b="1">
                <a:solidFill>
                  <a:schemeClr val="tx1"/>
                </a:solidFill>
                <a:latin typeface="Arial" charset="0"/>
                <a:ea typeface="ＭＳ Ｐゴシック" charset="0"/>
              </a:defRPr>
            </a:lvl4pPr>
            <a:lvl5pPr marL="2057400" indent="-228600" defTabSz="908050" eaLnBrk="0" hangingPunct="0">
              <a:defRPr sz="1200" b="1">
                <a:solidFill>
                  <a:schemeClr val="tx1"/>
                </a:solidFill>
                <a:latin typeface="Arial" charset="0"/>
                <a:ea typeface="ＭＳ Ｐゴシック" charset="0"/>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3200" dirty="0" err="1">
                <a:solidFill>
                  <a:srgbClr val="22228B"/>
                </a:solidFill>
              </a:rPr>
              <a:t>eQTL</a:t>
            </a:r>
            <a:r>
              <a:rPr lang="en-US" sz="3200" dirty="0">
                <a:solidFill>
                  <a:srgbClr val="22228B"/>
                </a:solidFill>
              </a:rPr>
              <a:t> Mapping Using RNA-</a:t>
            </a:r>
            <a:r>
              <a:rPr lang="en-US" sz="3200" dirty="0" err="1">
                <a:solidFill>
                  <a:srgbClr val="22228B"/>
                </a:solidFill>
              </a:rPr>
              <a:t>Seq</a:t>
            </a:r>
            <a:r>
              <a:rPr lang="en-US" sz="3200" dirty="0">
                <a:solidFill>
                  <a:srgbClr val="22228B"/>
                </a:solidFill>
              </a:rPr>
              <a:t> Data</a:t>
            </a:r>
          </a:p>
        </p:txBody>
      </p:sp>
      <p:sp>
        <p:nvSpPr>
          <p:cNvPr id="328708" name="TextBox 10"/>
          <p:cNvSpPr txBox="1">
            <a:spLocks noChangeArrowheads="1"/>
          </p:cNvSpPr>
          <p:nvPr/>
        </p:nvSpPr>
        <p:spPr bwMode="auto">
          <a:xfrm>
            <a:off x="148933" y="3876726"/>
            <a:ext cx="1579145" cy="246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000" dirty="0">
                <a:solidFill>
                  <a:srgbClr val="7F7F7F"/>
                </a:solidFill>
              </a:rPr>
              <a:t>[</a:t>
            </a:r>
            <a:r>
              <a:rPr lang="en-US" sz="1000" i="1" dirty="0">
                <a:solidFill>
                  <a:srgbClr val="7F7F7F"/>
                </a:solidFill>
              </a:rPr>
              <a:t>Biometrics 68(1) 1–11</a:t>
            </a:r>
            <a:r>
              <a:rPr lang="en-US" sz="1000" dirty="0">
                <a:solidFill>
                  <a:srgbClr val="7F7F7F"/>
                </a:solidFill>
              </a:rPr>
              <a:t>]</a:t>
            </a:r>
          </a:p>
        </p:txBody>
      </p:sp>
      <p:sp>
        <p:nvSpPr>
          <p:cNvPr id="328709" name="Text Placeholder 10"/>
          <p:cNvSpPr>
            <a:spLocks noGrp="1"/>
          </p:cNvSpPr>
          <p:nvPr>
            <p:ph sz="half" idx="1"/>
          </p:nvPr>
        </p:nvSpPr>
        <p:spPr>
          <a:xfrm>
            <a:off x="5765536" y="2673904"/>
            <a:ext cx="3289300" cy="4638675"/>
          </a:xfrm>
        </p:spPr>
        <p:txBody>
          <a:bodyPr/>
          <a:lstStyle/>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are genomic loci that contribute to variation in mRNA expression </a:t>
            </a:r>
            <a:r>
              <a:rPr lang="en-US" sz="2000" dirty="0" smtClean="0">
                <a:latin typeface="Arial" charset="0"/>
                <a:ea typeface="ＭＳ Ｐゴシック" charset="0"/>
                <a:cs typeface="ＭＳ Ｐゴシック" charset="0"/>
              </a:rPr>
              <a:t>levels</a:t>
            </a:r>
            <a:endParaRPr lang="en-US" sz="2000" dirty="0">
              <a:latin typeface="Arial" charset="0"/>
              <a:ea typeface="ＭＳ Ｐゴシック" charset="0"/>
              <a:cs typeface="ＭＳ Ｐゴシック" charset="0"/>
            </a:endParaRPr>
          </a:p>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provide insights on transcription regulation, and the molecular basis of phenotypic </a:t>
            </a:r>
            <a:r>
              <a:rPr lang="en-US" sz="2000" dirty="0" smtClean="0">
                <a:latin typeface="Arial" charset="0"/>
                <a:ea typeface="ＭＳ Ｐゴシック" charset="0"/>
                <a:cs typeface="ＭＳ Ｐゴシック" charset="0"/>
              </a:rPr>
              <a:t>outcomes</a:t>
            </a:r>
            <a:endParaRPr lang="en-US" sz="2000" dirty="0">
              <a:latin typeface="Arial" charset="0"/>
              <a:ea typeface="ＭＳ Ｐゴシック" charset="0"/>
              <a:cs typeface="ＭＳ Ｐゴシック" charset="0"/>
            </a:endParaRPr>
          </a:p>
          <a:p>
            <a:pPr eaLnBrk="1" hangingPunct="1"/>
            <a:r>
              <a:rPr lang="en-US" sz="2000" dirty="0" err="1">
                <a:latin typeface="Arial" charset="0"/>
                <a:ea typeface="ＭＳ Ｐゴシック" charset="0"/>
                <a:cs typeface="ＭＳ Ｐゴシック" charset="0"/>
              </a:rPr>
              <a:t>eQTL</a:t>
            </a:r>
            <a:r>
              <a:rPr lang="en-US" sz="2000" dirty="0">
                <a:latin typeface="Arial" charset="0"/>
                <a:ea typeface="ＭＳ Ｐゴシック" charset="0"/>
                <a:cs typeface="ＭＳ Ｐゴシック" charset="0"/>
              </a:rPr>
              <a:t> mapping can be done with RNA-</a:t>
            </a:r>
            <a:r>
              <a:rPr lang="en-US" sz="2000" dirty="0" err="1">
                <a:latin typeface="Arial" charset="0"/>
                <a:ea typeface="ＭＳ Ｐゴシック" charset="0"/>
                <a:cs typeface="ＭＳ Ｐゴシック" charset="0"/>
              </a:rPr>
              <a:t>Seq</a:t>
            </a:r>
            <a:r>
              <a:rPr lang="en-US" sz="2000" dirty="0">
                <a:latin typeface="Arial" charset="0"/>
                <a:ea typeface="ＭＳ Ｐゴシック" charset="0"/>
                <a:cs typeface="ＭＳ Ｐゴシック" charset="0"/>
              </a:rPr>
              <a:t> data</a:t>
            </a:r>
          </a:p>
        </p:txBody>
      </p:sp>
    </p:spTree>
    <p:extLst>
      <p:ext uri="{BB962C8B-B14F-4D97-AF65-F5344CB8AC3E}">
        <p14:creationId xmlns:p14="http://schemas.microsoft.com/office/powerpoint/2010/main" val="1137847370"/>
      </p:ext>
    </p:extLst>
  </p:cSld>
  <p:clrMapOvr>
    <a:masterClrMapping/>
  </p:clrMapOvr>
  <p:transition spd="med" advTm="42478"/>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2875" y="452105"/>
            <a:ext cx="6529589" cy="6393016"/>
          </a:xfrm>
          <a:prstGeom prst="rect">
            <a:avLst/>
          </a:prstGeom>
        </p:spPr>
      </p:pic>
      <p:sp>
        <p:nvSpPr>
          <p:cNvPr id="5" name="Title 1"/>
          <p:cNvSpPr>
            <a:spLocks noGrp="1"/>
          </p:cNvSpPr>
          <p:nvPr>
            <p:ph type="title"/>
          </p:nvPr>
        </p:nvSpPr>
        <p:spPr>
          <a:xfrm>
            <a:off x="144888" y="0"/>
            <a:ext cx="9137561" cy="452176"/>
          </a:xfrm>
        </p:spPr>
        <p:txBody>
          <a:bodyPr>
            <a:normAutofit fontScale="90000"/>
          </a:bodyPr>
          <a:lstStyle/>
          <a:p>
            <a:pPr algn="ctr"/>
            <a:r>
              <a:rPr lang="en-US" dirty="0" smtClean="0"/>
              <a:t>Information Content and Predictability</a:t>
            </a:r>
            <a:endParaRPr lang="en-US" dirty="0"/>
          </a:p>
        </p:txBody>
      </p:sp>
      <p:sp>
        <p:nvSpPr>
          <p:cNvPr id="6" name="Rectangle 5"/>
          <p:cNvSpPr/>
          <p:nvPr/>
        </p:nvSpPr>
        <p:spPr>
          <a:xfrm>
            <a:off x="6535768" y="6583511"/>
            <a:ext cx="2379177"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dirty="0" smtClean="0">
                <a:solidFill>
                  <a:srgbClr val="A6A6A6"/>
                </a:solidFill>
              </a:rPr>
              <a:t> et al. Nat. Meth.  2016</a:t>
            </a:r>
            <a:r>
              <a:rPr lang="en-US" altLang="ja-JP" sz="1100" dirty="0" smtClean="0">
                <a:solidFill>
                  <a:srgbClr val="A6A6A6"/>
                </a:solidFill>
              </a:rPr>
              <a:t>]</a:t>
            </a:r>
            <a:endParaRPr lang="en-US" sz="1100" dirty="0">
              <a:solidFill>
                <a:srgbClr val="A6A6A6"/>
              </a:solidFill>
            </a:endParaRPr>
          </a:p>
        </p:txBody>
      </p:sp>
      <p:sp>
        <p:nvSpPr>
          <p:cNvPr id="2" name="TextBox 1"/>
          <p:cNvSpPr txBox="1"/>
          <p:nvPr/>
        </p:nvSpPr>
        <p:spPr>
          <a:xfrm>
            <a:off x="6097516" y="1187355"/>
            <a:ext cx="3046483" cy="784830"/>
          </a:xfrm>
          <a:prstGeom prst="rect">
            <a:avLst/>
          </a:prstGeom>
          <a:noFill/>
        </p:spPr>
        <p:txBody>
          <a:bodyPr wrap="square" rtlCol="0">
            <a:spAutoFit/>
          </a:bodyPr>
          <a:lstStyle/>
          <a:p>
            <a:pPr marL="171450" indent="-171450">
              <a:buFont typeface="Arial" panose="020B0604020202020204" pitchFamily="34" charset="0"/>
              <a:buChar char="•"/>
            </a:pPr>
            <a:r>
              <a:rPr lang="en-US" sz="1500" dirty="0" smtClean="0"/>
              <a:t>Higher frequency: Lower ICI</a:t>
            </a:r>
          </a:p>
          <a:p>
            <a:pPr marL="171450" indent="-171450">
              <a:buFont typeface="Arial" panose="020B0604020202020204" pitchFamily="34" charset="0"/>
              <a:buChar char="•"/>
            </a:pPr>
            <a:r>
              <a:rPr lang="en-US" sz="1500" dirty="0" smtClean="0"/>
              <a:t>Lower frequency: Higher ICI</a:t>
            </a:r>
          </a:p>
          <a:p>
            <a:pPr marL="171450" indent="-171450">
              <a:buFont typeface="Arial" panose="020B0604020202020204" pitchFamily="34" charset="0"/>
              <a:buChar char="•"/>
            </a:pPr>
            <a:r>
              <a:rPr lang="en-US" sz="1500" dirty="0" smtClean="0"/>
              <a:t>Additive for multiple variants</a:t>
            </a:r>
            <a:endParaRPr lang="en-US" sz="1500" dirty="0"/>
          </a:p>
        </p:txBody>
      </p:sp>
      <p:sp>
        <p:nvSpPr>
          <p:cNvPr id="7" name="TextBox 6"/>
          <p:cNvSpPr txBox="1"/>
          <p:nvPr/>
        </p:nvSpPr>
        <p:spPr>
          <a:xfrm>
            <a:off x="6097517" y="4260376"/>
            <a:ext cx="3046483" cy="1477328"/>
          </a:xfrm>
          <a:prstGeom prst="rect">
            <a:avLst/>
          </a:prstGeom>
          <a:noFill/>
        </p:spPr>
        <p:txBody>
          <a:bodyPr wrap="square" rtlCol="0">
            <a:spAutoFit/>
          </a:bodyPr>
          <a:lstStyle/>
          <a:p>
            <a:pPr marL="171450" indent="-171450">
              <a:buFont typeface="Arial" panose="020B0604020202020204" pitchFamily="34" charset="0"/>
              <a:buChar char="•"/>
            </a:pPr>
            <a:r>
              <a:rPr lang="en-US" sz="1500" dirty="0" smtClean="0"/>
              <a:t>Condition specific entropy</a:t>
            </a:r>
          </a:p>
          <a:p>
            <a:pPr marL="171450" indent="-171450">
              <a:buFont typeface="Arial" panose="020B0604020202020204" pitchFamily="34" charset="0"/>
              <a:buChar char="•"/>
            </a:pPr>
            <a:r>
              <a:rPr lang="en-US" sz="1500" dirty="0" smtClean="0"/>
              <a:t>Higher cond. entropy: Lower predictability</a:t>
            </a:r>
          </a:p>
          <a:p>
            <a:pPr marL="171450" indent="-171450">
              <a:buFont typeface="Arial" panose="020B0604020202020204" pitchFamily="34" charset="0"/>
              <a:buChar char="•"/>
            </a:pPr>
            <a:r>
              <a:rPr lang="en-US" sz="1500" dirty="0" smtClean="0"/>
              <a:t>Lower cond. entropy: Higher predictability</a:t>
            </a:r>
          </a:p>
          <a:p>
            <a:pPr marL="171450" indent="-171450">
              <a:buFont typeface="Arial" panose="020B0604020202020204" pitchFamily="34" charset="0"/>
              <a:buChar char="•"/>
            </a:pPr>
            <a:r>
              <a:rPr lang="en-US" sz="1500" dirty="0" smtClean="0"/>
              <a:t>Additive for multiple </a:t>
            </a:r>
            <a:r>
              <a:rPr lang="en-US" sz="1500" dirty="0" err="1" smtClean="0"/>
              <a:t>eQTLs</a:t>
            </a:r>
            <a:endParaRPr lang="en-US" sz="1500" dirty="0"/>
          </a:p>
        </p:txBody>
      </p:sp>
    </p:spTree>
    <p:extLst>
      <p:ext uri="{BB962C8B-B14F-4D97-AF65-F5344CB8AC3E}">
        <p14:creationId xmlns:p14="http://schemas.microsoft.com/office/powerpoint/2010/main" val="632045008"/>
      </p:ext>
    </p:extLst>
  </p:cSld>
  <p:clrMapOvr>
    <a:masterClrMapping/>
  </p:clrMapOvr>
  <mc:AlternateContent xmlns:mc="http://schemas.openxmlformats.org/markup-compatibility/2006" xmlns:p14="http://schemas.microsoft.com/office/powerpoint/2010/main">
    <mc:Choice Requires="p14">
      <p:transition spd="slow" p14:dur="2000" advTm="113865"/>
    </mc:Choice>
    <mc:Fallback xmlns="">
      <p:transition xmlns:p14="http://schemas.microsoft.com/office/powerpoint/2010/main" spd="slow" advTm="113865"/>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37831" y="-44968"/>
            <a:ext cx="8411307" cy="2145323"/>
          </a:xfrm>
        </p:spPr>
        <p:txBody>
          <a:bodyPr>
            <a:normAutofit/>
          </a:bodyPr>
          <a:lstStyle/>
          <a:p>
            <a:r>
              <a:rPr lang="en-US" sz="4000" dirty="0"/>
              <a:t>Per </a:t>
            </a:r>
            <a:r>
              <a:rPr lang="en-US" sz="4000" dirty="0" err="1"/>
              <a:t>eQTL</a:t>
            </a:r>
            <a:r>
              <a:rPr lang="en-US" sz="4000" dirty="0"/>
              <a:t> and ICI Cumulative Leakage versus Genotype Predictability</a:t>
            </a:r>
          </a:p>
        </p:txBody>
      </p:sp>
      <p:sp>
        <p:nvSpPr>
          <p:cNvPr id="5" name="TextBox 4"/>
          <p:cNvSpPr txBox="1"/>
          <p:nvPr/>
        </p:nvSpPr>
        <p:spPr>
          <a:xfrm>
            <a:off x="5126686" y="1982272"/>
            <a:ext cx="3441582" cy="338554"/>
          </a:xfrm>
          <a:prstGeom prst="rect">
            <a:avLst/>
          </a:prstGeom>
          <a:noFill/>
        </p:spPr>
        <p:txBody>
          <a:bodyPr wrap="square" rtlCol="0">
            <a:spAutoFit/>
          </a:bodyPr>
          <a:lstStyle/>
          <a:p>
            <a:pPr fontAlgn="auto">
              <a:spcBef>
                <a:spcPts val="0"/>
              </a:spcBef>
              <a:spcAft>
                <a:spcPts val="0"/>
              </a:spcAft>
            </a:pPr>
            <a:r>
              <a:rPr lang="en-US" sz="1600" b="0" dirty="0">
                <a:solidFill>
                  <a:prstClr val="black"/>
                </a:solidFill>
                <a:latin typeface="Helvetica" panose="020B0604020202020204" pitchFamily="34" charset="0"/>
                <a:ea typeface="+mn-ea"/>
                <a:cs typeface="Helvetica" panose="020B0604020202020204" pitchFamily="34" charset="0"/>
              </a:rPr>
              <a:t>Colors by absolute correlation</a:t>
            </a:r>
          </a:p>
        </p:txBody>
      </p:sp>
      <p:sp>
        <p:nvSpPr>
          <p:cNvPr id="6" name="TextBox 5"/>
          <p:cNvSpPr txBox="1"/>
          <p:nvPr/>
        </p:nvSpPr>
        <p:spPr>
          <a:xfrm rot="16200000">
            <a:off x="7376807" y="4112294"/>
            <a:ext cx="2786603" cy="369332"/>
          </a:xfrm>
          <a:prstGeom prst="rect">
            <a:avLst/>
          </a:prstGeom>
          <a:noFill/>
        </p:spPr>
        <p:txBody>
          <a:bodyPr wrap="square" rtlCol="0">
            <a:spAutoFit/>
          </a:bodyPr>
          <a:lstStyle/>
          <a:p>
            <a:pPr fontAlgn="auto">
              <a:spcBef>
                <a:spcPts val="0"/>
              </a:spcBef>
              <a:spcAft>
                <a:spcPts val="0"/>
              </a:spcAft>
            </a:pPr>
            <a:r>
              <a:rPr lang="en-US" sz="1800" b="0" dirty="0">
                <a:solidFill>
                  <a:prstClr val="black"/>
                </a:solidFill>
                <a:latin typeface="Helvetica" panose="020B0604020202020204" pitchFamily="34" charset="0"/>
                <a:ea typeface="+mn-ea"/>
                <a:cs typeface="Helvetica" panose="020B0604020202020204" pitchFamily="34" charset="0"/>
              </a:rPr>
              <a:t>Absolute Correlation</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2110" y="2534190"/>
            <a:ext cx="3876404" cy="411394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248" y="2446038"/>
            <a:ext cx="3923391" cy="4113948"/>
          </a:xfrm>
          <a:prstGeom prst="rect">
            <a:avLst/>
          </a:prstGeom>
        </p:spPr>
      </p:pic>
      <p:sp>
        <p:nvSpPr>
          <p:cNvPr id="9" name="Rectangle 8"/>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771483098"/>
      </p:ext>
    </p:extLst>
  </p:cSld>
  <p:clrMapOvr>
    <a:masterClrMapping/>
  </p:clrMapOvr>
  <mc:AlternateContent xmlns:mc="http://schemas.openxmlformats.org/markup-compatibility/2006" xmlns:p14="http://schemas.microsoft.com/office/powerpoint/2010/main">
    <mc:Choice Requires="p14">
      <p:transition spd="slow" p14:dur="2000" advTm="100456"/>
    </mc:Choice>
    <mc:Fallback xmlns="">
      <p:transition xmlns:p14="http://schemas.microsoft.com/office/powerpoint/2010/main" spd="slow" advTm="100456"/>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13565"/>
            <a:ext cx="7886700" cy="1325563"/>
          </a:xfrm>
        </p:spPr>
        <p:txBody>
          <a:bodyPr/>
          <a:lstStyle/>
          <a:p>
            <a:r>
              <a:rPr lang="en-US" dirty="0" smtClean="0"/>
              <a:t>Cumulative Leakage versus Joint Predictability</a:t>
            </a:r>
            <a:endParaRPr lang="en-US" dirty="0"/>
          </a:p>
        </p:txBody>
      </p:sp>
      <p:pic>
        <p:nvPicPr>
          <p:cNvPr id="3" name="Picture 2" descr="MG_GI_slides_Nov.2015_Large-AH_Page_07.jpg"/>
          <p:cNvPicPr>
            <a:picLocks noChangeAspect="1"/>
          </p:cNvPicPr>
          <p:nvPr/>
        </p:nvPicPr>
        <p:blipFill rotWithShape="1">
          <a:blip r:embed="rId2">
            <a:extLst>
              <a:ext uri="{28A0092B-C50C-407E-A947-70E740481C1C}">
                <a14:useLocalDpi xmlns:a14="http://schemas.microsoft.com/office/drawing/2010/main" val="0"/>
              </a:ext>
            </a:extLst>
          </a:blip>
          <a:srcRect t="9172"/>
          <a:stretch/>
        </p:blipFill>
        <p:spPr>
          <a:xfrm>
            <a:off x="127000" y="1888067"/>
            <a:ext cx="9144000" cy="4671163"/>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
        <p:nvSpPr>
          <p:cNvPr id="5" name="TextBox 4"/>
          <p:cNvSpPr txBox="1"/>
          <p:nvPr/>
        </p:nvSpPr>
        <p:spPr>
          <a:xfrm>
            <a:off x="325305" y="5453843"/>
            <a:ext cx="774572" cy="369332"/>
          </a:xfrm>
          <a:prstGeom prst="rect">
            <a:avLst/>
          </a:prstGeom>
          <a:noFill/>
        </p:spPr>
        <p:txBody>
          <a:bodyPr wrap="none" rtlCol="0">
            <a:spAutoFit/>
          </a:bodyPr>
          <a:lstStyle/>
          <a:p>
            <a:pPr algn="ctr"/>
            <a:r>
              <a:rPr lang="en-US" sz="900" i="1" dirty="0">
                <a:solidFill>
                  <a:srgbClr val="FF0000"/>
                </a:solidFill>
              </a:rPr>
              <a:t>Less #</a:t>
            </a:r>
          </a:p>
          <a:p>
            <a:pPr algn="ctr"/>
            <a:r>
              <a:rPr lang="en-US" sz="900" i="1" dirty="0">
                <a:solidFill>
                  <a:srgbClr val="FF0000"/>
                </a:solidFill>
              </a:rPr>
              <a:t>Vulnerable</a:t>
            </a:r>
          </a:p>
        </p:txBody>
      </p:sp>
      <p:sp>
        <p:nvSpPr>
          <p:cNvPr id="6" name="TextBox 5"/>
          <p:cNvSpPr txBox="1"/>
          <p:nvPr/>
        </p:nvSpPr>
        <p:spPr>
          <a:xfrm>
            <a:off x="253954" y="2126834"/>
            <a:ext cx="774572" cy="369332"/>
          </a:xfrm>
          <a:prstGeom prst="rect">
            <a:avLst/>
          </a:prstGeom>
          <a:noFill/>
        </p:spPr>
        <p:txBody>
          <a:bodyPr wrap="none" rtlCol="0">
            <a:spAutoFit/>
          </a:bodyPr>
          <a:lstStyle/>
          <a:p>
            <a:pPr algn="ctr"/>
            <a:r>
              <a:rPr lang="en-US" sz="900" i="1" dirty="0">
                <a:solidFill>
                  <a:srgbClr val="FF0000"/>
                </a:solidFill>
              </a:rPr>
              <a:t>More #</a:t>
            </a:r>
          </a:p>
          <a:p>
            <a:pPr algn="ctr"/>
            <a:r>
              <a:rPr lang="en-US" sz="900" i="1" dirty="0">
                <a:solidFill>
                  <a:srgbClr val="FF0000"/>
                </a:solidFill>
              </a:rPr>
              <a:t>Vulnerable</a:t>
            </a:r>
          </a:p>
        </p:txBody>
      </p:sp>
      <p:cxnSp>
        <p:nvCxnSpPr>
          <p:cNvPr id="7" name="Straight Arrow Connector 6"/>
          <p:cNvCxnSpPr/>
          <p:nvPr/>
        </p:nvCxnSpPr>
        <p:spPr>
          <a:xfrm>
            <a:off x="628650" y="2738924"/>
            <a:ext cx="0" cy="2561253"/>
          </a:xfrm>
          <a:prstGeom prst="straightConnector1">
            <a:avLst/>
          </a:prstGeom>
          <a:ln w="5715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7651147"/>
      </p:ext>
    </p:extLst>
  </p:cSld>
  <p:clrMapOvr>
    <a:masterClrMapping/>
  </p:clrMapOvr>
  <mc:AlternateContent xmlns:mc="http://schemas.openxmlformats.org/markup-compatibility/2006" xmlns:p14="http://schemas.microsoft.com/office/powerpoint/2010/main">
    <mc:Choice Requires="p14">
      <p:transition spd="slow" p14:dur="2000" advTm="48204"/>
    </mc:Choice>
    <mc:Fallback xmlns="">
      <p:transition xmlns:p14="http://schemas.microsoft.com/office/powerpoint/2010/main" spd="slow" advTm="48204"/>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itle 1"/>
          <p:cNvSpPr>
            <a:spLocks noGrp="1"/>
          </p:cNvSpPr>
          <p:nvPr>
            <p:ph type="title"/>
          </p:nvPr>
        </p:nvSpPr>
        <p:spPr>
          <a:xfrm>
            <a:off x="628651" y="-521467"/>
            <a:ext cx="7948820" cy="1490179"/>
          </a:xfrm>
        </p:spPr>
        <p:txBody>
          <a:bodyPr>
            <a:normAutofit/>
          </a:bodyPr>
          <a:lstStyle/>
          <a:p>
            <a:pPr algn="ctr"/>
            <a:r>
              <a:rPr lang="en-US" sz="3600" dirty="0" smtClean="0"/>
              <a:t>Linking Attack Scenario</a:t>
            </a:r>
            <a:endParaRPr lang="en-US" sz="3600" dirty="0"/>
          </a:p>
        </p:txBody>
      </p:sp>
      <p:pic>
        <p:nvPicPr>
          <p:cNvPr id="2" name="Picture 1" descr="MG_GI_slides_Nov.2015_Large-AH_Page_02.jpg"/>
          <p:cNvPicPr>
            <a:picLocks noChangeAspect="1"/>
          </p:cNvPicPr>
          <p:nvPr/>
        </p:nvPicPr>
        <p:blipFill rotWithShape="1">
          <a:blip r:embed="rId2">
            <a:extLst>
              <a:ext uri="{28A0092B-C50C-407E-A947-70E740481C1C}">
                <a14:useLocalDpi xmlns:a14="http://schemas.microsoft.com/office/drawing/2010/main" val="0"/>
              </a:ext>
            </a:extLst>
          </a:blip>
          <a:srcRect t="6338" b="-1"/>
          <a:stretch/>
        </p:blipFill>
        <p:spPr>
          <a:xfrm>
            <a:off x="-677333" y="1473200"/>
            <a:ext cx="9482666" cy="4995334"/>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546593051"/>
      </p:ext>
    </p:extLst>
  </p:cSld>
  <p:clrMapOvr>
    <a:masterClrMapping/>
  </p:clrMapOvr>
  <mc:AlternateContent xmlns:mc="http://schemas.openxmlformats.org/markup-compatibility/2006" xmlns:p14="http://schemas.microsoft.com/office/powerpoint/2010/main">
    <mc:Choice Requires="p14">
      <p:transition spd="slow" p14:dur="2000" advTm="137549"/>
    </mc:Choice>
    <mc:Fallback xmlns="">
      <p:transition xmlns:p14="http://schemas.microsoft.com/office/powerpoint/2010/main" spd="slow" advTm="137549"/>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smtClean="0"/>
              <a:t>Linking Attacks: Case of Netflix Prize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gridCol w="1150749"/>
                <a:gridCol w="1150749"/>
                <a:gridCol w="1150749"/>
              </a:tblGrid>
              <a:tr h="448212">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[1,2,3,4,5]</a:t>
                      </a:r>
                      <a:endParaRPr lang="en-US" sz="1000" dirty="0"/>
                    </a:p>
                  </a:txBody>
                  <a:tcPr marL="68580" marR="68580" marT="34290" marB="34290" anchor="ctr"/>
                </a:tc>
              </a:tr>
              <a:tr h="33677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tc>
                <a:tc>
                  <a:txBody>
                    <a:bodyPr/>
                    <a:lstStyle/>
                    <a:p>
                      <a:pPr algn="ctr"/>
                      <a:r>
                        <a:rPr lang="en-US" sz="1000" dirty="0" smtClean="0"/>
                        <a:t>NTFLX-116</a:t>
                      </a:r>
                      <a:endParaRPr lang="en-US" sz="1000" dirty="0"/>
                    </a:p>
                  </a:txBody>
                  <a:tcPr marL="68580" marR="68580" marT="34290" marB="34290" anchor="ctr"/>
                </a:tc>
                <a:tc>
                  <a:txBody>
                    <a:bodyPr/>
                    <a:lstStyle/>
                    <a:p>
                      <a:pPr algn="ctr"/>
                      <a:r>
                        <a:rPr lang="en-US" sz="1000" dirty="0" smtClean="0"/>
                        <a:t>4/23/2009</a:t>
                      </a:r>
                      <a:endParaRPr lang="en-US" sz="1000" dirty="0"/>
                    </a:p>
                  </a:txBody>
                  <a:tcPr marL="68580" marR="68580" marT="34290" marB="34290" anchor="ctr"/>
                </a:tc>
                <a:tc>
                  <a:txBody>
                    <a:bodyPr/>
                    <a:lstStyle/>
                    <a:p>
                      <a:pPr algn="ctr"/>
                      <a:r>
                        <a:rPr lang="en-US" sz="1000" dirty="0" smtClean="0"/>
                        <a:t>3</a:t>
                      </a:r>
                      <a:endParaRPr lang="en-US" sz="1000" dirty="0"/>
                    </a:p>
                  </a:txBody>
                  <a:tcPr marL="68580" marR="68580" marT="34290" marB="34290" anchor="ctr"/>
                </a:tc>
              </a:tr>
              <a:tr h="33677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tc>
                <a:tc>
                  <a:txBody>
                    <a:bodyPr/>
                    <a:lstStyle/>
                    <a:p>
                      <a:pPr algn="ctr"/>
                      <a:r>
                        <a:rPr lang="en-US" sz="1000" dirty="0" smtClean="0"/>
                        <a:t>NTFLX-666</a:t>
                      </a:r>
                      <a:endParaRPr lang="en-US" sz="1000" dirty="0"/>
                    </a:p>
                  </a:txBody>
                  <a:tcPr marL="68580" marR="68580" marT="34290" marB="34290" anchor="ctr"/>
                </a:tc>
                <a:tc>
                  <a:txBody>
                    <a:bodyPr/>
                    <a:lstStyle/>
                    <a:p>
                      <a:pPr algn="ctr"/>
                      <a:r>
                        <a:rPr lang="en-US" sz="1000" dirty="0" smtClean="0"/>
                        <a:t>6/6/2016</a:t>
                      </a:r>
                      <a:endParaRPr lang="en-US" sz="1000" dirty="0"/>
                    </a:p>
                  </a:txBody>
                  <a:tcPr marL="68580" marR="68580" marT="34290" marB="34290" anchor="ctr"/>
                </a:tc>
                <a:tc>
                  <a:txBody>
                    <a:bodyPr/>
                    <a:lstStyle/>
                    <a:p>
                      <a:pPr algn="ctr"/>
                      <a:r>
                        <a:rPr lang="en-US" sz="1000" dirty="0" smtClean="0"/>
                        <a:t>5</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graphicFrame>
        <p:nvGraphicFramePr>
          <p:cNvPr id="8" name="Table 7"/>
          <p:cNvGraphicFramePr>
            <a:graphicFrameLocks noGrp="1"/>
          </p:cNvGraphicFramePr>
          <p:nvPr>
            <p:extLst/>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gridCol w="1062602"/>
                <a:gridCol w="1062602"/>
                <a:gridCol w="1062602"/>
              </a:tblGrid>
              <a:tr h="54307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[0-10]</a:t>
                      </a:r>
                      <a:endParaRPr lang="en-US" sz="1000" dirty="0"/>
                    </a:p>
                  </a:txBody>
                  <a:tcPr marL="68580" marR="68580" marT="34290" marB="34290" anchor="ctr"/>
                </a:tc>
              </a:tr>
              <a:tr h="323036">
                <a:tc>
                  <a:txBody>
                    <a:bodyPr/>
                    <a:lstStyle/>
                    <a:p>
                      <a:pPr algn="ctr"/>
                      <a:r>
                        <a:rPr lang="en-US" sz="1000" dirty="0" smtClean="0"/>
                        <a:t>IMDB-0</a:t>
                      </a:r>
                      <a:endParaRPr lang="en-US" sz="1000" dirty="0"/>
                    </a:p>
                  </a:txBody>
                  <a:tcPr marL="68580" marR="68580" marT="34290" marB="34290" anchor="ctr"/>
                </a:tc>
                <a:tc>
                  <a:txBody>
                    <a:bodyPr/>
                    <a:lstStyle/>
                    <a:p>
                      <a:pPr algn="ctr"/>
                      <a:r>
                        <a:rPr lang="en-US" sz="1000" dirty="0" smtClean="0"/>
                        <a:t>IMDB-173</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4/20/2009</a:t>
                      </a:r>
                    </a:p>
                  </a:txBody>
                  <a:tcPr marL="68580" marR="68580" marT="34290" marB="34290" anchor="ctr"/>
                </a:tc>
                <a:tc>
                  <a:txBody>
                    <a:bodyPr/>
                    <a:lstStyle/>
                    <a:p>
                      <a:pPr algn="ctr"/>
                      <a:r>
                        <a:rPr lang="en-US" sz="1000" dirty="0" smtClean="0"/>
                        <a:t>5</a:t>
                      </a:r>
                      <a:endParaRPr lang="en-US" sz="1000" dirty="0"/>
                    </a:p>
                  </a:txBody>
                  <a:tcPr marL="68580" marR="68580" marT="34290" marB="34290" anchor="ctr"/>
                </a:tc>
              </a:tr>
              <a:tr h="323036">
                <a:tc>
                  <a:txBody>
                    <a:bodyPr/>
                    <a:lstStyle/>
                    <a:p>
                      <a:pPr algn="ctr"/>
                      <a:r>
                        <a:rPr lang="en-US" sz="1000" dirty="0" smtClean="0"/>
                        <a:t>IMDB-1</a:t>
                      </a:r>
                      <a:endParaRPr lang="en-US" sz="1000" dirty="0"/>
                    </a:p>
                  </a:txBody>
                  <a:tcPr marL="68580" marR="68580" marT="34290" marB="34290" anchor="ctr"/>
                </a:tc>
                <a:tc>
                  <a:txBody>
                    <a:bodyPr/>
                    <a:lstStyle/>
                    <a:p>
                      <a:pPr algn="ctr"/>
                      <a:r>
                        <a:rPr lang="en-US" sz="1000" dirty="0" smtClean="0"/>
                        <a:t>IMDB-18</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10/18/2008</a:t>
                      </a:r>
                    </a:p>
                  </a:txBody>
                  <a:tcPr marL="68580" marR="68580" marT="34290" marB="34290" anchor="ctr"/>
                </a:tc>
                <a:tc>
                  <a:txBody>
                    <a:bodyPr/>
                    <a:lstStyle/>
                    <a:p>
                      <a:pPr algn="ctr"/>
                      <a:r>
                        <a:rPr lang="en-US" sz="1000" dirty="0" smtClean="0"/>
                        <a:t>0</a:t>
                      </a:r>
                      <a:endParaRPr lang="en-US" sz="1000" dirty="0"/>
                    </a:p>
                  </a:txBody>
                  <a:tcPr marL="68580" marR="68580" marT="34290" marB="34290" anchor="ctr"/>
                </a:tc>
              </a:tr>
              <a:tr h="323036">
                <a:tc>
                  <a:txBody>
                    <a:bodyPr/>
                    <a:lstStyle/>
                    <a:p>
                      <a:pPr algn="ctr"/>
                      <a:r>
                        <a:rPr lang="en-US" sz="1000" dirty="0" smtClean="0"/>
                        <a:t>IMDB-2</a:t>
                      </a:r>
                      <a:endParaRPr lang="en-US" sz="1000" dirty="0"/>
                    </a:p>
                  </a:txBody>
                  <a:tcPr marL="68580" marR="68580" marT="34290" marB="34290" anchor="ctr"/>
                </a:tc>
                <a:tc>
                  <a:txBody>
                    <a:bodyPr/>
                    <a:lstStyle/>
                    <a:p>
                      <a:pPr algn="ctr"/>
                      <a:r>
                        <a:rPr lang="en-US" sz="1000" dirty="0" smtClean="0"/>
                        <a:t>IMDB-341</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429359" y="5308253"/>
            <a:ext cx="3960058" cy="507831"/>
          </a:xfrm>
          <a:prstGeom prst="rect">
            <a:avLst/>
          </a:prstGeom>
          <a:noFill/>
        </p:spPr>
        <p:txBody>
          <a:bodyPr wrap="none" rtlCol="0">
            <a:spAutoFit/>
          </a:bodyPr>
          <a:lstStyle/>
          <a:p>
            <a:pPr marL="214313" indent="-214313">
              <a:buFont typeface="Arial" panose="020B0604020202020204" pitchFamily="34" charset="0"/>
              <a:buChar char="•"/>
            </a:pPr>
            <a:r>
              <a:rPr lang="en-US" sz="900" dirty="0"/>
              <a:t>Many users are shared</a:t>
            </a:r>
          </a:p>
          <a:p>
            <a:pPr marL="214313" indent="-214313">
              <a:buFont typeface="Arial" panose="020B0604020202020204" pitchFamily="34" charset="0"/>
              <a:buChar char="•"/>
            </a:pPr>
            <a:r>
              <a:rPr lang="en-US" sz="900" dirty="0"/>
              <a:t>The grades of same users are correlated</a:t>
            </a:r>
          </a:p>
          <a:p>
            <a:pPr marL="214313" indent="-214313">
              <a:buFont typeface="Arial" panose="020B0604020202020204" pitchFamily="34" charset="0"/>
              <a:buChar char="•"/>
            </a:pPr>
            <a:r>
              <a:rPr lang="en-US" sz="900" dirty="0"/>
              <a:t>A user grades one movie around the same date in two databases</a:t>
            </a:r>
          </a:p>
        </p:txBody>
      </p:sp>
      <p:sp>
        <p:nvSpPr>
          <p:cNvPr id="11" name="Rectangle 10"/>
          <p:cNvSpPr/>
          <p:nvPr/>
        </p:nvSpPr>
        <p:spPr>
          <a:xfrm>
            <a:off x="4320709" y="6071812"/>
            <a:ext cx="4137415" cy="646331"/>
          </a:xfrm>
          <a:prstGeom prst="rect">
            <a:avLst/>
          </a:prstGeom>
        </p:spPr>
        <p:txBody>
          <a:bodyPr wrap="none">
            <a:spAutoFit/>
          </a:bodyPr>
          <a:lstStyle/>
          <a:p>
            <a:pPr fontAlgn="auto">
              <a:spcBef>
                <a:spcPts val="0"/>
              </a:spcBef>
              <a:spcAft>
                <a:spcPts val="0"/>
              </a:spcAft>
            </a:pPr>
            <a:r>
              <a:rPr lang="en-US" sz="1800" b="0" dirty="0">
                <a:solidFill>
                  <a:prstClr val="black"/>
                </a:solidFill>
                <a:latin typeface="Calibri" panose="020F0502020204030204"/>
                <a:ea typeface=""/>
                <a:cs typeface=""/>
              </a:rPr>
              <a:t>Anonymized Netflix Prize Training Dataset </a:t>
            </a:r>
          </a:p>
          <a:p>
            <a:pPr algn="ctr" fontAlgn="auto">
              <a:spcBef>
                <a:spcPts val="0"/>
              </a:spcBef>
              <a:spcAft>
                <a:spcPts val="0"/>
              </a:spcAft>
            </a:pPr>
            <a:r>
              <a:rPr lang="en-US" sz="1800" b="0" dirty="0">
                <a:solidFill>
                  <a:prstClr val="black"/>
                </a:solidFill>
                <a:latin typeface="Calibri" panose="020F0502020204030204"/>
                <a:ea typeface=""/>
                <a:cs typeface=""/>
              </a:rPr>
              <a:t>made available to contestants</a:t>
            </a:r>
          </a:p>
        </p:txBody>
      </p:sp>
    </p:spTree>
    <p:extLst>
      <p:ext uri="{BB962C8B-B14F-4D97-AF65-F5344CB8AC3E}">
        <p14:creationId xmlns:p14="http://schemas.microsoft.com/office/powerpoint/2010/main" val="1084593953"/>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smtClean="0"/>
              <a:t>Linking Attacks: Case of Netflix Prize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gridCol w="1150749"/>
                <a:gridCol w="1150749"/>
                <a:gridCol w="1150749"/>
              </a:tblGrid>
              <a:tr h="448212">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[1,2,3,4,5]</a:t>
                      </a:r>
                      <a:endParaRPr lang="en-US" sz="1000" dirty="0"/>
                    </a:p>
                  </a:txBody>
                  <a:tcPr marL="68580" marR="68580" marT="34290" marB="34290" anchor="ctr"/>
                </a:tc>
              </a:tr>
              <a:tr h="33677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FF0000"/>
                    </a:solidFill>
                  </a:tcPr>
                </a:tc>
                <a:tc>
                  <a:txBody>
                    <a:bodyPr/>
                    <a:lstStyle/>
                    <a:p>
                      <a:pPr algn="ctr"/>
                      <a:r>
                        <a:rPr lang="en-US" sz="1000" dirty="0" smtClean="0"/>
                        <a:t>NTFLX-116</a:t>
                      </a:r>
                      <a:endParaRPr lang="en-US" sz="1000" dirty="0"/>
                    </a:p>
                  </a:txBody>
                  <a:tcPr marL="68580" marR="68580" marT="34290" marB="34290" anchor="ctr">
                    <a:solidFill>
                      <a:srgbClr val="FF0000"/>
                    </a:solidFill>
                  </a:tcPr>
                </a:tc>
                <a:tc>
                  <a:txBody>
                    <a:bodyPr/>
                    <a:lstStyle/>
                    <a:p>
                      <a:pPr algn="ctr"/>
                      <a:r>
                        <a:rPr lang="en-US" sz="1000" dirty="0" smtClean="0"/>
                        <a:t>4/23/2009</a:t>
                      </a:r>
                      <a:endParaRPr lang="en-US" sz="1000" dirty="0"/>
                    </a:p>
                  </a:txBody>
                  <a:tcPr marL="68580" marR="68580" marT="34290" marB="34290" anchor="ctr">
                    <a:solidFill>
                      <a:srgbClr val="FF0000"/>
                    </a:solidFill>
                  </a:tcPr>
                </a:tc>
                <a:tc>
                  <a:txBody>
                    <a:bodyPr/>
                    <a:lstStyle/>
                    <a:p>
                      <a:pPr algn="ctr"/>
                      <a:r>
                        <a:rPr lang="en-US" sz="1000" dirty="0" smtClean="0"/>
                        <a:t>3</a:t>
                      </a:r>
                      <a:endParaRPr lang="en-US" sz="1000" dirty="0"/>
                    </a:p>
                  </a:txBody>
                  <a:tcPr marL="68580" marR="68580" marT="34290" marB="34290" anchor="ctr">
                    <a:solidFill>
                      <a:srgbClr val="FF0000"/>
                    </a:solidFill>
                  </a:tcPr>
                </a:tc>
              </a:tr>
              <a:tr h="33677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EAEFF7"/>
                    </a:solidFill>
                  </a:tcPr>
                </a:tc>
                <a:tc>
                  <a:txBody>
                    <a:bodyPr/>
                    <a:lstStyle/>
                    <a:p>
                      <a:pPr algn="ctr"/>
                      <a:r>
                        <a:rPr lang="en-US" sz="1000" dirty="0" smtClean="0"/>
                        <a:t>NTFLX-666</a:t>
                      </a:r>
                      <a:endParaRPr lang="en-US" sz="1000" dirty="0"/>
                    </a:p>
                  </a:txBody>
                  <a:tcPr marL="68580" marR="68580" marT="34290" marB="34290" anchor="ctr">
                    <a:solidFill>
                      <a:srgbClr val="EAEFF7"/>
                    </a:solidFill>
                  </a:tcPr>
                </a:tc>
                <a:tc>
                  <a:txBody>
                    <a:bodyPr/>
                    <a:lstStyle/>
                    <a:p>
                      <a:pPr algn="ctr"/>
                      <a:r>
                        <a:rPr lang="en-US" sz="1000" dirty="0" smtClean="0"/>
                        <a:t>6/6/2016</a:t>
                      </a:r>
                      <a:endParaRPr lang="en-US" sz="1000" dirty="0"/>
                    </a:p>
                  </a:txBody>
                  <a:tcPr marL="68580" marR="68580" marT="34290" marB="34290" anchor="ctr">
                    <a:solidFill>
                      <a:srgbClr val="EAEFF7"/>
                    </a:solidFill>
                  </a:tcPr>
                </a:tc>
                <a:tc>
                  <a:txBody>
                    <a:bodyPr/>
                    <a:lstStyle/>
                    <a:p>
                      <a:pPr algn="ctr"/>
                      <a:r>
                        <a:rPr lang="en-US" sz="1000" dirty="0" smtClean="0"/>
                        <a:t>5</a:t>
                      </a:r>
                      <a:endParaRPr lang="en-US" sz="1000" dirty="0"/>
                    </a:p>
                  </a:txBody>
                  <a:tcPr marL="68580" marR="68580" marT="34290" marB="34290" anchor="ctr">
                    <a:solidFill>
                      <a:srgbClr val="EAEFF7"/>
                    </a:solidFill>
                  </a:tcP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graphicFrame>
        <p:nvGraphicFramePr>
          <p:cNvPr id="8" name="Table 7"/>
          <p:cNvGraphicFramePr>
            <a:graphicFrameLocks noGrp="1"/>
          </p:cNvGraphicFramePr>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gridCol w="1062602"/>
                <a:gridCol w="1062602"/>
                <a:gridCol w="1062602"/>
              </a:tblGrid>
              <a:tr h="54307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[0-10]</a:t>
                      </a:r>
                      <a:endParaRPr lang="en-US" sz="1000" dirty="0"/>
                    </a:p>
                  </a:txBody>
                  <a:tcPr marL="68580" marR="68580" marT="34290" marB="34290" anchor="ctr"/>
                </a:tc>
              </a:tr>
              <a:tr h="323036">
                <a:tc>
                  <a:txBody>
                    <a:bodyPr/>
                    <a:lstStyle/>
                    <a:p>
                      <a:pPr algn="ctr"/>
                      <a:r>
                        <a:rPr lang="en-US" sz="1000" dirty="0" smtClean="0"/>
                        <a:t>IMDB-0</a:t>
                      </a:r>
                      <a:endParaRPr lang="en-US" sz="1000" dirty="0"/>
                    </a:p>
                  </a:txBody>
                  <a:tcPr marL="68580" marR="68580" marT="34290" marB="34290" anchor="ctr">
                    <a:solidFill>
                      <a:srgbClr val="FF0000"/>
                    </a:solidFill>
                  </a:tcPr>
                </a:tc>
                <a:tc>
                  <a:txBody>
                    <a:bodyPr/>
                    <a:lstStyle/>
                    <a:p>
                      <a:pPr algn="ctr"/>
                      <a:r>
                        <a:rPr lang="en-US" sz="1000" dirty="0" smtClean="0"/>
                        <a:t>IMDB-173</a:t>
                      </a:r>
                      <a:endParaRPr lang="en-US" sz="1000" dirty="0"/>
                    </a:p>
                  </a:txBody>
                  <a:tcPr marL="68580" marR="68580" marT="34290" marB="34290" anchor="ct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4/20/2009</a:t>
                      </a:r>
                    </a:p>
                  </a:txBody>
                  <a:tcPr marL="68580" marR="68580" marT="34290" marB="34290" anchor="ctr">
                    <a:solidFill>
                      <a:srgbClr val="FF0000"/>
                    </a:solidFill>
                  </a:tcPr>
                </a:tc>
                <a:tc>
                  <a:txBody>
                    <a:bodyPr/>
                    <a:lstStyle/>
                    <a:p>
                      <a:pPr algn="ctr"/>
                      <a:r>
                        <a:rPr lang="en-US" sz="1000" dirty="0" smtClean="0"/>
                        <a:t>5</a:t>
                      </a:r>
                      <a:endParaRPr lang="en-US" sz="1000" dirty="0"/>
                    </a:p>
                  </a:txBody>
                  <a:tcPr marL="68580" marR="68580" marT="34290" marB="34290" anchor="ctr">
                    <a:solidFill>
                      <a:srgbClr val="FF0000"/>
                    </a:solidFill>
                  </a:tcPr>
                </a:tc>
              </a:tr>
              <a:tr h="323036">
                <a:tc>
                  <a:txBody>
                    <a:bodyPr/>
                    <a:lstStyle/>
                    <a:p>
                      <a:pPr algn="ctr"/>
                      <a:r>
                        <a:rPr lang="en-US" sz="1000" dirty="0" smtClean="0"/>
                        <a:t>IMDB-1</a:t>
                      </a:r>
                      <a:endParaRPr lang="en-US" sz="1000" dirty="0"/>
                    </a:p>
                  </a:txBody>
                  <a:tcPr marL="68580" marR="68580" marT="34290" marB="34290" anchor="ctr"/>
                </a:tc>
                <a:tc>
                  <a:txBody>
                    <a:bodyPr/>
                    <a:lstStyle/>
                    <a:p>
                      <a:pPr algn="ctr"/>
                      <a:r>
                        <a:rPr lang="en-US" sz="1000" dirty="0" smtClean="0"/>
                        <a:t>IMDB-18</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10/18/2008</a:t>
                      </a:r>
                    </a:p>
                  </a:txBody>
                  <a:tcPr marL="68580" marR="68580" marT="34290" marB="34290" anchor="ctr"/>
                </a:tc>
                <a:tc>
                  <a:txBody>
                    <a:bodyPr/>
                    <a:lstStyle/>
                    <a:p>
                      <a:pPr algn="ctr"/>
                      <a:r>
                        <a:rPr lang="en-US" sz="1000" dirty="0" smtClean="0"/>
                        <a:t>0</a:t>
                      </a:r>
                      <a:endParaRPr lang="en-US" sz="1000" dirty="0"/>
                    </a:p>
                  </a:txBody>
                  <a:tcPr marL="68580" marR="68580" marT="34290" marB="34290" anchor="ctr"/>
                </a:tc>
              </a:tr>
              <a:tr h="323036">
                <a:tc>
                  <a:txBody>
                    <a:bodyPr/>
                    <a:lstStyle/>
                    <a:p>
                      <a:pPr algn="ctr"/>
                      <a:r>
                        <a:rPr lang="en-US" sz="1000" dirty="0" smtClean="0"/>
                        <a:t>IMDB-2</a:t>
                      </a:r>
                      <a:endParaRPr lang="en-US" sz="1000" dirty="0"/>
                    </a:p>
                  </a:txBody>
                  <a:tcPr marL="68580" marR="68580" marT="34290" marB="34290" anchor="ctr"/>
                </a:tc>
                <a:tc>
                  <a:txBody>
                    <a:bodyPr/>
                    <a:lstStyle/>
                    <a:p>
                      <a:pPr algn="ctr"/>
                      <a:r>
                        <a:rPr lang="en-US" sz="1000" dirty="0" smtClean="0"/>
                        <a:t>IMDB-341</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293890" y="5308253"/>
            <a:ext cx="4747133" cy="1446550"/>
          </a:xfrm>
          <a:prstGeom prst="rect">
            <a:avLst/>
          </a:prstGeom>
          <a:noFill/>
        </p:spPr>
        <p:txBody>
          <a:bodyPr wrap="none" rtlCol="0">
            <a:spAutoFit/>
          </a:bodyPr>
          <a:lstStyle/>
          <a:p>
            <a:pPr marL="214313" indent="-214313">
              <a:buFont typeface="Arial" panose="020B0604020202020204" pitchFamily="34" charset="0"/>
              <a:buChar char="•"/>
            </a:pPr>
            <a:r>
              <a:rPr lang="en-US" sz="1100" dirty="0"/>
              <a:t>Many users are shared</a:t>
            </a:r>
          </a:p>
          <a:p>
            <a:pPr marL="214313" indent="-214313">
              <a:buFont typeface="Arial" panose="020B0604020202020204" pitchFamily="34" charset="0"/>
              <a:buChar char="•"/>
            </a:pPr>
            <a:r>
              <a:rPr lang="en-US" sz="1100" dirty="0"/>
              <a:t>The grades of same users are correlated</a:t>
            </a:r>
          </a:p>
          <a:p>
            <a:pPr marL="214313" indent="-214313">
              <a:buFont typeface="Arial" panose="020B0604020202020204" pitchFamily="34" charset="0"/>
              <a:buChar char="•"/>
            </a:pPr>
            <a:r>
              <a:rPr lang="en-US" sz="1100" dirty="0"/>
              <a:t>A user grades one movie around the same date in two </a:t>
            </a:r>
            <a:r>
              <a:rPr lang="en-US" sz="1100" dirty="0" smtClean="0"/>
              <a:t>databases</a:t>
            </a:r>
          </a:p>
          <a:p>
            <a:pPr marL="214313" indent="-214313">
              <a:buFont typeface="Arial" panose="020B0604020202020204" pitchFamily="34" charset="0"/>
              <a:buChar char="•"/>
            </a:pPr>
            <a:endParaRPr lang="en-US" sz="1100" dirty="0"/>
          </a:p>
          <a:p>
            <a:pPr marL="214313" indent="-214313">
              <a:buFont typeface="Arial" panose="020B0604020202020204" pitchFamily="34" charset="0"/>
              <a:buChar char="•"/>
            </a:pPr>
            <a:r>
              <a:rPr lang="en-US" sz="1100" dirty="0" smtClean="0"/>
              <a:t>IMDB users are public</a:t>
            </a:r>
          </a:p>
          <a:p>
            <a:pPr marL="214313" indent="-214313">
              <a:buFont typeface="Arial" panose="020B0604020202020204" pitchFamily="34" charset="0"/>
              <a:buChar char="•"/>
            </a:pPr>
            <a:endParaRPr lang="en-US" sz="1100" dirty="0"/>
          </a:p>
          <a:p>
            <a:pPr marL="214313" indent="-214313">
              <a:buFont typeface="Arial" panose="020B0604020202020204" pitchFamily="34" charset="0"/>
              <a:buChar char="•"/>
            </a:pPr>
            <a:r>
              <a:rPr lang="en-US" sz="1100" dirty="0" err="1" smtClean="0"/>
              <a:t>NetFLIX</a:t>
            </a:r>
            <a:r>
              <a:rPr lang="en-US" sz="1100" dirty="0" smtClean="0"/>
              <a:t> and </a:t>
            </a:r>
            <a:r>
              <a:rPr lang="en-US" sz="1100" dirty="0" err="1" smtClean="0"/>
              <a:t>IMdB</a:t>
            </a:r>
            <a:r>
              <a:rPr lang="en-US" sz="1100" dirty="0" smtClean="0"/>
              <a:t> moves are public</a:t>
            </a:r>
          </a:p>
          <a:p>
            <a:pPr marL="214313" indent="-214313">
              <a:buFont typeface="Arial" panose="020B0604020202020204" pitchFamily="34" charset="0"/>
              <a:buChar char="•"/>
            </a:pPr>
            <a:endParaRPr lang="en-US" sz="1100" dirty="0"/>
          </a:p>
        </p:txBody>
      </p:sp>
      <p:cxnSp>
        <p:nvCxnSpPr>
          <p:cNvPr id="10" name="Straight Arrow Connector 9"/>
          <p:cNvCxnSpPr/>
          <p:nvPr/>
        </p:nvCxnSpPr>
        <p:spPr>
          <a:xfrm flipV="1">
            <a:off x="4591374" y="3507460"/>
            <a:ext cx="197603" cy="337088"/>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192375" y="2134014"/>
            <a:ext cx="2626963" cy="0"/>
          </a:xfrm>
          <a:prstGeom prst="straightConnector1">
            <a:avLst/>
          </a:prstGeom>
          <a:ln w="117475">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2269714"/>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smtClean="0"/>
              <a:t>Linking Attacks: Case of Netflix Prize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gridCol w="1150749"/>
                <a:gridCol w="1150749"/>
                <a:gridCol w="1150749"/>
              </a:tblGrid>
              <a:tr h="448212">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[1,2,3,4,5]</a:t>
                      </a:r>
                      <a:endParaRPr lang="en-US" sz="1000" dirty="0"/>
                    </a:p>
                  </a:txBody>
                  <a:tcPr marL="68580" marR="68580" marT="34290" marB="34290" anchor="ctr"/>
                </a:tc>
              </a:tr>
              <a:tr h="33677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FF0000"/>
                    </a:solidFill>
                  </a:tcPr>
                </a:tc>
                <a:tc>
                  <a:txBody>
                    <a:bodyPr/>
                    <a:lstStyle/>
                    <a:p>
                      <a:pPr algn="ctr"/>
                      <a:r>
                        <a:rPr lang="en-US" sz="1000" dirty="0" smtClean="0"/>
                        <a:t>NTFLX-116</a:t>
                      </a:r>
                      <a:endParaRPr lang="en-US" sz="1000" dirty="0"/>
                    </a:p>
                  </a:txBody>
                  <a:tcPr marL="68580" marR="68580" marT="34290" marB="34290" anchor="ctr">
                    <a:solidFill>
                      <a:srgbClr val="FF0000"/>
                    </a:solidFill>
                  </a:tcPr>
                </a:tc>
                <a:tc>
                  <a:txBody>
                    <a:bodyPr/>
                    <a:lstStyle/>
                    <a:p>
                      <a:pPr algn="ctr"/>
                      <a:r>
                        <a:rPr lang="en-US" sz="1000" dirty="0" smtClean="0"/>
                        <a:t>4/23/2009</a:t>
                      </a:r>
                      <a:endParaRPr lang="en-US" sz="1000" dirty="0"/>
                    </a:p>
                  </a:txBody>
                  <a:tcPr marL="68580" marR="68580" marT="34290" marB="34290" anchor="ctr">
                    <a:solidFill>
                      <a:srgbClr val="FF0000"/>
                    </a:solidFill>
                  </a:tcPr>
                </a:tc>
                <a:tc>
                  <a:txBody>
                    <a:bodyPr/>
                    <a:lstStyle/>
                    <a:p>
                      <a:pPr algn="ctr"/>
                      <a:r>
                        <a:rPr lang="en-US" sz="1000" dirty="0" smtClean="0"/>
                        <a:t>3</a:t>
                      </a:r>
                      <a:endParaRPr lang="en-US" sz="1000" dirty="0"/>
                    </a:p>
                  </a:txBody>
                  <a:tcPr marL="68580" marR="68580" marT="34290" marB="34290" anchor="ctr">
                    <a:solidFill>
                      <a:srgbClr val="FF0000"/>
                    </a:solidFill>
                  </a:tcPr>
                </a:tc>
              </a:tr>
              <a:tr h="33677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FF0000"/>
                    </a:solidFill>
                  </a:tcPr>
                </a:tc>
                <a:tc>
                  <a:txBody>
                    <a:bodyPr/>
                    <a:lstStyle/>
                    <a:p>
                      <a:pPr algn="ctr"/>
                      <a:r>
                        <a:rPr lang="en-US" sz="1400" b="1" dirty="0" smtClean="0">
                          <a:solidFill>
                            <a:srgbClr val="00B050"/>
                          </a:solidFill>
                        </a:rPr>
                        <a:t>NTFLX-666</a:t>
                      </a:r>
                      <a:endParaRPr lang="en-US" sz="1000" b="1" dirty="0">
                        <a:solidFill>
                          <a:srgbClr val="00B050"/>
                        </a:solidFill>
                      </a:endParaRPr>
                    </a:p>
                  </a:txBody>
                  <a:tcPr marL="68580" marR="68580" marT="34290" marB="34290" anchor="ctr">
                    <a:solidFill>
                      <a:srgbClr val="FF0000"/>
                    </a:solidFill>
                  </a:tcPr>
                </a:tc>
                <a:tc>
                  <a:txBody>
                    <a:bodyPr/>
                    <a:lstStyle/>
                    <a:p>
                      <a:pPr algn="ctr"/>
                      <a:r>
                        <a:rPr lang="en-US" sz="1000" dirty="0" smtClean="0"/>
                        <a:t>6/6/2016</a:t>
                      </a:r>
                      <a:endParaRPr lang="en-US" sz="1000" dirty="0"/>
                    </a:p>
                  </a:txBody>
                  <a:tcPr marL="68580" marR="68580" marT="34290" marB="34290" anchor="ctr">
                    <a:solidFill>
                      <a:srgbClr val="FF0000"/>
                    </a:solidFill>
                  </a:tcPr>
                </a:tc>
                <a:tc>
                  <a:txBody>
                    <a:bodyPr/>
                    <a:lstStyle/>
                    <a:p>
                      <a:pPr algn="ctr"/>
                      <a:r>
                        <a:rPr lang="en-US" sz="1000" dirty="0" smtClean="0"/>
                        <a:t>5</a:t>
                      </a:r>
                      <a:endParaRPr lang="en-US" sz="1000" dirty="0"/>
                    </a:p>
                  </a:txBody>
                  <a:tcPr marL="68580" marR="68580" marT="34290" marB="34290" anchor="ctr">
                    <a:solidFill>
                      <a:srgbClr val="FF0000"/>
                    </a:solidFill>
                  </a:tcP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graphicFrame>
        <p:nvGraphicFramePr>
          <p:cNvPr id="8" name="Table 7"/>
          <p:cNvGraphicFramePr>
            <a:graphicFrameLocks noGrp="1"/>
          </p:cNvGraphicFramePr>
          <p:nvPr>
            <p:extLst/>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gridCol w="1062602"/>
                <a:gridCol w="1062602"/>
                <a:gridCol w="1062602"/>
              </a:tblGrid>
              <a:tr h="54307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[0-10]</a:t>
                      </a:r>
                      <a:endParaRPr lang="en-US" sz="1000" dirty="0"/>
                    </a:p>
                  </a:txBody>
                  <a:tcPr marL="68580" marR="68580" marT="34290" marB="34290" anchor="ctr"/>
                </a:tc>
              </a:tr>
              <a:tr h="323036">
                <a:tc>
                  <a:txBody>
                    <a:bodyPr/>
                    <a:lstStyle/>
                    <a:p>
                      <a:pPr algn="ctr"/>
                      <a:r>
                        <a:rPr lang="en-US" sz="1000" dirty="0" smtClean="0"/>
                        <a:t>IMDB-0</a:t>
                      </a:r>
                      <a:endParaRPr lang="en-US" sz="1000" dirty="0"/>
                    </a:p>
                  </a:txBody>
                  <a:tcPr marL="68580" marR="68580" marT="34290" marB="34290" anchor="ctr">
                    <a:solidFill>
                      <a:srgbClr val="FF0000"/>
                    </a:solidFill>
                  </a:tcPr>
                </a:tc>
                <a:tc>
                  <a:txBody>
                    <a:bodyPr/>
                    <a:lstStyle/>
                    <a:p>
                      <a:pPr algn="ctr"/>
                      <a:r>
                        <a:rPr lang="en-US" sz="1000" dirty="0" smtClean="0"/>
                        <a:t>IMDB-173</a:t>
                      </a:r>
                      <a:endParaRPr lang="en-US" sz="1000" dirty="0"/>
                    </a:p>
                  </a:txBody>
                  <a:tcPr marL="68580" marR="68580" marT="34290" marB="34290" anchor="ct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4/20/2009</a:t>
                      </a:r>
                    </a:p>
                  </a:txBody>
                  <a:tcPr marL="68580" marR="68580" marT="34290" marB="34290" anchor="ctr">
                    <a:solidFill>
                      <a:srgbClr val="FF0000"/>
                    </a:solidFill>
                  </a:tcPr>
                </a:tc>
                <a:tc>
                  <a:txBody>
                    <a:bodyPr/>
                    <a:lstStyle/>
                    <a:p>
                      <a:pPr algn="ctr"/>
                      <a:r>
                        <a:rPr lang="en-US" sz="1000" dirty="0" smtClean="0"/>
                        <a:t>5</a:t>
                      </a:r>
                      <a:endParaRPr lang="en-US" sz="1000" dirty="0"/>
                    </a:p>
                  </a:txBody>
                  <a:tcPr marL="68580" marR="68580" marT="34290" marB="34290" anchor="ctr">
                    <a:solidFill>
                      <a:srgbClr val="FF0000"/>
                    </a:solidFill>
                  </a:tcPr>
                </a:tc>
              </a:tr>
              <a:tr h="323036">
                <a:tc>
                  <a:txBody>
                    <a:bodyPr/>
                    <a:lstStyle/>
                    <a:p>
                      <a:pPr algn="ctr"/>
                      <a:r>
                        <a:rPr lang="en-US" sz="1000" dirty="0" smtClean="0"/>
                        <a:t>IMDB-1</a:t>
                      </a:r>
                      <a:endParaRPr lang="en-US" sz="1000" dirty="0"/>
                    </a:p>
                  </a:txBody>
                  <a:tcPr marL="68580" marR="68580" marT="34290" marB="34290" anchor="ctr"/>
                </a:tc>
                <a:tc>
                  <a:txBody>
                    <a:bodyPr/>
                    <a:lstStyle/>
                    <a:p>
                      <a:pPr algn="ctr"/>
                      <a:r>
                        <a:rPr lang="en-US" sz="1000" dirty="0" smtClean="0"/>
                        <a:t>IMDB-18</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10/18/2008</a:t>
                      </a:r>
                    </a:p>
                  </a:txBody>
                  <a:tcPr marL="68580" marR="68580" marT="34290" marB="34290" anchor="ctr"/>
                </a:tc>
                <a:tc>
                  <a:txBody>
                    <a:bodyPr/>
                    <a:lstStyle/>
                    <a:p>
                      <a:pPr algn="ctr"/>
                      <a:r>
                        <a:rPr lang="en-US" sz="1000" dirty="0" smtClean="0"/>
                        <a:t>0</a:t>
                      </a:r>
                      <a:endParaRPr lang="en-US" sz="1000" dirty="0"/>
                    </a:p>
                  </a:txBody>
                  <a:tcPr marL="68580" marR="68580" marT="34290" marB="34290" anchor="ctr"/>
                </a:tc>
              </a:tr>
              <a:tr h="323036">
                <a:tc>
                  <a:txBody>
                    <a:bodyPr/>
                    <a:lstStyle/>
                    <a:p>
                      <a:pPr algn="ctr"/>
                      <a:r>
                        <a:rPr lang="en-US" sz="1000" dirty="0" smtClean="0"/>
                        <a:t>IMDB-2</a:t>
                      </a:r>
                      <a:endParaRPr lang="en-US" sz="1000" dirty="0"/>
                    </a:p>
                  </a:txBody>
                  <a:tcPr marL="68580" marR="68580" marT="34290" marB="34290" anchor="ctr"/>
                </a:tc>
                <a:tc>
                  <a:txBody>
                    <a:bodyPr/>
                    <a:lstStyle/>
                    <a:p>
                      <a:pPr algn="ctr"/>
                      <a:r>
                        <a:rPr lang="en-US" sz="1000" dirty="0" smtClean="0"/>
                        <a:t>IMDB-341</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429359" y="5308253"/>
            <a:ext cx="3960058" cy="507831"/>
          </a:xfrm>
          <a:prstGeom prst="rect">
            <a:avLst/>
          </a:prstGeom>
          <a:noFill/>
        </p:spPr>
        <p:txBody>
          <a:bodyPr wrap="none" rtlCol="0">
            <a:spAutoFit/>
          </a:bodyPr>
          <a:lstStyle/>
          <a:p>
            <a:pPr marL="214313" indent="-214313">
              <a:buFont typeface="Arial" panose="020B0604020202020204" pitchFamily="34" charset="0"/>
              <a:buChar char="•"/>
            </a:pPr>
            <a:r>
              <a:rPr lang="en-US" sz="900" dirty="0"/>
              <a:t>Many users are shared</a:t>
            </a:r>
          </a:p>
          <a:p>
            <a:pPr marL="214313" indent="-214313">
              <a:buFont typeface="Arial" panose="020B0604020202020204" pitchFamily="34" charset="0"/>
              <a:buChar char="•"/>
            </a:pPr>
            <a:r>
              <a:rPr lang="en-US" sz="900" dirty="0"/>
              <a:t>The grades of same users are correlated</a:t>
            </a:r>
          </a:p>
          <a:p>
            <a:pPr marL="214313" indent="-214313">
              <a:buFont typeface="Arial" panose="020B0604020202020204" pitchFamily="34" charset="0"/>
              <a:buChar char="•"/>
            </a:pPr>
            <a:r>
              <a:rPr lang="en-US" sz="900" dirty="0"/>
              <a:t>A user grades one movie around the same date in two databases</a:t>
            </a:r>
          </a:p>
        </p:txBody>
      </p:sp>
      <p:cxnSp>
        <p:nvCxnSpPr>
          <p:cNvPr id="10" name="Straight Arrow Connector 9"/>
          <p:cNvCxnSpPr/>
          <p:nvPr/>
        </p:nvCxnSpPr>
        <p:spPr>
          <a:xfrm flipV="1">
            <a:off x="4591374" y="3507460"/>
            <a:ext cx="197603" cy="337088"/>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4591424" y="3832038"/>
            <a:ext cx="126334" cy="652182"/>
          </a:xfrm>
          <a:custGeom>
            <a:avLst/>
            <a:gdLst>
              <a:gd name="connsiteX0" fmla="*/ 16933 w 140343"/>
              <a:gd name="connsiteY0" fmla="*/ 0 h 863600"/>
              <a:gd name="connsiteX1" fmla="*/ 101600 w 140343"/>
              <a:gd name="connsiteY1" fmla="*/ 372533 h 863600"/>
              <a:gd name="connsiteX2" fmla="*/ 135467 w 140343"/>
              <a:gd name="connsiteY2" fmla="*/ 728133 h 863600"/>
              <a:gd name="connsiteX3" fmla="*/ 0 w 140343"/>
              <a:gd name="connsiteY3" fmla="*/ 863600 h 863600"/>
              <a:gd name="connsiteX0" fmla="*/ 16933 w 156122"/>
              <a:gd name="connsiteY0" fmla="*/ 0 h 863600"/>
              <a:gd name="connsiteX1" fmla="*/ 143436 w 156122"/>
              <a:gd name="connsiteY1" fmla="*/ 187263 h 863600"/>
              <a:gd name="connsiteX2" fmla="*/ 135467 w 156122"/>
              <a:gd name="connsiteY2" fmla="*/ 728133 h 863600"/>
              <a:gd name="connsiteX3" fmla="*/ 0 w 156122"/>
              <a:gd name="connsiteY3" fmla="*/ 863600 h 863600"/>
              <a:gd name="connsiteX0" fmla="*/ 16933 w 169032"/>
              <a:gd name="connsiteY0" fmla="*/ 0 h 863600"/>
              <a:gd name="connsiteX1" fmla="*/ 143436 w 169032"/>
              <a:gd name="connsiteY1" fmla="*/ 187263 h 863600"/>
              <a:gd name="connsiteX2" fmla="*/ 135467 w 169032"/>
              <a:gd name="connsiteY2" fmla="*/ 728133 h 863600"/>
              <a:gd name="connsiteX3" fmla="*/ 0 w 169032"/>
              <a:gd name="connsiteY3" fmla="*/ 863600 h 863600"/>
              <a:gd name="connsiteX0" fmla="*/ 0 w 171171"/>
              <a:gd name="connsiteY0" fmla="*/ 0 h 875553"/>
              <a:gd name="connsiteX1" fmla="*/ 156385 w 171171"/>
              <a:gd name="connsiteY1" fmla="*/ 199216 h 875553"/>
              <a:gd name="connsiteX2" fmla="*/ 148416 w 171171"/>
              <a:gd name="connsiteY2" fmla="*/ 740086 h 875553"/>
              <a:gd name="connsiteX3" fmla="*/ 12949 w 171171"/>
              <a:gd name="connsiteY3" fmla="*/ 875553 h 875553"/>
              <a:gd name="connsiteX0" fmla="*/ 0 w 171171"/>
              <a:gd name="connsiteY0" fmla="*/ 0 h 875553"/>
              <a:gd name="connsiteX1" fmla="*/ 156385 w 171171"/>
              <a:gd name="connsiteY1" fmla="*/ 199216 h 875553"/>
              <a:gd name="connsiteX2" fmla="*/ 148416 w 171171"/>
              <a:gd name="connsiteY2" fmla="*/ 740086 h 875553"/>
              <a:gd name="connsiteX3" fmla="*/ 12949 w 171171"/>
              <a:gd name="connsiteY3" fmla="*/ 875553 h 875553"/>
              <a:gd name="connsiteX0" fmla="*/ 0 w 171477"/>
              <a:gd name="connsiteY0" fmla="*/ 0 h 869576"/>
              <a:gd name="connsiteX1" fmla="*/ 156385 w 171477"/>
              <a:gd name="connsiteY1" fmla="*/ 199216 h 869576"/>
              <a:gd name="connsiteX2" fmla="*/ 148416 w 171477"/>
              <a:gd name="connsiteY2" fmla="*/ 740086 h 869576"/>
              <a:gd name="connsiteX3" fmla="*/ 6972 w 171477"/>
              <a:gd name="connsiteY3" fmla="*/ 869576 h 869576"/>
              <a:gd name="connsiteX0" fmla="*/ 0 w 171477"/>
              <a:gd name="connsiteY0" fmla="*/ 0 h 869576"/>
              <a:gd name="connsiteX1" fmla="*/ 156385 w 171477"/>
              <a:gd name="connsiteY1" fmla="*/ 199216 h 869576"/>
              <a:gd name="connsiteX2" fmla="*/ 148416 w 171477"/>
              <a:gd name="connsiteY2" fmla="*/ 692708 h 869576"/>
              <a:gd name="connsiteX3" fmla="*/ 6972 w 171477"/>
              <a:gd name="connsiteY3" fmla="*/ 869576 h 869576"/>
              <a:gd name="connsiteX0" fmla="*/ 0 w 168445"/>
              <a:gd name="connsiteY0" fmla="*/ 0 h 869576"/>
              <a:gd name="connsiteX1" fmla="*/ 151647 w 168445"/>
              <a:gd name="connsiteY1" fmla="*/ 213430 h 869576"/>
              <a:gd name="connsiteX2" fmla="*/ 148416 w 168445"/>
              <a:gd name="connsiteY2" fmla="*/ 692708 h 869576"/>
              <a:gd name="connsiteX3" fmla="*/ 6972 w 168445"/>
              <a:gd name="connsiteY3" fmla="*/ 869576 h 869576"/>
              <a:gd name="connsiteX0" fmla="*/ 0 w 168445"/>
              <a:gd name="connsiteY0" fmla="*/ 0 h 869576"/>
              <a:gd name="connsiteX1" fmla="*/ 151647 w 168445"/>
              <a:gd name="connsiteY1" fmla="*/ 213430 h 869576"/>
              <a:gd name="connsiteX2" fmla="*/ 148416 w 168445"/>
              <a:gd name="connsiteY2" fmla="*/ 692708 h 869576"/>
              <a:gd name="connsiteX3" fmla="*/ 6972 w 168445"/>
              <a:gd name="connsiteY3" fmla="*/ 869576 h 869576"/>
              <a:gd name="connsiteX0" fmla="*/ 0 w 168445"/>
              <a:gd name="connsiteY0" fmla="*/ 0 h 869576"/>
              <a:gd name="connsiteX1" fmla="*/ 151647 w 168445"/>
              <a:gd name="connsiteY1" fmla="*/ 241857 h 869576"/>
              <a:gd name="connsiteX2" fmla="*/ 148416 w 168445"/>
              <a:gd name="connsiteY2" fmla="*/ 692708 h 869576"/>
              <a:gd name="connsiteX3" fmla="*/ 6972 w 168445"/>
              <a:gd name="connsiteY3" fmla="*/ 869576 h 869576"/>
            </a:gdLst>
            <a:ahLst/>
            <a:cxnLst>
              <a:cxn ang="0">
                <a:pos x="connsiteX0" y="connsiteY0"/>
              </a:cxn>
              <a:cxn ang="0">
                <a:pos x="connsiteX1" y="connsiteY1"/>
              </a:cxn>
              <a:cxn ang="0">
                <a:pos x="connsiteX2" y="connsiteY2"/>
              </a:cxn>
              <a:cxn ang="0">
                <a:pos x="connsiteX3" y="connsiteY3"/>
              </a:cxn>
            </a:cxnLst>
            <a:rect l="l" t="t" r="r" b="b"/>
            <a:pathLst>
              <a:path w="168445" h="869576">
                <a:moveTo>
                  <a:pt x="0" y="0"/>
                </a:moveTo>
                <a:cubicBezTo>
                  <a:pt x="104173" y="101683"/>
                  <a:pt x="126911" y="126406"/>
                  <a:pt x="151647" y="241857"/>
                </a:cubicBezTo>
                <a:cubicBezTo>
                  <a:pt x="176383" y="357308"/>
                  <a:pt x="172529" y="588088"/>
                  <a:pt x="148416" y="692708"/>
                </a:cubicBezTo>
                <a:cubicBezTo>
                  <a:pt x="124304" y="797328"/>
                  <a:pt x="66239" y="842765"/>
                  <a:pt x="6972" y="869576"/>
                </a:cubicBezTo>
              </a:path>
            </a:pathLst>
          </a:custGeom>
          <a:noFill/>
          <a:ln w="31750">
            <a:solidFill>
              <a:srgbClr val="FF0000"/>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5" name="Straight Arrow Connector 14"/>
          <p:cNvCxnSpPr/>
          <p:nvPr/>
        </p:nvCxnSpPr>
        <p:spPr>
          <a:xfrm>
            <a:off x="3192375" y="2134014"/>
            <a:ext cx="2626963" cy="0"/>
          </a:xfrm>
          <a:prstGeom prst="straightConnector1">
            <a:avLst/>
          </a:prstGeom>
          <a:ln w="117475">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6097201"/>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itle 1"/>
          <p:cNvSpPr>
            <a:spLocks noGrp="1"/>
          </p:cNvSpPr>
          <p:nvPr>
            <p:ph type="title"/>
          </p:nvPr>
        </p:nvSpPr>
        <p:spPr>
          <a:xfrm>
            <a:off x="628651" y="-521467"/>
            <a:ext cx="7948820" cy="1490179"/>
          </a:xfrm>
        </p:spPr>
        <p:txBody>
          <a:bodyPr>
            <a:normAutofit/>
          </a:bodyPr>
          <a:lstStyle/>
          <a:p>
            <a:pPr algn="ctr"/>
            <a:r>
              <a:rPr lang="en-US" sz="3600" dirty="0" smtClean="0"/>
              <a:t>Linking Attack Scenario</a:t>
            </a:r>
            <a:endParaRPr lang="en-US" sz="3600" dirty="0"/>
          </a:p>
        </p:txBody>
      </p:sp>
      <p:pic>
        <p:nvPicPr>
          <p:cNvPr id="2" name="Picture 1" descr="MG_GI_slides_Nov.2015_Large-AH_Page_02.jpg"/>
          <p:cNvPicPr>
            <a:picLocks noChangeAspect="1"/>
          </p:cNvPicPr>
          <p:nvPr/>
        </p:nvPicPr>
        <p:blipFill rotWithShape="1">
          <a:blip r:embed="rId2">
            <a:extLst>
              <a:ext uri="{28A0092B-C50C-407E-A947-70E740481C1C}">
                <a14:useLocalDpi xmlns:a14="http://schemas.microsoft.com/office/drawing/2010/main" val="0"/>
              </a:ext>
            </a:extLst>
          </a:blip>
          <a:srcRect t="6338" b="-1"/>
          <a:stretch/>
        </p:blipFill>
        <p:spPr>
          <a:xfrm>
            <a:off x="-677333" y="1473200"/>
            <a:ext cx="9482666" cy="4995334"/>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787377256"/>
      </p:ext>
    </p:extLst>
  </p:cSld>
  <p:clrMapOvr>
    <a:masterClrMapping/>
  </p:clrMapOvr>
  <mc:AlternateContent xmlns:mc="http://schemas.openxmlformats.org/markup-compatibility/2006" xmlns:p14="http://schemas.microsoft.com/office/powerpoint/2010/main">
    <mc:Choice Requires="p14">
      <p:transition spd="slow" p14:dur="2000" advTm="137549"/>
    </mc:Choice>
    <mc:Fallback xmlns="">
      <p:transition xmlns:p14="http://schemas.microsoft.com/office/powerpoint/2010/main" spd="slow" advTm="137549"/>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7626"/>
            <a:ext cx="7886700" cy="1325563"/>
          </a:xfrm>
        </p:spPr>
        <p:txBody>
          <a:bodyPr>
            <a:normAutofit/>
          </a:bodyPr>
          <a:lstStyle/>
          <a:p>
            <a:r>
              <a:rPr lang="en-US" dirty="0"/>
              <a:t>Levels of Expression-Genotype Model </a:t>
            </a:r>
            <a:r>
              <a:rPr lang="en-US" dirty="0" smtClean="0"/>
              <a:t>Simplifications for Genotype Prediction</a:t>
            </a:r>
            <a:endParaRPr lang="en-US" dirty="0"/>
          </a:p>
        </p:txBody>
      </p:sp>
      <p:pic>
        <p:nvPicPr>
          <p:cNvPr id="3" name="Picture 2" descr="Transcriptome-Mining-Building-Models-while-Protecting-Privacy--20151030-i0gi2015-AH_edited_Page_31.jpg"/>
          <p:cNvPicPr>
            <a:picLocks noChangeAspect="1"/>
          </p:cNvPicPr>
          <p:nvPr/>
        </p:nvPicPr>
        <p:blipFill rotWithShape="1">
          <a:blip r:embed="rId2">
            <a:extLst>
              <a:ext uri="{28A0092B-C50C-407E-A947-70E740481C1C}">
                <a14:useLocalDpi xmlns:a14="http://schemas.microsoft.com/office/drawing/2010/main" val="0"/>
              </a:ext>
            </a:extLst>
          </a:blip>
          <a:srcRect l="4006" t="22963" r="3839" b="15556"/>
          <a:stretch/>
        </p:blipFill>
        <p:spPr>
          <a:xfrm>
            <a:off x="12700" y="1331213"/>
            <a:ext cx="9144000" cy="4713987"/>
          </a:xfrm>
          <a:prstGeom prst="rect">
            <a:avLst/>
          </a:prstGeom>
        </p:spPr>
      </p:pic>
      <p:sp>
        <p:nvSpPr>
          <p:cNvPr id="5" name="Rectangle 4"/>
          <p:cNvSpPr/>
          <p:nvPr/>
        </p:nvSpPr>
        <p:spPr>
          <a:xfrm>
            <a:off x="0" y="6581001"/>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785937194"/>
      </p:ext>
    </p:extLst>
  </p:cSld>
  <p:clrMapOvr>
    <a:masterClrMapping/>
  </p:clrMapOvr>
  <mc:AlternateContent xmlns:mc="http://schemas.openxmlformats.org/markup-compatibility/2006" xmlns:p14="http://schemas.microsoft.com/office/powerpoint/2010/main">
    <mc:Choice Requires="p14">
      <p:transition spd="slow" p14:dur="2000" advTm="43403"/>
    </mc:Choice>
    <mc:Fallback xmlns="">
      <p:transition xmlns:p14="http://schemas.microsoft.com/office/powerpoint/2010/main" spd="slow" advTm="43403"/>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537543" y="983733"/>
            <a:ext cx="3305999" cy="887309"/>
            <a:chOff x="458297" y="1060617"/>
            <a:chExt cx="4163654" cy="1099898"/>
          </a:xfrm>
        </p:grpSpPr>
        <p:sp>
          <p:nvSpPr>
            <p:cNvPr id="11" name="TextBox 10"/>
            <p:cNvSpPr txBox="1"/>
            <p:nvPr/>
          </p:nvSpPr>
          <p:spPr>
            <a:xfrm>
              <a:off x="484448" y="1073712"/>
              <a:ext cx="3979577" cy="1030094"/>
            </a:xfrm>
            <a:prstGeom prst="rect">
              <a:avLst/>
            </a:prstGeom>
            <a:noFill/>
          </p:spPr>
          <p:txBody>
            <a:bodyPr wrap="none" rtlCol="0">
              <a:spAutoFit/>
            </a:bodyPr>
            <a:lstStyle/>
            <a:p>
              <a:pPr fontAlgn="auto">
                <a:spcBef>
                  <a:spcPts val="0"/>
                </a:spcBef>
                <a:spcAft>
                  <a:spcPts val="0"/>
                </a:spcAft>
              </a:pPr>
              <a:r>
                <a:rPr lang="en-US" b="0" dirty="0">
                  <a:solidFill>
                    <a:prstClr val="black"/>
                  </a:solidFill>
                  <a:latin typeface="Courier"/>
                  <a:ea typeface=""/>
                  <a:cs typeface="Courier"/>
                </a:rPr>
                <a:t>ATACAAGCAAGTATAAGTTCGTATGCCGTCTT</a:t>
              </a:r>
            </a:p>
            <a:p>
              <a:pPr fontAlgn="auto">
                <a:spcBef>
                  <a:spcPts val="0"/>
                </a:spcBef>
                <a:spcAft>
                  <a:spcPts val="0"/>
                </a:spcAft>
              </a:pPr>
              <a:r>
                <a:rPr lang="en-US" b="0" dirty="0">
                  <a:solidFill>
                    <a:prstClr val="black"/>
                  </a:solidFill>
                  <a:latin typeface="Courier"/>
                  <a:ea typeface=""/>
                  <a:cs typeface="Courier"/>
                </a:rPr>
                <a:t>GGAGGCTGGAGTTGGGGACGTATGCGGCATAG</a:t>
              </a:r>
            </a:p>
            <a:p>
              <a:pPr fontAlgn="auto">
                <a:spcBef>
                  <a:spcPts val="0"/>
                </a:spcBef>
                <a:spcAft>
                  <a:spcPts val="0"/>
                </a:spcAft>
              </a:pPr>
              <a:r>
                <a:rPr lang="en-US" b="0" dirty="0">
                  <a:solidFill>
                    <a:prstClr val="black"/>
                  </a:solidFill>
                  <a:latin typeface="Courier"/>
                  <a:ea typeface=""/>
                  <a:cs typeface="Courier"/>
                </a:rPr>
                <a:t>TACCGATCGAGTCGACTGTAAACGTAGGCATA</a:t>
              </a:r>
            </a:p>
            <a:p>
              <a:pPr fontAlgn="auto">
                <a:spcBef>
                  <a:spcPts val="0"/>
                </a:spcBef>
                <a:spcAft>
                  <a:spcPts val="0"/>
                </a:spcAft>
              </a:pPr>
              <a:r>
                <a:rPr lang="en-US" b="0" dirty="0">
                  <a:solidFill>
                    <a:prstClr val="black"/>
                  </a:solidFill>
                  <a:latin typeface="Courier"/>
                  <a:ea typeface=""/>
                  <a:cs typeface="Courier"/>
                </a:rPr>
                <a:t>ATTCTGACTGGTGTCATGCTGATGTACTTAAA</a:t>
              </a:r>
              <a:endParaRPr lang="en-US" sz="1350" b="0" dirty="0">
                <a:solidFill>
                  <a:prstClr val="black"/>
                </a:solidFill>
                <a:latin typeface="Helvetica"/>
                <a:ea typeface=""/>
                <a:cs typeface="Helvetica"/>
              </a:endParaRPr>
            </a:p>
          </p:txBody>
        </p:sp>
        <p:sp>
          <p:nvSpPr>
            <p:cNvPr id="12" name="Rectangle 11"/>
            <p:cNvSpPr/>
            <p:nvPr/>
          </p:nvSpPr>
          <p:spPr bwMode="auto">
            <a:xfrm>
              <a:off x="458297" y="1060617"/>
              <a:ext cx="4163654" cy="1099898"/>
            </a:xfrm>
            <a:prstGeom prst="rect">
              <a:avLst/>
            </a:prstGeom>
            <a:noFill/>
            <a:ln w="12700" cap="flat" cmpd="sng" algn="ctr">
              <a:solidFill>
                <a:schemeClr val="tx1"/>
              </a:solidFill>
              <a:prstDash val="solid"/>
              <a:round/>
              <a:headEnd type="none" w="sm" len="sm"/>
              <a:tailEnd type="none" w="sm" len="sm"/>
            </a:ln>
            <a:effectLst/>
          </p:spPr>
          <p:txBody>
            <a:bodyPr vert="horz" wrap="none" lIns="68580" tIns="34290" rIns="68580" bIns="34290" numCol="1" rtlCol="0" anchor="ctr" anchorCtr="0" compatLnSpc="1">
              <a:prstTxWarp prst="textNoShape">
                <a:avLst/>
              </a:prstTxWarp>
            </a:bodyPr>
            <a:lstStyle/>
            <a:p>
              <a:pPr algn="ctr" defTabSz="684572" fontAlgn="auto">
                <a:spcBef>
                  <a:spcPts val="0"/>
                </a:spcBef>
                <a:spcAft>
                  <a:spcPts val="0"/>
                </a:spcAft>
              </a:pPr>
              <a:endParaRPr lang="en-US" sz="1350" b="0">
                <a:solidFill>
                  <a:prstClr val="black"/>
                </a:solidFill>
                <a:latin typeface="Arial" pitchFamily="-65" charset="0"/>
                <a:ea typeface=""/>
                <a:cs typeface=""/>
              </a:endParaRPr>
            </a:p>
          </p:txBody>
        </p:sp>
      </p:grpSp>
      <p:cxnSp>
        <p:nvCxnSpPr>
          <p:cNvPr id="15" name="Straight Arrow Connector 14"/>
          <p:cNvCxnSpPr/>
          <p:nvPr/>
        </p:nvCxnSpPr>
        <p:spPr>
          <a:xfrm flipH="1">
            <a:off x="523499" y="1319816"/>
            <a:ext cx="29819" cy="4348711"/>
          </a:xfrm>
          <a:prstGeom prst="straightConnector1">
            <a:avLst/>
          </a:prstGeom>
          <a:ln w="31750">
            <a:solidFill>
              <a:srgbClr val="00B050"/>
            </a:solidFill>
            <a:tailEnd type="triangle" w="lg" len="sm"/>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16200000">
            <a:off x="-779312" y="2994049"/>
            <a:ext cx="2091014" cy="553998"/>
          </a:xfrm>
          <a:prstGeom prst="rect">
            <a:avLst/>
          </a:prstGeom>
          <a:noFill/>
        </p:spPr>
        <p:txBody>
          <a:bodyPr wrap="square" rtlCol="0">
            <a:spAutoFit/>
          </a:bodyPr>
          <a:lstStyle/>
          <a:p>
            <a:pPr fontAlgn="auto">
              <a:spcBef>
                <a:spcPts val="0"/>
              </a:spcBef>
              <a:spcAft>
                <a:spcPts val="0"/>
              </a:spcAft>
            </a:pPr>
            <a:r>
              <a:rPr lang="en-US" sz="1500" b="0" dirty="0">
                <a:solidFill>
                  <a:srgbClr val="00B050"/>
                </a:solidFill>
                <a:latin typeface="Helvetica" charset="0"/>
                <a:ea typeface="Helvetica" charset="0"/>
                <a:cs typeface="Helvetica" charset="0"/>
              </a:rPr>
              <a:t>Successive steps of Data Reduction</a:t>
            </a:r>
          </a:p>
        </p:txBody>
      </p:sp>
      <p:sp>
        <p:nvSpPr>
          <p:cNvPr id="19" name="Rectangle 18"/>
          <p:cNvSpPr/>
          <p:nvPr/>
        </p:nvSpPr>
        <p:spPr>
          <a:xfrm>
            <a:off x="880484" y="1408531"/>
            <a:ext cx="1878496" cy="46251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err="1">
                <a:solidFill>
                  <a:srgbClr val="0070C0"/>
                </a:solidFill>
                <a:latin typeface="Helvetica" charset="0"/>
                <a:ea typeface="Helvetica" charset="0"/>
                <a:cs typeface="Helvetica" charset="0"/>
              </a:rPr>
              <a:t>Fastq</a:t>
            </a:r>
            <a:r>
              <a:rPr lang="en-US" sz="1350" b="0" dirty="0">
                <a:solidFill>
                  <a:srgbClr val="0070C0"/>
                </a:solidFill>
                <a:latin typeface="Helvetica" charset="0"/>
                <a:ea typeface="Helvetica" charset="0"/>
                <a:cs typeface="Helvetica" charset="0"/>
              </a:rPr>
              <a:t> sequence files</a:t>
            </a:r>
          </a:p>
          <a:p>
            <a:pPr algn="ctr" fontAlgn="auto">
              <a:spcBef>
                <a:spcPts val="0"/>
              </a:spcBef>
              <a:spcAft>
                <a:spcPts val="0"/>
              </a:spcAft>
            </a:pPr>
            <a:r>
              <a:rPr lang="en-US" sz="1350" b="0" dirty="0">
                <a:solidFill>
                  <a:srgbClr val="FF0000"/>
                </a:solidFill>
                <a:latin typeface="Helvetica" charset="0"/>
                <a:ea typeface="Helvetica" charset="0"/>
                <a:cs typeface="Helvetica" charset="0"/>
              </a:rPr>
              <a:t>~5-10 GB</a:t>
            </a:r>
          </a:p>
        </p:txBody>
      </p:sp>
      <p:cxnSp>
        <p:nvCxnSpPr>
          <p:cNvPr id="27" name="Straight Arrow Connector 26"/>
          <p:cNvCxnSpPr>
            <a:stCxn id="12" idx="1"/>
            <a:endCxn id="19" idx="3"/>
          </p:cNvCxnSpPr>
          <p:nvPr/>
        </p:nvCxnSpPr>
        <p:spPr>
          <a:xfrm flipH="1">
            <a:off x="2758979" y="1427388"/>
            <a:ext cx="1778564" cy="212399"/>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pic>
        <p:nvPicPr>
          <p:cNvPr id="29" name="Picture 2"/>
          <p:cNvPicPr>
            <a:picLocks noChangeAspect="1" noChangeArrowheads="1"/>
          </p:cNvPicPr>
          <p:nvPr/>
        </p:nvPicPr>
        <p:blipFill>
          <a:blip r:embed="rId2">
            <a:extLst>
              <a:ext uri="{28A0092B-C50C-407E-A947-70E740481C1C}">
                <a14:useLocalDpi xmlns:a14="http://schemas.microsoft.com/office/drawing/2010/main" val="0"/>
              </a:ext>
            </a:extLst>
          </a:blip>
          <a:srcRect l="75133" t="17796" r="6596" b="5090"/>
          <a:stretch>
            <a:fillRect/>
          </a:stretch>
        </p:blipFill>
        <p:spPr bwMode="auto">
          <a:xfrm>
            <a:off x="7159336" y="1954296"/>
            <a:ext cx="1759413" cy="3474208"/>
          </a:xfrm>
          <a:prstGeom prst="rect">
            <a:avLst/>
          </a:prstGeom>
          <a:noFill/>
          <a:ln w="12700">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pic>
      <p:sp>
        <p:nvSpPr>
          <p:cNvPr id="30" name="TextBox 8"/>
          <p:cNvSpPr txBox="1">
            <a:spLocks noChangeArrowheads="1"/>
          </p:cNvSpPr>
          <p:nvPr/>
        </p:nvSpPr>
        <p:spPr bwMode="auto">
          <a:xfrm>
            <a:off x="5771479" y="6020668"/>
            <a:ext cx="2921214" cy="1846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31" tIns="34268" rIns="68531" bIns="3426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fontAlgn="auto" hangingPunct="1">
              <a:spcBef>
                <a:spcPts val="0"/>
              </a:spcBef>
              <a:spcAft>
                <a:spcPts val="0"/>
              </a:spcAft>
            </a:pPr>
            <a:r>
              <a:rPr lang="en-US" sz="750" dirty="0">
                <a:solidFill>
                  <a:srgbClr val="7F7F7F"/>
                </a:solidFill>
              </a:rPr>
              <a:t>[</a:t>
            </a:r>
            <a:r>
              <a:rPr lang="en-US" sz="750" i="1" dirty="0">
                <a:solidFill>
                  <a:srgbClr val="7F7F7F"/>
                </a:solidFill>
              </a:rPr>
              <a:t>NAT. REV. </a:t>
            </a:r>
            <a:r>
              <a:rPr lang="en-US" sz="750" dirty="0">
                <a:solidFill>
                  <a:srgbClr val="7F7F7F"/>
                </a:solidFill>
              </a:rPr>
              <a:t>10: 57; </a:t>
            </a:r>
            <a:r>
              <a:rPr lang="en-US" sz="750" i="1" dirty="0">
                <a:solidFill>
                  <a:srgbClr val="7F7F7F"/>
                </a:solidFill>
              </a:rPr>
              <a:t>PLOS CB</a:t>
            </a:r>
            <a:r>
              <a:rPr lang="en-US" sz="750" dirty="0">
                <a:solidFill>
                  <a:srgbClr val="7F7F7F"/>
                </a:solidFill>
              </a:rPr>
              <a:t>  4:e1000158; </a:t>
            </a:r>
            <a:r>
              <a:rPr lang="en-US" sz="750" i="1" dirty="0">
                <a:solidFill>
                  <a:srgbClr val="7F7F7F"/>
                </a:solidFill>
              </a:rPr>
              <a:t>PNAS</a:t>
            </a:r>
            <a:r>
              <a:rPr lang="en-US" sz="750" dirty="0">
                <a:solidFill>
                  <a:srgbClr val="7F7F7F"/>
                </a:solidFill>
              </a:rPr>
              <a:t> 4:107: 5254 ]</a:t>
            </a:r>
          </a:p>
        </p:txBody>
      </p:sp>
      <p:sp>
        <p:nvSpPr>
          <p:cNvPr id="38" name="Rectangle 37"/>
          <p:cNvSpPr/>
          <p:nvPr/>
        </p:nvSpPr>
        <p:spPr>
          <a:xfrm>
            <a:off x="3190430" y="5472320"/>
            <a:ext cx="3136550" cy="392413"/>
          </a:xfrm>
          <a:prstGeom prst="rect">
            <a:avLst/>
          </a:prstGeom>
        </p:spPr>
        <p:txBody>
          <a:bodyPr wrap="square" lIns="68576" tIns="34289" rIns="68576" bIns="34289">
            <a:spAutoFit/>
          </a:bodyPr>
          <a:lstStyle/>
          <a:p>
            <a:pPr fontAlgn="auto">
              <a:spcBef>
                <a:spcPts val="0"/>
              </a:spcBef>
              <a:spcAft>
                <a:spcPts val="0"/>
              </a:spcAft>
              <a:defRPr/>
            </a:pPr>
            <a:r>
              <a:rPr lang="en-US" sz="1050" b="0" dirty="0">
                <a:solidFill>
                  <a:prstClr val="black"/>
                </a:solidFill>
                <a:latin typeface="Helvetica"/>
                <a:ea typeface=""/>
                <a:cs typeface="Helvetica"/>
              </a:rPr>
              <a:t>Quantitative information from RNA-</a:t>
            </a:r>
            <a:r>
              <a:rPr lang="en-US" sz="1050" b="0" dirty="0" err="1">
                <a:solidFill>
                  <a:prstClr val="black"/>
                </a:solidFill>
                <a:latin typeface="Helvetica"/>
                <a:ea typeface=""/>
                <a:cs typeface="Helvetica"/>
              </a:rPr>
              <a:t>seq</a:t>
            </a:r>
            <a:r>
              <a:rPr lang="en-US" sz="1050" b="0" dirty="0">
                <a:solidFill>
                  <a:prstClr val="black"/>
                </a:solidFill>
                <a:latin typeface="Helvetica"/>
                <a:ea typeface=""/>
                <a:cs typeface="Helvetica"/>
              </a:rPr>
              <a:t> signal: average signals at exon level (RPKMs)</a:t>
            </a:r>
          </a:p>
        </p:txBody>
      </p:sp>
      <p:sp>
        <p:nvSpPr>
          <p:cNvPr id="39" name="Rectangle 38"/>
          <p:cNvSpPr/>
          <p:nvPr/>
        </p:nvSpPr>
        <p:spPr>
          <a:xfrm>
            <a:off x="7385393" y="5437697"/>
            <a:ext cx="1307300" cy="230830"/>
          </a:xfrm>
          <a:prstGeom prst="rect">
            <a:avLst/>
          </a:prstGeom>
        </p:spPr>
        <p:txBody>
          <a:bodyPr wrap="square" lIns="68576" tIns="34289" rIns="68576" bIns="34289">
            <a:spAutoFit/>
          </a:bodyPr>
          <a:lstStyle/>
          <a:p>
            <a:pPr fontAlgn="auto">
              <a:spcBef>
                <a:spcPts val="0"/>
              </a:spcBef>
              <a:spcAft>
                <a:spcPts val="0"/>
              </a:spcAft>
              <a:defRPr/>
            </a:pPr>
            <a:r>
              <a:rPr lang="en-US" sz="1050" b="0" dirty="0">
                <a:solidFill>
                  <a:prstClr val="black"/>
                </a:solidFill>
                <a:latin typeface="Helvetica"/>
                <a:ea typeface=""/>
                <a:cs typeface="Helvetica"/>
              </a:rPr>
              <a:t>Reads =&gt; Signal</a:t>
            </a:r>
          </a:p>
        </p:txBody>
      </p:sp>
      <p:sp>
        <p:nvSpPr>
          <p:cNvPr id="42" name="Rectangle 41"/>
          <p:cNvSpPr/>
          <p:nvPr/>
        </p:nvSpPr>
        <p:spPr>
          <a:xfrm>
            <a:off x="880484" y="2377937"/>
            <a:ext cx="1878496" cy="4770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srgbClr val="0070C0"/>
                </a:solidFill>
                <a:latin typeface="Helvetica" charset="0"/>
                <a:ea typeface="Helvetica" charset="0"/>
                <a:cs typeface="Helvetica" charset="0"/>
              </a:rPr>
              <a:t>BAM files</a:t>
            </a:r>
          </a:p>
          <a:p>
            <a:pPr algn="ctr" fontAlgn="auto">
              <a:spcBef>
                <a:spcPts val="0"/>
              </a:spcBef>
              <a:spcAft>
                <a:spcPts val="0"/>
              </a:spcAft>
            </a:pPr>
            <a:r>
              <a:rPr lang="en-US" sz="1350" b="0" dirty="0">
                <a:solidFill>
                  <a:srgbClr val="FF0000"/>
                </a:solidFill>
                <a:latin typeface="Helvetica" charset="0"/>
                <a:ea typeface="Helvetica" charset="0"/>
                <a:cs typeface="Helvetica" charset="0"/>
              </a:rPr>
              <a:t>~1-2-fold reduction</a:t>
            </a:r>
          </a:p>
        </p:txBody>
      </p:sp>
      <p:cxnSp>
        <p:nvCxnSpPr>
          <p:cNvPr id="44" name="Straight Arrow Connector 43"/>
          <p:cNvCxnSpPr>
            <a:stCxn id="19" idx="2"/>
            <a:endCxn id="42" idx="0"/>
          </p:cNvCxnSpPr>
          <p:nvPr/>
        </p:nvCxnSpPr>
        <p:spPr>
          <a:xfrm>
            <a:off x="1819732" y="1871042"/>
            <a:ext cx="0" cy="5068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1814423" y="1986201"/>
            <a:ext cx="3863815" cy="300082"/>
          </a:xfrm>
          <a:prstGeom prst="rect">
            <a:avLst/>
          </a:prstGeom>
          <a:noFill/>
        </p:spPr>
        <p:txBody>
          <a:bodyPr wrap="non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Index-building + Alignment to reference genome</a:t>
            </a:r>
          </a:p>
        </p:txBody>
      </p:sp>
      <p:sp>
        <p:nvSpPr>
          <p:cNvPr id="46" name="Rectangle 45"/>
          <p:cNvSpPr/>
          <p:nvPr/>
        </p:nvSpPr>
        <p:spPr>
          <a:xfrm>
            <a:off x="880484" y="3567167"/>
            <a:ext cx="1878496" cy="4690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err="1">
                <a:solidFill>
                  <a:srgbClr val="0070C0"/>
                </a:solidFill>
                <a:latin typeface="Helvetica" charset="0"/>
                <a:ea typeface="Helvetica" charset="0"/>
                <a:cs typeface="Helvetica" charset="0"/>
              </a:rPr>
              <a:t>BigWig</a:t>
            </a:r>
            <a:r>
              <a:rPr lang="en-US" sz="1350" b="0" dirty="0">
                <a:solidFill>
                  <a:srgbClr val="0070C0"/>
                </a:solidFill>
                <a:latin typeface="Helvetica" charset="0"/>
                <a:ea typeface="Helvetica" charset="0"/>
                <a:cs typeface="Helvetica" charset="0"/>
              </a:rPr>
              <a:t> files</a:t>
            </a:r>
          </a:p>
          <a:p>
            <a:pPr algn="ctr" fontAlgn="auto">
              <a:spcBef>
                <a:spcPts val="0"/>
              </a:spcBef>
              <a:spcAft>
                <a:spcPts val="0"/>
              </a:spcAft>
            </a:pPr>
            <a:r>
              <a:rPr lang="en-US" sz="1350" b="0" dirty="0">
                <a:solidFill>
                  <a:srgbClr val="FF0000"/>
                </a:solidFill>
                <a:latin typeface="Helvetica" charset="0"/>
                <a:ea typeface="Helvetica" charset="0"/>
                <a:cs typeface="Helvetica" charset="0"/>
              </a:rPr>
              <a:t>~25-fold reduction</a:t>
            </a:r>
          </a:p>
        </p:txBody>
      </p:sp>
      <p:sp>
        <p:nvSpPr>
          <p:cNvPr id="51" name="TextBox 50"/>
          <p:cNvSpPr txBox="1"/>
          <p:nvPr/>
        </p:nvSpPr>
        <p:spPr>
          <a:xfrm>
            <a:off x="1851742" y="3026683"/>
            <a:ext cx="3829895" cy="300082"/>
          </a:xfrm>
          <a:prstGeom prst="rect">
            <a:avLst/>
          </a:prstGeom>
          <a:noFill/>
        </p:spPr>
        <p:txBody>
          <a:bodyPr wrap="non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Conversion to signal track by overlapping reads</a:t>
            </a:r>
          </a:p>
        </p:txBody>
      </p:sp>
      <p:cxnSp>
        <p:nvCxnSpPr>
          <p:cNvPr id="53" name="Straight Arrow Connector 52"/>
          <p:cNvCxnSpPr>
            <a:endCxn id="51" idx="3"/>
          </p:cNvCxnSpPr>
          <p:nvPr/>
        </p:nvCxnSpPr>
        <p:spPr>
          <a:xfrm flipH="1" flipV="1">
            <a:off x="5681637" y="3176724"/>
            <a:ext cx="1477699" cy="6285"/>
          </a:xfrm>
          <a:prstGeom prst="straightConnector1">
            <a:avLst/>
          </a:prstGeom>
          <a:ln w="63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7" name="Elbow Connector 56"/>
          <p:cNvCxnSpPr>
            <a:stCxn id="7" idx="0"/>
          </p:cNvCxnSpPr>
          <p:nvPr/>
        </p:nvCxnSpPr>
        <p:spPr>
          <a:xfrm rot="16200000" flipV="1">
            <a:off x="3703835" y="2876023"/>
            <a:ext cx="283319" cy="2134616"/>
          </a:xfrm>
          <a:prstGeom prst="bentConnector2">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823999" y="5032155"/>
            <a:ext cx="1878496" cy="6543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srgbClr val="0070C0"/>
                </a:solidFill>
                <a:latin typeface="Helvetica" charset="0"/>
                <a:ea typeface="Helvetica" charset="0"/>
                <a:cs typeface="Helvetica" charset="0"/>
              </a:rPr>
              <a:t>Gene/Transcript expression matrix</a:t>
            </a:r>
          </a:p>
          <a:p>
            <a:pPr algn="ctr" fontAlgn="auto">
              <a:spcBef>
                <a:spcPts val="0"/>
              </a:spcBef>
              <a:spcAft>
                <a:spcPts val="0"/>
              </a:spcAft>
            </a:pPr>
            <a:r>
              <a:rPr lang="en-US" sz="1350" b="0" dirty="0">
                <a:solidFill>
                  <a:srgbClr val="FF0000"/>
                </a:solidFill>
                <a:latin typeface="Helvetica" charset="0"/>
                <a:ea typeface="Helvetica" charset="0"/>
                <a:cs typeface="Helvetica" charset="0"/>
              </a:rPr>
              <a:t>~20-fold reduction</a:t>
            </a:r>
          </a:p>
        </p:txBody>
      </p:sp>
      <p:cxnSp>
        <p:nvCxnSpPr>
          <p:cNvPr id="25" name="Straight Arrow Connector 24"/>
          <p:cNvCxnSpPr>
            <a:stCxn id="42" idx="2"/>
            <a:endCxn id="46" idx="0"/>
          </p:cNvCxnSpPr>
          <p:nvPr/>
        </p:nvCxnSpPr>
        <p:spPr>
          <a:xfrm>
            <a:off x="1819732" y="2855016"/>
            <a:ext cx="0" cy="7121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46" idx="2"/>
          </p:cNvCxnSpPr>
          <p:nvPr/>
        </p:nvCxnSpPr>
        <p:spPr>
          <a:xfrm flipH="1">
            <a:off x="1814423" y="4036177"/>
            <a:ext cx="5309" cy="9959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895091" y="4274832"/>
            <a:ext cx="883095" cy="507831"/>
          </a:xfrm>
          <a:prstGeom prst="rect">
            <a:avLst/>
          </a:prstGeom>
          <a:noFill/>
        </p:spPr>
        <p:txBody>
          <a:bodyPr wrap="squar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Mapping to genes</a:t>
            </a:r>
          </a:p>
        </p:txBody>
      </p:sp>
      <p:pic>
        <p:nvPicPr>
          <p:cNvPr id="7" name="Picture 6"/>
          <p:cNvPicPr>
            <a:picLocks noChangeAspect="1"/>
          </p:cNvPicPr>
          <p:nvPr/>
        </p:nvPicPr>
        <p:blipFill>
          <a:blip r:embed="rId3"/>
          <a:stretch>
            <a:fillRect/>
          </a:stretch>
        </p:blipFill>
        <p:spPr>
          <a:xfrm>
            <a:off x="3084003" y="4084990"/>
            <a:ext cx="3657600" cy="1362075"/>
          </a:xfrm>
          <a:prstGeom prst="rect">
            <a:avLst/>
          </a:prstGeom>
        </p:spPr>
      </p:pic>
      <p:sp>
        <p:nvSpPr>
          <p:cNvPr id="2" name="TextBox 1"/>
          <p:cNvSpPr txBox="1"/>
          <p:nvPr/>
        </p:nvSpPr>
        <p:spPr>
          <a:xfrm>
            <a:off x="3271759" y="221867"/>
            <a:ext cx="2973891" cy="461665"/>
          </a:xfrm>
          <a:prstGeom prst="rect">
            <a:avLst/>
          </a:prstGeom>
          <a:noFill/>
        </p:spPr>
        <p:txBody>
          <a:bodyPr wrap="none" rtlCol="0">
            <a:spAutoFit/>
          </a:bodyPr>
          <a:lstStyle/>
          <a:p>
            <a:r>
              <a:rPr lang="en-US" sz="2400" dirty="0" smtClean="0"/>
              <a:t>RNA-</a:t>
            </a:r>
            <a:r>
              <a:rPr lang="en-US" sz="2400" dirty="0" err="1" smtClean="0"/>
              <a:t>Seq</a:t>
            </a:r>
            <a:r>
              <a:rPr lang="en-US" sz="2400" dirty="0" smtClean="0"/>
              <a:t> Overview</a:t>
            </a:r>
            <a:endParaRPr lang="en-US" sz="2400" dirty="0"/>
          </a:p>
        </p:txBody>
      </p:sp>
    </p:spTree>
    <p:extLst>
      <p:ext uri="{BB962C8B-B14F-4D97-AF65-F5344CB8AC3E}">
        <p14:creationId xmlns:p14="http://schemas.microsoft.com/office/powerpoint/2010/main" val="33317439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59594"/>
            <a:ext cx="7886700" cy="994172"/>
          </a:xfrm>
        </p:spPr>
        <p:txBody>
          <a:bodyPr>
            <a:normAutofit/>
          </a:bodyPr>
          <a:lstStyle/>
          <a:p>
            <a:r>
              <a:rPr lang="en-US" dirty="0" smtClean="0"/>
              <a:t>Success in Linking </a:t>
            </a:r>
            <a:r>
              <a:rPr lang="en-US" dirty="0"/>
              <a:t>Attack </a:t>
            </a:r>
            <a:r>
              <a:rPr lang="en-US" dirty="0" smtClean="0"/>
              <a:t/>
            </a:r>
            <a:br>
              <a:rPr lang="en-US" dirty="0" smtClean="0"/>
            </a:br>
            <a:r>
              <a:rPr lang="en-US" dirty="0" smtClean="0"/>
              <a:t>with </a:t>
            </a:r>
            <a:r>
              <a:rPr lang="en-US" dirty="0"/>
              <a:t>Extremity based Genotype Prediction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28" y="2770934"/>
            <a:ext cx="4196974" cy="3286966"/>
          </a:xfrm>
          <a:prstGeom prst="rect">
            <a:avLst/>
          </a:prstGeom>
        </p:spPr>
      </p:pic>
      <p:sp>
        <p:nvSpPr>
          <p:cNvPr id="14" name="TextBox 13"/>
          <p:cNvSpPr txBox="1"/>
          <p:nvPr/>
        </p:nvSpPr>
        <p:spPr>
          <a:xfrm>
            <a:off x="1020374" y="1946696"/>
            <a:ext cx="2947987" cy="523220"/>
          </a:xfrm>
          <a:prstGeom prst="rect">
            <a:avLst/>
          </a:prstGeom>
          <a:noFill/>
        </p:spPr>
        <p:txBody>
          <a:bodyPr wrap="none" rtlCol="0">
            <a:spAutoFit/>
          </a:bodyPr>
          <a:lstStyle/>
          <a:p>
            <a:r>
              <a:rPr lang="en-US" sz="1400" dirty="0"/>
              <a:t>200 individuals </a:t>
            </a:r>
            <a:r>
              <a:rPr lang="en-US" sz="1400" dirty="0" err="1"/>
              <a:t>eQTL</a:t>
            </a:r>
            <a:r>
              <a:rPr lang="en-US" sz="1400" dirty="0"/>
              <a:t> Discovery </a:t>
            </a:r>
          </a:p>
          <a:p>
            <a:r>
              <a:rPr lang="en-US" sz="1400" dirty="0"/>
              <a:t>200 individuals in Linking Attack</a:t>
            </a:r>
          </a:p>
        </p:txBody>
      </p:sp>
      <p:cxnSp>
        <p:nvCxnSpPr>
          <p:cNvPr id="8" name="Straight Arrow Connector 7"/>
          <p:cNvCxnSpPr/>
          <p:nvPr/>
        </p:nvCxnSpPr>
        <p:spPr>
          <a:xfrm>
            <a:off x="1078173" y="6103962"/>
            <a:ext cx="3697406" cy="0"/>
          </a:xfrm>
          <a:prstGeom prst="straightConnector1">
            <a:avLst/>
          </a:prstGeom>
          <a:ln w="476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91530" y="2838734"/>
            <a:ext cx="0" cy="2825088"/>
          </a:xfrm>
          <a:prstGeom prst="straightConnector1">
            <a:avLst/>
          </a:prstGeom>
          <a:ln w="47625">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0750" y="2212129"/>
            <a:ext cx="1079142" cy="523220"/>
          </a:xfrm>
          <a:prstGeom prst="rect">
            <a:avLst/>
          </a:prstGeom>
          <a:noFill/>
        </p:spPr>
        <p:txBody>
          <a:bodyPr wrap="none" rtlCol="0">
            <a:spAutoFit/>
          </a:bodyPr>
          <a:lstStyle/>
          <a:p>
            <a:pPr algn="ctr"/>
            <a:r>
              <a:rPr lang="en-US" sz="1400" dirty="0" smtClean="0"/>
              <a:t>High</a:t>
            </a:r>
          </a:p>
          <a:p>
            <a:r>
              <a:rPr lang="en-US" sz="1400" dirty="0" smtClean="0"/>
              <a:t>Sensitivity</a:t>
            </a:r>
            <a:endParaRPr lang="en-US" sz="1400" dirty="0"/>
          </a:p>
        </p:txBody>
      </p:sp>
      <p:sp>
        <p:nvSpPr>
          <p:cNvPr id="11" name="TextBox 10"/>
          <p:cNvSpPr txBox="1"/>
          <p:nvPr/>
        </p:nvSpPr>
        <p:spPr>
          <a:xfrm>
            <a:off x="-78380" y="5626345"/>
            <a:ext cx="1079142" cy="523220"/>
          </a:xfrm>
          <a:prstGeom prst="rect">
            <a:avLst/>
          </a:prstGeom>
          <a:noFill/>
        </p:spPr>
        <p:txBody>
          <a:bodyPr wrap="none" rtlCol="0">
            <a:spAutoFit/>
          </a:bodyPr>
          <a:lstStyle/>
          <a:p>
            <a:pPr algn="ctr"/>
            <a:r>
              <a:rPr lang="en-US" sz="1400" dirty="0" smtClean="0"/>
              <a:t>Low</a:t>
            </a:r>
          </a:p>
          <a:p>
            <a:r>
              <a:rPr lang="en-US" sz="1400" dirty="0" smtClean="0"/>
              <a:t>Sensitivity</a:t>
            </a:r>
            <a:endParaRPr lang="en-US" sz="1400" dirty="0"/>
          </a:p>
        </p:txBody>
      </p:sp>
      <p:sp>
        <p:nvSpPr>
          <p:cNvPr id="12" name="TextBox 11"/>
          <p:cNvSpPr txBox="1"/>
          <p:nvPr/>
        </p:nvSpPr>
        <p:spPr>
          <a:xfrm>
            <a:off x="791571" y="6175667"/>
            <a:ext cx="1309974" cy="523220"/>
          </a:xfrm>
          <a:prstGeom prst="rect">
            <a:avLst/>
          </a:prstGeom>
          <a:noFill/>
        </p:spPr>
        <p:txBody>
          <a:bodyPr wrap="none" rtlCol="0">
            <a:spAutoFit/>
          </a:bodyPr>
          <a:lstStyle/>
          <a:p>
            <a:pPr algn="ctr"/>
            <a:r>
              <a:rPr lang="en-US" sz="1400" dirty="0" smtClean="0"/>
              <a:t>High Number</a:t>
            </a:r>
          </a:p>
          <a:p>
            <a:pPr algn="ctr"/>
            <a:r>
              <a:rPr lang="en-US" sz="1400" dirty="0" smtClean="0"/>
              <a:t>Of </a:t>
            </a:r>
            <a:r>
              <a:rPr lang="en-US" sz="1400" dirty="0" err="1" smtClean="0"/>
              <a:t>eQTLs</a:t>
            </a:r>
            <a:endParaRPr lang="en-US" sz="1400" dirty="0" smtClean="0"/>
          </a:p>
        </p:txBody>
      </p:sp>
      <p:sp>
        <p:nvSpPr>
          <p:cNvPr id="13" name="TextBox 12"/>
          <p:cNvSpPr txBox="1"/>
          <p:nvPr/>
        </p:nvSpPr>
        <p:spPr>
          <a:xfrm>
            <a:off x="3823234" y="6170928"/>
            <a:ext cx="1269899" cy="523220"/>
          </a:xfrm>
          <a:prstGeom prst="rect">
            <a:avLst/>
          </a:prstGeom>
          <a:noFill/>
        </p:spPr>
        <p:txBody>
          <a:bodyPr wrap="none" rtlCol="0">
            <a:spAutoFit/>
          </a:bodyPr>
          <a:lstStyle/>
          <a:p>
            <a:pPr algn="ctr"/>
            <a:r>
              <a:rPr lang="en-US" sz="1400" dirty="0" smtClean="0"/>
              <a:t>Low Number</a:t>
            </a:r>
          </a:p>
          <a:p>
            <a:pPr algn="ctr"/>
            <a:r>
              <a:rPr lang="en-US" sz="1400" dirty="0" smtClean="0"/>
              <a:t>Of </a:t>
            </a:r>
            <a:r>
              <a:rPr lang="en-US" sz="1400" dirty="0" err="1" smtClean="0"/>
              <a:t>eQTLs</a:t>
            </a:r>
            <a:endParaRPr lang="en-US" sz="1400" dirty="0" smtClean="0"/>
          </a:p>
        </p:txBody>
      </p:sp>
      <p:sp>
        <p:nvSpPr>
          <p:cNvPr id="15" name="Rectangle 14"/>
          <p:cNvSpPr/>
          <p:nvPr/>
        </p:nvSpPr>
        <p:spPr>
          <a:xfrm>
            <a:off x="5899023" y="6596390"/>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561293790"/>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59594"/>
            <a:ext cx="7886700" cy="994172"/>
          </a:xfrm>
        </p:spPr>
        <p:txBody>
          <a:bodyPr>
            <a:normAutofit/>
          </a:bodyPr>
          <a:lstStyle/>
          <a:p>
            <a:r>
              <a:rPr lang="en-US" dirty="0"/>
              <a:t>Success in Linking Attack </a:t>
            </a:r>
            <a:br>
              <a:rPr lang="en-US" dirty="0"/>
            </a:br>
            <a:r>
              <a:rPr lang="en-US" dirty="0"/>
              <a:t>with Extremity based Genotype Prediction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28" y="2770934"/>
            <a:ext cx="4196974" cy="3286966"/>
          </a:xfrm>
          <a:prstGeom prst="rect">
            <a:avLst/>
          </a:prstGeom>
        </p:spPr>
      </p:pic>
      <p:sp>
        <p:nvSpPr>
          <p:cNvPr id="14" name="TextBox 13"/>
          <p:cNvSpPr txBox="1"/>
          <p:nvPr/>
        </p:nvSpPr>
        <p:spPr>
          <a:xfrm>
            <a:off x="1020374" y="1946696"/>
            <a:ext cx="2947987" cy="523220"/>
          </a:xfrm>
          <a:prstGeom prst="rect">
            <a:avLst/>
          </a:prstGeom>
          <a:noFill/>
        </p:spPr>
        <p:txBody>
          <a:bodyPr wrap="none" rtlCol="0">
            <a:spAutoFit/>
          </a:bodyPr>
          <a:lstStyle/>
          <a:p>
            <a:r>
              <a:rPr lang="en-US" sz="1400" dirty="0">
                <a:solidFill>
                  <a:srgbClr val="FF0000"/>
                </a:solidFill>
              </a:rPr>
              <a:t>200 individuals </a:t>
            </a:r>
            <a:r>
              <a:rPr lang="en-US" sz="1400" dirty="0" err="1">
                <a:solidFill>
                  <a:srgbClr val="FF0000"/>
                </a:solidFill>
              </a:rPr>
              <a:t>eQTL</a:t>
            </a:r>
            <a:r>
              <a:rPr lang="en-US" sz="1400" dirty="0">
                <a:solidFill>
                  <a:srgbClr val="FF0000"/>
                </a:solidFill>
              </a:rPr>
              <a:t> Discovery </a:t>
            </a:r>
          </a:p>
          <a:p>
            <a:r>
              <a:rPr lang="en-US" sz="1400" dirty="0">
                <a:solidFill>
                  <a:srgbClr val="FF0000"/>
                </a:solidFill>
              </a:rPr>
              <a:t>200 individuals in Linking Attack</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800" y="2728945"/>
            <a:ext cx="4241800" cy="3318789"/>
          </a:xfrm>
          <a:prstGeom prst="rect">
            <a:avLst/>
          </a:prstGeom>
        </p:spPr>
      </p:pic>
      <p:sp>
        <p:nvSpPr>
          <p:cNvPr id="16" name="TextBox 15"/>
          <p:cNvSpPr txBox="1"/>
          <p:nvPr/>
        </p:nvSpPr>
        <p:spPr>
          <a:xfrm>
            <a:off x="5103424" y="1946696"/>
            <a:ext cx="3295839" cy="523220"/>
          </a:xfrm>
          <a:prstGeom prst="rect">
            <a:avLst/>
          </a:prstGeom>
          <a:noFill/>
        </p:spPr>
        <p:txBody>
          <a:bodyPr wrap="none" rtlCol="0">
            <a:spAutoFit/>
          </a:bodyPr>
          <a:lstStyle/>
          <a:p>
            <a:r>
              <a:rPr lang="en-US" sz="1400" dirty="0">
                <a:solidFill>
                  <a:srgbClr val="FF0000"/>
                </a:solidFill>
              </a:rPr>
              <a:t>200 individuals </a:t>
            </a:r>
            <a:r>
              <a:rPr lang="en-US" sz="1400" dirty="0" err="1">
                <a:solidFill>
                  <a:srgbClr val="FF0000"/>
                </a:solidFill>
              </a:rPr>
              <a:t>eQTL</a:t>
            </a:r>
            <a:r>
              <a:rPr lang="en-US" sz="1400" dirty="0">
                <a:solidFill>
                  <a:srgbClr val="FF0000"/>
                </a:solidFill>
              </a:rPr>
              <a:t> Discovery </a:t>
            </a:r>
          </a:p>
          <a:p>
            <a:r>
              <a:rPr lang="en-US" sz="1400" dirty="0"/>
              <a:t>100,200 individuals</a:t>
            </a:r>
            <a:r>
              <a:rPr lang="en-US" sz="1400" dirty="0">
                <a:solidFill>
                  <a:srgbClr val="7030A0"/>
                </a:solidFill>
              </a:rPr>
              <a:t> </a:t>
            </a:r>
            <a:r>
              <a:rPr lang="en-US" sz="1400" dirty="0">
                <a:solidFill>
                  <a:srgbClr val="FF0000"/>
                </a:solidFill>
              </a:rPr>
              <a:t>in Linking Attack</a:t>
            </a:r>
          </a:p>
        </p:txBody>
      </p:sp>
      <p:sp>
        <p:nvSpPr>
          <p:cNvPr id="8" name="Rectangle 7"/>
          <p:cNvSpPr/>
          <p:nvPr/>
        </p:nvSpPr>
        <p:spPr>
          <a:xfrm>
            <a:off x="0" y="6581001"/>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916550906"/>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bg1">
                    <a:lumMod val="50000"/>
                  </a:schemeClr>
                </a:solidFill>
                <a:ea typeface="ＭＳ Ｐゴシック" charset="0"/>
                <a:cs typeface="ＭＳ Ｐゴシック" charset="0"/>
              </a:rPr>
              <a:t>Transcriptome Analysis: </a:t>
            </a:r>
            <a:r>
              <a:rPr lang="en-US" sz="1600" dirty="0" smtClean="0">
                <a:solidFill>
                  <a:schemeClr val="bg1">
                    <a:lumMod val="50000"/>
                  </a:schemeClr>
                </a:solidFill>
                <a:ea typeface="ＭＳ Ｐゴシック" charset="0"/>
                <a:cs typeface="ＭＳ Ｐゴシック" charset="0"/>
              </a:rPr>
              <a:t>Tackling </a:t>
            </a:r>
            <a:r>
              <a:rPr lang="en-US" sz="1600" dirty="0">
                <a:solidFill>
                  <a:schemeClr val="bg1">
                    <a:lumMod val="50000"/>
                  </a:schemeClr>
                </a:solidFill>
                <a:ea typeface="ＭＳ Ｐゴシック" charset="0"/>
                <a:cs typeface="ＭＳ Ｐゴシック" charset="0"/>
              </a:rPr>
              <a:t>core issues </a:t>
            </a:r>
            <a:r>
              <a:rPr lang="en-US" sz="1600" dirty="0" smtClean="0">
                <a:solidFill>
                  <a:schemeClr val="bg1">
                    <a:lumMod val="50000"/>
                  </a:schemeClr>
                </a:solidFill>
                <a:ea typeface="ＭＳ Ｐゴシック" charset="0"/>
                <a:cs typeface="ＭＳ Ｐゴシック" charset="0"/>
              </a:rPr>
              <a:t>related to gene regulation </a:t>
            </a:r>
            <a:br>
              <a:rPr lang="en-US" sz="1600" dirty="0" smtClean="0">
                <a:solidFill>
                  <a:schemeClr val="bg1">
                    <a:lumMod val="50000"/>
                  </a:schemeClr>
                </a:solidFill>
                <a:ea typeface="ＭＳ Ｐゴシック" charset="0"/>
                <a:cs typeface="ＭＳ Ｐゴシック" charset="0"/>
              </a:rPr>
            </a:br>
            <a:r>
              <a:rPr lang="en-US" sz="1600" dirty="0" smtClean="0">
                <a:solidFill>
                  <a:schemeClr val="bg1">
                    <a:lumMod val="50000"/>
                  </a:schemeClr>
                </a:solidFill>
                <a:ea typeface="ＭＳ Ｐゴシック" charset="0"/>
                <a:cs typeface="ＭＳ Ｐゴシック" charset="0"/>
              </a:rPr>
              <a:t>&amp; </a:t>
            </a:r>
            <a:r>
              <a:rPr lang="en-US" sz="1600" dirty="0">
                <a:solidFill>
                  <a:schemeClr val="bg1">
                    <a:lumMod val="50000"/>
                  </a:schemeClr>
                </a:solidFill>
                <a:ea typeface="ＭＳ Ｐゴシック" charset="0"/>
                <a:cs typeface="ＭＳ Ｐゴシック" charset="0"/>
              </a:rPr>
              <a:t>also mining the “data exhaust” </a:t>
            </a:r>
            <a:r>
              <a:rPr lang="en-US" sz="1600" dirty="0" smtClean="0">
                <a:solidFill>
                  <a:schemeClr val="bg1">
                    <a:lumMod val="50000"/>
                  </a:schemeClr>
                </a:solidFill>
                <a:ea typeface="ＭＳ Ｐゴシック" charset="0"/>
                <a:cs typeface="ＭＳ Ｐゴシック" charset="0"/>
              </a:rPr>
              <a:t>produced by </a:t>
            </a:r>
            <a:r>
              <a:rPr lang="en-US" sz="1600" dirty="0">
                <a:solidFill>
                  <a:schemeClr val="bg1">
                    <a:lumMod val="50000"/>
                  </a:schemeClr>
                </a:solidFill>
                <a:ea typeface="ＭＳ Ｐゴシック" charset="0"/>
                <a:cs typeface="ＭＳ Ｐゴシック" charset="0"/>
              </a:rPr>
              <a:t>this activity</a:t>
            </a:r>
            <a:endParaRPr lang="en-US" sz="1600" dirty="0">
              <a:ea typeface="ＭＳ Ｐゴシック" charset="0"/>
              <a:cs typeface="ＭＳ Ｐゴシック" charset="0"/>
            </a:endParaRPr>
          </a:p>
        </p:txBody>
      </p:sp>
      <p:sp>
        <p:nvSpPr>
          <p:cNvPr id="54274" name="Content Placeholder 2"/>
          <p:cNvSpPr>
            <a:spLocks noGrp="1"/>
          </p:cNvSpPr>
          <p:nvPr>
            <p:ph sz="half" idx="1"/>
          </p:nvPr>
        </p:nvSpPr>
        <p:spPr>
          <a:xfrm>
            <a:off x="109538" y="758825"/>
            <a:ext cx="4119562" cy="6116638"/>
          </a:xfrm>
        </p:spPr>
        <p:txBody>
          <a:bodyPr/>
          <a:lstStyle/>
          <a:p>
            <a:r>
              <a:rPr lang="en-US" altLang="en-US" sz="1600" i="1" dirty="0" smtClean="0">
                <a:solidFill>
                  <a:schemeClr val="tx1">
                    <a:lumMod val="75000"/>
                    <a:lumOff val="25000"/>
                  </a:schemeClr>
                </a:solidFill>
                <a:ea typeface="ＭＳ Ｐゴシック" charset="-128"/>
                <a:cs typeface="ＭＳ Ｐゴシック" charset="-128"/>
              </a:rPr>
              <a:t>[Core-1] </a:t>
            </a:r>
            <a:r>
              <a:rPr lang="en-US" altLang="en-US" sz="2000" b="1" dirty="0" smtClean="0">
                <a:solidFill>
                  <a:srgbClr val="FFFF00"/>
                </a:solidFill>
                <a:ea typeface="ＭＳ Ｐゴシック" charset="-128"/>
                <a:cs typeface="ＭＳ Ｐゴシック" charset="-128"/>
              </a:rPr>
              <a:t>Expression </a:t>
            </a:r>
            <a:r>
              <a:rPr lang="en-US" altLang="en-US" sz="2000" b="1" dirty="0">
                <a:solidFill>
                  <a:srgbClr val="FFFF00"/>
                </a:solidFill>
                <a:ea typeface="ＭＳ Ｐゴシック" charset="-128"/>
                <a:cs typeface="ＭＳ Ｐゴシック" charset="-128"/>
              </a:rPr>
              <a:t>Clustering</a:t>
            </a:r>
            <a:r>
              <a:rPr lang="en-US" altLang="en-US" sz="2000" dirty="0">
                <a:solidFill>
                  <a:schemeClr val="tx1">
                    <a:lumMod val="75000"/>
                    <a:lumOff val="25000"/>
                  </a:schemeClr>
                </a:solidFill>
                <a:ea typeface="ＭＳ Ｐゴシック" charset="-128"/>
                <a:cs typeface="ＭＳ Ｐゴシック" charset="-128"/>
              </a:rPr>
              <a:t>, </a:t>
            </a:r>
            <a:br>
              <a:rPr lang="en-US" altLang="en-US" sz="2000" dirty="0">
                <a:solidFill>
                  <a:schemeClr val="tx1">
                    <a:lumMod val="75000"/>
                    <a:lumOff val="25000"/>
                  </a:schemeClr>
                </a:solidFill>
                <a:ea typeface="ＭＳ Ｐゴシック" charset="-128"/>
                <a:cs typeface="ＭＳ Ｐゴシック" charset="-128"/>
              </a:rPr>
            </a:br>
            <a:r>
              <a:rPr lang="en-US" altLang="en-US" sz="2000" dirty="0">
                <a:solidFill>
                  <a:schemeClr val="tx1">
                    <a:lumMod val="75000"/>
                    <a:lumOff val="25000"/>
                  </a:schemeClr>
                </a:solidFill>
                <a:ea typeface="ＭＳ Ｐゴシック" charset="-128"/>
                <a:cs typeface="ＭＳ Ｐゴシック" charset="-128"/>
              </a:rPr>
              <a:t>Cross-species </a:t>
            </a:r>
          </a:p>
          <a:p>
            <a:pPr lvl="1"/>
            <a:r>
              <a:rPr lang="en-US" altLang="en-US" sz="1600" dirty="0">
                <a:solidFill>
                  <a:schemeClr val="tx1">
                    <a:lumMod val="75000"/>
                    <a:lumOff val="25000"/>
                  </a:schemeClr>
                </a:solidFill>
                <a:ea typeface="ＭＳ Ｐゴシック" charset="-128"/>
              </a:rPr>
              <a:t>Comparative ENCODE </a:t>
            </a:r>
            <a:r>
              <a:rPr lang="mr-IN" altLang="en-US" sz="1600" dirty="0">
                <a:solidFill>
                  <a:schemeClr val="tx1">
                    <a:lumMod val="75000"/>
                    <a:lumOff val="25000"/>
                  </a:schemeClr>
                </a:solidFill>
                <a:ea typeface="ＭＳ Ｐゴシック" charset="-128"/>
              </a:rPr>
              <a:t>–</a:t>
            </a:r>
            <a:r>
              <a:rPr lang="en-US" altLang="en-US" sz="1600" dirty="0">
                <a:solidFill>
                  <a:schemeClr val="tx1">
                    <a:lumMod val="75000"/>
                    <a:lumOff val="25000"/>
                  </a:schemeClr>
                </a:solidFill>
                <a:ea typeface="ＭＳ Ｐゴシック" charset="-128"/>
              </a:rPr>
              <a:t> Lots of worm-fly-human matched data &amp; developmental </a:t>
            </a:r>
            <a:r>
              <a:rPr lang="en-US" altLang="en-US" sz="1600" dirty="0" err="1">
                <a:solidFill>
                  <a:schemeClr val="tx1">
                    <a:lumMod val="75000"/>
                    <a:lumOff val="25000"/>
                  </a:schemeClr>
                </a:solidFill>
                <a:ea typeface="ＭＳ Ｐゴシック" charset="-128"/>
              </a:rPr>
              <a:t>timecourses</a:t>
            </a:r>
            <a:endParaRPr lang="en-US" altLang="en-US" sz="1600" dirty="0">
              <a:solidFill>
                <a:schemeClr val="tx1">
                  <a:lumMod val="75000"/>
                  <a:lumOff val="25000"/>
                </a:schemeClr>
              </a:solidFill>
              <a:ea typeface="ＭＳ Ｐゴシック" charset="-128"/>
            </a:endParaRPr>
          </a:p>
          <a:p>
            <a:pPr lvl="1"/>
            <a:r>
              <a:rPr lang="en-US" altLang="en-US" sz="1600" dirty="0">
                <a:solidFill>
                  <a:schemeClr val="tx1">
                    <a:lumMod val="75000"/>
                    <a:lumOff val="25000"/>
                  </a:schemeClr>
                </a:solidFill>
                <a:ea typeface="ＭＳ Ｐゴシック" charset="-128"/>
              </a:rPr>
              <a:t>Optimization gives 16 conserved co-expression modules</a:t>
            </a:r>
          </a:p>
          <a:p>
            <a:r>
              <a:rPr lang="en-US" altLang="en-US" sz="1600" i="1" dirty="0" smtClean="0">
                <a:solidFill>
                  <a:schemeClr val="tx1">
                    <a:lumMod val="75000"/>
                    <a:lumOff val="25000"/>
                  </a:schemeClr>
                </a:solidFill>
                <a:ea typeface="ＭＳ Ｐゴシック" charset="-128"/>
                <a:cs typeface="ＭＳ Ｐゴシック" charset="-128"/>
              </a:rPr>
              <a:t>[Core-2] </a:t>
            </a:r>
            <a:r>
              <a:rPr lang="en-US" altLang="en-US" sz="2000" b="1" dirty="0" smtClean="0">
                <a:solidFill>
                  <a:srgbClr val="FFFF00"/>
                </a:solidFill>
                <a:ea typeface="ＭＳ Ｐゴシック" charset="-128"/>
                <a:cs typeface="ＭＳ Ｐゴシック" charset="-128"/>
              </a:rPr>
              <a:t>State </a:t>
            </a:r>
            <a:r>
              <a:rPr lang="en-US" altLang="en-US" sz="2000" b="1" dirty="0">
                <a:solidFill>
                  <a:srgbClr val="FFFF00"/>
                </a:solidFill>
                <a:ea typeface="ＭＳ Ｐゴシック" charset="-128"/>
                <a:cs typeface="ＭＳ Ｐゴシック" charset="-128"/>
              </a:rPr>
              <a:t>Space Models</a:t>
            </a:r>
            <a:r>
              <a:rPr lang="en-US" altLang="en-US" sz="2000" b="1" dirty="0">
                <a:solidFill>
                  <a:schemeClr val="tx1">
                    <a:lumMod val="75000"/>
                    <a:lumOff val="25000"/>
                  </a:schemeClr>
                </a:solidFill>
                <a:ea typeface="ＭＳ Ｐゴシック" charset="-128"/>
                <a:cs typeface="ＭＳ Ｐゴシック" charset="-128"/>
              </a:rPr>
              <a:t> </a:t>
            </a:r>
            <a:br>
              <a:rPr lang="en-US" altLang="en-US" sz="2000" b="1" dirty="0">
                <a:solidFill>
                  <a:schemeClr val="tx1">
                    <a:lumMod val="75000"/>
                    <a:lumOff val="25000"/>
                  </a:schemeClr>
                </a:solidFill>
                <a:ea typeface="ＭＳ Ｐゴシック" charset="-128"/>
                <a:cs typeface="ＭＳ Ｐゴシック" charset="-128"/>
              </a:rPr>
            </a:br>
            <a:r>
              <a:rPr lang="en-US" altLang="en-US" sz="2000" dirty="0">
                <a:solidFill>
                  <a:schemeClr val="tx1">
                    <a:lumMod val="75000"/>
                    <a:lumOff val="25000"/>
                  </a:schemeClr>
                </a:solidFill>
                <a:ea typeface="ＭＳ Ｐゴシック" charset="-128"/>
                <a:cs typeface="ＭＳ Ｐゴシック" charset="-128"/>
              </a:rPr>
              <a:t>of Gene Expression</a:t>
            </a:r>
          </a:p>
          <a:p>
            <a:pPr lvl="1"/>
            <a:r>
              <a:rPr lang="en-US" altLang="en-US" sz="1600" dirty="0">
                <a:solidFill>
                  <a:schemeClr val="tx1">
                    <a:lumMod val="75000"/>
                    <a:lumOff val="25000"/>
                  </a:schemeClr>
                </a:solidFill>
                <a:ea typeface="ＭＳ Ｐゴシック" charset="-128"/>
              </a:rPr>
              <a:t>Using dimensionality reduction to help determine internal &amp; external drivers</a:t>
            </a:r>
          </a:p>
          <a:p>
            <a:pPr lvl="1"/>
            <a:r>
              <a:rPr lang="en-US" altLang="en-US" sz="1600" dirty="0">
                <a:solidFill>
                  <a:schemeClr val="tx1">
                    <a:lumMod val="75000"/>
                    <a:lumOff val="25000"/>
                  </a:schemeClr>
                </a:solidFill>
                <a:ea typeface="ＭＳ Ｐゴシック" charset="-128"/>
              </a:rPr>
              <a:t>Decoupling expression changes into those from conserved vs species-specific genes</a:t>
            </a:r>
          </a:p>
          <a:p>
            <a:pPr lvl="1"/>
            <a:r>
              <a:rPr lang="en-US" altLang="en-US" sz="1600" dirty="0">
                <a:solidFill>
                  <a:schemeClr val="tx1">
                    <a:lumMod val="75000"/>
                    <a:lumOff val="25000"/>
                  </a:schemeClr>
                </a:solidFill>
                <a:ea typeface="ＭＳ Ｐゴシック" charset="-128"/>
              </a:rPr>
              <a:t>Also, conserved genes have similar canonical patterns (</a:t>
            </a:r>
            <a:r>
              <a:rPr lang="en-US" altLang="en-US" sz="1600" dirty="0" err="1">
                <a:solidFill>
                  <a:schemeClr val="tx1">
                    <a:lumMod val="75000"/>
                    <a:lumOff val="25000"/>
                  </a:schemeClr>
                </a:solidFill>
                <a:ea typeface="ＭＳ Ｐゴシック" charset="-128"/>
              </a:rPr>
              <a:t>iPDPs</a:t>
            </a:r>
            <a:r>
              <a:rPr lang="en-US" altLang="en-US" sz="1600" dirty="0">
                <a:solidFill>
                  <a:schemeClr val="tx1">
                    <a:lumMod val="75000"/>
                    <a:lumOff val="25000"/>
                  </a:schemeClr>
                </a:solidFill>
                <a:ea typeface="ＭＳ Ｐゴシック" charset="-128"/>
              </a:rPr>
              <a:t>) in contrast to species specific ones (Ex of ribosomal v signaling genes)</a:t>
            </a:r>
          </a:p>
          <a:p>
            <a:pPr lvl="1"/>
            <a:endParaRPr lang="en-US" altLang="en-US" sz="1600" dirty="0">
              <a:solidFill>
                <a:schemeClr val="tx1">
                  <a:lumMod val="75000"/>
                  <a:lumOff val="25000"/>
                </a:schemeClr>
              </a:solidFill>
              <a:ea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4079875" y="725488"/>
            <a:ext cx="5048250" cy="6132512"/>
          </a:xfrm>
        </p:spPr>
        <p:txBody>
          <a:bodyPr/>
          <a:lstStyle/>
          <a:p>
            <a:r>
              <a:rPr lang="en-US" altLang="en-US" sz="1600" i="1" dirty="0" smtClean="0">
                <a:solidFill>
                  <a:schemeClr val="tx1">
                    <a:lumMod val="75000"/>
                    <a:lumOff val="25000"/>
                  </a:schemeClr>
                </a:solidFill>
                <a:ea typeface="ＭＳ Ｐゴシック" charset="-128"/>
                <a:cs typeface="ＭＳ Ｐゴシック" charset="-128"/>
              </a:rPr>
              <a:t>[Exhaust-1] </a:t>
            </a:r>
            <a:r>
              <a:rPr lang="en-US" altLang="en-US" sz="2000" b="1" dirty="0" smtClean="0">
                <a:solidFill>
                  <a:srgbClr val="FFFF00"/>
                </a:solidFill>
                <a:ea typeface="ＭＳ Ｐゴシック" charset="-128"/>
                <a:cs typeface="ＭＳ Ｐゴシック" charset="-128"/>
              </a:rPr>
              <a:t>Genomic Privacy &amp; RNA-</a:t>
            </a:r>
            <a:r>
              <a:rPr lang="en-US" altLang="en-US" sz="2000" b="1" dirty="0" err="1" smtClean="0">
                <a:solidFill>
                  <a:srgbClr val="FFFF00"/>
                </a:solidFill>
                <a:ea typeface="ＭＳ Ｐゴシック" charset="-128"/>
                <a:cs typeface="ＭＳ Ｐゴシック" charset="-128"/>
              </a:rPr>
              <a:t>seq</a:t>
            </a:r>
            <a:r>
              <a:rPr lang="en-US" altLang="en-US" sz="2000" b="1" dirty="0" smtClean="0">
                <a:solidFill>
                  <a:schemeClr val="tx1">
                    <a:lumMod val="75000"/>
                    <a:lumOff val="25000"/>
                  </a:schemeClr>
                </a:solidFill>
                <a:ea typeface="ＭＳ Ｐゴシック" charset="-128"/>
                <a:cs typeface="ＭＳ Ｐゴシック" charset="-128"/>
              </a:rPr>
              <a:t> </a:t>
            </a:r>
            <a:endParaRPr lang="en-US" altLang="en-US" sz="2000" b="1" dirty="0">
              <a:solidFill>
                <a:schemeClr val="tx1">
                  <a:lumMod val="75000"/>
                  <a:lumOff val="25000"/>
                </a:schemeClr>
              </a:solidFill>
              <a:ea typeface="ＭＳ Ｐゴシック" charset="-128"/>
              <a:cs typeface="ＭＳ Ｐゴシック" charset="-128"/>
            </a:endParaRPr>
          </a:p>
          <a:p>
            <a:pPr lvl="1"/>
            <a:r>
              <a:rPr lang="en-US" altLang="en-US" sz="1600" dirty="0" smtClean="0">
                <a:solidFill>
                  <a:schemeClr val="tx1">
                    <a:lumMod val="75000"/>
                    <a:lumOff val="25000"/>
                  </a:schemeClr>
                </a:solidFill>
                <a:ea typeface="ＭＳ Ｐゴシック" charset="-128"/>
              </a:rPr>
              <a:t>The dilemma: The genome as fundamental</a:t>
            </a:r>
            <a:r>
              <a:rPr lang="en-US" altLang="en-US" sz="1600" dirty="0">
                <a:solidFill>
                  <a:schemeClr val="tx1">
                    <a:lumMod val="75000"/>
                    <a:lumOff val="25000"/>
                  </a:schemeClr>
                </a:solidFill>
                <a:ea typeface="ＭＳ Ｐゴシック" charset="-128"/>
              </a:rPr>
              <a:t>, inherited info that’s very private v need for large-scale mining for med. research</a:t>
            </a:r>
          </a:p>
          <a:p>
            <a:pPr lvl="1"/>
            <a:r>
              <a:rPr lang="en-US" altLang="en-US" sz="1600" dirty="0">
                <a:solidFill>
                  <a:schemeClr val="tx1">
                    <a:lumMod val="75000"/>
                    <a:lumOff val="25000"/>
                  </a:schemeClr>
                </a:solidFill>
                <a:ea typeface="ＭＳ Ｐゴシック" charset="-128"/>
              </a:rPr>
              <a:t>Issues w/ current social &amp; tech approaches: inconsistencies &amp; burdensome security</a:t>
            </a:r>
          </a:p>
          <a:p>
            <a:pPr lvl="1"/>
            <a:r>
              <a:rPr lang="en-US" altLang="en-US" sz="1600" dirty="0" smtClean="0">
                <a:solidFill>
                  <a:schemeClr val="tx1">
                    <a:lumMod val="75000"/>
                    <a:lumOff val="25000"/>
                  </a:schemeClr>
                </a:solidFill>
                <a:ea typeface="ＭＳ Ｐゴシック" charset="-128"/>
              </a:rPr>
              <a:t>RNA-</a:t>
            </a:r>
            <a:r>
              <a:rPr lang="en-US" altLang="en-US" sz="1600" dirty="0" err="1" smtClean="0">
                <a:solidFill>
                  <a:schemeClr val="tx1">
                    <a:lumMod val="75000"/>
                    <a:lumOff val="25000"/>
                  </a:schemeClr>
                </a:solidFill>
                <a:ea typeface="ＭＳ Ｐゴシック" charset="-128"/>
              </a:rPr>
              <a:t>seq</a:t>
            </a:r>
            <a:r>
              <a:rPr lang="en-US" altLang="en-US" sz="1600" dirty="0" smtClean="0">
                <a:solidFill>
                  <a:schemeClr val="tx1">
                    <a:lumMod val="75000"/>
                    <a:lumOff val="25000"/>
                  </a:schemeClr>
                </a:solidFill>
                <a:ea typeface="ＭＳ Ｐゴシック" charset="-128"/>
              </a:rPr>
              <a:t> presents </a:t>
            </a:r>
            <a:r>
              <a:rPr lang="en-US" altLang="en-US" sz="1600" dirty="0">
                <a:solidFill>
                  <a:schemeClr val="tx1">
                    <a:lumMod val="75000"/>
                    <a:lumOff val="25000"/>
                  </a:schemeClr>
                </a:solidFill>
                <a:ea typeface="ＭＳ Ｐゴシック" charset="-128"/>
              </a:rPr>
              <a:t>a </a:t>
            </a:r>
            <a:r>
              <a:rPr lang="en-US" altLang="en-US" sz="1600" dirty="0" smtClean="0">
                <a:solidFill>
                  <a:schemeClr val="tx1">
                    <a:lumMod val="75000"/>
                    <a:lumOff val="25000"/>
                  </a:schemeClr>
                </a:solidFill>
                <a:ea typeface="ＭＳ Ｐゴシック" charset="-128"/>
              </a:rPr>
              <a:t>particularly tricky </a:t>
            </a:r>
            <a:r>
              <a:rPr lang="en-US" altLang="en-US" sz="1600" dirty="0">
                <a:solidFill>
                  <a:schemeClr val="tx1">
                    <a:lumMod val="75000"/>
                    <a:lumOff val="25000"/>
                  </a:schemeClr>
                </a:solidFill>
                <a:ea typeface="ＭＳ Ｐゴシック" charset="-128"/>
              </a:rPr>
              <a:t>privacy </a:t>
            </a:r>
            <a:r>
              <a:rPr lang="en-US" altLang="en-US" sz="1600" dirty="0" smtClean="0">
                <a:solidFill>
                  <a:schemeClr val="tx1">
                    <a:lumMod val="75000"/>
                    <a:lumOff val="25000"/>
                  </a:schemeClr>
                </a:solidFill>
                <a:ea typeface="ＭＳ Ｐゴシック" charset="-128"/>
              </a:rPr>
              <a:t>issue</a:t>
            </a:r>
            <a:endParaRPr lang="en-US" altLang="en-US" sz="1600" dirty="0">
              <a:solidFill>
                <a:schemeClr val="tx1">
                  <a:lumMod val="75000"/>
                  <a:lumOff val="25000"/>
                </a:schemeClr>
              </a:solidFill>
              <a:ea typeface="ＭＳ Ｐゴシック" charset="-128"/>
            </a:endParaRPr>
          </a:p>
          <a:p>
            <a:pPr lvl="1"/>
            <a:r>
              <a:rPr lang="en-US" altLang="en-US" sz="1600" dirty="0" smtClean="0">
                <a:solidFill>
                  <a:schemeClr val="tx1">
                    <a:lumMod val="75000"/>
                    <a:lumOff val="25000"/>
                  </a:schemeClr>
                </a:solidFill>
                <a:ea typeface="ＭＳ Ｐゴシック" charset="-128"/>
              </a:rPr>
              <a:t>Quantifying </a:t>
            </a:r>
            <a:r>
              <a:rPr lang="en-US" altLang="en-US" sz="1600" dirty="0">
                <a:solidFill>
                  <a:schemeClr val="tx1">
                    <a:lumMod val="75000"/>
                    <a:lumOff val="25000"/>
                  </a:schemeClr>
                </a:solidFill>
                <a:ea typeface="ＭＳ Ｐゴシック" charset="-128"/>
              </a:rPr>
              <a:t>&amp; removing variant info from expression levels + </a:t>
            </a:r>
            <a:r>
              <a:rPr lang="en-US" altLang="en-US" sz="1600" dirty="0" err="1">
                <a:solidFill>
                  <a:schemeClr val="tx1">
                    <a:lumMod val="75000"/>
                    <a:lumOff val="25000"/>
                  </a:schemeClr>
                </a:solidFill>
                <a:ea typeface="ＭＳ Ｐゴシック" charset="-128"/>
              </a:rPr>
              <a:t>eQTLs</a:t>
            </a:r>
            <a:r>
              <a:rPr lang="en-US" altLang="en-US" sz="1600" dirty="0">
                <a:solidFill>
                  <a:schemeClr val="tx1">
                    <a:lumMod val="75000"/>
                    <a:lumOff val="25000"/>
                  </a:schemeClr>
                </a:solidFill>
                <a:ea typeface="ＭＳ Ｐゴシック" charset="-128"/>
              </a:rPr>
              <a:t> using ICI &amp; predictability</a:t>
            </a:r>
          </a:p>
          <a:p>
            <a:pPr lvl="1"/>
            <a:r>
              <a:rPr lang="en-US" altLang="en-US" sz="1600" dirty="0">
                <a:solidFill>
                  <a:schemeClr val="tx1">
                    <a:lumMod val="75000"/>
                    <a:lumOff val="25000"/>
                  </a:schemeClr>
                </a:solidFill>
                <a:ea typeface="ＭＳ Ｐゴシック" charset="-128"/>
              </a:rPr>
              <a:t>Instantiating a practical linking attack using extreme expression levels</a:t>
            </a:r>
          </a:p>
          <a:p>
            <a:r>
              <a:rPr lang="en-US" altLang="en-US" sz="1600" i="1" dirty="0" smtClean="0">
                <a:solidFill>
                  <a:schemeClr val="tx1">
                    <a:lumMod val="75000"/>
                    <a:lumOff val="25000"/>
                  </a:schemeClr>
                </a:solidFill>
                <a:ea typeface="ＭＳ Ｐゴシック" charset="-128"/>
                <a:cs typeface="ＭＳ Ｐゴシック" charset="-128"/>
              </a:rPr>
              <a:t>[Exhaust-2]</a:t>
            </a:r>
            <a:r>
              <a:rPr lang="en-US" altLang="en-US" sz="2000" b="1" dirty="0" smtClean="0">
                <a:solidFill>
                  <a:schemeClr val="tx1">
                    <a:lumMod val="75000"/>
                    <a:lumOff val="25000"/>
                  </a:schemeClr>
                </a:solidFill>
                <a:ea typeface="ＭＳ Ｐゴシック" charset="-128"/>
                <a:cs typeface="ＭＳ Ｐゴシック" charset="-128"/>
              </a:rPr>
              <a:t> </a:t>
            </a:r>
            <a:r>
              <a:rPr lang="en-US" altLang="en-US" sz="2000" b="1" dirty="0" smtClean="0">
                <a:solidFill>
                  <a:srgbClr val="FFFF00"/>
                </a:solidFill>
                <a:ea typeface="ＭＳ Ｐゴシック" charset="-128"/>
                <a:cs typeface="ＭＳ Ｐゴシック" charset="-128"/>
              </a:rPr>
              <a:t>Value </a:t>
            </a:r>
            <a:r>
              <a:rPr lang="en-US" altLang="en-US" sz="2000" b="1" dirty="0">
                <a:solidFill>
                  <a:srgbClr val="FFFF00"/>
                </a:solidFill>
                <a:ea typeface="ＭＳ Ｐゴシック" charset="-128"/>
                <a:cs typeface="ＭＳ Ｐゴシック" charset="-128"/>
              </a:rPr>
              <a:t>of </a:t>
            </a:r>
            <a:r>
              <a:rPr lang="en-US" altLang="en-US" sz="2000" b="1" dirty="0" smtClean="0">
                <a:solidFill>
                  <a:srgbClr val="FFFF00"/>
                </a:solidFill>
                <a:ea typeface="ＭＳ Ｐゴシック" charset="-128"/>
                <a:cs typeface="ＭＳ Ｐゴシック" charset="-128"/>
              </a:rPr>
              <a:t>Publication Patterns</a:t>
            </a:r>
            <a:r>
              <a:rPr lang="en-US" altLang="en-US" sz="2000" dirty="0" smtClean="0">
                <a:solidFill>
                  <a:srgbClr val="FFFF00"/>
                </a:solidFill>
                <a:ea typeface="ＭＳ Ｐゴシック" charset="-128"/>
                <a:cs typeface="ＭＳ Ｐゴシック" charset="-128"/>
              </a:rPr>
              <a:t> </a:t>
            </a:r>
            <a:r>
              <a:rPr lang="en-US" altLang="en-US" sz="2000" dirty="0">
                <a:solidFill>
                  <a:schemeClr val="tx1">
                    <a:lumMod val="75000"/>
                    <a:lumOff val="25000"/>
                  </a:schemeClr>
                </a:solidFill>
                <a:ea typeface="ＭＳ Ｐゴシック" charset="-128"/>
                <a:cs typeface="ＭＳ Ｐゴシック" charset="-128"/>
              </a:rPr>
              <a:t>generated by </a:t>
            </a:r>
            <a:r>
              <a:rPr lang="en-US" altLang="en-US" sz="2000" dirty="0" smtClean="0">
                <a:solidFill>
                  <a:schemeClr val="tx1">
                    <a:lumMod val="75000"/>
                    <a:lumOff val="25000"/>
                  </a:schemeClr>
                </a:solidFill>
                <a:ea typeface="ＭＳ Ｐゴシック" charset="-128"/>
                <a:cs typeface="ＭＳ Ｐゴシック" charset="-128"/>
              </a:rPr>
              <a:t>data </a:t>
            </a:r>
            <a:r>
              <a:rPr lang="en-US" altLang="en-US" sz="2000" dirty="0">
                <a:solidFill>
                  <a:schemeClr val="tx1">
                    <a:lumMod val="75000"/>
                    <a:lumOff val="25000"/>
                  </a:schemeClr>
                </a:solidFill>
                <a:ea typeface="ＭＳ Ｐゴシック" charset="-128"/>
                <a:cs typeface="ＭＳ Ｐゴシック" charset="-128"/>
              </a:rPr>
              <a:t>producing consortia</a:t>
            </a:r>
          </a:p>
          <a:p>
            <a:pPr lvl="1"/>
            <a:r>
              <a:rPr lang="en-US" altLang="en-US" sz="16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r>
              <a:rPr lang="en-US" altLang="en-US" sz="1600" dirty="0">
                <a:solidFill>
                  <a:schemeClr val="tx1">
                    <a:lumMod val="75000"/>
                    <a:lumOff val="25000"/>
                  </a:schemeClr>
                </a:solidFill>
                <a:ea typeface="ＭＳ Ｐゴシック" charset="-128"/>
              </a:rPr>
              <a:t>Key role of brokers in data dissemination</a:t>
            </a:r>
          </a:p>
          <a:p>
            <a:pPr lvl="1"/>
            <a:endParaRPr lang="en-US" altLang="en-US" sz="1600" dirty="0">
              <a:solidFill>
                <a:schemeClr val="tx1">
                  <a:lumMod val="75000"/>
                  <a:lumOff val="25000"/>
                </a:schemeClr>
              </a:solidFill>
              <a:ea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p:txBody>
      </p:sp>
    </p:spTree>
    <p:extLst>
      <p:ext uri="{BB962C8B-B14F-4D97-AF65-F5344CB8AC3E}">
        <p14:creationId xmlns:p14="http://schemas.microsoft.com/office/powerpoint/2010/main" val="634052935"/>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custDataLst>
              <p:tags r:id="rId1"/>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2"/>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pic>
        <p:nvPicPr>
          <p:cNvPr id="57350" name="Picture 9" descr="F2.medium.gi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351" name="Picture 10" descr="F3.medium.gi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352"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57353"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4"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5"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6"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a:stCxn id="57351" idx="0"/>
          </p:cNvCxnSpPr>
          <p:nvPr>
            <p:custDataLst>
              <p:tags r:id="rId3"/>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7352" idx="2"/>
          </p:cNvCxnSpPr>
          <p:nvPr>
            <p:custDataLst>
              <p:tags r:id="rId4"/>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7359" name="TextBox 91"/>
          <p:cNvSpPr txBox="1">
            <a:spLocks noChangeArrowheads="1"/>
          </p:cNvSpPr>
          <p:nvPr>
            <p:custDataLst>
              <p:tags r:id="rId5"/>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7360" name="TextBox 91"/>
          <p:cNvSpPr txBox="1">
            <a:spLocks noChangeArrowheads="1"/>
          </p:cNvSpPr>
          <p:nvPr>
            <p:custDataLst>
              <p:tags r:id="rId6"/>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7361" name="TextBox 91"/>
          <p:cNvSpPr txBox="1">
            <a:spLocks noChangeArrowheads="1"/>
          </p:cNvSpPr>
          <p:nvPr>
            <p:custDataLst>
              <p:tags r:id="rId7"/>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7362" name="TextBox 91"/>
          <p:cNvSpPr txBox="1">
            <a:spLocks noChangeArrowheads="1"/>
          </p:cNvSpPr>
          <p:nvPr>
            <p:custDataLst>
              <p:tags r:id="rId8"/>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spTree>
    <p:extLst>
      <p:ext uri="{BB962C8B-B14F-4D97-AF65-F5344CB8AC3E}">
        <p14:creationId xmlns:p14="http://schemas.microsoft.com/office/powerpoint/2010/main" val="1793733577"/>
      </p:ext>
    </p:extLst>
  </p:cSld>
  <p:clrMapOvr>
    <a:masterClrMapping/>
  </p:clrMapOvr>
  <p:transition advTm="23795"/>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8370" name="Picture 5" descr="IMG_0609-1"/>
          <p:cNvPicPr>
            <a:picLocks noChangeAspect="1" noChangeArrowheads="1"/>
          </p:cNvPicPr>
          <p:nvPr>
            <p:custDataLst>
              <p:tags r:id="rId1"/>
            </p:custDataLst>
          </p:nvPr>
        </p:nvPicPr>
        <p:blipFill>
          <a:blip r:embed="rId14">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58371" name="Picture 1" descr="cover_nature.jpg"/>
          <p:cNvPicPr>
            <a:picLocks noChangeAspect="1"/>
          </p:cNvPicPr>
          <p:nvPr>
            <p:custDataLst>
              <p:tags r:id="rId2"/>
            </p:custDataLst>
          </p:nvPr>
        </p:nvPicPr>
        <p:blipFill>
          <a:blip r:embed="rId15">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pic>
        <p:nvPicPr>
          <p:cNvPr id="58377" name="Picture 8" descr="F1.medium.gif"/>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8" name="Picture 9" descr="F2.medium.gif"/>
          <p:cNvPicPr>
            <a:picLocks noChangeAspect="1"/>
          </p:cNvPicPr>
          <p:nvPr/>
        </p:nvPicPr>
        <p:blipFill>
          <a:blip r:embed="rId17">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9" name="Picture 10" descr="F3.medium.gif"/>
          <p:cNvPicPr>
            <a:picLocks noChangeAspect="1"/>
          </p:cNvPicPr>
          <p:nvPr/>
        </p:nvPicPr>
        <p:blipFill>
          <a:blip r:embed="rId18">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80" name="Picture 4"/>
          <p:cNvPicPr>
            <a:picLocks noChangeAspect="1" noChangeArrowheads="1"/>
          </p:cNvPicPr>
          <p:nvPr/>
        </p:nvPicPr>
        <p:blipFill>
          <a:blip r:embed="rId19">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58381"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2"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3"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4"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a:stCxn id="58379" idx="0"/>
          </p:cNvCxnSpPr>
          <p:nvPr>
            <p:custDataLst>
              <p:tags r:id="rId5"/>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8380" idx="2"/>
          </p:cNvCxnSpPr>
          <p:nvPr>
            <p:custDataLst>
              <p:tags r:id="rId6"/>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58370" idx="2"/>
          </p:cNvCxnSpPr>
          <p:nvPr>
            <p:custDataLst>
              <p:tags r:id="rId7"/>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58377" idx="0"/>
          </p:cNvCxnSpPr>
          <p:nvPr>
            <p:custDataLst>
              <p:tags r:id="rId8"/>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8371" idx="2"/>
          </p:cNvCxnSpPr>
          <p:nvPr>
            <p:custDataLst>
              <p:tags r:id="rId9"/>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58392" name="TextBox 91"/>
          <p:cNvSpPr txBox="1">
            <a:spLocks noChangeArrowheads="1"/>
          </p:cNvSpPr>
          <p:nvPr>
            <p:custDataLst>
              <p:tags r:id="rId10"/>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8393" name="TextBox 91"/>
          <p:cNvSpPr txBox="1">
            <a:spLocks noChangeArrowheads="1"/>
          </p:cNvSpPr>
          <p:nvPr>
            <p:custDataLst>
              <p:tags r:id="rId11"/>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8394" name="TextBox 91"/>
          <p:cNvSpPr txBox="1">
            <a:spLocks noChangeArrowheads="1"/>
          </p:cNvSpPr>
          <p:nvPr>
            <p:custDataLst>
              <p:tags r:id="rId12"/>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Tree>
    <p:extLst>
      <p:ext uri="{BB962C8B-B14F-4D97-AF65-F5344CB8AC3E}">
        <p14:creationId xmlns:p14="http://schemas.microsoft.com/office/powerpoint/2010/main" val="904792053"/>
      </p:ext>
    </p:extLst>
  </p:cSld>
  <p:clrMapOvr>
    <a:masterClrMapping/>
  </p:clrMapOvr>
  <p:transition advTm="23046"/>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8370" name="Picture 5" descr="IMG_0609-1"/>
          <p:cNvPicPr>
            <a:picLocks noChangeAspect="1" noChangeArrowheads="1"/>
          </p:cNvPicPr>
          <p:nvPr>
            <p:custDataLst>
              <p:tags r:id="rId1"/>
            </p:custDataLst>
          </p:nvPr>
        </p:nvPicPr>
        <p:blipFill>
          <a:blip r:embed="rId16">
            <a:grayscl/>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58371" name="Picture 1" descr="cover_nature.jpg"/>
          <p:cNvPicPr>
            <a:picLocks noChangeAspect="1"/>
          </p:cNvPicPr>
          <p:nvPr>
            <p:custDataLst>
              <p:tags r:id="rId2"/>
            </p:custDataLst>
          </p:nvPr>
        </p:nvPicPr>
        <p:blipFill>
          <a:blip r:embed="rId17">
            <a:grayscl/>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pic>
        <p:nvPicPr>
          <p:cNvPr id="58377" name="Picture 8" descr="F1.medium.gif"/>
          <p:cNvPicPr>
            <a:picLocks noChangeAspect="1"/>
          </p:cNvPicPr>
          <p:nvPr/>
        </p:nvPicPr>
        <p:blipFill>
          <a:blip r:embed="rId18">
            <a:grayscl/>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8" name="Picture 9" descr="F2.medium.gif"/>
          <p:cNvPicPr>
            <a:picLocks noChangeAspect="1"/>
          </p:cNvPicPr>
          <p:nvPr/>
        </p:nvPicPr>
        <p:blipFill>
          <a:blip r:embed="rId19">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9" name="Picture 10" descr="F3.medium.gif"/>
          <p:cNvPicPr>
            <a:picLocks noChangeAspect="1"/>
          </p:cNvPicPr>
          <p:nvPr/>
        </p:nvPicPr>
        <p:blipFill>
          <a:blip r:embed="rId20">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80" name="Picture 4"/>
          <p:cNvPicPr>
            <a:picLocks noChangeAspect="1" noChangeArrowheads="1"/>
          </p:cNvPicPr>
          <p:nvPr/>
        </p:nvPicPr>
        <p:blipFill>
          <a:blip r:embed="rId21">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58381"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2"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3"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4"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a:stCxn id="58379" idx="0"/>
          </p:cNvCxnSpPr>
          <p:nvPr>
            <p:custDataLst>
              <p:tags r:id="rId5"/>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8380" idx="2"/>
          </p:cNvCxnSpPr>
          <p:nvPr>
            <p:custDataLst>
              <p:tags r:id="rId6"/>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58370" idx="2"/>
          </p:cNvCxnSpPr>
          <p:nvPr>
            <p:custDataLst>
              <p:tags r:id="rId7"/>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58377" idx="0"/>
          </p:cNvCxnSpPr>
          <p:nvPr>
            <p:custDataLst>
              <p:tags r:id="rId8"/>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8371" idx="2"/>
          </p:cNvCxnSpPr>
          <p:nvPr>
            <p:custDataLst>
              <p:tags r:id="rId9"/>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58392" name="TextBox 91"/>
          <p:cNvSpPr txBox="1">
            <a:spLocks noChangeArrowheads="1"/>
          </p:cNvSpPr>
          <p:nvPr>
            <p:custDataLst>
              <p:tags r:id="rId10"/>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8393" name="TextBox 91"/>
          <p:cNvSpPr txBox="1">
            <a:spLocks noChangeArrowheads="1"/>
          </p:cNvSpPr>
          <p:nvPr>
            <p:custDataLst>
              <p:tags r:id="rId11"/>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8394" name="TextBox 91"/>
          <p:cNvSpPr txBox="1">
            <a:spLocks noChangeArrowheads="1"/>
          </p:cNvSpPr>
          <p:nvPr>
            <p:custDataLst>
              <p:tags r:id="rId12"/>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8395" name="TextBox 91"/>
          <p:cNvSpPr txBox="1">
            <a:spLocks noChangeArrowheads="1"/>
          </p:cNvSpPr>
          <p:nvPr>
            <p:custDataLst>
              <p:tags r:id="rId13"/>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pic>
        <p:nvPicPr>
          <p:cNvPr id="58396" name="Picture 41" descr="GR_highres_cut.jpg"/>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97" name="Picture 29" descr="cover_nature (1).jpg"/>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8" name="Straight Connector 57"/>
          <p:cNvCxnSpPr>
            <a:stCxn id="58397" idx="2"/>
          </p:cNvCxnSpPr>
          <p:nvPr>
            <p:custDataLst>
              <p:tags r:id="rId14"/>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Tree>
    <p:extLst>
      <p:ext uri="{BB962C8B-B14F-4D97-AF65-F5344CB8AC3E}">
        <p14:creationId xmlns:p14="http://schemas.microsoft.com/office/powerpoint/2010/main" val="508330364"/>
      </p:ext>
    </p:extLst>
  </p:cSld>
  <p:clrMapOvr>
    <a:masterClrMapping/>
  </p:clrMapOvr>
  <p:transition advTm="21245"/>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9394" name="Picture 5" descr="IMG_0609-1"/>
          <p:cNvPicPr>
            <a:picLocks noChangeAspect="1" noChangeArrowheads="1"/>
          </p:cNvPicPr>
          <p:nvPr>
            <p:custDataLst>
              <p:tags r:id="rId1"/>
            </p:custDataLst>
          </p:nvPr>
        </p:nvPicPr>
        <p:blipFill>
          <a:blip r:embed="rId18">
            <a:grayscl/>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59395" name="Picture 1" descr="cover_nature.jpg"/>
          <p:cNvPicPr>
            <a:picLocks noChangeAspect="1"/>
          </p:cNvPicPr>
          <p:nvPr>
            <p:custDataLst>
              <p:tags r:id="rId2"/>
            </p:custDataLst>
          </p:nvPr>
        </p:nvPicPr>
        <p:blipFill>
          <a:blip r:embed="rId19">
            <a:grayscl/>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396" name="Picture 4" descr="pr31oct12_l.jp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5578475" y="4298950"/>
            <a:ext cx="139065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cxnSp>
        <p:nvCxnSpPr>
          <p:cNvPr id="115" name="Straight Connector 114"/>
          <p:cNvCxnSpPr>
            <a:stCxn id="59396" idx="0"/>
          </p:cNvCxnSpPr>
          <p:nvPr>
            <p:custDataLst>
              <p:tags r:id="rId5"/>
            </p:custDataLst>
          </p:nvPr>
        </p:nvCxnSpPr>
        <p:spPr>
          <a:xfrm flipH="1" flipV="1">
            <a:off x="4878388" y="3344863"/>
            <a:ext cx="1395412" cy="954087"/>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43" name="TextBox 42"/>
          <p:cNvSpPr txBox="1"/>
          <p:nvPr/>
        </p:nvSpPr>
        <p:spPr>
          <a:xfrm>
            <a:off x="398145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pic>
        <p:nvPicPr>
          <p:cNvPr id="59404" name="Picture 8" descr="F1.medium.gif"/>
          <p:cNvPicPr>
            <a:picLocks noChangeAspect="1"/>
          </p:cNvPicPr>
          <p:nvPr/>
        </p:nvPicPr>
        <p:blipFill>
          <a:blip r:embed="rId21">
            <a:grayscl/>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405" name="Picture 9" descr="F2.medium.gif"/>
          <p:cNvPicPr>
            <a:picLocks noChangeAspect="1"/>
          </p:cNvPicPr>
          <p:nvPr/>
        </p:nvPicPr>
        <p:blipFill>
          <a:blip r:embed="rId22">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406" name="Picture 10" descr="F3.medium.gif"/>
          <p:cNvPicPr>
            <a:picLocks noChangeAspect="1"/>
          </p:cNvPicPr>
          <p:nvPr/>
        </p:nvPicPr>
        <p:blipFill>
          <a:blip r:embed="rId23">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407" name="Picture 4"/>
          <p:cNvPicPr>
            <a:picLocks noChangeAspect="1" noChangeArrowheads="1"/>
          </p:cNvPicPr>
          <p:nvPr/>
        </p:nvPicPr>
        <p:blipFill>
          <a:blip r:embed="rId24">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59408"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09"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10"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11"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59412" name="Picture 18" descr="cover_nature.jp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3830638" y="4305300"/>
            <a:ext cx="1423987"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5" name="Straight Connector 84"/>
          <p:cNvCxnSpPr>
            <a:stCxn id="59406" idx="0"/>
          </p:cNvCxnSpPr>
          <p:nvPr>
            <p:custDataLst>
              <p:tags r:id="rId6"/>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9407" idx="2"/>
          </p:cNvCxnSpPr>
          <p:nvPr>
            <p:custDataLst>
              <p:tags r:id="rId7"/>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59394" idx="2"/>
          </p:cNvCxnSpPr>
          <p:nvPr>
            <p:custDataLst>
              <p:tags r:id="rId8"/>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59404" idx="0"/>
          </p:cNvCxnSpPr>
          <p:nvPr>
            <p:custDataLst>
              <p:tags r:id="rId9"/>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9395" idx="2"/>
          </p:cNvCxnSpPr>
          <p:nvPr>
            <p:custDataLst>
              <p:tags r:id="rId10"/>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a:endCxn id="59412" idx="0"/>
          </p:cNvCxnSpPr>
          <p:nvPr>
            <p:custDataLst>
              <p:tags r:id="rId11"/>
            </p:custDataLst>
          </p:nvPr>
        </p:nvCxnSpPr>
        <p:spPr>
          <a:xfrm>
            <a:off x="4275138" y="3341688"/>
            <a:ext cx="268287" cy="963612"/>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6" name="TextBox 135"/>
          <p:cNvSpPr txBox="1"/>
          <p:nvPr/>
        </p:nvSpPr>
        <p:spPr>
          <a:xfrm>
            <a:off x="565150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59422" name="TextBox 91"/>
          <p:cNvSpPr txBox="1">
            <a:spLocks noChangeArrowheads="1"/>
          </p:cNvSpPr>
          <p:nvPr>
            <p:custDataLst>
              <p:tags r:id="rId12"/>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9423" name="TextBox 91"/>
          <p:cNvSpPr txBox="1">
            <a:spLocks noChangeArrowheads="1"/>
          </p:cNvSpPr>
          <p:nvPr>
            <p:custDataLst>
              <p:tags r:id="rId13"/>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9424" name="TextBox 91"/>
          <p:cNvSpPr txBox="1">
            <a:spLocks noChangeArrowheads="1"/>
          </p:cNvSpPr>
          <p:nvPr>
            <p:custDataLst>
              <p:tags r:id="rId14"/>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9425" name="TextBox 91"/>
          <p:cNvSpPr txBox="1">
            <a:spLocks noChangeArrowheads="1"/>
          </p:cNvSpPr>
          <p:nvPr>
            <p:custDataLst>
              <p:tags r:id="rId15"/>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pic>
        <p:nvPicPr>
          <p:cNvPr id="59426" name="Picture 41" descr="GR_highres_cut.jpg"/>
          <p:cNvPicPr>
            <a:picLocks noChangeAspect="1"/>
          </p:cNvPicPr>
          <p:nvPr/>
        </p:nvPicPr>
        <p:blipFill>
          <a:blip r:embed="rId26">
            <a:grayscl/>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427" name="Picture 29" descr="cover_nature (1).jpg"/>
          <p:cNvPicPr>
            <a:picLocks noChangeAspect="1"/>
          </p:cNvPicPr>
          <p:nvPr/>
        </p:nvPicPr>
        <p:blipFill>
          <a:blip r:embed="rId27">
            <a:grayscl/>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8" name="Straight Connector 57"/>
          <p:cNvCxnSpPr>
            <a:stCxn id="59427" idx="2"/>
          </p:cNvCxnSpPr>
          <p:nvPr>
            <p:custDataLst>
              <p:tags r:id="rId16"/>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Tree>
    <p:extLst>
      <p:ext uri="{BB962C8B-B14F-4D97-AF65-F5344CB8AC3E}">
        <p14:creationId xmlns:p14="http://schemas.microsoft.com/office/powerpoint/2010/main" val="818479982"/>
      </p:ext>
    </p:extLst>
  </p:cSld>
  <p:clrMapOvr>
    <a:masterClrMapping/>
  </p:clrMapOvr>
  <p:transition advTm="729"/>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60418" name="Picture 5" descr="IMG_0609-1"/>
          <p:cNvPicPr>
            <a:picLocks noChangeAspect="1" noChangeArrowheads="1"/>
          </p:cNvPicPr>
          <p:nvPr>
            <p:custDataLst>
              <p:tags r:id="rId1"/>
            </p:custDataLst>
          </p:nvPr>
        </p:nvPicPr>
        <p:blipFill>
          <a:blip r:embed="rId20">
            <a:grayscl/>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60419" name="Picture 1" descr="cover_nature.jpg"/>
          <p:cNvPicPr>
            <a:picLocks noChangeAspect="1"/>
          </p:cNvPicPr>
          <p:nvPr>
            <p:custDataLst>
              <p:tags r:id="rId2"/>
            </p:custDataLst>
          </p:nvPr>
        </p:nvPicPr>
        <p:blipFill>
          <a:blip r:embed="rId21">
            <a:grayscl/>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20" name="Picture 41" descr="GR_highres_cut.jpg"/>
          <p:cNvPicPr>
            <a:picLocks noChangeAspect="1"/>
          </p:cNvPicPr>
          <p:nvPr/>
        </p:nvPicPr>
        <p:blipFill>
          <a:blip r:embed="rId22">
            <a:grayscl/>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21" name="Picture 4" descr="pr31oct12_l.jpg"/>
          <p:cNvPicPr>
            <a:picLocks noChangeAspect="1"/>
          </p:cNvPicPr>
          <p:nvPr/>
        </p:nvPicPr>
        <p:blipFill>
          <a:blip r:embed="rId23">
            <a:grayscl/>
            <a:extLst>
              <a:ext uri="{28A0092B-C50C-407E-A947-70E740481C1C}">
                <a14:useLocalDpi xmlns:a14="http://schemas.microsoft.com/office/drawing/2010/main" val="0"/>
              </a:ext>
            </a:extLst>
          </a:blip>
          <a:srcRect/>
          <a:stretch>
            <a:fillRect/>
          </a:stretch>
        </p:blipFill>
        <p:spPr bwMode="auto">
          <a:xfrm>
            <a:off x="5578475" y="4298950"/>
            <a:ext cx="139065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cxnSp>
        <p:nvCxnSpPr>
          <p:cNvPr id="115" name="Straight Connector 114"/>
          <p:cNvCxnSpPr>
            <a:stCxn id="60421" idx="0"/>
          </p:cNvCxnSpPr>
          <p:nvPr>
            <p:custDataLst>
              <p:tags r:id="rId5"/>
            </p:custDataLst>
          </p:nvPr>
        </p:nvCxnSpPr>
        <p:spPr>
          <a:xfrm flipH="1" flipV="1">
            <a:off x="4878388" y="3344863"/>
            <a:ext cx="1395412" cy="954087"/>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a:endCxn id="60434" idx="2"/>
          </p:cNvCxnSpPr>
          <p:nvPr>
            <p:custDataLst>
              <p:tags r:id="rId6"/>
            </p:custDataLst>
          </p:nvPr>
        </p:nvCxnSpPr>
        <p:spPr>
          <a:xfrm flipV="1">
            <a:off x="5672138" y="2381250"/>
            <a:ext cx="2690812" cy="976313"/>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37" name="TextBox 36"/>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
        <p:nvSpPr>
          <p:cNvPr id="38" name="TextBox 37"/>
          <p:cNvSpPr txBox="1"/>
          <p:nvPr/>
        </p:nvSpPr>
        <p:spPr>
          <a:xfrm>
            <a:off x="7900988" y="-7938"/>
            <a:ext cx="962025" cy="461963"/>
          </a:xfrm>
          <a:prstGeom prst="rect">
            <a:avLst/>
          </a:prstGeom>
          <a:noFill/>
        </p:spPr>
        <p:txBody>
          <a:bodyPr wrap="none">
            <a:spAutoFit/>
          </a:bodyPr>
          <a:lstStyle/>
          <a:p>
            <a:pPr algn="ctr" defTabSz="457200" fontAlgn="auto">
              <a:spcBef>
                <a:spcPts val="0"/>
              </a:spcBef>
              <a:spcAft>
                <a:spcPts val="0"/>
              </a:spcAft>
              <a:defRPr/>
            </a:pPr>
            <a:r>
              <a:rPr lang="en-US" sz="1200" dirty="0" err="1">
                <a:solidFill>
                  <a:prstClr val="black"/>
                </a:solidFill>
                <a:latin typeface="Helvetica"/>
                <a:ea typeface="+mn-ea"/>
                <a:cs typeface="Helvetica"/>
              </a:rPr>
              <a:t>Epigenome</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Roadmap</a:t>
            </a:r>
          </a:p>
        </p:txBody>
      </p:sp>
      <p:sp>
        <p:nvSpPr>
          <p:cNvPr id="43" name="TextBox 42"/>
          <p:cNvSpPr txBox="1"/>
          <p:nvPr/>
        </p:nvSpPr>
        <p:spPr>
          <a:xfrm>
            <a:off x="398145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44" name="TextBox 43"/>
          <p:cNvSpPr txBox="1"/>
          <p:nvPr/>
        </p:nvSpPr>
        <p:spPr>
          <a:xfrm>
            <a:off x="7610475" y="6318250"/>
            <a:ext cx="581025" cy="276225"/>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GTEx</a:t>
            </a:r>
            <a:endParaRPr lang="en-US" sz="1200" dirty="0">
              <a:solidFill>
                <a:prstClr val="black"/>
              </a:solidFill>
              <a:latin typeface="Helvetica"/>
              <a:ea typeface="+mn-ea"/>
              <a:cs typeface="Helvetica"/>
            </a:endParaRPr>
          </a:p>
        </p:txBody>
      </p:sp>
      <p:pic>
        <p:nvPicPr>
          <p:cNvPr id="60433" name="Picture 1" descr="F1.medium.gif"/>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7188200" y="4298950"/>
            <a:ext cx="1438275"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34" name="Picture 17" descr="cover_nature.jp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7656513" y="522288"/>
            <a:ext cx="1412875" cy="1858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35" name="Picture 8" descr="F1.medium.gif"/>
          <p:cNvPicPr>
            <a:picLocks noChangeAspect="1"/>
          </p:cNvPicPr>
          <p:nvPr/>
        </p:nvPicPr>
        <p:blipFill>
          <a:blip r:embed="rId26">
            <a:grayscl/>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36" name="Picture 9" descr="F2.medium.gif"/>
          <p:cNvPicPr>
            <a:picLocks noChangeAspect="1"/>
          </p:cNvPicPr>
          <p:nvPr/>
        </p:nvPicPr>
        <p:blipFill>
          <a:blip r:embed="rId27">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37" name="Picture 10" descr="F3.medium.gif"/>
          <p:cNvPicPr>
            <a:picLocks noChangeAspect="1"/>
          </p:cNvPicPr>
          <p:nvPr/>
        </p:nvPicPr>
        <p:blipFill>
          <a:blip r:embed="rId28">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38" name="Picture 4"/>
          <p:cNvPicPr>
            <a:picLocks noChangeAspect="1" noChangeArrowheads="1"/>
          </p:cNvPicPr>
          <p:nvPr/>
        </p:nvPicPr>
        <p:blipFill>
          <a:blip r:embed="rId29">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60439"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0"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1"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2"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60443" name="Picture 18" descr="cover_nature.jpg"/>
          <p:cNvPicPr>
            <a:picLocks noChangeAspect="1"/>
          </p:cNvPicPr>
          <p:nvPr/>
        </p:nvPicPr>
        <p:blipFill>
          <a:blip r:embed="rId30">
            <a:grayscl/>
            <a:extLst>
              <a:ext uri="{28A0092B-C50C-407E-A947-70E740481C1C}">
                <a14:useLocalDpi xmlns:a14="http://schemas.microsoft.com/office/drawing/2010/main" val="0"/>
              </a:ext>
            </a:extLst>
          </a:blip>
          <a:srcRect/>
          <a:stretch>
            <a:fillRect/>
          </a:stretch>
        </p:blipFill>
        <p:spPr bwMode="auto">
          <a:xfrm>
            <a:off x="3830638" y="4305300"/>
            <a:ext cx="1423987"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5" name="Straight Connector 84"/>
          <p:cNvCxnSpPr>
            <a:stCxn id="60437" idx="0"/>
          </p:cNvCxnSpPr>
          <p:nvPr>
            <p:custDataLst>
              <p:tags r:id="rId7"/>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60438" idx="2"/>
          </p:cNvCxnSpPr>
          <p:nvPr>
            <p:custDataLst>
              <p:tags r:id="rId8"/>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pic>
        <p:nvPicPr>
          <p:cNvPr id="60446" name="Picture 29" descr="cover_nature (1).jpg"/>
          <p:cNvPicPr>
            <a:picLocks noChangeAspect="1"/>
          </p:cNvPicPr>
          <p:nvPr/>
        </p:nvPicPr>
        <p:blipFill>
          <a:blip r:embed="rId31">
            <a:grayscl/>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09" name="Straight Connector 108"/>
          <p:cNvCxnSpPr>
            <a:stCxn id="60418" idx="2"/>
          </p:cNvCxnSpPr>
          <p:nvPr>
            <p:custDataLst>
              <p:tags r:id="rId9"/>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60435" idx="0"/>
          </p:cNvCxnSpPr>
          <p:nvPr>
            <p:custDataLst>
              <p:tags r:id="rId10"/>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60419" idx="2"/>
          </p:cNvCxnSpPr>
          <p:nvPr>
            <p:custDataLst>
              <p:tags r:id="rId11"/>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a:endCxn id="60443" idx="0"/>
          </p:cNvCxnSpPr>
          <p:nvPr>
            <p:custDataLst>
              <p:tags r:id="rId12"/>
            </p:custDataLst>
          </p:nvPr>
        </p:nvCxnSpPr>
        <p:spPr>
          <a:xfrm>
            <a:off x="4275138" y="3341688"/>
            <a:ext cx="268287" cy="963612"/>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a:stCxn id="60446" idx="2"/>
          </p:cNvCxnSpPr>
          <p:nvPr>
            <p:custDataLst>
              <p:tags r:id="rId13"/>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a:stCxn id="60433" idx="0"/>
          </p:cNvCxnSpPr>
          <p:nvPr>
            <p:custDataLst>
              <p:tags r:id="rId14"/>
            </p:custDataLst>
          </p:nvPr>
        </p:nvCxnSpPr>
        <p:spPr>
          <a:xfrm flipH="1" flipV="1">
            <a:off x="5900738" y="3341688"/>
            <a:ext cx="2006600" cy="957262"/>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6" name="TextBox 135"/>
          <p:cNvSpPr txBox="1"/>
          <p:nvPr/>
        </p:nvSpPr>
        <p:spPr>
          <a:xfrm>
            <a:off x="565150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60456" name="TextBox 91"/>
          <p:cNvSpPr txBox="1">
            <a:spLocks noChangeArrowheads="1"/>
          </p:cNvSpPr>
          <p:nvPr>
            <p:custDataLst>
              <p:tags r:id="rId15"/>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60457" name="TextBox 91"/>
          <p:cNvSpPr txBox="1">
            <a:spLocks noChangeArrowheads="1"/>
          </p:cNvSpPr>
          <p:nvPr>
            <p:custDataLst>
              <p:tags r:id="rId16"/>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60458" name="TextBox 91"/>
          <p:cNvSpPr txBox="1">
            <a:spLocks noChangeArrowheads="1"/>
          </p:cNvSpPr>
          <p:nvPr>
            <p:custDataLst>
              <p:tags r:id="rId17"/>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60459" name="TextBox 91"/>
          <p:cNvSpPr txBox="1">
            <a:spLocks noChangeArrowheads="1"/>
          </p:cNvSpPr>
          <p:nvPr>
            <p:custDataLst>
              <p:tags r:id="rId18"/>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spTree>
    <p:extLst>
      <p:ext uri="{BB962C8B-B14F-4D97-AF65-F5344CB8AC3E}">
        <p14:creationId xmlns:p14="http://schemas.microsoft.com/office/powerpoint/2010/main" val="1560298439"/>
      </p:ext>
    </p:extLst>
  </p:cSld>
  <p:clrMapOvr>
    <a:masterClrMapping/>
  </p:clrMapOvr>
  <p:transition advTm="7071"/>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5" name="Title 1"/>
          <p:cNvSpPr>
            <a:spLocks noGrp="1"/>
          </p:cNvSpPr>
          <p:nvPr>
            <p:ph type="title"/>
          </p:nvPr>
        </p:nvSpPr>
        <p:spPr>
          <a:xfrm>
            <a:off x="14288" y="-282575"/>
            <a:ext cx="9315450" cy="2144713"/>
          </a:xfrm>
        </p:spPr>
        <p:txBody>
          <a:bodyPr/>
          <a:lstStyle/>
          <a:p>
            <a:pPr algn="l" eaLnBrk="1" hangingPunct="1"/>
            <a:r>
              <a:rPr lang="en-US" altLang="en-US" sz="1800" b="0">
                <a:solidFill>
                  <a:schemeClr val="tx1"/>
                </a:solidFill>
                <a:ea typeface="ＭＳ Ｐゴシック" charset="-128"/>
              </a:rPr>
              <a:t>With help of M Pazin at NHGRI, identified: </a:t>
            </a:r>
            <a:r>
              <a:rPr lang="en-US" altLang="en-US" sz="1800" b="0">
                <a:solidFill>
                  <a:srgbClr val="FF0000"/>
                </a:solidFill>
                <a:ea typeface="ＭＳ Ｐゴシック" charset="-128"/>
              </a:rPr>
              <a:t>702 community papers that used ENCODE data but were not supported </a:t>
            </a:r>
            <a:r>
              <a:rPr lang="en-US" altLang="en-US" sz="1800" b="0">
                <a:solidFill>
                  <a:schemeClr val="tx1"/>
                </a:solidFill>
                <a:ea typeface="ＭＳ Ｐゴシック" charset="-128"/>
              </a:rPr>
              <a:t>by ENCODE funding &amp; </a:t>
            </a:r>
            <a:br>
              <a:rPr lang="en-US" altLang="en-US" sz="1800" b="0">
                <a:solidFill>
                  <a:schemeClr val="tx1"/>
                </a:solidFill>
                <a:ea typeface="ＭＳ Ｐゴシック" charset="-128"/>
              </a:rPr>
            </a:br>
            <a:r>
              <a:rPr lang="en-US" altLang="en-US" sz="1800" b="0">
                <a:solidFill>
                  <a:srgbClr val="0000FF"/>
                </a:solidFill>
                <a:ea typeface="ＭＳ Ｐゴシック" charset="-128"/>
              </a:rPr>
              <a:t>558 consortium papers supported by ENCODE funding</a:t>
            </a:r>
            <a:r>
              <a:rPr lang="en-US" altLang="en-US" sz="1800" b="0">
                <a:solidFill>
                  <a:schemeClr val="tx1"/>
                </a:solidFill>
                <a:ea typeface="ＭＳ Ｐゴシック" charset="-128"/>
              </a:rPr>
              <a:t> </a:t>
            </a:r>
            <a:br>
              <a:rPr lang="en-US" altLang="en-US" sz="1800" b="0">
                <a:solidFill>
                  <a:schemeClr val="tx1"/>
                </a:solidFill>
                <a:ea typeface="ＭＳ Ｐゴシック" charset="-128"/>
              </a:rPr>
            </a:br>
            <a:r>
              <a:rPr lang="en-US" altLang="en-US" sz="1800" b="0">
                <a:solidFill>
                  <a:schemeClr val="tx1"/>
                </a:solidFill>
                <a:ea typeface="ＭＳ Ｐゴシック" charset="-128"/>
              </a:rPr>
              <a:t>(https://www.encodeproject.org/search/?type=Publication for up-to-date query)  </a:t>
            </a:r>
            <a:br>
              <a:rPr lang="en-US" altLang="en-US" sz="1800" b="0">
                <a:solidFill>
                  <a:schemeClr val="tx1"/>
                </a:solidFill>
                <a:ea typeface="ＭＳ Ｐゴシック" charset="-128"/>
              </a:rPr>
            </a:br>
            <a:r>
              <a:rPr lang="en-US" altLang="en-US" sz="1800" b="0">
                <a:solidFill>
                  <a:schemeClr val="tx1"/>
                </a:solidFill>
                <a:ea typeface="ＭＳ Ｐゴシック" charset="-128"/>
              </a:rPr>
              <a:t>Then identified </a:t>
            </a:r>
            <a:r>
              <a:rPr lang="en-US" altLang="en-US" sz="1800" b="0">
                <a:solidFill>
                  <a:srgbClr val="0000FF"/>
                </a:solidFill>
                <a:ea typeface="ＭＳ Ｐゴシック" charset="-128"/>
              </a:rPr>
              <a:t>1,786 ENCODE members</a:t>
            </a:r>
            <a:r>
              <a:rPr lang="en-US" altLang="en-US" sz="1800" b="0">
                <a:solidFill>
                  <a:schemeClr val="tx1"/>
                </a:solidFill>
                <a:ea typeface="ＭＳ Ｐゴシック" charset="-128"/>
              </a:rPr>
              <a:t> &amp; </a:t>
            </a:r>
            <a:r>
              <a:rPr lang="en-US" altLang="en-US" sz="1800" b="0">
                <a:solidFill>
                  <a:srgbClr val="FF0000"/>
                </a:solidFill>
                <a:ea typeface="ＭＳ Ｐゴシック" charset="-128"/>
              </a:rPr>
              <a:t>8,263 non-members</a:t>
            </a:r>
            <a:r>
              <a:rPr lang="en-US" altLang="en-US" sz="1800" b="0">
                <a:solidFill>
                  <a:schemeClr val="tx1"/>
                </a:solidFill>
                <a:ea typeface="ＭＳ Ｐゴシック" charset="-128"/>
              </a:rPr>
              <a:t> .</a:t>
            </a:r>
          </a:p>
        </p:txBody>
      </p:sp>
      <p:pic>
        <p:nvPicPr>
          <p:cNvPr id="6146" name="Content Placeholder 1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52662" y="1981200"/>
            <a:ext cx="4638675" cy="4638675"/>
          </a:xfrm>
        </p:spPr>
      </p:pic>
      <p:sp>
        <p:nvSpPr>
          <p:cNvPr id="6148" name="TextBox 1"/>
          <p:cNvSpPr txBox="1">
            <a:spLocks noChangeArrowheads="1"/>
          </p:cNvSpPr>
          <p:nvPr/>
        </p:nvSpPr>
        <p:spPr bwMode="auto">
          <a:xfrm rot="5400000">
            <a:off x="1053306" y="4071143"/>
            <a:ext cx="2371725" cy="5222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2800" b="1">
                <a:solidFill>
                  <a:srgbClr val="000000"/>
                </a:solidFill>
              </a:rPr>
              <a:t>&lt;= # Papers</a:t>
            </a:r>
          </a:p>
        </p:txBody>
      </p:sp>
      <p:sp>
        <p:nvSpPr>
          <p:cNvPr id="6149" name="TextBox 6"/>
          <p:cNvSpPr txBox="1">
            <a:spLocks noChangeArrowheads="1"/>
          </p:cNvSpPr>
          <p:nvPr/>
        </p:nvSpPr>
        <p:spPr bwMode="auto">
          <a:xfrm>
            <a:off x="1365250" y="6343650"/>
            <a:ext cx="7059613" cy="5222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2800" b="1" dirty="0" smtClean="0">
                <a:solidFill>
                  <a:srgbClr val="000000"/>
                </a:solidFill>
              </a:rPr>
              <a:t># Authors                                       Yr</a:t>
            </a:r>
            <a:r>
              <a:rPr lang="en-US" altLang="en-US" sz="2800" b="1" dirty="0">
                <a:solidFill>
                  <a:srgbClr val="000000"/>
                </a:solidFill>
              </a:rPr>
              <a:t>. (‘04 to ‘15)</a:t>
            </a:r>
          </a:p>
        </p:txBody>
      </p:sp>
      <p:sp>
        <p:nvSpPr>
          <p:cNvPr id="3" name="Rectangle 2"/>
          <p:cNvSpPr/>
          <p:nvPr/>
        </p:nvSpPr>
        <p:spPr>
          <a:xfrm>
            <a:off x="1611313" y="6216650"/>
            <a:ext cx="1255712" cy="2349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latin typeface="Calibri"/>
            </a:endParaRPr>
          </a:p>
        </p:txBody>
      </p:sp>
      <p:sp>
        <p:nvSpPr>
          <p:cNvPr id="9" name="Rectangle 8"/>
          <p:cNvSpPr/>
          <p:nvPr/>
        </p:nvSpPr>
        <p:spPr>
          <a:xfrm>
            <a:off x="6351588" y="6208713"/>
            <a:ext cx="1255712" cy="23653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latin typeface="Calibri"/>
            </a:endParaRPr>
          </a:p>
        </p:txBody>
      </p:sp>
      <p:sp>
        <p:nvSpPr>
          <p:cNvPr id="6152" name="TextBox 10"/>
          <p:cNvSpPr txBox="1">
            <a:spLocks noChangeArrowheads="1"/>
          </p:cNvSpPr>
          <p:nvPr/>
        </p:nvSpPr>
        <p:spPr bwMode="auto">
          <a:xfrm>
            <a:off x="3598863" y="6513513"/>
            <a:ext cx="1595437"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pic>
        <p:nvPicPr>
          <p:cNvPr id="6153" name="Content Placeholder 13"/>
          <p:cNvPicPr>
            <a:picLocks noChangeAspect="1"/>
          </p:cNvPicPr>
          <p:nvPr/>
        </p:nvPicPr>
        <p:blipFill>
          <a:blip r:embed="rId3">
            <a:extLst>
              <a:ext uri="{28A0092B-C50C-407E-A947-70E740481C1C}">
                <a14:useLocalDpi xmlns:a14="http://schemas.microsoft.com/office/drawing/2010/main" val="0"/>
              </a:ext>
            </a:extLst>
          </a:blip>
          <a:srcRect l="13541" t="13644" b="81996"/>
          <a:stretch>
            <a:fillRect/>
          </a:stretch>
        </p:blipFill>
        <p:spPr bwMode="auto">
          <a:xfrm>
            <a:off x="868363" y="1654175"/>
            <a:ext cx="5775325" cy="290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54" name="Content Placeholder 13"/>
          <p:cNvPicPr>
            <a:picLocks noChangeAspect="1"/>
          </p:cNvPicPr>
          <p:nvPr/>
        </p:nvPicPr>
        <p:blipFill>
          <a:blip r:embed="rId3">
            <a:extLst>
              <a:ext uri="{28A0092B-C50C-407E-A947-70E740481C1C}">
                <a14:useLocalDpi xmlns:a14="http://schemas.microsoft.com/office/drawing/2010/main" val="0"/>
              </a:ext>
            </a:extLst>
          </a:blip>
          <a:srcRect l="13541" t="18326" r="63206" b="77579"/>
          <a:stretch>
            <a:fillRect/>
          </a:stretch>
        </p:blipFill>
        <p:spPr bwMode="auto">
          <a:xfrm>
            <a:off x="6216650" y="1690688"/>
            <a:ext cx="1554163" cy="273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13050756"/>
      </p:ext>
    </p:extLst>
  </p:cSld>
  <p:clrMapOvr>
    <a:masterClrMapping/>
  </p:clrMapOvr>
  <p:transition advTm="106072"/>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66675" y="2733675"/>
            <a:ext cx="4057650" cy="4011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194" name="Group 27"/>
          <p:cNvGrpSpPr>
            <a:grpSpLocks/>
          </p:cNvGrpSpPr>
          <p:nvPr/>
        </p:nvGrpSpPr>
        <p:grpSpPr bwMode="auto">
          <a:xfrm>
            <a:off x="66675" y="1100138"/>
            <a:ext cx="3325813" cy="1538287"/>
            <a:chOff x="4631014" y="1804448"/>
            <a:chExt cx="2227877" cy="1028844"/>
          </a:xfrm>
        </p:grpSpPr>
        <p:pic>
          <p:nvPicPr>
            <p:cNvPr id="8198"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1014" y="1804448"/>
              <a:ext cx="2227877" cy="802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0" name="Straight Connector 29"/>
            <p:cNvCxnSpPr/>
            <p:nvPr/>
          </p:nvCxnSpPr>
          <p:spPr>
            <a:xfrm>
              <a:off x="4631014" y="2754722"/>
              <a:ext cx="328599"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8200" name="TextBox 30"/>
            <p:cNvSpPr txBox="1">
              <a:spLocks noChangeArrowheads="1"/>
            </p:cNvSpPr>
            <p:nvPr/>
          </p:nvSpPr>
          <p:spPr bwMode="auto">
            <a:xfrm>
              <a:off x="4959532" y="2586094"/>
              <a:ext cx="1060706" cy="247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latin typeface="Arial" charset="0"/>
                </a:rPr>
                <a:t>co-authorship</a:t>
              </a:r>
            </a:p>
          </p:txBody>
        </p:sp>
      </p:grpSp>
      <p:sp>
        <p:nvSpPr>
          <p:cNvPr id="8195"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8196" name="TextBox 25"/>
          <p:cNvSpPr txBox="1">
            <a:spLocks noChangeArrowheads="1"/>
          </p:cNvSpPr>
          <p:nvPr/>
        </p:nvSpPr>
        <p:spPr bwMode="auto">
          <a:xfrm>
            <a:off x="0" y="6396038"/>
            <a:ext cx="8064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sp>
        <p:nvSpPr>
          <p:cNvPr id="8197" name="Title 1"/>
          <p:cNvSpPr>
            <a:spLocks noGrp="1"/>
          </p:cNvSpPr>
          <p:nvPr>
            <p:ph type="title"/>
          </p:nvPr>
        </p:nvSpPr>
        <p:spPr>
          <a:xfrm>
            <a:off x="4583113" y="84138"/>
            <a:ext cx="4391025" cy="1143000"/>
          </a:xfrm>
        </p:spPr>
        <p:txBody>
          <a:bodyPr/>
          <a:lstStyle/>
          <a:p>
            <a:r>
              <a:rPr lang="en-US" altLang="en-US">
                <a:ea typeface="ＭＳ Ｐゴシック" charset="-128"/>
              </a:rPr>
              <a:t>Co-authorship Network of ENCODE members </a:t>
            </a:r>
            <a:br>
              <a:rPr lang="en-US" altLang="en-US">
                <a:ea typeface="ＭＳ Ｐゴシック" charset="-128"/>
              </a:rPr>
            </a:br>
            <a:r>
              <a:rPr lang="en-US" altLang="en-US">
                <a:ea typeface="ＭＳ Ｐゴシック" charset="-128"/>
              </a:rPr>
              <a:t>&amp; Data Users</a:t>
            </a:r>
          </a:p>
        </p:txBody>
      </p:sp>
    </p:spTree>
    <p:extLst>
      <p:ext uri="{BB962C8B-B14F-4D97-AF65-F5344CB8AC3E}">
        <p14:creationId xmlns:p14="http://schemas.microsoft.com/office/powerpoint/2010/main" val="1548340859"/>
      </p:ext>
    </p:extLst>
  </p:cSld>
  <p:clrMapOvr>
    <a:masterClrMapping/>
  </p:clrMapOvr>
  <p:transition advTm="2859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4994564" cy="1143000"/>
          </a:xfrm>
        </p:spPr>
        <p:txBody>
          <a:bodyPr>
            <a:normAutofit fontScale="90000"/>
          </a:bodyPr>
          <a:lstStyle/>
          <a:p>
            <a:pPr algn="ctr"/>
            <a:r>
              <a:rPr lang="en-US" sz="2100" dirty="0" smtClean="0">
                <a:solidFill>
                  <a:srgbClr val="0070C0"/>
                </a:solidFill>
                <a:latin typeface="Helvetica" charset="0"/>
                <a:ea typeface="Helvetica" charset="0"/>
                <a:cs typeface="Helvetica" charset="0"/>
              </a:rPr>
              <a:t>Studying large-scale functional genomics data also produces </a:t>
            </a:r>
            <a:br>
              <a:rPr lang="en-US" sz="2100" dirty="0" smtClean="0">
                <a:solidFill>
                  <a:srgbClr val="0070C0"/>
                </a:solidFill>
                <a:latin typeface="Helvetica" charset="0"/>
                <a:ea typeface="Helvetica" charset="0"/>
                <a:cs typeface="Helvetica" charset="0"/>
              </a:rPr>
            </a:br>
            <a:r>
              <a:rPr lang="en-US" sz="2100" dirty="0" smtClean="0">
                <a:solidFill>
                  <a:srgbClr val="0070C0"/>
                </a:solidFill>
                <a:latin typeface="Helvetica" charset="0"/>
                <a:ea typeface="Helvetica" charset="0"/>
                <a:cs typeface="Helvetica" charset="0"/>
              </a:rPr>
              <a:t/>
            </a:r>
            <a:br>
              <a:rPr lang="en-US" sz="2100" dirty="0" smtClean="0">
                <a:solidFill>
                  <a:srgbClr val="0070C0"/>
                </a:solidFill>
                <a:latin typeface="Helvetica" charset="0"/>
                <a:ea typeface="Helvetica" charset="0"/>
                <a:cs typeface="Helvetica" charset="0"/>
              </a:rPr>
            </a:br>
            <a:r>
              <a:rPr lang="en-US" sz="3600" dirty="0" smtClean="0">
                <a:solidFill>
                  <a:srgbClr val="0070C0"/>
                </a:solidFill>
                <a:latin typeface="Helvetica" charset="0"/>
                <a:ea typeface="Helvetica" charset="0"/>
                <a:cs typeface="Helvetica" charset="0"/>
              </a:rPr>
              <a:t>Data </a:t>
            </a:r>
            <a:r>
              <a:rPr lang="en-US" sz="3600" dirty="0">
                <a:solidFill>
                  <a:srgbClr val="0070C0"/>
                </a:solidFill>
                <a:latin typeface="Helvetica" charset="0"/>
                <a:ea typeface="Helvetica" charset="0"/>
                <a:cs typeface="Helvetica" charset="0"/>
              </a:rPr>
              <a:t>Exhaust</a:t>
            </a:r>
            <a:r>
              <a:rPr lang="en-US" sz="2100" dirty="0">
                <a:solidFill>
                  <a:srgbClr val="0070C0"/>
                </a:solidFill>
                <a:latin typeface="Helvetica" charset="0"/>
                <a:ea typeface="Helvetica" charset="0"/>
                <a:cs typeface="Helvetica" charset="0"/>
              </a:rPr>
              <a:t> </a:t>
            </a:r>
          </a:p>
        </p:txBody>
      </p:sp>
      <p:sp>
        <p:nvSpPr>
          <p:cNvPr id="3" name="Content Placeholder 2"/>
          <p:cNvSpPr>
            <a:spLocks noGrp="1"/>
          </p:cNvSpPr>
          <p:nvPr>
            <p:ph idx="1"/>
          </p:nvPr>
        </p:nvSpPr>
        <p:spPr>
          <a:xfrm>
            <a:off x="685800" y="4945795"/>
            <a:ext cx="7772400" cy="1674080"/>
          </a:xfrm>
        </p:spPr>
        <p:txBody>
          <a:bodyPr/>
          <a:lstStyle/>
          <a:p>
            <a:r>
              <a:rPr lang="en-US" dirty="0"/>
              <a:t>Data Exhaust </a:t>
            </a:r>
            <a:r>
              <a:rPr lang="en-US" dirty="0" smtClean="0"/>
              <a:t>= </a:t>
            </a:r>
            <a:r>
              <a:rPr lang="en-US" dirty="0"/>
              <a:t>Exploitable byproducts of big data collection and analysis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2577" y="492905"/>
            <a:ext cx="2649814" cy="1767923"/>
          </a:xfrm>
          <a:prstGeom prst="rect">
            <a:avLst/>
          </a:prstGeom>
        </p:spPr>
      </p:pic>
      <p:sp>
        <p:nvSpPr>
          <p:cNvPr id="5" name="TextBox 4"/>
          <p:cNvSpPr txBox="1"/>
          <p:nvPr/>
        </p:nvSpPr>
        <p:spPr>
          <a:xfrm>
            <a:off x="5269502" y="6314335"/>
            <a:ext cx="3089307" cy="230832"/>
          </a:xfrm>
          <a:prstGeom prst="rect">
            <a:avLst/>
          </a:prstGeom>
          <a:noFill/>
        </p:spPr>
        <p:txBody>
          <a:bodyPr wrap="none" rtlCol="0">
            <a:spAutoFit/>
          </a:bodyPr>
          <a:lstStyle/>
          <a:p>
            <a:r>
              <a:rPr lang="en-US" sz="900" dirty="0"/>
              <a:t>[PHOTO: RELAXNEWS; from http://</a:t>
            </a:r>
            <a:r>
              <a:rPr lang="en-US" sz="900" dirty="0" err="1"/>
              <a:t>www.lapresse.ca</a:t>
            </a:r>
            <a:r>
              <a:rPr lang="en-US" sz="900" dirty="0"/>
              <a:t>]</a:t>
            </a:r>
          </a:p>
        </p:txBody>
      </p:sp>
      <p:sp>
        <p:nvSpPr>
          <p:cNvPr id="7" name="Rectangle 6"/>
          <p:cNvSpPr/>
          <p:nvPr/>
        </p:nvSpPr>
        <p:spPr>
          <a:xfrm>
            <a:off x="2912165" y="3262520"/>
            <a:ext cx="1242392" cy="735496"/>
          </a:xfrm>
          <a:prstGeom prst="rect">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Data collection and analysis</a:t>
            </a:r>
          </a:p>
        </p:txBody>
      </p:sp>
      <p:sp>
        <p:nvSpPr>
          <p:cNvPr id="8" name="Right Arrow 7"/>
          <p:cNvSpPr/>
          <p:nvPr/>
        </p:nvSpPr>
        <p:spPr>
          <a:xfrm rot="10800000">
            <a:off x="1967948" y="3510997"/>
            <a:ext cx="944218" cy="168965"/>
          </a:xfrm>
          <a:prstGeom prst="rightArrow">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TextBox 8"/>
          <p:cNvSpPr txBox="1"/>
          <p:nvPr/>
        </p:nvSpPr>
        <p:spPr>
          <a:xfrm>
            <a:off x="2029728" y="3278076"/>
            <a:ext cx="729687" cy="230832"/>
          </a:xfrm>
          <a:prstGeom prst="rect">
            <a:avLst/>
          </a:prstGeom>
          <a:noFill/>
        </p:spPr>
        <p:txBody>
          <a:bodyPr wrap="none" rtlCol="0">
            <a:spAutoFit/>
          </a:bodyPr>
          <a:lstStyle/>
          <a:p>
            <a:r>
              <a:rPr lang="en-US" sz="900"/>
              <a:t>Front End</a:t>
            </a:r>
          </a:p>
        </p:txBody>
      </p:sp>
      <p:sp>
        <p:nvSpPr>
          <p:cNvPr id="10" name="Oval 9"/>
          <p:cNvSpPr/>
          <p:nvPr/>
        </p:nvSpPr>
        <p:spPr>
          <a:xfrm>
            <a:off x="336857" y="3208502"/>
            <a:ext cx="1600200" cy="789513"/>
          </a:xfrm>
          <a:prstGeom prst="ellipse">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Core scientific purposes</a:t>
            </a:r>
          </a:p>
        </p:txBody>
      </p:sp>
      <p:sp>
        <p:nvSpPr>
          <p:cNvPr id="11" name="Cloud 10"/>
          <p:cNvSpPr/>
          <p:nvPr/>
        </p:nvSpPr>
        <p:spPr>
          <a:xfrm>
            <a:off x="4989443" y="3182357"/>
            <a:ext cx="1411357" cy="745436"/>
          </a:xfrm>
          <a:prstGeom prst="cloud">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Data Exhaust</a:t>
            </a:r>
          </a:p>
        </p:txBody>
      </p:sp>
      <p:sp>
        <p:nvSpPr>
          <p:cNvPr id="12" name="Right Arrow 11"/>
          <p:cNvSpPr/>
          <p:nvPr/>
        </p:nvSpPr>
        <p:spPr>
          <a:xfrm>
            <a:off x="4154557" y="3495440"/>
            <a:ext cx="805289" cy="184523"/>
          </a:xfrm>
          <a:prstGeom prst="rightArrow">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 name="TextBox 13"/>
          <p:cNvSpPr txBox="1"/>
          <p:nvPr/>
        </p:nvSpPr>
        <p:spPr>
          <a:xfrm>
            <a:off x="4184154" y="3278076"/>
            <a:ext cx="697627" cy="230832"/>
          </a:xfrm>
          <a:prstGeom prst="rect">
            <a:avLst/>
          </a:prstGeom>
          <a:noFill/>
        </p:spPr>
        <p:txBody>
          <a:bodyPr wrap="none" rtlCol="0">
            <a:spAutoFit/>
          </a:bodyPr>
          <a:lstStyle/>
          <a:p>
            <a:r>
              <a:rPr lang="en-US" sz="900"/>
              <a:t>Back end</a:t>
            </a:r>
          </a:p>
        </p:txBody>
      </p:sp>
      <p:cxnSp>
        <p:nvCxnSpPr>
          <p:cNvPr id="16" name="Straight Arrow Connector 15"/>
          <p:cNvCxnSpPr/>
          <p:nvPr/>
        </p:nvCxnSpPr>
        <p:spPr>
          <a:xfrm flipV="1">
            <a:off x="6400800" y="3086624"/>
            <a:ext cx="764536" cy="448568"/>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7165335" y="2806168"/>
            <a:ext cx="1193474" cy="545804"/>
          </a:xfrm>
          <a:prstGeom prst="ellipse">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Metadata</a:t>
            </a:r>
          </a:p>
        </p:txBody>
      </p:sp>
      <p:cxnSp>
        <p:nvCxnSpPr>
          <p:cNvPr id="19" name="Straight Arrow Connector 18"/>
          <p:cNvCxnSpPr>
            <a:stCxn id="11" idx="0"/>
            <a:endCxn id="22" idx="2"/>
          </p:cNvCxnSpPr>
          <p:nvPr/>
        </p:nvCxnSpPr>
        <p:spPr>
          <a:xfrm>
            <a:off x="6399623" y="3555075"/>
            <a:ext cx="627342" cy="570148"/>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7026966" y="3555075"/>
            <a:ext cx="1835425" cy="1140296"/>
          </a:xfrm>
          <a:prstGeom prst="ellipse">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Data on Collaboration, publication and Infrastructure</a:t>
            </a:r>
          </a:p>
        </p:txBody>
      </p:sp>
    </p:spTree>
    <p:extLst>
      <p:ext uri="{BB962C8B-B14F-4D97-AF65-F5344CB8AC3E}">
        <p14:creationId xmlns:p14="http://schemas.microsoft.com/office/powerpoint/2010/main" val="7058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92488" y="1227138"/>
            <a:ext cx="6554787" cy="4916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18" name="Picture 14"/>
          <p:cNvPicPr>
            <a:picLocks noChangeAspect="1"/>
          </p:cNvPicPr>
          <p:nvPr/>
        </p:nvPicPr>
        <p:blipFill>
          <a:blip r:embed="rId3">
            <a:extLst>
              <a:ext uri="{28A0092B-C50C-407E-A947-70E740481C1C}">
                <a14:useLocalDpi xmlns:a14="http://schemas.microsoft.com/office/drawing/2010/main" val="0"/>
              </a:ext>
            </a:extLst>
          </a:blip>
          <a:srcRect l="16408" t="16084" r="14610" b="15744"/>
          <a:stretch>
            <a:fillRect/>
          </a:stretch>
        </p:blipFill>
        <p:spPr bwMode="auto">
          <a:xfrm>
            <a:off x="66675" y="2733675"/>
            <a:ext cx="4057650" cy="4011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219" name="Group 27"/>
          <p:cNvGrpSpPr>
            <a:grpSpLocks/>
          </p:cNvGrpSpPr>
          <p:nvPr/>
        </p:nvGrpSpPr>
        <p:grpSpPr bwMode="auto">
          <a:xfrm>
            <a:off x="66675" y="1100138"/>
            <a:ext cx="3325813" cy="1538287"/>
            <a:chOff x="4631014" y="1804448"/>
            <a:chExt cx="2227877" cy="1028844"/>
          </a:xfrm>
        </p:grpSpPr>
        <p:pic>
          <p:nvPicPr>
            <p:cNvPr id="9225" name="Picture 2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31014" y="1804448"/>
              <a:ext cx="2227877" cy="802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0" name="Straight Connector 29"/>
            <p:cNvCxnSpPr/>
            <p:nvPr/>
          </p:nvCxnSpPr>
          <p:spPr>
            <a:xfrm>
              <a:off x="4631014" y="2754722"/>
              <a:ext cx="328599"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227" name="TextBox 30"/>
            <p:cNvSpPr txBox="1">
              <a:spLocks noChangeArrowheads="1"/>
            </p:cNvSpPr>
            <p:nvPr/>
          </p:nvSpPr>
          <p:spPr bwMode="auto">
            <a:xfrm>
              <a:off x="4959532" y="2586094"/>
              <a:ext cx="1060706" cy="247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latin typeface="Arial" charset="0"/>
                </a:rPr>
                <a:t>co-authorship</a:t>
              </a:r>
            </a:p>
          </p:txBody>
        </p:sp>
      </p:grpSp>
      <p:sp>
        <p:nvSpPr>
          <p:cNvPr id="9220"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9221" name="TextBox 25"/>
          <p:cNvSpPr txBox="1">
            <a:spLocks noChangeArrowheads="1"/>
          </p:cNvSpPr>
          <p:nvPr/>
        </p:nvSpPr>
        <p:spPr bwMode="auto">
          <a:xfrm>
            <a:off x="0" y="6396038"/>
            <a:ext cx="8064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sp>
        <p:nvSpPr>
          <p:cNvPr id="9222" name="Title 1"/>
          <p:cNvSpPr>
            <a:spLocks noGrp="1"/>
          </p:cNvSpPr>
          <p:nvPr>
            <p:ph type="title"/>
          </p:nvPr>
        </p:nvSpPr>
        <p:spPr>
          <a:xfrm>
            <a:off x="4583113" y="84138"/>
            <a:ext cx="4391025" cy="1143000"/>
          </a:xfrm>
        </p:spPr>
        <p:txBody>
          <a:bodyPr/>
          <a:lstStyle/>
          <a:p>
            <a:r>
              <a:rPr lang="en-US" altLang="en-US">
                <a:ea typeface="ＭＳ Ｐゴシック" charset="-128"/>
              </a:rPr>
              <a:t>Co-authorship Network of ENCODE members </a:t>
            </a:r>
            <a:br>
              <a:rPr lang="en-US" altLang="en-US">
                <a:ea typeface="ＭＳ Ｐゴシック" charset="-128"/>
              </a:rPr>
            </a:br>
            <a:r>
              <a:rPr lang="en-US" altLang="en-US">
                <a:ea typeface="ＭＳ Ｐゴシック" charset="-128"/>
              </a:rPr>
              <a:t>&amp; Data Users</a:t>
            </a:r>
          </a:p>
        </p:txBody>
      </p:sp>
      <p:sp>
        <p:nvSpPr>
          <p:cNvPr id="12" name="TextBox 4"/>
          <p:cNvSpPr txBox="1">
            <a:spLocks noChangeArrowheads="1"/>
          </p:cNvSpPr>
          <p:nvPr/>
        </p:nvSpPr>
        <p:spPr bwMode="auto">
          <a:xfrm>
            <a:off x="4582583" y="6123518"/>
            <a:ext cx="335915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2000" dirty="0" smtClean="0">
                <a:solidFill>
                  <a:srgbClr val="000000"/>
                </a:solidFill>
              </a:rPr>
              <a:t># neighbors: </a:t>
            </a:r>
            <a:r>
              <a:rPr lang="en-US" sz="2000" b="1" dirty="0" smtClean="0">
                <a:ln>
                  <a:solidFill>
                    <a:schemeClr val="tx1"/>
                  </a:solidFill>
                </a:ln>
                <a:solidFill>
                  <a:srgbClr val="FFFF00"/>
                </a:solidFill>
              </a:rPr>
              <a:t>ENCODE</a:t>
            </a:r>
            <a:r>
              <a:rPr lang="en-US" sz="2000" dirty="0" smtClean="0">
                <a:solidFill>
                  <a:srgbClr val="000000"/>
                </a:solidFill>
              </a:rPr>
              <a:t>  ==&gt; </a:t>
            </a:r>
          </a:p>
        </p:txBody>
      </p:sp>
      <p:sp>
        <p:nvSpPr>
          <p:cNvPr id="9224" name="TextBox 4"/>
          <p:cNvSpPr txBox="1">
            <a:spLocks noChangeArrowheads="1"/>
          </p:cNvSpPr>
          <p:nvPr/>
        </p:nvSpPr>
        <p:spPr bwMode="auto">
          <a:xfrm rot="-5400000">
            <a:off x="2133599" y="1233488"/>
            <a:ext cx="3917951"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2000">
                <a:solidFill>
                  <a:srgbClr val="000000"/>
                </a:solidFill>
              </a:rPr>
              <a:t># neighbors:  </a:t>
            </a:r>
            <a:r>
              <a:rPr lang="en-US" altLang="en-US" sz="2000">
                <a:solidFill>
                  <a:srgbClr val="FF0000"/>
                </a:solidFill>
              </a:rPr>
              <a:t>non-ENCODE</a:t>
            </a:r>
            <a:r>
              <a:rPr lang="en-US" altLang="en-US" sz="2000">
                <a:solidFill>
                  <a:srgbClr val="000000"/>
                </a:solidFill>
              </a:rPr>
              <a:t>  ==&gt; </a:t>
            </a:r>
          </a:p>
        </p:txBody>
      </p:sp>
    </p:spTree>
    <p:extLst>
      <p:ext uri="{BB962C8B-B14F-4D97-AF65-F5344CB8AC3E}">
        <p14:creationId xmlns:p14="http://schemas.microsoft.com/office/powerpoint/2010/main" val="1905466514"/>
      </p:ext>
    </p:extLst>
  </p:cSld>
  <p:clrMapOvr>
    <a:masterClrMapping/>
  </p:clrMapOvr>
  <p:transition advTm="39631"/>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66675" y="2733675"/>
            <a:ext cx="4057650" cy="4011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0242" name="Group 27"/>
          <p:cNvGrpSpPr>
            <a:grpSpLocks/>
          </p:cNvGrpSpPr>
          <p:nvPr/>
        </p:nvGrpSpPr>
        <p:grpSpPr bwMode="auto">
          <a:xfrm>
            <a:off x="66675" y="1100138"/>
            <a:ext cx="3325813" cy="1538287"/>
            <a:chOff x="4631014" y="1804448"/>
            <a:chExt cx="2227877" cy="1028844"/>
          </a:xfrm>
        </p:grpSpPr>
        <p:pic>
          <p:nvPicPr>
            <p:cNvPr id="10246"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1014" y="1804448"/>
              <a:ext cx="2227877" cy="802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0" name="Straight Connector 29"/>
            <p:cNvCxnSpPr/>
            <p:nvPr/>
          </p:nvCxnSpPr>
          <p:spPr>
            <a:xfrm>
              <a:off x="4631014" y="2754722"/>
              <a:ext cx="328599"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0248" name="TextBox 30"/>
            <p:cNvSpPr txBox="1">
              <a:spLocks noChangeArrowheads="1"/>
            </p:cNvSpPr>
            <p:nvPr/>
          </p:nvSpPr>
          <p:spPr bwMode="auto">
            <a:xfrm>
              <a:off x="4959532" y="2586094"/>
              <a:ext cx="1060706" cy="247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latin typeface="Arial" charset="0"/>
                </a:rPr>
                <a:t>co-authorship</a:t>
              </a:r>
            </a:p>
          </p:txBody>
        </p:sp>
      </p:grpSp>
      <p:sp>
        <p:nvSpPr>
          <p:cNvPr id="10243"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10244" name="TextBox 25"/>
          <p:cNvSpPr txBox="1">
            <a:spLocks noChangeArrowheads="1"/>
          </p:cNvSpPr>
          <p:nvPr/>
        </p:nvSpPr>
        <p:spPr bwMode="auto">
          <a:xfrm>
            <a:off x="0" y="6396038"/>
            <a:ext cx="8064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sp>
        <p:nvSpPr>
          <p:cNvPr id="10245" name="Title 1"/>
          <p:cNvSpPr>
            <a:spLocks noGrp="1"/>
          </p:cNvSpPr>
          <p:nvPr>
            <p:ph type="title"/>
          </p:nvPr>
        </p:nvSpPr>
        <p:spPr>
          <a:xfrm>
            <a:off x="4583113" y="84138"/>
            <a:ext cx="4391025" cy="1143000"/>
          </a:xfrm>
        </p:spPr>
        <p:txBody>
          <a:bodyPr/>
          <a:lstStyle/>
          <a:p>
            <a:r>
              <a:rPr lang="en-US" altLang="en-US">
                <a:ea typeface="ＭＳ Ｐゴシック" charset="-128"/>
              </a:rPr>
              <a:t>Co-authorship Network of ENCODE members </a:t>
            </a:r>
            <a:br>
              <a:rPr lang="en-US" altLang="en-US">
                <a:ea typeface="ＭＳ Ｐゴシック" charset="-128"/>
              </a:rPr>
            </a:br>
            <a:r>
              <a:rPr lang="en-US" altLang="en-US">
                <a:ea typeface="ＭＳ Ｐゴシック" charset="-128"/>
              </a:rPr>
              <a:t>&amp; Data Users</a:t>
            </a:r>
          </a:p>
        </p:txBody>
      </p:sp>
    </p:spTree>
    <p:extLst>
      <p:ext uri="{BB962C8B-B14F-4D97-AF65-F5344CB8AC3E}">
        <p14:creationId xmlns:p14="http://schemas.microsoft.com/office/powerpoint/2010/main" val="1899556734"/>
      </p:ext>
    </p:extLst>
  </p:cSld>
  <p:clrMapOvr>
    <a:masterClrMapping/>
  </p:clrMapOvr>
  <p:transition advTm="2503"/>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2708275" y="2081213"/>
            <a:ext cx="4057650" cy="401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6" name="TextBox 25"/>
          <p:cNvSpPr txBox="1">
            <a:spLocks noChangeArrowheads="1"/>
          </p:cNvSpPr>
          <p:nvPr/>
        </p:nvSpPr>
        <p:spPr bwMode="auto">
          <a:xfrm>
            <a:off x="4237038" y="6164263"/>
            <a:ext cx="8064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grpSp>
        <p:nvGrpSpPr>
          <p:cNvPr id="11267" name="Group 27"/>
          <p:cNvGrpSpPr>
            <a:grpSpLocks/>
          </p:cNvGrpSpPr>
          <p:nvPr/>
        </p:nvGrpSpPr>
        <p:grpSpPr bwMode="auto">
          <a:xfrm>
            <a:off x="1568450" y="5783263"/>
            <a:ext cx="2227263" cy="1074737"/>
            <a:chOff x="4631014" y="1668452"/>
            <a:chExt cx="2227877" cy="1074034"/>
          </a:xfrm>
        </p:grpSpPr>
        <p:pic>
          <p:nvPicPr>
            <p:cNvPr id="11270"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1014" y="1668452"/>
              <a:ext cx="2227877" cy="802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0" name="Straight Connector 29"/>
            <p:cNvCxnSpPr/>
            <p:nvPr/>
          </p:nvCxnSpPr>
          <p:spPr>
            <a:xfrm>
              <a:off x="4631014" y="2618742"/>
              <a:ext cx="328704"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1272" name="TextBox 30"/>
            <p:cNvSpPr txBox="1">
              <a:spLocks noChangeArrowheads="1"/>
            </p:cNvSpPr>
            <p:nvPr/>
          </p:nvSpPr>
          <p:spPr bwMode="auto">
            <a:xfrm>
              <a:off x="4959532" y="2450098"/>
              <a:ext cx="1194789" cy="29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300">
                  <a:solidFill>
                    <a:srgbClr val="000000"/>
                  </a:solidFill>
                  <a:latin typeface="Arial" charset="0"/>
                </a:rPr>
                <a:t>co-authorship</a:t>
              </a:r>
            </a:p>
          </p:txBody>
        </p:sp>
      </p:grpSp>
      <p:sp>
        <p:nvSpPr>
          <p:cNvPr id="11268"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11269" name="Title 1"/>
          <p:cNvSpPr>
            <a:spLocks noGrp="1"/>
          </p:cNvSpPr>
          <p:nvPr>
            <p:ph type="title"/>
          </p:nvPr>
        </p:nvSpPr>
        <p:spPr>
          <a:xfrm>
            <a:off x="1588" y="47625"/>
            <a:ext cx="3255962" cy="752475"/>
          </a:xfrm>
        </p:spPr>
        <p:txBody>
          <a:bodyPr/>
          <a:lstStyle/>
          <a:p>
            <a:r>
              <a:rPr lang="en-US" altLang="en-US">
                <a:ea typeface="ＭＳ Ｐゴシック" charset="-128"/>
              </a:rPr>
              <a:t>Dynamics of co-authorship network</a:t>
            </a:r>
          </a:p>
        </p:txBody>
      </p:sp>
    </p:spTree>
    <p:extLst>
      <p:ext uri="{BB962C8B-B14F-4D97-AF65-F5344CB8AC3E}">
        <p14:creationId xmlns:p14="http://schemas.microsoft.com/office/powerpoint/2010/main" val="1358132036"/>
      </p:ext>
    </p:extLst>
  </p:cSld>
  <p:clrMapOvr>
    <a:masterClrMapping/>
  </p:clrMapOvr>
  <p:transition advTm="1249"/>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2708275" y="2081213"/>
            <a:ext cx="4057650" cy="401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 y="5170488"/>
            <a:ext cx="1462088" cy="146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1" name="Picture 5"/>
          <p:cNvPicPr>
            <a:picLocks noChangeAspect="1"/>
          </p:cNvPicPr>
          <p:nvPr/>
        </p:nvPicPr>
        <p:blipFill>
          <a:blip r:embed="rId4">
            <a:extLst>
              <a:ext uri="{28A0092B-C50C-407E-A947-70E740481C1C}">
                <a14:useLocalDpi xmlns:a14="http://schemas.microsoft.com/office/drawing/2010/main" val="0"/>
              </a:ext>
            </a:extLst>
          </a:blip>
          <a:srcRect l="15341" t="13062" b="39735"/>
          <a:stretch>
            <a:fillRect/>
          </a:stretch>
        </p:blipFill>
        <p:spPr bwMode="auto">
          <a:xfrm>
            <a:off x="396875" y="4264025"/>
            <a:ext cx="1992313" cy="111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2" name="Picture 6"/>
          <p:cNvPicPr>
            <a:picLocks noChangeAspect="1"/>
          </p:cNvPicPr>
          <p:nvPr/>
        </p:nvPicPr>
        <p:blipFill>
          <a:blip r:embed="rId5">
            <a:extLst>
              <a:ext uri="{28A0092B-C50C-407E-A947-70E740481C1C}">
                <a14:useLocalDpi xmlns:a14="http://schemas.microsoft.com/office/drawing/2010/main" val="0"/>
              </a:ext>
            </a:extLst>
          </a:blip>
          <a:srcRect b="38591"/>
          <a:stretch>
            <a:fillRect/>
          </a:stretch>
        </p:blipFill>
        <p:spPr bwMode="auto">
          <a:xfrm>
            <a:off x="541338" y="2976563"/>
            <a:ext cx="2352675" cy="1444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3" name="Picture 7"/>
          <p:cNvPicPr>
            <a:picLocks noChangeAspect="1"/>
          </p:cNvPicPr>
          <p:nvPr/>
        </p:nvPicPr>
        <p:blipFill>
          <a:blip r:embed="rId6">
            <a:extLst>
              <a:ext uri="{28A0092B-C50C-407E-A947-70E740481C1C}">
                <a14:useLocalDpi xmlns:a14="http://schemas.microsoft.com/office/drawing/2010/main" val="0"/>
              </a:ext>
            </a:extLst>
          </a:blip>
          <a:srcRect t="13895" b="29088"/>
          <a:stretch>
            <a:fillRect/>
          </a:stretch>
        </p:blipFill>
        <p:spPr bwMode="auto">
          <a:xfrm>
            <a:off x="903288" y="2181225"/>
            <a:ext cx="2354262" cy="1341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4" name="Picture 8"/>
          <p:cNvPicPr>
            <a:picLocks noChangeAspect="1"/>
          </p:cNvPicPr>
          <p:nvPr/>
        </p:nvPicPr>
        <p:blipFill>
          <a:blip r:embed="rId7">
            <a:extLst>
              <a:ext uri="{28A0092B-C50C-407E-A947-70E740481C1C}">
                <a14:useLocalDpi xmlns:a14="http://schemas.microsoft.com/office/drawing/2010/main" val="0"/>
              </a:ext>
            </a:extLst>
          </a:blip>
          <a:srcRect l="14211" t="15781" r="11600" b="32294"/>
          <a:stretch>
            <a:fillRect/>
          </a:stretch>
        </p:blipFill>
        <p:spPr bwMode="auto">
          <a:xfrm>
            <a:off x="1824038" y="1190625"/>
            <a:ext cx="1746250" cy="122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5" name="Picture 9"/>
          <p:cNvPicPr>
            <a:picLocks noChangeAspect="1"/>
          </p:cNvPicPr>
          <p:nvPr/>
        </p:nvPicPr>
        <p:blipFill>
          <a:blip r:embed="rId8">
            <a:extLst>
              <a:ext uri="{28A0092B-C50C-407E-A947-70E740481C1C}">
                <a14:useLocalDpi xmlns:a14="http://schemas.microsoft.com/office/drawing/2010/main" val="0"/>
              </a:ext>
            </a:extLst>
          </a:blip>
          <a:srcRect l="11665" t="14384" r="10025" b="21381"/>
          <a:stretch>
            <a:fillRect/>
          </a:stretch>
        </p:blipFill>
        <p:spPr bwMode="auto">
          <a:xfrm>
            <a:off x="3092450" y="457200"/>
            <a:ext cx="1841500" cy="151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6" name="Picture 10"/>
          <p:cNvPicPr>
            <a:picLocks noChangeAspect="1"/>
          </p:cNvPicPr>
          <p:nvPr/>
        </p:nvPicPr>
        <p:blipFill>
          <a:blip r:embed="rId9">
            <a:extLst>
              <a:ext uri="{28A0092B-C50C-407E-A947-70E740481C1C}">
                <a14:useLocalDpi xmlns:a14="http://schemas.microsoft.com/office/drawing/2010/main" val="0"/>
              </a:ext>
            </a:extLst>
          </a:blip>
          <a:srcRect l="14757" t="15152" r="11459" b="20612"/>
          <a:stretch>
            <a:fillRect/>
          </a:stretch>
        </p:blipFill>
        <p:spPr bwMode="auto">
          <a:xfrm>
            <a:off x="4737100" y="523875"/>
            <a:ext cx="1736725" cy="151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7" name="Picture 11"/>
          <p:cNvPicPr>
            <a:picLocks noChangeAspect="1"/>
          </p:cNvPicPr>
          <p:nvPr/>
        </p:nvPicPr>
        <p:blipFill>
          <a:blip r:embed="rId10">
            <a:extLst>
              <a:ext uri="{28A0092B-C50C-407E-A947-70E740481C1C}">
                <a14:useLocalDpi xmlns:a14="http://schemas.microsoft.com/office/drawing/2010/main" val="0"/>
              </a:ext>
            </a:extLst>
          </a:blip>
          <a:srcRect l="15451" t="13654" r="13947" b="13367"/>
          <a:stretch>
            <a:fillRect/>
          </a:stretch>
        </p:blipFill>
        <p:spPr bwMode="auto">
          <a:xfrm>
            <a:off x="6210300" y="971550"/>
            <a:ext cx="1662113" cy="1717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8" name="Picture 12"/>
          <p:cNvPicPr>
            <a:picLocks noChangeAspect="1"/>
          </p:cNvPicPr>
          <p:nvPr/>
        </p:nvPicPr>
        <p:blipFill>
          <a:blip r:embed="rId11">
            <a:extLst>
              <a:ext uri="{28A0092B-C50C-407E-A947-70E740481C1C}">
                <a14:useLocalDpi xmlns:a14="http://schemas.microsoft.com/office/drawing/2010/main" val="0"/>
              </a:ext>
            </a:extLst>
          </a:blip>
          <a:srcRect l="14450" t="15025" r="14659" b="13506"/>
          <a:stretch>
            <a:fillRect/>
          </a:stretch>
        </p:blipFill>
        <p:spPr bwMode="auto">
          <a:xfrm>
            <a:off x="6864350" y="4533900"/>
            <a:ext cx="1668463" cy="168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9" name="Picture 13"/>
          <p:cNvPicPr>
            <a:picLocks noChangeAspect="1"/>
          </p:cNvPicPr>
          <p:nvPr/>
        </p:nvPicPr>
        <p:blipFill>
          <a:blip r:embed="rId12">
            <a:extLst>
              <a:ext uri="{28A0092B-C50C-407E-A947-70E740481C1C}">
                <a14:useLocalDpi xmlns:a14="http://schemas.microsoft.com/office/drawing/2010/main" val="0"/>
              </a:ext>
            </a:extLst>
          </a:blip>
          <a:srcRect l="15147" t="16068" r="13382" b="15068"/>
          <a:stretch>
            <a:fillRect/>
          </a:stretch>
        </p:blipFill>
        <p:spPr bwMode="auto">
          <a:xfrm>
            <a:off x="6972300" y="2800350"/>
            <a:ext cx="1682750" cy="1620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00" name="TextBox 15"/>
          <p:cNvSpPr txBox="1">
            <a:spLocks noChangeArrowheads="1"/>
          </p:cNvSpPr>
          <p:nvPr/>
        </p:nvSpPr>
        <p:spPr bwMode="auto">
          <a:xfrm>
            <a:off x="15875" y="5175250"/>
            <a:ext cx="7270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2004</a:t>
            </a:r>
          </a:p>
        </p:txBody>
      </p:sp>
      <p:sp>
        <p:nvSpPr>
          <p:cNvPr id="12301" name="TextBox 16"/>
          <p:cNvSpPr txBox="1">
            <a:spLocks noChangeArrowheads="1"/>
          </p:cNvSpPr>
          <p:nvPr/>
        </p:nvSpPr>
        <p:spPr bwMode="auto">
          <a:xfrm>
            <a:off x="231775" y="4237038"/>
            <a:ext cx="671513"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2005</a:t>
            </a:r>
          </a:p>
        </p:txBody>
      </p:sp>
      <p:sp>
        <p:nvSpPr>
          <p:cNvPr id="12302" name="TextBox 17"/>
          <p:cNvSpPr txBox="1">
            <a:spLocks noChangeArrowheads="1"/>
          </p:cNvSpPr>
          <p:nvPr/>
        </p:nvSpPr>
        <p:spPr bwMode="auto">
          <a:xfrm>
            <a:off x="552450" y="3338513"/>
            <a:ext cx="703263"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2006</a:t>
            </a:r>
          </a:p>
        </p:txBody>
      </p:sp>
      <p:sp>
        <p:nvSpPr>
          <p:cNvPr id="12303" name="TextBox 18"/>
          <p:cNvSpPr txBox="1">
            <a:spLocks noChangeArrowheads="1"/>
          </p:cNvSpPr>
          <p:nvPr/>
        </p:nvSpPr>
        <p:spPr bwMode="auto">
          <a:xfrm>
            <a:off x="998538" y="2319338"/>
            <a:ext cx="64135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600">
                <a:solidFill>
                  <a:srgbClr val="000000"/>
                </a:solidFill>
              </a:rPr>
              <a:t>2007</a:t>
            </a:r>
          </a:p>
        </p:txBody>
      </p:sp>
      <p:sp>
        <p:nvSpPr>
          <p:cNvPr id="12304" name="TextBox 19"/>
          <p:cNvSpPr txBox="1">
            <a:spLocks noChangeArrowheads="1"/>
          </p:cNvSpPr>
          <p:nvPr/>
        </p:nvSpPr>
        <p:spPr bwMode="auto">
          <a:xfrm>
            <a:off x="1519238" y="1209675"/>
            <a:ext cx="64452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600">
                <a:solidFill>
                  <a:srgbClr val="000000"/>
                </a:solidFill>
              </a:rPr>
              <a:t>2008</a:t>
            </a:r>
          </a:p>
        </p:txBody>
      </p:sp>
      <p:sp>
        <p:nvSpPr>
          <p:cNvPr id="12305" name="TextBox 20"/>
          <p:cNvSpPr txBox="1">
            <a:spLocks noChangeArrowheads="1"/>
          </p:cNvSpPr>
          <p:nvPr/>
        </p:nvSpPr>
        <p:spPr bwMode="auto">
          <a:xfrm>
            <a:off x="3570288" y="111125"/>
            <a:ext cx="64135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600" dirty="0">
                <a:solidFill>
                  <a:srgbClr val="000000"/>
                </a:solidFill>
              </a:rPr>
              <a:t>2009</a:t>
            </a:r>
            <a:endParaRPr lang="en-US" altLang="en-US" sz="1800" dirty="0">
              <a:solidFill>
                <a:srgbClr val="000000"/>
              </a:solidFill>
            </a:endParaRPr>
          </a:p>
        </p:txBody>
      </p:sp>
      <p:sp>
        <p:nvSpPr>
          <p:cNvPr id="12306" name="TextBox 21"/>
          <p:cNvSpPr txBox="1">
            <a:spLocks noChangeArrowheads="1"/>
          </p:cNvSpPr>
          <p:nvPr/>
        </p:nvSpPr>
        <p:spPr bwMode="auto">
          <a:xfrm>
            <a:off x="5484813" y="184150"/>
            <a:ext cx="760412"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2010</a:t>
            </a:r>
          </a:p>
        </p:txBody>
      </p:sp>
      <p:sp>
        <p:nvSpPr>
          <p:cNvPr id="12307" name="TextBox 22"/>
          <p:cNvSpPr txBox="1">
            <a:spLocks noChangeArrowheads="1"/>
          </p:cNvSpPr>
          <p:nvPr/>
        </p:nvSpPr>
        <p:spPr bwMode="auto">
          <a:xfrm>
            <a:off x="7354888" y="800100"/>
            <a:ext cx="64928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2011</a:t>
            </a:r>
          </a:p>
        </p:txBody>
      </p:sp>
      <p:sp>
        <p:nvSpPr>
          <p:cNvPr id="12308" name="TextBox 23"/>
          <p:cNvSpPr txBox="1">
            <a:spLocks noChangeArrowheads="1"/>
          </p:cNvSpPr>
          <p:nvPr/>
        </p:nvSpPr>
        <p:spPr bwMode="auto">
          <a:xfrm>
            <a:off x="8247063" y="2606675"/>
            <a:ext cx="692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2012</a:t>
            </a:r>
          </a:p>
        </p:txBody>
      </p:sp>
      <p:sp>
        <p:nvSpPr>
          <p:cNvPr id="12309" name="TextBox 24"/>
          <p:cNvSpPr txBox="1">
            <a:spLocks noChangeArrowheads="1"/>
          </p:cNvSpPr>
          <p:nvPr/>
        </p:nvSpPr>
        <p:spPr bwMode="auto">
          <a:xfrm>
            <a:off x="8308975" y="4527550"/>
            <a:ext cx="6492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2013</a:t>
            </a:r>
          </a:p>
        </p:txBody>
      </p:sp>
      <p:sp>
        <p:nvSpPr>
          <p:cNvPr id="12310" name="TextBox 25"/>
          <p:cNvSpPr txBox="1">
            <a:spLocks noChangeArrowheads="1"/>
          </p:cNvSpPr>
          <p:nvPr/>
        </p:nvSpPr>
        <p:spPr bwMode="auto">
          <a:xfrm>
            <a:off x="4237038" y="6164263"/>
            <a:ext cx="8064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grpSp>
        <p:nvGrpSpPr>
          <p:cNvPr id="12311" name="Group 27"/>
          <p:cNvGrpSpPr>
            <a:grpSpLocks/>
          </p:cNvGrpSpPr>
          <p:nvPr/>
        </p:nvGrpSpPr>
        <p:grpSpPr bwMode="auto">
          <a:xfrm>
            <a:off x="1568450" y="5783263"/>
            <a:ext cx="2227263" cy="1074737"/>
            <a:chOff x="4631014" y="1668452"/>
            <a:chExt cx="2227877" cy="1074034"/>
          </a:xfrm>
        </p:grpSpPr>
        <p:pic>
          <p:nvPicPr>
            <p:cNvPr id="12314" name="Picture 28"/>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631014" y="1668452"/>
              <a:ext cx="2227877" cy="802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0" name="Straight Connector 29"/>
            <p:cNvCxnSpPr/>
            <p:nvPr/>
          </p:nvCxnSpPr>
          <p:spPr>
            <a:xfrm>
              <a:off x="4631014" y="2618742"/>
              <a:ext cx="328704"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316" name="TextBox 30"/>
            <p:cNvSpPr txBox="1">
              <a:spLocks noChangeArrowheads="1"/>
            </p:cNvSpPr>
            <p:nvPr/>
          </p:nvSpPr>
          <p:spPr bwMode="auto">
            <a:xfrm>
              <a:off x="4959532" y="2450098"/>
              <a:ext cx="1194789" cy="29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300">
                  <a:solidFill>
                    <a:srgbClr val="000000"/>
                  </a:solidFill>
                  <a:latin typeface="Arial" charset="0"/>
                </a:rPr>
                <a:t>co-authorship</a:t>
              </a:r>
            </a:p>
          </p:txBody>
        </p:sp>
      </p:grpSp>
      <p:sp>
        <p:nvSpPr>
          <p:cNvPr id="12312"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12313" name="Title 1"/>
          <p:cNvSpPr>
            <a:spLocks noGrp="1"/>
          </p:cNvSpPr>
          <p:nvPr>
            <p:ph type="title"/>
          </p:nvPr>
        </p:nvSpPr>
        <p:spPr>
          <a:xfrm>
            <a:off x="1588" y="47625"/>
            <a:ext cx="3255962" cy="752475"/>
          </a:xfrm>
        </p:spPr>
        <p:txBody>
          <a:bodyPr/>
          <a:lstStyle/>
          <a:p>
            <a:r>
              <a:rPr lang="en-US" altLang="en-US">
                <a:ea typeface="ＭＳ Ｐゴシック" charset="-128"/>
              </a:rPr>
              <a:t>Dynamics of co-authorship network</a:t>
            </a:r>
          </a:p>
        </p:txBody>
      </p:sp>
    </p:spTree>
    <p:extLst>
      <p:ext uri="{BB962C8B-B14F-4D97-AF65-F5344CB8AC3E}">
        <p14:creationId xmlns:p14="http://schemas.microsoft.com/office/powerpoint/2010/main" val="521445089"/>
      </p:ext>
    </p:extLst>
  </p:cSld>
  <p:clrMapOvr>
    <a:masterClrMapping/>
  </p:clrMapOvr>
  <p:transition advTm="20862"/>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50" y="5170488"/>
            <a:ext cx="1462088" cy="146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4" name="Picture 5"/>
          <p:cNvPicPr>
            <a:picLocks noChangeAspect="1"/>
          </p:cNvPicPr>
          <p:nvPr/>
        </p:nvPicPr>
        <p:blipFill>
          <a:blip r:embed="rId3">
            <a:extLst>
              <a:ext uri="{28A0092B-C50C-407E-A947-70E740481C1C}">
                <a14:useLocalDpi xmlns:a14="http://schemas.microsoft.com/office/drawing/2010/main" val="0"/>
              </a:ext>
            </a:extLst>
          </a:blip>
          <a:srcRect l="15341" t="13062" b="39735"/>
          <a:stretch>
            <a:fillRect/>
          </a:stretch>
        </p:blipFill>
        <p:spPr bwMode="auto">
          <a:xfrm>
            <a:off x="396875" y="4264025"/>
            <a:ext cx="1992313" cy="111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5" name="Picture 6"/>
          <p:cNvPicPr>
            <a:picLocks noChangeAspect="1"/>
          </p:cNvPicPr>
          <p:nvPr/>
        </p:nvPicPr>
        <p:blipFill>
          <a:blip r:embed="rId4">
            <a:extLst>
              <a:ext uri="{28A0092B-C50C-407E-A947-70E740481C1C}">
                <a14:useLocalDpi xmlns:a14="http://schemas.microsoft.com/office/drawing/2010/main" val="0"/>
              </a:ext>
            </a:extLst>
          </a:blip>
          <a:srcRect b="38591"/>
          <a:stretch>
            <a:fillRect/>
          </a:stretch>
        </p:blipFill>
        <p:spPr bwMode="auto">
          <a:xfrm>
            <a:off x="541338" y="2976563"/>
            <a:ext cx="2352675" cy="1444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6" name="Picture 7"/>
          <p:cNvPicPr>
            <a:picLocks noChangeAspect="1"/>
          </p:cNvPicPr>
          <p:nvPr/>
        </p:nvPicPr>
        <p:blipFill>
          <a:blip r:embed="rId5">
            <a:extLst>
              <a:ext uri="{28A0092B-C50C-407E-A947-70E740481C1C}">
                <a14:useLocalDpi xmlns:a14="http://schemas.microsoft.com/office/drawing/2010/main" val="0"/>
              </a:ext>
            </a:extLst>
          </a:blip>
          <a:srcRect t="13895" b="29088"/>
          <a:stretch>
            <a:fillRect/>
          </a:stretch>
        </p:blipFill>
        <p:spPr bwMode="auto">
          <a:xfrm>
            <a:off x="903288" y="2181225"/>
            <a:ext cx="2354262" cy="1341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7" name="Picture 8"/>
          <p:cNvPicPr>
            <a:picLocks noChangeAspect="1"/>
          </p:cNvPicPr>
          <p:nvPr/>
        </p:nvPicPr>
        <p:blipFill>
          <a:blip r:embed="rId6">
            <a:extLst>
              <a:ext uri="{28A0092B-C50C-407E-A947-70E740481C1C}">
                <a14:useLocalDpi xmlns:a14="http://schemas.microsoft.com/office/drawing/2010/main" val="0"/>
              </a:ext>
            </a:extLst>
          </a:blip>
          <a:srcRect l="14211" t="15781" r="11600" b="32294"/>
          <a:stretch>
            <a:fillRect/>
          </a:stretch>
        </p:blipFill>
        <p:spPr bwMode="auto">
          <a:xfrm>
            <a:off x="1824038" y="1190625"/>
            <a:ext cx="1746250" cy="122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8" name="Picture 9"/>
          <p:cNvPicPr>
            <a:picLocks noChangeAspect="1"/>
          </p:cNvPicPr>
          <p:nvPr/>
        </p:nvPicPr>
        <p:blipFill>
          <a:blip r:embed="rId7">
            <a:extLst>
              <a:ext uri="{28A0092B-C50C-407E-A947-70E740481C1C}">
                <a14:useLocalDpi xmlns:a14="http://schemas.microsoft.com/office/drawing/2010/main" val="0"/>
              </a:ext>
            </a:extLst>
          </a:blip>
          <a:srcRect l="11665" t="14384" r="10025" b="21381"/>
          <a:stretch>
            <a:fillRect/>
          </a:stretch>
        </p:blipFill>
        <p:spPr bwMode="auto">
          <a:xfrm>
            <a:off x="3092450" y="457200"/>
            <a:ext cx="1841500" cy="151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9" name="Picture 10"/>
          <p:cNvPicPr>
            <a:picLocks noChangeAspect="1"/>
          </p:cNvPicPr>
          <p:nvPr/>
        </p:nvPicPr>
        <p:blipFill>
          <a:blip r:embed="rId8">
            <a:extLst>
              <a:ext uri="{28A0092B-C50C-407E-A947-70E740481C1C}">
                <a14:useLocalDpi xmlns:a14="http://schemas.microsoft.com/office/drawing/2010/main" val="0"/>
              </a:ext>
            </a:extLst>
          </a:blip>
          <a:srcRect l="14757" t="15152" r="11459" b="20612"/>
          <a:stretch>
            <a:fillRect/>
          </a:stretch>
        </p:blipFill>
        <p:spPr bwMode="auto">
          <a:xfrm>
            <a:off x="4737100" y="523875"/>
            <a:ext cx="1736725" cy="151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20" name="Picture 11"/>
          <p:cNvPicPr>
            <a:picLocks noChangeAspect="1"/>
          </p:cNvPicPr>
          <p:nvPr/>
        </p:nvPicPr>
        <p:blipFill>
          <a:blip r:embed="rId9">
            <a:extLst>
              <a:ext uri="{28A0092B-C50C-407E-A947-70E740481C1C}">
                <a14:useLocalDpi xmlns:a14="http://schemas.microsoft.com/office/drawing/2010/main" val="0"/>
              </a:ext>
            </a:extLst>
          </a:blip>
          <a:srcRect l="15451" t="13654" r="13947" b="13367"/>
          <a:stretch>
            <a:fillRect/>
          </a:stretch>
        </p:blipFill>
        <p:spPr bwMode="auto">
          <a:xfrm>
            <a:off x="6210300" y="971550"/>
            <a:ext cx="1662113" cy="1717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21" name="Picture 12"/>
          <p:cNvPicPr>
            <a:picLocks noChangeAspect="1"/>
          </p:cNvPicPr>
          <p:nvPr/>
        </p:nvPicPr>
        <p:blipFill>
          <a:blip r:embed="rId10">
            <a:extLst>
              <a:ext uri="{28A0092B-C50C-407E-A947-70E740481C1C}">
                <a14:useLocalDpi xmlns:a14="http://schemas.microsoft.com/office/drawing/2010/main" val="0"/>
              </a:ext>
            </a:extLst>
          </a:blip>
          <a:srcRect l="14450" t="15025" r="14659" b="13506"/>
          <a:stretch>
            <a:fillRect/>
          </a:stretch>
        </p:blipFill>
        <p:spPr bwMode="auto">
          <a:xfrm>
            <a:off x="6864350" y="4533900"/>
            <a:ext cx="1668463" cy="168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22" name="Picture 13"/>
          <p:cNvPicPr>
            <a:picLocks noChangeAspect="1"/>
          </p:cNvPicPr>
          <p:nvPr/>
        </p:nvPicPr>
        <p:blipFill>
          <a:blip r:embed="rId11">
            <a:extLst>
              <a:ext uri="{28A0092B-C50C-407E-A947-70E740481C1C}">
                <a14:useLocalDpi xmlns:a14="http://schemas.microsoft.com/office/drawing/2010/main" val="0"/>
              </a:ext>
            </a:extLst>
          </a:blip>
          <a:srcRect l="15147" t="16068" r="13382" b="15068"/>
          <a:stretch>
            <a:fillRect/>
          </a:stretch>
        </p:blipFill>
        <p:spPr bwMode="auto">
          <a:xfrm>
            <a:off x="6972300" y="2800350"/>
            <a:ext cx="1682750" cy="1620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23" name="TextBox 15"/>
          <p:cNvSpPr txBox="1">
            <a:spLocks noChangeArrowheads="1"/>
          </p:cNvSpPr>
          <p:nvPr/>
        </p:nvSpPr>
        <p:spPr bwMode="auto">
          <a:xfrm>
            <a:off x="15875" y="5175250"/>
            <a:ext cx="7270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2004</a:t>
            </a:r>
          </a:p>
        </p:txBody>
      </p:sp>
      <p:sp>
        <p:nvSpPr>
          <p:cNvPr id="13324" name="TextBox 16"/>
          <p:cNvSpPr txBox="1">
            <a:spLocks noChangeArrowheads="1"/>
          </p:cNvSpPr>
          <p:nvPr/>
        </p:nvSpPr>
        <p:spPr bwMode="auto">
          <a:xfrm>
            <a:off x="231775" y="4237038"/>
            <a:ext cx="671513"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2005</a:t>
            </a:r>
          </a:p>
        </p:txBody>
      </p:sp>
      <p:sp>
        <p:nvSpPr>
          <p:cNvPr id="13325" name="TextBox 17"/>
          <p:cNvSpPr txBox="1">
            <a:spLocks noChangeArrowheads="1"/>
          </p:cNvSpPr>
          <p:nvPr/>
        </p:nvSpPr>
        <p:spPr bwMode="auto">
          <a:xfrm>
            <a:off x="552450" y="3338513"/>
            <a:ext cx="703263"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2006</a:t>
            </a:r>
          </a:p>
        </p:txBody>
      </p:sp>
      <p:sp>
        <p:nvSpPr>
          <p:cNvPr id="13326" name="TextBox 18"/>
          <p:cNvSpPr txBox="1">
            <a:spLocks noChangeArrowheads="1"/>
          </p:cNvSpPr>
          <p:nvPr/>
        </p:nvSpPr>
        <p:spPr bwMode="auto">
          <a:xfrm>
            <a:off x="998538" y="2319338"/>
            <a:ext cx="6413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2007</a:t>
            </a:r>
          </a:p>
        </p:txBody>
      </p:sp>
      <p:sp>
        <p:nvSpPr>
          <p:cNvPr id="13327" name="TextBox 19"/>
          <p:cNvSpPr txBox="1">
            <a:spLocks noChangeArrowheads="1"/>
          </p:cNvSpPr>
          <p:nvPr/>
        </p:nvSpPr>
        <p:spPr bwMode="auto">
          <a:xfrm>
            <a:off x="1519238" y="1209675"/>
            <a:ext cx="64452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600">
                <a:solidFill>
                  <a:srgbClr val="000000"/>
                </a:solidFill>
              </a:rPr>
              <a:t>2008</a:t>
            </a:r>
          </a:p>
        </p:txBody>
      </p:sp>
      <p:sp>
        <p:nvSpPr>
          <p:cNvPr id="13328" name="TextBox 20"/>
          <p:cNvSpPr txBox="1">
            <a:spLocks noChangeArrowheads="1"/>
          </p:cNvSpPr>
          <p:nvPr/>
        </p:nvSpPr>
        <p:spPr bwMode="auto">
          <a:xfrm>
            <a:off x="3570288" y="111125"/>
            <a:ext cx="64135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600">
                <a:solidFill>
                  <a:srgbClr val="000000"/>
                </a:solidFill>
              </a:rPr>
              <a:t>2009</a:t>
            </a:r>
          </a:p>
        </p:txBody>
      </p:sp>
      <p:sp>
        <p:nvSpPr>
          <p:cNvPr id="13329" name="TextBox 21"/>
          <p:cNvSpPr txBox="1">
            <a:spLocks noChangeArrowheads="1"/>
          </p:cNvSpPr>
          <p:nvPr/>
        </p:nvSpPr>
        <p:spPr bwMode="auto">
          <a:xfrm>
            <a:off x="5484813" y="184150"/>
            <a:ext cx="760412"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2010</a:t>
            </a:r>
          </a:p>
        </p:txBody>
      </p:sp>
      <p:sp>
        <p:nvSpPr>
          <p:cNvPr id="13330" name="TextBox 22"/>
          <p:cNvSpPr txBox="1">
            <a:spLocks noChangeArrowheads="1"/>
          </p:cNvSpPr>
          <p:nvPr/>
        </p:nvSpPr>
        <p:spPr bwMode="auto">
          <a:xfrm>
            <a:off x="7354888" y="800100"/>
            <a:ext cx="64928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2011</a:t>
            </a:r>
          </a:p>
        </p:txBody>
      </p:sp>
      <p:sp>
        <p:nvSpPr>
          <p:cNvPr id="13331" name="TextBox 23"/>
          <p:cNvSpPr txBox="1">
            <a:spLocks noChangeArrowheads="1"/>
          </p:cNvSpPr>
          <p:nvPr/>
        </p:nvSpPr>
        <p:spPr bwMode="auto">
          <a:xfrm>
            <a:off x="8247063" y="2606675"/>
            <a:ext cx="692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2012</a:t>
            </a:r>
          </a:p>
        </p:txBody>
      </p:sp>
      <p:sp>
        <p:nvSpPr>
          <p:cNvPr id="13332" name="TextBox 24"/>
          <p:cNvSpPr txBox="1">
            <a:spLocks noChangeArrowheads="1"/>
          </p:cNvSpPr>
          <p:nvPr/>
        </p:nvSpPr>
        <p:spPr bwMode="auto">
          <a:xfrm>
            <a:off x="8308975" y="4527550"/>
            <a:ext cx="6492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2013</a:t>
            </a:r>
          </a:p>
        </p:txBody>
      </p:sp>
      <p:sp>
        <p:nvSpPr>
          <p:cNvPr id="13333" name="TextBox 25"/>
          <p:cNvSpPr txBox="1">
            <a:spLocks noChangeArrowheads="1"/>
          </p:cNvSpPr>
          <p:nvPr/>
        </p:nvSpPr>
        <p:spPr bwMode="auto">
          <a:xfrm>
            <a:off x="4237038" y="6164263"/>
            <a:ext cx="8064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grpSp>
        <p:nvGrpSpPr>
          <p:cNvPr id="13334" name="Group 27"/>
          <p:cNvGrpSpPr>
            <a:grpSpLocks/>
          </p:cNvGrpSpPr>
          <p:nvPr/>
        </p:nvGrpSpPr>
        <p:grpSpPr bwMode="auto">
          <a:xfrm>
            <a:off x="1568450" y="5783263"/>
            <a:ext cx="2227263" cy="1074737"/>
            <a:chOff x="4631014" y="1668452"/>
            <a:chExt cx="2227877" cy="1074034"/>
          </a:xfrm>
        </p:grpSpPr>
        <p:pic>
          <p:nvPicPr>
            <p:cNvPr id="13339" name="Picture 2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631014" y="1668452"/>
              <a:ext cx="2227877" cy="802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0" name="Straight Connector 29"/>
            <p:cNvCxnSpPr/>
            <p:nvPr/>
          </p:nvCxnSpPr>
          <p:spPr>
            <a:xfrm>
              <a:off x="4631014" y="2618742"/>
              <a:ext cx="328704"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3341" name="TextBox 30"/>
            <p:cNvSpPr txBox="1">
              <a:spLocks noChangeArrowheads="1"/>
            </p:cNvSpPr>
            <p:nvPr/>
          </p:nvSpPr>
          <p:spPr bwMode="auto">
            <a:xfrm>
              <a:off x="4959532" y="2450098"/>
              <a:ext cx="1194789" cy="29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300">
                  <a:solidFill>
                    <a:srgbClr val="000000"/>
                  </a:solidFill>
                  <a:latin typeface="Arial" charset="0"/>
                </a:rPr>
                <a:t>co-authorship</a:t>
              </a:r>
            </a:p>
          </p:txBody>
        </p:sp>
      </p:grpSp>
      <p:sp>
        <p:nvSpPr>
          <p:cNvPr id="13335"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13336" name="Title 1"/>
          <p:cNvSpPr>
            <a:spLocks noGrp="1"/>
          </p:cNvSpPr>
          <p:nvPr>
            <p:ph type="title"/>
          </p:nvPr>
        </p:nvSpPr>
        <p:spPr>
          <a:xfrm>
            <a:off x="1588" y="47625"/>
            <a:ext cx="3255962" cy="752475"/>
          </a:xfrm>
        </p:spPr>
        <p:txBody>
          <a:bodyPr/>
          <a:lstStyle/>
          <a:p>
            <a:r>
              <a:rPr lang="en-US" altLang="en-US">
                <a:ea typeface="ＭＳ Ｐゴシック" charset="-128"/>
              </a:rPr>
              <a:t>Dynamics of co-authorship network</a:t>
            </a:r>
          </a:p>
        </p:txBody>
      </p:sp>
      <p:pic>
        <p:nvPicPr>
          <p:cNvPr id="13337" name="Picture 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1113" y="1882775"/>
            <a:ext cx="5988051" cy="5092700"/>
          </a:xfrm>
          <a:prstGeom prst="rect">
            <a:avLst/>
          </a:prstGeom>
          <a:solidFill>
            <a:schemeClr val="bg1"/>
          </a:solidFill>
          <a:ln w="9525">
            <a:solidFill>
              <a:srgbClr val="000000"/>
            </a:solidFill>
            <a:miter lim="800000"/>
            <a:headEnd/>
            <a:tailEnd/>
          </a:ln>
        </p:spPr>
      </p:pic>
      <p:sp>
        <p:nvSpPr>
          <p:cNvPr id="13338" name="TextBox 1"/>
          <p:cNvSpPr txBox="1">
            <a:spLocks noChangeArrowheads="1"/>
          </p:cNvSpPr>
          <p:nvPr/>
        </p:nvSpPr>
        <p:spPr bwMode="auto">
          <a:xfrm rot="-5400000">
            <a:off x="-746125" y="2813050"/>
            <a:ext cx="1824037"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t>“Modularity”</a:t>
            </a:r>
          </a:p>
        </p:txBody>
      </p:sp>
    </p:spTree>
    <p:extLst>
      <p:ext uri="{BB962C8B-B14F-4D97-AF65-F5344CB8AC3E}">
        <p14:creationId xmlns:p14="http://schemas.microsoft.com/office/powerpoint/2010/main" val="46847416"/>
      </p:ext>
    </p:extLst>
  </p:cSld>
  <p:clrMapOvr>
    <a:masterClrMapping/>
  </p:clrMapOvr>
  <p:transition advTm="48656"/>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bg1">
                    <a:lumMod val="50000"/>
                  </a:schemeClr>
                </a:solidFill>
                <a:ea typeface="ＭＳ Ｐゴシック" charset="0"/>
                <a:cs typeface="ＭＳ Ｐゴシック" charset="0"/>
              </a:rPr>
              <a:t>Transcriptome Analysis: </a:t>
            </a:r>
            <a:r>
              <a:rPr lang="en-US" sz="1600" dirty="0" smtClean="0">
                <a:solidFill>
                  <a:schemeClr val="bg1">
                    <a:lumMod val="50000"/>
                  </a:schemeClr>
                </a:solidFill>
                <a:ea typeface="ＭＳ Ｐゴシック" charset="0"/>
                <a:cs typeface="ＭＳ Ｐゴシック" charset="0"/>
              </a:rPr>
              <a:t>Tackling </a:t>
            </a:r>
            <a:r>
              <a:rPr lang="en-US" sz="1600" dirty="0">
                <a:solidFill>
                  <a:schemeClr val="bg1">
                    <a:lumMod val="50000"/>
                  </a:schemeClr>
                </a:solidFill>
                <a:ea typeface="ＭＳ Ｐゴシック" charset="0"/>
                <a:cs typeface="ＭＳ Ｐゴシック" charset="0"/>
              </a:rPr>
              <a:t>core issues </a:t>
            </a:r>
            <a:r>
              <a:rPr lang="en-US" sz="1600" dirty="0" smtClean="0">
                <a:solidFill>
                  <a:schemeClr val="bg1">
                    <a:lumMod val="50000"/>
                  </a:schemeClr>
                </a:solidFill>
                <a:ea typeface="ＭＳ Ｐゴシック" charset="0"/>
                <a:cs typeface="ＭＳ Ｐゴシック" charset="0"/>
              </a:rPr>
              <a:t>related to gene regulation </a:t>
            </a:r>
            <a:br>
              <a:rPr lang="en-US" sz="1600" dirty="0" smtClean="0">
                <a:solidFill>
                  <a:schemeClr val="bg1">
                    <a:lumMod val="50000"/>
                  </a:schemeClr>
                </a:solidFill>
                <a:ea typeface="ＭＳ Ｐゴシック" charset="0"/>
                <a:cs typeface="ＭＳ Ｐゴシック" charset="0"/>
              </a:rPr>
            </a:br>
            <a:r>
              <a:rPr lang="en-US" sz="1600" dirty="0" smtClean="0">
                <a:solidFill>
                  <a:schemeClr val="bg1">
                    <a:lumMod val="50000"/>
                  </a:schemeClr>
                </a:solidFill>
                <a:ea typeface="ＭＳ Ｐゴシック" charset="0"/>
                <a:cs typeface="ＭＳ Ｐゴシック" charset="0"/>
              </a:rPr>
              <a:t>&amp; </a:t>
            </a:r>
            <a:r>
              <a:rPr lang="en-US" sz="1600" dirty="0">
                <a:solidFill>
                  <a:schemeClr val="bg1">
                    <a:lumMod val="50000"/>
                  </a:schemeClr>
                </a:solidFill>
                <a:ea typeface="ＭＳ Ｐゴシック" charset="0"/>
                <a:cs typeface="ＭＳ Ｐゴシック" charset="0"/>
              </a:rPr>
              <a:t>also mining the “data exhaust” </a:t>
            </a:r>
            <a:r>
              <a:rPr lang="en-US" sz="1600" dirty="0" smtClean="0">
                <a:solidFill>
                  <a:schemeClr val="bg1">
                    <a:lumMod val="50000"/>
                  </a:schemeClr>
                </a:solidFill>
                <a:ea typeface="ＭＳ Ｐゴシック" charset="0"/>
                <a:cs typeface="ＭＳ Ｐゴシック" charset="0"/>
              </a:rPr>
              <a:t>produced by </a:t>
            </a:r>
            <a:r>
              <a:rPr lang="en-US" sz="1600" dirty="0">
                <a:solidFill>
                  <a:schemeClr val="bg1">
                    <a:lumMod val="50000"/>
                  </a:schemeClr>
                </a:solidFill>
                <a:ea typeface="ＭＳ Ｐゴシック" charset="0"/>
                <a:cs typeface="ＭＳ Ｐゴシック" charset="0"/>
              </a:rPr>
              <a:t>this activity</a:t>
            </a:r>
            <a:endParaRPr lang="en-US" sz="1600" dirty="0">
              <a:ea typeface="ＭＳ Ｐゴシック" charset="0"/>
              <a:cs typeface="ＭＳ Ｐゴシック" charset="0"/>
            </a:endParaRPr>
          </a:p>
        </p:txBody>
      </p:sp>
      <p:sp>
        <p:nvSpPr>
          <p:cNvPr id="54274" name="Content Placeholder 2"/>
          <p:cNvSpPr>
            <a:spLocks noGrp="1"/>
          </p:cNvSpPr>
          <p:nvPr>
            <p:ph sz="half" idx="1"/>
          </p:nvPr>
        </p:nvSpPr>
        <p:spPr>
          <a:xfrm>
            <a:off x="109538" y="758825"/>
            <a:ext cx="4119562" cy="6116638"/>
          </a:xfrm>
        </p:spPr>
        <p:txBody>
          <a:bodyPr/>
          <a:lstStyle/>
          <a:p>
            <a:r>
              <a:rPr lang="en-US" altLang="en-US" sz="1600" i="1" dirty="0" smtClean="0">
                <a:solidFill>
                  <a:schemeClr val="tx1">
                    <a:lumMod val="75000"/>
                    <a:lumOff val="25000"/>
                  </a:schemeClr>
                </a:solidFill>
                <a:ea typeface="ＭＳ Ｐゴシック" charset="-128"/>
                <a:cs typeface="ＭＳ Ｐゴシック" charset="-128"/>
              </a:rPr>
              <a:t>[Core-1] </a:t>
            </a:r>
            <a:r>
              <a:rPr lang="en-US" altLang="en-US" sz="2000" b="1" dirty="0" smtClean="0">
                <a:solidFill>
                  <a:srgbClr val="FFFF00"/>
                </a:solidFill>
                <a:ea typeface="ＭＳ Ｐゴシック" charset="-128"/>
                <a:cs typeface="ＭＳ Ｐゴシック" charset="-128"/>
              </a:rPr>
              <a:t>Expression </a:t>
            </a:r>
            <a:r>
              <a:rPr lang="en-US" altLang="en-US" sz="2000" b="1" dirty="0">
                <a:solidFill>
                  <a:srgbClr val="FFFF00"/>
                </a:solidFill>
                <a:ea typeface="ＭＳ Ｐゴシック" charset="-128"/>
                <a:cs typeface="ＭＳ Ｐゴシック" charset="-128"/>
              </a:rPr>
              <a:t>Clustering</a:t>
            </a:r>
            <a:r>
              <a:rPr lang="en-US" altLang="en-US" sz="2000" dirty="0">
                <a:solidFill>
                  <a:schemeClr val="tx1">
                    <a:lumMod val="75000"/>
                    <a:lumOff val="25000"/>
                  </a:schemeClr>
                </a:solidFill>
                <a:ea typeface="ＭＳ Ｐゴシック" charset="-128"/>
                <a:cs typeface="ＭＳ Ｐゴシック" charset="-128"/>
              </a:rPr>
              <a:t>, </a:t>
            </a:r>
            <a:br>
              <a:rPr lang="en-US" altLang="en-US" sz="2000" dirty="0">
                <a:solidFill>
                  <a:schemeClr val="tx1">
                    <a:lumMod val="75000"/>
                    <a:lumOff val="25000"/>
                  </a:schemeClr>
                </a:solidFill>
                <a:ea typeface="ＭＳ Ｐゴシック" charset="-128"/>
                <a:cs typeface="ＭＳ Ｐゴシック" charset="-128"/>
              </a:rPr>
            </a:br>
            <a:r>
              <a:rPr lang="en-US" altLang="en-US" sz="2000" dirty="0">
                <a:solidFill>
                  <a:schemeClr val="tx1">
                    <a:lumMod val="75000"/>
                    <a:lumOff val="25000"/>
                  </a:schemeClr>
                </a:solidFill>
                <a:ea typeface="ＭＳ Ｐゴシック" charset="-128"/>
                <a:cs typeface="ＭＳ Ｐゴシック" charset="-128"/>
              </a:rPr>
              <a:t>Cross-species </a:t>
            </a:r>
          </a:p>
          <a:p>
            <a:pPr lvl="1"/>
            <a:r>
              <a:rPr lang="en-US" altLang="en-US" sz="1600" dirty="0">
                <a:solidFill>
                  <a:schemeClr val="tx1">
                    <a:lumMod val="75000"/>
                    <a:lumOff val="25000"/>
                  </a:schemeClr>
                </a:solidFill>
                <a:ea typeface="ＭＳ Ｐゴシック" charset="-128"/>
              </a:rPr>
              <a:t>Comparative ENCODE </a:t>
            </a:r>
            <a:r>
              <a:rPr lang="mr-IN" altLang="en-US" sz="1600" dirty="0">
                <a:solidFill>
                  <a:schemeClr val="tx1">
                    <a:lumMod val="75000"/>
                    <a:lumOff val="25000"/>
                  </a:schemeClr>
                </a:solidFill>
                <a:ea typeface="ＭＳ Ｐゴシック" charset="-128"/>
              </a:rPr>
              <a:t>–</a:t>
            </a:r>
            <a:r>
              <a:rPr lang="en-US" altLang="en-US" sz="1600" dirty="0">
                <a:solidFill>
                  <a:schemeClr val="tx1">
                    <a:lumMod val="75000"/>
                    <a:lumOff val="25000"/>
                  </a:schemeClr>
                </a:solidFill>
                <a:ea typeface="ＭＳ Ｐゴシック" charset="-128"/>
              </a:rPr>
              <a:t> Lots of worm-fly-human matched data &amp; developmental </a:t>
            </a:r>
            <a:r>
              <a:rPr lang="en-US" altLang="en-US" sz="1600" dirty="0" err="1">
                <a:solidFill>
                  <a:schemeClr val="tx1">
                    <a:lumMod val="75000"/>
                    <a:lumOff val="25000"/>
                  </a:schemeClr>
                </a:solidFill>
                <a:ea typeface="ＭＳ Ｐゴシック" charset="-128"/>
              </a:rPr>
              <a:t>timecourses</a:t>
            </a:r>
            <a:endParaRPr lang="en-US" altLang="en-US" sz="1600" dirty="0">
              <a:solidFill>
                <a:schemeClr val="tx1">
                  <a:lumMod val="75000"/>
                  <a:lumOff val="25000"/>
                </a:schemeClr>
              </a:solidFill>
              <a:ea typeface="ＭＳ Ｐゴシック" charset="-128"/>
            </a:endParaRPr>
          </a:p>
          <a:p>
            <a:pPr lvl="1"/>
            <a:r>
              <a:rPr lang="en-US" altLang="en-US" sz="1600" dirty="0">
                <a:solidFill>
                  <a:schemeClr val="tx1">
                    <a:lumMod val="75000"/>
                    <a:lumOff val="25000"/>
                  </a:schemeClr>
                </a:solidFill>
                <a:ea typeface="ＭＳ Ｐゴシック" charset="-128"/>
              </a:rPr>
              <a:t>Optimization gives 16 conserved co-expression modules</a:t>
            </a:r>
          </a:p>
          <a:p>
            <a:r>
              <a:rPr lang="en-US" altLang="en-US" sz="1600" i="1" dirty="0" smtClean="0">
                <a:solidFill>
                  <a:schemeClr val="tx1">
                    <a:lumMod val="75000"/>
                    <a:lumOff val="25000"/>
                  </a:schemeClr>
                </a:solidFill>
                <a:ea typeface="ＭＳ Ｐゴシック" charset="-128"/>
                <a:cs typeface="ＭＳ Ｐゴシック" charset="-128"/>
              </a:rPr>
              <a:t>[Core-2] </a:t>
            </a:r>
            <a:r>
              <a:rPr lang="en-US" altLang="en-US" sz="2000" b="1" dirty="0" smtClean="0">
                <a:solidFill>
                  <a:srgbClr val="FFFF00"/>
                </a:solidFill>
                <a:ea typeface="ＭＳ Ｐゴシック" charset="-128"/>
                <a:cs typeface="ＭＳ Ｐゴシック" charset="-128"/>
              </a:rPr>
              <a:t>State </a:t>
            </a:r>
            <a:r>
              <a:rPr lang="en-US" altLang="en-US" sz="2000" b="1" dirty="0">
                <a:solidFill>
                  <a:srgbClr val="FFFF00"/>
                </a:solidFill>
                <a:ea typeface="ＭＳ Ｐゴシック" charset="-128"/>
                <a:cs typeface="ＭＳ Ｐゴシック" charset="-128"/>
              </a:rPr>
              <a:t>Space Models</a:t>
            </a:r>
            <a:r>
              <a:rPr lang="en-US" altLang="en-US" sz="2000" b="1" dirty="0">
                <a:solidFill>
                  <a:schemeClr val="tx1">
                    <a:lumMod val="75000"/>
                    <a:lumOff val="25000"/>
                  </a:schemeClr>
                </a:solidFill>
                <a:ea typeface="ＭＳ Ｐゴシック" charset="-128"/>
                <a:cs typeface="ＭＳ Ｐゴシック" charset="-128"/>
              </a:rPr>
              <a:t> </a:t>
            </a:r>
            <a:br>
              <a:rPr lang="en-US" altLang="en-US" sz="2000" b="1" dirty="0">
                <a:solidFill>
                  <a:schemeClr val="tx1">
                    <a:lumMod val="75000"/>
                    <a:lumOff val="25000"/>
                  </a:schemeClr>
                </a:solidFill>
                <a:ea typeface="ＭＳ Ｐゴシック" charset="-128"/>
                <a:cs typeface="ＭＳ Ｐゴシック" charset="-128"/>
              </a:rPr>
            </a:br>
            <a:r>
              <a:rPr lang="en-US" altLang="en-US" sz="2000" dirty="0">
                <a:solidFill>
                  <a:schemeClr val="tx1">
                    <a:lumMod val="75000"/>
                    <a:lumOff val="25000"/>
                  </a:schemeClr>
                </a:solidFill>
                <a:ea typeface="ＭＳ Ｐゴシック" charset="-128"/>
                <a:cs typeface="ＭＳ Ｐゴシック" charset="-128"/>
              </a:rPr>
              <a:t>of Gene Expression</a:t>
            </a:r>
          </a:p>
          <a:p>
            <a:pPr lvl="1"/>
            <a:r>
              <a:rPr lang="en-US" altLang="en-US" sz="1600" dirty="0">
                <a:solidFill>
                  <a:schemeClr val="tx1">
                    <a:lumMod val="75000"/>
                    <a:lumOff val="25000"/>
                  </a:schemeClr>
                </a:solidFill>
                <a:ea typeface="ＭＳ Ｐゴシック" charset="-128"/>
              </a:rPr>
              <a:t>Using dimensionality reduction to help determine internal &amp; external drivers</a:t>
            </a:r>
          </a:p>
          <a:p>
            <a:pPr lvl="1"/>
            <a:r>
              <a:rPr lang="en-US" altLang="en-US" sz="1600" dirty="0">
                <a:solidFill>
                  <a:schemeClr val="tx1">
                    <a:lumMod val="75000"/>
                    <a:lumOff val="25000"/>
                  </a:schemeClr>
                </a:solidFill>
                <a:ea typeface="ＭＳ Ｐゴシック" charset="-128"/>
              </a:rPr>
              <a:t>Decoupling expression changes into those from conserved vs species-specific genes</a:t>
            </a:r>
          </a:p>
          <a:p>
            <a:pPr lvl="1"/>
            <a:r>
              <a:rPr lang="en-US" altLang="en-US" sz="1600" dirty="0">
                <a:solidFill>
                  <a:schemeClr val="tx1">
                    <a:lumMod val="75000"/>
                    <a:lumOff val="25000"/>
                  </a:schemeClr>
                </a:solidFill>
                <a:ea typeface="ＭＳ Ｐゴシック" charset="-128"/>
              </a:rPr>
              <a:t>Also, conserved genes have similar canonical patterns (</a:t>
            </a:r>
            <a:r>
              <a:rPr lang="en-US" altLang="en-US" sz="1600" dirty="0" err="1">
                <a:solidFill>
                  <a:schemeClr val="tx1">
                    <a:lumMod val="75000"/>
                    <a:lumOff val="25000"/>
                  </a:schemeClr>
                </a:solidFill>
                <a:ea typeface="ＭＳ Ｐゴシック" charset="-128"/>
              </a:rPr>
              <a:t>iPDPs</a:t>
            </a:r>
            <a:r>
              <a:rPr lang="en-US" altLang="en-US" sz="1600" dirty="0">
                <a:solidFill>
                  <a:schemeClr val="tx1">
                    <a:lumMod val="75000"/>
                    <a:lumOff val="25000"/>
                  </a:schemeClr>
                </a:solidFill>
                <a:ea typeface="ＭＳ Ｐゴシック" charset="-128"/>
              </a:rPr>
              <a:t>) in contrast to species specific ones (Ex of ribosomal v signaling genes)</a:t>
            </a:r>
          </a:p>
          <a:p>
            <a:pPr lvl="1"/>
            <a:endParaRPr lang="en-US" altLang="en-US" sz="1600" dirty="0">
              <a:solidFill>
                <a:schemeClr val="tx1">
                  <a:lumMod val="75000"/>
                  <a:lumOff val="25000"/>
                </a:schemeClr>
              </a:solidFill>
              <a:ea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4079875" y="725488"/>
            <a:ext cx="5048250" cy="6132512"/>
          </a:xfrm>
        </p:spPr>
        <p:txBody>
          <a:bodyPr/>
          <a:lstStyle/>
          <a:p>
            <a:r>
              <a:rPr lang="en-US" altLang="en-US" sz="1600" i="1" dirty="0" smtClean="0">
                <a:solidFill>
                  <a:schemeClr val="tx1">
                    <a:lumMod val="75000"/>
                    <a:lumOff val="25000"/>
                  </a:schemeClr>
                </a:solidFill>
                <a:ea typeface="ＭＳ Ｐゴシック" charset="-128"/>
                <a:cs typeface="ＭＳ Ｐゴシック" charset="-128"/>
              </a:rPr>
              <a:t>[Exhaust-1] </a:t>
            </a:r>
            <a:r>
              <a:rPr lang="en-US" altLang="en-US" sz="2000" b="1" dirty="0" smtClean="0">
                <a:solidFill>
                  <a:srgbClr val="FFFF00"/>
                </a:solidFill>
                <a:ea typeface="ＭＳ Ｐゴシック" charset="-128"/>
                <a:cs typeface="ＭＳ Ｐゴシック" charset="-128"/>
              </a:rPr>
              <a:t>Genomic Privacy &amp; RNA-</a:t>
            </a:r>
            <a:r>
              <a:rPr lang="en-US" altLang="en-US" sz="2000" b="1" dirty="0" err="1" smtClean="0">
                <a:solidFill>
                  <a:srgbClr val="FFFF00"/>
                </a:solidFill>
                <a:ea typeface="ＭＳ Ｐゴシック" charset="-128"/>
                <a:cs typeface="ＭＳ Ｐゴシック" charset="-128"/>
              </a:rPr>
              <a:t>seq</a:t>
            </a:r>
            <a:r>
              <a:rPr lang="en-US" altLang="en-US" sz="2000" b="1" dirty="0" smtClean="0">
                <a:solidFill>
                  <a:schemeClr val="tx1">
                    <a:lumMod val="75000"/>
                    <a:lumOff val="25000"/>
                  </a:schemeClr>
                </a:solidFill>
                <a:ea typeface="ＭＳ Ｐゴシック" charset="-128"/>
                <a:cs typeface="ＭＳ Ｐゴシック" charset="-128"/>
              </a:rPr>
              <a:t> </a:t>
            </a:r>
            <a:endParaRPr lang="en-US" altLang="en-US" sz="2000" b="1" dirty="0">
              <a:solidFill>
                <a:schemeClr val="tx1">
                  <a:lumMod val="75000"/>
                  <a:lumOff val="25000"/>
                </a:schemeClr>
              </a:solidFill>
              <a:ea typeface="ＭＳ Ｐゴシック" charset="-128"/>
              <a:cs typeface="ＭＳ Ｐゴシック" charset="-128"/>
            </a:endParaRPr>
          </a:p>
          <a:p>
            <a:pPr lvl="1"/>
            <a:r>
              <a:rPr lang="en-US" altLang="en-US" sz="1600" dirty="0" smtClean="0">
                <a:solidFill>
                  <a:schemeClr val="tx1">
                    <a:lumMod val="75000"/>
                    <a:lumOff val="25000"/>
                  </a:schemeClr>
                </a:solidFill>
                <a:ea typeface="ＭＳ Ｐゴシック" charset="-128"/>
              </a:rPr>
              <a:t>The dilemma: The genome as fundamental</a:t>
            </a:r>
            <a:r>
              <a:rPr lang="en-US" altLang="en-US" sz="1600" dirty="0">
                <a:solidFill>
                  <a:schemeClr val="tx1">
                    <a:lumMod val="75000"/>
                    <a:lumOff val="25000"/>
                  </a:schemeClr>
                </a:solidFill>
                <a:ea typeface="ＭＳ Ｐゴシック" charset="-128"/>
              </a:rPr>
              <a:t>, inherited info that’s very private v need for large-scale mining for med. research</a:t>
            </a:r>
          </a:p>
          <a:p>
            <a:pPr lvl="1"/>
            <a:r>
              <a:rPr lang="en-US" altLang="en-US" sz="1600" dirty="0">
                <a:solidFill>
                  <a:schemeClr val="tx1">
                    <a:lumMod val="75000"/>
                    <a:lumOff val="25000"/>
                  </a:schemeClr>
                </a:solidFill>
                <a:ea typeface="ＭＳ Ｐゴシック" charset="-128"/>
              </a:rPr>
              <a:t>Issues w/ current social &amp; tech approaches: inconsistencies &amp; burdensome security</a:t>
            </a:r>
          </a:p>
          <a:p>
            <a:pPr lvl="1"/>
            <a:r>
              <a:rPr lang="en-US" altLang="en-US" sz="1600" dirty="0" smtClean="0">
                <a:solidFill>
                  <a:schemeClr val="tx1">
                    <a:lumMod val="75000"/>
                    <a:lumOff val="25000"/>
                  </a:schemeClr>
                </a:solidFill>
                <a:ea typeface="ＭＳ Ｐゴシック" charset="-128"/>
              </a:rPr>
              <a:t>RNA-</a:t>
            </a:r>
            <a:r>
              <a:rPr lang="en-US" altLang="en-US" sz="1600" dirty="0" err="1" smtClean="0">
                <a:solidFill>
                  <a:schemeClr val="tx1">
                    <a:lumMod val="75000"/>
                    <a:lumOff val="25000"/>
                  </a:schemeClr>
                </a:solidFill>
                <a:ea typeface="ＭＳ Ｐゴシック" charset="-128"/>
              </a:rPr>
              <a:t>seq</a:t>
            </a:r>
            <a:r>
              <a:rPr lang="en-US" altLang="en-US" sz="1600" dirty="0" smtClean="0">
                <a:solidFill>
                  <a:schemeClr val="tx1">
                    <a:lumMod val="75000"/>
                    <a:lumOff val="25000"/>
                  </a:schemeClr>
                </a:solidFill>
                <a:ea typeface="ＭＳ Ｐゴシック" charset="-128"/>
              </a:rPr>
              <a:t> presents </a:t>
            </a:r>
            <a:r>
              <a:rPr lang="en-US" altLang="en-US" sz="1600" dirty="0">
                <a:solidFill>
                  <a:schemeClr val="tx1">
                    <a:lumMod val="75000"/>
                    <a:lumOff val="25000"/>
                  </a:schemeClr>
                </a:solidFill>
                <a:ea typeface="ＭＳ Ｐゴシック" charset="-128"/>
              </a:rPr>
              <a:t>a </a:t>
            </a:r>
            <a:r>
              <a:rPr lang="en-US" altLang="en-US" sz="1600" dirty="0" smtClean="0">
                <a:solidFill>
                  <a:schemeClr val="tx1">
                    <a:lumMod val="75000"/>
                    <a:lumOff val="25000"/>
                  </a:schemeClr>
                </a:solidFill>
                <a:ea typeface="ＭＳ Ｐゴシック" charset="-128"/>
              </a:rPr>
              <a:t>particularly tricky </a:t>
            </a:r>
            <a:r>
              <a:rPr lang="en-US" altLang="en-US" sz="1600" dirty="0">
                <a:solidFill>
                  <a:schemeClr val="tx1">
                    <a:lumMod val="75000"/>
                    <a:lumOff val="25000"/>
                  </a:schemeClr>
                </a:solidFill>
                <a:ea typeface="ＭＳ Ｐゴシック" charset="-128"/>
              </a:rPr>
              <a:t>privacy </a:t>
            </a:r>
            <a:r>
              <a:rPr lang="en-US" altLang="en-US" sz="1600" dirty="0" smtClean="0">
                <a:solidFill>
                  <a:schemeClr val="tx1">
                    <a:lumMod val="75000"/>
                    <a:lumOff val="25000"/>
                  </a:schemeClr>
                </a:solidFill>
                <a:ea typeface="ＭＳ Ｐゴシック" charset="-128"/>
              </a:rPr>
              <a:t>issue</a:t>
            </a:r>
            <a:endParaRPr lang="en-US" altLang="en-US" sz="1600" dirty="0">
              <a:solidFill>
                <a:schemeClr val="tx1">
                  <a:lumMod val="75000"/>
                  <a:lumOff val="25000"/>
                </a:schemeClr>
              </a:solidFill>
              <a:ea typeface="ＭＳ Ｐゴシック" charset="-128"/>
            </a:endParaRPr>
          </a:p>
          <a:p>
            <a:pPr lvl="1"/>
            <a:r>
              <a:rPr lang="en-US" altLang="en-US" sz="1600" dirty="0" smtClean="0">
                <a:solidFill>
                  <a:schemeClr val="tx1">
                    <a:lumMod val="75000"/>
                    <a:lumOff val="25000"/>
                  </a:schemeClr>
                </a:solidFill>
                <a:ea typeface="ＭＳ Ｐゴシック" charset="-128"/>
              </a:rPr>
              <a:t>Quantifying </a:t>
            </a:r>
            <a:r>
              <a:rPr lang="en-US" altLang="en-US" sz="1600" dirty="0">
                <a:solidFill>
                  <a:schemeClr val="tx1">
                    <a:lumMod val="75000"/>
                    <a:lumOff val="25000"/>
                  </a:schemeClr>
                </a:solidFill>
                <a:ea typeface="ＭＳ Ｐゴシック" charset="-128"/>
              </a:rPr>
              <a:t>&amp; removing variant info from expression levels + </a:t>
            </a:r>
            <a:r>
              <a:rPr lang="en-US" altLang="en-US" sz="1600" dirty="0" err="1">
                <a:solidFill>
                  <a:schemeClr val="tx1">
                    <a:lumMod val="75000"/>
                    <a:lumOff val="25000"/>
                  </a:schemeClr>
                </a:solidFill>
                <a:ea typeface="ＭＳ Ｐゴシック" charset="-128"/>
              </a:rPr>
              <a:t>eQTLs</a:t>
            </a:r>
            <a:r>
              <a:rPr lang="en-US" altLang="en-US" sz="1600" dirty="0">
                <a:solidFill>
                  <a:schemeClr val="tx1">
                    <a:lumMod val="75000"/>
                    <a:lumOff val="25000"/>
                  </a:schemeClr>
                </a:solidFill>
                <a:ea typeface="ＭＳ Ｐゴシック" charset="-128"/>
              </a:rPr>
              <a:t> using ICI &amp; predictability</a:t>
            </a:r>
          </a:p>
          <a:p>
            <a:pPr lvl="1"/>
            <a:r>
              <a:rPr lang="en-US" altLang="en-US" sz="1600" dirty="0">
                <a:solidFill>
                  <a:schemeClr val="tx1">
                    <a:lumMod val="75000"/>
                    <a:lumOff val="25000"/>
                  </a:schemeClr>
                </a:solidFill>
                <a:ea typeface="ＭＳ Ｐゴシック" charset="-128"/>
              </a:rPr>
              <a:t>Instantiating a practical linking attack using extreme expression levels</a:t>
            </a:r>
          </a:p>
          <a:p>
            <a:r>
              <a:rPr lang="en-US" altLang="en-US" sz="1600" i="1" dirty="0" smtClean="0">
                <a:solidFill>
                  <a:schemeClr val="tx1">
                    <a:lumMod val="75000"/>
                    <a:lumOff val="25000"/>
                  </a:schemeClr>
                </a:solidFill>
                <a:ea typeface="ＭＳ Ｐゴシック" charset="-128"/>
                <a:cs typeface="ＭＳ Ｐゴシック" charset="-128"/>
              </a:rPr>
              <a:t>[Exhaust-2]</a:t>
            </a:r>
            <a:r>
              <a:rPr lang="en-US" altLang="en-US" sz="2000" b="1" dirty="0" smtClean="0">
                <a:solidFill>
                  <a:schemeClr val="tx1">
                    <a:lumMod val="75000"/>
                    <a:lumOff val="25000"/>
                  </a:schemeClr>
                </a:solidFill>
                <a:ea typeface="ＭＳ Ｐゴシック" charset="-128"/>
                <a:cs typeface="ＭＳ Ｐゴシック" charset="-128"/>
              </a:rPr>
              <a:t> </a:t>
            </a:r>
            <a:r>
              <a:rPr lang="en-US" altLang="en-US" sz="2000" b="1" dirty="0" smtClean="0">
                <a:solidFill>
                  <a:srgbClr val="FFFF00"/>
                </a:solidFill>
                <a:ea typeface="ＭＳ Ｐゴシック" charset="-128"/>
                <a:cs typeface="ＭＳ Ｐゴシック" charset="-128"/>
              </a:rPr>
              <a:t>Value </a:t>
            </a:r>
            <a:r>
              <a:rPr lang="en-US" altLang="en-US" sz="2000" b="1" dirty="0">
                <a:solidFill>
                  <a:srgbClr val="FFFF00"/>
                </a:solidFill>
                <a:ea typeface="ＭＳ Ｐゴシック" charset="-128"/>
                <a:cs typeface="ＭＳ Ｐゴシック" charset="-128"/>
              </a:rPr>
              <a:t>of </a:t>
            </a:r>
            <a:r>
              <a:rPr lang="en-US" altLang="en-US" sz="2000" b="1" dirty="0" smtClean="0">
                <a:solidFill>
                  <a:srgbClr val="FFFF00"/>
                </a:solidFill>
                <a:ea typeface="ＭＳ Ｐゴシック" charset="-128"/>
                <a:cs typeface="ＭＳ Ｐゴシック" charset="-128"/>
              </a:rPr>
              <a:t>Publication Patterns</a:t>
            </a:r>
            <a:r>
              <a:rPr lang="en-US" altLang="en-US" sz="2000" dirty="0" smtClean="0">
                <a:solidFill>
                  <a:srgbClr val="FFFF00"/>
                </a:solidFill>
                <a:ea typeface="ＭＳ Ｐゴシック" charset="-128"/>
                <a:cs typeface="ＭＳ Ｐゴシック" charset="-128"/>
              </a:rPr>
              <a:t> </a:t>
            </a:r>
            <a:r>
              <a:rPr lang="en-US" altLang="en-US" sz="2000" dirty="0">
                <a:solidFill>
                  <a:schemeClr val="tx1">
                    <a:lumMod val="75000"/>
                    <a:lumOff val="25000"/>
                  </a:schemeClr>
                </a:solidFill>
                <a:ea typeface="ＭＳ Ｐゴシック" charset="-128"/>
                <a:cs typeface="ＭＳ Ｐゴシック" charset="-128"/>
              </a:rPr>
              <a:t>generated by </a:t>
            </a:r>
            <a:r>
              <a:rPr lang="en-US" altLang="en-US" sz="2000" dirty="0" smtClean="0">
                <a:solidFill>
                  <a:schemeClr val="tx1">
                    <a:lumMod val="75000"/>
                    <a:lumOff val="25000"/>
                  </a:schemeClr>
                </a:solidFill>
                <a:ea typeface="ＭＳ Ｐゴシック" charset="-128"/>
                <a:cs typeface="ＭＳ Ｐゴシック" charset="-128"/>
              </a:rPr>
              <a:t>data </a:t>
            </a:r>
            <a:r>
              <a:rPr lang="en-US" altLang="en-US" sz="2000" dirty="0">
                <a:solidFill>
                  <a:schemeClr val="tx1">
                    <a:lumMod val="75000"/>
                    <a:lumOff val="25000"/>
                  </a:schemeClr>
                </a:solidFill>
                <a:ea typeface="ＭＳ Ｐゴシック" charset="-128"/>
                <a:cs typeface="ＭＳ Ｐゴシック" charset="-128"/>
              </a:rPr>
              <a:t>producing consortia</a:t>
            </a:r>
          </a:p>
          <a:p>
            <a:pPr lvl="1"/>
            <a:r>
              <a:rPr lang="en-US" altLang="en-US" sz="16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r>
              <a:rPr lang="en-US" altLang="en-US" sz="1600" dirty="0">
                <a:solidFill>
                  <a:schemeClr val="tx1">
                    <a:lumMod val="75000"/>
                    <a:lumOff val="25000"/>
                  </a:schemeClr>
                </a:solidFill>
                <a:ea typeface="ＭＳ Ｐゴシック" charset="-128"/>
              </a:rPr>
              <a:t>Key role of brokers in data dissemination</a:t>
            </a:r>
          </a:p>
          <a:p>
            <a:pPr lvl="1"/>
            <a:endParaRPr lang="en-US" altLang="en-US" sz="1600" dirty="0">
              <a:solidFill>
                <a:schemeClr val="tx1">
                  <a:lumMod val="75000"/>
                  <a:lumOff val="25000"/>
                </a:schemeClr>
              </a:solidFill>
              <a:ea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p:txBody>
      </p:sp>
    </p:spTree>
    <p:extLst>
      <p:ext uri="{BB962C8B-B14F-4D97-AF65-F5344CB8AC3E}">
        <p14:creationId xmlns:p14="http://schemas.microsoft.com/office/powerpoint/2010/main" val="783622711"/>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bg1">
                    <a:lumMod val="50000"/>
                  </a:schemeClr>
                </a:solidFill>
                <a:ea typeface="ＭＳ Ｐゴシック" charset="0"/>
                <a:cs typeface="ＭＳ Ｐゴシック" charset="0"/>
              </a:rPr>
              <a:t>Transcriptome Analysis: </a:t>
            </a:r>
            <a:r>
              <a:rPr lang="en-US" sz="1600" dirty="0" smtClean="0">
                <a:solidFill>
                  <a:schemeClr val="bg1">
                    <a:lumMod val="50000"/>
                  </a:schemeClr>
                </a:solidFill>
                <a:ea typeface="ＭＳ Ｐゴシック" charset="0"/>
                <a:cs typeface="ＭＳ Ｐゴシック" charset="0"/>
              </a:rPr>
              <a:t>Tackling </a:t>
            </a:r>
            <a:r>
              <a:rPr lang="en-US" sz="1600" dirty="0">
                <a:solidFill>
                  <a:schemeClr val="bg1">
                    <a:lumMod val="50000"/>
                  </a:schemeClr>
                </a:solidFill>
                <a:ea typeface="ＭＳ Ｐゴシック" charset="0"/>
                <a:cs typeface="ＭＳ Ｐゴシック" charset="0"/>
              </a:rPr>
              <a:t>core issues </a:t>
            </a:r>
            <a:r>
              <a:rPr lang="en-US" sz="1600" dirty="0" smtClean="0">
                <a:solidFill>
                  <a:schemeClr val="bg1">
                    <a:lumMod val="50000"/>
                  </a:schemeClr>
                </a:solidFill>
                <a:ea typeface="ＭＳ Ｐゴシック" charset="0"/>
                <a:cs typeface="ＭＳ Ｐゴシック" charset="0"/>
              </a:rPr>
              <a:t>related to gene regulation </a:t>
            </a:r>
            <a:br>
              <a:rPr lang="en-US" sz="1600" dirty="0" smtClean="0">
                <a:solidFill>
                  <a:schemeClr val="bg1">
                    <a:lumMod val="50000"/>
                  </a:schemeClr>
                </a:solidFill>
                <a:ea typeface="ＭＳ Ｐゴシック" charset="0"/>
                <a:cs typeface="ＭＳ Ｐゴシック" charset="0"/>
              </a:rPr>
            </a:br>
            <a:r>
              <a:rPr lang="en-US" sz="1600" dirty="0" smtClean="0">
                <a:solidFill>
                  <a:schemeClr val="bg1">
                    <a:lumMod val="50000"/>
                  </a:schemeClr>
                </a:solidFill>
                <a:ea typeface="ＭＳ Ｐゴシック" charset="0"/>
                <a:cs typeface="ＭＳ Ｐゴシック" charset="0"/>
              </a:rPr>
              <a:t>&amp; </a:t>
            </a:r>
            <a:r>
              <a:rPr lang="en-US" sz="1600" dirty="0">
                <a:solidFill>
                  <a:schemeClr val="bg1">
                    <a:lumMod val="50000"/>
                  </a:schemeClr>
                </a:solidFill>
                <a:ea typeface="ＭＳ Ｐゴシック" charset="0"/>
                <a:cs typeface="ＭＳ Ｐゴシック" charset="0"/>
              </a:rPr>
              <a:t>also mining the “data exhaust” </a:t>
            </a:r>
            <a:r>
              <a:rPr lang="en-US" sz="1600" dirty="0" smtClean="0">
                <a:solidFill>
                  <a:schemeClr val="bg1">
                    <a:lumMod val="50000"/>
                  </a:schemeClr>
                </a:solidFill>
                <a:ea typeface="ＭＳ Ｐゴシック" charset="0"/>
                <a:cs typeface="ＭＳ Ｐゴシック" charset="0"/>
              </a:rPr>
              <a:t>produced by </a:t>
            </a:r>
            <a:r>
              <a:rPr lang="en-US" sz="1600" dirty="0">
                <a:solidFill>
                  <a:schemeClr val="bg1">
                    <a:lumMod val="50000"/>
                  </a:schemeClr>
                </a:solidFill>
                <a:ea typeface="ＭＳ Ｐゴシック" charset="0"/>
                <a:cs typeface="ＭＳ Ｐゴシック" charset="0"/>
              </a:rPr>
              <a:t>this activity</a:t>
            </a:r>
            <a:endParaRPr lang="en-US" sz="1600" dirty="0">
              <a:ea typeface="ＭＳ Ｐゴシック" charset="0"/>
              <a:cs typeface="ＭＳ Ｐゴシック" charset="0"/>
            </a:endParaRPr>
          </a:p>
        </p:txBody>
      </p:sp>
      <p:sp>
        <p:nvSpPr>
          <p:cNvPr id="54274" name="Content Placeholder 2"/>
          <p:cNvSpPr>
            <a:spLocks noGrp="1"/>
          </p:cNvSpPr>
          <p:nvPr>
            <p:ph sz="half" idx="1"/>
          </p:nvPr>
        </p:nvSpPr>
        <p:spPr>
          <a:xfrm>
            <a:off x="109538" y="758825"/>
            <a:ext cx="4119562" cy="6116638"/>
          </a:xfrm>
        </p:spPr>
        <p:txBody>
          <a:bodyPr/>
          <a:lstStyle/>
          <a:p>
            <a:r>
              <a:rPr lang="en-US" altLang="en-US" sz="1600" i="1" dirty="0" smtClean="0">
                <a:ea typeface="ＭＳ Ｐゴシック" charset="-128"/>
                <a:cs typeface="ＭＳ Ｐゴシック" charset="-128"/>
              </a:rPr>
              <a:t>[Core-1] </a:t>
            </a:r>
            <a:r>
              <a:rPr lang="en-US" altLang="en-US" sz="2000" b="1" dirty="0" smtClean="0">
                <a:ea typeface="ＭＳ Ｐゴシック" charset="-128"/>
                <a:cs typeface="ＭＳ Ｐゴシック" charset="-128"/>
              </a:rPr>
              <a:t>Expression </a:t>
            </a:r>
            <a:r>
              <a:rPr lang="en-US" altLang="en-US" sz="2000" b="1" dirty="0">
                <a:ea typeface="ＭＳ Ｐゴシック" charset="-128"/>
                <a:cs typeface="ＭＳ Ｐゴシック" charset="-128"/>
              </a:rPr>
              <a:t>Clustering</a:t>
            </a:r>
            <a:r>
              <a:rPr lang="en-US" altLang="en-US" sz="2000" dirty="0">
                <a:ea typeface="ＭＳ Ｐゴシック" charset="-128"/>
                <a:cs typeface="ＭＳ Ｐゴシック" charset="-128"/>
              </a:rPr>
              <a:t>, </a:t>
            </a:r>
            <a:br>
              <a:rPr lang="en-US" altLang="en-US" sz="2000" dirty="0">
                <a:ea typeface="ＭＳ Ｐゴシック" charset="-128"/>
                <a:cs typeface="ＭＳ Ｐゴシック" charset="-128"/>
              </a:rPr>
            </a:br>
            <a:r>
              <a:rPr lang="en-US" altLang="en-US" sz="2000" dirty="0">
                <a:ea typeface="ＭＳ Ｐゴシック" charset="-128"/>
                <a:cs typeface="ＭＳ Ｐゴシック" charset="-128"/>
              </a:rPr>
              <a:t>Cross-species </a:t>
            </a:r>
          </a:p>
          <a:p>
            <a:pPr lvl="1"/>
            <a:r>
              <a:rPr lang="en-US" altLang="en-US" sz="1600" dirty="0">
                <a:ea typeface="ＭＳ Ｐゴシック" charset="-128"/>
              </a:rPr>
              <a:t>Comparative ENCODE </a:t>
            </a:r>
            <a:r>
              <a:rPr lang="mr-IN" altLang="en-US" sz="1600" dirty="0">
                <a:ea typeface="ＭＳ Ｐゴシック" charset="-128"/>
              </a:rPr>
              <a:t>–</a:t>
            </a:r>
            <a:r>
              <a:rPr lang="en-US" altLang="en-US" sz="1600" dirty="0">
                <a:ea typeface="ＭＳ Ｐゴシック" charset="-128"/>
              </a:rPr>
              <a:t> Lots of worm-fly-human matched data &amp; developmental </a:t>
            </a:r>
            <a:r>
              <a:rPr lang="en-US" altLang="en-US" sz="1600" dirty="0" err="1">
                <a:ea typeface="ＭＳ Ｐゴシック" charset="-128"/>
              </a:rPr>
              <a:t>timecourses</a:t>
            </a:r>
            <a:endParaRPr lang="en-US" altLang="en-US" sz="1600" dirty="0">
              <a:ea typeface="ＭＳ Ｐゴシック" charset="-128"/>
            </a:endParaRPr>
          </a:p>
          <a:p>
            <a:pPr lvl="1"/>
            <a:r>
              <a:rPr lang="en-US" altLang="en-US" sz="1600" dirty="0">
                <a:ea typeface="ＭＳ Ｐゴシック" charset="-128"/>
              </a:rPr>
              <a:t>Optimization gives 16 conserved co-expression modules</a:t>
            </a:r>
          </a:p>
          <a:p>
            <a:r>
              <a:rPr lang="en-US" altLang="en-US" sz="1600" i="1" dirty="0" smtClean="0">
                <a:ea typeface="ＭＳ Ｐゴシック" charset="-128"/>
                <a:cs typeface="ＭＳ Ｐゴシック" charset="-128"/>
              </a:rPr>
              <a:t>[Core-2] </a:t>
            </a:r>
            <a:r>
              <a:rPr lang="en-US" altLang="en-US" sz="2000" b="1" dirty="0" smtClean="0">
                <a:ea typeface="ＭＳ Ｐゴシック" charset="-128"/>
                <a:cs typeface="ＭＳ Ｐゴシック" charset="-128"/>
              </a:rPr>
              <a:t>State </a:t>
            </a:r>
            <a:r>
              <a:rPr lang="en-US" altLang="en-US" sz="2000" b="1" dirty="0">
                <a:ea typeface="ＭＳ Ｐゴシック" charset="-128"/>
                <a:cs typeface="ＭＳ Ｐゴシック" charset="-128"/>
              </a:rPr>
              <a:t>Space Models </a:t>
            </a:r>
            <a:br>
              <a:rPr lang="en-US" altLang="en-US" sz="2000" b="1" dirty="0">
                <a:ea typeface="ＭＳ Ｐゴシック" charset="-128"/>
                <a:cs typeface="ＭＳ Ｐゴシック" charset="-128"/>
              </a:rPr>
            </a:br>
            <a:r>
              <a:rPr lang="en-US" altLang="en-US" sz="2000" dirty="0">
                <a:ea typeface="ＭＳ Ｐゴシック" charset="-128"/>
                <a:cs typeface="ＭＳ Ｐゴシック" charset="-128"/>
              </a:rPr>
              <a:t>of Gene Expression</a:t>
            </a:r>
          </a:p>
          <a:p>
            <a:pPr lvl="1"/>
            <a:r>
              <a:rPr lang="en-US" altLang="en-US" sz="1600" dirty="0">
                <a:ea typeface="ＭＳ Ｐゴシック" charset="-128"/>
              </a:rPr>
              <a:t>Using dimensionality reduction to help determine internal &amp; external drivers</a:t>
            </a:r>
          </a:p>
          <a:p>
            <a:pPr lvl="1"/>
            <a:r>
              <a:rPr lang="en-US" altLang="en-US" sz="1600" dirty="0">
                <a:ea typeface="ＭＳ Ｐゴシック" charset="-128"/>
              </a:rPr>
              <a:t>Decoupling expression changes into those from conserved vs species-specific genes</a:t>
            </a:r>
          </a:p>
          <a:p>
            <a:pPr lvl="1"/>
            <a:r>
              <a:rPr lang="en-US" altLang="en-US" sz="1600" dirty="0">
                <a:ea typeface="ＭＳ Ｐゴシック" charset="-128"/>
              </a:rPr>
              <a:t>Also, conserved genes have similar canonical patterns (</a:t>
            </a:r>
            <a:r>
              <a:rPr lang="en-US" altLang="en-US" sz="1600" dirty="0" err="1">
                <a:ea typeface="ＭＳ Ｐゴシック" charset="-128"/>
              </a:rPr>
              <a:t>iPDPs</a:t>
            </a:r>
            <a:r>
              <a:rPr lang="en-US" altLang="en-US" sz="1600" dirty="0">
                <a:ea typeface="ＭＳ Ｐゴシック" charset="-128"/>
              </a:rPr>
              <a:t>) in contrast to species specific ones (Ex of ribosomal v signaling genes)</a:t>
            </a:r>
          </a:p>
          <a:p>
            <a:pPr lvl="1"/>
            <a:endParaRPr lang="en-US" altLang="en-US" sz="1600" dirty="0">
              <a:ea typeface="ＭＳ Ｐゴシック" charset="-128"/>
            </a:endParaRPr>
          </a:p>
          <a:p>
            <a:endParaRPr lang="en-US" altLang="en-US" sz="1600" dirty="0">
              <a:ea typeface="ＭＳ Ｐゴシック" charset="-128"/>
              <a:cs typeface="ＭＳ Ｐゴシック" charset="-128"/>
            </a:endParaRPr>
          </a:p>
          <a:p>
            <a:endParaRPr lang="en-US" altLang="en-US" sz="1600" dirty="0">
              <a:ea typeface="ＭＳ Ｐゴシック" charset="-128"/>
              <a:cs typeface="ＭＳ Ｐゴシック" charset="-128"/>
            </a:endParaRPr>
          </a:p>
        </p:txBody>
      </p:sp>
      <p:sp>
        <p:nvSpPr>
          <p:cNvPr id="54275" name="Content Placeholder 3"/>
          <p:cNvSpPr>
            <a:spLocks noGrp="1"/>
          </p:cNvSpPr>
          <p:nvPr>
            <p:ph sz="half" idx="2"/>
          </p:nvPr>
        </p:nvSpPr>
        <p:spPr>
          <a:xfrm>
            <a:off x="4079875" y="725488"/>
            <a:ext cx="5048250" cy="6132512"/>
          </a:xfrm>
        </p:spPr>
        <p:txBody>
          <a:bodyPr/>
          <a:lstStyle/>
          <a:p>
            <a:r>
              <a:rPr lang="en-US" altLang="en-US" sz="1600" i="1" dirty="0" smtClean="0">
                <a:ea typeface="ＭＳ Ｐゴシック" charset="-128"/>
                <a:cs typeface="ＭＳ Ｐゴシック" charset="-128"/>
              </a:rPr>
              <a:t>[Exhaust-1] </a:t>
            </a:r>
            <a:r>
              <a:rPr lang="en-US" altLang="en-US" sz="2000" b="1" dirty="0" smtClean="0">
                <a:ea typeface="ＭＳ Ｐゴシック" charset="-128"/>
                <a:cs typeface="ＭＳ Ｐゴシック" charset="-128"/>
              </a:rPr>
              <a:t>Genomic Privacy &amp; RNA-</a:t>
            </a:r>
            <a:r>
              <a:rPr lang="en-US" altLang="en-US" sz="2000" b="1" dirty="0" err="1" smtClean="0">
                <a:ea typeface="ＭＳ Ｐゴシック" charset="-128"/>
                <a:cs typeface="ＭＳ Ｐゴシック" charset="-128"/>
              </a:rPr>
              <a:t>seq</a:t>
            </a:r>
            <a:r>
              <a:rPr lang="en-US" altLang="en-US" sz="2000" b="1" dirty="0" smtClean="0">
                <a:ea typeface="ＭＳ Ｐゴシック" charset="-128"/>
                <a:cs typeface="ＭＳ Ｐゴシック" charset="-128"/>
              </a:rPr>
              <a:t> </a:t>
            </a:r>
            <a:endParaRPr lang="en-US" altLang="en-US" sz="2000" b="1" dirty="0">
              <a:ea typeface="ＭＳ Ｐゴシック" charset="-128"/>
              <a:cs typeface="ＭＳ Ｐゴシック" charset="-128"/>
            </a:endParaRPr>
          </a:p>
          <a:p>
            <a:pPr lvl="1"/>
            <a:r>
              <a:rPr lang="en-US" altLang="en-US" sz="1600" dirty="0" smtClean="0">
                <a:ea typeface="ＭＳ Ｐゴシック" charset="-128"/>
              </a:rPr>
              <a:t>The dilemma: The genome as fundamental</a:t>
            </a:r>
            <a:r>
              <a:rPr lang="en-US" altLang="en-US" sz="1600" dirty="0">
                <a:ea typeface="ＭＳ Ｐゴシック" charset="-128"/>
              </a:rPr>
              <a:t>, inherited info that’s very private v need for large-scale mining for med. research</a:t>
            </a:r>
          </a:p>
          <a:p>
            <a:pPr lvl="1"/>
            <a:r>
              <a:rPr lang="en-US" altLang="en-US" sz="1600" dirty="0">
                <a:ea typeface="ＭＳ Ｐゴシック" charset="-128"/>
              </a:rPr>
              <a:t>Issues w/ current social &amp; tech approaches: inconsistencies &amp; burdensome security</a:t>
            </a:r>
          </a:p>
          <a:p>
            <a:pPr lvl="1"/>
            <a:r>
              <a:rPr lang="en-US" altLang="en-US" sz="1600" dirty="0" smtClean="0">
                <a:ea typeface="ＭＳ Ｐゴシック" charset="-128"/>
              </a:rPr>
              <a:t>RNA-</a:t>
            </a:r>
            <a:r>
              <a:rPr lang="en-US" altLang="en-US" sz="1600" dirty="0" err="1" smtClean="0">
                <a:ea typeface="ＭＳ Ｐゴシック" charset="-128"/>
              </a:rPr>
              <a:t>seq</a:t>
            </a:r>
            <a:r>
              <a:rPr lang="en-US" altLang="en-US" sz="1600" dirty="0" smtClean="0">
                <a:ea typeface="ＭＳ Ｐゴシック" charset="-128"/>
              </a:rPr>
              <a:t> presents </a:t>
            </a:r>
            <a:r>
              <a:rPr lang="en-US" altLang="en-US" sz="1600" dirty="0">
                <a:ea typeface="ＭＳ Ｐゴシック" charset="-128"/>
              </a:rPr>
              <a:t>a </a:t>
            </a:r>
            <a:r>
              <a:rPr lang="en-US" altLang="en-US" sz="1600" dirty="0" smtClean="0">
                <a:ea typeface="ＭＳ Ｐゴシック" charset="-128"/>
              </a:rPr>
              <a:t>particularly tricky </a:t>
            </a:r>
            <a:r>
              <a:rPr lang="en-US" altLang="en-US" sz="1600" dirty="0">
                <a:ea typeface="ＭＳ Ｐゴシック" charset="-128"/>
              </a:rPr>
              <a:t>privacy </a:t>
            </a:r>
            <a:r>
              <a:rPr lang="en-US" altLang="en-US" sz="1600" dirty="0" smtClean="0">
                <a:ea typeface="ＭＳ Ｐゴシック" charset="-128"/>
              </a:rPr>
              <a:t>issue</a:t>
            </a:r>
            <a:endParaRPr lang="en-US" altLang="en-US" sz="1600" dirty="0">
              <a:ea typeface="ＭＳ Ｐゴシック" charset="-128"/>
            </a:endParaRPr>
          </a:p>
          <a:p>
            <a:pPr lvl="1"/>
            <a:r>
              <a:rPr lang="en-US" altLang="en-US" sz="1600" dirty="0" smtClean="0">
                <a:ea typeface="ＭＳ Ｐゴシック" charset="-128"/>
              </a:rPr>
              <a:t>Quantifying </a:t>
            </a:r>
            <a:r>
              <a:rPr lang="en-US" altLang="en-US" sz="1600" dirty="0">
                <a:ea typeface="ＭＳ Ｐゴシック" charset="-128"/>
              </a:rPr>
              <a:t>&amp; removing variant info from expression levels + </a:t>
            </a:r>
            <a:r>
              <a:rPr lang="en-US" altLang="en-US" sz="1600" dirty="0" err="1">
                <a:ea typeface="ＭＳ Ｐゴシック" charset="-128"/>
              </a:rPr>
              <a:t>eQTLs</a:t>
            </a:r>
            <a:r>
              <a:rPr lang="en-US" altLang="en-US" sz="1600" dirty="0">
                <a:ea typeface="ＭＳ Ｐゴシック" charset="-128"/>
              </a:rPr>
              <a:t> using ICI &amp; predictability</a:t>
            </a:r>
          </a:p>
          <a:p>
            <a:pPr lvl="1"/>
            <a:r>
              <a:rPr lang="en-US" altLang="en-US" sz="1600" dirty="0">
                <a:ea typeface="ＭＳ Ｐゴシック" charset="-128"/>
              </a:rPr>
              <a:t>Instantiating a practical linking attack using extreme expression levels</a:t>
            </a:r>
          </a:p>
          <a:p>
            <a:r>
              <a:rPr lang="en-US" altLang="en-US" sz="1600" i="1" dirty="0" smtClean="0">
                <a:ea typeface="ＭＳ Ｐゴシック" charset="-128"/>
                <a:cs typeface="ＭＳ Ｐゴシック" charset="-128"/>
              </a:rPr>
              <a:t>[Exhaust-2]</a:t>
            </a:r>
            <a:r>
              <a:rPr lang="en-US" altLang="en-US" sz="2000" b="1" dirty="0" smtClean="0">
                <a:ea typeface="ＭＳ Ｐゴシック" charset="-128"/>
                <a:cs typeface="ＭＳ Ｐゴシック" charset="-128"/>
              </a:rPr>
              <a:t> Value </a:t>
            </a:r>
            <a:r>
              <a:rPr lang="en-US" altLang="en-US" sz="2000" b="1" dirty="0">
                <a:ea typeface="ＭＳ Ｐゴシック" charset="-128"/>
                <a:cs typeface="ＭＳ Ｐゴシック" charset="-128"/>
              </a:rPr>
              <a:t>of </a:t>
            </a:r>
            <a:r>
              <a:rPr lang="en-US" altLang="en-US" sz="2000" b="1" dirty="0" smtClean="0">
                <a:ea typeface="ＭＳ Ｐゴシック" charset="-128"/>
                <a:cs typeface="ＭＳ Ｐゴシック" charset="-128"/>
              </a:rPr>
              <a:t>Publication Patterns</a:t>
            </a:r>
            <a:r>
              <a:rPr lang="en-US" altLang="en-US" sz="2000" dirty="0" smtClean="0">
                <a:ea typeface="ＭＳ Ｐゴシック" charset="-128"/>
                <a:cs typeface="ＭＳ Ｐゴシック" charset="-128"/>
              </a:rPr>
              <a:t> </a:t>
            </a:r>
            <a:r>
              <a:rPr lang="en-US" altLang="en-US" sz="2000" dirty="0">
                <a:ea typeface="ＭＳ Ｐゴシック" charset="-128"/>
                <a:cs typeface="ＭＳ Ｐゴシック" charset="-128"/>
              </a:rPr>
              <a:t>generated by </a:t>
            </a:r>
            <a:r>
              <a:rPr lang="en-US" altLang="en-US" sz="2000" dirty="0" smtClean="0">
                <a:ea typeface="ＭＳ Ｐゴシック" charset="-128"/>
                <a:cs typeface="ＭＳ Ｐゴシック" charset="-128"/>
              </a:rPr>
              <a:t>data </a:t>
            </a:r>
            <a:r>
              <a:rPr lang="en-US" altLang="en-US" sz="2000" dirty="0">
                <a:ea typeface="ＭＳ Ｐゴシック" charset="-128"/>
                <a:cs typeface="ＭＳ Ｐゴシック" charset="-128"/>
              </a:rPr>
              <a:t>producing consortia</a:t>
            </a:r>
          </a:p>
          <a:p>
            <a:pPr lvl="1"/>
            <a:r>
              <a:rPr lang="en-US" altLang="en-US" sz="1600" dirty="0">
                <a:ea typeface="ＭＳ Ｐゴシック" charset="-128"/>
              </a:rPr>
              <a:t>Co-authorship network statistics relate to publication rollouts &amp; show gradual adoption by a diverse community</a:t>
            </a:r>
          </a:p>
          <a:p>
            <a:pPr lvl="1"/>
            <a:r>
              <a:rPr lang="en-US" altLang="en-US" sz="1600" dirty="0">
                <a:ea typeface="ＭＳ Ｐゴシック" charset="-128"/>
              </a:rPr>
              <a:t>Key role of brokers in data dissemination</a:t>
            </a:r>
          </a:p>
          <a:p>
            <a:pPr lvl="1"/>
            <a:endParaRPr lang="en-US" altLang="en-US" sz="1600" dirty="0">
              <a:ea typeface="ＭＳ Ｐゴシック" charset="-128"/>
            </a:endParaRPr>
          </a:p>
          <a:p>
            <a:endParaRPr lang="en-US" altLang="en-US" sz="1600" dirty="0">
              <a:ea typeface="ＭＳ Ｐゴシック" charset="-128"/>
              <a:cs typeface="ＭＳ Ｐゴシック" charset="-128"/>
            </a:endParaRPr>
          </a:p>
          <a:p>
            <a:endParaRPr lang="en-US" altLang="en-US" sz="1600" dirty="0">
              <a:ea typeface="ＭＳ Ｐゴシック" charset="-128"/>
              <a:cs typeface="ＭＳ Ｐゴシック" charset="-128"/>
            </a:endParaRPr>
          </a:p>
          <a:p>
            <a:endParaRPr lang="en-US" altLang="en-US" sz="1600" dirty="0">
              <a:ea typeface="ＭＳ Ｐゴシック" charset="-128"/>
              <a:cs typeface="ＭＳ Ｐゴシック" charset="-128"/>
            </a:endParaRPr>
          </a:p>
          <a:p>
            <a:endParaRPr lang="en-US" altLang="en-US" sz="1600" dirty="0">
              <a:ea typeface="ＭＳ Ｐゴシック" charset="-128"/>
              <a:cs typeface="ＭＳ Ｐゴシック" charset="-128"/>
            </a:endParaRPr>
          </a:p>
          <a:p>
            <a:endParaRPr lang="en-US" altLang="en-US" sz="1600" dirty="0">
              <a:ea typeface="ＭＳ Ｐゴシック" charset="-128"/>
              <a:cs typeface="ＭＳ Ｐゴシック" charset="-128"/>
            </a:endParaRPr>
          </a:p>
          <a:p>
            <a:endParaRPr lang="en-US" altLang="en-US" sz="1600" dirty="0">
              <a:ea typeface="ＭＳ Ｐゴシック" charset="-128"/>
              <a:cs typeface="ＭＳ Ｐゴシック" charset="-128"/>
            </a:endParaRPr>
          </a:p>
        </p:txBody>
      </p:sp>
    </p:spTree>
    <p:extLst>
      <p:ext uri="{BB962C8B-B14F-4D97-AF65-F5344CB8AC3E}">
        <p14:creationId xmlns:p14="http://schemas.microsoft.com/office/powerpoint/2010/main" val="132404373"/>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8892259" y="-206829"/>
            <a:ext cx="556542" cy="7228115"/>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 name="Title 1"/>
          <p:cNvSpPr>
            <a:spLocks noGrp="1"/>
          </p:cNvSpPr>
          <p:nvPr>
            <p:ph type="title"/>
          </p:nvPr>
        </p:nvSpPr>
        <p:spPr>
          <a:xfrm>
            <a:off x="457200" y="274638"/>
            <a:ext cx="8229600" cy="647700"/>
          </a:xfrm>
        </p:spPr>
        <p:txBody>
          <a:bodyPr rtlCol="0">
            <a:normAutofit/>
          </a:bodyPr>
          <a:lstStyle/>
          <a:p>
            <a:pPr eaLnBrk="1" fontAlgn="auto" hangingPunct="1">
              <a:spcAft>
                <a:spcPts val="0"/>
              </a:spcAft>
              <a:defRPr/>
            </a:pPr>
            <a:r>
              <a:rPr lang="en-US" dirty="0" smtClean="0">
                <a:solidFill>
                  <a:srgbClr val="002060"/>
                </a:solidFill>
                <a:ea typeface="+mj-ea"/>
                <a:cs typeface="+mj-cs"/>
              </a:rPr>
              <a:t>Acknowledgements</a:t>
            </a:r>
            <a:endParaRPr lang="en-US" dirty="0">
              <a:solidFill>
                <a:srgbClr val="002060"/>
              </a:solidFill>
              <a:ea typeface="+mj-ea"/>
              <a:cs typeface="+mj-cs"/>
            </a:endParaRPr>
          </a:p>
        </p:txBody>
      </p:sp>
      <p:sp>
        <p:nvSpPr>
          <p:cNvPr id="3" name="Content Placeholder 2"/>
          <p:cNvSpPr>
            <a:spLocks noGrp="1"/>
          </p:cNvSpPr>
          <p:nvPr>
            <p:ph idx="1"/>
          </p:nvPr>
        </p:nvSpPr>
        <p:spPr>
          <a:xfrm>
            <a:off x="204030" y="1219830"/>
            <a:ext cx="6229262" cy="5018087"/>
          </a:xfrm>
        </p:spPr>
        <p:txBody>
          <a:bodyPr rtlCol="0">
            <a:noAutofit/>
          </a:bodyPr>
          <a:lstStyle/>
          <a:p>
            <a:pPr marL="0" indent="0" eaLnBrk="1" fontAlgn="auto" hangingPunct="1">
              <a:lnSpc>
                <a:spcPct val="120000"/>
              </a:lnSpc>
              <a:spcAft>
                <a:spcPts val="0"/>
              </a:spcAft>
              <a:buFont typeface="Arial"/>
              <a:buNone/>
              <a:defRPr/>
            </a:pPr>
            <a:r>
              <a:rPr lang="en-US" sz="2000" b="1" dirty="0" smtClean="0">
                <a:solidFill>
                  <a:srgbClr val="FF0000"/>
                </a:solidFill>
                <a:latin typeface="Helvetica"/>
                <a:ea typeface="+mn-ea"/>
                <a:cs typeface="Helvetica"/>
              </a:rPr>
              <a:t>Joel Rozowsky, Koon-</a:t>
            </a:r>
            <a:r>
              <a:rPr lang="en-US" sz="2000" b="1" dirty="0" err="1" smtClean="0">
                <a:solidFill>
                  <a:srgbClr val="FF0000"/>
                </a:solidFill>
                <a:latin typeface="Helvetica"/>
                <a:ea typeface="+mn-ea"/>
                <a:cs typeface="Helvetica"/>
              </a:rPr>
              <a:t>Kiu</a:t>
            </a:r>
            <a:r>
              <a:rPr lang="en-US" sz="2000" b="1" dirty="0" smtClean="0">
                <a:solidFill>
                  <a:srgbClr val="FF0000"/>
                </a:solidFill>
                <a:latin typeface="Helvetica"/>
                <a:ea typeface="+mn-ea"/>
                <a:cs typeface="Helvetica"/>
              </a:rPr>
              <a:t> Yan, </a:t>
            </a:r>
            <a:r>
              <a:rPr lang="en-US" sz="2000" b="1" dirty="0" err="1" smtClean="0">
                <a:solidFill>
                  <a:srgbClr val="FF0000"/>
                </a:solidFill>
                <a:latin typeface="Helvetica"/>
                <a:ea typeface="+mn-ea"/>
                <a:cs typeface="Helvetica"/>
              </a:rPr>
              <a:t>Daifeng</a:t>
            </a:r>
            <a:r>
              <a:rPr lang="en-US" sz="2000" b="1" dirty="0" smtClean="0">
                <a:solidFill>
                  <a:srgbClr val="FF0000"/>
                </a:solidFill>
                <a:latin typeface="Helvetica"/>
                <a:ea typeface="+mn-ea"/>
                <a:cs typeface="Helvetica"/>
              </a:rPr>
              <a:t> Wang, </a:t>
            </a:r>
            <a:r>
              <a:rPr lang="en-US" sz="1600" b="1" dirty="0">
                <a:solidFill>
                  <a:srgbClr val="FF0000"/>
                </a:solidFill>
                <a:latin typeface="Helvetica"/>
                <a:ea typeface="+mn-ea"/>
                <a:cs typeface="Helvetica"/>
              </a:rPr>
              <a:t/>
            </a:r>
            <a:br>
              <a:rPr lang="en-US" sz="1600" b="1" dirty="0">
                <a:solidFill>
                  <a:srgbClr val="FF0000"/>
                </a:solidFill>
                <a:latin typeface="Helvetica"/>
                <a:ea typeface="+mn-ea"/>
                <a:cs typeface="Helvetica"/>
              </a:rPr>
            </a:br>
            <a:r>
              <a:rPr lang="en-US" sz="2000" b="1" dirty="0" smtClean="0">
                <a:solidFill>
                  <a:srgbClr val="FF0000"/>
                </a:solidFill>
                <a:latin typeface="Helvetica"/>
                <a:ea typeface="+mn-ea"/>
                <a:cs typeface="Helvetica"/>
              </a:rPr>
              <a:t>Chao Cheng,</a:t>
            </a:r>
            <a:r>
              <a:rPr lang="en-US" sz="1400" b="1" dirty="0" smtClean="0">
                <a:solidFill>
                  <a:srgbClr val="0000FF"/>
                </a:solidFill>
                <a:latin typeface="Helvetica"/>
                <a:ea typeface="+mn-ea"/>
                <a:cs typeface="Helvetica"/>
              </a:rPr>
              <a:t> </a:t>
            </a:r>
            <a:r>
              <a:rPr lang="en-US" sz="1050" b="1" dirty="0" smtClean="0">
                <a:latin typeface="Helvetica"/>
                <a:ea typeface="+mn-ea"/>
                <a:cs typeface="Helvetica"/>
              </a:rPr>
              <a:t>James B. Brown, Carrie A. Davis, </a:t>
            </a:r>
            <a:r>
              <a:rPr lang="en-US" sz="1050" b="1" dirty="0" err="1" smtClean="0">
                <a:latin typeface="Helvetica"/>
                <a:ea typeface="+mn-ea"/>
                <a:cs typeface="Helvetica"/>
              </a:rPr>
              <a:t>LaDeana</a:t>
            </a:r>
            <a:r>
              <a:rPr lang="en-US" sz="1050" b="1" dirty="0" smtClean="0">
                <a:latin typeface="Helvetica"/>
                <a:ea typeface="+mn-ea"/>
                <a:cs typeface="Helvetica"/>
              </a:rPr>
              <a:t> Hillier, Cristina </a:t>
            </a:r>
            <a:r>
              <a:rPr lang="en-US" sz="1050" b="1" dirty="0" err="1" smtClean="0">
                <a:latin typeface="Helvetica"/>
                <a:ea typeface="+mn-ea"/>
                <a:cs typeface="Helvetica"/>
              </a:rPr>
              <a:t>Sisu</a:t>
            </a:r>
            <a:r>
              <a:rPr lang="en-US" sz="1600" b="1" dirty="0">
                <a:solidFill>
                  <a:srgbClr val="FF0000"/>
                </a:solidFill>
                <a:latin typeface="Helvetica"/>
                <a:ea typeface="+mn-ea"/>
                <a:cs typeface="Helvetica"/>
              </a:rPr>
              <a:t>, </a:t>
            </a:r>
            <a:r>
              <a:rPr lang="en-US" sz="1600" b="1" dirty="0" err="1">
                <a:solidFill>
                  <a:srgbClr val="FF0000"/>
                </a:solidFill>
                <a:latin typeface="Helvetica"/>
                <a:ea typeface="+mn-ea"/>
                <a:cs typeface="Helvetica"/>
              </a:rPr>
              <a:t>Jingyi</a:t>
            </a:r>
            <a:r>
              <a:rPr lang="en-US" sz="1600" b="1" dirty="0">
                <a:solidFill>
                  <a:srgbClr val="FF0000"/>
                </a:solidFill>
                <a:latin typeface="Helvetica"/>
                <a:ea typeface="+mn-ea"/>
                <a:cs typeface="Helvetica"/>
              </a:rPr>
              <a:t> Jessica Li,</a:t>
            </a:r>
            <a:r>
              <a:rPr lang="en-US" sz="1050" b="1" dirty="0" smtClean="0">
                <a:latin typeface="Helvetica"/>
                <a:ea typeface="+mn-ea"/>
                <a:cs typeface="Helvetica"/>
              </a:rPr>
              <a:t> </a:t>
            </a:r>
            <a:r>
              <a:rPr lang="en-US" sz="1050" b="1" dirty="0" err="1" smtClean="0">
                <a:latin typeface="Helvetica"/>
                <a:ea typeface="+mn-ea"/>
                <a:cs typeface="Helvetica"/>
              </a:rPr>
              <a:t>Baikang</a:t>
            </a:r>
            <a:r>
              <a:rPr lang="en-US" sz="1050" b="1" dirty="0" smtClean="0">
                <a:latin typeface="Helvetica"/>
                <a:ea typeface="+mn-ea"/>
                <a:cs typeface="Helvetica"/>
              </a:rPr>
              <a:t> Pei, </a:t>
            </a:r>
            <a:r>
              <a:rPr lang="en-US" sz="1050" b="1" dirty="0" err="1" smtClean="0">
                <a:latin typeface="Helvetica"/>
                <a:ea typeface="+mn-ea"/>
                <a:cs typeface="Helvetica"/>
              </a:rPr>
              <a:t>Arif</a:t>
            </a:r>
            <a:r>
              <a:rPr lang="en-US" sz="1050" b="1" dirty="0" smtClean="0">
                <a:latin typeface="Helvetica"/>
                <a:ea typeface="+mn-ea"/>
                <a:cs typeface="Helvetica"/>
              </a:rPr>
              <a:t> O. </a:t>
            </a:r>
            <a:r>
              <a:rPr lang="en-US" sz="1050" b="1" dirty="0" err="1" smtClean="0">
                <a:latin typeface="Helvetica"/>
                <a:ea typeface="+mn-ea"/>
                <a:cs typeface="Helvetica"/>
              </a:rPr>
              <a:t>Harmanci</a:t>
            </a:r>
            <a:r>
              <a:rPr lang="en-US" sz="1050" b="1" dirty="0" smtClean="0">
                <a:latin typeface="Helvetica"/>
                <a:ea typeface="+mn-ea"/>
                <a:cs typeface="Helvetica"/>
              </a:rPr>
              <a:t>, Michael O. Duff, Sarah </a:t>
            </a:r>
            <a:r>
              <a:rPr lang="en-US" sz="1050" b="1" dirty="0" err="1" smtClean="0">
                <a:latin typeface="Helvetica"/>
                <a:ea typeface="+mn-ea"/>
                <a:cs typeface="Helvetica"/>
              </a:rPr>
              <a:t>Djebali</a:t>
            </a:r>
            <a:r>
              <a:rPr lang="en-US" sz="1050" b="1" dirty="0" smtClean="0">
                <a:latin typeface="Helvetica"/>
                <a:ea typeface="+mn-ea"/>
                <a:cs typeface="Helvetica"/>
              </a:rPr>
              <a:t>, Roger P. Alexander, </a:t>
            </a:r>
            <a:r>
              <a:rPr lang="en-US" sz="1050" b="1" dirty="0" err="1" smtClean="0">
                <a:latin typeface="Helvetica"/>
                <a:ea typeface="+mn-ea"/>
                <a:cs typeface="Helvetica"/>
              </a:rPr>
              <a:t>Burak</a:t>
            </a:r>
            <a:r>
              <a:rPr lang="en-US" sz="1050" b="1" dirty="0" smtClean="0">
                <a:latin typeface="Helvetica"/>
                <a:ea typeface="+mn-ea"/>
                <a:cs typeface="Helvetica"/>
              </a:rPr>
              <a:t> H. </a:t>
            </a:r>
            <a:r>
              <a:rPr lang="en-US" sz="1050" b="1" dirty="0" err="1" smtClean="0">
                <a:latin typeface="Helvetica"/>
                <a:ea typeface="+mn-ea"/>
                <a:cs typeface="Helvetica"/>
              </a:rPr>
              <a:t>Alver</a:t>
            </a:r>
            <a:r>
              <a:rPr lang="en-US" sz="1050" b="1" dirty="0" smtClean="0">
                <a:latin typeface="Helvetica"/>
                <a:ea typeface="+mn-ea"/>
                <a:cs typeface="Helvetica"/>
              </a:rPr>
              <a:t>, Raymond K. </a:t>
            </a:r>
            <a:r>
              <a:rPr lang="en-US" sz="1050" b="1" dirty="0" err="1" smtClean="0">
                <a:latin typeface="Helvetica"/>
                <a:ea typeface="+mn-ea"/>
                <a:cs typeface="Helvetica"/>
              </a:rPr>
              <a:t>Auerbach</a:t>
            </a:r>
            <a:r>
              <a:rPr lang="en-US" sz="1050" b="1" dirty="0" smtClean="0">
                <a:latin typeface="Helvetica"/>
                <a:ea typeface="+mn-ea"/>
                <a:cs typeface="Helvetica"/>
              </a:rPr>
              <a:t>, Kimberly Bell, Peter J. Bickel, Max E. </a:t>
            </a:r>
            <a:r>
              <a:rPr lang="en-US" sz="1050" b="1" dirty="0" err="1" smtClean="0">
                <a:latin typeface="Helvetica"/>
                <a:ea typeface="+mn-ea"/>
                <a:cs typeface="Helvetica"/>
              </a:rPr>
              <a:t>Boeck</a:t>
            </a:r>
            <a:r>
              <a:rPr lang="en-US" sz="1050" b="1" dirty="0" smtClean="0">
                <a:latin typeface="Helvetica"/>
                <a:ea typeface="+mn-ea"/>
                <a:cs typeface="Helvetica"/>
              </a:rPr>
              <a:t>, Nathan P. </a:t>
            </a:r>
            <a:r>
              <a:rPr lang="en-US" sz="1050" b="1" dirty="0" err="1" smtClean="0">
                <a:latin typeface="Helvetica"/>
                <a:ea typeface="+mn-ea"/>
                <a:cs typeface="Helvetica"/>
              </a:rPr>
              <a:t>Boley</a:t>
            </a:r>
            <a:r>
              <a:rPr lang="en-US" sz="1050" b="1" dirty="0" smtClean="0">
                <a:latin typeface="Helvetica"/>
                <a:ea typeface="+mn-ea"/>
                <a:cs typeface="Helvetica"/>
              </a:rPr>
              <a:t>, Benjamin W. Booth, Lucy </a:t>
            </a:r>
            <a:r>
              <a:rPr lang="en-US" sz="1050" b="1" dirty="0" err="1" smtClean="0">
                <a:latin typeface="Helvetica"/>
                <a:ea typeface="+mn-ea"/>
                <a:cs typeface="Helvetica"/>
              </a:rPr>
              <a:t>Cherbas</a:t>
            </a:r>
            <a:r>
              <a:rPr lang="en-US" sz="1050" b="1" dirty="0" smtClean="0">
                <a:latin typeface="Helvetica"/>
                <a:ea typeface="+mn-ea"/>
                <a:cs typeface="Helvetica"/>
              </a:rPr>
              <a:t>, Peter </a:t>
            </a:r>
            <a:r>
              <a:rPr lang="en-US" sz="1050" b="1" dirty="0" err="1" smtClean="0">
                <a:latin typeface="Helvetica"/>
                <a:ea typeface="+mn-ea"/>
                <a:cs typeface="Helvetica"/>
              </a:rPr>
              <a:t>Cherbas</a:t>
            </a:r>
            <a:r>
              <a:rPr lang="en-US" sz="1050" b="1" dirty="0" smtClean="0">
                <a:latin typeface="Helvetica"/>
                <a:ea typeface="+mn-ea"/>
                <a:cs typeface="Helvetica"/>
              </a:rPr>
              <a:t>, Chao Di, Alex </a:t>
            </a:r>
            <a:r>
              <a:rPr lang="en-US" sz="1050" b="1" dirty="0" err="1" smtClean="0">
                <a:latin typeface="Helvetica"/>
                <a:ea typeface="+mn-ea"/>
                <a:cs typeface="Helvetica"/>
              </a:rPr>
              <a:t>Dobin</a:t>
            </a:r>
            <a:r>
              <a:rPr lang="en-US" sz="1050" b="1" dirty="0" smtClean="0">
                <a:latin typeface="Helvetica"/>
                <a:ea typeface="+mn-ea"/>
                <a:cs typeface="Helvetica"/>
              </a:rPr>
              <a:t>, </a:t>
            </a:r>
            <a:r>
              <a:rPr lang="en-US" sz="1050" b="1" dirty="0" err="1" smtClean="0">
                <a:latin typeface="Helvetica"/>
                <a:ea typeface="+mn-ea"/>
                <a:cs typeface="Helvetica"/>
              </a:rPr>
              <a:t>Jorg</a:t>
            </a:r>
            <a:r>
              <a:rPr lang="en-US" sz="1050" b="1" dirty="0" smtClean="0">
                <a:latin typeface="Helvetica"/>
                <a:ea typeface="+mn-ea"/>
                <a:cs typeface="Helvetica"/>
              </a:rPr>
              <a:t>  </a:t>
            </a:r>
            <a:r>
              <a:rPr lang="en-US" sz="1050" b="1" dirty="0" err="1" smtClean="0">
                <a:latin typeface="Helvetica"/>
                <a:ea typeface="+mn-ea"/>
                <a:cs typeface="Helvetica"/>
              </a:rPr>
              <a:t>Drenkow</a:t>
            </a:r>
            <a:r>
              <a:rPr lang="en-US" sz="1050" b="1" dirty="0" smtClean="0">
                <a:latin typeface="Helvetica"/>
                <a:ea typeface="+mn-ea"/>
                <a:cs typeface="Helvetica"/>
              </a:rPr>
              <a:t>, Brent Ewing, Gang Fang, Megan </a:t>
            </a:r>
            <a:r>
              <a:rPr lang="en-US" sz="1050" b="1" dirty="0" err="1" smtClean="0">
                <a:latin typeface="Helvetica"/>
                <a:ea typeface="+mn-ea"/>
                <a:cs typeface="Helvetica"/>
              </a:rPr>
              <a:t>Fastuca</a:t>
            </a:r>
            <a:r>
              <a:rPr lang="en-US" sz="1050" b="1" dirty="0" smtClean="0">
                <a:latin typeface="Helvetica"/>
                <a:ea typeface="+mn-ea"/>
                <a:cs typeface="Helvetica"/>
              </a:rPr>
              <a:t>, Elise A. Feingold, Adam Frankish, </a:t>
            </a:r>
            <a:r>
              <a:rPr lang="en-US" sz="1050" b="1" dirty="0" err="1" smtClean="0">
                <a:latin typeface="Helvetica"/>
                <a:ea typeface="+mn-ea"/>
                <a:cs typeface="Helvetica"/>
              </a:rPr>
              <a:t>Guanjun</a:t>
            </a:r>
            <a:r>
              <a:rPr lang="en-US" sz="1050" b="1" dirty="0" smtClean="0">
                <a:latin typeface="Helvetica"/>
                <a:ea typeface="+mn-ea"/>
                <a:cs typeface="Helvetica"/>
              </a:rPr>
              <a:t> </a:t>
            </a:r>
            <a:r>
              <a:rPr lang="en-US" sz="1050" b="1" dirty="0" err="1" smtClean="0">
                <a:latin typeface="Helvetica"/>
                <a:ea typeface="+mn-ea"/>
                <a:cs typeface="Helvetica"/>
              </a:rPr>
              <a:t>Gao</a:t>
            </a:r>
            <a:r>
              <a:rPr lang="en-US" sz="1050" b="1" dirty="0" smtClean="0">
                <a:latin typeface="Helvetica"/>
                <a:ea typeface="+mn-ea"/>
                <a:cs typeface="Helvetica"/>
              </a:rPr>
              <a:t>, Peter J. Good, Phil Green, </a:t>
            </a:r>
            <a:r>
              <a:rPr lang="en-US" sz="1050" b="1" dirty="0" err="1" smtClean="0">
                <a:latin typeface="Helvetica"/>
                <a:ea typeface="+mn-ea"/>
                <a:cs typeface="Helvetica"/>
              </a:rPr>
              <a:t>Roderic</a:t>
            </a:r>
            <a:r>
              <a:rPr lang="en-US" sz="1050" b="1" dirty="0" smtClean="0">
                <a:latin typeface="Helvetica"/>
                <a:ea typeface="+mn-ea"/>
                <a:cs typeface="Helvetica"/>
              </a:rPr>
              <a:t> </a:t>
            </a:r>
            <a:r>
              <a:rPr lang="en-US" sz="1050" b="1" dirty="0" err="1" smtClean="0">
                <a:latin typeface="Helvetica"/>
                <a:ea typeface="+mn-ea"/>
                <a:cs typeface="Helvetica"/>
              </a:rPr>
              <a:t>Guigó</a:t>
            </a:r>
            <a:r>
              <a:rPr lang="en-US" sz="1050" b="1" dirty="0" smtClean="0">
                <a:latin typeface="Helvetica"/>
                <a:ea typeface="+mn-ea"/>
                <a:cs typeface="Helvetica"/>
              </a:rPr>
              <a:t>, Ann Hammonds, Jen Harrow, Roger A. Hoskins, </a:t>
            </a:r>
            <a:r>
              <a:rPr lang="en-US" sz="1050" b="1" dirty="0" err="1" smtClean="0">
                <a:latin typeface="Helvetica"/>
                <a:ea typeface="+mn-ea"/>
                <a:cs typeface="Helvetica"/>
              </a:rPr>
              <a:t>Cédric</a:t>
            </a:r>
            <a:r>
              <a:rPr lang="en-US" sz="1050" b="1" dirty="0" smtClean="0">
                <a:latin typeface="Helvetica"/>
                <a:ea typeface="+mn-ea"/>
                <a:cs typeface="Helvetica"/>
              </a:rPr>
              <a:t> </a:t>
            </a:r>
            <a:r>
              <a:rPr lang="en-US" sz="1050" b="1" dirty="0" err="1" smtClean="0">
                <a:latin typeface="Helvetica"/>
                <a:ea typeface="+mn-ea"/>
                <a:cs typeface="Helvetica"/>
              </a:rPr>
              <a:t>Howald</a:t>
            </a:r>
            <a:r>
              <a:rPr lang="en-US" sz="1050" b="1" dirty="0" smtClean="0">
                <a:latin typeface="Helvetica"/>
                <a:ea typeface="+mn-ea"/>
                <a:cs typeface="Helvetica"/>
              </a:rPr>
              <a:t>, Long Hu, </a:t>
            </a:r>
            <a:r>
              <a:rPr lang="en-US" sz="1050" b="1" dirty="0" err="1" smtClean="0">
                <a:latin typeface="Helvetica"/>
                <a:ea typeface="+mn-ea"/>
                <a:cs typeface="Helvetica"/>
              </a:rPr>
              <a:t>Haiyan</a:t>
            </a:r>
            <a:r>
              <a:rPr lang="en-US" sz="1050" b="1" dirty="0" smtClean="0">
                <a:latin typeface="Helvetica"/>
                <a:ea typeface="+mn-ea"/>
                <a:cs typeface="Helvetica"/>
              </a:rPr>
              <a:t> Huang, Tim J. P. Hubbard, </a:t>
            </a:r>
            <a:r>
              <a:rPr lang="en-US" sz="1050" b="1" dirty="0" err="1" smtClean="0">
                <a:latin typeface="Helvetica"/>
                <a:ea typeface="+mn-ea"/>
                <a:cs typeface="Helvetica"/>
              </a:rPr>
              <a:t>Chau</a:t>
            </a:r>
            <a:r>
              <a:rPr lang="en-US" sz="1050" b="1" dirty="0" smtClean="0">
                <a:latin typeface="Helvetica"/>
                <a:ea typeface="+mn-ea"/>
                <a:cs typeface="Helvetica"/>
              </a:rPr>
              <a:t> Huynh, </a:t>
            </a:r>
            <a:r>
              <a:rPr lang="en-US" sz="1050" b="1" dirty="0" err="1" smtClean="0">
                <a:latin typeface="Helvetica"/>
                <a:ea typeface="+mn-ea"/>
                <a:cs typeface="Helvetica"/>
              </a:rPr>
              <a:t>Sonali</a:t>
            </a:r>
            <a:r>
              <a:rPr lang="en-US" sz="1050" b="1" dirty="0" smtClean="0">
                <a:latin typeface="Helvetica"/>
                <a:ea typeface="+mn-ea"/>
                <a:cs typeface="Helvetica"/>
              </a:rPr>
              <a:t> </a:t>
            </a:r>
            <a:r>
              <a:rPr lang="en-US" sz="1050" b="1" dirty="0" err="1" smtClean="0">
                <a:latin typeface="Helvetica"/>
                <a:ea typeface="+mn-ea"/>
                <a:cs typeface="Helvetica"/>
              </a:rPr>
              <a:t>Jha</a:t>
            </a:r>
            <a:r>
              <a:rPr lang="en-US" sz="1050" b="1" dirty="0" smtClean="0">
                <a:latin typeface="Helvetica"/>
                <a:ea typeface="+mn-ea"/>
                <a:cs typeface="Helvetica"/>
              </a:rPr>
              <a:t>, </a:t>
            </a:r>
            <a:r>
              <a:rPr lang="en-US" sz="1050" b="1" dirty="0" err="1" smtClean="0">
                <a:latin typeface="Helvetica"/>
                <a:ea typeface="+mn-ea"/>
                <a:cs typeface="Helvetica"/>
              </a:rPr>
              <a:t>Dionna</a:t>
            </a:r>
            <a:r>
              <a:rPr lang="en-US" sz="1050" b="1" dirty="0" smtClean="0">
                <a:latin typeface="Helvetica"/>
                <a:ea typeface="+mn-ea"/>
                <a:cs typeface="Helvetica"/>
              </a:rPr>
              <a:t> Kasper, </a:t>
            </a:r>
            <a:r>
              <a:rPr lang="en-US" sz="1050" b="1" dirty="0" err="1" smtClean="0">
                <a:latin typeface="Helvetica"/>
                <a:ea typeface="+mn-ea"/>
                <a:cs typeface="Helvetica"/>
              </a:rPr>
              <a:t>Masaomi</a:t>
            </a:r>
            <a:r>
              <a:rPr lang="en-US" sz="1050" b="1" dirty="0" smtClean="0">
                <a:latin typeface="Helvetica"/>
                <a:ea typeface="+mn-ea"/>
                <a:cs typeface="Helvetica"/>
              </a:rPr>
              <a:t> Kato, Thomas C. Kaufman, Rob Kitchen, Erik </a:t>
            </a:r>
            <a:r>
              <a:rPr lang="en-US" sz="1050" b="1" dirty="0" err="1" smtClean="0">
                <a:latin typeface="Helvetica"/>
                <a:ea typeface="+mn-ea"/>
                <a:cs typeface="Helvetica"/>
              </a:rPr>
              <a:t>Ladewig</a:t>
            </a:r>
            <a:r>
              <a:rPr lang="en-US" sz="1050" b="1" dirty="0" smtClean="0">
                <a:latin typeface="Helvetica"/>
                <a:ea typeface="+mn-ea"/>
                <a:cs typeface="Helvetica"/>
              </a:rPr>
              <a:t>, </a:t>
            </a:r>
            <a:r>
              <a:rPr lang="en-US" sz="1050" b="1" dirty="0" err="1" smtClean="0">
                <a:latin typeface="Helvetica"/>
                <a:ea typeface="+mn-ea"/>
                <a:cs typeface="Helvetica"/>
              </a:rPr>
              <a:t>Julien</a:t>
            </a:r>
            <a:r>
              <a:rPr lang="en-US" sz="1050" b="1" dirty="0" smtClean="0">
                <a:latin typeface="Helvetica"/>
                <a:ea typeface="+mn-ea"/>
                <a:cs typeface="Helvetica"/>
              </a:rPr>
              <a:t> </a:t>
            </a:r>
            <a:r>
              <a:rPr lang="en-US" sz="1050" b="1" dirty="0" err="1" smtClean="0">
                <a:latin typeface="Helvetica"/>
                <a:ea typeface="+mn-ea"/>
                <a:cs typeface="Helvetica"/>
              </a:rPr>
              <a:t>Lagarde</a:t>
            </a:r>
            <a:r>
              <a:rPr lang="en-US" sz="1050" b="1" dirty="0" smtClean="0">
                <a:latin typeface="Helvetica"/>
                <a:ea typeface="+mn-ea"/>
                <a:cs typeface="Helvetica"/>
              </a:rPr>
              <a:t>, Eric Lai, Jing </a:t>
            </a:r>
            <a:r>
              <a:rPr lang="en-US" sz="1050" b="1" dirty="0" err="1" smtClean="0">
                <a:latin typeface="Helvetica"/>
                <a:ea typeface="+mn-ea"/>
                <a:cs typeface="Helvetica"/>
              </a:rPr>
              <a:t>Leng</a:t>
            </a:r>
            <a:r>
              <a:rPr lang="en-US" sz="1050" b="1" dirty="0" smtClean="0">
                <a:latin typeface="Helvetica"/>
                <a:ea typeface="+mn-ea"/>
                <a:cs typeface="Helvetica"/>
              </a:rPr>
              <a:t>, </a:t>
            </a:r>
            <a:r>
              <a:rPr lang="en-US" sz="1600" b="1" dirty="0" err="1">
                <a:solidFill>
                  <a:srgbClr val="FF0000"/>
                </a:solidFill>
                <a:latin typeface="Helvetica"/>
                <a:ea typeface="+mn-ea"/>
                <a:cs typeface="Helvetica"/>
              </a:rPr>
              <a:t>Zhi</a:t>
            </a:r>
            <a:r>
              <a:rPr lang="en-US" sz="1600" b="1" dirty="0">
                <a:solidFill>
                  <a:srgbClr val="FF0000"/>
                </a:solidFill>
                <a:latin typeface="Helvetica"/>
                <a:ea typeface="+mn-ea"/>
                <a:cs typeface="Helvetica"/>
              </a:rPr>
              <a:t> Lu, </a:t>
            </a:r>
            <a:r>
              <a:rPr lang="en-US" sz="1050" b="1" dirty="0" smtClean="0">
                <a:latin typeface="Helvetica"/>
                <a:ea typeface="+mn-ea"/>
                <a:cs typeface="Helvetica"/>
              </a:rPr>
              <a:t>Michael </a:t>
            </a:r>
            <a:r>
              <a:rPr lang="en-US" sz="1050" b="1" dirty="0" err="1" smtClean="0">
                <a:latin typeface="Helvetica"/>
                <a:ea typeface="+mn-ea"/>
                <a:cs typeface="Helvetica"/>
              </a:rPr>
              <a:t>MacCoss</a:t>
            </a:r>
            <a:r>
              <a:rPr lang="en-US" sz="1050" b="1" dirty="0" smtClean="0">
                <a:latin typeface="Helvetica"/>
                <a:ea typeface="+mn-ea"/>
                <a:cs typeface="Helvetica"/>
              </a:rPr>
              <a:t>, Gemma May, Rebecca </a:t>
            </a:r>
            <a:r>
              <a:rPr lang="en-US" sz="1050" b="1" dirty="0" err="1" smtClean="0">
                <a:latin typeface="Helvetica"/>
                <a:ea typeface="+mn-ea"/>
                <a:cs typeface="Helvetica"/>
              </a:rPr>
              <a:t>McWhirter</a:t>
            </a:r>
            <a:r>
              <a:rPr lang="en-US" sz="1050" b="1" dirty="0" smtClean="0">
                <a:latin typeface="Helvetica"/>
                <a:ea typeface="+mn-ea"/>
                <a:cs typeface="Helvetica"/>
              </a:rPr>
              <a:t>, </a:t>
            </a:r>
            <a:r>
              <a:rPr lang="en-US" sz="1050" b="1" dirty="0" err="1" smtClean="0">
                <a:latin typeface="Helvetica"/>
                <a:ea typeface="+mn-ea"/>
                <a:cs typeface="Helvetica"/>
              </a:rPr>
              <a:t>Gennifer</a:t>
            </a:r>
            <a:r>
              <a:rPr lang="en-US" sz="1050" b="1" dirty="0" smtClean="0">
                <a:latin typeface="Helvetica"/>
                <a:ea typeface="+mn-ea"/>
                <a:cs typeface="Helvetica"/>
              </a:rPr>
              <a:t> </a:t>
            </a:r>
            <a:r>
              <a:rPr lang="en-US" sz="1050" b="1" dirty="0" err="1" smtClean="0">
                <a:latin typeface="Helvetica"/>
                <a:ea typeface="+mn-ea"/>
                <a:cs typeface="Helvetica"/>
              </a:rPr>
              <a:t>Merrihew</a:t>
            </a:r>
            <a:r>
              <a:rPr lang="en-US" sz="1050" b="1" dirty="0" smtClean="0">
                <a:latin typeface="Helvetica"/>
                <a:ea typeface="+mn-ea"/>
                <a:cs typeface="Helvetica"/>
              </a:rPr>
              <a:t>, David M. Miller, Ali </a:t>
            </a:r>
            <a:r>
              <a:rPr lang="en-US" sz="1050" b="1" dirty="0" err="1" smtClean="0">
                <a:latin typeface="Helvetica"/>
                <a:ea typeface="+mn-ea"/>
                <a:cs typeface="Helvetica"/>
              </a:rPr>
              <a:t>Mortazavi</a:t>
            </a:r>
            <a:r>
              <a:rPr lang="en-US" sz="1050" b="1" dirty="0" smtClean="0">
                <a:latin typeface="Helvetica"/>
                <a:ea typeface="+mn-ea"/>
                <a:cs typeface="Helvetica"/>
              </a:rPr>
              <a:t>, Rabi </a:t>
            </a:r>
            <a:r>
              <a:rPr lang="en-US" sz="1050" b="1" dirty="0" err="1" smtClean="0">
                <a:latin typeface="Helvetica"/>
                <a:ea typeface="+mn-ea"/>
                <a:cs typeface="Helvetica"/>
              </a:rPr>
              <a:t>Murad</a:t>
            </a:r>
            <a:r>
              <a:rPr lang="en-US" sz="1050" b="1" dirty="0" smtClean="0">
                <a:latin typeface="Helvetica"/>
                <a:ea typeface="+mn-ea"/>
                <a:cs typeface="Helvetica"/>
              </a:rPr>
              <a:t>, Brian Oliver, Sara Olson, Peter Park, Michael J. </a:t>
            </a:r>
            <a:r>
              <a:rPr lang="en-US" sz="1050" b="1" dirty="0" err="1" smtClean="0">
                <a:latin typeface="Helvetica"/>
                <a:ea typeface="+mn-ea"/>
                <a:cs typeface="Helvetica"/>
              </a:rPr>
              <a:t>Pazin</a:t>
            </a:r>
            <a:r>
              <a:rPr lang="en-US" sz="1050" b="1" dirty="0" smtClean="0">
                <a:latin typeface="Helvetica"/>
                <a:ea typeface="+mn-ea"/>
                <a:cs typeface="Helvetica"/>
              </a:rPr>
              <a:t>, Norbert </a:t>
            </a:r>
            <a:r>
              <a:rPr lang="en-US" sz="1050" b="1" dirty="0" err="1" smtClean="0">
                <a:latin typeface="Helvetica"/>
                <a:ea typeface="+mn-ea"/>
                <a:cs typeface="Helvetica"/>
              </a:rPr>
              <a:t>Perrimon</a:t>
            </a:r>
            <a:r>
              <a:rPr lang="en-US" sz="1050" b="1" dirty="0" smtClean="0">
                <a:latin typeface="Helvetica"/>
                <a:ea typeface="+mn-ea"/>
                <a:cs typeface="Helvetica"/>
              </a:rPr>
              <a:t>, Dmitri  </a:t>
            </a:r>
            <a:r>
              <a:rPr lang="en-US" sz="1050" b="1" dirty="0" err="1" smtClean="0">
                <a:latin typeface="Helvetica"/>
                <a:ea typeface="+mn-ea"/>
                <a:cs typeface="Helvetica"/>
              </a:rPr>
              <a:t>Pervouchine</a:t>
            </a:r>
            <a:r>
              <a:rPr lang="en-US" sz="1050" b="1" dirty="0" smtClean="0">
                <a:latin typeface="Helvetica"/>
                <a:ea typeface="+mn-ea"/>
                <a:cs typeface="Helvetica"/>
              </a:rPr>
              <a:t>, Valerie </a:t>
            </a:r>
            <a:r>
              <a:rPr lang="en-US" sz="1050" b="1" dirty="0" err="1" smtClean="0">
                <a:latin typeface="Helvetica"/>
                <a:ea typeface="+mn-ea"/>
                <a:cs typeface="Helvetica"/>
              </a:rPr>
              <a:t>Reinke</a:t>
            </a:r>
            <a:r>
              <a:rPr lang="en-US" sz="1050" b="1" dirty="0" smtClean="0">
                <a:latin typeface="Helvetica"/>
                <a:ea typeface="+mn-ea"/>
                <a:cs typeface="Helvetica"/>
              </a:rPr>
              <a:t>, </a:t>
            </a:r>
            <a:r>
              <a:rPr lang="en-US" sz="1050" b="1" dirty="0" err="1" smtClean="0">
                <a:latin typeface="Helvetica"/>
                <a:ea typeface="+mn-ea"/>
                <a:cs typeface="Helvetica"/>
              </a:rPr>
              <a:t>Alexandre</a:t>
            </a:r>
            <a:r>
              <a:rPr lang="en-US" sz="1050" b="1" dirty="0" smtClean="0">
                <a:latin typeface="Helvetica"/>
                <a:ea typeface="+mn-ea"/>
                <a:cs typeface="Helvetica"/>
              </a:rPr>
              <a:t> </a:t>
            </a:r>
            <a:r>
              <a:rPr lang="en-US" sz="1050" b="1" dirty="0" err="1" smtClean="0">
                <a:latin typeface="Helvetica"/>
                <a:ea typeface="+mn-ea"/>
                <a:cs typeface="Helvetica"/>
              </a:rPr>
              <a:t>Reymond</a:t>
            </a:r>
            <a:r>
              <a:rPr lang="en-US" sz="1050" b="1" dirty="0" smtClean="0">
                <a:latin typeface="Helvetica"/>
                <a:ea typeface="+mn-ea"/>
                <a:cs typeface="Helvetica"/>
              </a:rPr>
              <a:t>, Garrett Robinson, Anastasia </a:t>
            </a:r>
            <a:r>
              <a:rPr lang="en-US" sz="1050" b="1" dirty="0" err="1" smtClean="0">
                <a:latin typeface="Helvetica"/>
                <a:ea typeface="+mn-ea"/>
                <a:cs typeface="Helvetica"/>
              </a:rPr>
              <a:t>Samsonova</a:t>
            </a:r>
            <a:r>
              <a:rPr lang="en-US" sz="1050" b="1" dirty="0" smtClean="0">
                <a:latin typeface="Helvetica"/>
                <a:ea typeface="+mn-ea"/>
                <a:cs typeface="Helvetica"/>
              </a:rPr>
              <a:t>, Gary I. Saunders, Felix Schlesinger, </a:t>
            </a:r>
            <a:r>
              <a:rPr lang="en-US" sz="1050" b="1" dirty="0" err="1" smtClean="0">
                <a:latin typeface="Helvetica"/>
                <a:ea typeface="+mn-ea"/>
                <a:cs typeface="Helvetica"/>
              </a:rPr>
              <a:t>Anurag</a:t>
            </a:r>
            <a:r>
              <a:rPr lang="en-US" sz="1050" b="1" dirty="0" smtClean="0">
                <a:latin typeface="Helvetica"/>
                <a:ea typeface="+mn-ea"/>
                <a:cs typeface="Helvetica"/>
              </a:rPr>
              <a:t> </a:t>
            </a:r>
            <a:r>
              <a:rPr lang="en-US" sz="1050" b="1" dirty="0" err="1" smtClean="0">
                <a:latin typeface="Helvetica"/>
                <a:ea typeface="+mn-ea"/>
                <a:cs typeface="Helvetica"/>
              </a:rPr>
              <a:t>Sethi</a:t>
            </a:r>
            <a:r>
              <a:rPr lang="en-US" sz="1050" b="1" dirty="0" smtClean="0">
                <a:latin typeface="Helvetica"/>
                <a:ea typeface="+mn-ea"/>
                <a:cs typeface="Helvetica"/>
              </a:rPr>
              <a:t>, Frank J. Slack, William C. Spencer, Marcus H. </a:t>
            </a:r>
            <a:r>
              <a:rPr lang="en-US" sz="1050" b="1" dirty="0" err="1" smtClean="0">
                <a:latin typeface="Helvetica"/>
                <a:ea typeface="+mn-ea"/>
                <a:cs typeface="Helvetica"/>
              </a:rPr>
              <a:t>Stoiber</a:t>
            </a:r>
            <a:r>
              <a:rPr lang="en-US" sz="1050" b="1" dirty="0" smtClean="0">
                <a:latin typeface="Helvetica"/>
                <a:ea typeface="+mn-ea"/>
                <a:cs typeface="Helvetica"/>
              </a:rPr>
              <a:t>, </a:t>
            </a:r>
            <a:r>
              <a:rPr lang="en-US" sz="1050" b="1" dirty="0" err="1" smtClean="0">
                <a:latin typeface="Helvetica"/>
                <a:ea typeface="+mn-ea"/>
                <a:cs typeface="Helvetica"/>
              </a:rPr>
              <a:t>Pnina</a:t>
            </a:r>
            <a:r>
              <a:rPr lang="en-US" sz="1050" b="1" dirty="0" smtClean="0">
                <a:latin typeface="Helvetica"/>
                <a:ea typeface="+mn-ea"/>
                <a:cs typeface="Helvetica"/>
              </a:rPr>
              <a:t> </a:t>
            </a:r>
            <a:r>
              <a:rPr lang="en-US" sz="1050" b="1" dirty="0" err="1" smtClean="0">
                <a:latin typeface="Helvetica"/>
                <a:ea typeface="+mn-ea"/>
                <a:cs typeface="Helvetica"/>
              </a:rPr>
              <a:t>Strasbourger</a:t>
            </a:r>
            <a:r>
              <a:rPr lang="en-US" sz="1050" b="1" dirty="0" smtClean="0">
                <a:latin typeface="Helvetica"/>
                <a:ea typeface="+mn-ea"/>
                <a:cs typeface="Helvetica"/>
              </a:rPr>
              <a:t>, Andrea </a:t>
            </a:r>
            <a:r>
              <a:rPr lang="en-US" sz="1050" b="1" dirty="0" err="1" smtClean="0">
                <a:latin typeface="Helvetica"/>
                <a:ea typeface="+mn-ea"/>
                <a:cs typeface="Helvetica"/>
              </a:rPr>
              <a:t>Tanzer</a:t>
            </a:r>
            <a:r>
              <a:rPr lang="en-US" sz="1050" b="1" dirty="0" smtClean="0">
                <a:latin typeface="Helvetica"/>
                <a:ea typeface="+mn-ea"/>
                <a:cs typeface="Helvetica"/>
              </a:rPr>
              <a:t>, Owen A. Thompson, Kenneth H. Wan, Guilin Wang, </a:t>
            </a:r>
            <a:r>
              <a:rPr lang="en-US" sz="1050" b="1" dirty="0" err="1" smtClean="0">
                <a:latin typeface="Helvetica"/>
                <a:ea typeface="+mn-ea"/>
                <a:cs typeface="Helvetica"/>
              </a:rPr>
              <a:t>Huaien</a:t>
            </a:r>
            <a:r>
              <a:rPr lang="en-US" sz="1050" b="1" dirty="0" smtClean="0">
                <a:latin typeface="Helvetica"/>
                <a:ea typeface="+mn-ea"/>
                <a:cs typeface="Helvetica"/>
              </a:rPr>
              <a:t> Wang, Kathie L. Watkins, </a:t>
            </a:r>
            <a:r>
              <a:rPr lang="en-US" sz="1050" b="1" dirty="0" err="1" smtClean="0">
                <a:latin typeface="Helvetica"/>
                <a:ea typeface="+mn-ea"/>
                <a:cs typeface="Helvetica"/>
              </a:rPr>
              <a:t>Jiayu</a:t>
            </a:r>
            <a:r>
              <a:rPr lang="en-US" sz="1050" b="1" dirty="0" smtClean="0">
                <a:latin typeface="Helvetica"/>
                <a:ea typeface="+mn-ea"/>
                <a:cs typeface="Helvetica"/>
              </a:rPr>
              <a:t> Wen, </a:t>
            </a:r>
            <a:r>
              <a:rPr lang="en-US" sz="1050" b="1" dirty="0" err="1" smtClean="0">
                <a:latin typeface="Helvetica"/>
                <a:ea typeface="+mn-ea"/>
                <a:cs typeface="Helvetica"/>
              </a:rPr>
              <a:t>Kejia</a:t>
            </a:r>
            <a:r>
              <a:rPr lang="en-US" sz="1050" b="1" dirty="0" smtClean="0">
                <a:latin typeface="Helvetica"/>
                <a:ea typeface="+mn-ea"/>
                <a:cs typeface="Helvetica"/>
              </a:rPr>
              <a:t> Wen, </a:t>
            </a:r>
            <a:r>
              <a:rPr lang="en-US" sz="1050" b="1" dirty="0" err="1" smtClean="0">
                <a:latin typeface="Helvetica"/>
                <a:ea typeface="+mn-ea"/>
                <a:cs typeface="Helvetica"/>
              </a:rPr>
              <a:t>Chenghai</a:t>
            </a:r>
            <a:r>
              <a:rPr lang="en-US" sz="1050" b="1" dirty="0" smtClean="0">
                <a:latin typeface="Helvetica"/>
                <a:ea typeface="+mn-ea"/>
                <a:cs typeface="Helvetica"/>
              </a:rPr>
              <a:t> </a:t>
            </a:r>
            <a:r>
              <a:rPr lang="en-US" sz="1050" b="1" dirty="0" err="1" smtClean="0">
                <a:latin typeface="Helvetica"/>
                <a:ea typeface="+mn-ea"/>
                <a:cs typeface="Helvetica"/>
              </a:rPr>
              <a:t>Xue</a:t>
            </a:r>
            <a:r>
              <a:rPr lang="en-US" sz="1050" b="1" dirty="0" smtClean="0">
                <a:latin typeface="Helvetica"/>
                <a:ea typeface="+mn-ea"/>
                <a:cs typeface="Helvetica"/>
              </a:rPr>
              <a:t>, Li Yang, Kevin Yip, Chris </a:t>
            </a:r>
            <a:r>
              <a:rPr lang="en-US" sz="1050" b="1" dirty="0" err="1" smtClean="0">
                <a:latin typeface="Helvetica"/>
                <a:ea typeface="+mn-ea"/>
                <a:cs typeface="Helvetica"/>
              </a:rPr>
              <a:t>Zaleski</a:t>
            </a:r>
            <a:r>
              <a:rPr lang="en-US" sz="1050" b="1" dirty="0" smtClean="0">
                <a:latin typeface="Helvetica"/>
                <a:ea typeface="+mn-ea"/>
                <a:cs typeface="Helvetica"/>
              </a:rPr>
              <a:t>, Yan Zhang, Henry </a:t>
            </a:r>
            <a:r>
              <a:rPr lang="en-US" sz="1050" b="1" dirty="0" err="1" smtClean="0">
                <a:latin typeface="Helvetica"/>
                <a:ea typeface="+mn-ea"/>
                <a:cs typeface="Helvetica"/>
              </a:rPr>
              <a:t>Zheng</a:t>
            </a:r>
            <a:r>
              <a:rPr lang="en-US" sz="1050" b="1" dirty="0" smtClean="0">
                <a:latin typeface="Helvetica"/>
                <a:ea typeface="+mn-ea"/>
                <a:cs typeface="Helvetica"/>
              </a:rPr>
              <a:t>, </a:t>
            </a:r>
            <a:r>
              <a:rPr lang="en-US" sz="1400" b="1" dirty="0">
                <a:solidFill>
                  <a:srgbClr val="008000"/>
                </a:solidFill>
                <a:latin typeface="Helvetica"/>
                <a:ea typeface="+mn-ea"/>
                <a:cs typeface="Helvetica"/>
              </a:rPr>
              <a:t>Steven E. Brenner, </a:t>
            </a:r>
            <a:r>
              <a:rPr lang="en-US" sz="1400" b="1" dirty="0" err="1">
                <a:solidFill>
                  <a:srgbClr val="008000"/>
                </a:solidFill>
                <a:latin typeface="Helvetica"/>
                <a:ea typeface="+mn-ea"/>
                <a:cs typeface="Helvetica"/>
              </a:rPr>
              <a:t>Brenton</a:t>
            </a:r>
            <a:r>
              <a:rPr lang="en-US" sz="1400" b="1" dirty="0">
                <a:solidFill>
                  <a:srgbClr val="008000"/>
                </a:solidFill>
                <a:latin typeface="Helvetica"/>
                <a:ea typeface="+mn-ea"/>
                <a:cs typeface="Helvetica"/>
              </a:rPr>
              <a:t> R. </a:t>
            </a:r>
            <a:r>
              <a:rPr lang="en-US" sz="1400" b="1" dirty="0" err="1">
                <a:solidFill>
                  <a:srgbClr val="008000"/>
                </a:solidFill>
                <a:latin typeface="Helvetica"/>
                <a:ea typeface="+mn-ea"/>
                <a:cs typeface="Helvetica"/>
              </a:rPr>
              <a:t>Graveley</a:t>
            </a:r>
            <a:r>
              <a:rPr lang="en-US" sz="1400" b="1" dirty="0">
                <a:solidFill>
                  <a:srgbClr val="008000"/>
                </a:solidFill>
                <a:latin typeface="Helvetica"/>
                <a:ea typeface="+mn-ea"/>
                <a:cs typeface="Helvetica"/>
              </a:rPr>
              <a:t>, </a:t>
            </a:r>
            <a:r>
              <a:rPr lang="en-US" sz="2000" b="1" dirty="0" smtClean="0">
                <a:solidFill>
                  <a:srgbClr val="0000FF"/>
                </a:solidFill>
                <a:latin typeface="Helvetica"/>
                <a:ea typeface="+mn-ea"/>
                <a:cs typeface="Helvetica"/>
              </a:rPr>
              <a:t>Susan E. </a:t>
            </a:r>
            <a:r>
              <a:rPr lang="en-US" sz="2000" b="1" dirty="0" err="1" smtClean="0">
                <a:solidFill>
                  <a:srgbClr val="0000FF"/>
                </a:solidFill>
                <a:latin typeface="Helvetica"/>
                <a:ea typeface="+mn-ea"/>
                <a:cs typeface="Helvetica"/>
              </a:rPr>
              <a:t>Celniker</a:t>
            </a:r>
            <a:r>
              <a:rPr lang="en-US" sz="2000" b="1" dirty="0" smtClean="0">
                <a:solidFill>
                  <a:srgbClr val="0000FF"/>
                </a:solidFill>
                <a:latin typeface="Helvetica"/>
                <a:ea typeface="+mn-ea"/>
                <a:cs typeface="Helvetica"/>
              </a:rPr>
              <a:t>, Thomas R </a:t>
            </a:r>
            <a:r>
              <a:rPr lang="en-US" sz="2000" b="1" dirty="0" err="1" smtClean="0">
                <a:solidFill>
                  <a:srgbClr val="0000FF"/>
                </a:solidFill>
                <a:latin typeface="Helvetica"/>
                <a:ea typeface="+mn-ea"/>
                <a:cs typeface="Helvetica"/>
              </a:rPr>
              <a:t>Gingeras</a:t>
            </a:r>
            <a:r>
              <a:rPr lang="en-US" sz="2000" b="1" dirty="0" smtClean="0">
                <a:solidFill>
                  <a:srgbClr val="0000FF"/>
                </a:solidFill>
                <a:latin typeface="Helvetica"/>
                <a:ea typeface="+mn-ea"/>
                <a:cs typeface="Helvetica"/>
              </a:rPr>
              <a:t>, Robert Waterston</a:t>
            </a:r>
            <a:endParaRPr lang="en-US" sz="1400" b="1" dirty="0" smtClean="0">
              <a:solidFill>
                <a:srgbClr val="0000FF"/>
              </a:solidFill>
              <a:latin typeface="Helvetica"/>
              <a:ea typeface="+mn-ea"/>
              <a:cs typeface="Helvetica"/>
            </a:endParaRPr>
          </a:p>
        </p:txBody>
      </p:sp>
      <p:pic>
        <p:nvPicPr>
          <p:cNvPr id="39526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25438"/>
            <a:ext cx="1203325"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5268" name="Picture 4" descr="modENCODE_med_logo.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3025" y="325438"/>
            <a:ext cx="99377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p:cNvPicPr>
            <a:picLocks noChangeAspect="1"/>
          </p:cNvPicPr>
          <p:nvPr/>
        </p:nvPicPr>
        <p:blipFill>
          <a:blip r:embed="rId4"/>
          <a:stretch>
            <a:fillRect/>
          </a:stretch>
        </p:blipFill>
        <p:spPr>
          <a:xfrm>
            <a:off x="6897894" y="1565983"/>
            <a:ext cx="2094385" cy="3419404"/>
          </a:xfrm>
          <a:prstGeom prst="rect">
            <a:avLst/>
          </a:prstGeom>
          <a:ln>
            <a:solidFill>
              <a:schemeClr val="tx1"/>
            </a:solidFill>
          </a:ln>
        </p:spPr>
      </p:pic>
      <p:sp>
        <p:nvSpPr>
          <p:cNvPr id="10" name="TextBox 9"/>
          <p:cNvSpPr txBox="1"/>
          <p:nvPr/>
        </p:nvSpPr>
        <p:spPr>
          <a:xfrm>
            <a:off x="139320" y="6429418"/>
            <a:ext cx="3331411" cy="276999"/>
          </a:xfrm>
          <a:prstGeom prst="rect">
            <a:avLst/>
          </a:prstGeom>
          <a:solidFill>
            <a:schemeClr val="tx1">
              <a:lumMod val="75000"/>
              <a:lumOff val="25000"/>
            </a:schemeClr>
          </a:solidFill>
          <a:ln>
            <a:solidFill>
              <a:schemeClr val="tx1"/>
            </a:solidFill>
          </a:ln>
        </p:spPr>
        <p:txBody>
          <a:bodyPr wrap="none" rtlCol="0">
            <a:spAutoFit/>
          </a:bodyPr>
          <a:lstStyle/>
          <a:p>
            <a:r>
              <a:rPr lang="en-US" dirty="0" smtClean="0">
                <a:solidFill>
                  <a:schemeClr val="bg1"/>
                </a:solidFill>
              </a:rPr>
              <a:t>Hiring Postdocs. See </a:t>
            </a:r>
            <a:r>
              <a:rPr lang="en-US" dirty="0" err="1" smtClean="0">
                <a:solidFill>
                  <a:schemeClr val="bg1"/>
                </a:solidFill>
              </a:rPr>
              <a:t>gersteinlab.org</a:t>
            </a:r>
            <a:r>
              <a:rPr lang="en-US" dirty="0" smtClean="0">
                <a:solidFill>
                  <a:schemeClr val="bg1"/>
                </a:solidFill>
              </a:rPr>
              <a:t>/jobs !</a:t>
            </a:r>
            <a:endParaRPr lang="en-US" dirty="0">
              <a:solidFill>
                <a:schemeClr val="bg1"/>
              </a:solidFill>
            </a:endParaRPr>
          </a:p>
        </p:txBody>
      </p:sp>
      <p:sp>
        <p:nvSpPr>
          <p:cNvPr id="4" name="Rectangle 3"/>
          <p:cNvSpPr/>
          <p:nvPr/>
        </p:nvSpPr>
        <p:spPr>
          <a:xfrm>
            <a:off x="3907550" y="6364009"/>
            <a:ext cx="5262980" cy="394660"/>
          </a:xfrm>
          <a:prstGeom prst="rect">
            <a:avLst/>
          </a:prstGeom>
        </p:spPr>
        <p:txBody>
          <a:bodyPr wrap="none">
            <a:spAutoFit/>
          </a:bodyPr>
          <a:lstStyle/>
          <a:p>
            <a:pPr marL="0" indent="0" algn="ctr" eaLnBrk="1" fontAlgn="auto" hangingPunct="1">
              <a:lnSpc>
                <a:spcPct val="120000"/>
              </a:lnSpc>
              <a:spcAft>
                <a:spcPts val="0"/>
              </a:spcAft>
              <a:buFont typeface="Arial"/>
              <a:buNone/>
              <a:defRPr/>
            </a:pPr>
            <a:r>
              <a:rPr lang="en-US" sz="1800" u="sng" dirty="0" err="1">
                <a:solidFill>
                  <a:schemeClr val="accent5">
                    <a:lumMod val="50000"/>
                  </a:schemeClr>
                </a:solidFill>
                <a:latin typeface="Helvetica"/>
                <a:cs typeface="Helvetica"/>
              </a:rPr>
              <a:t>EncodeProject.org</a:t>
            </a:r>
            <a:r>
              <a:rPr lang="en-US" sz="1800" u="sng" dirty="0">
                <a:latin typeface="Helvetica"/>
                <a:cs typeface="Helvetica"/>
              </a:rPr>
              <a:t>/</a:t>
            </a:r>
            <a:r>
              <a:rPr lang="en-US" sz="1800" u="sng" dirty="0">
                <a:solidFill>
                  <a:srgbClr val="FF0000"/>
                </a:solidFill>
                <a:latin typeface="Helvetica"/>
                <a:cs typeface="Helvetica"/>
              </a:rPr>
              <a:t>comparative</a:t>
            </a:r>
            <a:r>
              <a:rPr lang="en-US" sz="1800" u="sng" dirty="0">
                <a:latin typeface="Helvetica"/>
                <a:cs typeface="Helvetica"/>
              </a:rPr>
              <a:t>/</a:t>
            </a:r>
            <a:r>
              <a:rPr lang="en-US" sz="1800" u="sng" dirty="0">
                <a:solidFill>
                  <a:srgbClr val="002060"/>
                </a:solidFill>
                <a:latin typeface="Helvetica"/>
                <a:cs typeface="Helvetica"/>
              </a:rPr>
              <a:t>transcriptome</a:t>
            </a:r>
          </a:p>
        </p:txBody>
      </p:sp>
    </p:spTree>
    <p:extLst>
      <p:ext uri="{BB962C8B-B14F-4D97-AF65-F5344CB8AC3E}">
        <p14:creationId xmlns:p14="http://schemas.microsoft.com/office/powerpoint/2010/main" val="1246283427"/>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8886421" y="130517"/>
            <a:ext cx="515157" cy="712201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558082" name="Content Placeholder 2"/>
          <p:cNvSpPr txBox="1">
            <a:spLocks/>
          </p:cNvSpPr>
          <p:nvPr/>
        </p:nvSpPr>
        <p:spPr bwMode="auto">
          <a:xfrm>
            <a:off x="99112" y="4494289"/>
            <a:ext cx="9528982" cy="2555119"/>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66" tIns="46033" rIns="92066" bIns="46033"/>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spcBef>
                <a:spcPct val="20000"/>
              </a:spcBef>
            </a:pPr>
            <a:r>
              <a:rPr lang="en-US" sz="2400" dirty="0" err="1" smtClean="0">
                <a:solidFill>
                  <a:srgbClr val="C00000"/>
                </a:solidFill>
              </a:rPr>
              <a:t>DREISS</a:t>
            </a:r>
            <a:r>
              <a:rPr lang="en-US" sz="1400" b="0" dirty="0" err="1" smtClean="0"/>
              <a:t>.gersteinlab.org</a:t>
            </a:r>
            <a:r>
              <a:rPr lang="en-US" sz="1400" b="0" dirty="0"/>
              <a:t> </a:t>
            </a:r>
            <a:r>
              <a:rPr lang="en-US" sz="1400" b="0" dirty="0" smtClean="0"/>
              <a:t>- D </a:t>
            </a:r>
            <a:r>
              <a:rPr lang="en-US" sz="2400" dirty="0">
                <a:solidFill>
                  <a:schemeClr val="accent5">
                    <a:lumMod val="50000"/>
                  </a:schemeClr>
                </a:solidFill>
              </a:rPr>
              <a:t>Wang</a:t>
            </a:r>
            <a:r>
              <a:rPr lang="en-US" sz="1400" b="0" dirty="0"/>
              <a:t>, F He, S </a:t>
            </a:r>
            <a:r>
              <a:rPr lang="en-US" sz="1400" b="0" dirty="0" err="1"/>
              <a:t>Maslov</a:t>
            </a:r>
            <a:r>
              <a:rPr lang="en-US" sz="1400" b="0" dirty="0"/>
              <a:t> </a:t>
            </a:r>
          </a:p>
          <a:p>
            <a:pPr>
              <a:spcBef>
                <a:spcPct val="20000"/>
              </a:spcBef>
            </a:pPr>
            <a:r>
              <a:rPr lang="en-US" sz="1400" b="0" dirty="0" err="1" smtClean="0"/>
              <a:t>papers.gersteinlab.org</a:t>
            </a:r>
            <a:r>
              <a:rPr lang="en-US" sz="1400" b="0" dirty="0" smtClean="0"/>
              <a:t>/subject/privacy </a:t>
            </a:r>
            <a:r>
              <a:rPr lang="en-US" sz="1400" b="0" dirty="0"/>
              <a:t>- D </a:t>
            </a:r>
            <a:r>
              <a:rPr lang="en-US" sz="2400" dirty="0" err="1">
                <a:solidFill>
                  <a:schemeClr val="accent5">
                    <a:lumMod val="50000"/>
                  </a:schemeClr>
                </a:solidFill>
              </a:rPr>
              <a:t>Greenbaum</a:t>
            </a:r>
            <a:endParaRPr lang="en-US" sz="2400" dirty="0">
              <a:solidFill>
                <a:schemeClr val="accent5">
                  <a:lumMod val="50000"/>
                </a:schemeClr>
              </a:solidFill>
            </a:endParaRPr>
          </a:p>
          <a:p>
            <a:pPr>
              <a:spcBef>
                <a:spcPct val="20000"/>
              </a:spcBef>
            </a:pPr>
            <a:r>
              <a:rPr lang="en-US" sz="2400" dirty="0" err="1" smtClean="0">
                <a:solidFill>
                  <a:srgbClr val="C00000"/>
                </a:solidFill>
              </a:rPr>
              <a:t>PrivaSeq</a:t>
            </a:r>
            <a:r>
              <a:rPr lang="en-US" sz="1400" b="0" dirty="0" err="1" smtClean="0"/>
              <a:t>.gersteinlab.org</a:t>
            </a:r>
            <a:r>
              <a:rPr lang="en-US" sz="1400" b="0" dirty="0" smtClean="0"/>
              <a:t> </a:t>
            </a:r>
            <a:r>
              <a:rPr lang="en-US" sz="1400" b="0" dirty="0"/>
              <a:t>- A </a:t>
            </a:r>
            <a:r>
              <a:rPr lang="en-US" sz="2400" dirty="0" err="1" smtClean="0">
                <a:solidFill>
                  <a:schemeClr val="accent5">
                    <a:lumMod val="50000"/>
                  </a:schemeClr>
                </a:solidFill>
              </a:rPr>
              <a:t>Harmanci</a:t>
            </a:r>
            <a:r>
              <a:rPr lang="en-US" sz="1400" b="0" dirty="0" smtClean="0"/>
              <a:t>,</a:t>
            </a:r>
            <a:r>
              <a:rPr lang="en-US" sz="2400" b="0" dirty="0" smtClean="0"/>
              <a:t> </a:t>
            </a:r>
            <a:r>
              <a:rPr lang="en-US" sz="1400" b="0" dirty="0" smtClean="0"/>
              <a:t>G</a:t>
            </a:r>
            <a:r>
              <a:rPr lang="en-US" sz="2400" b="0" dirty="0" smtClean="0"/>
              <a:t> </a:t>
            </a:r>
            <a:r>
              <a:rPr lang="en-US" sz="2400" dirty="0" err="1" smtClean="0">
                <a:solidFill>
                  <a:schemeClr val="accent5">
                    <a:lumMod val="50000"/>
                  </a:schemeClr>
                </a:solidFill>
              </a:rPr>
              <a:t>Gürsoy</a:t>
            </a:r>
            <a:r>
              <a:rPr lang="en-US" sz="1400" dirty="0" smtClean="0">
                <a:solidFill>
                  <a:srgbClr val="000000"/>
                </a:solidFill>
              </a:rPr>
              <a:t>,</a:t>
            </a:r>
            <a:r>
              <a:rPr lang="en-US" sz="1400" b="0" dirty="0" smtClean="0">
                <a:solidFill>
                  <a:srgbClr val="000000"/>
                </a:solidFill>
              </a:rPr>
              <a:t> F Navarro, S </a:t>
            </a:r>
            <a:r>
              <a:rPr lang="en-US" sz="1400" b="0" dirty="0" smtClean="0">
                <a:solidFill>
                  <a:srgbClr val="000000"/>
                </a:solidFill>
              </a:rPr>
              <a:t>Wagner</a:t>
            </a:r>
            <a:endParaRPr lang="en-US" sz="2400" dirty="0" smtClean="0">
              <a:solidFill>
                <a:schemeClr val="accent5">
                  <a:lumMod val="50000"/>
                </a:schemeClr>
              </a:solidFill>
            </a:endParaRPr>
          </a:p>
          <a:p>
            <a:pPr>
              <a:spcBef>
                <a:spcPct val="20000"/>
              </a:spcBef>
            </a:pPr>
            <a:r>
              <a:rPr lang="en-US" sz="1400" b="0" dirty="0" err="1" smtClean="0"/>
              <a:t>github.com</a:t>
            </a:r>
            <a:r>
              <a:rPr lang="en-US" sz="1400" b="0" dirty="0" smtClean="0"/>
              <a:t>/</a:t>
            </a:r>
            <a:r>
              <a:rPr lang="en-US" sz="1400" b="0" dirty="0" err="1" smtClean="0"/>
              <a:t>gersteinlab</a:t>
            </a:r>
            <a:r>
              <a:rPr lang="en-US" sz="1400" b="0" dirty="0" smtClean="0"/>
              <a:t>/</a:t>
            </a:r>
            <a:r>
              <a:rPr lang="en-US" sz="2400" dirty="0" err="1" smtClean="0">
                <a:solidFill>
                  <a:srgbClr val="C00000"/>
                </a:solidFill>
              </a:rPr>
              <a:t>OrthoClust</a:t>
            </a:r>
            <a:r>
              <a:rPr lang="en-US" sz="1400" b="0" dirty="0" smtClean="0"/>
              <a:t> </a:t>
            </a:r>
            <a:r>
              <a:rPr lang="en-US" sz="1400" b="0" dirty="0" smtClean="0"/>
              <a:t>- K </a:t>
            </a:r>
            <a:r>
              <a:rPr lang="en-US" sz="2400" dirty="0">
                <a:solidFill>
                  <a:schemeClr val="accent5">
                    <a:lumMod val="50000"/>
                  </a:schemeClr>
                </a:solidFill>
              </a:rPr>
              <a:t>Yan</a:t>
            </a:r>
            <a:r>
              <a:rPr lang="en-US" sz="1400" b="0" dirty="0"/>
              <a:t>, D Wang, J </a:t>
            </a:r>
            <a:r>
              <a:rPr lang="en-US" sz="1400" b="0" dirty="0" err="1"/>
              <a:t>Rozowsky</a:t>
            </a:r>
            <a:r>
              <a:rPr lang="en-US" sz="1400" b="0" dirty="0"/>
              <a:t>, H Zheng, C </a:t>
            </a:r>
            <a:r>
              <a:rPr lang="en-US" sz="1400" b="0" dirty="0" smtClean="0"/>
              <a:t>Cheng</a:t>
            </a:r>
          </a:p>
          <a:p>
            <a:pPr>
              <a:spcBef>
                <a:spcPct val="20000"/>
              </a:spcBef>
            </a:pPr>
            <a:r>
              <a:rPr lang="en-US" altLang="en-US" sz="1400" b="0" dirty="0"/>
              <a:t>Publication patterns [“encode authors</a:t>
            </a:r>
            <a:r>
              <a:rPr lang="en-US" altLang="en-US" sz="1400" b="0" dirty="0" smtClean="0"/>
              <a:t>”] - D </a:t>
            </a:r>
            <a:r>
              <a:rPr lang="en-US" altLang="en-US" sz="2400" dirty="0" smtClean="0">
                <a:solidFill>
                  <a:schemeClr val="accent5">
                    <a:lumMod val="50000"/>
                  </a:schemeClr>
                </a:solidFill>
              </a:rPr>
              <a:t>Wang</a:t>
            </a:r>
            <a:r>
              <a:rPr lang="en-US" altLang="en-US" sz="1400" b="0" dirty="0" smtClean="0"/>
              <a:t>, KK </a:t>
            </a:r>
            <a:r>
              <a:rPr lang="en-US" altLang="en-US" sz="1400" b="0" dirty="0"/>
              <a:t>Yan, </a:t>
            </a:r>
            <a:r>
              <a:rPr lang="en-US" altLang="en-US" sz="1400" b="0" dirty="0"/>
              <a:t> </a:t>
            </a:r>
            <a:r>
              <a:rPr lang="en-US" altLang="en-US" sz="1400" b="0" dirty="0" smtClean="0"/>
              <a:t>J </a:t>
            </a:r>
            <a:r>
              <a:rPr lang="en-US" altLang="en-US" sz="1400" b="0" dirty="0" err="1"/>
              <a:t>Rozowsky</a:t>
            </a:r>
            <a:r>
              <a:rPr lang="en-US" altLang="en-US" sz="1400" b="0" dirty="0"/>
              <a:t>, E Pan</a:t>
            </a:r>
            <a:endParaRPr lang="en-US" sz="1400" b="0" dirty="0"/>
          </a:p>
        </p:txBody>
      </p:sp>
      <p:sp>
        <p:nvSpPr>
          <p:cNvPr id="558081" name="Title 1"/>
          <p:cNvSpPr txBox="1">
            <a:spLocks/>
          </p:cNvSpPr>
          <p:nvPr/>
        </p:nvSpPr>
        <p:spPr bwMode="auto">
          <a:xfrm rot="16200000">
            <a:off x="-974891" y="1950971"/>
            <a:ext cx="2923424" cy="338554"/>
          </a:xfrm>
          <a:prstGeom prst="rect">
            <a:avLst/>
          </a:prstGeom>
          <a:solidFill>
            <a:schemeClr val="accent2"/>
          </a:solidFill>
          <a:ln>
            <a:solidFill>
              <a:schemeClr val="tx1"/>
            </a:solid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txBody>
          <a:bodyPr wrap="square" rtlCol="0">
            <a:spAutoFit/>
          </a:bodyPr>
          <a:lstStyle>
            <a:defPPr>
              <a:defRPr lang="en-US"/>
            </a:defPPr>
            <a:lvl1pPr algn="ctr">
              <a:defRPr sz="1600">
                <a:solidFill>
                  <a:schemeClr val="bg1"/>
                </a:solidFill>
              </a:defRPr>
            </a:lvl1pPr>
          </a:lstStyle>
          <a:p>
            <a:r>
              <a:rPr lang="en-US" dirty="0"/>
              <a:t>Acknowledgements</a:t>
            </a:r>
            <a:endParaRPr lang="en-US" dirty="0"/>
          </a:p>
        </p:txBody>
      </p:sp>
      <p:sp>
        <p:nvSpPr>
          <p:cNvPr id="8" name="TextBox 7"/>
          <p:cNvSpPr txBox="1"/>
          <p:nvPr/>
        </p:nvSpPr>
        <p:spPr>
          <a:xfrm>
            <a:off x="6006746" y="4507914"/>
            <a:ext cx="2559029" cy="584775"/>
          </a:xfrm>
          <a:prstGeom prst="rect">
            <a:avLst/>
          </a:prstGeom>
          <a:solidFill>
            <a:schemeClr val="accent2"/>
          </a:solidFill>
          <a:ln>
            <a:solidFill>
              <a:schemeClr val="tx1"/>
            </a:solidFill>
          </a:ln>
        </p:spPr>
        <p:txBody>
          <a:bodyPr wrap="square" rtlCol="0">
            <a:spAutoFit/>
          </a:bodyPr>
          <a:lstStyle/>
          <a:p>
            <a:pPr algn="ctr"/>
            <a:r>
              <a:rPr lang="en-US" sz="1600" dirty="0" smtClean="0">
                <a:solidFill>
                  <a:schemeClr val="bg1"/>
                </a:solidFill>
              </a:rPr>
              <a:t>Hiring Postdocs. </a:t>
            </a:r>
            <a:r>
              <a:rPr lang="en-US" sz="1600" dirty="0" smtClean="0">
                <a:solidFill>
                  <a:schemeClr val="bg1"/>
                </a:solidFill>
              </a:rPr>
              <a:t>See </a:t>
            </a:r>
            <a:r>
              <a:rPr lang="en-US" sz="1600" dirty="0" err="1" smtClean="0">
                <a:solidFill>
                  <a:schemeClr val="bg1"/>
                </a:solidFill>
              </a:rPr>
              <a:t>JOBS.gersteinlab.org</a:t>
            </a:r>
            <a:r>
              <a:rPr lang="en-US" sz="1600" dirty="0" smtClean="0">
                <a:solidFill>
                  <a:schemeClr val="bg1"/>
                </a:solidFill>
              </a:rPr>
              <a:t> </a:t>
            </a:r>
            <a:r>
              <a:rPr lang="en-US" sz="1600" dirty="0" smtClean="0">
                <a:solidFill>
                  <a:schemeClr val="bg1"/>
                </a:solidFill>
              </a:rPr>
              <a:t>!</a:t>
            </a:r>
            <a:endParaRPr lang="en-US" sz="1600" dirty="0">
              <a:solidFill>
                <a:schemeClr val="bg1"/>
              </a:solidFill>
            </a:endParaRPr>
          </a:p>
        </p:txBody>
      </p:sp>
      <p:grpSp>
        <p:nvGrpSpPr>
          <p:cNvPr id="7" name="Group 6"/>
          <p:cNvGrpSpPr/>
          <p:nvPr/>
        </p:nvGrpSpPr>
        <p:grpSpPr>
          <a:xfrm>
            <a:off x="882614" y="-50665"/>
            <a:ext cx="8436198" cy="4341827"/>
            <a:chOff x="954741" y="0"/>
            <a:chExt cx="8189259" cy="4214736"/>
          </a:xfrm>
        </p:grpSpPr>
        <p:pic>
          <p:nvPicPr>
            <p:cNvPr id="2" name="Picture 1"/>
            <p:cNvPicPr>
              <a:picLocks noChangeAspect="1"/>
            </p:cNvPicPr>
            <p:nvPr/>
          </p:nvPicPr>
          <p:blipFill>
            <a:blip r:embed="rId2"/>
            <a:stretch>
              <a:fillRect/>
            </a:stretch>
          </p:blipFill>
          <p:spPr>
            <a:xfrm>
              <a:off x="2817397" y="10825"/>
              <a:ext cx="6326603" cy="4201997"/>
            </a:xfrm>
            <a:prstGeom prst="rect">
              <a:avLst/>
            </a:prstGeom>
            <a:ln>
              <a:solidFill>
                <a:schemeClr val="tx1"/>
              </a:solidFill>
            </a:ln>
          </p:spPr>
        </p:pic>
        <p:pic>
          <p:nvPicPr>
            <p:cNvPr id="6" name="Picture 5"/>
            <p:cNvPicPr>
              <a:picLocks noChangeAspect="1"/>
            </p:cNvPicPr>
            <p:nvPr/>
          </p:nvPicPr>
          <p:blipFill>
            <a:blip r:embed="rId3"/>
            <a:stretch>
              <a:fillRect/>
            </a:stretch>
          </p:blipFill>
          <p:spPr>
            <a:xfrm>
              <a:off x="954741" y="0"/>
              <a:ext cx="2813337" cy="4214736"/>
            </a:xfrm>
            <a:prstGeom prst="rect">
              <a:avLst/>
            </a:prstGeom>
            <a:ln>
              <a:solidFill>
                <a:schemeClr val="tx1"/>
              </a:solidFill>
            </a:ln>
          </p:spPr>
        </p:pic>
      </p:grpSp>
    </p:spTree>
    <p:extLst>
      <p:ext uri="{BB962C8B-B14F-4D97-AF65-F5344CB8AC3E}">
        <p14:creationId xmlns:p14="http://schemas.microsoft.com/office/powerpoint/2010/main" val="457047621"/>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a:xfrm>
            <a:off x="668338" y="609600"/>
            <a:ext cx="7772400" cy="1143000"/>
          </a:xfrm>
        </p:spPr>
        <p:txBody>
          <a:bodyPr/>
          <a:lstStyle/>
          <a:p>
            <a:r>
              <a:rPr lang="en-US" altLang="en-US" sz="3200">
                <a:ea typeface="ＭＳ Ｐゴシック" charset="-128"/>
              </a:rPr>
              <a:t>Extra</a:t>
            </a:r>
          </a:p>
        </p:txBody>
      </p:sp>
      <p:pic>
        <p:nvPicPr>
          <p:cNvPr id="686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5338" y="1752600"/>
            <a:ext cx="6502400" cy="392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38628303"/>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bg1">
                    <a:lumMod val="50000"/>
                  </a:schemeClr>
                </a:solidFill>
                <a:ea typeface="ＭＳ Ｐゴシック" charset="0"/>
                <a:cs typeface="ＭＳ Ｐゴシック" charset="0"/>
              </a:rPr>
              <a:t>Transcriptome Analysis: </a:t>
            </a:r>
            <a:r>
              <a:rPr lang="en-US" sz="1600" dirty="0" smtClean="0">
                <a:solidFill>
                  <a:schemeClr val="bg1">
                    <a:lumMod val="50000"/>
                  </a:schemeClr>
                </a:solidFill>
                <a:ea typeface="ＭＳ Ｐゴシック" charset="0"/>
                <a:cs typeface="ＭＳ Ｐゴシック" charset="0"/>
              </a:rPr>
              <a:t>Tackling </a:t>
            </a:r>
            <a:r>
              <a:rPr lang="en-US" sz="1600" dirty="0">
                <a:solidFill>
                  <a:schemeClr val="bg1">
                    <a:lumMod val="50000"/>
                  </a:schemeClr>
                </a:solidFill>
                <a:ea typeface="ＭＳ Ｐゴシック" charset="0"/>
                <a:cs typeface="ＭＳ Ｐゴシック" charset="0"/>
              </a:rPr>
              <a:t>core issues </a:t>
            </a:r>
            <a:r>
              <a:rPr lang="en-US" sz="1600" dirty="0" smtClean="0">
                <a:solidFill>
                  <a:schemeClr val="bg1">
                    <a:lumMod val="50000"/>
                  </a:schemeClr>
                </a:solidFill>
                <a:ea typeface="ＭＳ Ｐゴシック" charset="0"/>
                <a:cs typeface="ＭＳ Ｐゴシック" charset="0"/>
              </a:rPr>
              <a:t>related to gene regulation </a:t>
            </a:r>
            <a:br>
              <a:rPr lang="en-US" sz="1600" dirty="0" smtClean="0">
                <a:solidFill>
                  <a:schemeClr val="bg1">
                    <a:lumMod val="50000"/>
                  </a:schemeClr>
                </a:solidFill>
                <a:ea typeface="ＭＳ Ｐゴシック" charset="0"/>
                <a:cs typeface="ＭＳ Ｐゴシック" charset="0"/>
              </a:rPr>
            </a:br>
            <a:r>
              <a:rPr lang="en-US" sz="1600" dirty="0" smtClean="0">
                <a:solidFill>
                  <a:schemeClr val="bg1">
                    <a:lumMod val="50000"/>
                  </a:schemeClr>
                </a:solidFill>
                <a:ea typeface="ＭＳ Ｐゴシック" charset="0"/>
                <a:cs typeface="ＭＳ Ｐゴシック" charset="0"/>
              </a:rPr>
              <a:t>&amp; </a:t>
            </a:r>
            <a:r>
              <a:rPr lang="en-US" sz="1600" dirty="0">
                <a:solidFill>
                  <a:schemeClr val="bg1">
                    <a:lumMod val="50000"/>
                  </a:schemeClr>
                </a:solidFill>
                <a:ea typeface="ＭＳ Ｐゴシック" charset="0"/>
                <a:cs typeface="ＭＳ Ｐゴシック" charset="0"/>
              </a:rPr>
              <a:t>also mining the “data exhaust” </a:t>
            </a:r>
            <a:r>
              <a:rPr lang="en-US" sz="1600" dirty="0" smtClean="0">
                <a:solidFill>
                  <a:schemeClr val="bg1">
                    <a:lumMod val="50000"/>
                  </a:schemeClr>
                </a:solidFill>
                <a:ea typeface="ＭＳ Ｐゴシック" charset="0"/>
                <a:cs typeface="ＭＳ Ｐゴシック" charset="0"/>
              </a:rPr>
              <a:t>produced by </a:t>
            </a:r>
            <a:r>
              <a:rPr lang="en-US" sz="1600" dirty="0">
                <a:solidFill>
                  <a:schemeClr val="bg1">
                    <a:lumMod val="50000"/>
                  </a:schemeClr>
                </a:solidFill>
                <a:ea typeface="ＭＳ Ｐゴシック" charset="0"/>
                <a:cs typeface="ＭＳ Ｐゴシック" charset="0"/>
              </a:rPr>
              <a:t>this activity</a:t>
            </a:r>
            <a:endParaRPr lang="en-US" sz="1600" dirty="0">
              <a:ea typeface="ＭＳ Ｐゴシック" charset="0"/>
              <a:cs typeface="ＭＳ Ｐゴシック" charset="0"/>
            </a:endParaRPr>
          </a:p>
        </p:txBody>
      </p:sp>
      <p:sp>
        <p:nvSpPr>
          <p:cNvPr id="54274" name="Content Placeholder 2"/>
          <p:cNvSpPr>
            <a:spLocks noGrp="1"/>
          </p:cNvSpPr>
          <p:nvPr>
            <p:ph sz="half" idx="1"/>
          </p:nvPr>
        </p:nvSpPr>
        <p:spPr>
          <a:xfrm>
            <a:off x="109538" y="758825"/>
            <a:ext cx="4119562" cy="6116638"/>
          </a:xfrm>
        </p:spPr>
        <p:txBody>
          <a:bodyPr/>
          <a:lstStyle/>
          <a:p>
            <a:r>
              <a:rPr lang="en-US" altLang="en-US" sz="1600" i="1" dirty="0" smtClean="0">
                <a:ea typeface="ＭＳ Ｐゴシック" charset="-128"/>
                <a:cs typeface="ＭＳ Ｐゴシック" charset="-128"/>
              </a:rPr>
              <a:t>[Core-1] </a:t>
            </a:r>
            <a:r>
              <a:rPr lang="en-US" altLang="en-US" sz="2000" b="1" dirty="0" smtClean="0">
                <a:ea typeface="ＭＳ Ｐゴシック" charset="-128"/>
                <a:cs typeface="ＭＳ Ｐゴシック" charset="-128"/>
              </a:rPr>
              <a:t>Expression </a:t>
            </a:r>
            <a:r>
              <a:rPr lang="en-US" altLang="en-US" sz="2000" b="1" dirty="0">
                <a:ea typeface="ＭＳ Ｐゴシック" charset="-128"/>
                <a:cs typeface="ＭＳ Ｐゴシック" charset="-128"/>
              </a:rPr>
              <a:t>Clustering</a:t>
            </a:r>
            <a:r>
              <a:rPr lang="en-US" altLang="en-US" sz="2000" dirty="0">
                <a:ea typeface="ＭＳ Ｐゴシック" charset="-128"/>
                <a:cs typeface="ＭＳ Ｐゴシック" charset="-128"/>
              </a:rPr>
              <a:t>, </a:t>
            </a:r>
            <a:br>
              <a:rPr lang="en-US" altLang="en-US" sz="2000" dirty="0">
                <a:ea typeface="ＭＳ Ｐゴシック" charset="-128"/>
                <a:cs typeface="ＭＳ Ｐゴシック" charset="-128"/>
              </a:rPr>
            </a:br>
            <a:r>
              <a:rPr lang="en-US" altLang="en-US" sz="2000" dirty="0">
                <a:ea typeface="ＭＳ Ｐゴシック" charset="-128"/>
                <a:cs typeface="ＭＳ Ｐゴシック" charset="-128"/>
              </a:rPr>
              <a:t>Cross-species </a:t>
            </a:r>
          </a:p>
          <a:p>
            <a:pPr lvl="1"/>
            <a:r>
              <a:rPr lang="en-US" altLang="en-US" sz="1600" dirty="0">
                <a:ea typeface="ＭＳ Ｐゴシック" charset="-128"/>
              </a:rPr>
              <a:t>Comparative ENCODE </a:t>
            </a:r>
            <a:r>
              <a:rPr lang="mr-IN" altLang="en-US" sz="1600" dirty="0">
                <a:ea typeface="ＭＳ Ｐゴシック" charset="-128"/>
              </a:rPr>
              <a:t>–</a:t>
            </a:r>
            <a:r>
              <a:rPr lang="en-US" altLang="en-US" sz="1600" dirty="0">
                <a:ea typeface="ＭＳ Ｐゴシック" charset="-128"/>
              </a:rPr>
              <a:t> Lots of worm-fly-human matched data &amp; developmental </a:t>
            </a:r>
            <a:r>
              <a:rPr lang="en-US" altLang="en-US" sz="1600" dirty="0" err="1">
                <a:ea typeface="ＭＳ Ｐゴシック" charset="-128"/>
              </a:rPr>
              <a:t>timecourses</a:t>
            </a:r>
            <a:endParaRPr lang="en-US" altLang="en-US" sz="1600" dirty="0">
              <a:ea typeface="ＭＳ Ｐゴシック" charset="-128"/>
            </a:endParaRPr>
          </a:p>
          <a:p>
            <a:pPr lvl="1"/>
            <a:r>
              <a:rPr lang="en-US" altLang="en-US" sz="1600" dirty="0">
                <a:ea typeface="ＭＳ Ｐゴシック" charset="-128"/>
              </a:rPr>
              <a:t>Optimization gives 16 conserved co-expression modules</a:t>
            </a:r>
          </a:p>
          <a:p>
            <a:r>
              <a:rPr lang="en-US" altLang="en-US" sz="1600" i="1" dirty="0" smtClean="0">
                <a:ea typeface="ＭＳ Ｐゴシック" charset="-128"/>
                <a:cs typeface="ＭＳ Ｐゴシック" charset="-128"/>
              </a:rPr>
              <a:t>[Core-2] </a:t>
            </a:r>
            <a:r>
              <a:rPr lang="en-US" altLang="en-US" sz="2000" b="1" dirty="0" smtClean="0">
                <a:ea typeface="ＭＳ Ｐゴシック" charset="-128"/>
                <a:cs typeface="ＭＳ Ｐゴシック" charset="-128"/>
              </a:rPr>
              <a:t>State </a:t>
            </a:r>
            <a:r>
              <a:rPr lang="en-US" altLang="en-US" sz="2000" b="1" dirty="0">
                <a:ea typeface="ＭＳ Ｐゴシック" charset="-128"/>
                <a:cs typeface="ＭＳ Ｐゴシック" charset="-128"/>
              </a:rPr>
              <a:t>Space Models </a:t>
            </a:r>
            <a:br>
              <a:rPr lang="en-US" altLang="en-US" sz="2000" b="1" dirty="0">
                <a:ea typeface="ＭＳ Ｐゴシック" charset="-128"/>
                <a:cs typeface="ＭＳ Ｐゴシック" charset="-128"/>
              </a:rPr>
            </a:br>
            <a:r>
              <a:rPr lang="en-US" altLang="en-US" sz="2000" dirty="0">
                <a:ea typeface="ＭＳ Ｐゴシック" charset="-128"/>
                <a:cs typeface="ＭＳ Ｐゴシック" charset="-128"/>
              </a:rPr>
              <a:t>of Gene Expression</a:t>
            </a:r>
          </a:p>
          <a:p>
            <a:pPr lvl="1"/>
            <a:r>
              <a:rPr lang="en-US" altLang="en-US" sz="1600" dirty="0">
                <a:ea typeface="ＭＳ Ｐゴシック" charset="-128"/>
              </a:rPr>
              <a:t>Using dimensionality reduction to help determine internal &amp; external drivers</a:t>
            </a:r>
          </a:p>
          <a:p>
            <a:pPr lvl="1"/>
            <a:r>
              <a:rPr lang="en-US" altLang="en-US" sz="1600" dirty="0">
                <a:ea typeface="ＭＳ Ｐゴシック" charset="-128"/>
              </a:rPr>
              <a:t>Decoupling expression changes into those from conserved vs species-specific genes</a:t>
            </a:r>
          </a:p>
          <a:p>
            <a:pPr lvl="1"/>
            <a:r>
              <a:rPr lang="en-US" altLang="en-US" sz="1600" dirty="0">
                <a:ea typeface="ＭＳ Ｐゴシック" charset="-128"/>
              </a:rPr>
              <a:t>Also, conserved genes have similar canonical patterns (</a:t>
            </a:r>
            <a:r>
              <a:rPr lang="en-US" altLang="en-US" sz="1600" dirty="0" err="1">
                <a:ea typeface="ＭＳ Ｐゴシック" charset="-128"/>
              </a:rPr>
              <a:t>iPDPs</a:t>
            </a:r>
            <a:r>
              <a:rPr lang="en-US" altLang="en-US" sz="1600" dirty="0">
                <a:ea typeface="ＭＳ Ｐゴシック" charset="-128"/>
              </a:rPr>
              <a:t>) in contrast to species specific ones (Ex of ribosomal v signaling genes)</a:t>
            </a:r>
          </a:p>
          <a:p>
            <a:pPr lvl="1"/>
            <a:endParaRPr lang="en-US" altLang="en-US" sz="1600" dirty="0">
              <a:ea typeface="ＭＳ Ｐゴシック" charset="-128"/>
            </a:endParaRPr>
          </a:p>
          <a:p>
            <a:endParaRPr lang="en-US" altLang="en-US" sz="1600" dirty="0">
              <a:ea typeface="ＭＳ Ｐゴシック" charset="-128"/>
              <a:cs typeface="ＭＳ Ｐゴシック" charset="-128"/>
            </a:endParaRPr>
          </a:p>
          <a:p>
            <a:endParaRPr lang="en-US" altLang="en-US" sz="1600" dirty="0">
              <a:ea typeface="ＭＳ Ｐゴシック" charset="-128"/>
              <a:cs typeface="ＭＳ Ｐゴシック" charset="-128"/>
            </a:endParaRPr>
          </a:p>
        </p:txBody>
      </p:sp>
      <p:sp>
        <p:nvSpPr>
          <p:cNvPr id="54275" name="Content Placeholder 3"/>
          <p:cNvSpPr>
            <a:spLocks noGrp="1"/>
          </p:cNvSpPr>
          <p:nvPr>
            <p:ph sz="half" idx="2"/>
          </p:nvPr>
        </p:nvSpPr>
        <p:spPr>
          <a:xfrm>
            <a:off x="4079875" y="725488"/>
            <a:ext cx="5048250" cy="6132512"/>
          </a:xfrm>
        </p:spPr>
        <p:txBody>
          <a:bodyPr/>
          <a:lstStyle/>
          <a:p>
            <a:r>
              <a:rPr lang="en-US" altLang="en-US" sz="1600" i="1" dirty="0" smtClean="0">
                <a:ea typeface="ＭＳ Ｐゴシック" charset="-128"/>
                <a:cs typeface="ＭＳ Ｐゴシック" charset="-128"/>
              </a:rPr>
              <a:t>[Exhaust-1] </a:t>
            </a:r>
            <a:r>
              <a:rPr lang="en-US" altLang="en-US" sz="2000" b="1" dirty="0" smtClean="0">
                <a:ea typeface="ＭＳ Ｐゴシック" charset="-128"/>
                <a:cs typeface="ＭＳ Ｐゴシック" charset="-128"/>
              </a:rPr>
              <a:t>Genomic Privacy &amp; RNA-</a:t>
            </a:r>
            <a:r>
              <a:rPr lang="en-US" altLang="en-US" sz="2000" b="1" dirty="0" err="1" smtClean="0">
                <a:ea typeface="ＭＳ Ｐゴシック" charset="-128"/>
                <a:cs typeface="ＭＳ Ｐゴシック" charset="-128"/>
              </a:rPr>
              <a:t>seq</a:t>
            </a:r>
            <a:r>
              <a:rPr lang="en-US" altLang="en-US" sz="2000" b="1" dirty="0" smtClean="0">
                <a:ea typeface="ＭＳ Ｐゴシック" charset="-128"/>
                <a:cs typeface="ＭＳ Ｐゴシック" charset="-128"/>
              </a:rPr>
              <a:t> </a:t>
            </a:r>
            <a:endParaRPr lang="en-US" altLang="en-US" sz="2000" b="1" dirty="0">
              <a:ea typeface="ＭＳ Ｐゴシック" charset="-128"/>
              <a:cs typeface="ＭＳ Ｐゴシック" charset="-128"/>
            </a:endParaRPr>
          </a:p>
          <a:p>
            <a:pPr lvl="1"/>
            <a:r>
              <a:rPr lang="en-US" altLang="en-US" sz="1600" dirty="0" smtClean="0">
                <a:ea typeface="ＭＳ Ｐゴシック" charset="-128"/>
              </a:rPr>
              <a:t>The dilemma: The genome as fundamental</a:t>
            </a:r>
            <a:r>
              <a:rPr lang="en-US" altLang="en-US" sz="1600" dirty="0">
                <a:ea typeface="ＭＳ Ｐゴシック" charset="-128"/>
              </a:rPr>
              <a:t>, inherited info that’s very private v need for large-scale mining for med. research</a:t>
            </a:r>
          </a:p>
          <a:p>
            <a:pPr lvl="1"/>
            <a:r>
              <a:rPr lang="en-US" altLang="en-US" sz="1600" dirty="0">
                <a:ea typeface="ＭＳ Ｐゴシック" charset="-128"/>
              </a:rPr>
              <a:t>Issues w/ current social &amp; tech approaches: inconsistencies &amp; burdensome security</a:t>
            </a:r>
          </a:p>
          <a:p>
            <a:pPr lvl="1"/>
            <a:r>
              <a:rPr lang="en-US" altLang="en-US" sz="1600" dirty="0" smtClean="0">
                <a:ea typeface="ＭＳ Ｐゴシック" charset="-128"/>
              </a:rPr>
              <a:t>RNA-</a:t>
            </a:r>
            <a:r>
              <a:rPr lang="en-US" altLang="en-US" sz="1600" dirty="0" err="1" smtClean="0">
                <a:ea typeface="ＭＳ Ｐゴシック" charset="-128"/>
              </a:rPr>
              <a:t>seq</a:t>
            </a:r>
            <a:r>
              <a:rPr lang="en-US" altLang="en-US" sz="1600" dirty="0" smtClean="0">
                <a:ea typeface="ＭＳ Ｐゴシック" charset="-128"/>
              </a:rPr>
              <a:t> presents </a:t>
            </a:r>
            <a:r>
              <a:rPr lang="en-US" altLang="en-US" sz="1600" dirty="0">
                <a:ea typeface="ＭＳ Ｐゴシック" charset="-128"/>
              </a:rPr>
              <a:t>a </a:t>
            </a:r>
            <a:r>
              <a:rPr lang="en-US" altLang="en-US" sz="1600" dirty="0" smtClean="0">
                <a:ea typeface="ＭＳ Ｐゴシック" charset="-128"/>
              </a:rPr>
              <a:t>particularly tricky </a:t>
            </a:r>
            <a:r>
              <a:rPr lang="en-US" altLang="en-US" sz="1600" dirty="0">
                <a:ea typeface="ＭＳ Ｐゴシック" charset="-128"/>
              </a:rPr>
              <a:t>privacy </a:t>
            </a:r>
            <a:r>
              <a:rPr lang="en-US" altLang="en-US" sz="1600" dirty="0" smtClean="0">
                <a:ea typeface="ＭＳ Ｐゴシック" charset="-128"/>
              </a:rPr>
              <a:t>issue</a:t>
            </a:r>
            <a:endParaRPr lang="en-US" altLang="en-US" sz="1600" dirty="0">
              <a:ea typeface="ＭＳ Ｐゴシック" charset="-128"/>
            </a:endParaRPr>
          </a:p>
          <a:p>
            <a:pPr lvl="1"/>
            <a:r>
              <a:rPr lang="en-US" altLang="en-US" sz="1600" dirty="0" smtClean="0">
                <a:ea typeface="ＭＳ Ｐゴシック" charset="-128"/>
              </a:rPr>
              <a:t>Quantifying </a:t>
            </a:r>
            <a:r>
              <a:rPr lang="en-US" altLang="en-US" sz="1600" dirty="0">
                <a:ea typeface="ＭＳ Ｐゴシック" charset="-128"/>
              </a:rPr>
              <a:t>&amp; removing variant info from expression levels + </a:t>
            </a:r>
            <a:r>
              <a:rPr lang="en-US" altLang="en-US" sz="1600" dirty="0" err="1">
                <a:ea typeface="ＭＳ Ｐゴシック" charset="-128"/>
              </a:rPr>
              <a:t>eQTLs</a:t>
            </a:r>
            <a:r>
              <a:rPr lang="en-US" altLang="en-US" sz="1600" dirty="0">
                <a:ea typeface="ＭＳ Ｐゴシック" charset="-128"/>
              </a:rPr>
              <a:t> using ICI &amp; predictability</a:t>
            </a:r>
          </a:p>
          <a:p>
            <a:pPr lvl="1"/>
            <a:r>
              <a:rPr lang="en-US" altLang="en-US" sz="1600" dirty="0">
                <a:ea typeface="ＭＳ Ｐゴシック" charset="-128"/>
              </a:rPr>
              <a:t>Instantiating a practical linking attack using extreme expression levels</a:t>
            </a:r>
          </a:p>
          <a:p>
            <a:r>
              <a:rPr lang="en-US" altLang="en-US" sz="1600" i="1" dirty="0" smtClean="0">
                <a:ea typeface="ＭＳ Ｐゴシック" charset="-128"/>
                <a:cs typeface="ＭＳ Ｐゴシック" charset="-128"/>
              </a:rPr>
              <a:t>[Exhaust-2]</a:t>
            </a:r>
            <a:r>
              <a:rPr lang="en-US" altLang="en-US" sz="2000" b="1" dirty="0" smtClean="0">
                <a:ea typeface="ＭＳ Ｐゴシック" charset="-128"/>
                <a:cs typeface="ＭＳ Ｐゴシック" charset="-128"/>
              </a:rPr>
              <a:t> Value </a:t>
            </a:r>
            <a:r>
              <a:rPr lang="en-US" altLang="en-US" sz="2000" b="1" dirty="0">
                <a:ea typeface="ＭＳ Ｐゴシック" charset="-128"/>
                <a:cs typeface="ＭＳ Ｐゴシック" charset="-128"/>
              </a:rPr>
              <a:t>of </a:t>
            </a:r>
            <a:r>
              <a:rPr lang="en-US" altLang="en-US" sz="2000" b="1" dirty="0" smtClean="0">
                <a:ea typeface="ＭＳ Ｐゴシック" charset="-128"/>
                <a:cs typeface="ＭＳ Ｐゴシック" charset="-128"/>
              </a:rPr>
              <a:t>Publication Patterns</a:t>
            </a:r>
            <a:r>
              <a:rPr lang="en-US" altLang="en-US" sz="2000" dirty="0" smtClean="0">
                <a:ea typeface="ＭＳ Ｐゴシック" charset="-128"/>
                <a:cs typeface="ＭＳ Ｐゴシック" charset="-128"/>
              </a:rPr>
              <a:t> </a:t>
            </a:r>
            <a:r>
              <a:rPr lang="en-US" altLang="en-US" sz="2000" dirty="0">
                <a:ea typeface="ＭＳ Ｐゴシック" charset="-128"/>
                <a:cs typeface="ＭＳ Ｐゴシック" charset="-128"/>
              </a:rPr>
              <a:t>generated by </a:t>
            </a:r>
            <a:r>
              <a:rPr lang="en-US" altLang="en-US" sz="2000" dirty="0" smtClean="0">
                <a:ea typeface="ＭＳ Ｐゴシック" charset="-128"/>
                <a:cs typeface="ＭＳ Ｐゴシック" charset="-128"/>
              </a:rPr>
              <a:t>data </a:t>
            </a:r>
            <a:r>
              <a:rPr lang="en-US" altLang="en-US" sz="2000" dirty="0">
                <a:ea typeface="ＭＳ Ｐゴシック" charset="-128"/>
                <a:cs typeface="ＭＳ Ｐゴシック" charset="-128"/>
              </a:rPr>
              <a:t>producing consortia</a:t>
            </a:r>
          </a:p>
          <a:p>
            <a:pPr lvl="1"/>
            <a:r>
              <a:rPr lang="en-US" altLang="en-US" sz="1600" dirty="0">
                <a:ea typeface="ＭＳ Ｐゴシック" charset="-128"/>
              </a:rPr>
              <a:t>Co-authorship network statistics relate to publication rollouts &amp; show gradual adoption by a diverse community</a:t>
            </a:r>
          </a:p>
          <a:p>
            <a:pPr lvl="1"/>
            <a:r>
              <a:rPr lang="en-US" altLang="en-US" sz="1600" dirty="0">
                <a:ea typeface="ＭＳ Ｐゴシック" charset="-128"/>
              </a:rPr>
              <a:t>Key role of brokers in data dissemination</a:t>
            </a:r>
          </a:p>
          <a:p>
            <a:pPr lvl="1"/>
            <a:endParaRPr lang="en-US" altLang="en-US" sz="1600" dirty="0">
              <a:ea typeface="ＭＳ Ｐゴシック" charset="-128"/>
            </a:endParaRPr>
          </a:p>
          <a:p>
            <a:endParaRPr lang="en-US" altLang="en-US" sz="1600" dirty="0">
              <a:ea typeface="ＭＳ Ｐゴシック" charset="-128"/>
              <a:cs typeface="ＭＳ Ｐゴシック" charset="-128"/>
            </a:endParaRPr>
          </a:p>
          <a:p>
            <a:endParaRPr lang="en-US" altLang="en-US" sz="1600" dirty="0">
              <a:ea typeface="ＭＳ Ｐゴシック" charset="-128"/>
              <a:cs typeface="ＭＳ Ｐゴシック" charset="-128"/>
            </a:endParaRPr>
          </a:p>
          <a:p>
            <a:endParaRPr lang="en-US" altLang="en-US" sz="1600" dirty="0">
              <a:ea typeface="ＭＳ Ｐゴシック" charset="-128"/>
              <a:cs typeface="ＭＳ Ｐゴシック" charset="-128"/>
            </a:endParaRPr>
          </a:p>
          <a:p>
            <a:endParaRPr lang="en-US" altLang="en-US" sz="1600" dirty="0">
              <a:ea typeface="ＭＳ Ｐゴシック" charset="-128"/>
              <a:cs typeface="ＭＳ Ｐゴシック" charset="-128"/>
            </a:endParaRPr>
          </a:p>
          <a:p>
            <a:endParaRPr lang="en-US" altLang="en-US" sz="1600" dirty="0">
              <a:ea typeface="ＭＳ Ｐゴシック" charset="-128"/>
              <a:cs typeface="ＭＳ Ｐゴシック" charset="-128"/>
            </a:endParaRPr>
          </a:p>
          <a:p>
            <a:endParaRPr lang="en-US" altLang="en-US" sz="1600" dirty="0">
              <a:ea typeface="ＭＳ Ｐゴシック" charset="-128"/>
              <a:cs typeface="ＭＳ Ｐゴシック" charset="-128"/>
            </a:endParaRPr>
          </a:p>
        </p:txBody>
      </p:sp>
    </p:spTree>
    <p:extLst>
      <p:ext uri="{BB962C8B-B14F-4D97-AF65-F5344CB8AC3E}">
        <p14:creationId xmlns:p14="http://schemas.microsoft.com/office/powerpoint/2010/main" val="990051538"/>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Title 1"/>
          <p:cNvSpPr>
            <a:spLocks noGrp="1"/>
          </p:cNvSpPr>
          <p:nvPr>
            <p:ph type="title"/>
          </p:nvPr>
        </p:nvSpPr>
        <p:spPr>
          <a:xfrm>
            <a:off x="685800" y="338138"/>
            <a:ext cx="7772400" cy="1143000"/>
          </a:xfrm>
        </p:spPr>
        <p:txBody>
          <a:bodyPr/>
          <a:lstStyle/>
          <a:p>
            <a:pPr eaLnBrk="1" hangingPunct="1"/>
            <a:r>
              <a:rPr lang="en-US" altLang="en-US" sz="3200">
                <a:ea typeface="ＭＳ Ｐゴシック" charset="-128"/>
              </a:rPr>
              <a:t>Info about content in this slide pack</a:t>
            </a:r>
          </a:p>
        </p:txBody>
      </p:sp>
      <p:sp>
        <p:nvSpPr>
          <p:cNvPr id="2050" name="Content Placeholder 2"/>
          <p:cNvSpPr>
            <a:spLocks noGrp="1"/>
          </p:cNvSpPr>
          <p:nvPr>
            <p:ph idx="1"/>
          </p:nvPr>
        </p:nvSpPr>
        <p:spPr>
          <a:xfrm>
            <a:off x="685800" y="1341438"/>
            <a:ext cx="7772400" cy="5245100"/>
          </a:xfrm>
        </p:spPr>
        <p:txBody>
          <a:bodyPr/>
          <a:lstStyle/>
          <a:p>
            <a:pPr marL="227013" indent="-227013" defTabSz="911225" eaLnBrk="1" hangingPunct="1"/>
            <a:r>
              <a:rPr lang="en-US" altLang="en-US" dirty="0">
                <a:ea typeface="ＭＳ Ｐゴシック" charset="-128"/>
              </a:rPr>
              <a:t>General PERMISSIONS</a:t>
            </a:r>
          </a:p>
          <a:p>
            <a:pPr marL="569913" lvl="1" indent="-227013" defTabSz="911225" eaLnBrk="1" hangingPunct="1"/>
            <a:r>
              <a:rPr lang="en-US" altLang="en-US" dirty="0">
                <a:ea typeface="ＭＳ Ｐゴシック" charset="-128"/>
              </a:rPr>
              <a:t>This Presentation is copyright Mark Gerstein, </a:t>
            </a:r>
            <a:br>
              <a:rPr lang="en-US" altLang="en-US" dirty="0">
                <a:ea typeface="ＭＳ Ｐゴシック" charset="-128"/>
              </a:rPr>
            </a:br>
            <a:r>
              <a:rPr lang="en-US" altLang="en-US" dirty="0">
                <a:ea typeface="ＭＳ Ｐゴシック" charset="-128"/>
              </a:rPr>
              <a:t>Yale University, </a:t>
            </a:r>
            <a:r>
              <a:rPr lang="en-US" altLang="en-US" dirty="0" smtClean="0">
                <a:ea typeface="ＭＳ Ｐゴシック" charset="-128"/>
              </a:rPr>
              <a:t>2017. </a:t>
            </a:r>
            <a:endParaRPr lang="en-US" altLang="en-US" dirty="0">
              <a:ea typeface="ＭＳ Ｐゴシック" charset="-128"/>
            </a:endParaRPr>
          </a:p>
          <a:p>
            <a:pPr marL="569913" lvl="1" indent="-227013" defTabSz="911225" eaLnBrk="1" hangingPunct="1"/>
            <a:r>
              <a:rPr lang="en-US" altLang="en-US" dirty="0">
                <a:ea typeface="ＭＳ Ｐゴシック" charset="-128"/>
              </a:rPr>
              <a:t>Please read permissions statement at </a:t>
            </a:r>
            <a:br>
              <a:rPr lang="en-US" altLang="en-US" dirty="0">
                <a:ea typeface="ＭＳ Ｐゴシック" charset="-128"/>
              </a:rPr>
            </a:br>
            <a:r>
              <a:rPr lang="en-US" altLang="en-US" dirty="0" err="1">
                <a:ea typeface="ＭＳ Ｐゴシック" charset="-128"/>
              </a:rPr>
              <a:t>www.</a:t>
            </a:r>
            <a:r>
              <a:rPr lang="en-US" altLang="en-US" b="1" dirty="0" err="1">
                <a:solidFill>
                  <a:srgbClr val="800000"/>
                </a:solidFill>
                <a:ea typeface="ＭＳ Ｐゴシック" charset="-128"/>
              </a:rPr>
              <a:t>gersteinlab.org</a:t>
            </a:r>
            <a:r>
              <a:rPr lang="en-US" altLang="en-US" b="1" dirty="0">
                <a:solidFill>
                  <a:srgbClr val="800000"/>
                </a:solidFill>
                <a:ea typeface="ＭＳ Ｐゴシック" charset="-128"/>
              </a:rPr>
              <a:t>/</a:t>
            </a:r>
            <a:r>
              <a:rPr lang="en-US" altLang="en-US" b="1" dirty="0" err="1">
                <a:solidFill>
                  <a:srgbClr val="800000"/>
                </a:solidFill>
                <a:ea typeface="ＭＳ Ｐゴシック" charset="-128"/>
              </a:rPr>
              <a:t>misc</a:t>
            </a:r>
            <a:r>
              <a:rPr lang="en-US" altLang="en-US" b="1" dirty="0">
                <a:solidFill>
                  <a:srgbClr val="800000"/>
                </a:solidFill>
                <a:ea typeface="ＭＳ Ｐゴシック" charset="-128"/>
              </a:rPr>
              <a:t>/</a:t>
            </a:r>
            <a:r>
              <a:rPr lang="en-US" altLang="en-US" b="1" dirty="0" err="1">
                <a:solidFill>
                  <a:srgbClr val="800000"/>
                </a:solidFill>
                <a:ea typeface="ＭＳ Ｐゴシック" charset="-128"/>
              </a:rPr>
              <a:t>permissions.html</a:t>
            </a:r>
            <a:r>
              <a:rPr lang="en-US" altLang="en-US" dirty="0">
                <a:ea typeface="ＭＳ Ｐゴシック" charset="-128"/>
              </a:rPr>
              <a:t> .</a:t>
            </a:r>
          </a:p>
          <a:p>
            <a:pPr marL="569913" lvl="1" indent="-227013" defTabSz="911225" eaLnBrk="1" hangingPunct="1"/>
            <a:r>
              <a:rPr lang="en-US" altLang="en-US" sz="1600" dirty="0">
                <a:ea typeface="ＭＳ Ｐゴシック" charset="-128"/>
              </a:rPr>
              <a:t>Feel free to use slides &amp; images in the talk with PROPER acknowledgement </a:t>
            </a:r>
            <a:br>
              <a:rPr lang="en-US" altLang="en-US" sz="1600" dirty="0">
                <a:ea typeface="ＭＳ Ｐゴシック" charset="-128"/>
              </a:rPr>
            </a:br>
            <a:r>
              <a:rPr lang="en-US" altLang="en-US" sz="1600" dirty="0">
                <a:ea typeface="ＭＳ Ｐゴシック" charset="-128"/>
              </a:rPr>
              <a:t>(via citation to relevant papers or link to </a:t>
            </a:r>
            <a:r>
              <a:rPr lang="en-US" altLang="en-US" sz="1600" dirty="0" err="1">
                <a:ea typeface="ＭＳ Ｐゴシック" charset="-128"/>
              </a:rPr>
              <a:t>gersteinlab.org</a:t>
            </a:r>
            <a:r>
              <a:rPr lang="en-US" altLang="en-US" sz="1600" dirty="0">
                <a:ea typeface="ＭＳ Ｐゴシック" charset="-128"/>
              </a:rPr>
              <a:t>). </a:t>
            </a:r>
          </a:p>
          <a:p>
            <a:pPr marL="569913" lvl="1" indent="-227013" defTabSz="911225" eaLnBrk="1" hangingPunct="1"/>
            <a:r>
              <a:rPr lang="en-US" altLang="en-US" sz="1600" dirty="0">
                <a:ea typeface="ＭＳ Ｐゴシック" charset="-128"/>
              </a:rPr>
              <a:t>Paper references in the talk were mostly from </a:t>
            </a:r>
            <a:r>
              <a:rPr lang="en-US" altLang="en-US" sz="1600" dirty="0" err="1">
                <a:ea typeface="ＭＳ Ｐゴシック" charset="-128"/>
              </a:rPr>
              <a:t>Papers.GersteinLab.org</a:t>
            </a:r>
            <a:r>
              <a:rPr lang="en-US" altLang="en-US" sz="1600" dirty="0">
                <a:ea typeface="ＭＳ Ｐゴシック" charset="-128"/>
              </a:rPr>
              <a:t>. </a:t>
            </a:r>
          </a:p>
          <a:p>
            <a:pPr marL="227013" indent="-227013" defTabSz="911225" eaLnBrk="1" hangingPunct="1">
              <a:buFontTx/>
              <a:buNone/>
            </a:pPr>
            <a:endParaRPr lang="en-US" altLang="en-US" sz="1300" dirty="0">
              <a:ea typeface="ＭＳ Ｐゴシック" charset="-128"/>
            </a:endParaRPr>
          </a:p>
          <a:p>
            <a:pPr marL="227013" indent="-227013" defTabSz="911225" eaLnBrk="1" hangingPunct="1"/>
            <a:r>
              <a:rPr lang="en-US" altLang="en-US" sz="1300" dirty="0">
                <a:ea typeface="ＭＳ Ｐゴシック" charset="-128"/>
              </a:rPr>
              <a:t>PHOTOS &amp; IMAGES. For thoughts on the source and permissions of many of the photos and clipped images in this presentation see http://</a:t>
            </a:r>
            <a:r>
              <a:rPr lang="en-US" altLang="en-US" sz="1300" dirty="0" err="1">
                <a:ea typeface="ＭＳ Ｐゴシック" charset="-128"/>
              </a:rPr>
              <a:t>streams.gerstein.info</a:t>
            </a:r>
            <a:r>
              <a:rPr lang="en-US" altLang="en-US" sz="1300" dirty="0">
                <a:ea typeface="ＭＳ Ｐゴシック" charset="-128"/>
              </a:rPr>
              <a:t> . </a:t>
            </a:r>
          </a:p>
          <a:p>
            <a:pPr marL="569913" lvl="1" indent="-227013" defTabSz="911225" eaLnBrk="1" hangingPunct="1"/>
            <a:r>
              <a:rPr lang="en-US" altLang="en-US" sz="1300" dirty="0">
                <a:ea typeface="ＭＳ Ｐゴシック" charset="-128"/>
              </a:rPr>
              <a:t>In particular, many of the images have particular EXIF tags, such as  </a:t>
            </a:r>
            <a:r>
              <a:rPr lang="en-US" altLang="en-US" sz="1300" dirty="0" err="1">
                <a:ea typeface="ＭＳ Ｐゴシック" charset="-128"/>
              </a:rPr>
              <a:t>kwpotppt</a:t>
            </a:r>
            <a:r>
              <a:rPr lang="en-US" altLang="en-US" sz="1300" dirty="0">
                <a:ea typeface="ＭＳ Ｐゴシック" charset="-128"/>
              </a:rPr>
              <a:t> , that can be easily queried from </a:t>
            </a:r>
            <a:r>
              <a:rPr lang="en-US" altLang="en-US" sz="1300" dirty="0" err="1">
                <a:ea typeface="ＭＳ Ｐゴシック" charset="-128"/>
              </a:rPr>
              <a:t>flickr</a:t>
            </a:r>
            <a:r>
              <a:rPr lang="en-US" altLang="en-US" sz="1300" dirty="0">
                <a:ea typeface="ＭＳ Ｐゴシック" charset="-128"/>
              </a:rPr>
              <a:t>, </a:t>
            </a:r>
            <a:r>
              <a:rPr lang="en-US" altLang="en-US" sz="1300" dirty="0" err="1">
                <a:ea typeface="ＭＳ Ｐゴシック" charset="-128"/>
              </a:rPr>
              <a:t>viz</a:t>
            </a:r>
            <a:r>
              <a:rPr lang="en-US" altLang="en-US" sz="1300" dirty="0">
                <a:ea typeface="ＭＳ Ｐゴシック" charset="-128"/>
              </a:rPr>
              <a:t>: http://</a:t>
            </a:r>
            <a:r>
              <a:rPr lang="en-US" altLang="en-US" sz="1300" dirty="0" err="1">
                <a:ea typeface="ＭＳ Ｐゴシック" charset="-128"/>
              </a:rPr>
              <a:t>www.flickr.com</a:t>
            </a:r>
            <a:r>
              <a:rPr lang="en-US" altLang="en-US" sz="1300" dirty="0">
                <a:ea typeface="ＭＳ Ｐゴシック" charset="-128"/>
              </a:rPr>
              <a:t>/photos/</a:t>
            </a:r>
            <a:r>
              <a:rPr lang="en-US" altLang="en-US" sz="1300" dirty="0" err="1">
                <a:ea typeface="ＭＳ Ｐゴシック" charset="-128"/>
              </a:rPr>
              <a:t>mbgmbg</a:t>
            </a:r>
            <a:r>
              <a:rPr lang="en-US" altLang="en-US" sz="1300" dirty="0">
                <a:ea typeface="ＭＳ Ｐゴシック" charset="-128"/>
              </a:rPr>
              <a:t>/tags/</a:t>
            </a:r>
            <a:r>
              <a:rPr lang="en-US" altLang="en-US" sz="1300" dirty="0" err="1">
                <a:ea typeface="ＭＳ Ｐゴシック" charset="-128"/>
              </a:rPr>
              <a:t>kwpotppt</a:t>
            </a:r>
            <a:r>
              <a:rPr lang="en-US" altLang="en-US" sz="1300" dirty="0">
                <a:ea typeface="ＭＳ Ｐゴシック" charset="-128"/>
              </a:rPr>
              <a:t> </a:t>
            </a:r>
          </a:p>
          <a:p>
            <a:pPr marL="569913" lvl="1" indent="-227013" defTabSz="911225" eaLnBrk="1" hangingPunct="1">
              <a:buFont typeface="Lucida Grande" charset="0"/>
              <a:buNone/>
            </a:pPr>
            <a:endParaRPr lang="en-US" altLang="en-US" sz="1300" dirty="0">
              <a:ea typeface="ＭＳ Ｐゴシック" charset="-128"/>
            </a:endParaRPr>
          </a:p>
        </p:txBody>
      </p:sp>
    </p:spTree>
    <p:extLst>
      <p:ext uri="{BB962C8B-B14F-4D97-AF65-F5344CB8AC3E}">
        <p14:creationId xmlns:p14="http://schemas.microsoft.com/office/powerpoint/2010/main" val="109559939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bg1">
                    <a:lumMod val="50000"/>
                  </a:schemeClr>
                </a:solidFill>
                <a:ea typeface="ＭＳ Ｐゴシック" charset="0"/>
                <a:cs typeface="ＭＳ Ｐゴシック" charset="0"/>
              </a:rPr>
              <a:t>Transcriptome Analysis: </a:t>
            </a:r>
            <a:r>
              <a:rPr lang="en-US" sz="1600" dirty="0" smtClean="0">
                <a:solidFill>
                  <a:schemeClr val="bg1">
                    <a:lumMod val="50000"/>
                  </a:schemeClr>
                </a:solidFill>
                <a:ea typeface="ＭＳ Ｐゴシック" charset="0"/>
                <a:cs typeface="ＭＳ Ｐゴシック" charset="0"/>
              </a:rPr>
              <a:t>Tackling </a:t>
            </a:r>
            <a:r>
              <a:rPr lang="en-US" sz="1600" dirty="0">
                <a:solidFill>
                  <a:schemeClr val="bg1">
                    <a:lumMod val="50000"/>
                  </a:schemeClr>
                </a:solidFill>
                <a:ea typeface="ＭＳ Ｐゴシック" charset="0"/>
                <a:cs typeface="ＭＳ Ｐゴシック" charset="0"/>
              </a:rPr>
              <a:t>core issues </a:t>
            </a:r>
            <a:r>
              <a:rPr lang="en-US" sz="1600" dirty="0" smtClean="0">
                <a:solidFill>
                  <a:schemeClr val="bg1">
                    <a:lumMod val="50000"/>
                  </a:schemeClr>
                </a:solidFill>
                <a:ea typeface="ＭＳ Ｐゴシック" charset="0"/>
                <a:cs typeface="ＭＳ Ｐゴシック" charset="0"/>
              </a:rPr>
              <a:t>related to gene regulation </a:t>
            </a:r>
            <a:br>
              <a:rPr lang="en-US" sz="1600" dirty="0" smtClean="0">
                <a:solidFill>
                  <a:schemeClr val="bg1">
                    <a:lumMod val="50000"/>
                  </a:schemeClr>
                </a:solidFill>
                <a:ea typeface="ＭＳ Ｐゴシック" charset="0"/>
                <a:cs typeface="ＭＳ Ｐゴシック" charset="0"/>
              </a:rPr>
            </a:br>
            <a:r>
              <a:rPr lang="en-US" sz="1600" dirty="0" smtClean="0">
                <a:solidFill>
                  <a:schemeClr val="bg1">
                    <a:lumMod val="50000"/>
                  </a:schemeClr>
                </a:solidFill>
                <a:ea typeface="ＭＳ Ｐゴシック" charset="0"/>
                <a:cs typeface="ＭＳ Ｐゴシック" charset="0"/>
              </a:rPr>
              <a:t>&amp; </a:t>
            </a:r>
            <a:r>
              <a:rPr lang="en-US" sz="1600" dirty="0">
                <a:solidFill>
                  <a:schemeClr val="bg1">
                    <a:lumMod val="50000"/>
                  </a:schemeClr>
                </a:solidFill>
                <a:ea typeface="ＭＳ Ｐゴシック" charset="0"/>
                <a:cs typeface="ＭＳ Ｐゴシック" charset="0"/>
              </a:rPr>
              <a:t>also mining the “data exhaust” </a:t>
            </a:r>
            <a:r>
              <a:rPr lang="en-US" sz="1600" dirty="0" smtClean="0">
                <a:solidFill>
                  <a:schemeClr val="bg1">
                    <a:lumMod val="50000"/>
                  </a:schemeClr>
                </a:solidFill>
                <a:ea typeface="ＭＳ Ｐゴシック" charset="0"/>
                <a:cs typeface="ＭＳ Ｐゴシック" charset="0"/>
              </a:rPr>
              <a:t>produced by </a:t>
            </a:r>
            <a:r>
              <a:rPr lang="en-US" sz="1600" dirty="0">
                <a:solidFill>
                  <a:schemeClr val="bg1">
                    <a:lumMod val="50000"/>
                  </a:schemeClr>
                </a:solidFill>
                <a:ea typeface="ＭＳ Ｐゴシック" charset="0"/>
                <a:cs typeface="ＭＳ Ｐゴシック" charset="0"/>
              </a:rPr>
              <a:t>this activity</a:t>
            </a:r>
            <a:endParaRPr lang="en-US" sz="1600" dirty="0">
              <a:ea typeface="ＭＳ Ｐゴシック" charset="0"/>
              <a:cs typeface="ＭＳ Ｐゴシック" charset="0"/>
            </a:endParaRPr>
          </a:p>
        </p:txBody>
      </p:sp>
      <p:sp>
        <p:nvSpPr>
          <p:cNvPr id="54274" name="Content Placeholder 2"/>
          <p:cNvSpPr>
            <a:spLocks noGrp="1"/>
          </p:cNvSpPr>
          <p:nvPr>
            <p:ph sz="half" idx="1"/>
          </p:nvPr>
        </p:nvSpPr>
        <p:spPr>
          <a:xfrm>
            <a:off x="109538" y="758825"/>
            <a:ext cx="4119562" cy="6116638"/>
          </a:xfrm>
        </p:spPr>
        <p:txBody>
          <a:bodyPr/>
          <a:lstStyle/>
          <a:p>
            <a:r>
              <a:rPr lang="en-US" altLang="en-US" sz="1600" i="1" dirty="0" smtClean="0">
                <a:solidFill>
                  <a:schemeClr val="tx1">
                    <a:lumMod val="75000"/>
                    <a:lumOff val="25000"/>
                  </a:schemeClr>
                </a:solidFill>
                <a:ea typeface="ＭＳ Ｐゴシック" charset="-128"/>
                <a:cs typeface="ＭＳ Ｐゴシック" charset="-128"/>
              </a:rPr>
              <a:t>[Core-1] </a:t>
            </a:r>
            <a:r>
              <a:rPr lang="en-US" altLang="en-US" sz="2000" b="1" dirty="0" smtClean="0">
                <a:solidFill>
                  <a:srgbClr val="FFFF00"/>
                </a:solidFill>
                <a:ea typeface="ＭＳ Ｐゴシック" charset="-128"/>
                <a:cs typeface="ＭＳ Ｐゴシック" charset="-128"/>
              </a:rPr>
              <a:t>Expression </a:t>
            </a:r>
            <a:r>
              <a:rPr lang="en-US" altLang="en-US" sz="2000" b="1" dirty="0">
                <a:solidFill>
                  <a:srgbClr val="FFFF00"/>
                </a:solidFill>
                <a:ea typeface="ＭＳ Ｐゴシック" charset="-128"/>
                <a:cs typeface="ＭＳ Ｐゴシック" charset="-128"/>
              </a:rPr>
              <a:t>Clustering</a:t>
            </a:r>
            <a:r>
              <a:rPr lang="en-US" altLang="en-US" sz="2000" dirty="0">
                <a:solidFill>
                  <a:schemeClr val="tx1">
                    <a:lumMod val="75000"/>
                    <a:lumOff val="25000"/>
                  </a:schemeClr>
                </a:solidFill>
                <a:ea typeface="ＭＳ Ｐゴシック" charset="-128"/>
                <a:cs typeface="ＭＳ Ｐゴシック" charset="-128"/>
              </a:rPr>
              <a:t>, </a:t>
            </a:r>
            <a:br>
              <a:rPr lang="en-US" altLang="en-US" sz="2000" dirty="0">
                <a:solidFill>
                  <a:schemeClr val="tx1">
                    <a:lumMod val="75000"/>
                    <a:lumOff val="25000"/>
                  </a:schemeClr>
                </a:solidFill>
                <a:ea typeface="ＭＳ Ｐゴシック" charset="-128"/>
                <a:cs typeface="ＭＳ Ｐゴシック" charset="-128"/>
              </a:rPr>
            </a:br>
            <a:r>
              <a:rPr lang="en-US" altLang="en-US" sz="2000" dirty="0">
                <a:solidFill>
                  <a:schemeClr val="tx1">
                    <a:lumMod val="75000"/>
                    <a:lumOff val="25000"/>
                  </a:schemeClr>
                </a:solidFill>
                <a:ea typeface="ＭＳ Ｐゴシック" charset="-128"/>
                <a:cs typeface="ＭＳ Ｐゴシック" charset="-128"/>
              </a:rPr>
              <a:t>Cross-species </a:t>
            </a:r>
          </a:p>
          <a:p>
            <a:pPr lvl="1"/>
            <a:r>
              <a:rPr lang="en-US" altLang="en-US" sz="1600" dirty="0">
                <a:solidFill>
                  <a:schemeClr val="tx1">
                    <a:lumMod val="75000"/>
                    <a:lumOff val="25000"/>
                  </a:schemeClr>
                </a:solidFill>
                <a:ea typeface="ＭＳ Ｐゴシック" charset="-128"/>
              </a:rPr>
              <a:t>Comparative ENCODE </a:t>
            </a:r>
            <a:r>
              <a:rPr lang="mr-IN" altLang="en-US" sz="1600" dirty="0">
                <a:solidFill>
                  <a:schemeClr val="tx1">
                    <a:lumMod val="75000"/>
                    <a:lumOff val="25000"/>
                  </a:schemeClr>
                </a:solidFill>
                <a:ea typeface="ＭＳ Ｐゴシック" charset="-128"/>
              </a:rPr>
              <a:t>–</a:t>
            </a:r>
            <a:r>
              <a:rPr lang="en-US" altLang="en-US" sz="1600" dirty="0">
                <a:solidFill>
                  <a:schemeClr val="tx1">
                    <a:lumMod val="75000"/>
                    <a:lumOff val="25000"/>
                  </a:schemeClr>
                </a:solidFill>
                <a:ea typeface="ＭＳ Ｐゴシック" charset="-128"/>
              </a:rPr>
              <a:t> Lots of worm-fly-human matched data &amp; developmental </a:t>
            </a:r>
            <a:r>
              <a:rPr lang="en-US" altLang="en-US" sz="1600" dirty="0" err="1">
                <a:solidFill>
                  <a:schemeClr val="tx1">
                    <a:lumMod val="75000"/>
                    <a:lumOff val="25000"/>
                  </a:schemeClr>
                </a:solidFill>
                <a:ea typeface="ＭＳ Ｐゴシック" charset="-128"/>
              </a:rPr>
              <a:t>timecourses</a:t>
            </a:r>
            <a:endParaRPr lang="en-US" altLang="en-US" sz="1600" dirty="0">
              <a:solidFill>
                <a:schemeClr val="tx1">
                  <a:lumMod val="75000"/>
                  <a:lumOff val="25000"/>
                </a:schemeClr>
              </a:solidFill>
              <a:ea typeface="ＭＳ Ｐゴシック" charset="-128"/>
            </a:endParaRPr>
          </a:p>
          <a:p>
            <a:pPr lvl="1"/>
            <a:r>
              <a:rPr lang="en-US" altLang="en-US" sz="1600" dirty="0">
                <a:solidFill>
                  <a:schemeClr val="tx1">
                    <a:lumMod val="75000"/>
                    <a:lumOff val="25000"/>
                  </a:schemeClr>
                </a:solidFill>
                <a:ea typeface="ＭＳ Ｐゴシック" charset="-128"/>
              </a:rPr>
              <a:t>Optimization gives 16 conserved co-expression modules</a:t>
            </a:r>
          </a:p>
          <a:p>
            <a:r>
              <a:rPr lang="en-US" altLang="en-US" sz="1600" i="1" dirty="0" smtClean="0">
                <a:solidFill>
                  <a:schemeClr val="tx1">
                    <a:lumMod val="75000"/>
                    <a:lumOff val="25000"/>
                  </a:schemeClr>
                </a:solidFill>
                <a:ea typeface="ＭＳ Ｐゴシック" charset="-128"/>
                <a:cs typeface="ＭＳ Ｐゴシック" charset="-128"/>
              </a:rPr>
              <a:t>[Core-2] </a:t>
            </a:r>
            <a:r>
              <a:rPr lang="en-US" altLang="en-US" sz="2000" b="1" dirty="0" smtClean="0">
                <a:solidFill>
                  <a:srgbClr val="FFFF00"/>
                </a:solidFill>
                <a:ea typeface="ＭＳ Ｐゴシック" charset="-128"/>
                <a:cs typeface="ＭＳ Ｐゴシック" charset="-128"/>
              </a:rPr>
              <a:t>State </a:t>
            </a:r>
            <a:r>
              <a:rPr lang="en-US" altLang="en-US" sz="2000" b="1" dirty="0">
                <a:solidFill>
                  <a:srgbClr val="FFFF00"/>
                </a:solidFill>
                <a:ea typeface="ＭＳ Ｐゴシック" charset="-128"/>
                <a:cs typeface="ＭＳ Ｐゴシック" charset="-128"/>
              </a:rPr>
              <a:t>Space Models</a:t>
            </a:r>
            <a:r>
              <a:rPr lang="en-US" altLang="en-US" sz="2000" b="1" dirty="0">
                <a:solidFill>
                  <a:schemeClr val="tx1">
                    <a:lumMod val="75000"/>
                    <a:lumOff val="25000"/>
                  </a:schemeClr>
                </a:solidFill>
                <a:ea typeface="ＭＳ Ｐゴシック" charset="-128"/>
                <a:cs typeface="ＭＳ Ｐゴシック" charset="-128"/>
              </a:rPr>
              <a:t> </a:t>
            </a:r>
            <a:br>
              <a:rPr lang="en-US" altLang="en-US" sz="2000" b="1" dirty="0">
                <a:solidFill>
                  <a:schemeClr val="tx1">
                    <a:lumMod val="75000"/>
                    <a:lumOff val="25000"/>
                  </a:schemeClr>
                </a:solidFill>
                <a:ea typeface="ＭＳ Ｐゴシック" charset="-128"/>
                <a:cs typeface="ＭＳ Ｐゴシック" charset="-128"/>
              </a:rPr>
            </a:br>
            <a:r>
              <a:rPr lang="en-US" altLang="en-US" sz="2000" dirty="0">
                <a:solidFill>
                  <a:schemeClr val="tx1">
                    <a:lumMod val="75000"/>
                    <a:lumOff val="25000"/>
                  </a:schemeClr>
                </a:solidFill>
                <a:ea typeface="ＭＳ Ｐゴシック" charset="-128"/>
                <a:cs typeface="ＭＳ Ｐゴシック" charset="-128"/>
              </a:rPr>
              <a:t>of Gene Expression</a:t>
            </a:r>
          </a:p>
          <a:p>
            <a:pPr lvl="1"/>
            <a:r>
              <a:rPr lang="en-US" altLang="en-US" sz="1600" dirty="0">
                <a:solidFill>
                  <a:schemeClr val="tx1">
                    <a:lumMod val="75000"/>
                    <a:lumOff val="25000"/>
                  </a:schemeClr>
                </a:solidFill>
                <a:ea typeface="ＭＳ Ｐゴシック" charset="-128"/>
              </a:rPr>
              <a:t>Using dimensionality reduction to help determine internal &amp; external drivers</a:t>
            </a:r>
          </a:p>
          <a:p>
            <a:pPr lvl="1"/>
            <a:r>
              <a:rPr lang="en-US" altLang="en-US" sz="1600" dirty="0">
                <a:solidFill>
                  <a:schemeClr val="tx1">
                    <a:lumMod val="75000"/>
                    <a:lumOff val="25000"/>
                  </a:schemeClr>
                </a:solidFill>
                <a:ea typeface="ＭＳ Ｐゴシック" charset="-128"/>
              </a:rPr>
              <a:t>Decoupling expression changes into those from conserved vs species-specific genes</a:t>
            </a:r>
          </a:p>
          <a:p>
            <a:pPr lvl="1"/>
            <a:r>
              <a:rPr lang="en-US" altLang="en-US" sz="1600" dirty="0">
                <a:solidFill>
                  <a:schemeClr val="tx1">
                    <a:lumMod val="75000"/>
                    <a:lumOff val="25000"/>
                  </a:schemeClr>
                </a:solidFill>
                <a:ea typeface="ＭＳ Ｐゴシック" charset="-128"/>
              </a:rPr>
              <a:t>Also, conserved genes have similar canonical patterns (</a:t>
            </a:r>
            <a:r>
              <a:rPr lang="en-US" altLang="en-US" sz="1600" dirty="0" err="1">
                <a:solidFill>
                  <a:schemeClr val="tx1">
                    <a:lumMod val="75000"/>
                    <a:lumOff val="25000"/>
                  </a:schemeClr>
                </a:solidFill>
                <a:ea typeface="ＭＳ Ｐゴシック" charset="-128"/>
              </a:rPr>
              <a:t>iPDPs</a:t>
            </a:r>
            <a:r>
              <a:rPr lang="en-US" altLang="en-US" sz="1600" dirty="0">
                <a:solidFill>
                  <a:schemeClr val="tx1">
                    <a:lumMod val="75000"/>
                    <a:lumOff val="25000"/>
                  </a:schemeClr>
                </a:solidFill>
                <a:ea typeface="ＭＳ Ｐゴシック" charset="-128"/>
              </a:rPr>
              <a:t>) in contrast to species specific ones (Ex of ribosomal v signaling genes)</a:t>
            </a:r>
          </a:p>
          <a:p>
            <a:pPr lvl="1"/>
            <a:endParaRPr lang="en-US" altLang="en-US" sz="1600" dirty="0">
              <a:solidFill>
                <a:schemeClr val="tx1">
                  <a:lumMod val="75000"/>
                  <a:lumOff val="25000"/>
                </a:schemeClr>
              </a:solidFill>
              <a:ea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4079875" y="725488"/>
            <a:ext cx="5048250" cy="6132512"/>
          </a:xfrm>
        </p:spPr>
        <p:txBody>
          <a:bodyPr/>
          <a:lstStyle/>
          <a:p>
            <a:r>
              <a:rPr lang="en-US" altLang="en-US" sz="1600" i="1" dirty="0" smtClean="0">
                <a:solidFill>
                  <a:schemeClr val="tx1">
                    <a:lumMod val="75000"/>
                    <a:lumOff val="25000"/>
                  </a:schemeClr>
                </a:solidFill>
                <a:ea typeface="ＭＳ Ｐゴシック" charset="-128"/>
                <a:cs typeface="ＭＳ Ｐゴシック" charset="-128"/>
              </a:rPr>
              <a:t>[Exhaust-1] </a:t>
            </a:r>
            <a:r>
              <a:rPr lang="en-US" altLang="en-US" sz="2000" b="1" dirty="0" smtClean="0">
                <a:solidFill>
                  <a:srgbClr val="FFFF00"/>
                </a:solidFill>
                <a:ea typeface="ＭＳ Ｐゴシック" charset="-128"/>
                <a:cs typeface="ＭＳ Ｐゴシック" charset="-128"/>
              </a:rPr>
              <a:t>Genomic Privacy &amp; RNA-</a:t>
            </a:r>
            <a:r>
              <a:rPr lang="en-US" altLang="en-US" sz="2000" b="1" dirty="0" err="1" smtClean="0">
                <a:solidFill>
                  <a:srgbClr val="FFFF00"/>
                </a:solidFill>
                <a:ea typeface="ＭＳ Ｐゴシック" charset="-128"/>
                <a:cs typeface="ＭＳ Ｐゴシック" charset="-128"/>
              </a:rPr>
              <a:t>seq</a:t>
            </a:r>
            <a:r>
              <a:rPr lang="en-US" altLang="en-US" sz="2000" b="1" dirty="0" smtClean="0">
                <a:solidFill>
                  <a:schemeClr val="tx1">
                    <a:lumMod val="75000"/>
                    <a:lumOff val="25000"/>
                  </a:schemeClr>
                </a:solidFill>
                <a:ea typeface="ＭＳ Ｐゴシック" charset="-128"/>
                <a:cs typeface="ＭＳ Ｐゴシック" charset="-128"/>
              </a:rPr>
              <a:t> </a:t>
            </a:r>
            <a:endParaRPr lang="en-US" altLang="en-US" sz="2000" b="1" dirty="0">
              <a:solidFill>
                <a:schemeClr val="tx1">
                  <a:lumMod val="75000"/>
                  <a:lumOff val="25000"/>
                </a:schemeClr>
              </a:solidFill>
              <a:ea typeface="ＭＳ Ｐゴシック" charset="-128"/>
              <a:cs typeface="ＭＳ Ｐゴシック" charset="-128"/>
            </a:endParaRPr>
          </a:p>
          <a:p>
            <a:pPr lvl="1"/>
            <a:r>
              <a:rPr lang="en-US" altLang="en-US" sz="1600" dirty="0" smtClean="0">
                <a:solidFill>
                  <a:schemeClr val="tx1">
                    <a:lumMod val="75000"/>
                    <a:lumOff val="25000"/>
                  </a:schemeClr>
                </a:solidFill>
                <a:ea typeface="ＭＳ Ｐゴシック" charset="-128"/>
              </a:rPr>
              <a:t>The dilemma: The genome as fundamental</a:t>
            </a:r>
            <a:r>
              <a:rPr lang="en-US" altLang="en-US" sz="1600" dirty="0">
                <a:solidFill>
                  <a:schemeClr val="tx1">
                    <a:lumMod val="75000"/>
                    <a:lumOff val="25000"/>
                  </a:schemeClr>
                </a:solidFill>
                <a:ea typeface="ＭＳ Ｐゴシック" charset="-128"/>
              </a:rPr>
              <a:t>, inherited info that’s very private v need for large-scale mining for med. research</a:t>
            </a:r>
          </a:p>
          <a:p>
            <a:pPr lvl="1"/>
            <a:r>
              <a:rPr lang="en-US" altLang="en-US" sz="1600" dirty="0">
                <a:solidFill>
                  <a:schemeClr val="tx1">
                    <a:lumMod val="75000"/>
                    <a:lumOff val="25000"/>
                  </a:schemeClr>
                </a:solidFill>
                <a:ea typeface="ＭＳ Ｐゴシック" charset="-128"/>
              </a:rPr>
              <a:t>Issues w/ current social &amp; tech approaches: inconsistencies &amp; burdensome security</a:t>
            </a:r>
          </a:p>
          <a:p>
            <a:pPr lvl="1"/>
            <a:r>
              <a:rPr lang="en-US" altLang="en-US" sz="1600" dirty="0" smtClean="0">
                <a:solidFill>
                  <a:schemeClr val="tx1">
                    <a:lumMod val="75000"/>
                    <a:lumOff val="25000"/>
                  </a:schemeClr>
                </a:solidFill>
                <a:ea typeface="ＭＳ Ｐゴシック" charset="-128"/>
              </a:rPr>
              <a:t>RNA-</a:t>
            </a:r>
            <a:r>
              <a:rPr lang="en-US" altLang="en-US" sz="1600" dirty="0" err="1" smtClean="0">
                <a:solidFill>
                  <a:schemeClr val="tx1">
                    <a:lumMod val="75000"/>
                    <a:lumOff val="25000"/>
                  </a:schemeClr>
                </a:solidFill>
                <a:ea typeface="ＭＳ Ｐゴシック" charset="-128"/>
              </a:rPr>
              <a:t>seq</a:t>
            </a:r>
            <a:r>
              <a:rPr lang="en-US" altLang="en-US" sz="1600" dirty="0" smtClean="0">
                <a:solidFill>
                  <a:schemeClr val="tx1">
                    <a:lumMod val="75000"/>
                    <a:lumOff val="25000"/>
                  </a:schemeClr>
                </a:solidFill>
                <a:ea typeface="ＭＳ Ｐゴシック" charset="-128"/>
              </a:rPr>
              <a:t> presents </a:t>
            </a:r>
            <a:r>
              <a:rPr lang="en-US" altLang="en-US" sz="1600" dirty="0">
                <a:solidFill>
                  <a:schemeClr val="tx1">
                    <a:lumMod val="75000"/>
                    <a:lumOff val="25000"/>
                  </a:schemeClr>
                </a:solidFill>
                <a:ea typeface="ＭＳ Ｐゴシック" charset="-128"/>
              </a:rPr>
              <a:t>a </a:t>
            </a:r>
            <a:r>
              <a:rPr lang="en-US" altLang="en-US" sz="1600" dirty="0" smtClean="0">
                <a:solidFill>
                  <a:schemeClr val="tx1">
                    <a:lumMod val="75000"/>
                    <a:lumOff val="25000"/>
                  </a:schemeClr>
                </a:solidFill>
                <a:ea typeface="ＭＳ Ｐゴシック" charset="-128"/>
              </a:rPr>
              <a:t>particularly tricky </a:t>
            </a:r>
            <a:r>
              <a:rPr lang="en-US" altLang="en-US" sz="1600" dirty="0">
                <a:solidFill>
                  <a:schemeClr val="tx1">
                    <a:lumMod val="75000"/>
                    <a:lumOff val="25000"/>
                  </a:schemeClr>
                </a:solidFill>
                <a:ea typeface="ＭＳ Ｐゴシック" charset="-128"/>
              </a:rPr>
              <a:t>privacy </a:t>
            </a:r>
            <a:r>
              <a:rPr lang="en-US" altLang="en-US" sz="1600" dirty="0" smtClean="0">
                <a:solidFill>
                  <a:schemeClr val="tx1">
                    <a:lumMod val="75000"/>
                    <a:lumOff val="25000"/>
                  </a:schemeClr>
                </a:solidFill>
                <a:ea typeface="ＭＳ Ｐゴシック" charset="-128"/>
              </a:rPr>
              <a:t>issue</a:t>
            </a:r>
            <a:endParaRPr lang="en-US" altLang="en-US" sz="1600" dirty="0">
              <a:solidFill>
                <a:schemeClr val="tx1">
                  <a:lumMod val="75000"/>
                  <a:lumOff val="25000"/>
                </a:schemeClr>
              </a:solidFill>
              <a:ea typeface="ＭＳ Ｐゴシック" charset="-128"/>
            </a:endParaRPr>
          </a:p>
          <a:p>
            <a:pPr lvl="1"/>
            <a:r>
              <a:rPr lang="en-US" altLang="en-US" sz="1600" dirty="0" smtClean="0">
                <a:solidFill>
                  <a:schemeClr val="tx1">
                    <a:lumMod val="75000"/>
                    <a:lumOff val="25000"/>
                  </a:schemeClr>
                </a:solidFill>
                <a:ea typeface="ＭＳ Ｐゴシック" charset="-128"/>
              </a:rPr>
              <a:t>Quantifying </a:t>
            </a:r>
            <a:r>
              <a:rPr lang="en-US" altLang="en-US" sz="1600" dirty="0">
                <a:solidFill>
                  <a:schemeClr val="tx1">
                    <a:lumMod val="75000"/>
                    <a:lumOff val="25000"/>
                  </a:schemeClr>
                </a:solidFill>
                <a:ea typeface="ＭＳ Ｐゴシック" charset="-128"/>
              </a:rPr>
              <a:t>&amp; removing variant info from expression levels + </a:t>
            </a:r>
            <a:r>
              <a:rPr lang="en-US" altLang="en-US" sz="1600" dirty="0" err="1">
                <a:solidFill>
                  <a:schemeClr val="tx1">
                    <a:lumMod val="75000"/>
                    <a:lumOff val="25000"/>
                  </a:schemeClr>
                </a:solidFill>
                <a:ea typeface="ＭＳ Ｐゴシック" charset="-128"/>
              </a:rPr>
              <a:t>eQTLs</a:t>
            </a:r>
            <a:r>
              <a:rPr lang="en-US" altLang="en-US" sz="1600" dirty="0">
                <a:solidFill>
                  <a:schemeClr val="tx1">
                    <a:lumMod val="75000"/>
                    <a:lumOff val="25000"/>
                  </a:schemeClr>
                </a:solidFill>
                <a:ea typeface="ＭＳ Ｐゴシック" charset="-128"/>
              </a:rPr>
              <a:t> using ICI &amp; predictability</a:t>
            </a:r>
          </a:p>
          <a:p>
            <a:pPr lvl="1"/>
            <a:r>
              <a:rPr lang="en-US" altLang="en-US" sz="1600" dirty="0">
                <a:solidFill>
                  <a:schemeClr val="tx1">
                    <a:lumMod val="75000"/>
                    <a:lumOff val="25000"/>
                  </a:schemeClr>
                </a:solidFill>
                <a:ea typeface="ＭＳ Ｐゴシック" charset="-128"/>
              </a:rPr>
              <a:t>Instantiating a practical linking attack using extreme expression levels</a:t>
            </a:r>
          </a:p>
          <a:p>
            <a:r>
              <a:rPr lang="en-US" altLang="en-US" sz="1600" i="1" dirty="0" smtClean="0">
                <a:solidFill>
                  <a:schemeClr val="tx1">
                    <a:lumMod val="75000"/>
                    <a:lumOff val="25000"/>
                  </a:schemeClr>
                </a:solidFill>
                <a:ea typeface="ＭＳ Ｐゴシック" charset="-128"/>
                <a:cs typeface="ＭＳ Ｐゴシック" charset="-128"/>
              </a:rPr>
              <a:t>[Exhaust-2]</a:t>
            </a:r>
            <a:r>
              <a:rPr lang="en-US" altLang="en-US" sz="2000" b="1" dirty="0" smtClean="0">
                <a:solidFill>
                  <a:schemeClr val="tx1">
                    <a:lumMod val="75000"/>
                    <a:lumOff val="25000"/>
                  </a:schemeClr>
                </a:solidFill>
                <a:ea typeface="ＭＳ Ｐゴシック" charset="-128"/>
                <a:cs typeface="ＭＳ Ｐゴシック" charset="-128"/>
              </a:rPr>
              <a:t> </a:t>
            </a:r>
            <a:r>
              <a:rPr lang="en-US" altLang="en-US" sz="2000" b="1" dirty="0" smtClean="0">
                <a:solidFill>
                  <a:srgbClr val="FFFF00"/>
                </a:solidFill>
                <a:ea typeface="ＭＳ Ｐゴシック" charset="-128"/>
                <a:cs typeface="ＭＳ Ｐゴシック" charset="-128"/>
              </a:rPr>
              <a:t>Value </a:t>
            </a:r>
            <a:r>
              <a:rPr lang="en-US" altLang="en-US" sz="2000" b="1" dirty="0">
                <a:solidFill>
                  <a:srgbClr val="FFFF00"/>
                </a:solidFill>
                <a:ea typeface="ＭＳ Ｐゴシック" charset="-128"/>
                <a:cs typeface="ＭＳ Ｐゴシック" charset="-128"/>
              </a:rPr>
              <a:t>of </a:t>
            </a:r>
            <a:r>
              <a:rPr lang="en-US" altLang="en-US" sz="2000" b="1" dirty="0" smtClean="0">
                <a:solidFill>
                  <a:srgbClr val="FFFF00"/>
                </a:solidFill>
                <a:ea typeface="ＭＳ Ｐゴシック" charset="-128"/>
                <a:cs typeface="ＭＳ Ｐゴシック" charset="-128"/>
              </a:rPr>
              <a:t>Publication Patterns</a:t>
            </a:r>
            <a:r>
              <a:rPr lang="en-US" altLang="en-US" sz="2000" dirty="0" smtClean="0">
                <a:solidFill>
                  <a:srgbClr val="FFFF00"/>
                </a:solidFill>
                <a:ea typeface="ＭＳ Ｐゴシック" charset="-128"/>
                <a:cs typeface="ＭＳ Ｐゴシック" charset="-128"/>
              </a:rPr>
              <a:t> </a:t>
            </a:r>
            <a:r>
              <a:rPr lang="en-US" altLang="en-US" sz="2000" dirty="0">
                <a:solidFill>
                  <a:schemeClr val="tx1">
                    <a:lumMod val="75000"/>
                    <a:lumOff val="25000"/>
                  </a:schemeClr>
                </a:solidFill>
                <a:ea typeface="ＭＳ Ｐゴシック" charset="-128"/>
                <a:cs typeface="ＭＳ Ｐゴシック" charset="-128"/>
              </a:rPr>
              <a:t>generated by </a:t>
            </a:r>
            <a:r>
              <a:rPr lang="en-US" altLang="en-US" sz="2000" dirty="0" smtClean="0">
                <a:solidFill>
                  <a:schemeClr val="tx1">
                    <a:lumMod val="75000"/>
                    <a:lumOff val="25000"/>
                  </a:schemeClr>
                </a:solidFill>
                <a:ea typeface="ＭＳ Ｐゴシック" charset="-128"/>
                <a:cs typeface="ＭＳ Ｐゴシック" charset="-128"/>
              </a:rPr>
              <a:t>data </a:t>
            </a:r>
            <a:r>
              <a:rPr lang="en-US" altLang="en-US" sz="2000" dirty="0">
                <a:solidFill>
                  <a:schemeClr val="tx1">
                    <a:lumMod val="75000"/>
                    <a:lumOff val="25000"/>
                  </a:schemeClr>
                </a:solidFill>
                <a:ea typeface="ＭＳ Ｐゴシック" charset="-128"/>
                <a:cs typeface="ＭＳ Ｐゴシック" charset="-128"/>
              </a:rPr>
              <a:t>producing consortia</a:t>
            </a:r>
          </a:p>
          <a:p>
            <a:pPr lvl="1"/>
            <a:r>
              <a:rPr lang="en-US" altLang="en-US" sz="16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r>
              <a:rPr lang="en-US" altLang="en-US" sz="1600" dirty="0">
                <a:solidFill>
                  <a:schemeClr val="tx1">
                    <a:lumMod val="75000"/>
                    <a:lumOff val="25000"/>
                  </a:schemeClr>
                </a:solidFill>
                <a:ea typeface="ＭＳ Ｐゴシック" charset="-128"/>
              </a:rPr>
              <a:t>Key role of brokers in data dissemination</a:t>
            </a:r>
          </a:p>
          <a:p>
            <a:pPr lvl="1"/>
            <a:endParaRPr lang="en-US" altLang="en-US" sz="1600" dirty="0">
              <a:solidFill>
                <a:schemeClr val="tx1">
                  <a:lumMod val="75000"/>
                  <a:lumOff val="25000"/>
                </a:schemeClr>
              </a:solidFill>
              <a:ea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p:txBody>
      </p:sp>
    </p:spTree>
    <p:extLst>
      <p:ext uri="{BB962C8B-B14F-4D97-AF65-F5344CB8AC3E}">
        <p14:creationId xmlns:p14="http://schemas.microsoft.com/office/powerpoint/2010/main" val="1338418077"/>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7475"/>
            <a:ext cx="7772400" cy="1143000"/>
          </a:xfrm>
        </p:spPr>
        <p:txBody>
          <a:bodyPr/>
          <a:lstStyle/>
          <a:p>
            <a:r>
              <a:rPr lang="en-US" dirty="0" smtClean="0"/>
              <a:t>Time-course gene expression data of </a:t>
            </a:r>
            <a:br>
              <a:rPr lang="en-US" dirty="0" smtClean="0"/>
            </a:br>
            <a:r>
              <a:rPr lang="en-US" dirty="0" smtClean="0"/>
              <a:t>worm &amp; fly development</a:t>
            </a:r>
            <a:endParaRPr lang="en-US" dirty="0"/>
          </a:p>
        </p:txBody>
      </p:sp>
      <p:sp>
        <p:nvSpPr>
          <p:cNvPr id="10" name="Content Placeholder 9"/>
          <p:cNvSpPr>
            <a:spLocks noGrp="1"/>
          </p:cNvSpPr>
          <p:nvPr>
            <p:ph idx="1"/>
          </p:nvPr>
        </p:nvSpPr>
        <p:spPr>
          <a:xfrm>
            <a:off x="5060597" y="4073764"/>
            <a:ext cx="3780900" cy="2204624"/>
          </a:xfrm>
        </p:spPr>
        <p:txBody>
          <a:bodyPr rtlCol="0">
            <a:noAutofit/>
          </a:bodyPr>
          <a:lstStyle/>
          <a:p>
            <a:pPr fontAlgn="auto">
              <a:spcAft>
                <a:spcPts val="0"/>
              </a:spcAft>
              <a:buFont typeface="Arial"/>
              <a:buChar char="•"/>
              <a:defRPr/>
            </a:pPr>
            <a:r>
              <a:rPr lang="en-US" sz="1600" dirty="0" smtClean="0">
                <a:ea typeface="+mn-ea"/>
                <a:cs typeface="+mn-cs"/>
              </a:rPr>
              <a:t>Broad sampling of conditions across transcriptomes &amp; </a:t>
            </a:r>
            <a:r>
              <a:rPr lang="en-US" sz="1600" dirty="0" err="1" smtClean="0">
                <a:ea typeface="+mn-ea"/>
                <a:cs typeface="+mn-cs"/>
              </a:rPr>
              <a:t>regulomes</a:t>
            </a:r>
            <a:r>
              <a:rPr lang="en-US" sz="1600" dirty="0" smtClean="0">
                <a:ea typeface="+mn-ea"/>
                <a:cs typeface="+mn-cs"/>
              </a:rPr>
              <a:t> for human, worm &amp; fly</a:t>
            </a:r>
          </a:p>
          <a:p>
            <a:pPr lvl="1" fontAlgn="auto">
              <a:spcAft>
                <a:spcPts val="0"/>
              </a:spcAft>
              <a:buFont typeface="Arial"/>
              <a:buChar char="–"/>
              <a:defRPr/>
            </a:pPr>
            <a:r>
              <a:rPr lang="en-US" sz="1600" dirty="0"/>
              <a:t>embryo &amp; </a:t>
            </a:r>
            <a:r>
              <a:rPr lang="en-US" sz="1600" dirty="0" smtClean="0"/>
              <a:t>ES </a:t>
            </a:r>
            <a:r>
              <a:rPr lang="en-US" sz="1600" dirty="0"/>
              <a:t>cells</a:t>
            </a:r>
          </a:p>
          <a:p>
            <a:pPr lvl="1" fontAlgn="auto">
              <a:spcAft>
                <a:spcPts val="0"/>
              </a:spcAft>
              <a:buFont typeface="Arial"/>
              <a:buChar char="–"/>
              <a:defRPr/>
            </a:pPr>
            <a:r>
              <a:rPr lang="en-US" sz="1600" dirty="0"/>
              <a:t>developmental time course (worm-fly</a:t>
            </a:r>
            <a:r>
              <a:rPr lang="en-US" sz="1600" dirty="0" smtClean="0"/>
              <a:t>)</a:t>
            </a:r>
            <a:endParaRPr lang="en-US" sz="2000" dirty="0" smtClean="0">
              <a:ea typeface="+mn-ea"/>
              <a:cs typeface="+mn-cs"/>
            </a:endParaRPr>
          </a:p>
          <a:p>
            <a:pPr fontAlgn="auto">
              <a:spcAft>
                <a:spcPts val="0"/>
              </a:spcAft>
              <a:buFont typeface="Arial"/>
              <a:buChar char="•"/>
              <a:defRPr/>
            </a:pPr>
            <a:r>
              <a:rPr lang="en-US" sz="1600" dirty="0" smtClean="0">
                <a:ea typeface="+mn-ea"/>
              </a:rPr>
              <a:t>In total: ~3000 datasets (~</a:t>
            </a:r>
            <a:r>
              <a:rPr lang="en-US" sz="1600" dirty="0"/>
              <a:t>130B reads</a:t>
            </a:r>
            <a:r>
              <a:rPr lang="en-US" sz="1600" dirty="0" smtClean="0">
                <a:ea typeface="+mn-ea"/>
              </a:rPr>
              <a:t>)</a:t>
            </a:r>
            <a:endParaRPr lang="en-US" sz="1600" dirty="0"/>
          </a:p>
          <a:p>
            <a:pPr fontAlgn="auto">
              <a:spcAft>
                <a:spcPts val="0"/>
              </a:spcAft>
              <a:buFont typeface="Arial"/>
              <a:buChar char="•"/>
              <a:defRPr/>
            </a:pPr>
            <a:endParaRPr lang="en-US" sz="2000" dirty="0">
              <a:ea typeface="+mn-ea"/>
              <a:cs typeface="+mn-cs"/>
            </a:endParaRPr>
          </a:p>
        </p:txBody>
      </p:sp>
      <p:graphicFrame>
        <p:nvGraphicFramePr>
          <p:cNvPr id="4" name="Table 3"/>
          <p:cNvGraphicFramePr>
            <a:graphicFrameLocks noGrp="1"/>
          </p:cNvGraphicFramePr>
          <p:nvPr>
            <p:extLst/>
          </p:nvPr>
        </p:nvGraphicFramePr>
        <p:xfrm>
          <a:off x="615415" y="4792663"/>
          <a:ext cx="4098474" cy="1586071"/>
        </p:xfrm>
        <a:graphic>
          <a:graphicData uri="http://schemas.openxmlformats.org/drawingml/2006/table">
            <a:tbl>
              <a:tblPr firstRow="1" bandRow="1">
                <a:tableStyleId>{7E9639D4-E3E2-4D34-9284-5A2195B3D0D7}</a:tableStyleId>
              </a:tblPr>
              <a:tblGrid>
                <a:gridCol w="1143477"/>
                <a:gridCol w="2954997"/>
              </a:tblGrid>
              <a:tr h="488791">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200" dirty="0" smtClean="0">
                          <a:solidFill>
                            <a:srgbClr val="FFFFFF"/>
                          </a:solidFill>
                          <a:latin typeface="Times New Roman"/>
                          <a:cs typeface="Times New Roman"/>
                        </a:rPr>
                        <a:t>Organism</a:t>
                      </a:r>
                      <a:endParaRPr lang="en-US" sz="1200" b="1" dirty="0">
                        <a:solidFill>
                          <a:srgbClr val="FFFFFF"/>
                        </a:solidFill>
                        <a:latin typeface="Times New Roman"/>
                        <a:cs typeface="Times New Roman"/>
                      </a:endParaRP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200" baseline="0" dirty="0" smtClean="0">
                          <a:solidFill>
                            <a:srgbClr val="FFFFFF"/>
                          </a:solidFill>
                          <a:latin typeface="Times New Roman"/>
                          <a:cs typeface="Times New Roman"/>
                        </a:rPr>
                        <a:t>Major developmental stages</a:t>
                      </a:r>
                      <a:endParaRPr lang="en-US" sz="1200" b="0" dirty="0" smtClean="0">
                        <a:solidFill>
                          <a:srgbClr val="FFFFFF"/>
                        </a:solidFill>
                        <a:latin typeface="Times New Roman"/>
                        <a:cs typeface="Times New Roman"/>
                      </a:endParaRPr>
                    </a:p>
                  </a:txBody>
                  <a:tcPr/>
                </a:tc>
              </a:tr>
              <a:tr h="411480">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worm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a:t>
                      </a:r>
                      <a:r>
                        <a:rPr kumimoji="0" lang="en-US" sz="1200" i="1" u="none" strike="noStrike" kern="1200" cap="none" spc="0" normalizeH="0" baseline="0" noProof="0" dirty="0" smtClean="0">
                          <a:ln>
                            <a:noFill/>
                          </a:ln>
                          <a:effectLst/>
                          <a:uLnTx/>
                          <a:uFillTx/>
                          <a:latin typeface="Times New Roman"/>
                          <a:cs typeface="Times New Roman"/>
                        </a:rPr>
                        <a:t>C. </a:t>
                      </a:r>
                      <a:r>
                        <a:rPr kumimoji="0" lang="en-US" sz="1200" i="1" u="none" strike="noStrike" kern="1200" cap="none" spc="0" normalizeH="0" baseline="0" noProof="0" dirty="0" err="1" smtClean="0">
                          <a:ln>
                            <a:noFill/>
                          </a:ln>
                          <a:effectLst/>
                          <a:uLnTx/>
                          <a:uFillTx/>
                          <a:latin typeface="Times New Roman"/>
                          <a:cs typeface="Times New Roman"/>
                        </a:rPr>
                        <a:t>elegans</a:t>
                      </a:r>
                      <a:r>
                        <a:rPr kumimoji="0" lang="en-US" sz="1200" u="none" strike="noStrike" kern="1200" cap="none" spc="0" normalizeH="0" baseline="0" noProof="0" dirty="0" smtClean="0">
                          <a:ln>
                            <a:noFill/>
                          </a:ln>
                          <a:effectLst/>
                          <a:uLnTx/>
                          <a:uFillTx/>
                          <a:latin typeface="Times New Roman"/>
                          <a:cs typeface="Times New Roman"/>
                        </a:rPr>
                        <a:t>)</a:t>
                      </a:r>
                    </a:p>
                    <a:p>
                      <a:endParaRPr lang="en-US" sz="1200" dirty="0">
                        <a:solidFill>
                          <a:srgbClr val="000000"/>
                        </a:solidFill>
                        <a:latin typeface="Times New Roman"/>
                        <a:cs typeface="Times New Roman"/>
                      </a:endParaRPr>
                    </a:p>
                  </a:txBody>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ctr"/>
                      <a:r>
                        <a:rPr lang="en-US" sz="1200" baseline="0" dirty="0" smtClean="0">
                          <a:latin typeface="Times New Roman"/>
                          <a:cs typeface="Times New Roman"/>
                        </a:rPr>
                        <a:t>33 stages: 0, 0.5, 1, …, 12 hours, L1, L2, L3, L4, …, Young Adults, Adults</a:t>
                      </a:r>
                      <a:endParaRPr lang="en-US" sz="1200" dirty="0">
                        <a:solidFill>
                          <a:srgbClr val="000000"/>
                        </a:solidFill>
                        <a:latin typeface="Times New Roman"/>
                        <a:cs typeface="Times New Roman"/>
                      </a:endParaRPr>
                    </a:p>
                  </a:txBody>
                  <a:tcPr/>
                </a:tc>
              </a:tr>
              <a:tr h="0">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fly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a:t>
                      </a:r>
                      <a:r>
                        <a:rPr kumimoji="0" lang="en-US" sz="1200" i="1" u="none" strike="noStrike" kern="1200" cap="none" spc="0" normalizeH="0" baseline="0" noProof="0" dirty="0" smtClean="0">
                          <a:ln>
                            <a:noFill/>
                          </a:ln>
                          <a:effectLst/>
                          <a:uLnTx/>
                          <a:uFillTx/>
                          <a:latin typeface="Times New Roman"/>
                          <a:cs typeface="Times New Roman"/>
                        </a:rPr>
                        <a:t>D. </a:t>
                      </a:r>
                      <a:r>
                        <a:rPr kumimoji="0" lang="en-US" sz="1200" i="1" u="none" strike="noStrike" kern="1200" cap="none" spc="0" normalizeH="0" baseline="0" noProof="0" dirty="0" err="1" smtClean="0">
                          <a:ln>
                            <a:noFill/>
                          </a:ln>
                          <a:effectLst/>
                          <a:uLnTx/>
                          <a:uFillTx/>
                          <a:latin typeface="Times New Roman"/>
                          <a:cs typeface="Times New Roman"/>
                        </a:rPr>
                        <a:t>mel</a:t>
                      </a:r>
                      <a:r>
                        <a:rPr kumimoji="0" lang="en-US" sz="1200" i="1" u="none" strike="noStrike" kern="1200" cap="none" spc="0" normalizeH="0" baseline="0" noProof="0" dirty="0" smtClean="0">
                          <a:ln>
                            <a:noFill/>
                          </a:ln>
                          <a:effectLst/>
                          <a:uLnTx/>
                          <a:uFillTx/>
                          <a:latin typeface="Times New Roman"/>
                          <a:cs typeface="Times New Roman"/>
                        </a:rPr>
                        <a:t>.</a:t>
                      </a:r>
                      <a:r>
                        <a:rPr kumimoji="0" lang="en-US" sz="1200" u="none" strike="noStrike" kern="1200" cap="none" spc="0" normalizeH="0" baseline="0" noProof="0" dirty="0" smtClean="0">
                          <a:ln>
                            <a:noFill/>
                          </a:ln>
                          <a:effectLst/>
                          <a:uLnTx/>
                          <a:uFillTx/>
                          <a:latin typeface="Times New Roman"/>
                          <a:cs typeface="Times New Roman"/>
                        </a:rPr>
                        <a:t>)</a:t>
                      </a:r>
                    </a:p>
                  </a:txBody>
                  <a:tcPr/>
                </a:tc>
                <a:tc>
                  <a:txBody>
                    <a:bodyPr/>
                    <a:lstStyle/>
                    <a:p>
                      <a:pPr algn="ctr"/>
                      <a:r>
                        <a:rPr lang="en-US" sz="1200" dirty="0" smtClean="0">
                          <a:latin typeface="Times New Roman"/>
                          <a:cs typeface="Times New Roman"/>
                        </a:rPr>
                        <a:t>30 stages:</a:t>
                      </a:r>
                      <a:r>
                        <a:rPr lang="en-US" sz="1200" baseline="0" dirty="0" smtClean="0">
                          <a:latin typeface="Times New Roman"/>
                          <a:cs typeface="Times New Roman"/>
                        </a:rPr>
                        <a:t> 0, 2, 4, 6, 8,…, 20, 22 hours, L1-L4, </a:t>
                      </a:r>
                      <a:r>
                        <a:rPr lang="en-US" sz="1200" baseline="0" dirty="0" err="1" smtClean="0">
                          <a:latin typeface="Times New Roman"/>
                          <a:cs typeface="Times New Roman"/>
                        </a:rPr>
                        <a:t>Pupaes</a:t>
                      </a:r>
                      <a:r>
                        <a:rPr lang="en-US" sz="1200" baseline="0" dirty="0" smtClean="0">
                          <a:latin typeface="Times New Roman"/>
                          <a:cs typeface="Times New Roman"/>
                        </a:rPr>
                        <a:t>, Adults</a:t>
                      </a:r>
                      <a:endParaRPr lang="en-US" sz="1200" dirty="0">
                        <a:solidFill>
                          <a:srgbClr val="000000"/>
                        </a:solidFill>
                        <a:latin typeface="Times New Roman"/>
                        <a:cs typeface="Times New Roman"/>
                      </a:endParaRPr>
                    </a:p>
                  </a:txBody>
                  <a:tcPr/>
                </a:tc>
              </a:tr>
            </a:tbl>
          </a:graphicData>
        </a:graphic>
      </p:graphicFrame>
      <p:pic>
        <p:nvPicPr>
          <p:cNvPr id="6" name="Picture 5" descr="modENCODE_cmpreg_FINAL (dragged).pdf"/>
          <p:cNvPicPr>
            <a:picLocks noChangeAspect="1"/>
          </p:cNvPicPr>
          <p:nvPr/>
        </p:nvPicPr>
        <p:blipFill rotWithShape="1">
          <a:blip r:embed="rId2">
            <a:extLst>
              <a:ext uri="{28A0092B-C50C-407E-A947-70E740481C1C}">
                <a14:useLocalDpi xmlns:a14="http://schemas.microsoft.com/office/drawing/2010/main" val="0"/>
              </a:ext>
            </a:extLst>
          </a:blip>
          <a:srcRect l="32933" t="10186" r="40820" b="50064"/>
          <a:stretch/>
        </p:blipFill>
        <p:spPr>
          <a:xfrm>
            <a:off x="1216152" y="1069848"/>
            <a:ext cx="2743200" cy="2743200"/>
          </a:xfrm>
          <a:prstGeom prst="rect">
            <a:avLst/>
          </a:prstGeom>
        </p:spPr>
      </p:pic>
      <p:pic>
        <p:nvPicPr>
          <p:cNvPr id="7" name="Picture 6" descr="modENCODE_cmpreg_FINAL (dragged).pdf"/>
          <p:cNvPicPr>
            <a:picLocks noChangeAspect="1"/>
          </p:cNvPicPr>
          <p:nvPr/>
        </p:nvPicPr>
        <p:blipFill rotWithShape="1">
          <a:blip r:embed="rId2">
            <a:extLst>
              <a:ext uri="{28A0092B-C50C-407E-A947-70E740481C1C}">
                <a14:useLocalDpi xmlns:a14="http://schemas.microsoft.com/office/drawing/2010/main" val="0"/>
              </a:ext>
            </a:extLst>
          </a:blip>
          <a:srcRect l="61106" t="10186" r="11889" b="50064"/>
          <a:stretch/>
        </p:blipFill>
        <p:spPr>
          <a:xfrm>
            <a:off x="5029200" y="1067644"/>
            <a:ext cx="2737227" cy="2743200"/>
          </a:xfrm>
          <a:prstGeom prst="rect">
            <a:avLst/>
          </a:prstGeom>
        </p:spPr>
      </p:pic>
      <p:sp>
        <p:nvSpPr>
          <p:cNvPr id="8" name="TextBox 4"/>
          <p:cNvSpPr txBox="1">
            <a:spLocks noChangeArrowheads="1"/>
          </p:cNvSpPr>
          <p:nvPr/>
        </p:nvSpPr>
        <p:spPr bwMode="auto">
          <a:xfrm rot="16200000">
            <a:off x="-2784672" y="3811715"/>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
        <p:nvSpPr>
          <p:cNvPr id="9" name="Title 1"/>
          <p:cNvSpPr txBox="1">
            <a:spLocks/>
          </p:cNvSpPr>
          <p:nvPr/>
        </p:nvSpPr>
        <p:spPr bwMode="auto">
          <a:xfrm>
            <a:off x="634959" y="4084540"/>
            <a:ext cx="4036666" cy="468491"/>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a:lstStyle>
          <a:p>
            <a:r>
              <a:rPr lang="en-US" sz="1200" kern="0" dirty="0" smtClean="0">
                <a:latin typeface="Calibri" charset="0"/>
              </a:rPr>
              <a:t>Comparative ENCODE Functional Genomics Resource</a:t>
            </a:r>
            <a:br>
              <a:rPr lang="en-US" sz="1200" kern="0" dirty="0" smtClean="0">
                <a:latin typeface="Calibri" charset="0"/>
              </a:rPr>
            </a:br>
            <a:r>
              <a:rPr lang="en-US" sz="1200" kern="0" dirty="0" smtClean="0">
                <a:latin typeface="Calibri" charset="0"/>
              </a:rPr>
              <a:t>(</a:t>
            </a:r>
            <a:r>
              <a:rPr lang="en-US" sz="1200" kern="0" dirty="0" err="1" smtClean="0">
                <a:latin typeface="Calibri" charset="0"/>
              </a:rPr>
              <a:t>EncodeProject.org</a:t>
            </a:r>
            <a:r>
              <a:rPr lang="en-US" sz="1200" kern="0" dirty="0" smtClean="0">
                <a:latin typeface="Calibri" charset="0"/>
              </a:rPr>
              <a:t>/comparative)</a:t>
            </a:r>
            <a:endParaRPr lang="en-US" sz="1200" kern="0" dirty="0">
              <a:latin typeface="Calibri" charset="0"/>
            </a:endParaRPr>
          </a:p>
        </p:txBody>
      </p:sp>
    </p:spTree>
    <p:extLst>
      <p:ext uri="{BB962C8B-B14F-4D97-AF65-F5344CB8AC3E}">
        <p14:creationId xmlns:p14="http://schemas.microsoft.com/office/powerpoint/2010/main" val="484423577"/>
      </p:ext>
    </p:extLst>
  </p:cSld>
  <p:clrMapOvr>
    <a:masterClrMapping/>
  </p:clrMapOvr>
  <p:transition advTm="24901"/>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10.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11.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12.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13.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14.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15.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16.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17.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18.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19.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2.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20.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21.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22.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23.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24.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25.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26.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27.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28.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29.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3.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30.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31.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32.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33.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4.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5.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6.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7.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38.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39.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4.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40.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41.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42.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43.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44.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45.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46.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47.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48.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49.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50.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1.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2.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3.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54.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55.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56.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57.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8.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59.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6.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60.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61.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62.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63.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64.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65.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6.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7.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8.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9.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xml><?xml version="1.0" encoding="utf-8"?>
<p:tagLst xmlns:a="http://schemas.openxmlformats.org/drawingml/2006/main" xmlns:r="http://schemas.openxmlformats.org/officeDocument/2006/relationships" xmlns:p="http://schemas.openxmlformats.org/presentationml/2006/main">
  <p:tag name="TIMING" val="|9.6"/>
</p:tagLst>
</file>

<file path=ppt/tags/tag70.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1.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72.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3.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4.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5.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8.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9.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heme/theme1.xml><?xml version="1.0" encoding="utf-8"?>
<a:theme xmlns:a="http://schemas.openxmlformats.org/drawingml/2006/main" name="Basic-template-i0jhhsb-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utline-Style-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o-follow-up">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128708</TotalTime>
  <Words>4577</Words>
  <Application>Microsoft Macintosh PowerPoint</Application>
  <PresentationFormat>Letter Paper (8.5x11 in)</PresentationFormat>
  <Paragraphs>1011</Paragraphs>
  <Slides>70</Slides>
  <Notes>28</Notes>
  <HiddenSlides>0</HiddenSlides>
  <MMClips>0</MMClips>
  <ScaleCrop>false</ScaleCrop>
  <HeadingPairs>
    <vt:vector size="8" baseType="variant">
      <vt:variant>
        <vt:lpstr>Fonts Used</vt:lpstr>
      </vt:variant>
      <vt:variant>
        <vt:i4>13</vt:i4>
      </vt:variant>
      <vt:variant>
        <vt:lpstr>Theme</vt:lpstr>
      </vt:variant>
      <vt:variant>
        <vt:i4>4</vt:i4>
      </vt:variant>
      <vt:variant>
        <vt:lpstr>Embedded OLE Servers</vt:lpstr>
      </vt:variant>
      <vt:variant>
        <vt:i4>1</vt:i4>
      </vt:variant>
      <vt:variant>
        <vt:lpstr>Slide Titles</vt:lpstr>
      </vt:variant>
      <vt:variant>
        <vt:i4>70</vt:i4>
      </vt:variant>
    </vt:vector>
  </HeadingPairs>
  <TitlesOfParts>
    <vt:vector size="88" baseType="lpstr">
      <vt:lpstr>Aril</vt:lpstr>
      <vt:lpstr>Calibri</vt:lpstr>
      <vt:lpstr>Calibri Light</vt:lpstr>
      <vt:lpstr>Courier</vt:lpstr>
      <vt:lpstr>Courier New</vt:lpstr>
      <vt:lpstr>Georgia</vt:lpstr>
      <vt:lpstr>Helvetica</vt:lpstr>
      <vt:lpstr>Lucida Grande</vt:lpstr>
      <vt:lpstr>ＭＳ Ｐゴシック</vt:lpstr>
      <vt:lpstr>Times New Roman</vt:lpstr>
      <vt:lpstr>宋体</vt:lpstr>
      <vt:lpstr>新細明體</vt:lpstr>
      <vt:lpstr>Arial</vt:lpstr>
      <vt:lpstr>Basic-template-i0jhhsb-20160605</vt:lpstr>
      <vt:lpstr>Outline-Style-20160605</vt:lpstr>
      <vt:lpstr>to-follow-up</vt:lpstr>
      <vt:lpstr>Office Theme</vt:lpstr>
      <vt:lpstr>Equation</vt:lpstr>
      <vt:lpstr>Transcriptome Analysis: Tackling core issues related to gene regulation  &amp; also mining the “data exhaust” produced by this activity</vt:lpstr>
      <vt:lpstr>Expression of genes is quantified by transcription:  RNA-Seq measures mRNA transcript amounts</vt:lpstr>
      <vt:lpstr>Activity Patterns</vt:lpstr>
      <vt:lpstr>Some Core Science Qs Addressed by RNA-seq</vt:lpstr>
      <vt:lpstr>PowerPoint Presentation</vt:lpstr>
      <vt:lpstr>Studying large-scale functional genomics data also produces   Data Exhaust </vt:lpstr>
      <vt:lpstr>Transcriptome Analysis: Tackling core issues related to gene regulation  &amp; also mining the “data exhaust” produced by this activity</vt:lpstr>
      <vt:lpstr>Transcriptome Analysis: Tackling core issues related to gene regulation  &amp; also mining the “data exhaust” produced by this activity</vt:lpstr>
      <vt:lpstr>Time-course gene expression data of  worm &amp; fly development</vt:lpstr>
      <vt:lpstr>Expression clustering:  revisiting an ancient problem</vt:lpstr>
      <vt:lpstr>Expression clustering:  revisiting an ancient problem</vt:lpstr>
      <vt:lpstr>Network modularity</vt:lpstr>
      <vt:lpstr>Network modularity</vt:lpstr>
      <vt:lpstr>Network modularity</vt:lpstr>
      <vt:lpstr>A toy example [orthoclust]</vt:lpstr>
      <vt:lpstr>A toy example [orthoclust]</vt:lpstr>
      <vt:lpstr>Application for more than 2 species</vt:lpstr>
      <vt:lpstr>Conserved modules exhibit canonical hourglass behavior</vt:lpstr>
      <vt:lpstr>Transcriptome Analysis: Tackling core issues related to gene regulation  &amp; also mining the “data exhaust” produced by this activity</vt:lpstr>
      <vt:lpstr>Are gene regulations among orthologs conserved across species?</vt:lpstr>
      <vt:lpstr>Internal &amp; external  gene regulatory networks</vt:lpstr>
      <vt:lpstr>State-space model for internal  and external gene regulatory networks</vt:lpstr>
      <vt:lpstr>PowerPoint Presentation</vt:lpstr>
      <vt:lpstr>Canonical temporal expression trajectories from effective state space model</vt:lpstr>
      <vt:lpstr>Flowchart</vt:lpstr>
      <vt:lpstr>PowerPoint Presentation</vt:lpstr>
      <vt:lpstr>Orthologs have correlated iPDP coefficients</vt:lpstr>
      <vt:lpstr>PowerPoint Presentation</vt:lpstr>
      <vt:lpstr>Transcriptome Analysis: Tackling core issues related to gene regulation  &amp; also mining the “data exhaust” produced by this activity</vt:lpstr>
      <vt:lpstr>2-sided nature of functional  genomics data: Analysis can be  very General/Public  or Individual/Private</vt:lpstr>
      <vt:lpstr>Tricky Privacy Considerations in Personal Genomics</vt:lpstr>
      <vt:lpstr>Genomics has similar "Big Data" Dilemma in the Rest of Society</vt:lpstr>
      <vt:lpstr>The Other Side of the Coin: Why we should share</vt:lpstr>
      <vt:lpstr>The Dilemma</vt:lpstr>
      <vt:lpstr>Current Social &amp; Technical Solutions</vt:lpstr>
      <vt:lpstr>Strawman Hybrid Social &amp; Tech Proposed Solution?</vt:lpstr>
      <vt:lpstr>Representative Expression, Genotype, eQTL Datasets</vt:lpstr>
      <vt:lpstr>Variants directly in the reads</vt:lpstr>
      <vt:lpstr>Light-weight formats to Hide Most of the Read Data (Signal Tracks)</vt:lpstr>
      <vt:lpstr>PowerPoint Presentation</vt:lpstr>
      <vt:lpstr>Information Content and Predictability</vt:lpstr>
      <vt:lpstr>Per eQTL and ICI Cumulative Leakage versus Genotype Predictability</vt:lpstr>
      <vt:lpstr>Cumulative Leakage versus Joint Predictability</vt:lpstr>
      <vt:lpstr>Linking Attack Scenario</vt:lpstr>
      <vt:lpstr>Linking Attacks: Case of Netflix Prize</vt:lpstr>
      <vt:lpstr>Linking Attacks: Case of Netflix Prize</vt:lpstr>
      <vt:lpstr>Linking Attacks: Case of Netflix Prize</vt:lpstr>
      <vt:lpstr>Linking Attack Scenario</vt:lpstr>
      <vt:lpstr>Levels of Expression-Genotype Model Simplifications for Genotype Prediction</vt:lpstr>
      <vt:lpstr>Success in Linking Attack  with Extremity based Genotype Prediction</vt:lpstr>
      <vt:lpstr>Success in Linking Attack  with Extremity based Genotype Prediction</vt:lpstr>
      <vt:lpstr>Transcriptome Analysis: Tackling core issues related to gene regulation  &amp; also mining the “data exhaust” produced by this activity</vt:lpstr>
      <vt:lpstr>PowerPoint Presentation</vt:lpstr>
      <vt:lpstr>PowerPoint Presentation</vt:lpstr>
      <vt:lpstr>PowerPoint Presentation</vt:lpstr>
      <vt:lpstr>PowerPoint Presentation</vt:lpstr>
      <vt:lpstr>PowerPoint Presentation</vt:lpstr>
      <vt:lpstr>With help of M Pazin at NHGRI, identified: 702 community papers that used ENCODE data but were not supported by ENCODE funding &amp;  558 consortium papers supported by ENCODE funding  (https://www.encodeproject.org/search/?type=Publication for up-to-date query)   Then identified 1,786 ENCODE members &amp; 8,263 non-members .</vt:lpstr>
      <vt:lpstr>Co-authorship Network of ENCODE members  &amp; Data Users</vt:lpstr>
      <vt:lpstr>Co-authorship Network of ENCODE members  &amp; Data Users</vt:lpstr>
      <vt:lpstr>Co-authorship Network of ENCODE members  &amp; Data Users</vt:lpstr>
      <vt:lpstr>Dynamics of co-authorship network</vt:lpstr>
      <vt:lpstr>Dynamics of co-authorship network</vt:lpstr>
      <vt:lpstr>Dynamics of co-authorship network</vt:lpstr>
      <vt:lpstr>Transcriptome Analysis: Tackling core issues related to gene regulation  &amp; also mining the “data exhaust” produced by this activity</vt:lpstr>
      <vt:lpstr>Transcriptome Analysis: Tackling core issues related to gene regulation  &amp; also mining the “data exhaust” produced by this activity</vt:lpstr>
      <vt:lpstr>Acknowledgements</vt:lpstr>
      <vt:lpstr>PowerPoint Presentation</vt:lpstr>
      <vt:lpstr>Extra</vt:lpstr>
      <vt:lpstr>Info about content in this slide pack</vt:lpstr>
    </vt:vector>
  </TitlesOfParts>
  <Company>Yale</Company>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Microsoft Office User</cp:lastModifiedBy>
  <cp:revision>2070</cp:revision>
  <cp:lastPrinted>2016-12-19T03:55:19Z</cp:lastPrinted>
  <dcterms:created xsi:type="dcterms:W3CDTF">2010-09-06T09:08:38Z</dcterms:created>
  <dcterms:modified xsi:type="dcterms:W3CDTF">2017-10-09T00:58:01Z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true</vt:bool>
  </property>
  <property fmtid="{D5CDD505-2E9C-101B-9397-08002B2CF9AE}" pid="11" name="DownloadIEButton">
    <vt:bool>true</vt:bool>
  </property>
  <property fmtid="{D5CDD505-2E9C-101B-9397-08002B2CF9AE}" pid="12" name="UseBrowserColor">
    <vt:bool>true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y fmtid="{D5CDD505-2E9C-101B-9397-08002B2CF9AE}" pid="22" name="Google.Documents.Tracking">
    <vt:lpwstr>true</vt:lpwstr>
  </property>
  <property fmtid="{D5CDD505-2E9C-101B-9397-08002B2CF9AE}" pid="23" name="Google.Documents.DocumentId">
    <vt:lpwstr>1Ek-17Pv72hYtODFYBrTdtjepGAwqaAfgfBznzdfhS-A</vt:lpwstr>
  </property>
  <property fmtid="{D5CDD505-2E9C-101B-9397-08002B2CF9AE}" pid="24" name="Google.Documents.RevisionId">
    <vt:lpwstr>04373787564666993359</vt:lpwstr>
  </property>
  <property fmtid="{D5CDD505-2E9C-101B-9397-08002B2CF9AE}" pid="25" name="Google.Documents.PluginVersion">
    <vt:lpwstr>2.0.2662.553</vt:lpwstr>
  </property>
  <property fmtid="{D5CDD505-2E9C-101B-9397-08002B2CF9AE}" pid="26" name="Google.Documents.MergeIncapabilityFlags">
    <vt:i4>0</vt:i4>
  </property>
</Properties>
</file>