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png" ContentType="image/png"/>
  <Default Extension="wdp" ContentType="image/vnd.ms-photo"/>
  <Default Extension="bin" ContentType="application/vnd.openxmlformats-officedocument.oleObject"/>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Lst>
  <p:notesMasterIdLst>
    <p:notesMasterId r:id="rId84"/>
  </p:notesMasterIdLst>
  <p:handoutMasterIdLst>
    <p:handoutMasterId r:id="rId85"/>
  </p:handoutMasterIdLst>
  <p:sldIdLst>
    <p:sldId id="6147" r:id="rId5"/>
    <p:sldId id="6108" r:id="rId6"/>
    <p:sldId id="6138" r:id="rId7"/>
    <p:sldId id="6145" r:id="rId8"/>
    <p:sldId id="6130" r:id="rId9"/>
    <p:sldId id="6107" r:id="rId10"/>
    <p:sldId id="6034" r:id="rId11"/>
    <p:sldId id="6035" r:id="rId12"/>
    <p:sldId id="6142" r:id="rId13"/>
    <p:sldId id="6114" r:id="rId14"/>
    <p:sldId id="6148" r:id="rId15"/>
    <p:sldId id="6170" r:id="rId16"/>
    <p:sldId id="5905" r:id="rId17"/>
    <p:sldId id="5906" r:id="rId18"/>
    <p:sldId id="5907" r:id="rId19"/>
    <p:sldId id="5908" r:id="rId20"/>
    <p:sldId id="5909" r:id="rId21"/>
    <p:sldId id="5782" r:id="rId22"/>
    <p:sldId id="5783" r:id="rId23"/>
    <p:sldId id="5891" r:id="rId24"/>
    <p:sldId id="6171" r:id="rId25"/>
    <p:sldId id="6009" r:id="rId26"/>
    <p:sldId id="6003" r:id="rId27"/>
    <p:sldId id="6004" r:id="rId28"/>
    <p:sldId id="6005" r:id="rId29"/>
    <p:sldId id="6007" r:id="rId30"/>
    <p:sldId id="6008" r:id="rId31"/>
    <p:sldId id="6066" r:id="rId32"/>
    <p:sldId id="6011" r:id="rId33"/>
    <p:sldId id="6012" r:id="rId34"/>
    <p:sldId id="6013" r:id="rId35"/>
    <p:sldId id="6172" r:id="rId36"/>
    <p:sldId id="6139" r:id="rId37"/>
    <p:sldId id="6140" r:id="rId38"/>
    <p:sldId id="6141" r:id="rId39"/>
    <p:sldId id="6143" r:id="rId40"/>
    <p:sldId id="6144" r:id="rId41"/>
    <p:sldId id="6173" r:id="rId42"/>
    <p:sldId id="6089" r:id="rId43"/>
    <p:sldId id="6090" r:id="rId44"/>
    <p:sldId id="6091" r:id="rId45"/>
    <p:sldId id="6092" r:id="rId46"/>
    <p:sldId id="6093" r:id="rId47"/>
    <p:sldId id="6094" r:id="rId48"/>
    <p:sldId id="6095" r:id="rId49"/>
    <p:sldId id="6100" r:id="rId50"/>
    <p:sldId id="6101" r:id="rId51"/>
    <p:sldId id="6102" r:id="rId52"/>
    <p:sldId id="6103" r:id="rId53"/>
    <p:sldId id="6174" r:id="rId54"/>
    <p:sldId id="6109" r:id="rId55"/>
    <p:sldId id="6112" r:id="rId56"/>
    <p:sldId id="6113" r:id="rId57"/>
    <p:sldId id="6115" r:id="rId58"/>
    <p:sldId id="6116" r:id="rId59"/>
    <p:sldId id="6118" r:id="rId60"/>
    <p:sldId id="6120" r:id="rId61"/>
    <p:sldId id="6122" r:id="rId62"/>
    <p:sldId id="6123" r:id="rId63"/>
    <p:sldId id="6125" r:id="rId64"/>
    <p:sldId id="6175" r:id="rId65"/>
    <p:sldId id="6157" r:id="rId66"/>
    <p:sldId id="6158" r:id="rId67"/>
    <p:sldId id="6159" r:id="rId68"/>
    <p:sldId id="6160" r:id="rId69"/>
    <p:sldId id="6161" r:id="rId70"/>
    <p:sldId id="6162" r:id="rId71"/>
    <p:sldId id="6163" r:id="rId72"/>
    <p:sldId id="6164" r:id="rId73"/>
    <p:sldId id="6165" r:id="rId74"/>
    <p:sldId id="6166" r:id="rId75"/>
    <p:sldId id="6167" r:id="rId76"/>
    <p:sldId id="6168" r:id="rId77"/>
    <p:sldId id="6169" r:id="rId78"/>
    <p:sldId id="6176" r:id="rId79"/>
    <p:sldId id="6177" r:id="rId80"/>
    <p:sldId id="6149" r:id="rId81"/>
    <p:sldId id="6082" r:id="rId82"/>
    <p:sldId id="6083" r:id="rId8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29" autoAdjust="0"/>
    <p:restoredTop sz="50000" autoAdjust="0"/>
  </p:normalViewPr>
  <p:slideViewPr>
    <p:cSldViewPr snapToGrid="0">
      <p:cViewPr>
        <p:scale>
          <a:sx n="112" d="100"/>
          <a:sy n="112" d="100"/>
        </p:scale>
        <p:origin x="408" y="208"/>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1" Type="http://schemas.openxmlformats.org/officeDocument/2006/relationships/image" Target="../media/image41.emf"/><Relationship Id="rId2"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besides gene expression data, next generation</a:t>
            </a:r>
            <a:r>
              <a:rPr lang="en-US" baseline="0" dirty="0" smtClean="0"/>
              <a:t> sequencing technologies such as </a:t>
            </a:r>
            <a:r>
              <a:rPr lang="en-US" baseline="0" dirty="0" err="1" smtClean="0"/>
              <a:t>ChIP-seq</a:t>
            </a:r>
            <a:r>
              <a:rPr lang="en-US" baseline="0" dirty="0" smtClean="0"/>
              <a:t> and CLIP-</a:t>
            </a:r>
            <a:r>
              <a:rPr lang="en-US" baseline="0" dirty="0" err="1" smtClean="0"/>
              <a:t>seq</a:t>
            </a:r>
            <a:r>
              <a:rPr lang="en-US" baseline="0" dirty="0" smtClean="0"/>
              <a:t> can identify the target genes of gene regulatory factors. the regulatory factors include TF, </a:t>
            </a:r>
            <a:r>
              <a:rPr lang="en-US" baseline="0" dirty="0" err="1" smtClean="0"/>
              <a:t>mirnas</a:t>
            </a:r>
            <a:r>
              <a:rPr lang="en-US" baseline="0" dirty="0" smtClean="0"/>
              <a:t> and so on like TF1 and TF2 regulate Gene 1. Then, we can create a gene regulatory network. it is very likely that a target gene can be regulated by two or more RFs. e.g., we can get a lot of regulatory triplets where RF1 and RF2 regulate a common target gene T. Then, we would ask how two RFs coordinate to regulate T? are they really cooperative, or competitive, or independent? Is there a way to describe their cooperativity?</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95174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12674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21</a:t>
            </a:fld>
            <a:endParaRPr lang="en-US" altLang="en-US">
              <a:solidFill>
                <a:srgbClr val="000000"/>
              </a:solidFill>
              <a:latin typeface="Calibri" charset="0"/>
            </a:endParaRPr>
          </a:p>
        </p:txBody>
      </p:sp>
    </p:spTree>
    <p:extLst>
      <p:ext uri="{BB962C8B-B14F-4D97-AF65-F5344CB8AC3E}">
        <p14:creationId xmlns:p14="http://schemas.microsoft.com/office/powerpoint/2010/main" val="1397570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27</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28</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32</a:t>
            </a:fld>
            <a:endParaRPr lang="en-US" altLang="en-US">
              <a:solidFill>
                <a:srgbClr val="000000"/>
              </a:solidFill>
              <a:latin typeface="Calibri" charset="0"/>
            </a:endParaRPr>
          </a:p>
        </p:txBody>
      </p:sp>
    </p:spTree>
    <p:extLst>
      <p:ext uri="{BB962C8B-B14F-4D97-AF65-F5344CB8AC3E}">
        <p14:creationId xmlns:p14="http://schemas.microsoft.com/office/powerpoint/2010/main" val="608966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38</a:t>
            </a:fld>
            <a:endParaRPr lang="en-US" altLang="en-US">
              <a:solidFill>
                <a:srgbClr val="000000"/>
              </a:solidFill>
              <a:latin typeface="Calibri" charset="0"/>
            </a:endParaRPr>
          </a:p>
        </p:txBody>
      </p:sp>
    </p:spTree>
    <p:extLst>
      <p:ext uri="{BB962C8B-B14F-4D97-AF65-F5344CB8AC3E}">
        <p14:creationId xmlns:p14="http://schemas.microsoft.com/office/powerpoint/2010/main" val="77313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671512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47</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11</a:t>
            </a:fld>
            <a:endParaRPr lang="en-US" altLang="en-US">
              <a:solidFill>
                <a:srgbClr val="000000"/>
              </a:solidFill>
              <a:latin typeface="Calibri" charset="0"/>
            </a:endParaRPr>
          </a:p>
        </p:txBody>
      </p:sp>
    </p:spTree>
    <p:extLst>
      <p:ext uri="{BB962C8B-B14F-4D97-AF65-F5344CB8AC3E}">
        <p14:creationId xmlns:p14="http://schemas.microsoft.com/office/powerpoint/2010/main" val="633909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48</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49</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50</a:t>
            </a:fld>
            <a:endParaRPr lang="en-US" altLang="en-US">
              <a:solidFill>
                <a:srgbClr val="000000"/>
              </a:solidFill>
              <a:latin typeface="Calibri" charset="0"/>
            </a:endParaRPr>
          </a:p>
        </p:txBody>
      </p:sp>
    </p:spTree>
    <p:extLst>
      <p:ext uri="{BB962C8B-B14F-4D97-AF65-F5344CB8AC3E}">
        <p14:creationId xmlns:p14="http://schemas.microsoft.com/office/powerpoint/2010/main" val="961509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02729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52</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61</a:t>
            </a:fld>
            <a:endParaRPr lang="en-US" altLang="en-US">
              <a:solidFill>
                <a:srgbClr val="000000"/>
              </a:solidFill>
              <a:latin typeface="Calibri" charset="0"/>
            </a:endParaRPr>
          </a:p>
        </p:txBody>
      </p:sp>
    </p:spTree>
    <p:extLst>
      <p:ext uri="{BB962C8B-B14F-4D97-AF65-F5344CB8AC3E}">
        <p14:creationId xmlns:p14="http://schemas.microsoft.com/office/powerpoint/2010/main" val="1571213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67</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75</a:t>
            </a:fld>
            <a:endParaRPr lang="en-US" altLang="en-US">
              <a:solidFill>
                <a:srgbClr val="000000"/>
              </a:solidFill>
              <a:latin typeface="Calibri" charset="0"/>
            </a:endParaRPr>
          </a:p>
        </p:txBody>
      </p:sp>
    </p:spTree>
    <p:extLst>
      <p:ext uri="{BB962C8B-B14F-4D97-AF65-F5344CB8AC3E}">
        <p14:creationId xmlns:p14="http://schemas.microsoft.com/office/powerpoint/2010/main" val="84266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76</a:t>
            </a:fld>
            <a:endParaRPr lang="en-US" altLang="en-US">
              <a:solidFill>
                <a:srgbClr val="000000"/>
              </a:solidFill>
              <a:latin typeface="Calibri" charset="0"/>
            </a:endParaRPr>
          </a:p>
        </p:txBody>
      </p:sp>
    </p:spTree>
    <p:extLst>
      <p:ext uri="{BB962C8B-B14F-4D97-AF65-F5344CB8AC3E}">
        <p14:creationId xmlns:p14="http://schemas.microsoft.com/office/powerpoint/2010/main" val="22963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12</a:t>
            </a:fld>
            <a:endParaRPr lang="en-US" altLang="en-US">
              <a:solidFill>
                <a:srgbClr val="000000"/>
              </a:solidFill>
              <a:latin typeface="Calibri" charset="0"/>
            </a:endParaRPr>
          </a:p>
        </p:txBody>
      </p:sp>
    </p:spTree>
    <p:extLst>
      <p:ext uri="{BB962C8B-B14F-4D97-AF65-F5344CB8AC3E}">
        <p14:creationId xmlns:p14="http://schemas.microsoft.com/office/powerpoint/2010/main" val="6786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3/14/17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3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9.emf"/><Relationship Id="rId5" Type="http://schemas.openxmlformats.org/officeDocument/2006/relationships/oleObject" Target="../embeddings/oleObject2.bin"/><Relationship Id="rId6" Type="http://schemas.openxmlformats.org/officeDocument/2006/relationships/image" Target="../media/image37.emf"/><Relationship Id="rId7" Type="http://schemas.openxmlformats.org/officeDocument/2006/relationships/oleObject" Target="../embeddings/oleObject3.bin"/><Relationship Id="rId8" Type="http://schemas.openxmlformats.org/officeDocument/2006/relationships/image" Target="../media/image38.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9" Type="http://schemas.openxmlformats.org/officeDocument/2006/relationships/image" Target="../media/image43.emf"/><Relationship Id="rId20" Type="http://schemas.openxmlformats.org/officeDocument/2006/relationships/image" Target="../media/image53.emf"/><Relationship Id="rId21" Type="http://schemas.openxmlformats.org/officeDocument/2006/relationships/oleObject" Target="../embeddings/oleObject9.bin"/><Relationship Id="rId22" Type="http://schemas.openxmlformats.org/officeDocument/2006/relationships/image" Target="../media/image46.emf"/><Relationship Id="rId23" Type="http://schemas.openxmlformats.org/officeDocument/2006/relationships/oleObject" Target="../embeddings/oleObject10.bin"/><Relationship Id="rId24" Type="http://schemas.openxmlformats.org/officeDocument/2006/relationships/image" Target="../media/image47.emf"/><Relationship Id="rId10" Type="http://schemas.openxmlformats.org/officeDocument/2006/relationships/oleObject" Target="../embeddings/oleObject7.bin"/><Relationship Id="rId11" Type="http://schemas.openxmlformats.org/officeDocument/2006/relationships/image" Target="../media/image44.emf"/><Relationship Id="rId12" Type="http://schemas.openxmlformats.org/officeDocument/2006/relationships/oleObject" Target="../embeddings/oleObject8.bin"/><Relationship Id="rId13" Type="http://schemas.openxmlformats.org/officeDocument/2006/relationships/image" Target="../media/image45.emf"/><Relationship Id="rId14" Type="http://schemas.openxmlformats.org/officeDocument/2006/relationships/image" Target="../media/image40.png"/><Relationship Id="rId15" Type="http://schemas.openxmlformats.org/officeDocument/2006/relationships/image" Target="../media/image48.png"/><Relationship Id="rId16" Type="http://schemas.openxmlformats.org/officeDocument/2006/relationships/image" Target="../media/image49.emf"/><Relationship Id="rId17" Type="http://schemas.openxmlformats.org/officeDocument/2006/relationships/image" Target="../media/image50.emf"/><Relationship Id="rId18" Type="http://schemas.openxmlformats.org/officeDocument/2006/relationships/image" Target="../media/image51.emf"/><Relationship Id="rId19" Type="http://schemas.openxmlformats.org/officeDocument/2006/relationships/image" Target="../media/image52.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9.xml"/><Relationship Id="rId4" Type="http://schemas.openxmlformats.org/officeDocument/2006/relationships/oleObject" Target="../embeddings/oleObject4.bin"/><Relationship Id="rId5" Type="http://schemas.openxmlformats.org/officeDocument/2006/relationships/image" Target="../media/image41.emf"/><Relationship Id="rId6" Type="http://schemas.openxmlformats.org/officeDocument/2006/relationships/oleObject" Target="../embeddings/oleObject5.bin"/><Relationship Id="rId7" Type="http://schemas.openxmlformats.org/officeDocument/2006/relationships/image" Target="../media/image42.emf"/><Relationship Id="rId8"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0.png"/><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4.emf"/></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7.emf"/></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72.gi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g"/><Relationship Id="rId10" Type="http://schemas.openxmlformats.org/officeDocument/2006/relationships/image" Target="../media/image15.jpg"/><Relationship Id="rId11"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jpeg"/><Relationship Id="rId1" Type="http://schemas.openxmlformats.org/officeDocument/2006/relationships/slideLayout" Target="../slideLayouts/slideLayout5.xml"/><Relationship Id="rId2" Type="http://schemas.openxmlformats.org/officeDocument/2006/relationships/image" Target="../media/image73.jpeg"/><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png"/><Relationship Id="rId9" Type="http://schemas.openxmlformats.org/officeDocument/2006/relationships/image" Target="../media/image80.jpeg"/><Relationship Id="rId10" Type="http://schemas.openxmlformats.org/officeDocument/2006/relationships/image" Target="../media/image8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tiff"/><Relationship Id="rId3" Type="http://schemas.openxmlformats.org/officeDocument/2006/relationships/image" Target="../media/image8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image" Target="../media/image17.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pn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tags" Target="../tags/tag16.xml"/><Relationship Id="rId8" Type="http://schemas.openxmlformats.org/officeDocument/2006/relationships/tags" Target="../tags/tag17.xml"/><Relationship Id="rId9" Type="http://schemas.openxmlformats.org/officeDocument/2006/relationships/slideLayout" Target="../slideLayouts/slideLayout2.xml"/><Relationship Id="rId10" Type="http://schemas.openxmlformats.org/officeDocument/2006/relationships/image" Target="../media/image107.png"/></Relationships>
</file>

<file path=ppt/slides/_rels/slide63.xml.rels><?xml version="1.0" encoding="UTF-8" standalone="yes"?>
<Relationships xmlns="http://schemas.openxmlformats.org/package/2006/relationships"><Relationship Id="rId11" Type="http://schemas.openxmlformats.org/officeDocument/2006/relationships/tags" Target="../tags/tag28.xml"/><Relationship Id="rId12" Type="http://schemas.openxmlformats.org/officeDocument/2006/relationships/tags" Target="../tags/tag29.xml"/><Relationship Id="rId13" Type="http://schemas.openxmlformats.org/officeDocument/2006/relationships/slideLayout" Target="../slideLayouts/slideLayout2.xml"/><Relationship Id="rId14" Type="http://schemas.openxmlformats.org/officeDocument/2006/relationships/image" Target="../media/image110.jpeg"/><Relationship Id="rId15" Type="http://schemas.openxmlformats.org/officeDocument/2006/relationships/image" Target="../media/image111.jpeg"/><Relationship Id="rId16" Type="http://schemas.openxmlformats.org/officeDocument/2006/relationships/image" Target="../media/image112.png"/><Relationship Id="rId17" Type="http://schemas.openxmlformats.org/officeDocument/2006/relationships/image" Target="../media/image107.png"/><Relationship Id="rId18" Type="http://schemas.openxmlformats.org/officeDocument/2006/relationships/image" Target="../media/image108.png"/><Relationship Id="rId19" Type="http://schemas.openxmlformats.org/officeDocument/2006/relationships/image" Target="../media/image109.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tags" Target="../tags/tag24.xml"/><Relationship Id="rId8" Type="http://schemas.openxmlformats.org/officeDocument/2006/relationships/tags" Target="../tags/tag25.xml"/><Relationship Id="rId9" Type="http://schemas.openxmlformats.org/officeDocument/2006/relationships/tags" Target="../tags/tag26.xml"/><Relationship Id="rId10" Type="http://schemas.openxmlformats.org/officeDocument/2006/relationships/tags" Target="../tags/tag27.xml"/></Relationships>
</file>

<file path=ppt/slides/_rels/slide64.xml.rels><?xml version="1.0" encoding="UTF-8" standalone="yes"?>
<Relationships xmlns="http://schemas.openxmlformats.org/package/2006/relationships"><Relationship Id="rId9" Type="http://schemas.openxmlformats.org/officeDocument/2006/relationships/tags" Target="../tags/tag38.xml"/><Relationship Id="rId20" Type="http://schemas.openxmlformats.org/officeDocument/2006/relationships/image" Target="../media/image108.png"/><Relationship Id="rId21" Type="http://schemas.openxmlformats.org/officeDocument/2006/relationships/image" Target="../media/image109.png"/><Relationship Id="rId22" Type="http://schemas.openxmlformats.org/officeDocument/2006/relationships/image" Target="../media/image113.jpeg"/><Relationship Id="rId23" Type="http://schemas.openxmlformats.org/officeDocument/2006/relationships/image" Target="../media/image114.jpeg"/><Relationship Id="rId10" Type="http://schemas.openxmlformats.org/officeDocument/2006/relationships/tags" Target="../tags/tag39.xml"/><Relationship Id="rId11" Type="http://schemas.openxmlformats.org/officeDocument/2006/relationships/tags" Target="../tags/tag40.xml"/><Relationship Id="rId12" Type="http://schemas.openxmlformats.org/officeDocument/2006/relationships/tags" Target="../tags/tag41.xml"/><Relationship Id="rId13" Type="http://schemas.openxmlformats.org/officeDocument/2006/relationships/tags" Target="../tags/tag42.xml"/><Relationship Id="rId14" Type="http://schemas.openxmlformats.org/officeDocument/2006/relationships/tags" Target="../tags/tag43.xml"/><Relationship Id="rId15" Type="http://schemas.openxmlformats.org/officeDocument/2006/relationships/slideLayout" Target="../slideLayouts/slideLayout2.xml"/><Relationship Id="rId16" Type="http://schemas.openxmlformats.org/officeDocument/2006/relationships/image" Target="../media/image110.jpeg"/><Relationship Id="rId17" Type="http://schemas.openxmlformats.org/officeDocument/2006/relationships/image" Target="../media/image111.jpeg"/><Relationship Id="rId18" Type="http://schemas.openxmlformats.org/officeDocument/2006/relationships/image" Target="../media/image112.png"/><Relationship Id="rId19" Type="http://schemas.openxmlformats.org/officeDocument/2006/relationships/image" Target="../media/image107.png"/><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tags" Target="../tags/tag34.xml"/><Relationship Id="rId6" Type="http://schemas.openxmlformats.org/officeDocument/2006/relationships/tags" Target="../tags/tag35.xml"/><Relationship Id="rId7" Type="http://schemas.openxmlformats.org/officeDocument/2006/relationships/tags" Target="../tags/tag36.xml"/><Relationship Id="rId8" Type="http://schemas.openxmlformats.org/officeDocument/2006/relationships/tags" Target="../tags/tag37.xml"/></Relationships>
</file>

<file path=ppt/slides/_rels/slide65.xml.rels><?xml version="1.0" encoding="UTF-8" standalone="yes"?>
<Relationships xmlns="http://schemas.openxmlformats.org/package/2006/relationships"><Relationship Id="rId9" Type="http://schemas.openxmlformats.org/officeDocument/2006/relationships/tags" Target="../tags/tag52.xml"/><Relationship Id="rId20" Type="http://schemas.openxmlformats.org/officeDocument/2006/relationships/image" Target="../media/image115.jpeg"/><Relationship Id="rId21" Type="http://schemas.openxmlformats.org/officeDocument/2006/relationships/image" Target="../media/image112.png"/><Relationship Id="rId22" Type="http://schemas.openxmlformats.org/officeDocument/2006/relationships/image" Target="../media/image107.png"/><Relationship Id="rId23" Type="http://schemas.openxmlformats.org/officeDocument/2006/relationships/image" Target="../media/image108.png"/><Relationship Id="rId24" Type="http://schemas.openxmlformats.org/officeDocument/2006/relationships/image" Target="../media/image109.png"/><Relationship Id="rId25" Type="http://schemas.openxmlformats.org/officeDocument/2006/relationships/image" Target="../media/image116.jpeg"/><Relationship Id="rId26" Type="http://schemas.openxmlformats.org/officeDocument/2006/relationships/image" Target="../media/image113.jpeg"/><Relationship Id="rId27" Type="http://schemas.openxmlformats.org/officeDocument/2006/relationships/image" Target="../media/image114.jpeg"/><Relationship Id="rId10" Type="http://schemas.openxmlformats.org/officeDocument/2006/relationships/tags" Target="../tags/tag53.xml"/><Relationship Id="rId11" Type="http://schemas.openxmlformats.org/officeDocument/2006/relationships/tags" Target="../tags/tag54.xml"/><Relationship Id="rId12" Type="http://schemas.openxmlformats.org/officeDocument/2006/relationships/tags" Target="../tags/tag55.xml"/><Relationship Id="rId13" Type="http://schemas.openxmlformats.org/officeDocument/2006/relationships/tags" Target="../tags/tag56.xml"/><Relationship Id="rId14" Type="http://schemas.openxmlformats.org/officeDocument/2006/relationships/tags" Target="../tags/tag57.xml"/><Relationship Id="rId15" Type="http://schemas.openxmlformats.org/officeDocument/2006/relationships/tags" Target="../tags/tag58.xml"/><Relationship Id="rId16" Type="http://schemas.openxmlformats.org/officeDocument/2006/relationships/tags" Target="../tags/tag59.xml"/><Relationship Id="rId17" Type="http://schemas.openxmlformats.org/officeDocument/2006/relationships/slideLayout" Target="../slideLayouts/slideLayout2.xml"/><Relationship Id="rId18" Type="http://schemas.openxmlformats.org/officeDocument/2006/relationships/image" Target="../media/image110.jpeg"/><Relationship Id="rId19" Type="http://schemas.openxmlformats.org/officeDocument/2006/relationships/image" Target="../media/image111.jpeg"/><Relationship Id="rId1" Type="http://schemas.openxmlformats.org/officeDocument/2006/relationships/tags" Target="../tags/tag44.xml"/><Relationship Id="rId2" Type="http://schemas.openxmlformats.org/officeDocument/2006/relationships/tags" Target="../tags/tag45.xml"/><Relationship Id="rId3" Type="http://schemas.openxmlformats.org/officeDocument/2006/relationships/tags" Target="../tags/tag46.xml"/><Relationship Id="rId4" Type="http://schemas.openxmlformats.org/officeDocument/2006/relationships/tags" Target="../tags/tag47.xml"/><Relationship Id="rId5" Type="http://schemas.openxmlformats.org/officeDocument/2006/relationships/tags" Target="../tags/tag48.xml"/><Relationship Id="rId6" Type="http://schemas.openxmlformats.org/officeDocument/2006/relationships/tags" Target="../tags/tag49.xml"/><Relationship Id="rId7" Type="http://schemas.openxmlformats.org/officeDocument/2006/relationships/tags" Target="../tags/tag50.xml"/><Relationship Id="rId8" Type="http://schemas.openxmlformats.org/officeDocument/2006/relationships/tags" Target="../tags/tag51.xml"/></Relationships>
</file>

<file path=ppt/slides/_rels/slide66.xml.rels><?xml version="1.0" encoding="UTF-8" standalone="yes"?>
<Relationships xmlns="http://schemas.openxmlformats.org/package/2006/relationships"><Relationship Id="rId9" Type="http://schemas.openxmlformats.org/officeDocument/2006/relationships/tags" Target="../tags/tag68.xml"/><Relationship Id="rId20" Type="http://schemas.openxmlformats.org/officeDocument/2006/relationships/image" Target="../media/image110.jpeg"/><Relationship Id="rId21" Type="http://schemas.openxmlformats.org/officeDocument/2006/relationships/image" Target="../media/image111.jpeg"/><Relationship Id="rId22" Type="http://schemas.openxmlformats.org/officeDocument/2006/relationships/image" Target="../media/image113.jpeg"/><Relationship Id="rId23" Type="http://schemas.openxmlformats.org/officeDocument/2006/relationships/image" Target="../media/image115.jpeg"/><Relationship Id="rId24" Type="http://schemas.openxmlformats.org/officeDocument/2006/relationships/image" Target="../media/image117.png"/><Relationship Id="rId25" Type="http://schemas.openxmlformats.org/officeDocument/2006/relationships/image" Target="../media/image118.jpeg"/><Relationship Id="rId26" Type="http://schemas.openxmlformats.org/officeDocument/2006/relationships/image" Target="../media/image112.png"/><Relationship Id="rId27" Type="http://schemas.openxmlformats.org/officeDocument/2006/relationships/image" Target="../media/image107.png"/><Relationship Id="rId28" Type="http://schemas.openxmlformats.org/officeDocument/2006/relationships/image" Target="../media/image108.png"/><Relationship Id="rId29" Type="http://schemas.openxmlformats.org/officeDocument/2006/relationships/image" Target="../media/image109.png"/><Relationship Id="rId30" Type="http://schemas.openxmlformats.org/officeDocument/2006/relationships/image" Target="../media/image116.jpeg"/><Relationship Id="rId31" Type="http://schemas.openxmlformats.org/officeDocument/2006/relationships/image" Target="../media/image114.jpeg"/><Relationship Id="rId10" Type="http://schemas.openxmlformats.org/officeDocument/2006/relationships/tags" Target="../tags/tag69.xml"/><Relationship Id="rId11" Type="http://schemas.openxmlformats.org/officeDocument/2006/relationships/tags" Target="../tags/tag70.xml"/><Relationship Id="rId12" Type="http://schemas.openxmlformats.org/officeDocument/2006/relationships/tags" Target="../tags/tag71.xml"/><Relationship Id="rId13" Type="http://schemas.openxmlformats.org/officeDocument/2006/relationships/tags" Target="../tags/tag72.xml"/><Relationship Id="rId14" Type="http://schemas.openxmlformats.org/officeDocument/2006/relationships/tags" Target="../tags/tag73.xml"/><Relationship Id="rId15" Type="http://schemas.openxmlformats.org/officeDocument/2006/relationships/tags" Target="../tags/tag74.xml"/><Relationship Id="rId16" Type="http://schemas.openxmlformats.org/officeDocument/2006/relationships/tags" Target="../tags/tag75.xml"/><Relationship Id="rId17" Type="http://schemas.openxmlformats.org/officeDocument/2006/relationships/tags" Target="../tags/tag76.xml"/><Relationship Id="rId18" Type="http://schemas.openxmlformats.org/officeDocument/2006/relationships/tags" Target="../tags/tag77.xml"/><Relationship Id="rId19" Type="http://schemas.openxmlformats.org/officeDocument/2006/relationships/slideLayout" Target="../slideLayouts/slideLayout2.xml"/><Relationship Id="rId1" Type="http://schemas.openxmlformats.org/officeDocument/2006/relationships/tags" Target="../tags/tag60.xml"/><Relationship Id="rId2" Type="http://schemas.openxmlformats.org/officeDocument/2006/relationships/tags" Target="../tags/tag61.xml"/><Relationship Id="rId3" Type="http://schemas.openxmlformats.org/officeDocument/2006/relationships/tags" Target="../tags/tag62.xml"/><Relationship Id="rId4" Type="http://schemas.openxmlformats.org/officeDocument/2006/relationships/tags" Target="../tags/tag63.xml"/><Relationship Id="rId5" Type="http://schemas.openxmlformats.org/officeDocument/2006/relationships/tags" Target="../tags/tag64.xml"/><Relationship Id="rId6" Type="http://schemas.openxmlformats.org/officeDocument/2006/relationships/tags" Target="../tags/tag65.xml"/><Relationship Id="rId7" Type="http://schemas.openxmlformats.org/officeDocument/2006/relationships/tags" Target="../tags/tag66.xml"/><Relationship Id="rId8"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3.png"/><Relationship Id="rId3"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3.xml"/><Relationship Id="rId2" Type="http://schemas.openxmlformats.org/officeDocument/2006/relationships/image" Target="../media/image1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3.png"/><Relationship Id="rId3" Type="http://schemas.openxmlformats.org/officeDocument/2006/relationships/image" Target="../media/image1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3.png"/><Relationship Id="rId3" Type="http://schemas.openxmlformats.org/officeDocument/2006/relationships/image" Target="../media/image124.png"/></Relationships>
</file>

<file path=ppt/slides/_rels/slide72.xml.rels><?xml version="1.0" encoding="UTF-8" standalone="yes"?>
<Relationships xmlns="http://schemas.openxmlformats.org/package/2006/relationships"><Relationship Id="rId11" Type="http://schemas.openxmlformats.org/officeDocument/2006/relationships/image" Target="../media/image134.png"/><Relationship Id="rId12" Type="http://schemas.openxmlformats.org/officeDocument/2006/relationships/image" Target="../media/image135.png"/><Relationship Id="rId13" Type="http://schemas.openxmlformats.org/officeDocument/2006/relationships/image" Target="../media/image124.png"/><Relationship Id="rId1" Type="http://schemas.openxmlformats.org/officeDocument/2006/relationships/slideLayout" Target="../slideLayouts/slideLayout3.xml"/><Relationship Id="rId2" Type="http://schemas.openxmlformats.org/officeDocument/2006/relationships/image" Target="../media/image123.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s>
</file>

<file path=ppt/slides/_rels/slide73.xml.rels><?xml version="1.0" encoding="UTF-8" standalone="yes"?>
<Relationships xmlns="http://schemas.openxmlformats.org/package/2006/relationships"><Relationship Id="rId11" Type="http://schemas.openxmlformats.org/officeDocument/2006/relationships/image" Target="../media/image135.png"/><Relationship Id="rId12" Type="http://schemas.openxmlformats.org/officeDocument/2006/relationships/image" Target="../media/image124.png"/><Relationship Id="rId13" Type="http://schemas.openxmlformats.org/officeDocument/2006/relationships/image" Target="../media/image136.emf"/><Relationship Id="rId1" Type="http://schemas.openxmlformats.org/officeDocument/2006/relationships/slideLayout" Target="../slideLayouts/slideLayout3.xml"/><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s>
</file>

<file path=ppt/slides/_rels/slide74.xml.rels><?xml version="1.0" encoding="UTF-8" standalone="yes"?>
<Relationships xmlns="http://schemas.openxmlformats.org/package/2006/relationships"><Relationship Id="rId11" Type="http://schemas.openxmlformats.org/officeDocument/2006/relationships/image" Target="../media/image146.emf"/><Relationship Id="rId12" Type="http://schemas.openxmlformats.org/officeDocument/2006/relationships/image" Target="../media/image147.emf"/><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49.jpeg"/><Relationship Id="rId5"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image" Target="../media/image14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72809" y="122487"/>
            <a:ext cx="3872667" cy="2986473"/>
          </a:xfrm>
        </p:spPr>
        <p:txBody>
          <a:bodyPr/>
          <a:lstStyle/>
          <a:p>
            <a:pPr algn="l"/>
            <a:r>
              <a:rPr lang="en-US" altLang="en-US" sz="1800" b="0" dirty="0" smtClean="0">
                <a:solidFill>
                  <a:schemeClr val="tx1"/>
                </a:solidFill>
              </a:rPr>
              <a:t>Large-scale </a:t>
            </a:r>
            <a:r>
              <a:rPr lang="en-US" altLang="en-US" sz="1800" b="0" dirty="0">
                <a:solidFill>
                  <a:schemeClr val="tx1"/>
                </a:solidFill>
              </a:rPr>
              <a:t>Transcriptome Mining: </a:t>
            </a:r>
            <a:r>
              <a:rPr lang="en-US" altLang="en-US" sz="1800" b="0" dirty="0" smtClean="0">
                <a:solidFill>
                  <a:schemeClr val="tx1"/>
                </a:solidFill>
              </a:rPr>
              <a:t/>
            </a:r>
            <a:br>
              <a:rPr lang="en-US" altLang="en-US" sz="1800" b="0" dirty="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Clustering, </a:t>
            </a:r>
            <a:r>
              <a:rPr lang="en-US" altLang="en-US" sz="2800" dirty="0">
                <a:solidFill>
                  <a:schemeClr val="accent6"/>
                </a:solidFill>
              </a:rPr>
              <a:t/>
            </a:r>
            <a:br>
              <a:rPr lang="en-US" altLang="en-US" sz="2800" dirty="0">
                <a:solidFill>
                  <a:schemeClr val="accent6"/>
                </a:solidFill>
              </a:rPr>
            </a:br>
            <a:r>
              <a:rPr lang="en-US" altLang="en-US" sz="2800" dirty="0" smtClean="0">
                <a:solidFill>
                  <a:schemeClr val="accent6"/>
                </a:solidFill>
              </a:rPr>
              <a:t>Dynamic Modelling &amp; Logic-gate Analysis </a:t>
            </a:r>
            <a:br>
              <a:rPr lang="en-US" altLang="en-US" sz="2800" dirty="0" smtClean="0">
                <a:solidFill>
                  <a:schemeClr val="accent6"/>
                </a:solidFill>
              </a:rPr>
            </a:br>
            <a:r>
              <a:rPr lang="en-US" altLang="en-US" sz="2800" dirty="0" smtClean="0">
                <a:solidFill>
                  <a:schemeClr val="accent6"/>
                </a:solidFill>
              </a:rPr>
              <a:t>while Protecting Individual Privacy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8" name="Picture 7"/>
          <p:cNvPicPr>
            <a:picLocks noChangeAspect="1"/>
          </p:cNvPicPr>
          <p:nvPr/>
        </p:nvPicPr>
        <p:blipFill>
          <a:blip r:embed="rId2"/>
          <a:stretch>
            <a:fillRect/>
          </a:stretch>
        </p:blipFill>
        <p:spPr>
          <a:xfrm>
            <a:off x="4759806" y="122487"/>
            <a:ext cx="4178414" cy="4887035"/>
          </a:xfrm>
          <a:prstGeom prst="rect">
            <a:avLst/>
          </a:prstGeom>
          <a:ln w="12700">
            <a:solidFill>
              <a:schemeClr val="tx1"/>
            </a:solidFill>
          </a:ln>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2809" y="3886106"/>
            <a:ext cx="4415547" cy="2864586"/>
          </a:xfrm>
          <a:prstGeom prst="rect">
            <a:avLst/>
          </a:prstGeom>
          <a:ln w="12700">
            <a:solidFill>
              <a:schemeClr val="tx1"/>
            </a:solidFill>
          </a:ln>
        </p:spPr>
      </p:pic>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bg1">
                    <a:lumMod val="50000"/>
                  </a:schemeClr>
                </a:solidFill>
                <a:ea typeface="ＭＳ Ｐゴシック" charset="0"/>
                <a:cs typeface="ＭＳ Ｐゴシック" charset="0"/>
              </a:rPr>
              <a:t>Large-scale Transcriptome Mining: </a:t>
            </a:r>
            <a:r>
              <a:rPr lang="en-US" sz="1600" dirty="0">
                <a:solidFill>
                  <a:schemeClr val="bg1">
                    <a:lumMod val="50000"/>
                  </a:schemeClr>
                </a:solidFill>
                <a:ea typeface="ＭＳ Ｐゴシック" charset="0"/>
                <a:cs typeface="ＭＳ Ｐゴシック" charset="0"/>
              </a:rPr>
              <a:t/>
            </a:r>
            <a:br>
              <a:rPr lang="en-US" sz="16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Clustering, Dynamic Modelling &amp; </a:t>
            </a:r>
            <a:r>
              <a:rPr lang="en-US" sz="1400" dirty="0" smtClean="0">
                <a:solidFill>
                  <a:schemeClr val="bg1">
                    <a:lumMod val="50000"/>
                  </a:schemeClr>
                </a:solidFill>
                <a:ea typeface="ＭＳ Ｐゴシック" charset="0"/>
                <a:cs typeface="ＭＳ Ｐゴシック" charset="0"/>
              </a:rPr>
              <a:t>Logic-gate </a:t>
            </a:r>
            <a:r>
              <a:rPr lang="en-US" sz="1400" dirty="0">
                <a:solidFill>
                  <a:schemeClr val="bg1">
                    <a:lumMod val="50000"/>
                  </a:schemeClr>
                </a:solidFill>
                <a:ea typeface="ＭＳ Ｐゴシック" charset="0"/>
                <a:cs typeface="ＭＳ Ｐゴシック" charset="0"/>
              </a:rPr>
              <a:t>Analysis </a:t>
            </a:r>
            <a:r>
              <a:rPr lang="en-US" sz="1400" dirty="0" smtClean="0">
                <a:solidFill>
                  <a:schemeClr val="bg1">
                    <a:lumMod val="50000"/>
                  </a:schemeClr>
                </a:solidFill>
                <a:ea typeface="ＭＳ Ｐゴシック" charset="0"/>
                <a:cs typeface="ＭＳ Ｐゴシック" charset="0"/>
              </a:rPr>
              <a:t>while </a:t>
            </a:r>
            <a:r>
              <a:rPr lang="en-US" sz="1400" dirty="0">
                <a:solidFill>
                  <a:schemeClr val="bg1">
                    <a:lumMod val="50000"/>
                  </a:schemeClr>
                </a:solidFill>
                <a:ea typeface="ＭＳ Ｐゴシック" charset="0"/>
                <a:cs typeface="ＭＳ Ｐゴシック" charset="0"/>
              </a:rPr>
              <a:t>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ea typeface="ＭＳ Ｐゴシック" charset="-128"/>
              </a:rPr>
              <a:t>Much RNA-</a:t>
            </a:r>
            <a:r>
              <a:rPr lang="en-US" altLang="en-US" sz="1800" dirty="0" err="1" smtClean="0">
                <a:ea typeface="ＭＳ Ｐゴシック" charset="-128"/>
              </a:rPr>
              <a:t>seq</a:t>
            </a:r>
            <a:r>
              <a:rPr lang="en-US" altLang="en-US" sz="1800" dirty="0" smtClean="0">
                <a:ea typeface="ＭＳ Ｐゴシック" charset="-128"/>
              </a:rPr>
              <a:t> (+TF </a:t>
            </a:r>
            <a:r>
              <a:rPr lang="en-US" altLang="en-US" sz="1800" dirty="0" err="1" smtClean="0">
                <a:ea typeface="ＭＳ Ｐゴシック" charset="-128"/>
              </a:rPr>
              <a:t>ChIP</a:t>
            </a:r>
            <a:r>
              <a:rPr lang="en-US" altLang="en-US" sz="1800" dirty="0" smtClean="0">
                <a:ea typeface="ＭＳ Ｐゴシック" charset="-128"/>
              </a:rPr>
              <a:t>) </a:t>
            </a:r>
            <a:r>
              <a:rPr lang="en-US" altLang="en-US" sz="1800" b="1" dirty="0" smtClean="0">
                <a:ea typeface="ＭＳ Ｐゴシック" charset="-128"/>
              </a:rPr>
              <a:t>Data </a:t>
            </a:r>
            <a:endParaRPr lang="en-US" altLang="en-US" sz="1800" b="1" dirty="0">
              <a:ea typeface="ＭＳ Ｐゴシック" charset="-128"/>
            </a:endParaRP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TCGA</a:t>
            </a:r>
          </a:p>
          <a:p>
            <a:pPr lvl="1"/>
            <a:r>
              <a:rPr lang="en-US" altLang="en-US" sz="1400" dirty="0" err="1" smtClean="0">
                <a:ea typeface="ＭＳ Ｐゴシック" charset="-128"/>
              </a:rPr>
              <a:t>Geuvadis</a:t>
            </a:r>
            <a:r>
              <a:rPr lang="en-US" altLang="en-US" sz="1400" dirty="0" smtClean="0">
                <a:ea typeface="ＭＳ Ｐゴシック" charset="-128"/>
              </a:rPr>
              <a:t> w/ 1000G genotypes</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smtClean="0">
                <a:ea typeface="ＭＳ Ｐゴシック" charset="-128"/>
              </a:rPr>
              <a:t>Optimization </a:t>
            </a:r>
            <a:r>
              <a:rPr lang="en-US" altLang="en-US" sz="1400" dirty="0">
                <a:ea typeface="ＭＳ Ｐゴシック" charset="-128"/>
              </a:rPr>
              <a:t>gives 16 conserved co-expression </a:t>
            </a:r>
            <a:r>
              <a:rPr lang="en-US" altLang="en-US" sz="1400" dirty="0" smtClean="0">
                <a:ea typeface="ＭＳ Ｐゴシック" charset="-128"/>
              </a:rPr>
              <a:t>modules</a:t>
            </a:r>
            <a:endParaRPr lang="en-US" altLang="en-US" sz="1400" dirty="0">
              <a:ea typeface="ＭＳ Ｐゴシック" charset="-128"/>
            </a:endParaRPr>
          </a:p>
          <a:p>
            <a:r>
              <a:rPr lang="en-US" altLang="en-US" sz="1800" b="1" dirty="0">
                <a:ea typeface="ＭＳ Ｐゴシック" charset="-128"/>
              </a:rPr>
              <a:t>State Space Models </a:t>
            </a:r>
            <a:r>
              <a:rPr lang="en-US" altLang="en-US" sz="1800" b="1" dirty="0" smtClean="0">
                <a:ea typeface="ＭＳ Ｐゴシック" charset="-128"/>
              </a:rPr>
              <a:t/>
            </a:r>
            <a:br>
              <a:rPr lang="en-US" altLang="en-US" sz="1800" b="1" dirty="0" smtClean="0">
                <a:ea typeface="ＭＳ Ｐゴシック" charset="-128"/>
              </a:rPr>
            </a:b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a:t>
            </a:r>
            <a:r>
              <a:rPr lang="en-US" altLang="en-US" sz="1400" dirty="0" smtClean="0">
                <a:ea typeface="ＭＳ Ｐゴシック" charset="-128"/>
              </a:rPr>
              <a:t>from conserved vs </a:t>
            </a:r>
            <a:r>
              <a:rPr lang="en-US" altLang="en-US" sz="1400" dirty="0">
                <a:ea typeface="ＭＳ Ｐゴシック" charset="-128"/>
              </a:rPr>
              <a:t>species-specific </a:t>
            </a:r>
            <a:r>
              <a:rPr lang="en-US" altLang="en-US" sz="1400" dirty="0" smtClean="0">
                <a:ea typeface="ＭＳ Ｐゴシック" charset="-128"/>
              </a:rPr>
              <a:t>genes</a:t>
            </a: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r>
              <a:rPr lang="en-US" altLang="en-US" sz="1400" dirty="0" smtClean="0">
                <a:ea typeface="ＭＳ Ｐゴシック" charset="-128"/>
              </a:rPr>
              <a:t>)</a:t>
            </a:r>
          </a:p>
          <a:p>
            <a:r>
              <a:rPr lang="en-US" altLang="en-US" sz="1800" b="1" dirty="0" smtClean="0">
                <a:ea typeface="ＭＳ Ｐゴシック" charset="-128"/>
              </a:rPr>
              <a:t>Using Logic Gates</a:t>
            </a:r>
            <a:r>
              <a:rPr lang="en-US" altLang="en-US" sz="1800" dirty="0" smtClean="0">
                <a:ea typeface="ＭＳ Ｐゴシック" charset="-128"/>
              </a:rPr>
              <a:t> to Model </a:t>
            </a:r>
            <a:r>
              <a:rPr lang="en-US" altLang="en-US" sz="1800" dirty="0">
                <a:ea typeface="ＭＳ Ｐゴシック" charset="-128"/>
              </a:rPr>
              <a:t>of </a:t>
            </a:r>
            <a:r>
              <a:rPr lang="en-US" altLang="en-US" sz="1800" dirty="0" smtClean="0">
                <a:ea typeface="ＭＳ Ｐゴシック" charset="-128"/>
              </a:rPr>
              <a:t>Transcriptome Activity</a:t>
            </a:r>
            <a:endParaRPr lang="en-US" altLang="en-US" sz="1800" dirty="0">
              <a:ea typeface="ＭＳ Ｐゴシック" charset="-128"/>
            </a:endParaRPr>
          </a:p>
          <a:p>
            <a:pPr lvl="1"/>
            <a:r>
              <a:rPr lang="en-US" altLang="en-US" sz="1400" dirty="0">
                <a:ea typeface="ＭＳ Ｐゴシック" charset="-128"/>
              </a:rPr>
              <a:t>Preponderance of OR gates in cancer v. cell-cycle (esp. for </a:t>
            </a:r>
            <a:r>
              <a:rPr lang="en-US" altLang="en-US" sz="1400" dirty="0" smtClean="0">
                <a:ea typeface="ＭＳ Ｐゴシック" charset="-128"/>
              </a:rPr>
              <a:t>MYC) </a:t>
            </a:r>
            <a:endParaRPr lang="en-US" altLang="en-US" sz="1400" dirty="0">
              <a:ea typeface="ＭＳ Ｐゴシック" charset="-128"/>
            </a:endParaRP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ea typeface="ＭＳ Ｐゴシック" charset="-128"/>
              </a:rPr>
              <a:t>The General </a:t>
            </a:r>
            <a:r>
              <a:rPr lang="en-US" altLang="en-US" sz="1800" dirty="0" smtClean="0">
                <a:ea typeface="ＭＳ Ｐゴシック" charset="-128"/>
              </a:rPr>
              <a:t/>
            </a:r>
            <a:br>
              <a:rPr lang="en-US" altLang="en-US" sz="1800" dirty="0" smtClean="0">
                <a:ea typeface="ＭＳ Ｐゴシック" charset="-128"/>
              </a:rPr>
            </a:br>
            <a:r>
              <a:rPr lang="en-US" altLang="en-US" sz="1800" b="1" dirty="0" smtClean="0">
                <a:ea typeface="ＭＳ Ｐゴシック" charset="-128"/>
              </a:rPr>
              <a:t>Dilemma </a:t>
            </a:r>
            <a:r>
              <a:rPr lang="en-US" altLang="en-US" sz="1800" b="1" dirty="0">
                <a:ea typeface="ＭＳ Ｐゴシック" charset="-128"/>
              </a:rPr>
              <a:t>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r>
              <a:rPr lang="en-US" altLang="en-US" sz="1800" b="1" dirty="0" smtClean="0">
                <a:ea typeface="ＭＳ Ｐゴシック" charset="-128"/>
              </a:rPr>
              <a:t>RNA-</a:t>
            </a:r>
            <a:r>
              <a:rPr lang="en-US" altLang="en-US" sz="1800" b="1" dirty="0" err="1" smtClean="0">
                <a:ea typeface="ＭＳ Ｐゴシック" charset="-128"/>
              </a:rPr>
              <a:t>seq</a:t>
            </a:r>
            <a:r>
              <a:rPr lang="en-US" altLang="en-US" sz="1800" b="1" dirty="0">
                <a:ea typeface="ＭＳ Ｐゴシック" charset="-128"/>
              </a:rPr>
              <a:t>: How to Publicly Share </a:t>
            </a:r>
            <a:r>
              <a:rPr lang="en-US" altLang="en-US" sz="1800" b="1" dirty="0" smtClean="0">
                <a:ea typeface="ＭＳ Ｐゴシック" charset="-128"/>
              </a:rPr>
              <a:t>it</a:t>
            </a:r>
            <a:endParaRPr lang="en-US" altLang="en-US" sz="1800" b="1" dirty="0">
              <a:ea typeface="ＭＳ Ｐゴシック" charset="-128"/>
            </a:endParaRP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r>
              <a:rPr lang="en-US" altLang="en-US" sz="1400" dirty="0" err="1" smtClean="0">
                <a:ea typeface="ＭＳ Ｐゴシック" charset="-128"/>
              </a:rPr>
              <a:t>eQTLs</a:t>
            </a:r>
            <a:r>
              <a:rPr lang="en-US" altLang="en-US" sz="1400" dirty="0" smtClean="0">
                <a:ea typeface="ＭＳ Ｐゴシック" charset="-128"/>
              </a:rPr>
              <a:t> </a:t>
            </a:r>
            <a:r>
              <a:rPr lang="en-US" altLang="en-US" sz="1400" dirty="0">
                <a:ea typeface="ＭＳ Ｐゴシック" charset="-128"/>
              </a:rPr>
              <a:t>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a:t>
            </a:r>
            <a:r>
              <a:rPr lang="en-US" altLang="en-US" sz="1400" dirty="0" smtClean="0">
                <a:ea typeface="ＭＳ Ｐゴシック" charset="-128"/>
              </a:rPr>
              <a:t>match</a:t>
            </a:r>
          </a:p>
          <a:p>
            <a:r>
              <a:rPr lang="en-US" altLang="en-US" sz="1800" b="1" dirty="0">
                <a:ea typeface="ＭＳ Ｐゴシック" charset="-128"/>
              </a:rPr>
              <a:t>Value of publication patterns</a:t>
            </a:r>
            <a:r>
              <a:rPr lang="en-US" altLang="en-US" sz="1800" dirty="0">
                <a:ea typeface="ＭＳ Ｐゴシック" charset="-128"/>
              </a:rPr>
              <a:t> generated by the </a:t>
            </a:r>
            <a:r>
              <a:rPr lang="en-US" altLang="en-US" sz="1800" dirty="0" smtClean="0">
                <a:ea typeface="ＭＳ Ｐゴシック" charset="-128"/>
              </a:rPr>
              <a:t>data producing consortia</a:t>
            </a:r>
            <a:endParaRPr lang="en-US" altLang="en-US" sz="1800" dirty="0">
              <a:ea typeface="ＭＳ Ｐゴシック" charset="-128"/>
            </a:endParaRP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151977178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228860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12"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824244163"/>
      </p:ext>
    </p:extLst>
  </p:cSld>
  <p:clrMapOvr>
    <a:masterClrMapping/>
  </p:clrMapOvr>
  <p:transition advTm="31171"/>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1147964" y="2440836"/>
            <a:ext cx="2785587"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xfrm>
            <a:off x="685800" y="261257"/>
            <a:ext cx="7772400" cy="1143000"/>
          </a:xfrm>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74512850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624"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625"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38871"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023"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024"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025"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026"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027"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028"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715756" y="3673528"/>
          <a:ext cx="1374834" cy="302791"/>
        </p:xfrm>
        <a:graphic>
          <a:graphicData uri="http://schemas.openxmlformats.org/presentationml/2006/ole">
            <mc:AlternateContent xmlns:mc="http://schemas.openxmlformats.org/markup-compatibility/2006">
              <mc:Choice xmlns:v="urn:schemas-microsoft-com:vml" Requires="v">
                <p:oleObj spid="_x0000_s277029" name="Equation" r:id="rId23" imgW="2133600" imgH="469900" progId="Equation.3">
                  <p:embed/>
                </p:oleObj>
              </mc:Choice>
              <mc:Fallback>
                <p:oleObj name="Equation" r:id="rId23" imgW="2133600" imgH="469900" progId="Equation.3">
                  <p:embed/>
                  <p:pic>
                    <p:nvPicPr>
                      <p:cNvPr id="0" name=""/>
                      <p:cNvPicPr/>
                      <p:nvPr/>
                    </p:nvPicPr>
                    <p:blipFill>
                      <a:blip r:embed="rId24"/>
                      <a:stretch>
                        <a:fillRect/>
                      </a:stretch>
                    </p:blipFill>
                    <p:spPr>
                      <a:xfrm>
                        <a:off x="7715756" y="3673528"/>
                        <a:ext cx="1374834" cy="302791"/>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Specific Scale of the Data Used</a:t>
            </a:r>
            <a:endParaRPr lang="en-US" dirty="0"/>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194560"/>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020842"/>
            <a:ext cx="3048000" cy="2408157"/>
            <a:chOff x="6019800" y="1290398"/>
            <a:chExt cx="3048000" cy="2138602"/>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63437" y="1290398"/>
              <a:ext cx="2109873" cy="245993"/>
            </a:xfrm>
            <a:prstGeom prst="rect">
              <a:avLst/>
            </a:prstGeom>
            <a:noFill/>
          </p:spPr>
          <p:txBody>
            <a:bodyPr wrap="none" rtlCol="0">
              <a:spAutoFit/>
            </a:bodyPr>
            <a:lstStyle/>
            <a:p>
              <a:r>
                <a:rPr lang="en-US" dirty="0" smtClean="0">
                  <a:solidFill>
                    <a:srgbClr val="FF0000"/>
                  </a:solidFill>
                </a:rPr>
                <a:t>Not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advTm="17432"/>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4717"/>
            <a:ext cx="9271000" cy="1143000"/>
          </a:xfrm>
        </p:spPr>
        <p:txBody>
          <a:bodyPr>
            <a:normAutofit fontScale="90000"/>
          </a:bodyPr>
          <a:lstStyle/>
          <a:p>
            <a:r>
              <a:rPr lang="en-US" sz="3600" dirty="0" err="1" smtClean="0"/>
              <a:t>ChIP-seq</a:t>
            </a:r>
            <a:r>
              <a:rPr lang="en-US" sz="3600" dirty="0" smtClean="0"/>
              <a:t>: </a:t>
            </a:r>
            <a:br>
              <a:rPr lang="en-US" sz="3600" dirty="0" smtClean="0"/>
            </a:br>
            <a:r>
              <a:rPr lang="en-US" sz="3600" dirty="0" smtClean="0"/>
              <a:t>Creating an Explicit Regulatory Network</a:t>
            </a:r>
            <a:endParaRPr lang="en-US" sz="3600" dirty="0"/>
          </a:p>
        </p:txBody>
      </p:sp>
      <p:pic>
        <p:nvPicPr>
          <p:cNvPr id="5" name="Content Placeholder 4" descr="Figure 1.pdf"/>
          <p:cNvPicPr>
            <a:picLocks noChangeAspect="1"/>
          </p:cNvPicPr>
          <p:nvPr/>
        </p:nvPicPr>
        <p:blipFill rotWithShape="1">
          <a:blip r:embed="rId3">
            <a:extLst>
              <a:ext uri="{28A0092B-C50C-407E-A947-70E740481C1C}">
                <a14:useLocalDpi xmlns:a14="http://schemas.microsoft.com/office/drawing/2010/main" val="0"/>
              </a:ext>
            </a:extLst>
          </a:blip>
          <a:srcRect l="26714" r="10471" b="74211"/>
          <a:stretch/>
        </p:blipFill>
        <p:spPr>
          <a:xfrm>
            <a:off x="5287855" y="1524000"/>
            <a:ext cx="3855612" cy="2048480"/>
          </a:xfrm>
          <a:prstGeom prst="rect">
            <a:avLst/>
          </a:prstGeom>
        </p:spPr>
      </p:pic>
      <p:sp>
        <p:nvSpPr>
          <p:cNvPr id="6" name="TextBox 5"/>
          <p:cNvSpPr txBox="1"/>
          <p:nvPr/>
        </p:nvSpPr>
        <p:spPr>
          <a:xfrm>
            <a:off x="5867421" y="1219200"/>
            <a:ext cx="272382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Gene regulatory network</a:t>
            </a:r>
          </a:p>
        </p:txBody>
      </p:sp>
      <p:sp>
        <p:nvSpPr>
          <p:cNvPr id="8" name="Right Arrow 7"/>
          <p:cNvSpPr/>
          <p:nvPr/>
        </p:nvSpPr>
        <p:spPr>
          <a:xfrm>
            <a:off x="4830168"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0" name="TextBox 29"/>
          <p:cNvSpPr txBox="1"/>
          <p:nvPr/>
        </p:nvSpPr>
        <p:spPr>
          <a:xfrm>
            <a:off x="28092" y="1239203"/>
            <a:ext cx="3113200" cy="3970318"/>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Next generation sequencing </a:t>
            </a:r>
            <a:r>
              <a:rPr lang="en-US" sz="1800" b="0" dirty="0" smtClean="0">
                <a:solidFill>
                  <a:srgbClr val="000000"/>
                </a:solidFill>
                <a:latin typeface="Georgia"/>
              </a:rPr>
              <a:t>techniques (e.g., </a:t>
            </a:r>
            <a:r>
              <a:rPr lang="en-US" sz="1800" b="0" dirty="0" err="1" smtClean="0">
                <a:solidFill>
                  <a:srgbClr val="000000"/>
                </a:solidFill>
                <a:latin typeface="Georgia"/>
              </a:rPr>
              <a:t>ChIP-seq</a:t>
            </a:r>
            <a:r>
              <a:rPr lang="en-US" sz="1800" b="0" dirty="0" smtClean="0">
                <a:solidFill>
                  <a:srgbClr val="000000"/>
                </a:solidFill>
                <a:latin typeface="Georgia"/>
              </a:rPr>
              <a:t>, CLIP-</a:t>
            </a:r>
            <a:r>
              <a:rPr lang="en-US" sz="1800" b="0" dirty="0" err="1" smtClean="0">
                <a:solidFill>
                  <a:srgbClr val="000000"/>
                </a:solidFill>
                <a:latin typeface="Georgia"/>
              </a:rPr>
              <a:t>seq</a:t>
            </a:r>
            <a:r>
              <a:rPr lang="en-US" sz="1800" b="0" dirty="0" smtClean="0">
                <a:solidFill>
                  <a:srgbClr val="000000"/>
                </a:solidFill>
                <a:latin typeface="Georgia"/>
              </a:rPr>
              <a:t>) predict </a:t>
            </a:r>
            <a:r>
              <a:rPr lang="en-US" sz="1800" dirty="0" smtClean="0">
                <a:solidFill>
                  <a:srgbClr val="000000"/>
                </a:solidFill>
                <a:latin typeface="Georgia"/>
              </a:rPr>
              <a:t>gene </a:t>
            </a:r>
            <a:r>
              <a:rPr lang="en-US" sz="1800" dirty="0">
                <a:solidFill>
                  <a:srgbClr val="000000"/>
                </a:solidFill>
                <a:latin typeface="Georgia"/>
              </a:rPr>
              <a:t>regulatory factors (RFs) </a:t>
            </a:r>
            <a:r>
              <a:rPr lang="en-US" sz="1800" b="0" dirty="0">
                <a:solidFill>
                  <a:srgbClr val="000000"/>
                </a:solidFill>
                <a:latin typeface="Georgia"/>
              </a:rPr>
              <a:t>and their target genes</a:t>
            </a:r>
          </a:p>
          <a:p>
            <a:pPr marL="285750" indent="-285750" fontAlgn="auto">
              <a:spcBef>
                <a:spcPts val="0"/>
              </a:spcBef>
              <a:spcAft>
                <a:spcPts val="0"/>
              </a:spcAft>
              <a:buFont typeface="Arial"/>
              <a:buChar char="•"/>
            </a:pPr>
            <a:r>
              <a:rPr lang="en-US" sz="1800" b="0" dirty="0">
                <a:solidFill>
                  <a:srgbClr val="000000"/>
                </a:solidFill>
                <a:latin typeface="Georgia"/>
              </a:rPr>
              <a:t>transcription factors (TFs)</a:t>
            </a:r>
          </a:p>
          <a:p>
            <a:pPr marL="285750" indent="-285750" fontAlgn="auto">
              <a:spcBef>
                <a:spcPts val="0"/>
              </a:spcBef>
              <a:spcAft>
                <a:spcPts val="0"/>
              </a:spcAft>
              <a:buFont typeface="Arial"/>
              <a:buChar char="•"/>
            </a:pPr>
            <a:r>
              <a:rPr lang="en-US" sz="1800" b="0" dirty="0" smtClean="0">
                <a:solidFill>
                  <a:srgbClr val="000000"/>
                </a:solidFill>
                <a:latin typeface="Georgia"/>
              </a:rPr>
              <a:t>micro-RNAs</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endParaRPr lang="en-US" sz="1800" b="0" dirty="0" smtClean="0">
              <a:solidFill>
                <a:srgbClr val="000000"/>
              </a:solidFill>
              <a:latin typeface="Georgia"/>
            </a:endParaRPr>
          </a:p>
          <a:p>
            <a:pPr marL="285750" indent="-285750" fontAlgn="auto">
              <a:spcBef>
                <a:spcPts val="0"/>
              </a:spcBef>
              <a:spcAft>
                <a:spcPts val="0"/>
              </a:spcAft>
              <a:buFont typeface="Arial"/>
              <a:buChar char="•"/>
            </a:pPr>
            <a:r>
              <a:rPr lang="en-US" sz="1800" b="0" dirty="0" smtClean="0">
                <a:solidFill>
                  <a:srgbClr val="000000"/>
                </a:solidFill>
                <a:latin typeface="Georgia"/>
              </a:rPr>
              <a:t>Less data than RNA-</a:t>
            </a:r>
            <a:r>
              <a:rPr lang="en-US" sz="1800" b="0" dirty="0" err="1" smtClean="0">
                <a:solidFill>
                  <a:srgbClr val="000000"/>
                </a:solidFill>
                <a:latin typeface="Georgia"/>
              </a:rPr>
              <a:t>seq</a:t>
            </a:r>
            <a:r>
              <a:rPr lang="en-US" sz="1800" b="0" dirty="0" smtClean="0">
                <a:solidFill>
                  <a:srgbClr val="000000"/>
                </a:solidFill>
                <a:latin typeface="Georgia"/>
              </a:rPr>
              <a:t> but provides explicit notion of regulation</a:t>
            </a:r>
            <a:endParaRPr lang="en-US" sz="1800" b="0" dirty="0">
              <a:solidFill>
                <a:srgbClr val="000000"/>
              </a:solidFill>
              <a:latin typeface="Georgia"/>
            </a:endParaRPr>
          </a:p>
          <a:p>
            <a:pPr fontAlgn="auto">
              <a:spcBef>
                <a:spcPts val="0"/>
              </a:spcBef>
              <a:spcAft>
                <a:spcPts val="0"/>
              </a:spcAft>
            </a:pPr>
            <a:r>
              <a:rPr lang="en-US" sz="1800" b="0" dirty="0">
                <a:solidFill>
                  <a:srgbClr val="000000"/>
                </a:solidFill>
                <a:latin typeface="Georgia"/>
              </a:rPr>
              <a:t>…</a:t>
            </a:r>
          </a:p>
        </p:txBody>
      </p:sp>
      <p:sp>
        <p:nvSpPr>
          <p:cNvPr id="9" name="Right Arrow 8"/>
          <p:cNvSpPr/>
          <p:nvPr/>
        </p:nvSpPr>
        <p:spPr>
          <a:xfrm>
            <a:off x="2786157"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4" name="Picture 3"/>
          <p:cNvPicPr>
            <a:picLocks noChangeAspect="1"/>
          </p:cNvPicPr>
          <p:nvPr/>
        </p:nvPicPr>
        <p:blipFill rotWithShape="1">
          <a:blip r:embed="rId4"/>
          <a:srcRect l="4662" t="45846" r="76840"/>
          <a:stretch/>
        </p:blipFill>
        <p:spPr>
          <a:xfrm>
            <a:off x="3402747" y="1266286"/>
            <a:ext cx="1242358" cy="2306194"/>
          </a:xfrm>
          <a:prstGeom prst="rect">
            <a:avLst/>
          </a:prstGeom>
        </p:spPr>
      </p:pic>
      <p:sp>
        <p:nvSpPr>
          <p:cNvPr id="7" name="TextBox 6"/>
          <p:cNvSpPr txBox="1"/>
          <p:nvPr/>
        </p:nvSpPr>
        <p:spPr>
          <a:xfrm>
            <a:off x="3333041" y="2177534"/>
            <a:ext cx="146314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rPr>
              <a:t>Peak  calling </a:t>
            </a:r>
            <a:endParaRPr lang="en-US" sz="1800" b="0" dirty="0">
              <a:solidFill>
                <a:srgbClr val="000000"/>
              </a:solidFill>
              <a:latin typeface="Georgia"/>
            </a:endParaRPr>
          </a:p>
        </p:txBody>
      </p:sp>
    </p:spTree>
    <p:extLst>
      <p:ext uri="{BB962C8B-B14F-4D97-AF65-F5344CB8AC3E}">
        <p14:creationId xmlns:p14="http://schemas.microsoft.com/office/powerpoint/2010/main" val="718014063"/>
      </p:ext>
    </p:extLst>
  </p:cSld>
  <p:clrMapOvr>
    <a:masterClrMapping/>
  </p:clrMapOvr>
  <mc:AlternateContent xmlns:mc="http://schemas.openxmlformats.org/markup-compatibility/2006" xmlns:p14="http://schemas.microsoft.com/office/powerpoint/2010/main">
    <mc:Choice Requires="p14">
      <p:transition spd="slow" p14:dur="2000" advTm="31600"/>
    </mc:Choice>
    <mc:Fallback xmlns="">
      <p:transition xmlns:p14="http://schemas.microsoft.com/office/powerpoint/2010/main" spd="slow" advTm="316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6064710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62025696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5889032"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Exceptionalism : </a:t>
            </a:r>
            <a:r>
              <a:rPr lang="en-US" sz="2000" dirty="0" smtClean="0">
                <a:solidFill>
                  <a:srgbClr val="008000"/>
                </a:solidFill>
                <a:latin typeface="Arial" charset="0"/>
                <a:ea typeface="ＭＳ Ｐゴシック" charset="0"/>
                <a:cs typeface="ＭＳ Ｐゴシック" charset="0"/>
              </a:rPr>
              <a:t/>
            </a:r>
            <a:br>
              <a:rPr lang="en-US" sz="2000" dirty="0" smtClean="0">
                <a:solidFill>
                  <a:srgbClr val="008000"/>
                </a:solidFill>
                <a:latin typeface="Arial" charset="0"/>
                <a:ea typeface="ＭＳ Ｐゴシック" charset="0"/>
                <a:cs typeface="ＭＳ Ｐゴシック" charset="0"/>
              </a:rPr>
            </a:br>
            <a:r>
              <a:rPr lang="en-US" sz="2000" dirty="0" smtClean="0">
                <a:solidFill>
                  <a:srgbClr val="008000"/>
                </a:solidFill>
                <a:latin typeface="Arial" charset="0"/>
                <a:ea typeface="ＭＳ Ｐゴシック" charset="0"/>
                <a:cs typeface="ＭＳ Ｐゴシック" charset="0"/>
              </a:rPr>
              <a:t>The </a:t>
            </a:r>
            <a:r>
              <a:rPr lang="en-US" sz="2000" dirty="0">
                <a:solidFill>
                  <a:srgbClr val="008000"/>
                </a:solidFill>
                <a:latin typeface="Arial" charset="0"/>
                <a:ea typeface="ＭＳ Ｐゴシック" charset="0"/>
                <a:cs typeface="ＭＳ Ｐゴシック" charset="0"/>
              </a:rPr>
              <a:t>Genome is very fundamental data, potentially very revealing about one’s identity &amp; characteristics</a:t>
            </a:r>
          </a:p>
          <a:p>
            <a:pPr>
              <a:buNone/>
            </a:pPr>
            <a:r>
              <a:rPr lang="en-US" sz="2000" dirty="0">
                <a:solidFill>
                  <a:srgbClr val="008000"/>
                </a:solidFill>
                <a:latin typeface="Arial" charset="0"/>
                <a:ea typeface="ＭＳ Ｐゴシック" charset="0"/>
                <a:cs typeface="ＭＳ Ｐゴシック" charset="0"/>
              </a:rPr>
              <a:t>Identification Risk: </a:t>
            </a:r>
            <a:r>
              <a:rPr lang="en-US" sz="2000" dirty="0" smtClean="0">
                <a:solidFill>
                  <a:srgbClr val="008000"/>
                </a:solidFill>
                <a:latin typeface="Arial" charset="0"/>
                <a:ea typeface="ＭＳ Ｐゴシック" charset="0"/>
                <a:cs typeface="ＭＳ Ｐゴシック" charset="0"/>
              </a:rPr>
              <a:t>Find </a:t>
            </a:r>
            <a:r>
              <a:rPr lang="en-US" sz="2000" dirty="0">
                <a:solidFill>
                  <a:srgbClr val="008000"/>
                </a:solidFill>
                <a:latin typeface="Arial" charset="0"/>
                <a:ea typeface="ＭＳ Ｐゴシック" charset="0"/>
                <a:cs typeface="ＭＳ Ｐゴシック" charset="0"/>
              </a:rPr>
              <a:t>that someone participated in a study </a:t>
            </a:r>
            <a:r>
              <a:rPr lang="en-US" sz="2000" dirty="0" smtClean="0">
                <a:solidFill>
                  <a:srgbClr val="008000"/>
                </a:solidFill>
                <a:latin typeface="Arial" charset="0"/>
                <a:ea typeface="ＭＳ Ｐゴシック" charset="0"/>
                <a:cs typeface="ＭＳ Ｐゴシック" charset="0"/>
              </a:rPr>
              <a:t>[</a:t>
            </a:r>
            <a:r>
              <a:rPr lang="en-US" sz="2000" dirty="0" err="1" smtClean="0">
                <a:solidFill>
                  <a:srgbClr val="008000"/>
                </a:solidFill>
                <a:latin typeface="Arial" charset="0"/>
                <a:ea typeface="ＭＳ Ｐゴシック" charset="0"/>
                <a:cs typeface="ＭＳ Ｐゴシック" charset="0"/>
              </a:rPr>
              <a:t>eg</a:t>
            </a:r>
            <a:r>
              <a:rPr lang="en-US" sz="2000" dirty="0" smtClean="0">
                <a:solidFill>
                  <a:srgbClr val="008000"/>
                </a:solidFill>
                <a:latin typeface="Arial" charset="0"/>
                <a:ea typeface="ＭＳ Ｐゴシック" charset="0"/>
                <a:cs typeface="ＭＳ Ｐゴシック" charset="0"/>
              </a:rPr>
              <a:t> Craig</a:t>
            </a:r>
            <a:r>
              <a:rPr lang="en-US" sz="2000" dirty="0">
                <a:solidFill>
                  <a:srgbClr val="008000"/>
                </a:solidFill>
                <a:latin typeface="Arial" charset="0"/>
                <a:ea typeface="ＭＳ Ｐゴシック" charset="0"/>
                <a:cs typeface="ＭＳ Ｐゴシック" charset="0"/>
              </a:rPr>
              <a:t>, </a:t>
            </a:r>
            <a:r>
              <a:rPr lang="en-US" sz="2000" dirty="0" err="1">
                <a:solidFill>
                  <a:srgbClr val="008000"/>
                </a:solidFill>
                <a:latin typeface="Arial" charset="0"/>
                <a:ea typeface="ＭＳ Ｐゴシック" charset="0"/>
                <a:cs typeface="ＭＳ Ｐゴシック" charset="0"/>
              </a:rPr>
              <a:t>Erlich</a:t>
            </a:r>
            <a:r>
              <a:rPr lang="en-US" sz="2000" dirty="0">
                <a:solidFill>
                  <a:srgbClr val="008000"/>
                </a:solidFill>
                <a:latin typeface="Arial" charset="0"/>
                <a:ea typeface="ＭＳ Ｐゴシック" charset="0"/>
                <a:cs typeface="ＭＳ Ｐゴシック" charset="0"/>
              </a:rPr>
              <a:t>]</a:t>
            </a:r>
          </a:p>
          <a:p>
            <a:pPr>
              <a:buNone/>
            </a:pPr>
            <a:r>
              <a:rPr lang="en-US" sz="2000" dirty="0">
                <a:solidFill>
                  <a:srgbClr val="008000"/>
                </a:solidFill>
                <a:latin typeface="Arial" charset="0"/>
                <a:ea typeface="ＭＳ Ｐゴシック" charset="0"/>
                <a:cs typeface="ＭＳ Ｐゴシック" charset="0"/>
              </a:rPr>
              <a:t>Characterization Risk: </a:t>
            </a:r>
            <a:r>
              <a:rPr lang="en-US" sz="2000" dirty="0" smtClean="0">
                <a:solidFill>
                  <a:srgbClr val="008000"/>
                </a:solidFill>
                <a:latin typeface="Arial" charset="0"/>
                <a:ea typeface="ＭＳ Ｐゴシック" charset="0"/>
                <a:cs typeface="ＭＳ Ｐゴシック" charset="0"/>
              </a:rPr>
              <a:t>Finding </a:t>
            </a:r>
            <a:r>
              <a:rPr lang="en-US" sz="2000" dirty="0">
                <a:solidFill>
                  <a:srgbClr val="008000"/>
                </a:solidFill>
                <a:latin typeface="Arial" charset="0"/>
                <a:ea typeface="ＭＳ Ｐゴシック" charset="0"/>
                <a:cs typeface="ＭＳ Ｐゴシック" charset="0"/>
              </a:rPr>
              <a:t>that you have a particular trait from studying your identified genome </a:t>
            </a:r>
            <a:r>
              <a:rPr lang="en-US" sz="2000" dirty="0" smtClean="0">
                <a:solidFill>
                  <a:srgbClr val="008000"/>
                </a:solidFill>
                <a:latin typeface="Arial" charset="0"/>
                <a:ea typeface="ＭＳ Ｐゴシック" charset="0"/>
                <a:cs typeface="ＭＳ Ｐゴシック" charset="0"/>
              </a:rPr>
              <a:t>[</a:t>
            </a:r>
            <a:r>
              <a:rPr lang="en-US" sz="2000" dirty="0" err="1">
                <a:solidFill>
                  <a:srgbClr val="008000"/>
                </a:solidFill>
                <a:latin typeface="Arial" charset="0"/>
                <a:ea typeface="ＭＳ Ｐゴシック" charset="0"/>
                <a:cs typeface="ＭＳ Ｐゴシック" charset="0"/>
              </a:rPr>
              <a:t>eg</a:t>
            </a:r>
            <a:r>
              <a:rPr lang="en-US" sz="2000" dirty="0">
                <a:solidFill>
                  <a:srgbClr val="008000"/>
                </a:solidFill>
                <a:latin typeface="Arial" charset="0"/>
                <a:ea typeface="ＭＳ Ｐゴシック" charset="0"/>
                <a:cs typeface="ＭＳ Ｐゴシック" charset="0"/>
              </a:rPr>
              <a:t> Watson </a:t>
            </a:r>
            <a:r>
              <a:rPr lang="en-US" sz="2000" dirty="0" err="1">
                <a:solidFill>
                  <a:srgbClr val="008000"/>
                </a:solidFill>
                <a:latin typeface="Arial" charset="0"/>
                <a:ea typeface="ＭＳ Ｐゴシック" charset="0"/>
                <a:cs typeface="ＭＳ Ｐゴシック" charset="0"/>
              </a:rPr>
              <a:t>ApoE</a:t>
            </a:r>
            <a:r>
              <a:rPr lang="en-US" sz="2000" dirty="0">
                <a:solidFill>
                  <a:srgbClr val="008000"/>
                </a:solidFill>
                <a:latin typeface="Arial" charset="0"/>
                <a:ea typeface="ＭＳ Ｐゴシック" charset="0"/>
                <a:cs typeface="ＭＳ Ｐゴシック" charset="0"/>
              </a:rPr>
              <a:t> status]</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extLst>
      <p:ext uri="{BB962C8B-B14F-4D97-AF65-F5344CB8AC3E}">
        <p14:creationId xmlns:p14="http://schemas.microsoft.com/office/powerpoint/2010/main" val="1585600204"/>
      </p:ext>
    </p:extLst>
  </p:cSld>
  <p:clrMapOvr>
    <a:masterClrMapping/>
  </p:clrMapOvr>
  <p:transition advTm="7606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961" y="308328"/>
            <a:ext cx="3447288" cy="815938"/>
          </a:xfrm>
        </p:spPr>
        <p:txBody>
          <a:bodyPr/>
          <a:lstStyle/>
          <a:p>
            <a:r>
              <a:rPr lang="en-US" dirty="0" smtClean="0"/>
              <a:t>Activity Patterns</a:t>
            </a:r>
            <a:endParaRPr lang="en-US" dirty="0"/>
          </a:p>
        </p:txBody>
      </p:sp>
      <p:sp>
        <p:nvSpPr>
          <p:cNvPr id="30" name="Content Placeholder 29"/>
          <p:cNvSpPr>
            <a:spLocks noGrp="1"/>
          </p:cNvSpPr>
          <p:nvPr>
            <p:ph idx="1"/>
          </p:nvPr>
        </p:nvSpPr>
        <p:spPr>
          <a:xfrm>
            <a:off x="3337961" y="1215208"/>
            <a:ext cx="3447288" cy="4638675"/>
          </a:xfrm>
        </p:spPr>
        <p:txBody>
          <a:bodyPr/>
          <a:lstStyle/>
          <a:p>
            <a:r>
              <a:rPr lang="en-US" dirty="0" smtClean="0"/>
              <a:t>RNA </a:t>
            </a:r>
            <a:r>
              <a:rPr lang="en-US" dirty="0"/>
              <a:t>Seq. </a:t>
            </a:r>
            <a:r>
              <a:rPr lang="en-US" dirty="0" smtClean="0"/>
              <a:t>gives rise </a:t>
            </a:r>
            <a:r>
              <a:rPr lang="en-US" dirty="0"/>
              <a:t>to </a:t>
            </a:r>
            <a:r>
              <a:rPr lang="en-US" dirty="0" smtClean="0"/>
              <a:t>activity patterns </a:t>
            </a:r>
            <a:r>
              <a:rPr lang="en-US" dirty="0"/>
              <a:t/>
            </a:r>
            <a:br>
              <a:rPr lang="en-US" dirty="0"/>
            </a:br>
            <a:r>
              <a:rPr lang="en-US" dirty="0"/>
              <a:t>of </a:t>
            </a:r>
            <a:r>
              <a:rPr lang="en-US" dirty="0" smtClean="0"/>
              <a:t>genes </a:t>
            </a:r>
            <a:r>
              <a:rPr lang="en-US" dirty="0"/>
              <a:t>&amp; </a:t>
            </a:r>
            <a:r>
              <a:rPr lang="en-US" dirty="0" smtClean="0"/>
              <a:t>regions </a:t>
            </a:r>
            <a:r>
              <a:rPr lang="en-US" dirty="0"/>
              <a:t>in the </a:t>
            </a:r>
            <a:r>
              <a:rPr lang="en-US" dirty="0" smtClean="0"/>
              <a:t>genome</a:t>
            </a:r>
          </a:p>
          <a:p>
            <a:r>
              <a:rPr lang="en-US" dirty="0" smtClean="0"/>
              <a:t>Across</a:t>
            </a:r>
          </a:p>
          <a:p>
            <a:pPr lvl="1"/>
            <a:r>
              <a:rPr lang="en-US" dirty="0" smtClean="0"/>
              <a:t>time (development &amp; disease),</a:t>
            </a:r>
          </a:p>
          <a:p>
            <a:pPr lvl="1"/>
            <a:r>
              <a:rPr lang="en-US" dirty="0" smtClean="0"/>
              <a:t>different tissues &amp;</a:t>
            </a:r>
          </a:p>
          <a:p>
            <a:pPr lvl="1"/>
            <a:r>
              <a:rPr lang="en-US" dirty="0" smtClean="0"/>
              <a:t>individuals in a population</a:t>
            </a:r>
            <a:endParaRPr lang="en-US"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5" y="5131288"/>
            <a:ext cx="2948940" cy="165877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5" y="3441237"/>
            <a:ext cx="2948940" cy="165877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5" y="1751186"/>
            <a:ext cx="2948940" cy="1658779"/>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5" y="55420"/>
            <a:ext cx="2948940" cy="165877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4061" y="5781359"/>
            <a:ext cx="1991501" cy="112022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4061" y="4620580"/>
            <a:ext cx="1991501" cy="112022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4062" y="3454716"/>
            <a:ext cx="1991501" cy="112022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4064" y="2296475"/>
            <a:ext cx="1991501" cy="112022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063" y="1124266"/>
            <a:ext cx="1991501" cy="1120220"/>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4064" y="-23814"/>
            <a:ext cx="1991501" cy="1120220"/>
          </a:xfrm>
          <a:prstGeom prst="rect">
            <a:avLst/>
          </a:prstGeom>
        </p:spPr>
      </p:pic>
    </p:spTree>
    <p:extLst>
      <p:ext uri="{BB962C8B-B14F-4D97-AF65-F5344CB8AC3E}">
        <p14:creationId xmlns:p14="http://schemas.microsoft.com/office/powerpoint/2010/main" val="12014957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61870" cy="5245100"/>
          </a:xfrm>
        </p:spPr>
        <p:txBody>
          <a:bodyPr>
            <a:normAutofit fontScale="92500" lnSpcReduction="20000"/>
          </a:bodyPr>
          <a:lstStyle/>
          <a:p>
            <a:pPr marL="225413" indent="-225413" defTabSz="909586" eaLnBrk="1" hangingPunct="1">
              <a:defRPr/>
            </a:pPr>
            <a:r>
              <a:rPr lang="en-US" altLang="en-US" sz="2400" b="1" dirty="0">
                <a:solidFill>
                  <a:srgbClr val="C00000"/>
                </a:solidFill>
                <a:ea typeface="ＭＳ Ｐゴシック" pitchFamily="34" charset="-128"/>
              </a:rPr>
              <a:t>Personal 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smtClean="0">
                <a:ea typeface="ＭＳ Ｐゴシック" pitchFamily="34" charset="-128"/>
              </a:rPr>
              <a:t/>
            </a:r>
            <a:br>
              <a:rPr lang="en-US" altLang="en-US" sz="2400" dirty="0" smtClean="0">
                <a:ea typeface="ＭＳ Ｐゴシック" pitchFamily="34" charset="-128"/>
              </a:rPr>
            </a:br>
            <a:r>
              <a:rPr lang="en-US" altLang="en-US" sz="2400" dirty="0" smtClean="0">
                <a:ea typeface="ＭＳ Ｐゴシック" pitchFamily="34" charset="-128"/>
              </a:rPr>
              <a:t>Genomics </a:t>
            </a:r>
            <a:r>
              <a:rPr lang="en-US" altLang="en-US" sz="2400" dirty="0">
                <a:ea typeface="ＭＳ Ｐゴシック" pitchFamily="34" charset="-128"/>
              </a:rPr>
              <a:t>historically has been a proponent of “open data” but not clear personal genomics fits </a:t>
            </a:r>
            <a:r>
              <a:rPr lang="en-US" altLang="en-US" sz="2400" dirty="0" smtClean="0">
                <a:ea typeface="ＭＳ Ｐゴシック" pitchFamily="34" charset="-128"/>
              </a:rPr>
              <a:t>this. </a:t>
            </a:r>
          </a:p>
          <a:p>
            <a:pPr lvl="1" eaLnBrk="1" hangingPunct="1">
              <a:defRPr/>
            </a:pPr>
            <a:r>
              <a:rPr lang="en-US" altLang="en-US" sz="2200" dirty="0" smtClean="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sz="2400" b="1" dirty="0">
                <a:solidFill>
                  <a:srgbClr val="C00000"/>
                </a:solidFill>
                <a:latin typeface="Arial" charset="0"/>
                <a:ea typeface="ＭＳ Ｐゴシック" charset="0"/>
                <a:cs typeface="ＭＳ Ｐゴシック" charset="0"/>
              </a:rPr>
              <a:t>Ethically 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641195"/>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Tree>
    <p:extLst>
      <p:ext uri="{BB962C8B-B14F-4D97-AF65-F5344CB8AC3E}">
        <p14:creationId xmlns:p14="http://schemas.microsoft.com/office/powerpoint/2010/main" val="109927252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76" y="495972"/>
            <a:ext cx="2663940" cy="1143000"/>
          </a:xfrm>
        </p:spPr>
        <p:txBody>
          <a:bodyPr/>
          <a:lstStyle/>
          <a:p>
            <a:r>
              <a:rPr lang="en-US" sz="2000" dirty="0" smtClean="0"/>
              <a:t>Modeling for RNA-</a:t>
            </a:r>
            <a:r>
              <a:rPr lang="en-US" sz="2000" dirty="0" err="1" smtClean="0"/>
              <a:t>seq</a:t>
            </a:r>
            <a:r>
              <a:rPr lang="en-US" sz="2000" dirty="0" smtClean="0"/>
              <a:t> &amp; Chip-</a:t>
            </a:r>
            <a:r>
              <a:rPr lang="en-US" sz="2000" dirty="0" err="1" smtClean="0"/>
              <a:t>seq</a:t>
            </a:r>
            <a:r>
              <a:rPr lang="en-US" sz="2000" dirty="0" smtClean="0"/>
              <a:t> data across many samples &amp; individuals…</a:t>
            </a:r>
            <a:endParaRPr lang="en-US" sz="2000" dirty="0"/>
          </a:p>
        </p:txBody>
      </p:sp>
      <p:sp>
        <p:nvSpPr>
          <p:cNvPr id="3" name="Content Placeholder 2"/>
          <p:cNvSpPr>
            <a:spLocks noGrp="1"/>
          </p:cNvSpPr>
          <p:nvPr>
            <p:ph sz="half" idx="1"/>
          </p:nvPr>
        </p:nvSpPr>
        <p:spPr>
          <a:xfrm>
            <a:off x="3447060" y="1397694"/>
            <a:ext cx="3168352" cy="5003106"/>
          </a:xfrm>
        </p:spPr>
        <p:style>
          <a:lnRef idx="2">
            <a:schemeClr val="dk1"/>
          </a:lnRef>
          <a:fillRef idx="1">
            <a:schemeClr val="lt1"/>
          </a:fillRef>
          <a:effectRef idx="0">
            <a:schemeClr val="dk1"/>
          </a:effectRef>
          <a:fontRef idx="minor">
            <a:schemeClr val="dk1"/>
          </a:fontRef>
        </p:style>
        <p:txBody>
          <a:bodyPr/>
          <a:lstStyle/>
          <a:p>
            <a:r>
              <a:rPr lang="en-US" sz="2000" smtClean="0"/>
              <a:t>Clusters</a:t>
            </a:r>
          </a:p>
          <a:p>
            <a:r>
              <a:rPr lang="en-US" sz="2000" dirty="0" smtClean="0"/>
              <a:t>Logical model</a:t>
            </a:r>
          </a:p>
          <a:p>
            <a:endParaRPr lang="en-US" sz="2000" dirty="0" smtClean="0"/>
          </a:p>
          <a:p>
            <a:endParaRPr lang="en-US" sz="2000" dirty="0" smtClean="0"/>
          </a:p>
          <a:p>
            <a:endParaRPr lang="en-US" sz="2000" dirty="0" smtClean="0"/>
          </a:p>
          <a:p>
            <a:pPr>
              <a:buNone/>
            </a:pPr>
            <a:endParaRPr lang="en-US" sz="2000" dirty="0" smtClean="0"/>
          </a:p>
          <a:p>
            <a:r>
              <a:rPr lang="en-US" altLang="zh-CN" sz="2000" dirty="0" smtClean="0"/>
              <a:t>Continuous model</a:t>
            </a:r>
          </a:p>
          <a:p>
            <a:endParaRPr lang="en-US" altLang="zh-CN" sz="2000" dirty="0" smtClean="0"/>
          </a:p>
          <a:p>
            <a:endParaRPr lang="en-US" altLang="zh-CN" sz="2000" dirty="0" smtClean="0"/>
          </a:p>
          <a:p>
            <a:endParaRPr lang="en-US" altLang="zh-CN" sz="2000" dirty="0" smtClean="0"/>
          </a:p>
          <a:p>
            <a:endParaRPr lang="en-US" altLang="zh-CN" sz="2000" dirty="0" smtClean="0"/>
          </a:p>
          <a:p>
            <a:endParaRPr lang="en-US" altLang="zh-CN" sz="2000" dirty="0" smtClean="0"/>
          </a:p>
          <a:p>
            <a:r>
              <a:rPr lang="en-US" altLang="zh-CN" sz="2000" dirty="0" smtClean="0"/>
              <a:t>Probabilistic model</a:t>
            </a:r>
          </a:p>
          <a:p>
            <a:endParaRPr lang="en-US" dirty="0"/>
          </a:p>
        </p:txBody>
      </p:sp>
      <p:sp>
        <p:nvSpPr>
          <p:cNvPr id="4" name="Content Placeholder 3"/>
          <p:cNvSpPr>
            <a:spLocks noGrp="1"/>
          </p:cNvSpPr>
          <p:nvPr>
            <p:ph sz="half" idx="2"/>
          </p:nvPr>
        </p:nvSpPr>
        <p:spPr>
          <a:xfrm>
            <a:off x="7308304" y="2708920"/>
            <a:ext cx="1480096" cy="2160240"/>
          </a:xfrm>
        </p:spPr>
        <p:style>
          <a:lnRef idx="2">
            <a:schemeClr val="dk1"/>
          </a:lnRef>
          <a:fillRef idx="1">
            <a:schemeClr val="lt1"/>
          </a:fillRef>
          <a:effectRef idx="0">
            <a:schemeClr val="dk1"/>
          </a:effectRef>
          <a:fontRef idx="minor">
            <a:schemeClr val="dk1"/>
          </a:fontRef>
        </p:style>
        <p:txBody>
          <a:bodyPr/>
          <a:lstStyle/>
          <a:p>
            <a:endParaRPr lang="en-US" sz="1400" dirty="0" smtClean="0"/>
          </a:p>
          <a:p>
            <a:endParaRPr lang="en-US" sz="1400" dirty="0"/>
          </a:p>
          <a:p>
            <a:endParaRPr lang="en-US" sz="1400" dirty="0" smtClean="0"/>
          </a:p>
          <a:p>
            <a:r>
              <a:rPr lang="en-US" sz="1400" dirty="0" smtClean="0"/>
              <a:t>Gene Regulatory Mechanisms</a:t>
            </a:r>
          </a:p>
          <a:p>
            <a:pPr marL="0" indent="0">
              <a:buNone/>
            </a:pPr>
            <a:endParaRPr lang="en-US" sz="1400" dirty="0" smtClean="0"/>
          </a:p>
        </p:txBody>
      </p:sp>
      <p:pic>
        <p:nvPicPr>
          <p:cNvPr id="5" name="Picture 4"/>
          <p:cNvPicPr>
            <a:picLocks noChangeAspect="1"/>
          </p:cNvPicPr>
          <p:nvPr/>
        </p:nvPicPr>
        <p:blipFill>
          <a:blip r:embed="rId2" cstate="print"/>
          <a:stretch>
            <a:fillRect/>
          </a:stretch>
        </p:blipFill>
        <p:spPr>
          <a:xfrm>
            <a:off x="4067944" y="2204864"/>
            <a:ext cx="1705710" cy="1363480"/>
          </a:xfrm>
          <a:prstGeom prst="rect">
            <a:avLst/>
          </a:prstGeom>
        </p:spPr>
      </p:pic>
      <p:pic>
        <p:nvPicPr>
          <p:cNvPr id="7" name="Picture 3" descr="D:\kuloth\2015\Jan\28-01-2015\nrg_aop\slides_img\nrg3885-f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29" t="43619" b="16643"/>
          <a:stretch/>
        </p:blipFill>
        <p:spPr bwMode="auto">
          <a:xfrm>
            <a:off x="3785427" y="3933057"/>
            <a:ext cx="1724374" cy="187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6627168"/>
            <a:ext cx="1710725" cy="230832"/>
          </a:xfrm>
          <a:prstGeom prst="rect">
            <a:avLst/>
          </a:prstGeom>
          <a:noFill/>
        </p:spPr>
        <p:txBody>
          <a:bodyPr wrap="none" rtlCol="0">
            <a:spAutoFit/>
          </a:bodyPr>
          <a:lstStyle/>
          <a:p>
            <a:pPr fontAlgn="base">
              <a:spcBef>
                <a:spcPct val="0"/>
              </a:spcBef>
              <a:spcAft>
                <a:spcPct val="0"/>
              </a:spcAft>
            </a:pPr>
            <a:r>
              <a:rPr lang="en-US" sz="900" dirty="0" err="1">
                <a:solidFill>
                  <a:srgbClr val="7F7F7F"/>
                </a:solidFill>
                <a:ea typeface="ＭＳ Ｐゴシック" charset="0"/>
                <a:cs typeface="ＭＳ Ｐゴシック" charset="0"/>
              </a:rPr>
              <a:t>Istrail</a:t>
            </a:r>
            <a:r>
              <a:rPr lang="en-US" sz="900" dirty="0">
                <a:solidFill>
                  <a:srgbClr val="7F7F7F"/>
                </a:solidFill>
                <a:ea typeface="ＭＳ Ｐゴシック" charset="0"/>
                <a:cs typeface="ＭＳ Ｐゴシック" charset="0"/>
              </a:rPr>
              <a:t> &amp; Davidson, PNAS, ‘04 </a:t>
            </a:r>
          </a:p>
        </p:txBody>
      </p:sp>
      <p:sp>
        <p:nvSpPr>
          <p:cNvPr id="8" name="TextBox 7"/>
          <p:cNvSpPr txBox="1"/>
          <p:nvPr/>
        </p:nvSpPr>
        <p:spPr>
          <a:xfrm>
            <a:off x="1803648" y="6627168"/>
            <a:ext cx="3454152" cy="230832"/>
          </a:xfrm>
          <a:prstGeom prst="rect">
            <a:avLst/>
          </a:prstGeom>
          <a:noFill/>
        </p:spPr>
        <p:txBody>
          <a:bodyPr wrap="square" rtlCol="0">
            <a:spAutoFit/>
          </a:bodyPr>
          <a:lstStyle/>
          <a:p>
            <a:pPr fontAlgn="base">
              <a:spcBef>
                <a:spcPct val="0"/>
              </a:spcBef>
              <a:spcAft>
                <a:spcPct val="0"/>
              </a:spcAft>
            </a:pPr>
            <a:r>
              <a:rPr lang="en-US" sz="900" dirty="0">
                <a:solidFill>
                  <a:srgbClr val="7F7F7F"/>
                </a:solidFill>
                <a:ea typeface="ＭＳ Ｐゴシック" charset="0"/>
                <a:cs typeface="ＭＳ Ｐゴシック" charset="0"/>
              </a:rPr>
              <a:t>Nicolas Le </a:t>
            </a:r>
            <a:r>
              <a:rPr lang="en-US" sz="900" dirty="0" err="1">
                <a:solidFill>
                  <a:srgbClr val="7F7F7F"/>
                </a:solidFill>
                <a:ea typeface="ＭＳ Ｐゴシック" charset="0"/>
                <a:cs typeface="ＭＳ Ｐゴシック" charset="0"/>
              </a:rPr>
              <a:t>Novère</a:t>
            </a:r>
            <a:r>
              <a:rPr lang="en-US" sz="900" dirty="0">
                <a:solidFill>
                  <a:srgbClr val="7F7F7F"/>
                </a:solidFill>
                <a:ea typeface="ＭＳ Ｐゴシック" charset="0"/>
                <a:cs typeface="ＭＳ Ｐゴシック" charset="0"/>
              </a:rPr>
              <a:t>, Nature Reviews Genetics, ‘15</a:t>
            </a:r>
          </a:p>
        </p:txBody>
      </p:sp>
      <p:grpSp>
        <p:nvGrpSpPr>
          <p:cNvPr id="18" name="组合 17"/>
          <p:cNvGrpSpPr/>
          <p:nvPr/>
        </p:nvGrpSpPr>
        <p:grpSpPr>
          <a:xfrm>
            <a:off x="0" y="2204864"/>
            <a:ext cx="3202744" cy="3116089"/>
            <a:chOff x="5472449" y="4068493"/>
            <a:chExt cx="3528392" cy="3116089"/>
          </a:xfrm>
        </p:grpSpPr>
        <p:pic>
          <p:nvPicPr>
            <p:cNvPr id="9" name="Picture 8"/>
            <p:cNvPicPr>
              <a:picLocks noChangeAspect="1"/>
            </p:cNvPicPr>
            <p:nvPr/>
          </p:nvPicPr>
          <p:blipFill rotWithShape="1">
            <a:blip r:embed="rId4" cstate="print"/>
            <a:srcRect r="43689"/>
            <a:stretch/>
          </p:blipFill>
          <p:spPr>
            <a:xfrm>
              <a:off x="6000439" y="4170145"/>
              <a:ext cx="2598622" cy="2687855"/>
            </a:xfrm>
            <a:prstGeom prst="rect">
              <a:avLst/>
            </a:prstGeom>
          </p:spPr>
        </p:pic>
        <p:cxnSp>
          <p:nvCxnSpPr>
            <p:cNvPr id="10" name="Straight Arrow Connector 10"/>
            <p:cNvCxnSpPr/>
            <p:nvPr/>
          </p:nvCxnSpPr>
          <p:spPr bwMode="auto">
            <a:xfrm flipH="1">
              <a:off x="5919120" y="4307434"/>
              <a:ext cx="0" cy="1424370"/>
            </a:xfrm>
            <a:prstGeom prst="straightConnector1">
              <a:avLst/>
            </a:prstGeom>
            <a:noFill/>
            <a:ln w="12700" cap="flat" cmpd="sng" algn="ctr">
              <a:solidFill>
                <a:schemeClr val="tx1"/>
              </a:solidFill>
              <a:prstDash val="solid"/>
              <a:round/>
              <a:headEnd type="none" w="sm" len="sm"/>
              <a:tailEnd type="arrow"/>
            </a:ln>
            <a:effectLst/>
          </p:spPr>
        </p:cxnSp>
        <p:sp>
          <p:nvSpPr>
            <p:cNvPr id="11" name="TextBox 10"/>
            <p:cNvSpPr txBox="1"/>
            <p:nvPr/>
          </p:nvSpPr>
          <p:spPr>
            <a:xfrm rot="16200000">
              <a:off x="5462366" y="4555836"/>
              <a:ext cx="559769" cy="305164"/>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000000"/>
                  </a:solidFill>
                  <a:latin typeface="Arial" charset="0"/>
                  <a:ea typeface="ＭＳ Ｐゴシック" charset="0"/>
                  <a:cs typeface="ＭＳ Ｐゴシック" charset="0"/>
                </a:rPr>
                <a:t>Gene</a:t>
              </a:r>
              <a:endParaRPr lang="en-US" sz="1200" dirty="0">
                <a:solidFill>
                  <a:srgbClr val="000000"/>
                </a:solidFill>
                <a:latin typeface="Arial" charset="0"/>
                <a:ea typeface="ＭＳ Ｐゴシック" charset="0"/>
                <a:cs typeface="ＭＳ Ｐゴシック" charset="0"/>
              </a:endParaRPr>
            </a:p>
          </p:txBody>
        </p:sp>
        <p:cxnSp>
          <p:nvCxnSpPr>
            <p:cNvPr id="12" name="Straight Arrow Connector 12"/>
            <p:cNvCxnSpPr/>
            <p:nvPr/>
          </p:nvCxnSpPr>
          <p:spPr bwMode="auto">
            <a:xfrm>
              <a:off x="5919120" y="4307433"/>
              <a:ext cx="1098482" cy="0"/>
            </a:xfrm>
            <a:prstGeom prst="straightConnector1">
              <a:avLst/>
            </a:prstGeom>
            <a:noFill/>
            <a:ln w="12700" cap="flat" cmpd="sng" algn="ctr">
              <a:solidFill>
                <a:schemeClr val="tx1"/>
              </a:solidFill>
              <a:prstDash val="solid"/>
              <a:round/>
              <a:headEnd type="none" w="sm" len="sm"/>
              <a:tailEnd type="arrow"/>
            </a:ln>
            <a:effectLst/>
          </p:spPr>
        </p:cxnSp>
        <p:sp>
          <p:nvSpPr>
            <p:cNvPr id="13" name="TextBox 12"/>
            <p:cNvSpPr txBox="1"/>
            <p:nvPr/>
          </p:nvSpPr>
          <p:spPr>
            <a:xfrm>
              <a:off x="5906988" y="4068493"/>
              <a:ext cx="907622" cy="276999"/>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000000"/>
                  </a:solidFill>
                  <a:latin typeface="Arial" charset="0"/>
                  <a:ea typeface="ＭＳ Ｐゴシック" charset="0"/>
                  <a:cs typeface="ＭＳ Ｐゴシック" charset="0"/>
                </a:rPr>
                <a:t>Population</a:t>
              </a:r>
              <a:endParaRPr lang="en-US" sz="1200" dirty="0">
                <a:solidFill>
                  <a:srgbClr val="000000"/>
                </a:solidFill>
                <a:latin typeface="Arial" charset="0"/>
                <a:ea typeface="ＭＳ Ｐゴシック" charset="0"/>
                <a:cs typeface="ＭＳ Ｐゴシック" charset="0"/>
              </a:endParaRPr>
            </a:p>
          </p:txBody>
        </p:sp>
        <p:sp>
          <p:nvSpPr>
            <p:cNvPr id="14" name="Rectangle 17"/>
            <p:cNvSpPr/>
            <p:nvPr/>
          </p:nvSpPr>
          <p:spPr bwMode="auto">
            <a:xfrm>
              <a:off x="8444588" y="4599172"/>
              <a:ext cx="308948" cy="17847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fontAlgn="base">
                <a:spcBef>
                  <a:spcPct val="0"/>
                </a:spcBef>
                <a:spcAft>
                  <a:spcPct val="0"/>
                </a:spcAft>
              </a:pPr>
              <a:endParaRPr lang="en-US" sz="1200" b="1">
                <a:solidFill>
                  <a:srgbClr val="000000"/>
                </a:solidFill>
                <a:latin typeface="Arial" pitchFamily="-65" charset="0"/>
                <a:ea typeface="ＭＳ Ｐゴシック" charset="0"/>
                <a:cs typeface="ＭＳ Ｐゴシック" charset="0"/>
              </a:endParaRPr>
            </a:p>
          </p:txBody>
        </p:sp>
        <p:sp>
          <p:nvSpPr>
            <p:cNvPr id="15" name="TextBox 14"/>
            <p:cNvSpPr txBox="1"/>
            <p:nvPr/>
          </p:nvSpPr>
          <p:spPr>
            <a:xfrm>
              <a:off x="8226270" y="4666623"/>
              <a:ext cx="774571" cy="553998"/>
            </a:xfrm>
            <a:prstGeom prst="rect">
              <a:avLst/>
            </a:prstGeom>
            <a:noFill/>
          </p:spPr>
          <p:txBody>
            <a:bodyPr wrap="none" rtlCol="0">
              <a:spAutoFit/>
            </a:bodyPr>
            <a:lstStyle/>
            <a:p>
              <a:pPr defTabSz="914400" fontAlgn="base">
                <a:spcBef>
                  <a:spcPct val="0"/>
                </a:spcBef>
                <a:spcAft>
                  <a:spcPct val="0"/>
                </a:spcAft>
              </a:pPr>
              <a:r>
                <a:rPr lang="en-US" sz="600" dirty="0">
                  <a:solidFill>
                    <a:srgbClr val="000000"/>
                  </a:solidFill>
                  <a:latin typeface="Arial" charset="0"/>
                  <a:ea typeface="ＭＳ Ｐゴシック" charset="0"/>
                  <a:cs typeface="ＭＳ Ｐゴシック" charset="0"/>
                </a:rPr>
                <a:t>O</a:t>
              </a:r>
              <a:r>
                <a:rPr lang="en-US" sz="600" dirty="0" smtClean="0">
                  <a:solidFill>
                    <a:srgbClr val="000000"/>
                  </a:solidFill>
                  <a:latin typeface="Arial" charset="0"/>
                  <a:ea typeface="ＭＳ Ｐゴシック" charset="0"/>
                  <a:cs typeface="ＭＳ Ｐゴシック" charset="0"/>
                </a:rPr>
                <a:t>ver expressed</a:t>
              </a:r>
            </a:p>
            <a:p>
              <a:pPr defTabSz="914400" fontAlgn="base">
                <a:spcBef>
                  <a:spcPct val="0"/>
                </a:spcBef>
                <a:spcAft>
                  <a:spcPct val="0"/>
                </a:spcAft>
              </a:pPr>
              <a:endParaRPr lang="en-US" sz="600" dirty="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600" dirty="0" smtClean="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600" dirty="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600" dirty="0" smtClean="0">
                  <a:latin typeface="Arial" charset="0"/>
                  <a:ea typeface="ＭＳ Ｐゴシック" charset="0"/>
                  <a:cs typeface="ＭＳ Ｐゴシック" charset="0"/>
                </a:rPr>
                <a:t>Under</a:t>
              </a:r>
              <a:r>
                <a:rPr lang="en-US" sz="600" dirty="0" smtClean="0">
                  <a:solidFill>
                    <a:srgbClr val="FF0000"/>
                  </a:solidFill>
                  <a:latin typeface="Arial" charset="0"/>
                  <a:ea typeface="ＭＳ Ｐゴシック" charset="0"/>
                  <a:cs typeface="ＭＳ Ｐゴシック" charset="0"/>
                </a:rPr>
                <a:t> </a:t>
              </a:r>
              <a:r>
                <a:rPr lang="en-US" sz="600" dirty="0" smtClean="0">
                  <a:solidFill>
                    <a:srgbClr val="000000"/>
                  </a:solidFill>
                  <a:latin typeface="Arial" charset="0"/>
                  <a:ea typeface="ＭＳ Ｐゴシック" charset="0"/>
                  <a:cs typeface="ＭＳ Ｐゴシック" charset="0"/>
                </a:rPr>
                <a:t>expressed</a:t>
              </a:r>
              <a:endParaRPr lang="en-US" sz="600" dirty="0">
                <a:solidFill>
                  <a:srgbClr val="000000"/>
                </a:solidFill>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5472449" y="6876805"/>
              <a:ext cx="315764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a:r>
                <a:rPr lang="en-US" sz="1000" kern="0" dirty="0">
                  <a:solidFill>
                    <a:srgbClr val="FFFFFF">
                      <a:lumMod val="50000"/>
                    </a:srgbClr>
                  </a:solidFill>
                  <a:cs typeface="ＭＳ Ｐゴシック" charset="0"/>
                </a:rPr>
                <a:t>The Cancer Genome Atlas Network</a:t>
              </a:r>
              <a:r>
                <a:rPr lang="en-GB" sz="1000" kern="0" dirty="0">
                  <a:solidFill>
                    <a:srgbClr val="FFFFFF">
                      <a:lumMod val="50000"/>
                    </a:srgbClr>
                  </a:solidFill>
                  <a:cs typeface="ＭＳ Ｐゴシック" charset="0"/>
                </a:rPr>
                <a:t> Nature </a:t>
              </a:r>
              <a:r>
                <a:rPr lang="en-GB" sz="1000" b="1" kern="0" dirty="0">
                  <a:solidFill>
                    <a:srgbClr val="FFFFFF">
                      <a:lumMod val="50000"/>
                    </a:srgbClr>
                  </a:solidFill>
                  <a:cs typeface="ＭＳ Ｐゴシック" charset="0"/>
                </a:rPr>
                <a:t>487</a:t>
              </a:r>
              <a:r>
                <a:rPr lang="en-GB" sz="1000" kern="0" dirty="0">
                  <a:solidFill>
                    <a:srgbClr val="FFFFFF">
                      <a:lumMod val="50000"/>
                    </a:srgbClr>
                  </a:solidFill>
                  <a:cs typeface="ＭＳ Ｐゴシック" charset="0"/>
                </a:rPr>
                <a:t>, 330-337 (2012) doi:10.1038/nature11252</a:t>
              </a:r>
            </a:p>
          </p:txBody>
        </p:sp>
      </p:grpSp>
      <p:sp>
        <p:nvSpPr>
          <p:cNvPr id="19" name="右箭头 18"/>
          <p:cNvSpPr/>
          <p:nvPr/>
        </p:nvSpPr>
        <p:spPr bwMode="auto">
          <a:xfrm>
            <a:off x="2843808" y="3717032"/>
            <a:ext cx="432048" cy="432048"/>
          </a:xfrm>
          <a:prstGeom prst="rightArrow">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65" charset="0"/>
            </a:endParaRPr>
          </a:p>
        </p:txBody>
      </p:sp>
      <p:sp>
        <p:nvSpPr>
          <p:cNvPr id="20" name="右箭头 19"/>
          <p:cNvSpPr/>
          <p:nvPr/>
        </p:nvSpPr>
        <p:spPr bwMode="auto">
          <a:xfrm>
            <a:off x="6732240" y="3645024"/>
            <a:ext cx="432048" cy="432048"/>
          </a:xfrm>
          <a:prstGeom prst="rightArrow">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765449106"/>
      </p:ext>
    </p:extLst>
  </p:cSld>
  <p:clrMapOvr>
    <a:masterClrMapping/>
  </p:clrMapOvr>
  <p:transition advTm="3769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222539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447619322"/>
      </p:ext>
    </p:extLst>
  </p:cSld>
  <p:clrMapOvr>
    <a:masterClrMapping/>
  </p:clrMapOvr>
  <p:transition spd="slow" advTm="2938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252079" y="394770"/>
                <a:ext cx="3254594" cy="994172"/>
              </a:xfrm>
            </p:spPr>
            <p:txBody>
              <a:bodyPr>
                <a:normAutofit fontScale="90000"/>
              </a:bodyPr>
              <a:lstStyle/>
              <a:p>
                <a:r>
                  <a:rPr lang="en-US" dirty="0" smtClean="0"/>
                  <a:t>Sensitivity vs PPV for </a:t>
                </a:r>
                <a:r>
                  <a:rPr lang="en-US" dirty="0" err="1" smtClean="0"/>
                  <a:t>Linkings</a:t>
                </a:r>
                <a:r>
                  <a:rPr lang="en-US" dirty="0" smtClean="0"/>
                  <a:t> selected per 1</a:t>
                </a:r>
                <a:r>
                  <a:rPr lang="en-US" baseline="30000" dirty="0" smtClean="0"/>
                  <a:t>st</a:t>
                </a:r>
                <a:r>
                  <a:rPr lang="en-US" dirty="0" smtClean="0"/>
                  <a:t> </a:t>
                </a:r>
                <a:r>
                  <a:rPr lang="en-US" i="1" dirty="0" smtClean="0"/>
                  <a:t>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252079" y="394770"/>
                <a:ext cx="3254594" cy="994172"/>
              </a:xfrm>
              <a:blipFill rotWithShape="0">
                <a:blip r:embed="rId2"/>
                <a:stretch>
                  <a:fillRect t="-9816" r="-1873" b="-17178"/>
                </a:stretch>
              </a:blipFill>
            </p:spPr>
            <p:txBody>
              <a:bodyPr/>
              <a:lstStyle/>
              <a:p>
                <a:r>
                  <a:rPr lang="en-US">
                    <a:noFill/>
                  </a:rPr>
                  <a:t> </a:t>
                </a:r>
              </a:p>
            </p:txBody>
          </p:sp>
        </mc:Fallback>
      </mc:AlternateContent>
      <p:grpSp>
        <p:nvGrpSpPr>
          <p:cNvPr id="3" name="Group 2"/>
          <p:cNvGrpSpPr>
            <a:grpSpLocks noChangeAspect="1"/>
          </p:cNvGrpSpPr>
          <p:nvPr/>
        </p:nvGrpSpPr>
        <p:grpSpPr>
          <a:xfrm>
            <a:off x="336238" y="2196148"/>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2375249" y="2071721"/>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3702962" y="170521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702962" y="1705210"/>
                <a:ext cx="1780359" cy="357470"/>
              </a:xfrm>
              <a:prstGeom prst="rect">
                <a:avLst/>
              </a:prstGeom>
              <a:blipFill rotWithShape="0">
                <a:blip r:embed="rId4"/>
                <a:stretch>
                  <a:fillRect l="-2055" t="-6897" b="-18966"/>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mc:AlternateContent xmlns:mc="http://schemas.openxmlformats.org/markup-compatibility/2006" xmlns:a14="http://schemas.microsoft.com/office/drawing/2010/main">
        <mc:Choice Requires="a14">
          <p:sp>
            <p:nvSpPr>
              <p:cNvPr id="15" name="Content Placeholder 2"/>
              <p:cNvSpPr>
                <a:spLocks noGrp="1"/>
              </p:cNvSpPr>
              <p:nvPr>
                <p:ph idx="1"/>
              </p:nvPr>
            </p:nvSpPr>
            <p:spPr>
              <a:xfrm>
                <a:off x="5548469" y="353621"/>
                <a:ext cx="3551767" cy="3263504"/>
              </a:xfrm>
            </p:spPr>
            <p:txBody>
              <a:bodyPr>
                <a:noAutofit/>
              </a:bodyPr>
              <a:lstStyle/>
              <a:p>
                <a:r>
                  <a:rPr lang="en-US" sz="1800" dirty="0" smtClean="0"/>
                  <a:t>Say</a:t>
                </a:r>
              </a:p>
              <a:p>
                <a:pPr lvl="1"/>
                <a:r>
                  <a:rPr lang="en-US" sz="1800" dirty="0" smtClean="0"/>
                  <a:t>Attacker arbitrarily selects </a:t>
                </a:r>
                <a:r>
                  <a:rPr lang="en-US" sz="1800" dirty="0" err="1" smtClean="0"/>
                  <a:t>eQTLs</a:t>
                </a:r>
                <a:r>
                  <a:rPr lang="en-US" sz="1800" dirty="0" smtClean="0"/>
                  <a:t> with strength &gt;10</a:t>
                </a:r>
              </a:p>
              <a:p>
                <a:pPr lvl="1"/>
                <a:r>
                  <a:rPr lang="en-US" sz="1800" dirty="0" smtClean="0"/>
                  <a:t>70% of the individuals are linked correctly</a:t>
                </a:r>
                <a:r>
                  <a:rPr lang="mr-IN" sz="1800" dirty="0" smtClean="0"/>
                  <a:t>…</a:t>
                </a:r>
                <a:r>
                  <a:rPr lang="en-US" sz="1800" dirty="0" smtClean="0"/>
                  <a:t>but which 70%?</a:t>
                </a:r>
              </a:p>
              <a:p>
                <a:r>
                  <a:rPr lang="en-US" sz="1800" dirty="0" smtClean="0"/>
                  <a:t>Is there a way ahead of time to differentiate </a:t>
                </a:r>
                <a:r>
                  <a:rPr lang="en-US" sz="1800" dirty="0" err="1" smtClean="0"/>
                  <a:t>linkings</a:t>
                </a:r>
                <a:r>
                  <a:rPr lang="en-US" sz="1800" dirty="0" smtClean="0"/>
                  <a:t> based on their reliability?</a:t>
                </a:r>
              </a:p>
              <a:p>
                <a:r>
                  <a:rPr lang="en-US" sz="1800" dirty="0" smtClean="0"/>
                  <a:t>1</a:t>
                </a:r>
                <a:r>
                  <a:rPr lang="en-US" sz="1800" baseline="30000" dirty="0" smtClean="0"/>
                  <a:t>st</a:t>
                </a:r>
                <a:r>
                  <a:rPr lang="en-US" sz="1800" dirty="0" smtClean="0"/>
                  <a:t> Distance Gap:</a:t>
                </a:r>
              </a:p>
              <a:p>
                <a:pPr lvl="1"/>
                <a:r>
                  <a:rPr lang="en-US" sz="1800" dirty="0" smtClean="0"/>
                  <a:t>Difference between the genotype distance of </a:t>
                </a:r>
                <a:br>
                  <a:rPr lang="en-US" sz="1800" dirty="0" smtClean="0"/>
                </a:br>
                <a:r>
                  <a:rPr lang="en-US" sz="1800" dirty="0" smtClean="0"/>
                  <a:t>2</a:t>
                </a:r>
                <a:r>
                  <a:rPr lang="en-US" sz="1800" baseline="30000" dirty="0" smtClean="0"/>
                  <a:t>nd</a:t>
                </a:r>
                <a:r>
                  <a:rPr lang="en-US" sz="1800" dirty="0" smtClean="0"/>
                  <a:t> best &amp; 1</a:t>
                </a:r>
                <a:r>
                  <a:rPr lang="en-US" sz="1800" baseline="30000" dirty="0" smtClean="0"/>
                  <a:t>st</a:t>
                </a:r>
                <a:r>
                  <a:rPr lang="en-US" sz="1800" dirty="0" smtClean="0"/>
                  <a:t> best matching individuals</a:t>
                </a:r>
              </a:p>
              <a:p>
                <a:pPr lvl="1"/>
                <a14:m>
                  <m:oMath xmlns:m="http://schemas.openxmlformats.org/officeDocument/2006/math">
                    <m:sSub>
                      <m:sSubPr>
                        <m:ctrlPr>
                          <a:rPr lang="en-US" sz="1800" i="1">
                            <a:latin typeface="Cambria Math" charset="0"/>
                            <a:cs typeface="Helvetica" panose="020B0604020202020204" pitchFamily="34" charset="0"/>
                          </a:rPr>
                        </m:ctrlPr>
                      </m:sSubPr>
                      <m:e>
                        <m:r>
                          <a:rPr lang="en-US" sz="1800" i="1">
                            <a:latin typeface="Cambria Math" panose="02040503050406030204" pitchFamily="18" charset="0"/>
                            <a:cs typeface="Helvetica" panose="020B0604020202020204" pitchFamily="34" charset="0"/>
                          </a:rPr>
                          <m:t>𝑑</m:t>
                        </m:r>
                      </m:e>
                      <m:sub>
                        <m:r>
                          <a:rPr lang="en-US" sz="1800" i="1">
                            <a:latin typeface="Cambria Math" panose="02040503050406030204" pitchFamily="18" charset="0"/>
                            <a:cs typeface="Helvetica" panose="020B0604020202020204" pitchFamily="34" charset="0"/>
                          </a:rPr>
                          <m:t>1,2</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𝑠𝑒𝑐𝑜𝑛𝑑</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𝑓𝑖𝑟𝑠𝑡</m:t>
                        </m:r>
                      </m:sub>
                    </m:sSub>
                  </m:oMath>
                </a14:m>
                <a:endParaRPr lang="en-US" sz="1800" dirty="0"/>
              </a:p>
            </p:txBody>
          </p:sp>
        </mc:Choice>
        <mc:Fallback xmlns="">
          <p:sp>
            <p:nvSpPr>
              <p:cNvPr id="15" name="Content Placeholder 2"/>
              <p:cNvSpPr>
                <a:spLocks noGrp="1" noRot="1" noChangeAspect="1" noMove="1" noResize="1" noEditPoints="1" noAdjustHandles="1" noChangeArrowheads="1" noChangeShapeType="1" noTextEdit="1"/>
              </p:cNvSpPr>
              <p:nvPr>
                <p:ph idx="1"/>
              </p:nvPr>
            </p:nvSpPr>
            <p:spPr>
              <a:xfrm>
                <a:off x="5548469" y="353621"/>
                <a:ext cx="3551767" cy="3263504"/>
              </a:xfrm>
              <a:blipFill rotWithShape="0">
                <a:blip r:embed="rId5"/>
                <a:stretch>
                  <a:fillRect l="-1029" t="-935" r="-2744" b="-42056"/>
                </a:stretch>
              </a:blipFill>
            </p:spPr>
            <p:txBody>
              <a:bodyPr/>
              <a:lstStyle/>
              <a:p>
                <a:r>
                  <a:rPr lang="en-US">
                    <a:noFill/>
                  </a:rPr>
                  <a:t> </a:t>
                </a:r>
              </a:p>
            </p:txBody>
          </p:sp>
        </mc:Fallback>
      </mc:AlternateContent>
    </p:spTree>
    <p:extLst>
      <p:ext uri="{BB962C8B-B14F-4D97-AF65-F5344CB8AC3E}">
        <p14:creationId xmlns:p14="http://schemas.microsoft.com/office/powerpoint/2010/main" val="8379764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3298819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23795"/>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23046"/>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1245"/>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729"/>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71"/>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rcRect t="21707"/>
          <a:stretch>
            <a:fillRect/>
          </a:stretch>
        </p:blipFill>
        <p:spPr>
          <a:xfrm>
            <a:off x="4260850" y="2301875"/>
            <a:ext cx="5191125" cy="4203700"/>
          </a:xfrm>
        </p:spPr>
      </p:pic>
      <p:pic>
        <p:nvPicPr>
          <p:cNvPr id="61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938338"/>
            <a:ext cx="4519613"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rot="5400000">
            <a:off x="3123406" y="3158332"/>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 Authors                                       Yr.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106072"/>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2859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advTm="39631"/>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7</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advTm="43406"/>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2503"/>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1249"/>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20862"/>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8656"/>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7"/>
          <p:cNvPicPr>
            <a:picLocks noChangeAspect="1"/>
          </p:cNvPicPr>
          <p:nvPr/>
        </p:nvPicPr>
        <p:blipFill>
          <a:blip r:embed="rId2">
            <a:extLst>
              <a:ext uri="{28A0092B-C50C-407E-A947-70E740481C1C}">
                <a14:useLocalDpi xmlns:a14="http://schemas.microsoft.com/office/drawing/2010/main" val="0"/>
              </a:ext>
            </a:extLst>
          </a:blip>
          <a:srcRect l="6480" t="9042" r="3877"/>
          <a:stretch>
            <a:fillRect/>
          </a:stretch>
        </p:blipFill>
        <p:spPr bwMode="auto">
          <a:xfrm>
            <a:off x="0" y="1709738"/>
            <a:ext cx="26098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 name="Group 58"/>
          <p:cNvGrpSpPr>
            <a:grpSpLocks/>
          </p:cNvGrpSpPr>
          <p:nvPr/>
        </p:nvGrpSpPr>
        <p:grpSpPr bwMode="auto">
          <a:xfrm>
            <a:off x="2733675" y="2451100"/>
            <a:ext cx="2252663" cy="2205038"/>
            <a:chOff x="4461514" y="4569256"/>
            <a:chExt cx="2252234" cy="2204858"/>
          </a:xfrm>
        </p:grpSpPr>
        <p:pic>
          <p:nvPicPr>
            <p:cNvPr id="14368" name="Picture 53"/>
            <p:cNvPicPr>
              <a:picLocks noChangeAspect="1"/>
            </p:cNvPicPr>
            <p:nvPr/>
          </p:nvPicPr>
          <p:blipFill>
            <a:blip r:embed="rId3">
              <a:extLst>
                <a:ext uri="{28A0092B-C50C-407E-A947-70E740481C1C}">
                  <a14:useLocalDpi xmlns:a14="http://schemas.microsoft.com/office/drawing/2010/main" val="0"/>
                </a:ext>
              </a:extLst>
            </a:blip>
            <a:srcRect l="12955" t="3262" r="14532"/>
            <a:stretch>
              <a:fillRect/>
            </a:stretch>
          </p:blipFill>
          <p:spPr bwMode="auto">
            <a:xfrm>
              <a:off x="4605243" y="4569256"/>
              <a:ext cx="2108505" cy="21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TextBox 56"/>
            <p:cNvSpPr txBox="1">
              <a:spLocks noChangeArrowheads="1"/>
            </p:cNvSpPr>
            <p:nvPr/>
          </p:nvSpPr>
          <p:spPr bwMode="auto">
            <a:xfrm>
              <a:off x="4819670" y="6558670"/>
              <a:ext cx="1736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non-member neighbors</a:t>
              </a:r>
            </a:p>
          </p:txBody>
        </p:sp>
        <p:sp>
          <p:nvSpPr>
            <p:cNvPr id="14370" name="TextBox 57"/>
            <p:cNvSpPr txBox="1">
              <a:spLocks noChangeArrowheads="1"/>
            </p:cNvSpPr>
            <p:nvPr/>
          </p:nvSpPr>
          <p:spPr bwMode="auto">
            <a:xfrm rot="-5400000">
              <a:off x="3795501" y="5492900"/>
              <a:ext cx="1547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member neighbors</a:t>
              </a:r>
            </a:p>
          </p:txBody>
        </p:sp>
      </p:grpSp>
      <p:sp>
        <p:nvSpPr>
          <p:cNvPr id="14339" name="TextBox 25"/>
          <p:cNvSpPr txBox="1">
            <a:spLocks noChangeArrowheads="1"/>
          </p:cNvSpPr>
          <p:nvPr/>
        </p:nvSpPr>
        <p:spPr bwMode="auto">
          <a:xfrm>
            <a:off x="987425" y="12112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2014</a:t>
            </a:r>
            <a:endParaRPr lang="en-US" altLang="en-US">
              <a:solidFill>
                <a:srgbClr val="000000"/>
              </a:solidFill>
            </a:endParaRPr>
          </a:p>
        </p:txBody>
      </p:sp>
      <p:grpSp>
        <p:nvGrpSpPr>
          <p:cNvPr id="14340" name="Group 49"/>
          <p:cNvGrpSpPr>
            <a:grpSpLocks/>
          </p:cNvGrpSpPr>
          <p:nvPr/>
        </p:nvGrpSpPr>
        <p:grpSpPr bwMode="auto">
          <a:xfrm>
            <a:off x="2300288" y="1214438"/>
            <a:ext cx="6843712" cy="1246187"/>
            <a:chOff x="-9814" y="3351007"/>
            <a:chExt cx="6844248" cy="1246516"/>
          </a:xfrm>
        </p:grpSpPr>
        <p:grpSp>
          <p:nvGrpSpPr>
            <p:cNvPr id="14353" name="Group 46"/>
            <p:cNvGrpSpPr>
              <a:grpSpLocks/>
            </p:cNvGrpSpPr>
            <p:nvPr/>
          </p:nvGrpSpPr>
          <p:grpSpPr bwMode="auto">
            <a:xfrm rot="10800000">
              <a:off x="-9814" y="3512871"/>
              <a:ext cx="6685857" cy="1084652"/>
              <a:chOff x="211203" y="3485971"/>
              <a:chExt cx="6685857" cy="1084652"/>
            </a:xfrm>
          </p:grpSpPr>
          <p:pic>
            <p:nvPicPr>
              <p:cNvPr id="14361" name="Picture 4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03" y="3662446"/>
                <a:ext cx="776648" cy="77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8068" y="3485971"/>
                <a:ext cx="1078992"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7268" y="3530917"/>
                <a:ext cx="1039706" cy="103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0490" y="3577381"/>
                <a:ext cx="946778" cy="9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99830" y="3574968"/>
                <a:ext cx="951604" cy="9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59152" y="3605803"/>
                <a:ext cx="889935" cy="8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2973" y="3657288"/>
                <a:ext cx="786964" cy="7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TextBox 18"/>
            <p:cNvSpPr txBox="1">
              <a:spLocks noChangeArrowheads="1"/>
            </p:cNvSpPr>
            <p:nvPr/>
          </p:nvSpPr>
          <p:spPr bwMode="auto">
            <a:xfrm>
              <a:off x="157085" y="3351007"/>
              <a:ext cx="699331" cy="3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2013</a:t>
              </a:r>
            </a:p>
          </p:txBody>
        </p:sp>
        <p:sp>
          <p:nvSpPr>
            <p:cNvPr id="14355" name="TextBox 19"/>
            <p:cNvSpPr txBox="1">
              <a:spLocks noChangeArrowheads="1"/>
            </p:cNvSpPr>
            <p:nvPr/>
          </p:nvSpPr>
          <p:spPr bwMode="auto">
            <a:xfrm>
              <a:off x="1147307" y="3351007"/>
              <a:ext cx="781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2012</a:t>
              </a:r>
            </a:p>
          </p:txBody>
        </p:sp>
        <p:sp>
          <p:nvSpPr>
            <p:cNvPr id="14356" name="TextBox 20"/>
            <p:cNvSpPr txBox="1">
              <a:spLocks noChangeArrowheads="1"/>
            </p:cNvSpPr>
            <p:nvPr/>
          </p:nvSpPr>
          <p:spPr bwMode="auto">
            <a:xfrm>
              <a:off x="2115933" y="3351007"/>
              <a:ext cx="713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2011</a:t>
              </a:r>
            </a:p>
          </p:txBody>
        </p:sp>
        <p:sp>
          <p:nvSpPr>
            <p:cNvPr id="14357" name="TextBox 21"/>
            <p:cNvSpPr txBox="1">
              <a:spLocks noChangeArrowheads="1"/>
            </p:cNvSpPr>
            <p:nvPr/>
          </p:nvSpPr>
          <p:spPr bwMode="auto">
            <a:xfrm>
              <a:off x="3114338" y="3351007"/>
              <a:ext cx="779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2010</a:t>
              </a:r>
            </a:p>
          </p:txBody>
        </p:sp>
        <p:sp>
          <p:nvSpPr>
            <p:cNvPr id="14358" name="TextBox 22"/>
            <p:cNvSpPr txBox="1">
              <a:spLocks noChangeArrowheads="1"/>
            </p:cNvSpPr>
            <p:nvPr/>
          </p:nvSpPr>
          <p:spPr bwMode="auto">
            <a:xfrm>
              <a:off x="4088375" y="3351007"/>
              <a:ext cx="85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2009</a:t>
              </a:r>
            </a:p>
          </p:txBody>
        </p:sp>
        <p:sp>
          <p:nvSpPr>
            <p:cNvPr id="14359" name="TextBox 23"/>
            <p:cNvSpPr txBox="1">
              <a:spLocks noChangeArrowheads="1"/>
            </p:cNvSpPr>
            <p:nvPr/>
          </p:nvSpPr>
          <p:spPr bwMode="auto">
            <a:xfrm>
              <a:off x="5110539" y="3351007"/>
              <a:ext cx="734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2008</a:t>
              </a:r>
            </a:p>
          </p:txBody>
        </p:sp>
        <p:sp>
          <p:nvSpPr>
            <p:cNvPr id="14360" name="TextBox 24"/>
            <p:cNvSpPr txBox="1">
              <a:spLocks noChangeArrowheads="1"/>
            </p:cNvSpPr>
            <p:nvPr/>
          </p:nvSpPr>
          <p:spPr bwMode="auto">
            <a:xfrm>
              <a:off x="5927655" y="3351007"/>
              <a:ext cx="906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2007</a:t>
              </a:r>
            </a:p>
          </p:txBody>
        </p:sp>
      </p:grpSp>
      <p:sp>
        <p:nvSpPr>
          <p:cNvPr id="14341" name="TextBox 76"/>
          <p:cNvSpPr txBox="1">
            <a:spLocks noChangeArrowheads="1"/>
          </p:cNvSpPr>
          <p:nvPr/>
        </p:nvSpPr>
        <p:spPr bwMode="auto">
          <a:xfrm>
            <a:off x="149225" y="4210050"/>
            <a:ext cx="2151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b="1">
                <a:solidFill>
                  <a:srgbClr val="000000"/>
                </a:solidFill>
                <a:latin typeface="Arial" charset="0"/>
              </a:rPr>
              <a:t>modENCODE</a:t>
            </a:r>
            <a:endParaRPr lang="en-US" altLang="en-US" sz="2000" b="1">
              <a:solidFill>
                <a:srgbClr val="000000"/>
              </a:solidFill>
              <a:latin typeface="Arial" charset="0"/>
            </a:endParaRPr>
          </a:p>
        </p:txBody>
      </p:sp>
      <p:sp>
        <p:nvSpPr>
          <p:cNvPr id="60" name="Left Arrow 59"/>
          <p:cNvSpPr/>
          <p:nvPr/>
        </p:nvSpPr>
        <p:spPr>
          <a:xfrm rot="2160000" flipH="1">
            <a:off x="2447925" y="3473450"/>
            <a:ext cx="284163" cy="33813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14343" name="Picture 31" descr="Figure_2legend2.pdf"/>
          <p:cNvPicPr>
            <a:picLocks noChangeAspect="1"/>
          </p:cNvPicPr>
          <p:nvPr/>
        </p:nvPicPr>
        <p:blipFill>
          <a:blip r:embed="rId11">
            <a:extLst>
              <a:ext uri="{28A0092B-C50C-407E-A947-70E740481C1C}">
                <a14:useLocalDpi xmlns:a14="http://schemas.microsoft.com/office/drawing/2010/main" val="0"/>
              </a:ext>
            </a:extLst>
          </a:blip>
          <a:srcRect l="11496" t="12906" r="63776" b="49274"/>
          <a:stretch>
            <a:fillRect/>
          </a:stretch>
        </p:blipFill>
        <p:spPr bwMode="auto">
          <a:xfrm>
            <a:off x="8007350" y="2960688"/>
            <a:ext cx="11525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nvGrpSpPr>
          <p:cNvPr id="14344" name="Group 60"/>
          <p:cNvGrpSpPr>
            <a:grpSpLocks/>
          </p:cNvGrpSpPr>
          <p:nvPr/>
        </p:nvGrpSpPr>
        <p:grpSpPr bwMode="auto">
          <a:xfrm>
            <a:off x="5168900" y="2359025"/>
            <a:ext cx="2989263" cy="2465388"/>
            <a:chOff x="6609346" y="4368003"/>
            <a:chExt cx="2988985" cy="2465237"/>
          </a:xfrm>
        </p:grpSpPr>
        <p:grpSp>
          <p:nvGrpSpPr>
            <p:cNvPr id="14349" name="Group 36"/>
            <p:cNvGrpSpPr>
              <a:grpSpLocks/>
            </p:cNvGrpSpPr>
            <p:nvPr/>
          </p:nvGrpSpPr>
          <p:grpSpPr bwMode="auto">
            <a:xfrm>
              <a:off x="6609346" y="4368003"/>
              <a:ext cx="2988985" cy="2465237"/>
              <a:chOff x="1371600" y="228600"/>
              <a:chExt cx="6400800" cy="5279214"/>
            </a:xfrm>
          </p:grpSpPr>
          <p:pic>
            <p:nvPicPr>
              <p:cNvPr id="14351" name="Picture 35" descr="Figure_2E.pdf"/>
              <p:cNvPicPr>
                <a:picLocks noChangeAspect="1"/>
              </p:cNvPicPr>
              <p:nvPr/>
            </p:nvPicPr>
            <p:blipFill>
              <a:blip r:embed="rId12">
                <a:extLst>
                  <a:ext uri="{28A0092B-C50C-407E-A947-70E740481C1C}">
                    <a14:useLocalDpi xmlns:a14="http://schemas.microsoft.com/office/drawing/2010/main" val="0"/>
                  </a:ext>
                </a:extLst>
              </a:blip>
              <a:srcRect t="-2" b="64230"/>
              <a:stretch>
                <a:fillRect/>
              </a:stretch>
            </p:blipFill>
            <p:spPr bwMode="auto">
              <a:xfrm>
                <a:off x="1371600" y="228600"/>
                <a:ext cx="6400800" cy="22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4" descr="Figure_2E.pdf"/>
              <p:cNvPicPr>
                <a:picLocks noChangeAspect="1"/>
              </p:cNvPicPr>
              <p:nvPr/>
            </p:nvPicPr>
            <p:blipFill>
              <a:blip r:embed="rId12">
                <a:extLst>
                  <a:ext uri="{28A0092B-C50C-407E-A947-70E740481C1C}">
                    <a14:useLocalDpi xmlns:a14="http://schemas.microsoft.com/office/drawing/2010/main" val="0"/>
                  </a:ext>
                </a:extLst>
              </a:blip>
              <a:srcRect t="53056"/>
              <a:stretch>
                <a:fillRect/>
              </a:stretch>
            </p:blipFill>
            <p:spPr bwMode="auto">
              <a:xfrm>
                <a:off x="1371600" y="2503002"/>
                <a:ext cx="6400800" cy="30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64"/>
            <p:cNvSpPr/>
            <p:nvPr/>
          </p:nvSpPr>
          <p:spPr>
            <a:xfrm>
              <a:off x="7010947" y="5477598"/>
              <a:ext cx="1523858" cy="46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14345" name="TextBox 9"/>
          <p:cNvSpPr txBox="1">
            <a:spLocks noChangeArrowheads="1"/>
          </p:cNvSpPr>
          <p:nvPr/>
        </p:nvSpPr>
        <p:spPr bwMode="auto">
          <a:xfrm>
            <a:off x="7227888" y="6580188"/>
            <a:ext cx="1595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(‘16)]</a:t>
            </a:r>
          </a:p>
        </p:txBody>
      </p:sp>
      <p:sp>
        <p:nvSpPr>
          <p:cNvPr id="14346" name="Title 1"/>
          <p:cNvSpPr>
            <a:spLocks noGrp="1"/>
          </p:cNvSpPr>
          <p:nvPr>
            <p:ph type="title"/>
          </p:nvPr>
        </p:nvSpPr>
        <p:spPr>
          <a:xfrm>
            <a:off x="158750" y="119063"/>
            <a:ext cx="8826500" cy="1143000"/>
          </a:xfrm>
        </p:spPr>
        <p:txBody>
          <a:bodyPr/>
          <a:lstStyle/>
          <a:p>
            <a:r>
              <a:rPr lang="en-US" altLang="en-US">
                <a:ea typeface="ＭＳ Ｐゴシック" charset="-128"/>
              </a:rPr>
              <a:t>Similar findings in terms of slow growth trends &amp; broker scientists in the modENCODE consortium as for ENCODE</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385505910"/>
      </p:ext>
    </p:extLst>
  </p:cSld>
  <p:clrMapOvr>
    <a:masterClrMapping/>
  </p:clrMapOvr>
  <p:transition advTm="40042"/>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210826229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bg1">
                    <a:lumMod val="50000"/>
                  </a:schemeClr>
                </a:solidFill>
                <a:ea typeface="ＭＳ Ｐゴシック" charset="0"/>
                <a:cs typeface="ＭＳ Ｐゴシック" charset="0"/>
              </a:rPr>
              <a:t>Large-scale Transcriptome Mining: </a:t>
            </a:r>
            <a:r>
              <a:rPr lang="en-US" sz="1600" dirty="0">
                <a:solidFill>
                  <a:schemeClr val="bg1">
                    <a:lumMod val="50000"/>
                  </a:schemeClr>
                </a:solidFill>
                <a:ea typeface="ＭＳ Ｐゴシック" charset="0"/>
                <a:cs typeface="ＭＳ Ｐゴシック" charset="0"/>
              </a:rPr>
              <a:t/>
            </a:r>
            <a:br>
              <a:rPr lang="en-US" sz="16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Clustering, Dynamic Modelling &amp; </a:t>
            </a:r>
            <a:r>
              <a:rPr lang="en-US" sz="1400" dirty="0" smtClean="0">
                <a:solidFill>
                  <a:schemeClr val="bg1">
                    <a:lumMod val="50000"/>
                  </a:schemeClr>
                </a:solidFill>
                <a:ea typeface="ＭＳ Ｐゴシック" charset="0"/>
                <a:cs typeface="ＭＳ Ｐゴシック" charset="0"/>
              </a:rPr>
              <a:t>Logic-gate </a:t>
            </a:r>
            <a:r>
              <a:rPr lang="en-US" sz="1400" dirty="0">
                <a:solidFill>
                  <a:schemeClr val="bg1">
                    <a:lumMod val="50000"/>
                  </a:schemeClr>
                </a:solidFill>
                <a:ea typeface="ＭＳ Ｐゴシック" charset="0"/>
                <a:cs typeface="ＭＳ Ｐゴシック" charset="0"/>
              </a:rPr>
              <a:t>Analysis </a:t>
            </a:r>
            <a:r>
              <a:rPr lang="en-US" sz="1400" dirty="0" smtClean="0">
                <a:solidFill>
                  <a:schemeClr val="bg1">
                    <a:lumMod val="50000"/>
                  </a:schemeClr>
                </a:solidFill>
                <a:ea typeface="ＭＳ Ｐゴシック" charset="0"/>
                <a:cs typeface="ＭＳ Ｐゴシック" charset="0"/>
              </a:rPr>
              <a:t>while </a:t>
            </a:r>
            <a:r>
              <a:rPr lang="en-US" sz="1400" dirty="0">
                <a:solidFill>
                  <a:schemeClr val="bg1">
                    <a:lumMod val="50000"/>
                  </a:schemeClr>
                </a:solidFill>
                <a:ea typeface="ＭＳ Ｐゴシック" charset="0"/>
                <a:cs typeface="ＭＳ Ｐゴシック" charset="0"/>
              </a:rPr>
              <a:t>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ea typeface="ＭＳ Ｐゴシック" charset="-128"/>
              </a:rPr>
              <a:t>Much RNA-</a:t>
            </a:r>
            <a:r>
              <a:rPr lang="en-US" altLang="en-US" sz="1800" dirty="0" err="1" smtClean="0">
                <a:ea typeface="ＭＳ Ｐゴシック" charset="-128"/>
              </a:rPr>
              <a:t>seq</a:t>
            </a:r>
            <a:r>
              <a:rPr lang="en-US" altLang="en-US" sz="1800" dirty="0" smtClean="0">
                <a:ea typeface="ＭＳ Ｐゴシック" charset="-128"/>
              </a:rPr>
              <a:t> (+TF </a:t>
            </a:r>
            <a:r>
              <a:rPr lang="en-US" altLang="en-US" sz="1800" dirty="0" err="1" smtClean="0">
                <a:ea typeface="ＭＳ Ｐゴシック" charset="-128"/>
              </a:rPr>
              <a:t>ChIP</a:t>
            </a:r>
            <a:r>
              <a:rPr lang="en-US" altLang="en-US" sz="1800" dirty="0" smtClean="0">
                <a:ea typeface="ＭＳ Ｐゴシック" charset="-128"/>
              </a:rPr>
              <a:t>) </a:t>
            </a:r>
            <a:r>
              <a:rPr lang="en-US" altLang="en-US" sz="1800" b="1" dirty="0" smtClean="0">
                <a:ea typeface="ＭＳ Ｐゴシック" charset="-128"/>
              </a:rPr>
              <a:t>Data </a:t>
            </a:r>
            <a:endParaRPr lang="en-US" altLang="en-US" sz="1800" b="1" dirty="0">
              <a:ea typeface="ＭＳ Ｐゴシック" charset="-128"/>
            </a:endParaRP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TCGA</a:t>
            </a:r>
          </a:p>
          <a:p>
            <a:pPr lvl="1"/>
            <a:r>
              <a:rPr lang="en-US" altLang="en-US" sz="1400" dirty="0" err="1" smtClean="0">
                <a:ea typeface="ＭＳ Ｐゴシック" charset="-128"/>
              </a:rPr>
              <a:t>Geuvadis</a:t>
            </a:r>
            <a:r>
              <a:rPr lang="en-US" altLang="en-US" sz="1400" dirty="0" smtClean="0">
                <a:ea typeface="ＭＳ Ｐゴシック" charset="-128"/>
              </a:rPr>
              <a:t> w/ 1000G genotypes</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smtClean="0">
                <a:ea typeface="ＭＳ Ｐゴシック" charset="-128"/>
              </a:rPr>
              <a:t>Optimization </a:t>
            </a:r>
            <a:r>
              <a:rPr lang="en-US" altLang="en-US" sz="1400" dirty="0">
                <a:ea typeface="ＭＳ Ｐゴシック" charset="-128"/>
              </a:rPr>
              <a:t>gives 16 conserved co-expression </a:t>
            </a:r>
            <a:r>
              <a:rPr lang="en-US" altLang="en-US" sz="1400" dirty="0" smtClean="0">
                <a:ea typeface="ＭＳ Ｐゴシック" charset="-128"/>
              </a:rPr>
              <a:t>modules</a:t>
            </a:r>
            <a:endParaRPr lang="en-US" altLang="en-US" sz="1400" dirty="0">
              <a:ea typeface="ＭＳ Ｐゴシック" charset="-128"/>
            </a:endParaRPr>
          </a:p>
          <a:p>
            <a:r>
              <a:rPr lang="en-US" altLang="en-US" sz="1800" b="1" dirty="0">
                <a:ea typeface="ＭＳ Ｐゴシック" charset="-128"/>
              </a:rPr>
              <a:t>State Space Models </a:t>
            </a:r>
            <a:r>
              <a:rPr lang="en-US" altLang="en-US" sz="1800" b="1" dirty="0" smtClean="0">
                <a:ea typeface="ＭＳ Ｐゴシック" charset="-128"/>
              </a:rPr>
              <a:t/>
            </a:r>
            <a:br>
              <a:rPr lang="en-US" altLang="en-US" sz="1800" b="1" dirty="0" smtClean="0">
                <a:ea typeface="ＭＳ Ｐゴシック" charset="-128"/>
              </a:rPr>
            </a:b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a:t>
            </a:r>
            <a:r>
              <a:rPr lang="en-US" altLang="en-US" sz="1400" dirty="0" smtClean="0">
                <a:ea typeface="ＭＳ Ｐゴシック" charset="-128"/>
              </a:rPr>
              <a:t>from conserved vs </a:t>
            </a:r>
            <a:r>
              <a:rPr lang="en-US" altLang="en-US" sz="1400" dirty="0">
                <a:ea typeface="ＭＳ Ｐゴシック" charset="-128"/>
              </a:rPr>
              <a:t>species-specific </a:t>
            </a:r>
            <a:r>
              <a:rPr lang="en-US" altLang="en-US" sz="1400" dirty="0" smtClean="0">
                <a:ea typeface="ＭＳ Ｐゴシック" charset="-128"/>
              </a:rPr>
              <a:t>genes</a:t>
            </a: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r>
              <a:rPr lang="en-US" altLang="en-US" sz="1400" dirty="0" smtClean="0">
                <a:ea typeface="ＭＳ Ｐゴシック" charset="-128"/>
              </a:rPr>
              <a:t>)</a:t>
            </a:r>
          </a:p>
          <a:p>
            <a:r>
              <a:rPr lang="en-US" altLang="en-US" sz="1800" b="1" dirty="0" smtClean="0">
                <a:ea typeface="ＭＳ Ｐゴシック" charset="-128"/>
              </a:rPr>
              <a:t>Using Logic Gates</a:t>
            </a:r>
            <a:r>
              <a:rPr lang="en-US" altLang="en-US" sz="1800" dirty="0" smtClean="0">
                <a:ea typeface="ＭＳ Ｐゴシック" charset="-128"/>
              </a:rPr>
              <a:t> to Model </a:t>
            </a:r>
            <a:r>
              <a:rPr lang="en-US" altLang="en-US" sz="1800" dirty="0">
                <a:ea typeface="ＭＳ Ｐゴシック" charset="-128"/>
              </a:rPr>
              <a:t>of </a:t>
            </a:r>
            <a:r>
              <a:rPr lang="en-US" altLang="en-US" sz="1800" dirty="0" smtClean="0">
                <a:ea typeface="ＭＳ Ｐゴシック" charset="-128"/>
              </a:rPr>
              <a:t>Transcriptome Activity</a:t>
            </a:r>
            <a:endParaRPr lang="en-US" altLang="en-US" sz="1800" dirty="0">
              <a:ea typeface="ＭＳ Ｐゴシック" charset="-128"/>
            </a:endParaRPr>
          </a:p>
          <a:p>
            <a:pPr lvl="1"/>
            <a:r>
              <a:rPr lang="en-US" altLang="en-US" sz="1400" dirty="0">
                <a:ea typeface="ＭＳ Ｐゴシック" charset="-128"/>
              </a:rPr>
              <a:t>Preponderance of OR gates in cancer v. cell-cycle (esp. for </a:t>
            </a:r>
            <a:r>
              <a:rPr lang="en-US" altLang="en-US" sz="1400" dirty="0" smtClean="0">
                <a:ea typeface="ＭＳ Ｐゴシック" charset="-128"/>
              </a:rPr>
              <a:t>MYC) </a:t>
            </a:r>
            <a:endParaRPr lang="en-US" altLang="en-US" sz="1400" dirty="0">
              <a:ea typeface="ＭＳ Ｐゴシック" charset="-128"/>
            </a:endParaRP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ea typeface="ＭＳ Ｐゴシック" charset="-128"/>
              </a:rPr>
              <a:t>The General </a:t>
            </a:r>
            <a:r>
              <a:rPr lang="en-US" altLang="en-US" sz="1800" dirty="0" smtClean="0">
                <a:ea typeface="ＭＳ Ｐゴシック" charset="-128"/>
              </a:rPr>
              <a:t/>
            </a:r>
            <a:br>
              <a:rPr lang="en-US" altLang="en-US" sz="1800" dirty="0" smtClean="0">
                <a:ea typeface="ＭＳ Ｐゴシック" charset="-128"/>
              </a:rPr>
            </a:br>
            <a:r>
              <a:rPr lang="en-US" altLang="en-US" sz="1800" b="1" dirty="0" smtClean="0">
                <a:ea typeface="ＭＳ Ｐゴシック" charset="-128"/>
              </a:rPr>
              <a:t>Dilemma </a:t>
            </a:r>
            <a:r>
              <a:rPr lang="en-US" altLang="en-US" sz="1800" b="1" dirty="0">
                <a:ea typeface="ＭＳ Ｐゴシック" charset="-128"/>
              </a:rPr>
              <a:t>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r>
              <a:rPr lang="en-US" altLang="en-US" sz="1800" b="1" dirty="0" smtClean="0">
                <a:ea typeface="ＭＳ Ｐゴシック" charset="-128"/>
              </a:rPr>
              <a:t>RNA-</a:t>
            </a:r>
            <a:r>
              <a:rPr lang="en-US" altLang="en-US" sz="1800" b="1" dirty="0" err="1" smtClean="0">
                <a:ea typeface="ＭＳ Ｐゴシック" charset="-128"/>
              </a:rPr>
              <a:t>seq</a:t>
            </a:r>
            <a:r>
              <a:rPr lang="en-US" altLang="en-US" sz="1800" b="1" dirty="0">
                <a:ea typeface="ＭＳ Ｐゴシック" charset="-128"/>
              </a:rPr>
              <a:t>: How to Publicly Share </a:t>
            </a:r>
            <a:r>
              <a:rPr lang="en-US" altLang="en-US" sz="1800" b="1" dirty="0" smtClean="0">
                <a:ea typeface="ＭＳ Ｐゴシック" charset="-128"/>
              </a:rPr>
              <a:t>it</a:t>
            </a:r>
            <a:endParaRPr lang="en-US" altLang="en-US" sz="1800" b="1" dirty="0">
              <a:ea typeface="ＭＳ Ｐゴシック" charset="-128"/>
            </a:endParaRP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r>
              <a:rPr lang="en-US" altLang="en-US" sz="1400" dirty="0" err="1" smtClean="0">
                <a:ea typeface="ＭＳ Ｐゴシック" charset="-128"/>
              </a:rPr>
              <a:t>eQTLs</a:t>
            </a:r>
            <a:r>
              <a:rPr lang="en-US" altLang="en-US" sz="1400" dirty="0" smtClean="0">
                <a:ea typeface="ＭＳ Ｐゴシック" charset="-128"/>
              </a:rPr>
              <a:t> </a:t>
            </a:r>
            <a:r>
              <a:rPr lang="en-US" altLang="en-US" sz="1400" dirty="0">
                <a:ea typeface="ＭＳ Ｐゴシック" charset="-128"/>
              </a:rPr>
              <a:t>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a:t>
            </a:r>
            <a:r>
              <a:rPr lang="en-US" altLang="en-US" sz="1400" dirty="0" smtClean="0">
                <a:ea typeface="ＭＳ Ｐゴシック" charset="-128"/>
              </a:rPr>
              <a:t>match</a:t>
            </a:r>
          </a:p>
          <a:p>
            <a:r>
              <a:rPr lang="en-US" altLang="en-US" sz="1800" b="1" dirty="0">
                <a:ea typeface="ＭＳ Ｐゴシック" charset="-128"/>
              </a:rPr>
              <a:t>Value of publication patterns</a:t>
            </a:r>
            <a:r>
              <a:rPr lang="en-US" altLang="en-US" sz="1800" dirty="0">
                <a:ea typeface="ＭＳ Ｐゴシック" charset="-128"/>
              </a:rPr>
              <a:t> generated by the </a:t>
            </a:r>
            <a:r>
              <a:rPr lang="en-US" altLang="en-US" sz="1800" dirty="0" smtClean="0">
                <a:ea typeface="ＭＳ Ｐゴシック" charset="-128"/>
              </a:rPr>
              <a:t>data producing consortia</a:t>
            </a:r>
            <a:endParaRPr lang="en-US" altLang="en-US" sz="1800" dirty="0">
              <a:ea typeface="ＭＳ Ｐゴシック" charset="-128"/>
            </a:endParaRP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204425659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36288" y="3739402"/>
            <a:ext cx="10078170" cy="536902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C 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5401283" y="3928168"/>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000" dirty="0" smtClean="0">
                <a:solidFill>
                  <a:schemeClr val="accent2"/>
                </a:solidFill>
              </a:rPr>
              <a:t>Acknowledgements</a:t>
            </a:r>
            <a:endParaRPr lang="en-US" sz="2000" dirty="0">
              <a:solidFill>
                <a:schemeClr val="accent2"/>
              </a:solidFill>
            </a:endParaRPr>
          </a:p>
        </p:txBody>
      </p:sp>
      <p:sp>
        <p:nvSpPr>
          <p:cNvPr id="8" name="TextBox 7"/>
          <p:cNvSpPr txBox="1"/>
          <p:nvPr/>
        </p:nvSpPr>
        <p:spPr>
          <a:xfrm>
            <a:off x="6556347" y="4719539"/>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cxnSp>
        <p:nvCxnSpPr>
          <p:cNvPr id="11" name="Straight Connector 10"/>
          <p:cNvCxnSpPr/>
          <p:nvPr/>
        </p:nvCxnSpPr>
        <p:spPr bwMode="auto">
          <a:xfrm>
            <a:off x="-824248" y="3734874"/>
            <a:ext cx="11230377" cy="0"/>
          </a:xfrm>
          <a:prstGeom prst="line">
            <a:avLst/>
          </a:prstGeom>
          <a:noFill/>
          <a:ln w="28575" cap="flat" cmpd="sng" algn="ctr">
            <a:solidFill>
              <a:schemeClr val="tx1"/>
            </a:solidFill>
            <a:prstDash val="solid"/>
            <a:round/>
            <a:headEnd type="none" w="sm" len="sm"/>
            <a:tailEnd type="none" w="sm" len="sm"/>
          </a:ln>
          <a:effectLst/>
        </p:spPr>
      </p:cxn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4000"/>
                    </a14:imgEffect>
                  </a14:imgLayer>
                </a14:imgProps>
              </a:ext>
            </a:extLst>
          </a:blip>
          <a:stretch>
            <a:fillRect/>
          </a:stretch>
        </p:blipFill>
        <p:spPr>
          <a:xfrm>
            <a:off x="5620904" y="122388"/>
            <a:ext cx="2670999" cy="348580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1000"/>
                    </a14:imgEffect>
                  </a14:imgLayer>
                </a14:imgProps>
              </a:ext>
            </a:extLst>
          </a:blip>
          <a:stretch>
            <a:fillRect/>
          </a:stretch>
        </p:blipFill>
        <p:spPr>
          <a:xfrm>
            <a:off x="893404" y="130517"/>
            <a:ext cx="4637627" cy="3478220"/>
          </a:xfrm>
          <a:prstGeom prst="rect">
            <a:avLst/>
          </a:prstGeom>
        </p:spPr>
      </p:pic>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advTm="24901"/>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3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4.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5.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8.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6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4.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TIMING" val="|9.6"/>
</p:tagLst>
</file>

<file path=ppt/tags/tag9.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126987</TotalTime>
  <Words>5519</Words>
  <Application>Microsoft Macintosh PowerPoint</Application>
  <PresentationFormat>Letter Paper (8.5x11 in)</PresentationFormat>
  <Paragraphs>1356</Paragraphs>
  <Slides>79</Slides>
  <Notes>38</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79</vt:i4>
      </vt:variant>
    </vt:vector>
  </HeadingPairs>
  <TitlesOfParts>
    <vt:vector size="97" baseType="lpstr">
      <vt:lpstr>Aril</vt:lpstr>
      <vt:lpstr>Calibri</vt:lpstr>
      <vt:lpstr>Cambria Math</vt:lpstr>
      <vt:lpstr>Courier</vt:lpstr>
      <vt:lpstr>Courier New</vt:lpstr>
      <vt:lpstr>Georgia</vt:lpstr>
      <vt:lpstr>Helvetica</vt:lpstr>
      <vt:lpstr>Lucida Grande</vt:lpstr>
      <vt:lpstr>ＭＳ Ｐゴシック</vt:lpstr>
      <vt:lpstr>Times New Roman</vt:lpstr>
      <vt:lpstr>宋体</vt:lpstr>
      <vt:lpstr>新細明體</vt:lpstr>
      <vt:lpstr>Arial</vt:lpstr>
      <vt:lpstr>Basic-template-i0jhhsb-20160605</vt:lpstr>
      <vt:lpstr>Outline-Style-20160605</vt:lpstr>
      <vt:lpstr>15_template</vt:lpstr>
      <vt:lpstr>3_Office Theme</vt:lpstr>
      <vt:lpstr>Equation</vt:lpstr>
      <vt:lpstr>Large-scale Transcriptome Mining:   Clustering,  Dynamic Modelling &amp; Logic-gate Analysis  while Protecting Individual Privacy</vt:lpstr>
      <vt:lpstr>RNA-seq</vt:lpstr>
      <vt:lpstr>ChIP-seq:  Creating an Explicit Regulatory Network</vt:lpstr>
      <vt:lpstr>Activity Patterns</vt:lpstr>
      <vt:lpstr>Modeling for RNA-seq &amp; Chip-seq data across many samples &amp; individuals…</vt:lpstr>
      <vt:lpstr>2-sided nature of functional  genomics data: Analysis can be  very General/Public  or Individual/Private</vt:lpstr>
      <vt:lpstr>Comparative ENCODE Functional Genomics Resource (EncodeProject.org/comparative)</vt:lpstr>
      <vt:lpstr>Time-course gene expression data of  worm &amp; fly development</vt:lpstr>
      <vt:lpstr>Acute Myeloid Leukemia (AML)</vt:lpstr>
      <vt:lpstr>Representative Expression, Genotype, eQTL Datasets</vt:lpstr>
      <vt:lpstr>Large-scale Transcriptome Mining:  Clustering, Dynamic Modelling &amp; Logic-gate Analysis while Protecting Individual Privacy</vt:lpstr>
      <vt:lpstr>Large-scale Transcriptome Mining:  Clustering, Dynamic Modelling &amp; Logic-gate Analysis while Protecting Individual Privacy</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Large-scale Transcriptome Mining:  Clustering, Dynamic Modelling &amp; Logic-gate Analysis while Protecting Individual Privacy</vt:lpstr>
      <vt:lpstr>Are gene regulations among orthologs conserved across species?</vt:lpstr>
      <vt:lpstr>Internal &amp; external  gene regulatory networks</vt:lpstr>
      <vt:lpstr>State-space model for internal  and external gene regulatory networks</vt:lpstr>
      <vt:lpstr>Effective state space model for meta-genes</vt:lpstr>
      <vt:lpstr>Canonical temporal expression trajectories from effective state space model</vt:lpstr>
      <vt:lpstr>Flowchart</vt:lpstr>
      <vt:lpstr>Specific Scale of the Data Used</vt:lpstr>
      <vt:lpstr>PowerPoint Presentation</vt:lpstr>
      <vt:lpstr>Orthologs have correlated iPDP coefficients</vt:lpstr>
      <vt:lpstr>PowerPoint Presentation</vt:lpstr>
      <vt:lpstr>Large-scale Transcriptome Mining:  Clustering, Dynamic Modelling &amp; Logic-gate Analysis while Protecting Individual Privacy</vt:lpstr>
      <vt:lpstr>Modeling cooperativity between  TFs to target gene using logic gates</vt:lpstr>
      <vt:lpstr>An example: selection of the best-matched logic gate</vt:lpstr>
      <vt:lpstr>App. 1 – TF cooperativity in the cell cycle</vt:lpstr>
      <vt:lpstr>App. 2 – TF cooperativity in AML</vt:lpstr>
      <vt:lpstr>Cancer-related TF, MYC,  universally amplifies target expression</vt:lpstr>
      <vt:lpstr>Large-scale Transcriptome Mining:  Clustering, Dynamic Modelling &amp; Logic-gate Analysis while Protecting Individual Privacy</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What is a linking attack? Case of Netflix Prize</vt:lpstr>
      <vt:lpstr>Linking Attacks: Case of Netflix Prize</vt:lpstr>
      <vt:lpstr>Linking Attacks: Case of Netflix Prize</vt:lpstr>
      <vt:lpstr>Linking Attacks: Case of Netflix Prize</vt:lpstr>
      <vt:lpstr>Large-scale Transcriptome Mining:  Clustering, Dynamic Modelling &amp; Logic-gate Analysis while Protecting Individual Privacy</vt:lpstr>
      <vt:lpstr>Light-weight formats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Sensitivity vs PPV for Linkings selected per 1st distance gap, d_1,2</vt:lpstr>
      <vt:lpstr>Large-scale Transcriptome Mining:  Clustering, Dynamic Modelling &amp; Logic-gate Analysis while Protecting Individual Privacy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Similar findings in terms of slow growth trends &amp; broker scientists in the modENCODE consortium as for ENCODE</vt:lpstr>
      <vt:lpstr>Large-scale Transcriptome Mining:  Clustering, Dynamic Modelling &amp; Logic-gate Analysis while Protecting Individual Privacy</vt:lpstr>
      <vt:lpstr>Large-scale Transcriptome Mining:  Clustering, Dynamic Modelling &amp; Logic-gate Analysis while Protecting Individual Privacy</vt:lpstr>
      <vt:lpstr>PowerPoint Presentation</vt:lpstr>
      <vt:lpstr>Extra</vt:lpstr>
      <vt:lpstr>Info about content in this slide pack</vt:lpstr>
    </vt:vector>
  </TitlesOfParts>
  <Company>Yale</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2014</cp:revision>
  <cp:lastPrinted>2016-12-19T03:55:19Z</cp:lastPrinted>
  <dcterms:created xsi:type="dcterms:W3CDTF">2010-09-06T09:08:38Z</dcterms:created>
  <dcterms:modified xsi:type="dcterms:W3CDTF">2017-03-15T03:18:57Z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