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812726" y="2652116"/>
            <a:ext cx="5518547" cy="596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Horizontal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pic"/>
          </p:nvPr>
        </p:nvSpPr>
        <p:spPr>
          <a:xfrm>
            <a:off x="1990203" y="334862"/>
            <a:ext cx="5156894" cy="31209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1812726" y="3542853"/>
            <a:ext cx="5518547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812726" y="4319736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4475930" y="4875609"/>
            <a:ext cx="185442" cy="19169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812726" y="1701105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pic"/>
          </p:nvPr>
        </p:nvSpPr>
        <p:spPr>
          <a:xfrm>
            <a:off x="4685853" y="334862"/>
            <a:ext cx="2812851" cy="4339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1645294" y="334862"/>
            <a:ext cx="2812851" cy="210294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645294" y="2511474"/>
            <a:ext cx="2812851" cy="2163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645294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645294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645294" y="1372939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pic"/>
          </p:nvPr>
        </p:nvSpPr>
        <p:spPr>
          <a:xfrm>
            <a:off x="4685853" y="1372939"/>
            <a:ext cx="2812851" cy="33151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1645294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645294" y="1372939"/>
            <a:ext cx="2812851" cy="3315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-114300" lvl="0" marL="177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304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01600" lvl="2" marL="431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01600" lvl="3" marL="558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01600" lvl="4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Helvetica Neue"/>
              <a:buChar char="•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1645294" y="669726"/>
            <a:ext cx="5853410" cy="3804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pic"/>
          </p:nvPr>
        </p:nvSpPr>
        <p:spPr>
          <a:xfrm>
            <a:off x="4685853" y="2685603"/>
            <a:ext cx="2812851" cy="1989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6" name="Shape 96"/>
          <p:cNvSpPr/>
          <p:nvPr>
            <p:ph idx="3" type="pic"/>
          </p:nvPr>
        </p:nvSpPr>
        <p:spPr>
          <a:xfrm>
            <a:off x="4689132" y="468808"/>
            <a:ext cx="2812852" cy="1989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7" name="Shape 97"/>
          <p:cNvSpPr/>
          <p:nvPr>
            <p:ph idx="4" type="pic"/>
          </p:nvPr>
        </p:nvSpPr>
        <p:spPr>
          <a:xfrm>
            <a:off x="1645294" y="468808"/>
            <a:ext cx="2812851" cy="42058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1812726" y="3355329"/>
            <a:ext cx="5518547" cy="2477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1812726" y="2250132"/>
            <a:ext cx="5518547" cy="361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pic"/>
          </p:nvPr>
        </p:nvSpPr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645294" y="234404"/>
            <a:ext cx="5853410" cy="113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645294" y="1372939"/>
            <a:ext cx="5853410" cy="3315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tIns="34275"/>
          <a:lstStyle>
            <a:lvl1pPr indent="-139700" lvl="0" marL="228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39700" lvl="1" marL="39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139700" lvl="2" marL="55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52400" lvl="3" marL="736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39700" lvl="4" marL="901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39700" lvl="5" marL="1066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39700" lvl="6" marL="12319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39700" lvl="7" marL="1397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39700" lvl="8" marL="1562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ct val="73684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4475930" y="4878957"/>
            <a:ext cx="185442" cy="191691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Relationship Id="rId4" Type="http://schemas.openxmlformats.org/officeDocument/2006/relationships/hyperlink" Target="http://masterdatascience.science.ubc.ca/" TargetMode="External"/><Relationship Id="rId9" Type="http://schemas.openxmlformats.org/officeDocument/2006/relationships/image" Target="../media/image06.png"/><Relationship Id="rId5" Type="http://schemas.openxmlformats.org/officeDocument/2006/relationships/image" Target="../media/image09.png"/><Relationship Id="rId6" Type="http://schemas.openxmlformats.org/officeDocument/2006/relationships/image" Target="../media/image08.png"/><Relationship Id="rId7" Type="http://schemas.openxmlformats.org/officeDocument/2006/relationships/image" Target="../media/image03.png"/><Relationship Id="rId8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https://ubc-mds.github.io/abou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hyperlink" Target="https://ubc-mds.github.io/description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oo.gl/5CO3Q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hyperlink" Target="https://bioinformatics.ca/" TargetMode="External"/><Relationship Id="rId5" Type="http://schemas.openxmlformats.org/officeDocument/2006/relationships/hyperlink" Target="https://bioinformatics.ca/" TargetMode="External"/><Relationship Id="rId6" Type="http://schemas.openxmlformats.org/officeDocument/2006/relationships/hyperlink" Target="http://twitter.com/bioinfodotca" TargetMode="External"/><Relationship Id="rId7" Type="http://schemas.openxmlformats.org/officeDocument/2006/relationships/hyperlink" Target="http://twitter.com/meyer_an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Education forum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#biodata16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CSHL Watson School Highlights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Our innovative doctoral program includes the following key features: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 broad representation of the biological sciences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Approximately four to five years from matriculation to Ph.D.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Emphasis on the principles of scientific reasoning and logic as well as the importance of ethics and effective communication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Extensive mentoring and support in large part through our "two-tier" mentoring program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 first year with course work and laboratory rotations in separate phases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Continued advanced course instruction throughout the graduate curriculum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http://www.cshl.edu/gradschool/message-from-dean-alexander-gann.html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CSHL Watson School Highlights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Our innovative doctoral program includes the following key features: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 broad representation of the biological sciences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Approximately four to five years from matriculation to Ph.D.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Emphasis on the principles of scientific reasoning and logic as well as the importance of ethics and effective communication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Extensive mentoring and support in large part through our "two-tier" mentoring program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A first year with course work and laboratory rotations in separate phases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>
                <a:highlight>
                  <a:srgbClr val="FFFF00"/>
                </a:highlight>
              </a:rPr>
              <a:t>Continued advanced course instruction throughout the graduate curriculum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http://www.cshl.edu/gradschool/message-from-dean-alexander-gann.html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CSHL Watson School Curriculum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Core Courses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Scientific Reason and Logic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Scientific Exposition and Ethics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Topics in Biology: Evolution, Physical Biology of the Cell, Immunology…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Specialized Courses: Systems Neuroscience, Genetics &amp; Genomics, Cell Structure &amp; Function, and Quantitative Biology, 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QB: Introductory Computer Science, Introductory Statistics &amp; Machine Learning, Introductory Statistical Physics, Bioinformatics and Population Genetics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Bootcamps (including Quantitative Biology)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Advanced Courses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Attend at Columbia, Statistics Summer School, Coursera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http://www.cshl.edu/gradschool/the-first-year.html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30089" l="0" r="0" t="12827"/>
          <a:stretch/>
        </p:blipFill>
        <p:spPr>
          <a:xfrm>
            <a:off x="445654" y="-16660"/>
            <a:ext cx="8743388" cy="24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185733" y="2500513"/>
            <a:ext cx="2884799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50"/>
              </a:buClr>
              <a:buSzPct val="25000"/>
              <a:buFont typeface="Helvetica Neue"/>
              <a:buNone/>
            </a:pPr>
            <a:r>
              <a:rPr b="0" i="1" lang="en" sz="12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http://masterdatascience.science.ubc.ca/</a:t>
            </a:r>
            <a:r>
              <a:rPr lang="en" sz="500"/>
              <a:t>ç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x="2132985" y="4140298"/>
            <a:ext cx="5368694" cy="798265"/>
            <a:chOff x="0" y="0"/>
            <a:chExt cx="14316518" cy="2128707"/>
          </a:xfrm>
        </p:grpSpPr>
        <p:pic>
          <p:nvPicPr>
            <p:cNvPr id="193" name="Shape 1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205882"/>
              <a:ext cx="1554650" cy="155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Shape 19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84605" y="205882"/>
              <a:ext cx="2303184" cy="155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Shape 19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17746" y="7155"/>
              <a:ext cx="3626581" cy="212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Shape 19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107424" y="379895"/>
              <a:ext cx="3209093" cy="120661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7" name="Shape 197"/>
            <p:cNvGrpSpPr/>
            <p:nvPr/>
          </p:nvGrpSpPr>
          <p:grpSpPr>
            <a:xfrm>
              <a:off x="8217692" y="0"/>
              <a:ext cx="2676061" cy="1819722"/>
              <a:chOff x="0" y="0"/>
              <a:chExt cx="2676059" cy="1819721"/>
            </a:xfrm>
          </p:grpSpPr>
          <p:pic>
            <p:nvPicPr>
              <p:cNvPr id="198" name="Shape 19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56589" y="146691"/>
                <a:ext cx="2162880" cy="16730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9" name="Shape 199"/>
              <p:cNvSpPr/>
              <p:nvPr/>
            </p:nvSpPr>
            <p:spPr>
              <a:xfrm>
                <a:off x="0" y="0"/>
                <a:ext cx="2676059" cy="1751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6775" lIns="26775" rIns="26775" tIns="267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Helvetica Neue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200" name="Shape 200"/>
          <p:cNvSpPr/>
          <p:nvPr/>
        </p:nvSpPr>
        <p:spPr>
          <a:xfrm>
            <a:off x="1294071" y="2911322"/>
            <a:ext cx="7648200" cy="118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venture between the Departments of Statistics &amp; Computer Science</a:t>
            </a:r>
            <a:b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University of British Columbia (Vancouver, Canada)</a:t>
            </a:r>
            <a:b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cohort started Sept. 2016 </a:t>
            </a:r>
            <a:br>
              <a:rPr b="0" i="0" lang="en" sz="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 Data science with modern practices &amp; methods: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959" y="395132"/>
            <a:ext cx="4330500" cy="21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3959" y="2636442"/>
            <a:ext cx="4330500" cy="23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63880" y="1757344"/>
            <a:ext cx="1710290" cy="139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month </a:t>
            </a:r>
            <a:br>
              <a:rPr b="0" i="0" lang="en" sz="2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MDS </a:t>
            </a:r>
            <a:br>
              <a:rPr b="0" i="0" lang="en" sz="2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2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</a:t>
            </a:r>
          </a:p>
        </p:txBody>
      </p:sp>
      <p:sp>
        <p:nvSpPr>
          <p:cNvPr id="208" name="Shape 208"/>
          <p:cNvSpPr/>
          <p:nvPr/>
        </p:nvSpPr>
        <p:spPr>
          <a:xfrm>
            <a:off x="6688026" y="833550"/>
            <a:ext cx="23847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course: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lectures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hands-on labs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assessed via 2 quizzes</a:t>
            </a:r>
            <a:b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4 assignments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support per course:</a:t>
            </a:r>
          </a:p>
          <a:p>
            <a:pPr indent="-14605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indent="-14605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 Fellow</a:t>
            </a:r>
          </a:p>
          <a:p>
            <a:pPr indent="-14605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 Assistant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Learning Management Systems:</a:t>
            </a:r>
          </a:p>
          <a:p>
            <a:pPr indent="-1651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Github enterprise</a:t>
            </a:r>
          </a:p>
          <a:p>
            <a:pPr indent="-1651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Slack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</p:txBody>
      </p:sp>
      <p:sp>
        <p:nvSpPr>
          <p:cNvPr id="209" name="Shape 209"/>
          <p:cNvSpPr/>
          <p:nvPr/>
        </p:nvSpPr>
        <p:spPr>
          <a:xfrm>
            <a:off x="5838205" y="3434161"/>
            <a:ext cx="3855930" cy="1139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Capstone project: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months long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groups of ~4 students</a:t>
            </a:r>
          </a:p>
          <a:p>
            <a:pPr indent="-2095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opportunities to work </a:t>
            </a:r>
            <a:b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partners in academia, not-for-profit </a:t>
            </a:r>
            <a:b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industry</a:t>
            </a:r>
          </a:p>
        </p:txBody>
      </p:sp>
      <p:sp>
        <p:nvSpPr>
          <p:cNvPr id="210" name="Shape 210"/>
          <p:cNvSpPr/>
          <p:nvPr/>
        </p:nvSpPr>
        <p:spPr>
          <a:xfrm>
            <a:off x="6414333" y="4801546"/>
            <a:ext cx="2884799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50"/>
              </a:buClr>
              <a:buSzPct val="25000"/>
              <a:buFont typeface="Helvetica Neue"/>
              <a:buNone/>
            </a:pPr>
            <a:r>
              <a:rPr i="1" lang="en" sz="12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https://ubc-mds.github.io/about/</a:t>
            </a:r>
            <a:r>
              <a:rPr lang="en" sz="500"/>
              <a:t>ç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566" y="1395040"/>
            <a:ext cx="6060866" cy="366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1814631" y="450055"/>
            <a:ext cx="5514737" cy="715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rIns="26775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course descriptions and learning objectives:</a:t>
            </a:r>
            <a:br>
              <a:rPr b="0" i="0" lang="en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ct val="25000"/>
              <a:buFont typeface="Helvetica Neue"/>
              <a:buNone/>
            </a:pPr>
            <a:r>
              <a:rPr b="0" i="0" lang="en" sz="19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https://ubc-mds.github.io/descriptions/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List of curricular topics in bioinformatics &amp; Qs 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4000" u="sng">
                <a:solidFill>
                  <a:schemeClr val="hlink"/>
                </a:solidFill>
                <a:hlinkClick r:id="rId3"/>
              </a:rPr>
              <a:t>https://goo.gl/5CO3QN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Field Definers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What is driving the development of biological data science as a field?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How is biological data science related to other sub-disciplines of data science 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The Students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What backgrounds do students of this discipline have?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What careers are we preparing for?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Curriculum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Should we have standard curriculum ? What would we put into in?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Q: Does data science include physical modelling?</a:t>
            </a:r>
          </a:p>
          <a:p>
            <a:pPr indent="38735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Q: What are good metaphors for the subject?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92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Johns Hopkins Biological Data Sciences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210750" y="1017000"/>
            <a:ext cx="4502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Biostatistics (Med Campus)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Computer Science (Undergrad Campus)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Biology (Undergrad Campus)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Biomedical Engineering (Both)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Human Genetics (Med Campus)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Genomic Data Science (the internet)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683" y="955200"/>
            <a:ext cx="831793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295150" y="4524575"/>
            <a:ext cx="5593200" cy="506100"/>
          </a:xfrm>
          <a:prstGeom prst="rect">
            <a:avLst/>
          </a:prstGeom>
          <a:solidFill>
            <a:srgbClr val="000000">
              <a:alpha val="52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https://ccb.jhu.edu/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82" y="0"/>
            <a:ext cx="73751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750" y="0"/>
            <a:ext cx="733425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76200" y="169050"/>
            <a:ext cx="5007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Canadian Bioinformatics Workshop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6200" y="920250"/>
            <a:ext cx="1558499" cy="4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Draft schedule</a:t>
            </a:r>
          </a:p>
          <a:p>
            <a:pPr lvl="0" algn="r">
              <a:spcBef>
                <a:spcPts val="0"/>
              </a:spcBef>
              <a:buNone/>
            </a:pPr>
            <a:r>
              <a:rPr lang="en"/>
              <a:t>2017</a:t>
            </a:r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r">
              <a:spcBef>
                <a:spcPts val="0"/>
              </a:spcBef>
              <a:buNone/>
            </a:pPr>
            <a:r>
              <a:rPr lang="en"/>
              <a:t>Subject to change</a:t>
            </a:r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</a:t>
            </a:r>
            <a:r>
              <a:rPr lang="en" u="sng">
                <a:solidFill>
                  <a:schemeClr val="hlink"/>
                </a:solidFill>
                <a:hlinkClick r:id="rId5"/>
              </a:rPr>
              <a:t>ioinformatics.ca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@bioinfodotca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r">
              <a:spcBef>
                <a:spcPts val="0"/>
              </a:spcBef>
              <a:buNone/>
            </a:pPr>
            <a:r>
              <a:rPr lang="en"/>
              <a:t>Ann Meyer</a:t>
            </a:r>
          </a:p>
          <a:p>
            <a:pPr lv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@meyer_ann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862"/>
            <a:ext cx="914400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0"/>
            <a:ext cx="8477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987150" y="1559700"/>
            <a:ext cx="1713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PDF of slide deck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770150" y="2045700"/>
            <a:ext cx="1510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YouTube video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189650" y="3220200"/>
            <a:ext cx="2631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Step-by-step instructions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700650" y="3571200"/>
            <a:ext cx="2023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Precomputed 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0"/>
            <a:ext cx="8477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 rot="-5400000">
            <a:off x="5376225" y="801900"/>
            <a:ext cx="77760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Veronique Voisin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68" y="0"/>
            <a:ext cx="78114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68" y="0"/>
            <a:ext cx="78114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692850" y="1749300"/>
            <a:ext cx="7736100" cy="299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/>
              <a:t>Watson </a:t>
            </a:r>
            <a:r>
              <a:rPr b="1" i="1" lang="en"/>
              <a:t>School History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Founded in 1999; First graduates in 2004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Currently 8 to 10 students a year; 60 Ph.D. degrees awarded to date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Everyone is extremely bright and motivated; diverse backgrounds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About 25% currently hold tenure track faculty positions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Very focused and intense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