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3.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6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773.xml" ContentType="application/vnd.openxmlformats-officedocument.presentationml.slideLayout+xml"/>
  <Override PartName="/ppt/theme/theme65.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6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xml" ContentType="application/vnd.openxmlformats-officedocument.themeOverrid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67.xml" ContentType="application/vnd.openxmlformats-officedocument.theme+xml"/>
  <Override PartName="/ppt/slideLayouts/slideLayout782.xml" ContentType="application/vnd.openxmlformats-officedocument.presentationml.slideLayout+xml"/>
  <Override PartName="/ppt/theme/theme68.xml" ContentType="application/vnd.openxmlformats-officedocument.theme+xml"/>
  <Override PartName="/ppt/slideLayouts/slideLayout783.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embeddings/oleObject2.bin" ContentType="application/vnd.openxmlformats-officedocument.oleObject"/>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62" r:id="rId61"/>
    <p:sldMasterId id="2147533988" r:id="rId62"/>
    <p:sldMasterId id="2147534002" r:id="rId63"/>
    <p:sldMasterId id="2147534016" r:id="rId64"/>
    <p:sldMasterId id="2147534030" r:id="rId65"/>
    <p:sldMasterId id="2147534032" r:id="rId66"/>
    <p:sldMasterId id="2147534038" r:id="rId67"/>
    <p:sldMasterId id="2147534040" r:id="rId68"/>
    <p:sldMasterId id="2147534042" r:id="rId69"/>
  </p:sldMasterIdLst>
  <p:notesMasterIdLst>
    <p:notesMasterId r:id="rId122"/>
  </p:notesMasterIdLst>
  <p:handoutMasterIdLst>
    <p:handoutMasterId r:id="rId123"/>
  </p:handoutMasterIdLst>
  <p:sldIdLst>
    <p:sldId id="5769" r:id="rId70"/>
    <p:sldId id="5698" r:id="rId71"/>
    <p:sldId id="5700" r:id="rId72"/>
    <p:sldId id="5809" r:id="rId73"/>
    <p:sldId id="5817" r:id="rId74"/>
    <p:sldId id="5544" r:id="rId75"/>
    <p:sldId id="5566" r:id="rId76"/>
    <p:sldId id="5554" r:id="rId77"/>
    <p:sldId id="5569" r:id="rId78"/>
    <p:sldId id="5620" r:id="rId79"/>
    <p:sldId id="5618" r:id="rId80"/>
    <p:sldId id="5794" r:id="rId81"/>
    <p:sldId id="5771" r:id="rId82"/>
    <p:sldId id="5550" r:id="rId83"/>
    <p:sldId id="5619" r:id="rId84"/>
    <p:sldId id="5818" r:id="rId85"/>
    <p:sldId id="5804" r:id="rId86"/>
    <p:sldId id="5805" r:id="rId87"/>
    <p:sldId id="5807" r:id="rId88"/>
    <p:sldId id="5616" r:id="rId89"/>
    <p:sldId id="5556" r:id="rId90"/>
    <p:sldId id="5557" r:id="rId91"/>
    <p:sldId id="5588" r:id="rId92"/>
    <p:sldId id="5730" r:id="rId93"/>
    <p:sldId id="5772" r:id="rId94"/>
    <p:sldId id="5731" r:id="rId95"/>
    <p:sldId id="5732" r:id="rId96"/>
    <p:sldId id="5726" r:id="rId97"/>
    <p:sldId id="5733" r:id="rId98"/>
    <p:sldId id="5773" r:id="rId99"/>
    <p:sldId id="5735" r:id="rId100"/>
    <p:sldId id="5806" r:id="rId101"/>
    <p:sldId id="5819" r:id="rId102"/>
    <p:sldId id="5797" r:id="rId103"/>
    <p:sldId id="5798" r:id="rId104"/>
    <p:sldId id="5810" r:id="rId105"/>
    <p:sldId id="5811" r:id="rId106"/>
    <p:sldId id="5799" r:id="rId107"/>
    <p:sldId id="5800" r:id="rId108"/>
    <p:sldId id="5801" r:id="rId109"/>
    <p:sldId id="5802" r:id="rId110"/>
    <p:sldId id="5803" r:id="rId111"/>
    <p:sldId id="5812" r:id="rId112"/>
    <p:sldId id="5813" r:id="rId113"/>
    <p:sldId id="5814" r:id="rId114"/>
    <p:sldId id="5815" r:id="rId115"/>
    <p:sldId id="5816" r:id="rId116"/>
    <p:sldId id="5822" r:id="rId117"/>
    <p:sldId id="5823" r:id="rId118"/>
    <p:sldId id="5679" r:id="rId119"/>
    <p:sldId id="5505" r:id="rId120"/>
    <p:sldId id="5506" r:id="rId121"/>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100" d="100"/>
          <a:sy n="100" d="100"/>
        </p:scale>
        <p:origin x="-1192" y="-200"/>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51.xml"/><Relationship Id="rId121" Type="http://schemas.openxmlformats.org/officeDocument/2006/relationships/slide" Target="slides/slide52.xml"/><Relationship Id="rId122" Type="http://schemas.openxmlformats.org/officeDocument/2006/relationships/notesMaster" Target="notesMasters/notesMaster1.xml"/><Relationship Id="rId123" Type="http://schemas.openxmlformats.org/officeDocument/2006/relationships/handoutMaster" Target="handoutMasters/handout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1.xml"/><Relationship Id="rId91" Type="http://schemas.openxmlformats.org/officeDocument/2006/relationships/slide" Target="slides/slide22.xml"/><Relationship Id="rId92" Type="http://schemas.openxmlformats.org/officeDocument/2006/relationships/slide" Target="slides/slide23.xml"/><Relationship Id="rId93" Type="http://schemas.openxmlformats.org/officeDocument/2006/relationships/slide" Target="slides/slide24.xml"/><Relationship Id="rId94" Type="http://schemas.openxmlformats.org/officeDocument/2006/relationships/slide" Target="slides/slide25.xml"/><Relationship Id="rId95" Type="http://schemas.openxmlformats.org/officeDocument/2006/relationships/slide" Target="slides/slide26.xml"/><Relationship Id="rId96" Type="http://schemas.openxmlformats.org/officeDocument/2006/relationships/slide" Target="slides/slide27.xml"/><Relationship Id="rId101" Type="http://schemas.openxmlformats.org/officeDocument/2006/relationships/slide" Target="slides/slide32.xml"/><Relationship Id="rId102" Type="http://schemas.openxmlformats.org/officeDocument/2006/relationships/slide" Target="slides/slide33.xml"/><Relationship Id="rId103" Type="http://schemas.openxmlformats.org/officeDocument/2006/relationships/slide" Target="slides/slide34.xml"/><Relationship Id="rId104" Type="http://schemas.openxmlformats.org/officeDocument/2006/relationships/slide" Target="slides/slide35.xml"/><Relationship Id="rId105" Type="http://schemas.openxmlformats.org/officeDocument/2006/relationships/slide" Target="slides/slide36.xml"/><Relationship Id="rId106" Type="http://schemas.openxmlformats.org/officeDocument/2006/relationships/slide" Target="slides/slide37.xml"/><Relationship Id="rId107" Type="http://schemas.openxmlformats.org/officeDocument/2006/relationships/slide" Target="slides/slide38.xml"/><Relationship Id="rId108" Type="http://schemas.openxmlformats.org/officeDocument/2006/relationships/slide" Target="slides/slide39.xml"/><Relationship Id="rId109" Type="http://schemas.openxmlformats.org/officeDocument/2006/relationships/slide" Target="slides/slide40.xml"/><Relationship Id="rId97" Type="http://schemas.openxmlformats.org/officeDocument/2006/relationships/slide" Target="slides/slide28.xml"/><Relationship Id="rId98" Type="http://schemas.openxmlformats.org/officeDocument/2006/relationships/slide" Target="slides/slide29.xml"/><Relationship Id="rId99" Type="http://schemas.openxmlformats.org/officeDocument/2006/relationships/slide" Target="slides/slide30.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1.xml"/><Relationship Id="rId71" Type="http://schemas.openxmlformats.org/officeDocument/2006/relationships/slide" Target="slides/slide2.xml"/><Relationship Id="rId72" Type="http://schemas.openxmlformats.org/officeDocument/2006/relationships/slide" Target="slides/slide3.xml"/><Relationship Id="rId73" Type="http://schemas.openxmlformats.org/officeDocument/2006/relationships/slide" Target="slides/slide4.xml"/><Relationship Id="rId74" Type="http://schemas.openxmlformats.org/officeDocument/2006/relationships/slide" Target="slides/slide5.xml"/><Relationship Id="rId75" Type="http://schemas.openxmlformats.org/officeDocument/2006/relationships/slide" Target="slides/slide6.xml"/><Relationship Id="rId76" Type="http://schemas.openxmlformats.org/officeDocument/2006/relationships/slide" Target="slides/slide7.xml"/><Relationship Id="rId77" Type="http://schemas.openxmlformats.org/officeDocument/2006/relationships/slide" Target="slides/slide8.xml"/><Relationship Id="rId78" Type="http://schemas.openxmlformats.org/officeDocument/2006/relationships/slide" Target="slides/slide9.xml"/><Relationship Id="rId79" Type="http://schemas.openxmlformats.org/officeDocument/2006/relationships/slide" Target="slides/slide10.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1.xml"/><Relationship Id="rId111" Type="http://schemas.openxmlformats.org/officeDocument/2006/relationships/slide" Target="slides/slide42.xml"/><Relationship Id="rId112" Type="http://schemas.openxmlformats.org/officeDocument/2006/relationships/slide" Target="slides/slide43.xml"/><Relationship Id="rId113" Type="http://schemas.openxmlformats.org/officeDocument/2006/relationships/slide" Target="slides/slide44.xml"/><Relationship Id="rId114" Type="http://schemas.openxmlformats.org/officeDocument/2006/relationships/slide" Target="slides/slide45.xml"/><Relationship Id="rId115" Type="http://schemas.openxmlformats.org/officeDocument/2006/relationships/slide" Target="slides/slide46.xml"/><Relationship Id="rId116" Type="http://schemas.openxmlformats.org/officeDocument/2006/relationships/slide" Target="slides/slide47.xml"/><Relationship Id="rId117" Type="http://schemas.openxmlformats.org/officeDocument/2006/relationships/slide" Target="slides/slide48.xml"/><Relationship Id="rId118" Type="http://schemas.openxmlformats.org/officeDocument/2006/relationships/slide" Target="slides/slide49.xml"/><Relationship Id="rId119" Type="http://schemas.openxmlformats.org/officeDocument/2006/relationships/slide" Target="slides/slide50.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1.xml"/><Relationship Id="rId81" Type="http://schemas.openxmlformats.org/officeDocument/2006/relationships/slide" Target="slides/slide12.xml"/><Relationship Id="rId82" Type="http://schemas.openxmlformats.org/officeDocument/2006/relationships/slide" Target="slides/slide13.xml"/><Relationship Id="rId83" Type="http://schemas.openxmlformats.org/officeDocument/2006/relationships/slide" Target="slides/slide14.xml"/><Relationship Id="rId84" Type="http://schemas.openxmlformats.org/officeDocument/2006/relationships/slide" Target="slides/slide15.xml"/><Relationship Id="rId85" Type="http://schemas.openxmlformats.org/officeDocument/2006/relationships/slide" Target="slides/slide16.xml"/><Relationship Id="rId86" Type="http://schemas.openxmlformats.org/officeDocument/2006/relationships/slide" Target="slides/slide17.xml"/><Relationship Id="rId87" Type="http://schemas.openxmlformats.org/officeDocument/2006/relationships/slide" Target="slides/slide18.xml"/><Relationship Id="rId88" Type="http://schemas.openxmlformats.org/officeDocument/2006/relationships/slide" Target="slides/slide19.xml"/><Relationship Id="rId89" Type="http://schemas.openxmlformats.org/officeDocument/2006/relationships/slide" Target="slides/slide20.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21</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22</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23</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409459B3-1F3C-7D4D-80EE-087FDDABA9E5}" type="slidenum">
              <a:rPr lang="en-US" sz="1400">
                <a:solidFill>
                  <a:srgbClr val="000000"/>
                </a:solidFill>
                <a:latin typeface="Arial" charset="0"/>
              </a:rPr>
              <a:pPr fontAlgn="base">
                <a:spcBef>
                  <a:spcPct val="0"/>
                </a:spcBef>
                <a:spcAft>
                  <a:spcPct val="0"/>
                </a:spcAft>
              </a:pPr>
              <a:t>36</a:t>
            </a:fld>
            <a:endParaRPr lang="en-US" sz="1400">
              <a:solidFill>
                <a:srgbClr val="000000"/>
              </a:solidFill>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37</a:t>
            </a:fld>
            <a:endParaRPr lang="en-US" sz="140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20090"/>
            <a:ext cx="4876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51</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52</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6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7/4/16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7/4/16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7/4/16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7/4/16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7/4/16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7/4/16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7/4/16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7/4/16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7/4/16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7/4/16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7/4/16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7/4/16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7/4/16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xmlns:p14="http://schemas.microsoft.com/office/powerpoint/2010/mai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5887047"/>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898304"/>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75905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075968"/>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423833"/>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8472465"/>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3689"/>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98495100"/>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077650875"/>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588551"/>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512436"/>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616215"/>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072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41569"/>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488874"/>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146768"/>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73537"/>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282332"/>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3576151"/>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538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06629486"/>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074447884"/>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106575"/>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156012"/>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4448"/>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5075310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663183"/>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6076885"/>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577817"/>
      </p:ext>
    </p:extLst>
  </p:cSld>
  <p:clrMapOvr>
    <a:overrideClrMapping bg1="lt1" tx1="dk1" bg2="lt2" tx2="dk2" accent1="accent1" accent2="accent2" accent3="accent3" accent4="accent4" accent5="accent5" accent6="accent6" hlink="hlink" folHlink="folHlink"/>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037375"/>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101172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7/4/16</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344356521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7/4/16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46846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71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AA04B3D1-E9B2-9149-AC57-6BF0DF0E03B8}" type="datetime1">
              <a:rPr lang="en-US"/>
              <a:pPr>
                <a:defRPr/>
              </a:pPr>
              <a:t>7/4/16</a:t>
            </a:fld>
            <a:endParaRPr lang="en-US"/>
          </a:p>
        </p:txBody>
      </p:sp>
      <p:sp>
        <p:nvSpPr>
          <p:cNvPr id="5" name="Footer Placeholder 4"/>
          <p:cNvSpPr>
            <a:spLocks noGrp="1"/>
          </p:cNvSpPr>
          <p:nvPr>
            <p:ph type="ftr" sz="quarter" idx="11"/>
          </p:nvPr>
        </p:nvSpPr>
        <p:spPr/>
        <p:txBody>
          <a:bodyPr rtlCol="0"/>
          <a:lstStyle>
            <a:lvl1pPr defTabSz="914400"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4ACCCB5A-7416-5D46-9EB5-F74FEA5611B0}" type="slidenum">
              <a:rPr lang="en-US"/>
              <a:pPr>
                <a:defRPr/>
              </a:pPr>
              <a:t>‹#›</a:t>
            </a:fld>
            <a:endParaRPr lang="en-US"/>
          </a:p>
        </p:txBody>
      </p:sp>
    </p:spTree>
    <p:extLst>
      <p:ext uri="{BB962C8B-B14F-4D97-AF65-F5344CB8AC3E}">
        <p14:creationId xmlns:p14="http://schemas.microsoft.com/office/powerpoint/2010/main" val="19321479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7/4/16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283033"/>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909843"/>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slideLayout" Target="../slideLayouts/slideLayout732.xml"/><Relationship Id="rId13" Type="http://schemas.openxmlformats.org/officeDocument/2006/relationships/slideLayout" Target="../slideLayouts/slideLayout733.xml"/><Relationship Id="rId14" Type="http://schemas.openxmlformats.org/officeDocument/2006/relationships/theme" Target="../theme/theme61.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slideLayout" Target="../slideLayouts/slideLayout745.xml"/><Relationship Id="rId13" Type="http://schemas.openxmlformats.org/officeDocument/2006/relationships/slideLayout" Target="../slideLayouts/slideLayout746.xml"/><Relationship Id="rId14" Type="http://schemas.openxmlformats.org/officeDocument/2006/relationships/theme" Target="../theme/theme62.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7.xml"/><Relationship Id="rId12" Type="http://schemas.openxmlformats.org/officeDocument/2006/relationships/slideLayout" Target="../slideLayouts/slideLayout758.xml"/><Relationship Id="rId13" Type="http://schemas.openxmlformats.org/officeDocument/2006/relationships/slideLayout" Target="../slideLayouts/slideLayout759.xml"/><Relationship Id="rId14" Type="http://schemas.openxmlformats.org/officeDocument/2006/relationships/theme" Target="../theme/theme63.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47.xml"/><Relationship Id="rId2" Type="http://schemas.openxmlformats.org/officeDocument/2006/relationships/slideLayout" Target="../slideLayouts/slideLayout748.xml"/><Relationship Id="rId3" Type="http://schemas.openxmlformats.org/officeDocument/2006/relationships/slideLayout" Target="../slideLayouts/slideLayout749.xml"/><Relationship Id="rId4" Type="http://schemas.openxmlformats.org/officeDocument/2006/relationships/slideLayout" Target="../slideLayouts/slideLayout750.xml"/><Relationship Id="rId5" Type="http://schemas.openxmlformats.org/officeDocument/2006/relationships/slideLayout" Target="../slideLayouts/slideLayout751.xml"/><Relationship Id="rId6" Type="http://schemas.openxmlformats.org/officeDocument/2006/relationships/slideLayout" Target="../slideLayouts/slideLayout752.xml"/><Relationship Id="rId7" Type="http://schemas.openxmlformats.org/officeDocument/2006/relationships/slideLayout" Target="../slideLayouts/slideLayout753.xml"/><Relationship Id="rId8" Type="http://schemas.openxmlformats.org/officeDocument/2006/relationships/slideLayout" Target="../slideLayouts/slideLayout754.xml"/><Relationship Id="rId9" Type="http://schemas.openxmlformats.org/officeDocument/2006/relationships/slideLayout" Target="../slideLayouts/slideLayout755.xml"/><Relationship Id="rId10" Type="http://schemas.openxmlformats.org/officeDocument/2006/relationships/slideLayout" Target="../slideLayouts/slideLayout75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slideLayout" Target="../slideLayouts/slideLayout771.xml"/><Relationship Id="rId13" Type="http://schemas.openxmlformats.org/officeDocument/2006/relationships/slideLayout" Target="../slideLayouts/slideLayout772.xml"/><Relationship Id="rId14" Type="http://schemas.openxmlformats.org/officeDocument/2006/relationships/theme" Target="../theme/theme64.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65.xml.rels><?xml version="1.0" encoding="UTF-8" standalone="yes"?>
<Relationships xmlns="http://schemas.openxmlformats.org/package/2006/relationships"><Relationship Id="rId1" Type="http://schemas.openxmlformats.org/officeDocument/2006/relationships/slideLayout" Target="../slideLayouts/slideLayout773.xml"/><Relationship Id="rId2"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76.xml"/><Relationship Id="rId4" Type="http://schemas.openxmlformats.org/officeDocument/2006/relationships/slideLayout" Target="../slideLayouts/slideLayout777.xml"/><Relationship Id="rId5" Type="http://schemas.openxmlformats.org/officeDocument/2006/relationships/slideLayout" Target="../slideLayouts/slideLayout778.xml"/><Relationship Id="rId6" Type="http://schemas.openxmlformats.org/officeDocument/2006/relationships/theme" Target="../theme/theme66.xml"/><Relationship Id="rId7" Type="http://schemas.openxmlformats.org/officeDocument/2006/relationships/tags" Target="../tags/tag746.xml"/><Relationship Id="rId8" Type="http://schemas.openxmlformats.org/officeDocument/2006/relationships/tags" Target="../tags/tag747.xml"/><Relationship Id="rId9" Type="http://schemas.openxmlformats.org/officeDocument/2006/relationships/tags" Target="../tags/tag748.xml"/><Relationship Id="rId1" Type="http://schemas.openxmlformats.org/officeDocument/2006/relationships/slideLayout" Target="../slideLayouts/slideLayout774.xml"/><Relationship Id="rId2" Type="http://schemas.openxmlformats.org/officeDocument/2006/relationships/slideLayout" Target="../slideLayouts/slideLayout775.xml"/></Relationships>
</file>

<file path=ppt/slideMasters/_rels/slideMaster67.xml.rels><?xml version="1.0" encoding="UTF-8" standalone="yes"?>
<Relationships xmlns="http://schemas.openxmlformats.org/package/2006/relationships"><Relationship Id="rId3" Type="http://schemas.openxmlformats.org/officeDocument/2006/relationships/slideLayout" Target="../slideLayouts/slideLayout781.xml"/><Relationship Id="rId4" Type="http://schemas.openxmlformats.org/officeDocument/2006/relationships/theme" Target="../theme/theme67.xml"/><Relationship Id="rId1" Type="http://schemas.openxmlformats.org/officeDocument/2006/relationships/slideLayout" Target="../slideLayouts/slideLayout779.xml"/><Relationship Id="rId2" Type="http://schemas.openxmlformats.org/officeDocument/2006/relationships/slideLayout" Target="../slideLayouts/slideLayout780.xml"/></Relationships>
</file>

<file path=ppt/slideMasters/_rels/slideMaster68.xml.rels><?xml version="1.0" encoding="UTF-8" standalone="yes"?>
<Relationships xmlns="http://schemas.openxmlformats.org/package/2006/relationships"><Relationship Id="rId1" Type="http://schemas.openxmlformats.org/officeDocument/2006/relationships/slideLayout" Target="../slideLayouts/slideLayout782.xml"/><Relationship Id="rId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 Type="http://schemas.openxmlformats.org/officeDocument/2006/relationships/slideLayout" Target="../slideLayouts/slideLayout783.xml"/><Relationship Id="rId2"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xmlns:p14="http://schemas.microsoft.com/office/powerpoint/2010/mai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46"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xmlns:p14="http://schemas.microsoft.com/office/powerpoint/2010/mai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7/4/16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7/4/16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7/4/16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7/4/16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7/4/16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7/4/16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7/4/16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7/4/16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250815594"/>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 id="2147534014" r:id="rId12"/>
    <p:sldLayoutId id="214753401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156463956"/>
      </p:ext>
    </p:extLst>
  </p:cSld>
  <p:clrMap bg1="lt1" tx1="dk1" bg2="lt2" tx2="dk2" accent1="accent1" accent2="accent2" accent3="accent3" accent4="accent4" accent5="accent5" accent6="accent6" hlink="hlink" folHlink="folHlink"/>
  <p:sldLayoutIdLst>
    <p:sldLayoutId id="2147534017" r:id="rId1"/>
    <p:sldLayoutId id="2147534018" r:id="rId2"/>
    <p:sldLayoutId id="2147534019" r:id="rId3"/>
    <p:sldLayoutId id="2147534020" r:id="rId4"/>
    <p:sldLayoutId id="2147534021" r:id="rId5"/>
    <p:sldLayoutId id="2147534022" r:id="rId6"/>
    <p:sldLayoutId id="2147534023" r:id="rId7"/>
    <p:sldLayoutId id="2147534024" r:id="rId8"/>
    <p:sldLayoutId id="2147534025" r:id="rId9"/>
    <p:sldLayoutId id="2147534026" r:id="rId10"/>
    <p:sldLayoutId id="2147534027" r:id="rId11"/>
    <p:sldLayoutId id="2147534028" r:id="rId12"/>
    <p:sldLayoutId id="214753402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45686521"/>
      </p:ext>
    </p:extLst>
  </p:cSld>
  <p:clrMap bg1="lt1" tx1="dk1" bg2="lt2" tx2="dk2" accent1="accent1" accent2="accent2" accent3="accent3" accent4="accent4" accent5="accent5" accent6="accent6" hlink="hlink" folHlink="folHlink"/>
  <p:sldLayoutIdLst>
    <p:sldLayoutId id="2147534031"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756090770"/>
      </p:ext>
    </p:extLst>
  </p:cSld>
  <p:clrMap bg1="lt1" tx1="dk1" bg2="lt2" tx2="dk2" accent1="accent1" accent2="accent2" accent3="accent3" accent4="accent4" accent5="accent5" accent6="accent6" hlink="hlink" folHlink="folHlink"/>
  <p:sldLayoutIdLst>
    <p:sldLayoutId id="2147534033" r:id="rId1"/>
    <p:sldLayoutId id="2147534034" r:id="rId2"/>
    <p:sldLayoutId id="2147534035" r:id="rId3"/>
    <p:sldLayoutId id="2147534036" r:id="rId4"/>
    <p:sldLayoutId id="2147534037" r:id="rId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7/4/16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4196421217"/>
      </p:ext>
    </p:extLst>
  </p:cSld>
  <p:clrMap bg1="lt1" tx1="dk1" bg2="lt2" tx2="dk2" accent1="accent1" accent2="accent2" accent3="accent3" accent4="accent4" accent5="accent5" accent6="accent6" hlink="hlink" folHlink="folHlink"/>
  <p:sldLayoutIdLst>
    <p:sldLayoutId id="2147534039" r:id="rId1"/>
    <p:sldLayoutId id="2147534044" r:id="rId2"/>
    <p:sldLayoutId id="2147534045" r:id="rId3"/>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8F7B72-A9EB-4E3F-885F-9BDF0C4D8B11}" type="datetime1">
              <a:rPr lang="en-US" b="0" smtClean="0">
                <a:solidFill>
                  <a:prstClr val="black">
                    <a:tint val="75000"/>
                  </a:prstClr>
                </a:solidFill>
                <a:latin typeface="Calibri"/>
              </a:rPr>
              <a:pPr fontAlgn="auto">
                <a:spcBef>
                  <a:spcPts val="0"/>
                </a:spcBef>
                <a:spcAft>
                  <a:spcPts val="0"/>
                </a:spcAft>
              </a:pPr>
              <a:t>7/4/16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8AA581-3C7A-4175-96A2-5C54E2C0C5D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95843288"/>
      </p:ext>
    </p:extLst>
  </p:cSld>
  <p:clrMap bg1="lt1" tx1="dk1" bg2="lt2" tx2="dk2" accent1="accent1" accent2="accent2" accent3="accent3" accent4="accent4" accent5="accent5" accent6="accent6" hlink="hlink" folHlink="folHlink"/>
  <p:sldLayoutIdLst>
    <p:sldLayoutId id="21475340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3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2715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906940"/>
      </p:ext>
    </p:extLst>
  </p:cSld>
  <p:clrMap bg1="lt1" tx1="dk1" bg2="lt2" tx2="dk2" accent1="accent1" accent2="accent2" accent3="accent3" accent4="accent4" accent5="accent5" accent6="accent6" hlink="hlink" folHlink="folHlink"/>
  <p:sldLayoutIdLst>
    <p:sldLayoutId id="2147534043" r:id="rId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0.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61.xml"/><Relationship Id="rId2"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24.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26.pn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18.xml.rels><?xml version="1.0" encoding="UTF-8" standalone="yes"?>
<Relationships xmlns="http://schemas.openxmlformats.org/package/2006/relationships"><Relationship Id="rId9" Type="http://schemas.openxmlformats.org/officeDocument/2006/relationships/tags" Target="../tags/tag757.xml"/><Relationship Id="rId20" Type="http://schemas.openxmlformats.org/officeDocument/2006/relationships/image" Target="../media/image29.jpeg"/><Relationship Id="rId21" Type="http://schemas.openxmlformats.org/officeDocument/2006/relationships/image" Target="../media/image30.png"/><Relationship Id="rId22" Type="http://schemas.openxmlformats.org/officeDocument/2006/relationships/image" Target="../media/image31.jpeg"/><Relationship Id="rId23" Type="http://schemas.openxmlformats.org/officeDocument/2006/relationships/image" Target="../media/image32.jpeg"/><Relationship Id="rId24" Type="http://schemas.openxmlformats.org/officeDocument/2006/relationships/image" Target="../media/image33.png"/><Relationship Id="rId25" Type="http://schemas.openxmlformats.org/officeDocument/2006/relationships/image" Target="../media/image34.png"/><Relationship Id="rId26" Type="http://schemas.openxmlformats.org/officeDocument/2006/relationships/image" Target="../media/image35.png"/><Relationship Id="rId27" Type="http://schemas.openxmlformats.org/officeDocument/2006/relationships/image" Target="../media/image36.jpeg"/><Relationship Id="rId28" Type="http://schemas.openxmlformats.org/officeDocument/2006/relationships/image" Target="../media/image37.jpeg"/><Relationship Id="rId29" Type="http://schemas.openxmlformats.org/officeDocument/2006/relationships/image" Target="../media/image38.jpeg"/><Relationship Id="rId30" Type="http://schemas.openxmlformats.org/officeDocument/2006/relationships/image" Target="../media/image39.jpeg"/><Relationship Id="rId31" Type="http://schemas.openxmlformats.org/officeDocument/2006/relationships/image" Target="../media/image40.png"/><Relationship Id="rId10" Type="http://schemas.openxmlformats.org/officeDocument/2006/relationships/tags" Target="../tags/tag758.xml"/><Relationship Id="rId11" Type="http://schemas.openxmlformats.org/officeDocument/2006/relationships/tags" Target="../tags/tag759.xml"/><Relationship Id="rId12" Type="http://schemas.openxmlformats.org/officeDocument/2006/relationships/tags" Target="../tags/tag760.xml"/><Relationship Id="rId13" Type="http://schemas.openxmlformats.org/officeDocument/2006/relationships/tags" Target="../tags/tag761.xml"/><Relationship Id="rId14" Type="http://schemas.openxmlformats.org/officeDocument/2006/relationships/tags" Target="../tags/tag762.xml"/><Relationship Id="rId15" Type="http://schemas.openxmlformats.org/officeDocument/2006/relationships/tags" Target="../tags/tag763.xml"/><Relationship Id="rId16" Type="http://schemas.openxmlformats.org/officeDocument/2006/relationships/tags" Target="../tags/tag764.xml"/><Relationship Id="rId17" Type="http://schemas.openxmlformats.org/officeDocument/2006/relationships/tags" Target="../tags/tag765.xml"/><Relationship Id="rId18" Type="http://schemas.openxmlformats.org/officeDocument/2006/relationships/tags" Target="../tags/tag766.xml"/><Relationship Id="rId19" Type="http://schemas.openxmlformats.org/officeDocument/2006/relationships/slideLayout" Target="../slideLayouts/slideLayout635.xml"/><Relationship Id="rId1" Type="http://schemas.openxmlformats.org/officeDocument/2006/relationships/tags" Target="../tags/tag749.xml"/><Relationship Id="rId2" Type="http://schemas.openxmlformats.org/officeDocument/2006/relationships/tags" Target="../tags/tag750.xml"/><Relationship Id="rId3" Type="http://schemas.openxmlformats.org/officeDocument/2006/relationships/tags" Target="../tags/tag751.xml"/><Relationship Id="rId4" Type="http://schemas.openxmlformats.org/officeDocument/2006/relationships/tags" Target="../tags/tag752.xml"/><Relationship Id="rId5" Type="http://schemas.openxmlformats.org/officeDocument/2006/relationships/tags" Target="../tags/tag753.xml"/><Relationship Id="rId6" Type="http://schemas.openxmlformats.org/officeDocument/2006/relationships/tags" Target="../tags/tag754.xml"/><Relationship Id="rId7" Type="http://schemas.openxmlformats.org/officeDocument/2006/relationships/tags" Target="../tags/tag755.xml"/><Relationship Id="rId8" Type="http://schemas.openxmlformats.org/officeDocument/2006/relationships/tags" Target="../tags/tag75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5.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42.png"/><Relationship Id="rId3" Type="http://schemas.openxmlformats.org/officeDocument/2006/relationships/image" Target="../media/image4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620.xml"/><Relationship Id="rId2" Type="http://schemas.openxmlformats.org/officeDocument/2006/relationships/notesSlide" Target="../notesSlides/notesSlide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49.png"/><Relationship Id="rId3" Type="http://schemas.openxmlformats.org/officeDocument/2006/relationships/image" Target="../media/image5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1.png"/><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5.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7.png"/><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60.png"/><Relationship Id="rId3"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779.xml"/><Relationship Id="rId2"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notesSlide" Target="../notesSlides/notesSlide5.xml"/><Relationship Id="rId3"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80.xml"/><Relationship Id="rId2" Type="http://schemas.openxmlformats.org/officeDocument/2006/relationships/notesSlide" Target="../notesSlides/notesSlide6.xml"/><Relationship Id="rId3" Type="http://schemas.openxmlformats.org/officeDocument/2006/relationships/image" Target="../media/image66.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notesSlide" Target="../notesSlides/notesSlide7.xml"/><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782.xml"/><Relationship Id="rId2"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72.png"/><Relationship Id="rId3" Type="http://schemas.openxmlformats.org/officeDocument/2006/relationships/image" Target="../media/image7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81.xml"/><Relationship Id="rId2" Type="http://schemas.openxmlformats.org/officeDocument/2006/relationships/image" Target="../media/image74.emf"/><Relationship Id="rId3"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76.png"/><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77.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77.emf"/><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7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8.png"/><Relationship Id="rId3" Type="http://schemas.openxmlformats.org/officeDocument/2006/relationships/image" Target="../media/image9.gif"/></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 Type="http://schemas.openxmlformats.org/officeDocument/2006/relationships/slideLayout" Target="../slideLayouts/slideLayout124.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50900" y="0"/>
            <a:ext cx="10312782" cy="6858000"/>
          </a:xfrm>
          <a:prstGeom prst="rect">
            <a:avLst/>
          </a:prstGeom>
        </p:spPr>
      </p:pic>
      <p:sp>
        <p:nvSpPr>
          <p:cNvPr id="285698" name="Rectangle 2"/>
          <p:cNvSpPr>
            <a:spLocks noGrp="1" noChangeArrowheads="1"/>
          </p:cNvSpPr>
          <p:nvPr>
            <p:ph type="title" idx="4294967295"/>
          </p:nvPr>
        </p:nvSpPr>
        <p:spPr>
          <a:xfrm>
            <a:off x="526490" y="224431"/>
            <a:ext cx="4121710" cy="1337669"/>
          </a:xfrm>
        </p:spPr>
        <p:txBody>
          <a:bodyPr/>
          <a:lstStyle/>
          <a:p>
            <a:pPr algn="l" eaLnBrk="1" hangingPunct="1">
              <a:defRPr/>
            </a:pPr>
            <a:r>
              <a:rPr lang="en-US" dirty="0">
                <a:solidFill>
                  <a:srgbClr val="000000"/>
                </a:solidFill>
                <a:latin typeface="Arial" charset="0"/>
                <a:ea typeface="ＭＳ Ｐゴシック" charset="0"/>
                <a:cs typeface="ＭＳ Ｐゴシック" charset="0"/>
              </a:rPr>
              <a:t>Genomic Privacy &amp; Individualized RNA-</a:t>
            </a:r>
            <a:r>
              <a:rPr lang="en-US" dirty="0" err="1">
                <a:solidFill>
                  <a:srgbClr val="000000"/>
                </a:solidFill>
                <a:latin typeface="Arial" charset="0"/>
                <a:ea typeface="ＭＳ Ｐゴシック" charset="0"/>
                <a:cs typeface="ＭＳ Ｐゴシック" charset="0"/>
              </a:rPr>
              <a:t>seq</a:t>
            </a:r>
            <a:r>
              <a:rPr lang="en-US" dirty="0">
                <a:solidFill>
                  <a:srgbClr val="000000"/>
                </a:solidFill>
                <a:latin typeface="Arial" charset="0"/>
                <a:ea typeface="ＭＳ Ｐゴシック" charset="0"/>
                <a:cs typeface="ＭＳ Ｐゴシック" charset="0"/>
              </a:rPr>
              <a:t>: Incompatible or Feasible?</a:t>
            </a:r>
            <a:endParaRPr lang="en-US" dirty="0">
              <a:solidFill>
                <a:srgbClr val="000000"/>
              </a:solidFill>
              <a:latin typeface="Arial" charset="0"/>
              <a:ea typeface="ＭＳ Ｐゴシック" charset="0"/>
              <a:cs typeface="ＭＳ Ｐゴシック" charset="0"/>
            </a:endParaRPr>
          </a:p>
        </p:txBody>
      </p:sp>
      <p:sp>
        <p:nvSpPr>
          <p:cNvPr id="301060" name="Rectangle 2"/>
          <p:cNvSpPr>
            <a:spLocks noChangeArrowheads="1"/>
          </p:cNvSpPr>
          <p:nvPr/>
        </p:nvSpPr>
        <p:spPr bwMode="auto">
          <a:xfrm>
            <a:off x="2705100" y="3447032"/>
            <a:ext cx="4356100" cy="19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ctr" defTabSz="912762"/>
            <a:r>
              <a:rPr lang="en-US" sz="1400" b="0" dirty="0" smtClean="0"/>
              <a:t>Slides </a:t>
            </a:r>
            <a:r>
              <a:rPr lang="en-US" sz="1400" b="0" dirty="0"/>
              <a:t>freely </a:t>
            </a:r>
            <a:r>
              <a:rPr lang="en-US" sz="1400" b="0" dirty="0" smtClean="0"/>
              <a:t/>
            </a:r>
            <a:br>
              <a:rPr lang="en-US" sz="1400" b="0" dirty="0" smtClean="0"/>
            </a:br>
            <a:r>
              <a:rPr lang="en-US" sz="1400" b="0" dirty="0" smtClean="0"/>
              <a:t>downloadable </a:t>
            </a:r>
            <a:r>
              <a:rPr lang="en-US" sz="1400" b="0" dirty="0"/>
              <a:t>from </a:t>
            </a:r>
            <a:r>
              <a:rPr lang="en-US" sz="1400" b="0" dirty="0" err="1" smtClean="0"/>
              <a:t>Lectures.GersteinLab.org</a:t>
            </a:r>
            <a:r>
              <a:rPr lang="en-US" sz="1400" b="0" dirty="0"/>
              <a:t> </a:t>
            </a:r>
            <a:r>
              <a:rPr lang="en-US" sz="1400" b="0" dirty="0" smtClean="0"/>
              <a:t/>
            </a:r>
            <a:br>
              <a:rPr lang="en-US" sz="1400" b="0" dirty="0" smtClean="0"/>
            </a:br>
            <a:r>
              <a:rPr lang="en-US" sz="1400" b="0" dirty="0" smtClean="0"/>
              <a:t>&amp; </a:t>
            </a:r>
            <a:r>
              <a:rPr lang="en-US" sz="1400" b="0" dirty="0"/>
              <a:t>“</a:t>
            </a:r>
            <a:r>
              <a:rPr lang="en-US" altLang="ja-JP" sz="1400" b="0" dirty="0" err="1"/>
              <a:t>tweetable</a:t>
            </a:r>
            <a:r>
              <a:rPr lang="en-US" sz="1400" b="0" dirty="0"/>
              <a:t>”</a:t>
            </a:r>
            <a:r>
              <a:rPr lang="en-US" altLang="ja-JP" sz="1400" b="0" dirty="0"/>
              <a:t> </a:t>
            </a:r>
            <a:r>
              <a:rPr lang="en-US" altLang="ja-JP" sz="1400" b="0" dirty="0" smtClean="0"/>
              <a:t>(</a:t>
            </a:r>
            <a:r>
              <a:rPr lang="en-US" altLang="ja-JP" sz="1400" b="0" dirty="0"/>
              <a:t>via @</a:t>
            </a:r>
            <a:r>
              <a:rPr lang="en-US" altLang="ja-JP" sz="1400" b="0" dirty="0" err="1"/>
              <a:t>markgerstein</a:t>
            </a:r>
            <a:r>
              <a:rPr lang="en-US" altLang="ja-JP" sz="1400" b="0" dirty="0"/>
              <a:t>). </a:t>
            </a:r>
            <a:r>
              <a:rPr lang="en-US" altLang="ja-JP" sz="1400" b="0" dirty="0" smtClean="0"/>
              <a:t/>
            </a:r>
            <a:br>
              <a:rPr lang="en-US" altLang="ja-JP" sz="1400" b="0" dirty="0" smtClean="0"/>
            </a:br>
            <a:r>
              <a:rPr lang="en-US" altLang="ja-JP" sz="1400" b="0" dirty="0" smtClean="0"/>
              <a:t>See </a:t>
            </a:r>
            <a:r>
              <a:rPr lang="en-US" altLang="ja-JP" sz="1400" b="0" dirty="0"/>
              <a:t>last slide for more info</a:t>
            </a:r>
            <a:r>
              <a:rPr lang="en-US" altLang="ja-JP" sz="1400" b="0" dirty="0" smtClean="0"/>
              <a:t>.</a:t>
            </a:r>
            <a:endParaRPr lang="en-US" sz="1400" b="0" dirty="0"/>
          </a:p>
        </p:txBody>
      </p:sp>
      <p:sp>
        <p:nvSpPr>
          <p:cNvPr id="10" name="Rectangle 2"/>
          <p:cNvSpPr>
            <a:spLocks noChangeArrowheads="1"/>
          </p:cNvSpPr>
          <p:nvPr/>
        </p:nvSpPr>
        <p:spPr bwMode="auto">
          <a:xfrm>
            <a:off x="6692900" y="876300"/>
            <a:ext cx="1879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r" defTabSz="912762"/>
            <a:endParaRPr lang="en-US" sz="1400" b="0" dirty="0"/>
          </a:p>
          <a:p>
            <a:pPr algn="r"/>
            <a:r>
              <a:rPr lang="en-US" sz="1400" b="0" dirty="0" smtClean="0"/>
              <a:t>Mark </a:t>
            </a:r>
            <a:r>
              <a:rPr lang="en-US" sz="1400" b="0" dirty="0" smtClean="0"/>
              <a:t>Gerstein</a:t>
            </a:r>
            <a:r>
              <a:rPr lang="en-US" sz="1400" b="0" dirty="0" smtClean="0"/>
              <a:t>, </a:t>
            </a:r>
            <a:r>
              <a:rPr lang="en-US" sz="1400" b="0" dirty="0" smtClean="0"/>
              <a:t>Yale</a:t>
            </a:r>
            <a:endParaRPr lang="en-US" sz="1400" b="0" dirty="0"/>
          </a:p>
        </p:txBody>
      </p:sp>
    </p:spTree>
    <p:extLst>
      <p:ext uri="{BB962C8B-B14F-4D97-AF65-F5344CB8AC3E}">
        <p14:creationId xmlns:p14="http://schemas.microsoft.com/office/powerpoint/2010/main" val="4020146572"/>
      </p:ext>
    </p:extLst>
  </p:cSld>
  <p:clrMapOvr>
    <a:masterClrMapping/>
  </p:clrMapOvr>
  <p:transition xmlns:p14="http://schemas.microsoft.com/office/powerpoint/2010/main" advTm="22197"/>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a:defRPr/>
            </a:pPr>
            <a:r>
              <a:rPr lang="en-US" sz="2000" dirty="0" smtClean="0"/>
              <a:t>Maybe </a:t>
            </a:r>
            <a:r>
              <a:rPr lang="en-US" sz="2000" dirty="0"/>
              <a:t>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xmlns:p14="http://schemas.microsoft.com/office/powerpoint/2010/main" advTm="90829"/>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xmlns:p14="http://schemas.microsoft.com/office/powerpoint/2010/main" advTm="110469"/>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2456767" y="469029"/>
            <a:ext cx="3840269"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430136" y="5985696"/>
            <a:ext cx="38935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214" y="2095861"/>
            <a:ext cx="4659375" cy="3406003"/>
          </a:xfrm>
          <a:prstGeom prst="rect">
            <a:avLst/>
          </a:prstGeom>
          <a:ln w="19050" cmpd="sng">
            <a:solidFill>
              <a:schemeClr val="tx1"/>
            </a:solidFill>
          </a:ln>
        </p:spPr>
      </p:pic>
    </p:spTree>
    <p:extLst>
      <p:ext uri="{BB962C8B-B14F-4D97-AF65-F5344CB8AC3E}">
        <p14:creationId xmlns:p14="http://schemas.microsoft.com/office/powerpoint/2010/main" val="7180063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133868"/>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extLst>
              <p:ext uri="{D42A27DB-BD31-4B8C-83A1-F6EECF244321}">
                <p14:modId xmlns:p14="http://schemas.microsoft.com/office/powerpoint/2010/main" val="776764151"/>
              </p:ext>
            </p:extLst>
          </p:nvPr>
        </p:nvGraphicFramePr>
        <p:xfrm>
          <a:off x="1016000" y="1066808"/>
          <a:ext cx="7086600" cy="4202113"/>
        </p:xfrm>
        <a:graphic>
          <a:graphicData uri="http://schemas.openxmlformats.org/presentationml/2006/ole">
            <mc:AlternateContent xmlns:mc="http://schemas.openxmlformats.org/markup-compatibility/2006">
              <mc:Choice xmlns:v="urn:schemas-microsoft-com:vml" Requires="v">
                <p:oleObj spid="_x0000_s318696"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066808"/>
                        <a:ext cx="7086600" cy="4202113"/>
                      </a:xfrm>
                      <a:prstGeom prst="rect">
                        <a:avLst/>
                      </a:prstGeom>
                      <a:noFill/>
                      <a:ln>
                        <a:noFill/>
                      </a:ln>
                      <a:effectLs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52"/>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8049"/>
            <a:ext cx="4391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825500" y="1714500"/>
            <a:ext cx="1257300" cy="374650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6" name="TextBox 5"/>
          <p:cNvSpPr txBox="1"/>
          <p:nvPr/>
        </p:nvSpPr>
        <p:spPr>
          <a:xfrm>
            <a:off x="0" y="6148169"/>
            <a:ext cx="8724900" cy="830997"/>
          </a:xfrm>
          <a:prstGeom prst="rect">
            <a:avLst/>
          </a:prstGeom>
          <a:noFill/>
        </p:spPr>
        <p:txBody>
          <a:bodyPr wrap="square" rtlCol="0">
            <a:spAutoFit/>
          </a:bodyPr>
          <a:lstStyle/>
          <a:p>
            <a:pPr eaLnBrk="1" hangingPunct="1"/>
            <a:r>
              <a:rPr lang="en-US" sz="1600" b="0" dirty="0">
                <a:cs typeface="Arial" charset="0"/>
              </a:rPr>
              <a:t>Cross correlated small set of identifiable IMDB </a:t>
            </a:r>
            <a:r>
              <a:rPr lang="en-US" sz="1600" b="0" dirty="0" smtClean="0">
                <a:cs typeface="Arial" charset="0"/>
              </a:rPr>
              <a:t>rating records </a:t>
            </a:r>
            <a:r>
              <a:rPr lang="en-US" sz="1600" b="0" dirty="0">
                <a:cs typeface="Arial" charset="0"/>
              </a:rPr>
              <a:t>with large set of “</a:t>
            </a:r>
            <a:r>
              <a:rPr lang="en-US" sz="1600" b="0" dirty="0" err="1">
                <a:cs typeface="Arial" charset="0"/>
              </a:rPr>
              <a:t>anonymized</a:t>
            </a:r>
            <a:r>
              <a:rPr lang="en-US" sz="1600" b="0" dirty="0">
                <a:cs typeface="Arial" charset="0"/>
              </a:rPr>
              <a:t>” Netflix customer </a:t>
            </a:r>
            <a:r>
              <a:rPr lang="en-US" sz="1600" b="0" dirty="0" smtClean="0">
                <a:cs typeface="Arial" charset="0"/>
              </a:rPr>
              <a:t>ratings, which were being used for a Machine Learning competition</a:t>
            </a:r>
            <a:endParaRPr lang="en-US" sz="1600" b="0" dirty="0">
              <a:cs typeface="Arial" charset="0"/>
            </a:endParaRPr>
          </a:p>
          <a:p>
            <a:endParaRPr lang="en-US" sz="1600" b="0" dirty="0"/>
          </a:p>
        </p:txBody>
      </p:sp>
      <p:sp>
        <p:nvSpPr>
          <p:cNvPr id="318468" name="Text Box 8"/>
          <p:cNvSpPr txBox="1">
            <a:spLocks noChangeArrowheads="1"/>
          </p:cNvSpPr>
          <p:nvPr/>
        </p:nvSpPr>
        <p:spPr bwMode="auto">
          <a:xfrm>
            <a:off x="0" y="5092751"/>
            <a:ext cx="9004300" cy="92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dirty="0" err="1" smtClean="0">
                <a:solidFill>
                  <a:srgbClr val="000090"/>
                </a:solidFill>
                <a:cs typeface="Arial" charset="0"/>
              </a:rPr>
              <a:t>NetFlix</a:t>
            </a:r>
            <a:r>
              <a:rPr lang="en-US" sz="1800" dirty="0" smtClean="0">
                <a:solidFill>
                  <a:srgbClr val="000090"/>
                </a:solidFill>
                <a:cs typeface="Arial" charset="0"/>
              </a:rPr>
              <a:t> challenge as an example of a </a:t>
            </a:r>
            <a:r>
              <a:rPr lang="en-US" sz="1800" dirty="0" smtClean="0">
                <a:solidFill>
                  <a:srgbClr val="FF0000"/>
                </a:solidFill>
                <a:cs typeface="Arial" charset="0"/>
              </a:rPr>
              <a:t>“Linking Attack”</a:t>
            </a:r>
            <a:r>
              <a:rPr lang="en-US" sz="1800" dirty="0" smtClean="0">
                <a:solidFill>
                  <a:srgbClr val="000090"/>
                </a:solidFill>
                <a:cs typeface="Arial" charset="0"/>
              </a:rPr>
              <a:t>, </a:t>
            </a:r>
            <a:br>
              <a:rPr lang="en-US" sz="1800" dirty="0" smtClean="0">
                <a:solidFill>
                  <a:srgbClr val="000090"/>
                </a:solidFill>
                <a:cs typeface="Arial" charset="0"/>
              </a:rPr>
            </a:br>
            <a:r>
              <a:rPr lang="en-US" sz="1800" dirty="0" smtClean="0">
                <a:solidFill>
                  <a:srgbClr val="000090"/>
                </a:solidFill>
                <a:cs typeface="Arial" charset="0"/>
              </a:rPr>
              <a:t>characterizing already identified individuals in IMDB, </a:t>
            </a:r>
            <a:br>
              <a:rPr lang="en-US" sz="1800" dirty="0" smtClean="0">
                <a:solidFill>
                  <a:srgbClr val="000090"/>
                </a:solidFill>
                <a:cs typeface="Arial" charset="0"/>
              </a:rPr>
            </a:br>
            <a:r>
              <a:rPr lang="en-US" sz="1800" dirty="0" smtClean="0">
                <a:solidFill>
                  <a:srgbClr val="000090"/>
                </a:solidFill>
                <a:cs typeface="Arial" charset="0"/>
              </a:rPr>
              <a:t>with their (previously hidden) movie viewing habits</a:t>
            </a:r>
          </a:p>
        </p:txBody>
      </p:sp>
    </p:spTree>
  </p:cSld>
  <p:clrMapOvr>
    <a:masterClrMapping/>
  </p:clrMapOvr>
  <p:transition xmlns:p14="http://schemas.microsoft.com/office/powerpoint/2010/main" advTm="11093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xmlns:p14="http://schemas.microsoft.com/office/powerpoint/2010/main" advTm="160231"/>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9283332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98500" y="381000"/>
            <a:ext cx="7772400" cy="495300"/>
          </a:xfrm>
        </p:spPr>
        <p:txBody>
          <a:bodyPr/>
          <a:lstStyle/>
          <a:p>
            <a:pPr eaLnBrk="1" hangingPunct="1"/>
            <a:r>
              <a:rPr lang="en-US" dirty="0">
                <a:latin typeface="Arial" charset="0"/>
                <a:ea typeface="ＭＳ Ｐゴシック" charset="0"/>
                <a:cs typeface="ＭＳ Ｐゴシック" charset="0"/>
              </a:rPr>
              <a:t>Large-scale RNA</a:t>
            </a:r>
          </a:p>
        </p:txBody>
      </p:sp>
      <p:sp>
        <p:nvSpPr>
          <p:cNvPr id="12290" name="Content Placeholder 2"/>
          <p:cNvSpPr>
            <a:spLocks noGrp="1"/>
          </p:cNvSpPr>
          <p:nvPr>
            <p:ph idx="1"/>
          </p:nvPr>
        </p:nvSpPr>
        <p:spPr>
          <a:xfrm>
            <a:off x="685800" y="927144"/>
            <a:ext cx="7772400" cy="4638675"/>
          </a:xfrm>
        </p:spPr>
        <p:txBody>
          <a:bodyPr/>
          <a:lstStyle/>
          <a:p>
            <a:pPr eaLnBrk="1" hangingPunct="1"/>
            <a:r>
              <a:rPr lang="en-US" dirty="0">
                <a:latin typeface="Arial" charset="0"/>
                <a:ea typeface="ＭＳ Ｐゴシック" charset="0"/>
                <a:cs typeface="ＭＳ Ｐゴシック" charset="0"/>
              </a:rPr>
              <a:t>Recent advent of </a:t>
            </a:r>
            <a:r>
              <a:rPr lang="en-US" dirty="0" smtClean="0">
                <a:latin typeface="Arial" charset="0"/>
                <a:ea typeface="ＭＳ Ｐゴシック" charset="0"/>
                <a:cs typeface="ＭＳ Ｐゴシック" charset="0"/>
              </a:rPr>
              <a:t>much large </a:t>
            </a:r>
            <a:r>
              <a:rPr lang="en-US" dirty="0">
                <a:latin typeface="Arial" charset="0"/>
                <a:ea typeface="ＭＳ Ｐゴシック" charset="0"/>
                <a:cs typeface="ＭＳ Ｐゴシック" charset="0"/>
              </a:rPr>
              <a:t>scale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(&amp; other functional genomics data) following </a:t>
            </a:r>
            <a:r>
              <a:rPr lang="en-US" dirty="0">
                <a:latin typeface="Arial" charset="0"/>
                <a:ea typeface="ＭＳ Ｐゴシック" charset="0"/>
                <a:cs typeface="ＭＳ Ｐゴシック" charset="0"/>
              </a:rPr>
              <a:t>on DNA </a:t>
            </a:r>
            <a:r>
              <a:rPr lang="en-US" dirty="0" smtClean="0">
                <a:latin typeface="Arial" charset="0"/>
                <a:ea typeface="ＭＳ Ｐゴシック" charset="0"/>
                <a:cs typeface="ＭＳ Ｐゴシック" charset="0"/>
              </a:rPr>
              <a:t>sequencing</a:t>
            </a:r>
          </a:p>
          <a:p>
            <a:pPr eaLnBrk="1" hangingPunct="1"/>
            <a:r>
              <a:rPr lang="en-US" dirty="0">
                <a:latin typeface="Arial" charset="0"/>
                <a:ea typeface="ＭＳ Ｐゴシック" charset="0"/>
                <a:cs typeface="ＭＳ Ｐゴシック" charset="0"/>
              </a:rPr>
              <a:t>Often this is of human subjects </a:t>
            </a:r>
            <a:r>
              <a:rPr lang="en-US" dirty="0" smtClean="0">
                <a:latin typeface="Arial" charset="0"/>
                <a:ea typeface="ＭＳ Ｐゴシック" charset="0"/>
                <a:cs typeface="ＭＳ Ｐゴシック" charset="0"/>
              </a:rPr>
              <a:t>&amp; produced by large consortia (</a:t>
            </a:r>
            <a:r>
              <a:rPr lang="en-US" dirty="0" err="1">
                <a:latin typeface="Arial" charset="0"/>
                <a:ea typeface="ＭＳ Ｐゴシック" charset="0"/>
                <a:cs typeface="ＭＳ Ｐゴシック" charset="0"/>
              </a:rPr>
              <a:t>eg</a:t>
            </a:r>
            <a:r>
              <a:rPr lang="en-US" dirty="0">
                <a:latin typeface="Arial" charset="0"/>
                <a:ea typeface="ＭＳ Ｐゴシック" charset="0"/>
                <a:cs typeface="ＭＳ Ｐゴシック" charset="0"/>
              </a:rPr>
              <a:t> TCGA, PCAWG, </a:t>
            </a:r>
            <a:r>
              <a:rPr lang="en-US" dirty="0" err="1">
                <a:latin typeface="Arial" charset="0"/>
                <a:ea typeface="ＭＳ Ｐゴシック" charset="0"/>
                <a:cs typeface="ＭＳ Ｐゴシック" charset="0"/>
              </a:rPr>
              <a:t>GTEx</a:t>
            </a:r>
            <a:r>
              <a:rPr lang="en-US" dirty="0">
                <a:latin typeface="Arial" charset="0"/>
                <a:ea typeface="ＭＳ Ｐゴシック" charset="0"/>
                <a:cs typeface="ＭＳ Ｐゴシック" charset="0"/>
              </a:rPr>
              <a:t>) and needs to be protected</a:t>
            </a:r>
          </a:p>
          <a:p>
            <a:pPr eaLnBrk="1" hangingPunct="1"/>
            <a:r>
              <a:rPr lang="en-US" dirty="0">
                <a:latin typeface="Arial" charset="0"/>
                <a:ea typeface="ＭＳ Ｐゴシック" charset="0"/>
                <a:cs typeface="ＭＳ Ｐゴシック" charset="0"/>
              </a:rPr>
              <a:t>Useful to build tools &amp; approaches that interact with these </a:t>
            </a:r>
            <a:r>
              <a:rPr lang="en-US" dirty="0" smtClean="0">
                <a:latin typeface="Arial" charset="0"/>
                <a:ea typeface="ＭＳ Ｐゴシック" charset="0"/>
                <a:cs typeface="ＭＳ Ｐゴシック" charset="0"/>
              </a:rPr>
              <a:t>data</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183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56930"/>
      </p:ext>
    </p:extLst>
  </p:cSld>
  <p:clrMapOvr>
    <a:masterClrMapping/>
  </p:clrMapOvr>
  <p:transition xmlns:p14="http://schemas.microsoft.com/office/powerpoint/2010/main" advTm="15254"/>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 nature of functional </a:t>
            </a:r>
            <a:r>
              <a:rPr lang="en-US" dirty="0" smtClean="0"/>
              <a:t/>
            </a:r>
            <a:br>
              <a:rPr lang="en-US" dirty="0" smtClean="0"/>
            </a:br>
            <a:r>
              <a:rPr lang="en-US" dirty="0" smtClean="0"/>
              <a:t>genomics data: Analysis </a:t>
            </a:r>
            <a:r>
              <a:rPr lang="en-US" dirty="0" smtClean="0"/>
              <a:t>can be </a:t>
            </a:r>
            <a:r>
              <a:rPr lang="en-US" dirty="0" smtClean="0"/>
              <a:t/>
            </a:r>
            <a:br>
              <a:rPr lang="en-US" dirty="0" smtClean="0"/>
            </a:br>
            <a:r>
              <a:rPr lang="en-US" dirty="0" smtClean="0">
                <a:solidFill>
                  <a:schemeClr val="accent1">
                    <a:lumMod val="50000"/>
                  </a:schemeClr>
                </a:solidFill>
              </a:rPr>
              <a:t>very </a:t>
            </a:r>
            <a:r>
              <a:rPr lang="en-US" dirty="0" smtClean="0">
                <a:solidFill>
                  <a:schemeClr val="accent1">
                    <a:lumMod val="50000"/>
                  </a:schemeClr>
                </a:solidFill>
              </a:rPr>
              <a:t>General/Public</a:t>
            </a:r>
            <a:r>
              <a:rPr lang="en-US" dirty="0" smtClean="0"/>
              <a:t> </a:t>
            </a:r>
            <a:r>
              <a:rPr lang="en-US" dirty="0" smtClean="0"/>
              <a:t/>
            </a:r>
            <a:br>
              <a:rPr lang="en-US" dirty="0" smtClean="0"/>
            </a:br>
            <a:r>
              <a:rPr lang="en-US" dirty="0" smtClean="0">
                <a:solidFill>
                  <a:srgbClr val="800000"/>
                </a:solidFill>
              </a:rPr>
              <a:t>or </a:t>
            </a:r>
            <a:r>
              <a:rPr lang="en-US" dirty="0" smtClean="0">
                <a:solidFill>
                  <a:srgbClr val="800000"/>
                </a:solidFill>
              </a:rPr>
              <a:t>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a:t>
            </a:r>
            <a:r>
              <a:rPr lang="en-US" dirty="0" smtClean="0"/>
              <a:t>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321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xmlns:p14="http://schemas.microsoft.com/office/powerpoint/2010/main" advTm="73999"/>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xmlns:p14="http://schemas.microsoft.com/office/powerpoint/2010/main" advTm="31171"/>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xmlns:p14="http://schemas.microsoft.com/office/powerpoint/2010/main" spd="slow" advTm="2938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xmlns:p14="http://schemas.microsoft.com/office/powerpoint/2010/main" spd="slow" advTm="30956"/>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xmlns:p14="http://schemas.microsoft.com/office/powerpoint/2010/main" spd="med" advTm="42478"/>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xmlns:p14="http://schemas.microsoft.com/office/powerpoint/2010/main" advTm="28837"/>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157" name="Rectangle 156"/>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56002"/>
    </mc:Choice>
    <mc:Fallback xmlns="">
      <p:transition xmlns:p14="http://schemas.microsoft.com/office/powerpoint/2010/main" spd="slow" advTm="56002"/>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325342831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general 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5670698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variants</a:t>
            </a:r>
          </a:p>
        </p:txBody>
      </p:sp>
    </p:spTree>
    <p:extLst>
      <p:ext uri="{BB962C8B-B14F-4D97-AF65-F5344CB8AC3E}">
        <p14:creationId xmlns:p14="http://schemas.microsoft.com/office/powerpoint/2010/main" val="3573625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FF0000"/>
                </a:solidFill>
                <a:latin typeface="Courier" charset="0"/>
              </a:rPr>
              <a:t>T</a:t>
            </a:r>
            <a:r>
              <a:rPr lang="en-US" sz="1800" b="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0000FF"/>
                </a:solidFill>
                <a:latin typeface="Courier" charset="0"/>
              </a:rPr>
              <a:t>C</a:t>
            </a:r>
            <a:r>
              <a:rPr lang="en-US" sz="1800" b="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Haplotypes with a </a:t>
            </a:r>
          </a:p>
          <a:p>
            <a:pPr algn="ctr" defTabSz="457200" eaLnBrk="1" hangingPunct="1"/>
            <a:r>
              <a:rPr lang="en-US" sz="1800"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2598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33CC"/>
                </a:solidFill>
                <a:latin typeface="Arial"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ja-JP" altLang="en-US" sz="1200">
                <a:solidFill>
                  <a:srgbClr val="808080"/>
                </a:solidFill>
                <a:latin typeface="Arial" charset="0"/>
              </a:rPr>
              <a:t>‘</a:t>
            </a:r>
            <a:r>
              <a:rPr lang="en-US" altLang="ja-JP" sz="1200">
                <a:solidFill>
                  <a:srgbClr val="808080"/>
                </a:solidFill>
                <a:latin typeface="Arial" charset="0"/>
              </a:rPr>
              <a:t>11)]</a:t>
            </a:r>
            <a:endParaRPr lang="en-US" sz="1200">
              <a:solidFill>
                <a:srgbClr val="808080"/>
              </a:solidFill>
              <a:latin typeface="Arial"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200" b="1">
                <a:solidFill>
                  <a:srgbClr val="FF0000"/>
                </a:solidFill>
                <a:latin typeface="Arial" charset="0"/>
              </a:rPr>
              <a:t>Binomial Null Distribution</a:t>
            </a:r>
          </a:p>
          <a:p>
            <a:pPr algn="ctr" defTabSz="914400" eaLnBrk="1" hangingPunct="1"/>
            <a:r>
              <a:rPr lang="en-US" sz="1200" b="1">
                <a:solidFill>
                  <a:srgbClr val="FF0000"/>
                </a:solidFill>
                <a:latin typeface="Arial"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ASE/ASB Example:</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GCACGTCGGGA</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GCACGTCGAGAG</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Null Example:</a:t>
            </a:r>
          </a:p>
          <a:p>
            <a:pPr defTabSz="914400" eaLnBrk="1" hangingPunct="1">
              <a:lnSpc>
                <a:spcPct val="90000"/>
              </a:lnSpc>
              <a:buFont typeface="Arial" charset="0"/>
              <a:buNone/>
            </a:pPr>
            <a:r>
              <a:rPr lang="en-US" sz="900" b="1">
                <a:solidFill>
                  <a:srgbClr val="000000"/>
                </a:solidFill>
                <a:latin typeface="Courier" charset="0"/>
                <a:cs typeface="Courier" charset="0"/>
              </a:rPr>
              <a:t>ACTTTGATAGCGTCAA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a:t>
            </a:r>
          </a:p>
          <a:p>
            <a:pPr defTabSz="914400" eaLnBrk="1" hangingPunct="1">
              <a:lnSpc>
                <a:spcPct val="90000"/>
              </a:lnSpc>
              <a:buFont typeface="Arial" charset="0"/>
              <a:buNone/>
            </a:pPr>
            <a:r>
              <a:rPr lang="en-US" sz="900" b="1">
                <a:solidFill>
                  <a:srgbClr val="000000"/>
                </a:solidFill>
                <a:latin typeface="Courier" charset="0"/>
                <a:cs typeface="Courier" charset="0"/>
              </a:rPr>
              <a:t> CTTTGATAGCGTCAA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t>
            </a:r>
          </a:p>
          <a:p>
            <a:pPr defTabSz="914400" eaLnBrk="1" hangingPunct="1">
              <a:lnSpc>
                <a:spcPct val="90000"/>
              </a:lnSpc>
              <a:buFont typeface="Arial" charset="0"/>
              <a:buNone/>
            </a:pPr>
            <a:r>
              <a:rPr lang="en-US" sz="900" b="1">
                <a:solidFill>
                  <a:srgbClr val="000000"/>
                </a:solidFill>
                <a:latin typeface="Courier" charset="0"/>
                <a:cs typeface="Courier" charset="0"/>
              </a:rPr>
              <a:t>   TTGACAGCGTCAA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304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2955275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Build </a:t>
            </a:r>
            <a:r>
              <a:rPr lang="en-US" sz="1800" b="0" dirty="0" smtClean="0">
                <a:solidFill>
                  <a:prstClr val="black"/>
                </a:solidFill>
                <a:latin typeface="Arial" panose="020B0604020202020204" pitchFamily="34" charset="0"/>
                <a:cs typeface="Arial" panose="020B0604020202020204" pitchFamily="34" charset="0"/>
              </a:rPr>
              <a:t>personal </a:t>
            </a:r>
            <a:r>
              <a:rPr lang="en-US" sz="1800" b="0" dirty="0">
                <a:solidFill>
                  <a:prstClr val="black"/>
                </a:solidFill>
                <a:latin typeface="Arial" panose="020B0604020202020204" pitchFamily="34" charset="0"/>
                <a:cs typeface="Arial" panose="020B0604020202020204" pitchFamily="34" charset="0"/>
              </a:rPr>
              <a:t>genomes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smtClean="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Align </a:t>
            </a:r>
            <a:r>
              <a:rPr lang="en-US" sz="1800" b="0" dirty="0" err="1">
                <a:solidFill>
                  <a:prstClr val="black"/>
                </a:solidFill>
                <a:latin typeface="Arial" panose="020B0604020202020204" pitchFamily="34" charset="0"/>
                <a:cs typeface="Arial" panose="020B0604020202020204" pitchFamily="34" charset="0"/>
              </a:rPr>
              <a:t>ChIP-seq</a:t>
            </a:r>
            <a:r>
              <a:rPr lang="en-US" sz="1800" b="0" dirty="0">
                <a:solidFill>
                  <a:prstClr val="black"/>
                </a:solidFill>
                <a:latin typeface="Arial" panose="020B0604020202020204" pitchFamily="34" charset="0"/>
                <a:cs typeface="Arial" panose="020B0604020202020204" pitchFamily="34" charset="0"/>
              </a:rPr>
              <a:t> </a:t>
            </a:r>
            <a:r>
              <a:rPr lang="en-US" sz="1800" b="0" dirty="0" smtClean="0">
                <a:solidFill>
                  <a:prstClr val="black"/>
                </a:solidFill>
                <a:latin typeface="Arial" panose="020B0604020202020204" pitchFamily="34" charset="0"/>
                <a:cs typeface="Arial" panose="020B0604020202020204" pitchFamily="34" charset="0"/>
              </a:rPr>
              <a:t>&amp; RNA</a:t>
            </a:r>
            <a:r>
              <a:rPr lang="en-US" sz="1800" b="0" dirty="0">
                <a:solidFill>
                  <a:prstClr val="black"/>
                </a:solidFill>
                <a:latin typeface="Arial" panose="020B0604020202020204" pitchFamily="34" charset="0"/>
                <a:cs typeface="Arial" panose="020B0604020202020204" pitchFamily="34" charset="0"/>
              </a:rPr>
              <a:t>-</a:t>
            </a:r>
            <a:r>
              <a:rPr lang="en-US" sz="1800" b="0" dirty="0" err="1">
                <a:solidFill>
                  <a:prstClr val="black"/>
                </a:solidFill>
                <a:latin typeface="Arial" panose="020B0604020202020204" pitchFamily="34" charset="0"/>
                <a:cs typeface="Arial" panose="020B0604020202020204" pitchFamily="34" charset="0"/>
              </a:rPr>
              <a:t>seq</a:t>
            </a:r>
            <a:r>
              <a:rPr lang="en-US" sz="1800" b="0" dirty="0">
                <a:solidFill>
                  <a:prstClr val="black"/>
                </a:solidFill>
                <a:latin typeface="Arial" panose="020B0604020202020204" pitchFamily="34" charset="0"/>
                <a:cs typeface="Arial" panose="020B0604020202020204" pitchFamily="34" charset="0"/>
              </a:rPr>
              <a:t> reads </a:t>
            </a:r>
            <a:endParaRPr lang="en-US" sz="1800" b="0"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Detect allele-specific variants </a:t>
            </a:r>
            <a:r>
              <a:rPr lang="en-US" sz="1800" b="0" dirty="0" smtClean="0">
                <a:solidFill>
                  <a:prstClr val="black"/>
                </a:solidFill>
                <a:latin typeface="Arial" panose="020B0604020202020204" pitchFamily="34" charset="0"/>
                <a:cs typeface="Arial" panose="020B0604020202020204" pitchFamily="34" charset="0"/>
              </a:rPr>
              <a:t/>
            </a:r>
            <a:br>
              <a:rPr lang="en-US" sz="1800" b="0" dirty="0" smtClean="0">
                <a:solidFill>
                  <a:prstClr val="black"/>
                </a:solidFill>
                <a:latin typeface="Arial" panose="020B0604020202020204" pitchFamily="34" charset="0"/>
                <a:cs typeface="Arial" panose="020B0604020202020204" pitchFamily="34" charset="0"/>
              </a:rPr>
            </a:br>
            <a:r>
              <a:rPr lang="en-US" sz="1800" b="0" dirty="0" smtClean="0">
                <a:solidFill>
                  <a:prstClr val="black"/>
                </a:solidFill>
                <a:latin typeface="Arial" panose="020B0604020202020204" pitchFamily="34" charset="0"/>
                <a:cs typeface="Arial" panose="020B0604020202020204" pitchFamily="34" charset="0"/>
              </a:rPr>
              <a:t>via </a:t>
            </a:r>
            <a:r>
              <a:rPr lang="en-US" sz="1800" b="0" dirty="0">
                <a:solidFill>
                  <a:prstClr val="black"/>
                </a:solidFill>
                <a:latin typeface="Arial" panose="020B0604020202020204" pitchFamily="34" charset="0"/>
                <a:cs typeface="Arial" panose="020B0604020202020204" pitchFamily="34" charset="0"/>
              </a:rPr>
              <a:t>a series of filters and tests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06838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Chen J. </a:t>
            </a:r>
            <a:r>
              <a:rPr lang="en-US" sz="1400" b="0" i="1" dirty="0">
                <a:solidFill>
                  <a:prstClr val="black"/>
                </a:solidFill>
                <a:latin typeface="Arial" panose="020B0604020202020204" pitchFamily="34" charset="0"/>
                <a:cs typeface="Arial" panose="020B0604020202020204" pitchFamily="34" charset="0"/>
              </a:rPr>
              <a:t>et al.</a:t>
            </a:r>
            <a:r>
              <a:rPr lang="en-US" sz="1400" b="0" dirty="0">
                <a:solidFill>
                  <a:prstClr val="black"/>
                </a:solidFill>
                <a:latin typeface="Arial" panose="020B0604020202020204" pitchFamily="34" charset="0"/>
                <a:cs typeface="Arial" panose="020B0604020202020204" pitchFamily="34" charset="0"/>
              </a:rPr>
              <a:t> (</a:t>
            </a:r>
            <a:r>
              <a:rPr lang="en-US" sz="1400" b="0" i="1" dirty="0">
                <a:solidFill>
                  <a:prstClr val="black"/>
                </a:solidFill>
                <a:latin typeface="Arial" panose="020B0604020202020204" pitchFamily="34" charset="0"/>
                <a:cs typeface="Arial" panose="020B0604020202020204" pitchFamily="34" charset="0"/>
              </a:rPr>
              <a:t>Nature </a:t>
            </a:r>
            <a:r>
              <a:rPr lang="en-US" sz="1400" b="0" i="1" dirty="0" err="1">
                <a:solidFill>
                  <a:prstClr val="black"/>
                </a:solidFill>
                <a:latin typeface="Arial" panose="020B0604020202020204" pitchFamily="34" charset="0"/>
                <a:cs typeface="Arial" panose="020B0604020202020204" pitchFamily="34" charset="0"/>
              </a:rPr>
              <a:t>Commun</a:t>
            </a:r>
            <a:r>
              <a:rPr lang="en-US" sz="1400" b="0" dirty="0" smtClean="0">
                <a:solidFill>
                  <a:prstClr val="black"/>
                </a:solidFill>
                <a:latin typeface="Arial" panose="020B0604020202020204" pitchFamily="34" charset="0"/>
                <a:cs typeface="Arial" panose="020B0604020202020204" pitchFamily="34" charset="0"/>
              </a:rPr>
              <a:t>, ‘16)</a:t>
            </a:r>
            <a:endParaRPr lang="en-US" sz="1400" b="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177127" y="6334680"/>
            <a:ext cx="204113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pPr defTabSz="455613"/>
            <a:r>
              <a:rPr lang="en-US" sz="1800" dirty="0" smtClean="0">
                <a:solidFill>
                  <a:srgbClr val="FF0000"/>
                </a:solidFill>
                <a:latin typeface="Calibri" charset="0"/>
              </a:rPr>
              <a:t>Many Technical Issues: Reference bias, Ambiguous </a:t>
            </a:r>
            <a:r>
              <a:rPr lang="en-US" sz="1800" dirty="0">
                <a:solidFill>
                  <a:srgbClr val="FF0000"/>
                </a:solidFill>
                <a:latin typeface="Calibri" charset="0"/>
              </a:rPr>
              <a:t>mapping </a:t>
            </a:r>
            <a:r>
              <a:rPr lang="en-US" sz="1800" dirty="0" smtClean="0">
                <a:solidFill>
                  <a:srgbClr val="FF0000"/>
                </a:solidFill>
                <a:latin typeface="Calibri" charset="0"/>
              </a:rPr>
              <a:t>bias, Over</a:t>
            </a:r>
            <a:r>
              <a:rPr lang="en-US" sz="1800" dirty="0">
                <a:solidFill>
                  <a:srgbClr val="FF0000"/>
                </a:solidFill>
                <a:latin typeface="Calibri" charset="0"/>
              </a:rPr>
              <a:t>-</a:t>
            </a:r>
            <a:r>
              <a:rPr lang="en-US" sz="1800" dirty="0" smtClean="0">
                <a:solidFill>
                  <a:srgbClr val="FF0000"/>
                </a:solidFill>
                <a:latin typeface="Calibri" charset="0"/>
              </a:rPr>
              <a:t>dispersed (non binomial null) </a:t>
            </a:r>
            <a:endParaRPr lang="en-US" sz="1800" u="sng" dirty="0">
              <a:solidFill>
                <a:srgbClr val="FF0000"/>
              </a:solidFill>
              <a:latin typeface="Calibri" charset="0"/>
            </a:endParaRPr>
          </a:p>
        </p:txBody>
      </p:sp>
    </p:spTree>
    <p:extLst>
      <p:ext uri="{BB962C8B-B14F-4D97-AF65-F5344CB8AC3E}">
        <p14:creationId xmlns:p14="http://schemas.microsoft.com/office/powerpoint/2010/main" val="1736229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Tree>
    <p:extLst>
      <p:ext uri="{BB962C8B-B14F-4D97-AF65-F5344CB8AC3E}">
        <p14:creationId xmlns:p14="http://schemas.microsoft.com/office/powerpoint/2010/main" val="32597615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8289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a:t>
            </a:r>
            <a:r>
              <a:rPr lang="en-US" sz="1600" b="0" dirty="0" smtClean="0">
                <a:solidFill>
                  <a:prstClr val="black"/>
                </a:solidFill>
                <a:latin typeface="Arial" panose="020B0604020202020204" pitchFamily="34" charset="0"/>
                <a:cs typeface="Arial" panose="020B0604020202020204" pitchFamily="34" charset="0"/>
              </a:rPr>
              <a:t>‘16)</a:t>
            </a:r>
            <a:endParaRPr lang="en-US" sz="1600" b="0" dirty="0">
              <a:solidFill>
                <a:prstClr val="black"/>
              </a:solidFill>
              <a:latin typeface="Arial" panose="020B0604020202020204" pitchFamily="34" charset="0"/>
              <a:cs typeface="Arial" panose="020B0604020202020204" pitchFamily="34" charset="0"/>
            </a:endParaRPr>
          </a:p>
        </p:txBody>
      </p:sp>
      <p:sp>
        <p:nvSpPr>
          <p:cNvPr id="49" name="Rectangle 48"/>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srgbClr val="FF0000"/>
                </a:solidFill>
                <a:latin typeface="Arial" panose="020B0604020202020204" pitchFamily="34" charset="0"/>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450714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3828166"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Chen J. </a:t>
            </a:r>
            <a:r>
              <a:rPr lang="en-US" sz="1800" b="0" i="1" dirty="0">
                <a:solidFill>
                  <a:prstClr val="black"/>
                </a:solidFill>
                <a:latin typeface="Arial" panose="020B0604020202020204" pitchFamily="34" charset="0"/>
                <a:cs typeface="Arial" panose="020B0604020202020204" pitchFamily="34" charset="0"/>
              </a:rPr>
              <a:t>et al.</a:t>
            </a:r>
            <a:r>
              <a:rPr lang="en-US" sz="1800" b="0" dirty="0">
                <a:solidFill>
                  <a:prstClr val="black"/>
                </a:solidFill>
                <a:latin typeface="Arial" panose="020B0604020202020204" pitchFamily="34" charset="0"/>
                <a:cs typeface="Arial" panose="020B0604020202020204" pitchFamily="34" charset="0"/>
              </a:rPr>
              <a:t> (</a:t>
            </a:r>
            <a:r>
              <a:rPr lang="en-US" sz="1800" b="0" i="1" dirty="0">
                <a:solidFill>
                  <a:prstClr val="black"/>
                </a:solidFill>
                <a:latin typeface="Arial" panose="020B0604020202020204" pitchFamily="34" charset="0"/>
                <a:cs typeface="Arial" panose="020B0604020202020204" pitchFamily="34" charset="0"/>
              </a:rPr>
              <a:t>Nature Commun</a:t>
            </a:r>
            <a:r>
              <a:rPr lang="en-US" sz="1800" b="0" dirty="0" smtClean="0">
                <a:solidFill>
                  <a:prstClr val="black"/>
                </a:solidFill>
                <a:latin typeface="Arial" panose="020B0604020202020204" pitchFamily="34" charset="0"/>
                <a:cs typeface="Arial" panose="020B0604020202020204" pitchFamily="34" charset="0"/>
              </a:rPr>
              <a:t>,’16)</a:t>
            </a:r>
            <a:endParaRPr lang="en-US" sz="1800" b="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fontAlgn="auto">
              <a:spcBef>
                <a:spcPts val="0"/>
              </a:spcBef>
              <a:spcAft>
                <a:spcPts val="0"/>
              </a:spcAft>
            </a:pPr>
            <a:r>
              <a:rPr lang="en-US" sz="1800" b="0" dirty="0">
                <a:solidFill>
                  <a:prstClr val="black"/>
                </a:solidFill>
                <a:latin typeface="Calibri"/>
              </a:rPr>
              <a:t>Human reference</a:t>
            </a:r>
          </a:p>
          <a:p>
            <a:pPr algn="r" fontAlgn="auto">
              <a:spcBef>
                <a:spcPts val="0"/>
              </a:spcBef>
              <a:spcAft>
                <a:spcPts val="0"/>
              </a:spcAft>
            </a:pPr>
            <a:r>
              <a:rPr lang="en-US" sz="1800" b="0"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4784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smtClean="0">
                <a:solidFill>
                  <a:prstClr val="black"/>
                </a:solidFill>
                <a:latin typeface="Arial" panose="020B0604020202020204" pitchFamily="34" charset="0"/>
                <a:cs typeface="Arial" panose="020B0604020202020204" pitchFamily="34" charset="0"/>
              </a:rPr>
              <a:t>, ’16)</a:t>
            </a:r>
            <a:endParaRPr lang="en-US" sz="1600" b="0" dirty="0">
              <a:solidFill>
                <a:prstClr val="black"/>
              </a:solidFill>
              <a:latin typeface="Arial" panose="020B0604020202020204" pitchFamily="34" charset="0"/>
              <a:cs typeface="Arial" panose="020B0604020202020204" pitchFamily="34" charset="0"/>
            </a:endParaRP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596016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7"/>
          <p:cNvSpPr>
            <a:spLocks noGrp="1"/>
          </p:cNvSpPr>
          <p:nvPr>
            <p:ph type="ctrTitle"/>
          </p:nvPr>
        </p:nvSpPr>
        <p:spPr>
          <a:xfrm>
            <a:off x="42863" y="-61913"/>
            <a:ext cx="7704137" cy="765176"/>
          </a:xfrm>
        </p:spPr>
        <p:txBody>
          <a:bodyPr/>
          <a:lstStyle/>
          <a:p>
            <a:r>
              <a:rPr lang="en-US" sz="2400" b="1">
                <a:latin typeface="Arial" charset="0"/>
              </a:rPr>
              <a:t>Allele-Specific Behavior in the Regulatory Network</a:t>
            </a:r>
            <a:endParaRPr lang="en-US" sz="2400" b="1">
              <a:latin typeface="Calibri" charset="0"/>
            </a:endParaRPr>
          </a:p>
        </p:txBody>
      </p:sp>
      <p:sp>
        <p:nvSpPr>
          <p:cNvPr id="160770" name="Content Placeholder 2"/>
          <p:cNvSpPr txBox="1">
            <a:spLocks/>
          </p:cNvSpPr>
          <p:nvPr/>
        </p:nvSpPr>
        <p:spPr bwMode="auto">
          <a:xfrm>
            <a:off x="304800" y="728663"/>
            <a:ext cx="40449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ct val="20000"/>
              </a:spcBef>
              <a:buFont typeface="Arial" charset="0"/>
              <a:buChar char="•"/>
            </a:pPr>
            <a:r>
              <a:rPr lang="en-US" sz="1800">
                <a:solidFill>
                  <a:srgbClr val="000000"/>
                </a:solidFill>
              </a:rPr>
              <a:t>In GM12878, determine ASB for ~50 TFs &amp; ASE using RNA-Seq </a:t>
            </a:r>
          </a:p>
          <a:p>
            <a:pPr lvl="1">
              <a:spcBef>
                <a:spcPct val="20000"/>
              </a:spcBef>
              <a:buFont typeface="Lucida Grande" charset="0"/>
              <a:buChar char="-"/>
            </a:pPr>
            <a:r>
              <a:rPr lang="en-US" sz="1800">
                <a:solidFill>
                  <a:srgbClr val="000000"/>
                </a:solidFill>
              </a:rPr>
              <a:t>~20% of expressed genes show ASE</a:t>
            </a:r>
          </a:p>
          <a:p>
            <a:pPr lvl="1">
              <a:spcBef>
                <a:spcPct val="20000"/>
              </a:spcBef>
              <a:buFont typeface="Lucida Grande" charset="0"/>
              <a:buChar char="-"/>
            </a:pPr>
            <a:r>
              <a:rPr lang="en-US" sz="1800">
                <a:solidFill>
                  <a:srgbClr val="000000"/>
                </a:solidFill>
              </a:rPr>
              <a:t>~10% of binding sites show ASB</a:t>
            </a:r>
          </a:p>
          <a:p>
            <a:pPr>
              <a:spcBef>
                <a:spcPct val="20000"/>
              </a:spcBef>
              <a:buFont typeface="Arial" charset="0"/>
              <a:buChar char="•"/>
            </a:pPr>
            <a:r>
              <a:rPr lang="en-US" sz="1800">
                <a:solidFill>
                  <a:srgbClr val="000000"/>
                </a:solidFill>
              </a:rPr>
              <a:t>GM12878  Allele-Specific "Difference" Network </a:t>
            </a:r>
          </a:p>
          <a:p>
            <a:pPr lvl="1">
              <a:spcBef>
                <a:spcPct val="20000"/>
              </a:spcBef>
              <a:buFont typeface="Lucida Grande" charset="0"/>
              <a:buChar char="-"/>
            </a:pPr>
            <a:r>
              <a:rPr lang="en-US" sz="1800">
                <a:solidFill>
                  <a:srgbClr val="000000"/>
                </a:solidFill>
              </a:rPr>
              <a:t>Just proximal edges with ASB</a:t>
            </a:r>
          </a:p>
          <a:p>
            <a:pPr lvl="1">
              <a:spcBef>
                <a:spcPct val="20000"/>
              </a:spcBef>
              <a:buFont typeface="Lucida Grande" charset="0"/>
              <a:buChar char="-"/>
            </a:pPr>
            <a:r>
              <a:rPr lang="en-US" sz="1800">
                <a:solidFill>
                  <a:srgbClr val="000000"/>
                </a:solidFill>
              </a:rPr>
              <a:t>Just target nodes with ASE</a:t>
            </a:r>
          </a:p>
          <a:p>
            <a:pPr lvl="1">
              <a:spcBef>
                <a:spcPct val="20000"/>
              </a:spcBef>
              <a:buFont typeface="Lucida Grande" charset="0"/>
              <a:buChar char="-"/>
            </a:pPr>
            <a:endParaRPr lang="en-US" sz="1800">
              <a:solidFill>
                <a:srgbClr val="000000"/>
              </a:solidFill>
            </a:endParaRPr>
          </a:p>
        </p:txBody>
      </p:sp>
      <p:pic>
        <p:nvPicPr>
          <p:cNvPr id="160771" name="Picture 8" descr="fig7.eps"/>
          <p:cNvPicPr>
            <a:picLocks noChangeAspect="1"/>
          </p:cNvPicPr>
          <p:nvPr/>
        </p:nvPicPr>
        <p:blipFill>
          <a:blip r:embed="rId2">
            <a:extLst>
              <a:ext uri="{28A0092B-C50C-407E-A947-70E740481C1C}">
                <a14:useLocalDpi xmlns:a14="http://schemas.microsoft.com/office/drawing/2010/main" val="0"/>
              </a:ext>
            </a:extLst>
          </a:blip>
          <a:srcRect t="13489" r="75912"/>
          <a:stretch>
            <a:fillRect/>
          </a:stretch>
        </p:blipFill>
        <p:spPr bwMode="auto">
          <a:xfrm>
            <a:off x="1266825" y="3816350"/>
            <a:ext cx="2492375" cy="1129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51"/>
          <p:cNvPicPr>
            <a:picLocks noChangeAspect="1"/>
          </p:cNvPicPr>
          <p:nvPr/>
        </p:nvPicPr>
        <p:blipFill>
          <a:blip r:embed="rId3">
            <a:extLst>
              <a:ext uri="{28A0092B-C50C-407E-A947-70E740481C1C}">
                <a14:useLocalDpi xmlns:a14="http://schemas.microsoft.com/office/drawing/2010/main" val="0"/>
              </a:ext>
            </a:extLst>
          </a:blip>
          <a:srcRect l="67950" t="4895" b="60606"/>
          <a:stretch>
            <a:fillRect/>
          </a:stretch>
        </p:blipFill>
        <p:spPr bwMode="auto">
          <a:xfrm>
            <a:off x="5045075" y="1509713"/>
            <a:ext cx="3617913" cy="4297362"/>
          </a:xfrm>
          <a:prstGeom prst="rect">
            <a:avLst/>
          </a:prstGeom>
          <a:noFill/>
          <a:ln w="57150">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pic>
      <p:sp>
        <p:nvSpPr>
          <p:cNvPr id="160773" name="TextBox 55"/>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Tree>
    <p:extLst>
      <p:ext uri="{BB962C8B-B14F-4D97-AF65-F5344CB8AC3E}">
        <p14:creationId xmlns:p14="http://schemas.microsoft.com/office/powerpoint/2010/main" val="2959996535"/>
      </p:ext>
    </p:extLst>
  </p:cSld>
  <p:clrMapOvr>
    <a:masterClrMapping/>
  </p:clrMapOvr>
  <p:transition xmlns:p14="http://schemas.microsoft.com/office/powerpoint/2010/main" spd="slow" advTm="46869"/>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1794"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17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1797"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2678984638"/>
      </p:ext>
    </p:extLst>
  </p:cSld>
  <p:clrMapOvr>
    <a:masterClrMapping/>
  </p:clrMapOvr>
  <mc:AlternateContent xmlns:mc="http://schemas.openxmlformats.org/markup-compatibility/2006">
    <mc:Choice xmlns:p14="http://schemas.microsoft.com/office/powerpoint/2010/main" Requires="p14">
      <p:transition spd="slow" p14:dur="2000" advTm="30307"/>
    </mc:Choice>
    <mc:Fallback>
      <p:transition xmlns:p14="http://schemas.microsoft.com/office/powerpoint/2010/main" spd="slow" advTm="30307"/>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0" y="153988"/>
            <a:ext cx="3055938" cy="2338387"/>
          </a:xfrm>
        </p:spPr>
        <p:txBody>
          <a:bodyPr/>
          <a:lstStyle/>
          <a:p>
            <a:pPr eaLnBrk="1" hangingPunct="1"/>
            <a:r>
              <a:rPr lang="en-US" altLang="zh-CN" sz="2400" dirty="0">
                <a:latin typeface="Arial" charset="0"/>
                <a:ea typeface="宋体" charset="0"/>
                <a:cs typeface="宋体" charset="0"/>
              </a:rPr>
              <a:t>Maternal &amp; Paternal Personal Regulatory Networks:</a:t>
            </a:r>
            <a:br>
              <a:rPr lang="en-US" altLang="zh-CN" sz="2400" dirty="0">
                <a:latin typeface="Arial" charset="0"/>
                <a:ea typeface="宋体" charset="0"/>
                <a:cs typeface="宋体" charset="0"/>
              </a:rPr>
            </a:br>
            <a:r>
              <a:rPr lang="en-US" altLang="zh-CN" sz="1100" dirty="0">
                <a:latin typeface="Arial" charset="0"/>
                <a:ea typeface="宋体" charset="0"/>
                <a:cs typeface="宋体" charset="0"/>
              </a:rPr>
              <a:t>combinatorial</a:t>
            </a:r>
            <a:r>
              <a:rPr lang="en-US" altLang="zh-CN" sz="2400" dirty="0">
                <a:latin typeface="Arial" charset="0"/>
                <a:ea typeface="宋体" charset="0"/>
                <a:cs typeface="宋体" charset="0"/>
              </a:rPr>
              <a:t> </a:t>
            </a:r>
            <a:r>
              <a:rPr lang="en-US" altLang="zh-CN" sz="1100" dirty="0">
                <a:latin typeface="Arial" charset="0"/>
                <a:ea typeface="宋体" charset="0"/>
                <a:cs typeface="宋体" charset="0"/>
              </a:rPr>
              <a:t>coordination</a:t>
            </a:r>
            <a:r>
              <a:rPr lang="en-US" altLang="zh-CN" sz="2400" dirty="0">
                <a:latin typeface="Arial" charset="0"/>
                <a:ea typeface="宋体" charset="0"/>
                <a:cs typeface="宋体" charset="0"/>
              </a:rPr>
              <a:t> </a:t>
            </a:r>
            <a:br>
              <a:rPr lang="en-US" altLang="zh-CN" sz="2400" dirty="0">
                <a:latin typeface="Arial" charset="0"/>
                <a:ea typeface="宋体" charset="0"/>
                <a:cs typeface="宋体" charset="0"/>
              </a:rPr>
            </a:br>
            <a:r>
              <a:rPr lang="en-US" altLang="zh-CN" sz="2400" dirty="0">
                <a:latin typeface="Arial" charset="0"/>
                <a:ea typeface="宋体" charset="0"/>
                <a:cs typeface="宋体" charset="0"/>
              </a:rPr>
              <a:t>of ASE &amp; ASB</a:t>
            </a:r>
            <a:endParaRPr lang="en-US" sz="2400" b="0" dirty="0">
              <a:latin typeface="Arial" charset="0"/>
            </a:endParaRPr>
          </a:p>
        </p:txBody>
      </p:sp>
      <p:sp>
        <p:nvSpPr>
          <p:cNvPr id="162818" name="Rectangle 4"/>
          <p:cNvSpPr>
            <a:spLocks noChangeArrowheads="1"/>
          </p:cNvSpPr>
          <p:nvPr/>
        </p:nvSpPr>
        <p:spPr bwMode="auto">
          <a:xfrm>
            <a:off x="8940800"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pPr algn="ctr" defTabSz="914400"/>
            <a:endParaRPr lang="en-US" sz="1200" b="1">
              <a:solidFill>
                <a:srgbClr val="000000"/>
              </a:solidFill>
              <a:latin typeface="Arial" charset="0"/>
            </a:endParaRPr>
          </a:p>
        </p:txBody>
      </p:sp>
      <p:pic>
        <p:nvPicPr>
          <p:cNvPr id="1628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4613"/>
            <a:ext cx="4157663" cy="424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6550" y="63500"/>
            <a:ext cx="493712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extBox 9"/>
          <p:cNvSpPr txBox="1">
            <a:spLocks noChangeArrowheads="1"/>
          </p:cNvSpPr>
          <p:nvPr/>
        </p:nvSpPr>
        <p:spPr bwMode="auto">
          <a:xfrm>
            <a:off x="6113463" y="6508750"/>
            <a:ext cx="2827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A6A6A6"/>
                </a:solidFill>
                <a:latin typeface="Arial" charset="0"/>
              </a:rPr>
              <a:t>[ Rozowsky et al. </a:t>
            </a:r>
            <a:r>
              <a:rPr lang="en-US" sz="1200" i="1">
                <a:solidFill>
                  <a:srgbClr val="A6A6A6"/>
                </a:solidFill>
                <a:latin typeface="Arial" charset="0"/>
              </a:rPr>
              <a:t>MSB </a:t>
            </a:r>
            <a:r>
              <a:rPr lang="en-US" sz="1200">
                <a:solidFill>
                  <a:srgbClr val="A6A6A6"/>
                </a:solidFill>
                <a:latin typeface="Arial" charset="0"/>
              </a:rPr>
              <a:t>('11) ]</a:t>
            </a:r>
          </a:p>
        </p:txBody>
      </p:sp>
      <p:sp>
        <p:nvSpPr>
          <p:cNvPr id="162822" name="Rectangle 1"/>
          <p:cNvSpPr>
            <a:spLocks noChangeArrowheads="1"/>
          </p:cNvSpPr>
          <p:nvPr/>
        </p:nvSpPr>
        <p:spPr bwMode="auto">
          <a:xfrm>
            <a:off x="7421563" y="304800"/>
            <a:ext cx="1662112" cy="1898650"/>
          </a:xfrm>
          <a:prstGeom prst="rect">
            <a:avLst/>
          </a:prstGeom>
          <a:noFill/>
          <a:ln w="57150">
            <a:solidFill>
              <a:srgbClr val="000000"/>
            </a:solidFill>
            <a:prstDash val="sysDash"/>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lgn="ctr" defTabSz="912813"/>
            <a:endParaRPr lang="en-US" sz="1200" b="1">
              <a:latin typeface="Arial" charset="0"/>
            </a:endParaRPr>
          </a:p>
        </p:txBody>
      </p:sp>
    </p:spTree>
    <p:extLst>
      <p:ext uri="{BB962C8B-B14F-4D97-AF65-F5344CB8AC3E}">
        <p14:creationId xmlns:p14="http://schemas.microsoft.com/office/powerpoint/2010/main" val="1407720598"/>
      </p:ext>
    </p:extLst>
  </p:cSld>
  <p:clrMapOvr>
    <a:masterClrMapping/>
  </p:clrMapOvr>
  <mc:AlternateContent xmlns:mc="http://schemas.openxmlformats.org/markup-compatibility/2006">
    <mc:Choice xmlns:p14="http://schemas.microsoft.com/office/powerpoint/2010/main" Requires="p14">
      <p:transition spd="slow" p14:dur="2000" advTm="30307"/>
    </mc:Choice>
    <mc:Fallback>
      <p:transition xmlns:p14="http://schemas.microsoft.com/office/powerpoint/2010/main" spd="slow" advTm="30307"/>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txBox="1">
            <a:spLocks/>
          </p:cNvSpPr>
          <p:nvPr/>
        </p:nvSpPr>
        <p:spPr bwMode="auto">
          <a:xfrm>
            <a:off x="1085850" y="4759325"/>
            <a:ext cx="21463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3842"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3843"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3844"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221687"/>
      </p:ext>
    </p:extLst>
  </p:cSld>
  <p:clrMapOvr>
    <a:masterClrMapping/>
  </p:clrMapOvr>
  <mc:AlternateContent xmlns:mc="http://schemas.openxmlformats.org/markup-compatibility/2006">
    <mc:Choice xmlns:p14="http://schemas.microsoft.com/office/powerpoint/2010/main" Requires="p14">
      <p:transition spd="slow" p14:dur="2000" advTm="36212"/>
    </mc:Choice>
    <mc:Fallback>
      <p:transition xmlns:p14="http://schemas.microsoft.com/office/powerpoint/2010/main" spd="slow" advTm="36212"/>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txBox="1">
            <a:spLocks/>
          </p:cNvSpPr>
          <p:nvPr/>
        </p:nvSpPr>
        <p:spPr bwMode="auto">
          <a:xfrm>
            <a:off x="1085850" y="4759325"/>
            <a:ext cx="21463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6" tIns="46032" rIns="92066" bIns="46032" anchor="ctr"/>
          <a:lstStyle>
            <a:lvl1pPr defTabSz="911225" eaLnBrk="0" hangingPunct="0">
              <a:defRPr sz="2400">
                <a:solidFill>
                  <a:schemeClr val="tx1"/>
                </a:solidFill>
                <a:latin typeface="Calibri" charset="0"/>
                <a:ea typeface="ＭＳ Ｐゴシック" charset="0"/>
                <a:cs typeface="ＭＳ Ｐゴシック" charset="0"/>
              </a:defRPr>
            </a:lvl1pPr>
            <a:lvl2pPr marL="742950" indent="-285750" defTabSz="911225" eaLnBrk="0" hangingPunct="0">
              <a:defRPr sz="2400">
                <a:solidFill>
                  <a:schemeClr val="tx1"/>
                </a:solidFill>
                <a:latin typeface="Calibri" charset="0"/>
                <a:ea typeface="ＭＳ Ｐゴシック" charset="0"/>
              </a:defRPr>
            </a:lvl2pPr>
            <a:lvl3pPr marL="1143000" indent="-228600" defTabSz="911225" eaLnBrk="0" hangingPunct="0">
              <a:defRPr sz="2400">
                <a:solidFill>
                  <a:schemeClr val="tx1"/>
                </a:solidFill>
                <a:latin typeface="Calibri" charset="0"/>
                <a:ea typeface="ＭＳ Ｐゴシック" charset="0"/>
              </a:defRPr>
            </a:lvl3pPr>
            <a:lvl4pPr marL="1600200" indent="-228600" defTabSz="911225" eaLnBrk="0" hangingPunct="0">
              <a:defRPr sz="2400">
                <a:solidFill>
                  <a:schemeClr val="tx1"/>
                </a:solidFill>
                <a:latin typeface="Calibri" charset="0"/>
                <a:ea typeface="ＭＳ Ｐゴシック" charset="0"/>
              </a:defRPr>
            </a:lvl4pPr>
            <a:lvl5pPr marL="2057400" indent="-228600" defTabSz="911225" eaLnBrk="0" hangingPunct="0">
              <a:defRPr sz="2400">
                <a:solidFill>
                  <a:schemeClr val="tx1"/>
                </a:solidFill>
                <a:latin typeface="Calibri"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b="1">
                <a:solidFill>
                  <a:srgbClr val="22228B"/>
                </a:solidFill>
                <a:latin typeface="Arial" charset="0"/>
              </a:rPr>
              <a:t>More "allelic" components under weaker selection</a:t>
            </a:r>
          </a:p>
        </p:txBody>
      </p:sp>
      <p:sp>
        <p:nvSpPr>
          <p:cNvPr id="164866" name="Rectangle 1"/>
          <p:cNvSpPr>
            <a:spLocks noChangeArrowheads="1"/>
          </p:cNvSpPr>
          <p:nvPr/>
        </p:nvSpPr>
        <p:spPr bwMode="auto">
          <a:xfrm>
            <a:off x="1108075" y="4289425"/>
            <a:ext cx="2117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a:r>
              <a:rPr lang="en-US" sz="1200">
                <a:solidFill>
                  <a:srgbClr val="000000"/>
                </a:solidFill>
                <a:latin typeface="Arial" charset="0"/>
              </a:rPr>
              <a:t>(from 1000G pilot &amp; phase I)</a:t>
            </a:r>
          </a:p>
        </p:txBody>
      </p:sp>
      <p:sp>
        <p:nvSpPr>
          <p:cNvPr id="164867" name="TextBox 7"/>
          <p:cNvSpPr txBox="1">
            <a:spLocks noChangeArrowheads="1"/>
          </p:cNvSpPr>
          <p:nvPr/>
        </p:nvSpPr>
        <p:spPr bwMode="auto">
          <a:xfrm>
            <a:off x="6113463" y="650875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Gerstein et al. </a:t>
            </a:r>
            <a:r>
              <a:rPr lang="en-US" sz="800" i="1">
                <a:solidFill>
                  <a:srgbClr val="A6A6A6"/>
                </a:solidFill>
                <a:latin typeface="Arial" charset="0"/>
              </a:rPr>
              <a:t>Nature</a:t>
            </a:r>
            <a:r>
              <a:rPr lang="en-US" sz="800">
                <a:solidFill>
                  <a:srgbClr val="A6A6A6"/>
                </a:solidFill>
                <a:latin typeface="Arial" charset="0"/>
              </a:rPr>
              <a:t> ('12) ]</a:t>
            </a:r>
          </a:p>
        </p:txBody>
      </p:sp>
      <p:pic>
        <p:nvPicPr>
          <p:cNvPr id="164868" name="Picture 8" descr="Fig.S10c.Revision.pdf"/>
          <p:cNvPicPr>
            <a:picLocks noChangeAspect="1"/>
          </p:cNvPicPr>
          <p:nvPr/>
        </p:nvPicPr>
        <p:blipFill>
          <a:blip r:embed="rId2">
            <a:extLst>
              <a:ext uri="{28A0092B-C50C-407E-A947-70E740481C1C}">
                <a14:useLocalDpi xmlns:a14="http://schemas.microsoft.com/office/drawing/2010/main" val="0"/>
              </a:ext>
            </a:extLst>
          </a:blip>
          <a:srcRect t="8333" r="7143" b="2380"/>
          <a:stretch>
            <a:fillRect/>
          </a:stretch>
        </p:blipFill>
        <p:spPr bwMode="auto">
          <a:xfrm>
            <a:off x="246063" y="31750"/>
            <a:ext cx="4191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17169" y="2058194"/>
            <a:ext cx="5551487"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Box 7"/>
          <p:cNvSpPr txBox="1">
            <a:spLocks noChangeArrowheads="1"/>
          </p:cNvSpPr>
          <p:nvPr/>
        </p:nvSpPr>
        <p:spPr bwMode="auto">
          <a:xfrm>
            <a:off x="6113463" y="6362700"/>
            <a:ext cx="28273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800">
                <a:solidFill>
                  <a:srgbClr val="A6A6A6"/>
                </a:solidFill>
                <a:latin typeface="Arial" charset="0"/>
              </a:rPr>
              <a:t>[ Khurana et al. </a:t>
            </a:r>
            <a:r>
              <a:rPr lang="en-US" sz="800" i="1">
                <a:solidFill>
                  <a:srgbClr val="A6A6A6"/>
                </a:solidFill>
                <a:latin typeface="Arial" charset="0"/>
              </a:rPr>
              <a:t>Science </a:t>
            </a:r>
            <a:r>
              <a:rPr lang="en-US" sz="800">
                <a:solidFill>
                  <a:srgbClr val="A6A6A6"/>
                </a:solidFill>
                <a:latin typeface="Arial" charset="0"/>
              </a:rPr>
              <a:t>('13) ]</a:t>
            </a:r>
          </a:p>
        </p:txBody>
      </p:sp>
    </p:spTree>
    <p:extLst>
      <p:ext uri="{BB962C8B-B14F-4D97-AF65-F5344CB8AC3E}">
        <p14:creationId xmlns:p14="http://schemas.microsoft.com/office/powerpoint/2010/main" val="2343449212"/>
      </p:ext>
    </p:extLst>
  </p:cSld>
  <p:clrMapOvr>
    <a:masterClrMapping/>
  </p:clrMapOvr>
  <mc:AlternateContent xmlns:mc="http://schemas.openxmlformats.org/markup-compatibility/2006">
    <mc:Choice xmlns:p14="http://schemas.microsoft.com/office/powerpoint/2010/main" Requires="p14">
      <p:transition spd="slow" p14:dur="2000" advTm="36212"/>
    </mc:Choice>
    <mc:Fallback>
      <p:transition xmlns:p14="http://schemas.microsoft.com/office/powerpoint/2010/main" spd="slow" advTm="36212"/>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833632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454400"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inconsistencies, burdensome security, various "hacks”</a:t>
            </a:r>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endParaRPr lang="en-US" sz="1800" dirty="0"/>
          </a:p>
        </p:txBody>
      </p:sp>
      <p:sp>
        <p:nvSpPr>
          <p:cNvPr id="4" name="Content Placeholder 3"/>
          <p:cNvSpPr>
            <a:spLocks noGrp="1"/>
          </p:cNvSpPr>
          <p:nvPr>
            <p:ph sz="half" idx="2"/>
          </p:nvPr>
        </p:nvSpPr>
        <p:spPr>
          <a:xfrm>
            <a:off x="3606800" y="101600"/>
            <a:ext cx="5359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pPr lvl="1"/>
            <a:r>
              <a:rPr lang="en-US" sz="1800" dirty="0"/>
              <a:t>Aggregating results with </a:t>
            </a:r>
            <a:r>
              <a:rPr lang="en-US" sz="1800" dirty="0" err="1"/>
              <a:t>AlleleDB</a:t>
            </a:r>
            <a:r>
              <a:rPr lang="en-US" sz="1800" dirty="0"/>
              <a:t> to define allelic elements </a:t>
            </a:r>
            <a:r>
              <a:rPr lang="en-US" sz="1800" dirty="0" smtClean="0"/>
              <a:t>&amp; </a:t>
            </a:r>
            <a:r>
              <a:rPr lang="en-US" sz="1800" dirty="0" err="1" smtClean="0"/>
              <a:t>subnetworks</a:t>
            </a:r>
            <a:endParaRPr lang="en-US" sz="1800" dirty="0" smtClean="0"/>
          </a:p>
          <a:p>
            <a:pPr lvl="1"/>
            <a:r>
              <a:rPr lang="en-US" sz="1800" dirty="0" smtClean="0"/>
              <a:t>Allelic elements tend to be under weaker selection</a:t>
            </a:r>
            <a:endParaRPr lang="en-US" sz="18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3295384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288925"/>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454400" cy="5403747"/>
          </a:xfrm>
        </p:spPr>
        <p:txBody>
          <a:bodyPr/>
          <a:lstStyle/>
          <a:p>
            <a:r>
              <a:rPr lang="en-US" sz="2400" dirty="0">
                <a:solidFill>
                  <a:srgbClr val="FF66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inconsistencies, burdensome security, various "hacks”</a:t>
            </a: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606800" y="101600"/>
            <a:ext cx="5359400" cy="6501733"/>
          </a:xfrm>
        </p:spPr>
        <p:txBody>
          <a:bodyPr/>
          <a:lstStyle/>
          <a:p>
            <a:r>
              <a:rPr lang="en-US" sz="2400" dirty="0">
                <a:solidFill>
                  <a:srgbClr val="FF6600"/>
                </a:solidFill>
              </a:rPr>
              <a:t>RNA-</a:t>
            </a:r>
            <a:r>
              <a:rPr lang="en-US" sz="2400" dirty="0" err="1">
                <a:solidFill>
                  <a:srgbClr val="FF6600"/>
                </a:solidFill>
              </a:rPr>
              <a:t>seq</a:t>
            </a:r>
            <a:r>
              <a:rPr lang="en-US" sz="2400" dirty="0">
                <a:solidFill>
                  <a:srgbClr val="FF66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err="1">
                <a:solidFill>
                  <a:schemeClr val="tx1">
                    <a:lumMod val="65000"/>
                    <a:lumOff val="35000"/>
                  </a:schemeClr>
                </a:solidFill>
              </a:rPr>
              <a:t>eQTLs</a:t>
            </a:r>
            <a:r>
              <a:rPr lang="en-US" sz="1800" dirty="0">
                <a:solidFill>
                  <a:schemeClr val="tx1">
                    <a:lumMod val="65000"/>
                    <a:lumOff val="35000"/>
                  </a:schemeClr>
                </a:solidFill>
              </a:rPr>
              <a:t> using ICI &amp; predictability</a:t>
            </a:r>
          </a:p>
          <a:p>
            <a:pPr lvl="1"/>
            <a:r>
              <a:rPr lang="en-US" sz="1800" dirty="0">
                <a:solidFill>
                  <a:schemeClr val="tx1">
                    <a:lumMod val="65000"/>
                    <a:lumOff val="35000"/>
                  </a:schemeClr>
                </a:solidFill>
              </a:rPr>
              <a:t>Instantiating a practical linking attack using extreme expression </a:t>
            </a:r>
            <a:r>
              <a:rPr lang="en-US" sz="1800" dirty="0" smtClean="0">
                <a:solidFill>
                  <a:schemeClr val="tx1">
                    <a:lumMod val="65000"/>
                    <a:lumOff val="35000"/>
                  </a:schemeClr>
                </a:solidFill>
              </a:rPr>
              <a:t>levels</a:t>
            </a:r>
          </a:p>
          <a:p>
            <a:r>
              <a:rPr lang="en-US" sz="2400" dirty="0">
                <a:solidFill>
                  <a:srgbClr val="FF6600"/>
                </a:solidFill>
              </a:rPr>
              <a:t>Allelic </a:t>
            </a:r>
            <a:r>
              <a:rPr lang="en-US" sz="2400" dirty="0" smtClean="0">
                <a:solidFill>
                  <a:srgbClr val="FF6600"/>
                </a:solidFill>
              </a:rPr>
              <a:t>Expression &amp; Binding Activity</a:t>
            </a:r>
            <a:endParaRPr lang="en-US" sz="2400" dirty="0">
              <a:solidFill>
                <a:srgbClr val="FF66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pPr lvl="1"/>
            <a:r>
              <a:rPr lang="en-US" sz="1800" dirty="0">
                <a:solidFill>
                  <a:schemeClr val="tx1">
                    <a:lumMod val="65000"/>
                    <a:lumOff val="35000"/>
                  </a:schemeClr>
                </a:solidFill>
              </a:rPr>
              <a:t>Aggregating results with </a:t>
            </a:r>
            <a:r>
              <a:rPr lang="en-US" sz="1800" dirty="0" err="1">
                <a:solidFill>
                  <a:schemeClr val="tx1">
                    <a:lumMod val="65000"/>
                    <a:lumOff val="35000"/>
                  </a:schemeClr>
                </a:solidFill>
              </a:rPr>
              <a:t>AlleleDB</a:t>
            </a:r>
            <a:r>
              <a:rPr lang="en-US" sz="1800" dirty="0">
                <a:solidFill>
                  <a:schemeClr val="tx1">
                    <a:lumMod val="65000"/>
                    <a:lumOff val="35000"/>
                  </a:schemeClr>
                </a:solidFill>
              </a:rPr>
              <a:t> to define allelic elements </a:t>
            </a:r>
            <a:r>
              <a:rPr lang="en-US" sz="1800" dirty="0" smtClean="0">
                <a:solidFill>
                  <a:schemeClr val="tx1">
                    <a:lumMod val="65000"/>
                    <a:lumOff val="35000"/>
                  </a:schemeClr>
                </a:solidFill>
              </a:rPr>
              <a:t>&amp; </a:t>
            </a:r>
            <a:r>
              <a:rPr lang="en-US" sz="1800" dirty="0" err="1" smtClean="0">
                <a:solidFill>
                  <a:schemeClr val="tx1">
                    <a:lumMod val="65000"/>
                    <a:lumOff val="35000"/>
                  </a:schemeClr>
                </a:solidFill>
              </a:rPr>
              <a:t>subnetworks</a:t>
            </a:r>
            <a:endParaRPr lang="en-US" sz="1800" dirty="0" smtClean="0">
              <a:solidFill>
                <a:schemeClr val="tx1">
                  <a:lumMod val="65000"/>
                  <a:lumOff val="35000"/>
                </a:schemeClr>
              </a:solidFill>
            </a:endParaRPr>
          </a:p>
          <a:p>
            <a:pPr lvl="1"/>
            <a:r>
              <a:rPr lang="en-US" sz="1800" dirty="0" smtClean="0">
                <a:solidFill>
                  <a:schemeClr val="tx1">
                    <a:lumMod val="65000"/>
                    <a:lumOff val="35000"/>
                  </a:schemeClr>
                </a:solidFill>
              </a:rPr>
              <a:t>Allelic elements tend to be under weaker selection</a:t>
            </a:r>
            <a:endParaRPr lang="en-US" sz="18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557932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 y="-139700"/>
            <a:ext cx="10522857" cy="6997700"/>
          </a:xfrm>
          <a:prstGeom prst="rect">
            <a:avLst/>
          </a:prstGeom>
        </p:spPr>
      </p:pic>
      <p:sp>
        <p:nvSpPr>
          <p:cNvPr id="558081" name="Title 1"/>
          <p:cNvSpPr txBox="1">
            <a:spLocks/>
          </p:cNvSpPr>
          <p:nvPr/>
        </p:nvSpPr>
        <p:spPr bwMode="auto">
          <a:xfrm>
            <a:off x="1882883" y="5308600"/>
            <a:ext cx="3273318"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1800" dirty="0" smtClean="0">
                <a:solidFill>
                  <a:srgbClr val="FFFFFF"/>
                </a:solidFill>
              </a:rPr>
              <a:t>Acknowledgements</a:t>
            </a:r>
            <a:endParaRPr lang="en-US" sz="1800" dirty="0">
              <a:solidFill>
                <a:srgbClr val="FFFFFF"/>
              </a:solidFill>
            </a:endParaRPr>
          </a:p>
        </p:txBody>
      </p:sp>
      <p:sp>
        <p:nvSpPr>
          <p:cNvPr id="558082" name="Content Placeholder 2"/>
          <p:cNvSpPr txBox="1">
            <a:spLocks/>
          </p:cNvSpPr>
          <p:nvPr/>
        </p:nvSpPr>
        <p:spPr bwMode="auto">
          <a:xfrm>
            <a:off x="508000" y="0"/>
            <a:ext cx="6858000" cy="660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err="1" smtClean="0">
                <a:solidFill>
                  <a:schemeClr val="bg1"/>
                </a:solidFill>
              </a:rPr>
              <a:t>papers.gersteinlab.org</a:t>
            </a:r>
            <a:r>
              <a:rPr lang="en-US" sz="1100" b="0" dirty="0">
                <a:solidFill>
                  <a:schemeClr val="bg1"/>
                </a:solidFill>
              </a:rPr>
              <a:t>/subject/</a:t>
            </a:r>
            <a:r>
              <a:rPr lang="en-US" sz="2800" dirty="0" smtClean="0">
                <a:solidFill>
                  <a:schemeClr val="bg1"/>
                </a:solidFill>
              </a:rPr>
              <a:t>privacy - </a:t>
            </a:r>
            <a:r>
              <a:rPr lang="en-US" sz="3600" dirty="0" smtClean="0">
                <a:solidFill>
                  <a:schemeClr val="bg1"/>
                </a:solidFill>
              </a:rPr>
              <a:t>D </a:t>
            </a:r>
            <a:r>
              <a:rPr lang="en-US" sz="3600" dirty="0" err="1" smtClean="0">
                <a:solidFill>
                  <a:schemeClr val="bg1"/>
                </a:solidFill>
              </a:rPr>
              <a:t>Greenbaum</a:t>
            </a:r>
            <a:endParaRPr lang="en-US" sz="3600" dirty="0" smtClean="0">
              <a:solidFill>
                <a:schemeClr val="bg1"/>
              </a:solidFill>
            </a:endParaRPr>
          </a:p>
          <a:p>
            <a:pPr>
              <a:defRPr/>
            </a:pPr>
            <a:endParaRPr lang="en-US" sz="2000" dirty="0">
              <a:solidFill>
                <a:schemeClr val="bg1"/>
              </a:solidFill>
            </a:endParaRPr>
          </a:p>
          <a:p>
            <a:pPr>
              <a:defRPr/>
            </a:pPr>
            <a:r>
              <a:rPr lang="en-US" sz="2800" dirty="0" err="1" smtClean="0">
                <a:solidFill>
                  <a:schemeClr val="bg1"/>
                </a:solidFill>
              </a:rPr>
              <a:t>PrivaSeq</a:t>
            </a:r>
            <a:r>
              <a:rPr lang="en-US" sz="2000" dirty="0" err="1" smtClean="0">
                <a:solidFill>
                  <a:schemeClr val="bg1"/>
                </a:solidFill>
              </a:rPr>
              <a:t>.</a:t>
            </a:r>
            <a:r>
              <a:rPr lang="en-US" sz="1400" b="0" dirty="0" err="1" smtClean="0">
                <a:solidFill>
                  <a:schemeClr val="bg1"/>
                </a:solidFill>
              </a:rPr>
              <a:t>gersteinlab.org</a:t>
            </a:r>
            <a:r>
              <a:rPr lang="en-US" sz="1400" b="0" dirty="0">
                <a:solidFill>
                  <a:schemeClr val="bg1"/>
                </a:solidFill>
              </a:rPr>
              <a:t> </a:t>
            </a:r>
            <a:r>
              <a:rPr lang="en-US" sz="1400" b="0" dirty="0" smtClean="0">
                <a:solidFill>
                  <a:schemeClr val="bg1"/>
                </a:solidFill>
              </a:rPr>
              <a:t>- </a:t>
            </a:r>
            <a:r>
              <a:rPr lang="en-US" sz="3600" dirty="0" smtClean="0">
                <a:solidFill>
                  <a:schemeClr val="bg1"/>
                </a:solidFill>
              </a:rPr>
              <a:t>A </a:t>
            </a:r>
            <a:r>
              <a:rPr lang="en-US" sz="3600" dirty="0" err="1" smtClean="0">
                <a:solidFill>
                  <a:schemeClr val="bg1"/>
                </a:solidFill>
              </a:rPr>
              <a:t>Harmanci</a:t>
            </a:r>
            <a:r>
              <a:rPr lang="en-US" sz="3200" dirty="0" smtClean="0">
                <a:solidFill>
                  <a:schemeClr val="bg1"/>
                </a:solidFill>
              </a:rPr>
              <a:t> </a:t>
            </a:r>
          </a:p>
          <a:p>
            <a:pPr>
              <a:defRPr/>
            </a:pPr>
            <a:endParaRPr lang="en-US" sz="1600" b="0" dirty="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8" name="TextBox 7"/>
          <p:cNvSpPr txBox="1"/>
          <p:nvPr/>
        </p:nvSpPr>
        <p:spPr>
          <a:xfrm>
            <a:off x="1453839" y="63370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sp>
        <p:nvSpPr>
          <p:cNvPr id="6" name="Content Placeholder 2"/>
          <p:cNvSpPr txBox="1">
            <a:spLocks/>
          </p:cNvSpPr>
          <p:nvPr/>
        </p:nvSpPr>
        <p:spPr bwMode="auto">
          <a:xfrm>
            <a:off x="2362200" y="1752600"/>
            <a:ext cx="4241800" cy="660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2400" dirty="0" err="1" smtClean="0">
                <a:solidFill>
                  <a:schemeClr val="bg1"/>
                </a:solidFill>
              </a:rPr>
              <a:t>RSEQtools</a:t>
            </a:r>
            <a:r>
              <a:rPr lang="en-US" sz="1800" dirty="0" err="1" smtClean="0">
                <a:solidFill>
                  <a:schemeClr val="bg1"/>
                </a:solidFill>
              </a:rPr>
              <a:t>.</a:t>
            </a:r>
            <a:r>
              <a:rPr lang="en-US" b="0" dirty="0" err="1" smtClean="0">
                <a:solidFill>
                  <a:schemeClr val="bg1"/>
                </a:solidFill>
              </a:rPr>
              <a:t>gersteinlab.org</a:t>
            </a:r>
            <a:r>
              <a:rPr lang="en-US" b="0" dirty="0" smtClean="0">
                <a:solidFill>
                  <a:schemeClr val="bg1"/>
                </a:solidFill>
              </a:rPr>
              <a:t> </a:t>
            </a:r>
            <a:r>
              <a:rPr lang="en-US" sz="1600" b="0" dirty="0" smtClean="0">
                <a:solidFill>
                  <a:schemeClr val="bg1"/>
                </a:solidFill>
              </a:rPr>
              <a:t>[MRF]</a:t>
            </a:r>
            <a:endParaRPr lang="en-US" b="0" dirty="0" smtClean="0">
              <a:solidFill>
                <a:schemeClr val="bg1"/>
              </a:solidFill>
            </a:endParaRPr>
          </a:p>
          <a:p>
            <a:pPr>
              <a:defRPr/>
            </a:pPr>
            <a:endParaRPr lang="en-US" sz="300" b="0" dirty="0" smtClean="0">
              <a:solidFill>
                <a:schemeClr val="bg1"/>
              </a:solidFill>
            </a:endParaRPr>
          </a:p>
          <a:p>
            <a:pPr>
              <a:defRPr/>
            </a:pPr>
            <a:r>
              <a:rPr lang="en-US" sz="1800" dirty="0" smtClean="0">
                <a:solidFill>
                  <a:schemeClr val="bg1"/>
                </a:solidFill>
              </a:rPr>
              <a:t>L </a:t>
            </a:r>
            <a:r>
              <a:rPr lang="en-US" sz="1800" dirty="0" err="1" smtClean="0">
                <a:solidFill>
                  <a:schemeClr val="bg1"/>
                </a:solidFill>
              </a:rPr>
              <a:t>Habegger</a:t>
            </a:r>
            <a:r>
              <a:rPr lang="en-US" sz="1400" b="0" dirty="0" smtClean="0">
                <a:solidFill>
                  <a:schemeClr val="bg1"/>
                </a:solidFill>
              </a:rPr>
              <a:t>, A </a:t>
            </a:r>
            <a:r>
              <a:rPr lang="en-US" sz="1400" b="0" dirty="0" err="1" smtClean="0">
                <a:solidFill>
                  <a:schemeClr val="bg1"/>
                </a:solidFill>
              </a:rPr>
              <a:t>Sboner</a:t>
            </a:r>
            <a:r>
              <a:rPr lang="en-US" sz="1400" b="0" dirty="0" smtClean="0">
                <a:solidFill>
                  <a:schemeClr val="bg1"/>
                </a:solidFill>
              </a:rPr>
              <a:t>, </a:t>
            </a:r>
            <a:br>
              <a:rPr lang="en-US" sz="1400" b="0" dirty="0" smtClean="0">
                <a:solidFill>
                  <a:schemeClr val="bg1"/>
                </a:solidFill>
              </a:rPr>
            </a:br>
            <a:r>
              <a:rPr lang="en-US" sz="1050" b="0" dirty="0" smtClean="0">
                <a:solidFill>
                  <a:schemeClr val="bg1"/>
                </a:solidFill>
              </a:rPr>
              <a:t>TA </a:t>
            </a:r>
            <a:r>
              <a:rPr lang="en-US" sz="1050" b="0" dirty="0" err="1" smtClean="0">
                <a:solidFill>
                  <a:schemeClr val="bg1"/>
                </a:solidFill>
              </a:rPr>
              <a:t>Gianoulis</a:t>
            </a:r>
            <a:r>
              <a:rPr lang="en-US" sz="1050" b="0" dirty="0" smtClean="0">
                <a:solidFill>
                  <a:schemeClr val="bg1"/>
                </a:solidFill>
              </a:rPr>
              <a:t>, J </a:t>
            </a:r>
            <a:r>
              <a:rPr lang="en-US" sz="1050" b="0" dirty="0" err="1" smtClean="0">
                <a:solidFill>
                  <a:schemeClr val="bg1"/>
                </a:solidFill>
              </a:rPr>
              <a:t>Rozowsky</a:t>
            </a:r>
            <a:r>
              <a:rPr lang="en-US" sz="1050" b="0" dirty="0" smtClean="0">
                <a:solidFill>
                  <a:schemeClr val="bg1"/>
                </a:solidFill>
              </a:rPr>
              <a:t>, A </a:t>
            </a:r>
            <a:r>
              <a:rPr lang="en-US" sz="1050" b="0" dirty="0" err="1" smtClean="0">
                <a:solidFill>
                  <a:schemeClr val="bg1"/>
                </a:solidFill>
              </a:rPr>
              <a:t>Agarwal</a:t>
            </a:r>
            <a:r>
              <a:rPr lang="en-US" sz="1050" b="0" dirty="0" smtClean="0">
                <a:solidFill>
                  <a:schemeClr val="bg1"/>
                </a:solidFill>
              </a:rPr>
              <a:t>, M Snyder</a:t>
            </a:r>
          </a:p>
          <a:p>
            <a:pPr>
              <a:defRPr/>
            </a:pPr>
            <a:endParaRPr lang="en-US" sz="11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7" name="Content Placeholder 2"/>
          <p:cNvSpPr txBox="1">
            <a:spLocks/>
          </p:cNvSpPr>
          <p:nvPr/>
        </p:nvSpPr>
        <p:spPr bwMode="auto">
          <a:xfrm>
            <a:off x="6438900" y="2273736"/>
            <a:ext cx="4165600" cy="6603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endParaRPr lang="en-US" sz="1100" b="0" dirty="0">
              <a:solidFill>
                <a:schemeClr val="bg1"/>
              </a:solidFill>
            </a:endParaRPr>
          </a:p>
          <a:p>
            <a:pPr defTabSz="457200" fontAlgn="auto">
              <a:spcBef>
                <a:spcPts val="0"/>
              </a:spcBef>
              <a:spcAft>
                <a:spcPts val="0"/>
              </a:spcAft>
            </a:pPr>
            <a:r>
              <a:rPr lang="en-US" sz="2000" dirty="0" err="1" smtClean="0">
                <a:solidFill>
                  <a:schemeClr val="bg1"/>
                </a:solidFill>
                <a:latin typeface="Arial"/>
                <a:cs typeface="Arial"/>
              </a:rPr>
              <a:t>AlleleDB</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endParaRPr lang="en-US" sz="1400" b="0" dirty="0" smtClean="0">
              <a:solidFill>
                <a:schemeClr val="bg1"/>
              </a:solidFill>
              <a:latin typeface="Arial"/>
              <a:cs typeface="Arial"/>
            </a:endParaRPr>
          </a:p>
          <a:p>
            <a:pPr defTabSz="457200" fontAlgn="auto">
              <a:spcBef>
                <a:spcPts val="0"/>
              </a:spcBef>
              <a:spcAft>
                <a:spcPts val="0"/>
              </a:spcAft>
            </a:pPr>
            <a:r>
              <a:rPr lang="en-US" sz="2000" dirty="0" smtClean="0">
                <a:solidFill>
                  <a:schemeClr val="bg1"/>
                </a:solidFill>
                <a:latin typeface="Arial"/>
                <a:cs typeface="Arial"/>
              </a:rPr>
              <a:t>J </a:t>
            </a:r>
            <a:r>
              <a:rPr lang="en-US" sz="2000" dirty="0">
                <a:solidFill>
                  <a:schemeClr val="bg1"/>
                </a:solidFill>
                <a:latin typeface="Arial"/>
                <a:cs typeface="Arial"/>
              </a:rPr>
              <a:t>Chen, </a:t>
            </a: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r>
              <a:rPr lang="en-US" sz="2400" dirty="0">
                <a:solidFill>
                  <a:schemeClr val="bg1"/>
                </a:solidFill>
                <a:latin typeface="Arial"/>
                <a:cs typeface="Arial"/>
              </a:rPr>
              <a:t/>
            </a:r>
            <a:br>
              <a:rPr lang="en-US" sz="2400" dirty="0">
                <a:solidFill>
                  <a:schemeClr val="bg1"/>
                </a:solidFill>
                <a:latin typeface="Arial"/>
                <a:cs typeface="Arial"/>
              </a:rPr>
            </a:br>
            <a:r>
              <a:rPr lang="en-US" sz="2000" dirty="0" smtClean="0">
                <a:solidFill>
                  <a:schemeClr val="bg1"/>
                </a:solidFill>
                <a:latin typeface="Arial"/>
                <a:cs typeface="Arial"/>
              </a:rPr>
              <a:t>T </a:t>
            </a:r>
            <a:r>
              <a:rPr lang="en-US" sz="2000" dirty="0" err="1">
                <a:solidFill>
                  <a:schemeClr val="bg1"/>
                </a:solidFill>
                <a:latin typeface="Arial"/>
                <a:cs typeface="Arial"/>
              </a:rPr>
              <a:t>Galeev</a:t>
            </a:r>
            <a:r>
              <a:rPr lang="en-US" sz="1600" dirty="0" smtClean="0">
                <a:solidFill>
                  <a:schemeClr val="bg1"/>
                </a:solidFill>
                <a:latin typeface="Arial"/>
                <a:cs typeface="Arial"/>
              </a:rPr>
              <a:t>, </a:t>
            </a:r>
            <a:r>
              <a:rPr lang="en-US" sz="1400" b="0" dirty="0" smtClean="0">
                <a:solidFill>
                  <a:schemeClr val="bg1"/>
                </a:solidFill>
                <a:latin typeface="Arial"/>
                <a:cs typeface="Arial"/>
              </a:rPr>
              <a:t>A </a:t>
            </a:r>
            <a:r>
              <a:rPr lang="en-US" sz="1400" b="0" dirty="0" err="1" smtClean="0">
                <a:solidFill>
                  <a:schemeClr val="bg1"/>
                </a:solidFill>
                <a:latin typeface="Arial"/>
                <a:cs typeface="Arial"/>
              </a:rPr>
              <a:t>Harmanci</a:t>
            </a:r>
            <a:r>
              <a:rPr lang="en-US" sz="1400" b="0" dirty="0" smtClean="0">
                <a:solidFill>
                  <a:schemeClr val="bg1"/>
                </a:solidFill>
                <a:latin typeface="Arial"/>
                <a:cs typeface="Arial"/>
              </a:rPr>
              <a:t>, </a:t>
            </a:r>
            <a:br>
              <a:rPr lang="en-US" sz="1400" b="0" dirty="0" smtClean="0">
                <a:solidFill>
                  <a:schemeClr val="bg1"/>
                </a:solidFill>
                <a:latin typeface="Arial"/>
                <a:cs typeface="Arial"/>
              </a:rPr>
            </a:br>
            <a:r>
              <a:rPr lang="en-US" sz="1400" b="0" dirty="0" smtClean="0">
                <a:solidFill>
                  <a:schemeClr val="bg1"/>
                </a:solidFill>
                <a:latin typeface="Arial"/>
                <a:cs typeface="Arial"/>
              </a:rPr>
              <a:t>R Kitchen, J Bedford, </a:t>
            </a:r>
            <a:br>
              <a:rPr lang="en-US" sz="1400" b="0" dirty="0" smtClean="0">
                <a:solidFill>
                  <a:schemeClr val="bg1"/>
                </a:solidFill>
                <a:latin typeface="Arial"/>
                <a:cs typeface="Arial"/>
              </a:rPr>
            </a:br>
            <a:r>
              <a:rPr lang="en-US" sz="1400" b="0" dirty="0" smtClean="0">
                <a:solidFill>
                  <a:schemeClr val="bg1"/>
                </a:solidFill>
                <a:latin typeface="Arial"/>
                <a:cs typeface="Arial"/>
              </a:rPr>
              <a:t>A </a:t>
            </a:r>
            <a:r>
              <a:rPr lang="en-US" sz="1400" b="0" dirty="0" err="1" smtClean="0">
                <a:solidFill>
                  <a:schemeClr val="bg1"/>
                </a:solidFill>
                <a:latin typeface="Arial"/>
                <a:cs typeface="Arial"/>
              </a:rPr>
              <a:t>Abyzov</a:t>
            </a:r>
            <a:r>
              <a:rPr lang="en-US" sz="1400" b="0" dirty="0" smtClean="0">
                <a:solidFill>
                  <a:schemeClr val="bg1"/>
                </a:solidFill>
                <a:latin typeface="Arial"/>
                <a:cs typeface="Arial"/>
              </a:rPr>
              <a:t>, Y Kong, L Regan</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smtClean="0">
              <a:solidFill>
                <a:schemeClr val="bg1"/>
              </a:solidFill>
              <a:latin typeface="Arial"/>
              <a:cs typeface="Arial"/>
            </a:endParaRPr>
          </a:p>
          <a:p>
            <a:pPr defTabSz="457200" fontAlgn="auto">
              <a:spcBef>
                <a:spcPts val="0"/>
              </a:spcBef>
              <a:spcAft>
                <a:spcPts val="0"/>
              </a:spcAft>
            </a:pPr>
            <a:r>
              <a:rPr lang="en-US" sz="2000" dirty="0" err="1" smtClean="0">
                <a:solidFill>
                  <a:schemeClr val="bg1"/>
                </a:solidFill>
                <a:latin typeface="Arial"/>
                <a:cs typeface="Arial"/>
              </a:rPr>
              <a:t>AlleleSeq</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r>
              <a:rPr lang="en-US" sz="1600" b="0" dirty="0" smtClean="0">
                <a:solidFill>
                  <a:schemeClr val="bg1"/>
                </a:solidFill>
                <a:latin typeface="Arial"/>
                <a:cs typeface="Arial"/>
              </a:rPr>
              <a:t/>
            </a:r>
            <a:br>
              <a:rPr lang="en-US" sz="1600" b="0" dirty="0" smtClean="0">
                <a:solidFill>
                  <a:schemeClr val="bg1"/>
                </a:solidFill>
                <a:latin typeface="Arial"/>
                <a:cs typeface="Arial"/>
              </a:rPr>
            </a:b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p>
          <a:p>
            <a:pPr defTabSz="457200" fontAlgn="auto">
              <a:spcBef>
                <a:spcPts val="0"/>
              </a:spcBef>
              <a:spcAft>
                <a:spcPts val="0"/>
              </a:spcAft>
            </a:pPr>
            <a:r>
              <a:rPr lang="en-US" sz="2000" dirty="0" smtClean="0">
                <a:solidFill>
                  <a:schemeClr val="bg1"/>
                </a:solidFill>
                <a:latin typeface="Arial"/>
                <a:cs typeface="Arial"/>
              </a:rPr>
              <a:t>A </a:t>
            </a:r>
            <a:r>
              <a:rPr lang="en-US" sz="2000" dirty="0" err="1">
                <a:solidFill>
                  <a:schemeClr val="bg1"/>
                </a:solidFill>
                <a:latin typeface="Arial"/>
                <a:cs typeface="Arial"/>
              </a:rPr>
              <a:t>Abyzov</a:t>
            </a:r>
            <a:r>
              <a:rPr lang="en-US"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J Wang, P </a:t>
            </a:r>
            <a:r>
              <a:rPr lang="en-US" b="0" dirty="0" err="1" smtClean="0">
                <a:solidFill>
                  <a:schemeClr val="bg1"/>
                </a:solidFill>
                <a:latin typeface="Arial"/>
                <a:cs typeface="Arial"/>
              </a:rPr>
              <a:t>Alves</a:t>
            </a:r>
            <a:r>
              <a:rPr lang="en-US" b="0" dirty="0" smtClean="0">
                <a:solidFill>
                  <a:schemeClr val="bg1"/>
                </a:solidFill>
                <a:latin typeface="Arial"/>
                <a:cs typeface="Arial"/>
              </a:rPr>
              <a:t>, D </a:t>
            </a:r>
            <a:r>
              <a:rPr lang="en-US" b="0" dirty="0" err="1" smtClean="0">
                <a:solidFill>
                  <a:schemeClr val="bg1"/>
                </a:solidFill>
                <a:latin typeface="Arial"/>
                <a:cs typeface="Arial"/>
              </a:rPr>
              <a:t>Raha</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A </a:t>
            </a:r>
            <a:r>
              <a:rPr lang="en-US" b="0" dirty="0" err="1" smtClean="0">
                <a:solidFill>
                  <a:schemeClr val="bg1"/>
                </a:solidFill>
                <a:latin typeface="Arial"/>
                <a:cs typeface="Arial"/>
              </a:rPr>
              <a:t>Harmanci</a:t>
            </a:r>
            <a:r>
              <a:rPr lang="en-US" b="0" dirty="0" smtClean="0">
                <a:solidFill>
                  <a:schemeClr val="bg1"/>
                </a:solidFill>
                <a:latin typeface="Arial"/>
                <a:cs typeface="Arial"/>
              </a:rPr>
              <a:t>, J </a:t>
            </a:r>
            <a:r>
              <a:rPr lang="en-US" b="0" dirty="0" err="1" smtClean="0">
                <a:solidFill>
                  <a:schemeClr val="bg1"/>
                </a:solidFill>
                <a:latin typeface="Arial"/>
                <a:cs typeface="Arial"/>
              </a:rPr>
              <a:t>Leng</a:t>
            </a:r>
            <a:r>
              <a:rPr lang="en-US" b="0" dirty="0" smtClean="0">
                <a:solidFill>
                  <a:schemeClr val="bg1"/>
                </a:solidFill>
                <a:latin typeface="Arial"/>
                <a:cs typeface="Arial"/>
              </a:rPr>
              <a:t>,</a:t>
            </a:r>
          </a:p>
          <a:p>
            <a:pPr defTabSz="457200" fontAlgn="auto">
              <a:spcBef>
                <a:spcPts val="0"/>
              </a:spcBef>
              <a:spcAft>
                <a:spcPts val="0"/>
              </a:spcAft>
            </a:pPr>
            <a:r>
              <a:rPr lang="en-US" b="0" dirty="0" smtClean="0">
                <a:solidFill>
                  <a:schemeClr val="bg1"/>
                </a:solidFill>
                <a:latin typeface="Arial"/>
                <a:cs typeface="Arial"/>
              </a:rPr>
              <a:t> R Bjornson, </a:t>
            </a:r>
          </a:p>
          <a:p>
            <a:pPr defTabSz="457200" fontAlgn="auto">
              <a:spcBef>
                <a:spcPts val="0"/>
              </a:spcBef>
              <a:spcAft>
                <a:spcPts val="0"/>
              </a:spcAft>
            </a:pPr>
            <a:r>
              <a:rPr lang="en-US" b="0" dirty="0" smtClean="0">
                <a:solidFill>
                  <a:schemeClr val="bg1"/>
                </a:solidFill>
                <a:latin typeface="Arial"/>
                <a:cs typeface="Arial"/>
              </a:rPr>
              <a:t>Y Kong,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Kitabayashi</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Bhardwaj</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M Rubin, </a:t>
            </a:r>
          </a:p>
          <a:p>
            <a:pPr defTabSz="457200" fontAlgn="auto">
              <a:spcBef>
                <a:spcPts val="0"/>
              </a:spcBef>
              <a:spcAft>
                <a:spcPts val="0"/>
              </a:spcAft>
            </a:pPr>
            <a:r>
              <a:rPr lang="en-US" b="0" dirty="0" smtClean="0">
                <a:solidFill>
                  <a:schemeClr val="bg1"/>
                </a:solidFill>
                <a:latin typeface="Arial"/>
                <a:cs typeface="Arial"/>
              </a:rPr>
              <a:t>M Snyder</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a:solidFill>
                <a:schemeClr val="bg1"/>
              </a:solidFill>
              <a:latin typeface="Arial"/>
              <a:cs typeface="Aria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Tree>
    <p:extLst>
      <p:ext uri="{BB962C8B-B14F-4D97-AF65-F5344CB8AC3E}">
        <p14:creationId xmlns:p14="http://schemas.microsoft.com/office/powerpoint/2010/main" val="2867641123"/>
      </p:ext>
    </p:extLst>
  </p:cSld>
  <p:clrMapOvr>
    <a:masterClrMapping/>
  </p:clrMapOvr>
  <p:transition xmlns:p14="http://schemas.microsoft.com/office/powerpoint/2010/main" advTm="88475"/>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smtClean="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smtClean="0">
                <a:solidFill>
                  <a:srgbClr val="008000"/>
                </a:solidFill>
                <a:latin typeface="Arial" charset="0"/>
                <a:ea typeface="ＭＳ Ｐゴシック" charset="0"/>
                <a:cs typeface="ＭＳ Ｐゴシック" charset="0"/>
              </a:rPr>
              <a:t>Finding you were in study X </a:t>
            </a:r>
            <a:r>
              <a:rPr lang="en-US" sz="2000" dirty="0" err="1" smtClean="0">
                <a:solidFill>
                  <a:srgbClr val="008000"/>
                </a:solidFill>
                <a:latin typeface="Arial" charset="0"/>
                <a:ea typeface="ＭＳ Ｐゴシック" charset="0"/>
                <a:cs typeface="ＭＳ Ｐゴシック" charset="0"/>
              </a:rPr>
              <a:t>vs</a:t>
            </a:r>
            <a:r>
              <a:rPr lang="en-US" sz="2000" dirty="0" smtClean="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xmlns:p14="http://schemas.microsoft.com/office/powerpoint/2010/main" advTm="76068"/>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xmlns:p14="http://schemas.microsoft.com/office/powerpoint/2010/main" advTm="44605"/>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176376"/>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xmlns:p14="http://schemas.microsoft.com/office/powerpoint/2010/main" advTm="96373"/>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9.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122894</TotalTime>
  <Words>3740</Words>
  <Application>Microsoft Macintosh PowerPoint</Application>
  <PresentationFormat>Letter Paper (8.5x11 in)</PresentationFormat>
  <Paragraphs>508</Paragraphs>
  <Slides>52</Slides>
  <Notes>9</Notes>
  <HiddenSlides>0</HiddenSlides>
  <MMClips>0</MMClips>
  <ScaleCrop>false</ScaleCrop>
  <HeadingPairs>
    <vt:vector size="6" baseType="variant">
      <vt:variant>
        <vt:lpstr>Theme</vt:lpstr>
      </vt:variant>
      <vt:variant>
        <vt:i4>69</vt:i4>
      </vt:variant>
      <vt:variant>
        <vt:lpstr>Embedded OLE Servers</vt:lpstr>
      </vt:variant>
      <vt:variant>
        <vt:i4>1</vt:i4>
      </vt:variant>
      <vt:variant>
        <vt:lpstr>Slide Titles</vt:lpstr>
      </vt:variant>
      <vt:variant>
        <vt:i4>52</vt:i4>
      </vt:variant>
    </vt:vector>
  </HeadingPairs>
  <TitlesOfParts>
    <vt:vector size="122"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18_template</vt:lpstr>
      <vt:lpstr>19_template</vt:lpstr>
      <vt:lpstr>21_template</vt:lpstr>
      <vt:lpstr>22_template</vt:lpstr>
      <vt:lpstr>26_Default Design</vt:lpstr>
      <vt:lpstr>for-template-i0jhhsb</vt:lpstr>
      <vt:lpstr>7_Office Theme</vt:lpstr>
      <vt:lpstr>1_Office Theme</vt:lpstr>
      <vt:lpstr>Outline-Style-20160605</vt:lpstr>
      <vt:lpstr>Image</vt:lpstr>
      <vt:lpstr>Genomic Privacy &amp; Individualized RNA-seq: Incompatible or Feasible?</vt:lpstr>
      <vt:lpstr>PowerPoint Presentation</vt:lpstr>
      <vt:lpstr>PowerPoint Presentation</vt:lpstr>
      <vt:lpstr>Genomic Privacy &amp; Individualized RNA-seq: Incompatible or Feasible?</vt:lpstr>
      <vt:lpstr>Genomic Privacy &amp; Individualized RNA-seq: Incompatible or Feasible?</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Difficulty in Securing Computers &amp; Data</vt:lpstr>
      <vt:lpstr>Genomic Privacy Hacks,  Mostly Focusing on Identification</vt:lpstr>
      <vt:lpstr>PowerPoint Presentation</vt:lpstr>
      <vt:lpstr>Strawman Hybrid Social &amp; Tech Proposed Solution?</vt:lpstr>
      <vt:lpstr>Genomic Privacy &amp; Individualized RNA-seq: Incompatible or Feasible?</vt:lpstr>
      <vt:lpstr>Large-scale RNA</vt:lpstr>
      <vt:lpstr>PowerPoint Presentation</vt:lpstr>
      <vt:lpstr>2-side nature of functional  genomics data: Analysis can be  very General/Public  or Individual/Private</vt:lpstr>
      <vt:lpstr>RNA-seq</vt:lpstr>
      <vt:lpstr>Light-weight formats</vt:lpstr>
      <vt:lpstr>MRF Examples</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Levels of Expression-Genotype Model Simplifications</vt:lpstr>
      <vt:lpstr>PowerPoint Presentation</vt:lpstr>
      <vt:lpstr>Small Data Leakage from just Gene Expression Data:  4 eQTL-SNP genotypes</vt:lpstr>
      <vt:lpstr>Genomic Privacy &amp; Individualized RNA-seq: Incompatible or Feasible?</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Allele-Specific Behavior in the Regulatory Network</vt:lpstr>
      <vt:lpstr>Maternal &amp; Paternal Personal Regulatory Networks: combinatorial coordination  of ASE &amp; ASB</vt:lpstr>
      <vt:lpstr>Maternal &amp; Paternal Personal Regulatory Networks: combinatorial coordination  of ASE &amp; ASB</vt:lpstr>
      <vt:lpstr>PowerPoint Presentation</vt:lpstr>
      <vt:lpstr>PowerPoint Presentation</vt:lpstr>
      <vt:lpstr>Genomic Privacy &amp; Individualized RNA-seq: Incompatible or Feasible?</vt:lpstr>
      <vt:lpstr>Genomic Privacy &amp; Individualized RNA-seq: Incompatible or Feasible?</vt:lpstr>
      <vt:lpstr>PowerPoint Presentation</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1980</cp:revision>
  <cp:lastPrinted>2011-09-11T06:19:05Z</cp:lastPrinted>
  <dcterms:created xsi:type="dcterms:W3CDTF">2010-09-06T09:08:38Z</dcterms:created>
  <dcterms:modified xsi:type="dcterms:W3CDTF">2016-07-04T20:21:05Z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