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1.xml" ContentType="application/vnd.openxmlformats-officedocument.themeOverrid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6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0.xml" ContentType="application/vnd.openxmlformats-officedocument.themeOverr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3.bin" ContentType="application/vnd.openxmlformats-officedocument.oleObject"/>
  <Override PartName="/ppt/notesSlides/notesSlide2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heme/themeOverride11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8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9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0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2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Override13.xml" ContentType="application/vnd.openxmlformats-officedocument.themeOverr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0278" r:id="rId1"/>
    <p:sldMasterId id="2147503806" r:id="rId2"/>
    <p:sldMasterId id="2147504018" r:id="rId3"/>
    <p:sldMasterId id="2147504068" r:id="rId4"/>
    <p:sldMasterId id="2147504074" r:id="rId5"/>
    <p:sldMasterId id="2147504088" r:id="rId6"/>
    <p:sldMasterId id="2147504113" r:id="rId7"/>
  </p:sldMasterIdLst>
  <p:notesMasterIdLst>
    <p:notesMasterId r:id="rId83"/>
  </p:notesMasterIdLst>
  <p:handoutMasterIdLst>
    <p:handoutMasterId r:id="rId84"/>
  </p:handoutMasterIdLst>
  <p:sldIdLst>
    <p:sldId id="837" r:id="rId8"/>
    <p:sldId id="980" r:id="rId9"/>
    <p:sldId id="1016" r:id="rId10"/>
    <p:sldId id="1017" r:id="rId11"/>
    <p:sldId id="872" r:id="rId12"/>
    <p:sldId id="873" r:id="rId13"/>
    <p:sldId id="874" r:id="rId14"/>
    <p:sldId id="981" r:id="rId15"/>
    <p:sldId id="983" r:id="rId16"/>
    <p:sldId id="984" r:id="rId17"/>
    <p:sldId id="982" r:id="rId18"/>
    <p:sldId id="1018" r:id="rId19"/>
    <p:sldId id="1088" r:id="rId20"/>
    <p:sldId id="985" r:id="rId21"/>
    <p:sldId id="986" r:id="rId22"/>
    <p:sldId id="987" r:id="rId23"/>
    <p:sldId id="988" r:id="rId24"/>
    <p:sldId id="989" r:id="rId25"/>
    <p:sldId id="1096" r:id="rId26"/>
    <p:sldId id="992" r:id="rId27"/>
    <p:sldId id="993" r:id="rId28"/>
    <p:sldId id="994" r:id="rId29"/>
    <p:sldId id="995" r:id="rId30"/>
    <p:sldId id="996" r:id="rId31"/>
    <p:sldId id="997" r:id="rId32"/>
    <p:sldId id="1089" r:id="rId33"/>
    <p:sldId id="890" r:id="rId34"/>
    <p:sldId id="790" r:id="rId35"/>
    <p:sldId id="876" r:id="rId36"/>
    <p:sldId id="877" r:id="rId37"/>
    <p:sldId id="878" r:id="rId38"/>
    <p:sldId id="903" r:id="rId39"/>
    <p:sldId id="1090" r:id="rId40"/>
    <p:sldId id="998" r:id="rId41"/>
    <p:sldId id="1012" r:id="rId42"/>
    <p:sldId id="1004" r:id="rId43"/>
    <p:sldId id="1006" r:id="rId44"/>
    <p:sldId id="1007" r:id="rId45"/>
    <p:sldId id="1022" r:id="rId46"/>
    <p:sldId id="1021" r:id="rId47"/>
    <p:sldId id="1091" r:id="rId48"/>
    <p:sldId id="1000" r:id="rId49"/>
    <p:sldId id="1048" r:id="rId50"/>
    <p:sldId id="1051" r:id="rId51"/>
    <p:sldId id="1055" r:id="rId52"/>
    <p:sldId id="1059" r:id="rId53"/>
    <p:sldId id="1060" r:id="rId54"/>
    <p:sldId id="1083" r:id="rId55"/>
    <p:sldId id="1084" r:id="rId56"/>
    <p:sldId id="1085" r:id="rId57"/>
    <p:sldId id="1086" r:id="rId58"/>
    <p:sldId id="1087" r:id="rId59"/>
    <p:sldId id="1092" r:id="rId60"/>
    <p:sldId id="408" r:id="rId61"/>
    <p:sldId id="484" r:id="rId62"/>
    <p:sldId id="805" r:id="rId63"/>
    <p:sldId id="862" r:id="rId64"/>
    <p:sldId id="864" r:id="rId65"/>
    <p:sldId id="865" r:id="rId66"/>
    <p:sldId id="1020" r:id="rId67"/>
    <p:sldId id="1093" r:id="rId68"/>
    <p:sldId id="1024" r:id="rId69"/>
    <p:sldId id="1025" r:id="rId70"/>
    <p:sldId id="1026" r:id="rId71"/>
    <p:sldId id="1027" r:id="rId72"/>
    <p:sldId id="910" r:id="rId73"/>
    <p:sldId id="1028" r:id="rId74"/>
    <p:sldId id="912" r:id="rId75"/>
    <p:sldId id="913" r:id="rId76"/>
    <p:sldId id="915" r:id="rId77"/>
    <p:sldId id="1023" r:id="rId78"/>
    <p:sldId id="1094" r:id="rId79"/>
    <p:sldId id="1095" r:id="rId80"/>
    <p:sldId id="1014" r:id="rId81"/>
    <p:sldId id="1039" r:id="rId82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0B2"/>
    <a:srgbClr val="006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0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4.emf"/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291B58-A5F0-D645-B2BF-2E4CB8333C4B}" type="datetimeFigureOut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D44BDB-1F1F-5048-93AC-B379957ED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2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DB1320-FB87-6F41-8F93-AFEEDF10B6D2}" type="datetimeFigureOut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D32E36-293B-EF42-84C9-1D25EFCD2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1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4245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98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41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795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03" tIns="48752" rIns="97503" bIns="48752" anchor="b"/>
          <a:lstStyle>
            <a:lvl1pPr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38FF2EE7-6DCC-A242-AEEF-FE83CDB64265}" type="slidenum">
              <a:rPr lang="en-US" sz="1300">
                <a:solidFill>
                  <a:srgbClr val="000000"/>
                </a:solidFill>
                <a:latin typeface="Arial" charset="0"/>
              </a:rPr>
              <a:pPr algn="r"/>
              <a:t>1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6575"/>
            <a:ext cx="50260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8959" tIns="44480" rIns="88959" bIns="444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FB140E-F191-E149-B43E-25BCC0902E9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DE697-1F50-8D48-9510-4D4E7623714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C1600A-2F81-9145-A5E9-51C6EDE594E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4B5396-71C6-1840-B549-4BB11E352D8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7F9BC4-246C-744A-9641-4C192664334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454971B6-96E3-D246-B354-5AFA7B049655}" type="slidenum">
              <a:rPr lang="en-US" sz="1200">
                <a:solidFill>
                  <a:srgbClr val="000000"/>
                </a:solidFill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1E12F8-BA66-D146-A939-2D579A3195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482C2-95CC-42D0-AB45-75B22BA064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380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Compatible</a:t>
            </a:r>
            <a:r>
              <a:rPr lang="en-US" baseline="0" dirty="0" smtClean="0"/>
              <a:t> </a:t>
            </a:r>
            <a:r>
              <a:rPr lang="en-US" dirty="0" err="1" smtClean="0"/>
              <a:t>subseq</a:t>
            </a:r>
            <a:r>
              <a:rPr lang="en-US" dirty="0" smtClean="0"/>
              <a:t> in downstream processing or analyses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e.g</a:t>
            </a:r>
            <a:r>
              <a:rPr lang="en-US" baseline="0" dirty="0" smtClean="0"/>
              <a:t> </a:t>
            </a:r>
            <a:r>
              <a:rPr lang="en-US" dirty="0" smtClean="0"/>
              <a:t>with</a:t>
            </a:r>
            <a:r>
              <a:rPr lang="en-US" baseline="0" dirty="0" smtClean="0"/>
              <a:t> </a:t>
            </a:r>
            <a:r>
              <a:rPr lang="en-US" dirty="0" smtClean="0"/>
              <a:t>aligners for</a:t>
            </a:r>
            <a:r>
              <a:rPr lang="en-US" baseline="0" dirty="0" smtClean="0"/>
              <a:t> indexing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502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Het/</a:t>
            </a:r>
            <a:r>
              <a:rPr lang="en-US" dirty="0" err="1" smtClean="0"/>
              <a:t>hom</a:t>
            </a:r>
            <a:r>
              <a:rPr lang="en-US" dirty="0" smtClean="0"/>
              <a:t> ratio</a:t>
            </a:r>
          </a:p>
          <a:p>
            <a:r>
              <a:rPr lang="en-US" dirty="0" err="1" smtClean="0"/>
              <a:t>Ti</a:t>
            </a:r>
            <a:r>
              <a:rPr lang="en-US" dirty="0" smtClean="0"/>
              <a:t>/</a:t>
            </a:r>
            <a:r>
              <a:rPr lang="en-US" dirty="0" err="1" smtClean="0"/>
              <a:t>tv</a:t>
            </a:r>
            <a:r>
              <a:rPr lang="en-US" dirty="0" smtClean="0"/>
              <a:t>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98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40855-5B26-6643-B5D3-9EEC1BB3A59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observe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819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</a:t>
            </a:r>
            <a:r>
              <a:rPr lang="en-US" baseline="0" dirty="0" smtClean="0"/>
              <a:t> currently a number of different methods that can help with this issue and one of more common methods is to do a simulation </a:t>
            </a:r>
            <a:r>
              <a:rPr lang="en-US" baseline="0" smtClean="0"/>
              <a:t>of flipped reads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067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flipping simulation can also be used in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044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Just have one path </a:t>
            </a: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B388E1D9-E58C-7342-AC02-A6F3E99D9528}" type="slidenum">
              <a:rPr lang="en-US" sz="1200"/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326D3-4496-5F49-88FD-48B4EE8C7D6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2D0EF9-3729-BE43-AE16-61E7AF9484F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569DD4-8484-6C4C-99E3-2650CCB0C82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CF2D55-3A10-8745-92B8-42138C223AE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67F7F-BD9F-BB4F-868F-CE1B6AA652C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CD66E6-1D13-F34D-B593-927DFB7C6728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E3065-B02D-A74A-9B31-CE2D4C568B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6FC0A-F376-5F42-9A91-D729A24D958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B81F0-539D-6743-8677-B89AB257538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7B7C1-A14E-6E45-B935-DF39A178A92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D25C4-46F6-1C4E-B8B6-D03167E20CF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8A35D-8439-804D-A2FC-7BE9B21D8EE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2B569-546C-9247-9B5C-F4B654A04E0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E825B1-D03F-144F-A9BC-AC6C1297F6A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CB6AD-5B65-D64B-8E95-5347120C6A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A8EE85-BAE0-BB46-BFFA-53FDDDFDAC1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65C28-BF00-144F-B3A2-B41FCCB4DAB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D6E7C-022A-F040-A8F2-7385CE8794C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6321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288131-5B30-0F4D-B210-47F39A744F14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2922DA-4E9A-C64C-BF1E-EC993A710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C6C361-663F-A245-8049-A10E7E59C837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F9A6A2-38C1-A04E-ACAA-07EA83F60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3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1CA9A9-F93F-3C45-A9CD-A5FB820E9976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E61D95-C8B1-004D-8AD9-6C5EC3663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25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28B5-B110-4EC1-95BC-D661F0D3BB9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2DC-E2F6-47DA-8A26-F1696D083F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29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1970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3A0C03E2-95A5-5F40-9DD2-DB8536F0280D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E5BBEBCE-BDDA-F542-B3C9-3BCE029B7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0842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5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672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56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270C-3294-2945-973E-B265A792EAFF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63E97-85E0-5544-ABC1-0F395CAB8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B065-9F9E-403F-8C8D-213DA649832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3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4" Type="http://schemas.openxmlformats.org/officeDocument/2006/relationships/tags" Target="../tags/tag2.xml"/><Relationship Id="rId5" Type="http://schemas.openxmlformats.org/officeDocument/2006/relationships/tags" Target="../tags/tag3.xml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7" Type="http://schemas.openxmlformats.org/officeDocument/2006/relationships/tags" Target="../tags/tag4.xml"/><Relationship Id="rId8" Type="http://schemas.openxmlformats.org/officeDocument/2006/relationships/tags" Target="../tags/tag5.xml"/><Relationship Id="rId9" Type="http://schemas.openxmlformats.org/officeDocument/2006/relationships/tags" Target="../tags/tag6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Se2_default_3_cbb752_11apr10con2_default_3_cbb752_11apr10d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 userDrawn="1"/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/>
          <a:p>
            <a:pPr defTabSz="912813" eaLnBrk="0" hangingPunct="0">
              <a:defRPr/>
            </a:pPr>
            <a:fld id="{4BFB168B-F5F9-CC45-8A76-219FDEE1A419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13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5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/>
          <a:p>
            <a:pPr defTabSz="912804" eaLnBrk="0" hangingPunct="0">
              <a:defRPr/>
            </a:pPr>
            <a:fld id="{DB2AB19D-ACF3-7B47-859B-479806B853B4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04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2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83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B3DBAEB-35D0-CE40-9BC8-FD34328FC55D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C1C87C8-7A4F-A546-A3B8-71A57FF80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20" r:id="rId1"/>
  </p:sldLayoutIdLst>
  <p:hf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915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83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748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66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98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0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2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036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69" r:id="rId1"/>
    <p:sldLayoutId id="2147504070" r:id="rId2"/>
    <p:sldLayoutId id="2147504071" r:id="rId3"/>
    <p:sldLayoutId id="2147504072" r:id="rId4"/>
    <p:sldLayoutId id="2147504086" r:id="rId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8F7B72-A9EB-4E3F-885F-9BDF0C4D8B1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5/4/16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46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7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02019CD-E822-194C-ADB9-001E171D81B0}" type="datetime1">
              <a:rPr lang="en-US"/>
              <a:pPr>
                <a:defRPr/>
              </a:pPr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CFEB82B-BEB9-B144-951A-5849E5E29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4695" name="TextBox 6"/>
          <p:cNvSpPr txBox="1">
            <a:spLocks noChangeArrowheads="1"/>
          </p:cNvSpPr>
          <p:nvPr userDrawn="1"/>
        </p:nvSpPr>
        <p:spPr bwMode="auto">
          <a:xfrm rot="16200000">
            <a:off x="8165544" y="5722561"/>
            <a:ext cx="1720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595959"/>
                </a:solidFill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408602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90" r:id="rId1"/>
    <p:sldLayoutId id="2147504092" r:id="rId2"/>
    <p:sldLayoutId id="2147504095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196E79D-0737-425F-BDCC-4535CCF35B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5/4/16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44EC2DC-E2F6-47DA-8A26-F1696D083F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3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11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2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2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2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9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tags" Target="../tags/tag22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2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2" Type="http://schemas.openxmlformats.org/officeDocument/2006/relationships/tags" Target="../tags/tag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4" Type="http://schemas.openxmlformats.org/officeDocument/2006/relationships/tags" Target="../tags/tag28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2" Type="http://schemas.openxmlformats.org/officeDocument/2006/relationships/tags" Target="../tags/tag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5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76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77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7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2" Type="http://schemas.openxmlformats.org/officeDocument/2006/relationships/tags" Target="../tags/tag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1.bin"/><Relationship Id="rId9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4.bin"/><Relationship Id="rId9" Type="http://schemas.openxmlformats.org/officeDocument/2006/relationships/oleObject" Target="../embeddings/oleObject15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7.bin"/><Relationship Id="rId9" Type="http://schemas.openxmlformats.org/officeDocument/2006/relationships/oleObject" Target="../embeddings/oleObject1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3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2" Type="http://schemas.openxmlformats.org/officeDocument/2006/relationships/tags" Target="../tags/tag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4" Type="http://schemas.openxmlformats.org/officeDocument/2006/relationships/tags" Target="../tags/tag39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2" Type="http://schemas.openxmlformats.org/officeDocument/2006/relationships/tags" Target="../tags/tag3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2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8956677" y="2268538"/>
            <a:ext cx="203200" cy="458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defTabSz="914400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5421324" y="5797023"/>
            <a:ext cx="2479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 anchor="ctr"/>
          <a:lstStyle/>
          <a:p>
            <a:pPr algn="ctr" defTabSz="912813"/>
            <a:endParaRPr lang="en-US" sz="9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1862"/>
            <a:ext cx="7772400" cy="1014942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Personal Genomics: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Prioritizing High-impact Rare &amp; Somatic </a:t>
            </a:r>
            <a:r>
              <a:rPr lang="en-US" sz="2400" dirty="0" smtClean="0">
                <a:solidFill>
                  <a:schemeClr val="tx1"/>
                </a:solidFill>
              </a:rPr>
              <a:t>Variants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520228"/>
            <a:ext cx="6400800" cy="1752600"/>
          </a:xfrm>
        </p:spPr>
        <p:txBody>
          <a:bodyPr/>
          <a:lstStyle/>
          <a:p>
            <a:pPr defTabSz="912813"/>
            <a:endParaRPr lang="en-US" sz="1400" b="0" dirty="0" smtClean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Mark Gerstein, Yale</a:t>
            </a:r>
          </a:p>
          <a:p>
            <a:pPr defTabSz="912813"/>
            <a:endParaRPr lang="en-US" sz="600" b="0" dirty="0" smtClean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Slides freely downloadable from </a:t>
            </a:r>
            <a:r>
              <a:rPr lang="en-US" sz="1400" b="0" dirty="0" err="1">
                <a:solidFill>
                  <a:srgbClr val="000000"/>
                </a:solidFill>
                <a:latin typeface="Arial" charset="0"/>
              </a:rPr>
              <a:t>Lectures.GersteinLab.org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&amp; “</a:t>
            </a:r>
            <a:r>
              <a:rPr lang="en-US" altLang="ja-JP" sz="1400" b="0" dirty="0" err="1">
                <a:solidFill>
                  <a:srgbClr val="000000"/>
                </a:solidFill>
                <a:latin typeface="Arial" charset="0"/>
              </a:rPr>
              <a:t>tweetable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 (via @</a:t>
            </a:r>
            <a:r>
              <a:rPr lang="en-US" altLang="ja-JP" sz="1400" b="0" dirty="0" err="1">
                <a:solidFill>
                  <a:srgbClr val="000000"/>
                </a:solidFill>
                <a:latin typeface="Arial" charset="0"/>
              </a:rPr>
              <a:t>markgerstein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). </a:t>
            </a:r>
            <a:r>
              <a:rPr lang="en-US" altLang="ja-JP" sz="1400" b="0" dirty="0" smtClean="0">
                <a:solidFill>
                  <a:srgbClr val="000000"/>
                </a:solidFill>
                <a:latin typeface="Arial" charset="0"/>
              </a:rPr>
              <a:t>See 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last slide for more info</a:t>
            </a:r>
            <a:r>
              <a:rPr lang="en-US" altLang="ja-JP" sz="1400" b="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  <a:p>
            <a:endParaRPr lang="en-US" sz="4000" b="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39596" y="1275825"/>
            <a:ext cx="5864809" cy="4284133"/>
            <a:chOff x="1780787" y="1360490"/>
            <a:chExt cx="5864809" cy="4284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87" y="1360490"/>
              <a:ext cx="3182498" cy="42841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9597" y="1360490"/>
              <a:ext cx="2545999" cy="42841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6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itle 1"/>
          <p:cNvSpPr>
            <a:spLocks noGrp="1"/>
          </p:cNvSpPr>
          <p:nvPr>
            <p:ph type="title"/>
          </p:nvPr>
        </p:nvSpPr>
        <p:spPr>
          <a:xfrm>
            <a:off x="452440" y="261958"/>
            <a:ext cx="3141662" cy="21113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Finding Key Variants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Somatic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" y="3204129"/>
            <a:ext cx="8843963" cy="331628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Overall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ea typeface="+mn-ea"/>
              </a:rPr>
              <a:t>Often these can be conceptualized </a:t>
            </a:r>
            <a:r>
              <a:rPr lang="en-US" sz="1800" dirty="0" smtClean="0">
                <a:ea typeface="+mn-ea"/>
              </a:rPr>
              <a:t>as</a:t>
            </a:r>
            <a:r>
              <a:rPr lang="en-US" sz="1800" u="sng" dirty="0" smtClean="0">
                <a:ea typeface="+mn-ea"/>
              </a:rPr>
              <a:t> very rare variants </a:t>
            </a:r>
            <a:endParaRPr lang="en-US" sz="1800" u="sng" dirty="0"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ea typeface="+mn-ea"/>
              </a:rPr>
              <a:t>A challenge to identify somatic mutations contributing to cancer is to find driver mutations </a:t>
            </a:r>
            <a:r>
              <a:rPr lang="en-US" sz="1800" dirty="0" smtClean="0">
                <a:ea typeface="+mn-ea"/>
              </a:rPr>
              <a:t>&amp; distinguish </a:t>
            </a:r>
            <a:r>
              <a:rPr lang="en-US" sz="1800" dirty="0">
                <a:ea typeface="+mn-ea"/>
              </a:rPr>
              <a:t>them from passengers.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Drivers</a:t>
            </a:r>
            <a:endParaRPr lang="en-US" b="1" kern="1200" dirty="0">
              <a:solidFill>
                <a:srgbClr val="008000"/>
              </a:solidFill>
              <a:latin typeface="Arial"/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Driver mutation is a mutation </a:t>
            </a:r>
            <a:r>
              <a:rPr lang="en-US" sz="1800" dirty="0">
                <a:ea typeface="+mn-ea"/>
              </a:rPr>
              <a:t>that </a:t>
            </a:r>
            <a:r>
              <a:rPr lang="en-US" sz="1800" dirty="0" smtClean="0">
                <a:ea typeface="+mn-ea"/>
              </a:rPr>
              <a:t>directly or indirectly confers </a:t>
            </a:r>
            <a:r>
              <a:rPr lang="en-US" sz="1800" dirty="0">
                <a:ea typeface="+mn-ea"/>
              </a:rPr>
              <a:t>a selective growth </a:t>
            </a:r>
            <a:r>
              <a:rPr lang="en-US" sz="1800" dirty="0" smtClean="0">
                <a:ea typeface="+mn-ea"/>
              </a:rPr>
              <a:t>advantage to the cell in which it occurs.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A typical tumor contains </a:t>
            </a:r>
            <a:r>
              <a:rPr lang="en-US" sz="1800" dirty="0" smtClean="0"/>
              <a:t>2-8 drivers; </a:t>
            </a:r>
            <a:r>
              <a:rPr lang="en-US" sz="1800" dirty="0"/>
              <a:t>the remaining mutations are passengers</a:t>
            </a:r>
            <a:r>
              <a:rPr lang="en-US" sz="1800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Passengers</a:t>
            </a:r>
            <a:endParaRPr lang="en-US" b="1" kern="1200" dirty="0">
              <a:solidFill>
                <a:srgbClr val="008000"/>
              </a:solidFill>
              <a:latin typeface="Arial"/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Conceptually, a passenger mutation has </a:t>
            </a:r>
            <a:r>
              <a:rPr lang="en-US" sz="1800" dirty="0">
                <a:ea typeface="+mn-ea"/>
              </a:rPr>
              <a:t>no direct or indirect effect on the selective growth advantage of the cell in which it </a:t>
            </a:r>
            <a:r>
              <a:rPr lang="en-US" sz="1800" dirty="0" smtClean="0">
                <a:ea typeface="+mn-ea"/>
              </a:rPr>
              <a:t>occurred</a:t>
            </a:r>
            <a:r>
              <a:rPr lang="en-US" sz="1800" dirty="0">
                <a:ea typeface="+mn-ea"/>
              </a:rPr>
              <a:t>.</a:t>
            </a:r>
            <a:endParaRPr lang="en-US" sz="1800" dirty="0" smtClean="0">
              <a:ea typeface="+mn-ea"/>
            </a:endParaRPr>
          </a:p>
        </p:txBody>
      </p:sp>
      <p:pic>
        <p:nvPicPr>
          <p:cNvPr id="300035" name="Picture 10" descr="Featured-Image1-759x4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85" y="388938"/>
            <a:ext cx="4710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7421564" y="2911475"/>
            <a:ext cx="657225" cy="5476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638" y="17463"/>
            <a:ext cx="3737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CAN YOU FIND THE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PANDA?</a:t>
            </a:r>
            <a:endParaRPr lang="en-US" sz="2000" b="1" dirty="0">
              <a:solidFill>
                <a:srgbClr val="FF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00038" name="TextBox 5"/>
          <p:cNvSpPr txBox="1">
            <a:spLocks noChangeArrowheads="1"/>
          </p:cNvSpPr>
          <p:nvPr/>
        </p:nvSpPr>
        <p:spPr bwMode="auto">
          <a:xfrm>
            <a:off x="5473702" y="6574895"/>
            <a:ext cx="33289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Helvetica" charset="0"/>
                <a:cs typeface="Helvetica" charset="0"/>
              </a:rPr>
              <a:t>Vogelstein B. Science 2013. 339(6127):1546-1558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233" name="Straight Connector 21"/>
          <p:cNvCxnSpPr>
            <a:cxnSpLocks noChangeShapeType="1"/>
          </p:cNvCxnSpPr>
          <p:nvPr/>
        </p:nvCxnSpPr>
        <p:spPr bwMode="auto">
          <a:xfrm>
            <a:off x="6397625" y="165894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235085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95235" name="Object 169"/>
          <p:cNvGraphicFramePr>
            <a:graphicFrameLocks noChangeAspect="1"/>
          </p:cNvGraphicFramePr>
          <p:nvPr/>
        </p:nvGraphicFramePr>
        <p:xfrm>
          <a:off x="939800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50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235085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237" name="Straight Connector 9"/>
          <p:cNvCxnSpPr>
            <a:cxnSpLocks noChangeShapeType="1"/>
          </p:cNvCxnSpPr>
          <p:nvPr/>
        </p:nvCxnSpPr>
        <p:spPr bwMode="auto">
          <a:xfrm>
            <a:off x="1235085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5238" name="Object 169"/>
          <p:cNvGraphicFramePr>
            <a:graphicFrameLocks noChangeAspect="1"/>
          </p:cNvGraphicFramePr>
          <p:nvPr/>
        </p:nvGraphicFramePr>
        <p:xfrm>
          <a:off x="1004898" y="4333895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51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98" y="4333895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 bwMode="auto">
          <a:xfrm rot="16200000">
            <a:off x="287066" y="2465676"/>
            <a:ext cx="9673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Healthy</a:t>
            </a:r>
          </a:p>
        </p:txBody>
      </p:sp>
      <p:sp>
        <p:nvSpPr>
          <p:cNvPr id="17" name="TextBox 16"/>
          <p:cNvSpPr txBox="1"/>
          <p:nvPr/>
        </p:nvSpPr>
        <p:spPr bwMode="auto">
          <a:xfrm rot="16200000">
            <a:off x="260736" y="5069970"/>
            <a:ext cx="11469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35076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276235" y="3582991"/>
            <a:ext cx="10182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Pooled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6343660" y="4351358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235085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35085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263660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247" name="Straight Connector 38"/>
          <p:cNvCxnSpPr>
            <a:cxnSpLocks noChangeShapeType="1"/>
          </p:cNvCxnSpPr>
          <p:nvPr/>
        </p:nvCxnSpPr>
        <p:spPr bwMode="auto">
          <a:xfrm>
            <a:off x="1235085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8" name="Straight Connector 39"/>
          <p:cNvCxnSpPr>
            <a:cxnSpLocks noChangeShapeType="1"/>
          </p:cNvCxnSpPr>
          <p:nvPr/>
        </p:nvCxnSpPr>
        <p:spPr bwMode="auto">
          <a:xfrm>
            <a:off x="1235085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9" name="Straight Connector 40"/>
          <p:cNvCxnSpPr>
            <a:cxnSpLocks noChangeShapeType="1"/>
          </p:cNvCxnSpPr>
          <p:nvPr/>
        </p:nvCxnSpPr>
        <p:spPr bwMode="auto">
          <a:xfrm>
            <a:off x="1235085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50" name="Straight Connector 41"/>
          <p:cNvCxnSpPr>
            <a:cxnSpLocks noChangeShapeType="1"/>
          </p:cNvCxnSpPr>
          <p:nvPr/>
        </p:nvCxnSpPr>
        <p:spPr bwMode="auto">
          <a:xfrm>
            <a:off x="1235085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45"/>
          <p:cNvSpPr/>
          <p:nvPr/>
        </p:nvSpPr>
        <p:spPr bwMode="auto">
          <a:xfrm>
            <a:off x="6337310" y="2174895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337310" y="474982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330960" y="5608658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342073" y="609602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334135" y="3849688"/>
            <a:ext cx="136525" cy="13811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6057900" y="1552575"/>
            <a:ext cx="687388" cy="4873625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876" y="6456364"/>
            <a:ext cx="158248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GWAS Positive</a:t>
            </a:r>
          </a:p>
        </p:txBody>
      </p:sp>
      <p:cxnSp>
        <p:nvCxnSpPr>
          <p:cNvPr id="95258" name="Straight Connector 57"/>
          <p:cNvCxnSpPr>
            <a:cxnSpLocks noChangeShapeType="1"/>
          </p:cNvCxnSpPr>
          <p:nvPr/>
        </p:nvCxnSpPr>
        <p:spPr bwMode="auto">
          <a:xfrm>
            <a:off x="7237413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58"/>
          <p:cNvSpPr/>
          <p:nvPr/>
        </p:nvSpPr>
        <p:spPr bwMode="auto">
          <a:xfrm>
            <a:off x="7178677" y="1762125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7172326" y="21796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7172326" y="299087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172326" y="3852866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172326" y="4756150"/>
            <a:ext cx="128588" cy="12858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7172326" y="51260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172326" y="561977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266" name="Straight Connector 65"/>
          <p:cNvCxnSpPr>
            <a:cxnSpLocks noChangeShapeType="1"/>
          </p:cNvCxnSpPr>
          <p:nvPr/>
        </p:nvCxnSpPr>
        <p:spPr bwMode="auto">
          <a:xfrm>
            <a:off x="18748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Oval 66"/>
          <p:cNvSpPr/>
          <p:nvPr/>
        </p:nvSpPr>
        <p:spPr bwMode="auto">
          <a:xfrm>
            <a:off x="1816102" y="340360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1809750" y="473712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1809750" y="51260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849573" y="434977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3209925" y="3778250"/>
            <a:ext cx="274638" cy="2730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2614623" y="3849695"/>
            <a:ext cx="128587" cy="12858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3284548" y="5119708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2847975" y="385445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3598863" y="3825881"/>
            <a:ext cx="201612" cy="20002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3644910" y="4754583"/>
            <a:ext cx="130175" cy="12858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3990976" y="3867153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3984625" y="2978170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4435485" y="560072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4368802" y="3789363"/>
            <a:ext cx="273050" cy="2730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4448176" y="6105545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2614623" y="5613420"/>
            <a:ext cx="128587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2381260" y="1597028"/>
            <a:ext cx="2416175" cy="4805363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992438" y="6450014"/>
            <a:ext cx="127601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Burden Test</a:t>
            </a:r>
          </a:p>
        </p:txBody>
      </p:sp>
      <p:sp>
        <p:nvSpPr>
          <p:cNvPr id="95285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0090"/>
                </a:solidFill>
                <a:latin typeface="Arial" charset="0"/>
                <a:cs typeface="Arial" charset="0"/>
              </a:rPr>
              <a:t>Association of Variants with </a:t>
            </a:r>
            <a:r>
              <a:rPr lang="en-US" sz="3600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Diseases</a:t>
            </a:r>
            <a:endParaRPr lang="en-US" sz="3600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1809750" y="2586058"/>
            <a:ext cx="128588" cy="1285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8012123" y="219077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24834" y="1971675"/>
            <a:ext cx="1017025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98" name="Oval 97"/>
          <p:cNvSpPr/>
          <p:nvPr/>
        </p:nvSpPr>
        <p:spPr bwMode="auto">
          <a:xfrm>
            <a:off x="8012123" y="2979758"/>
            <a:ext cx="130175" cy="130175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142302" y="2636857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Somatic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59750" y="3648078"/>
            <a:ext cx="97164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High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Function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Impact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1809750" y="3856041"/>
            <a:ext cx="128588" cy="1285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293" name="Straight Connector 107"/>
          <p:cNvCxnSpPr>
            <a:cxnSpLocks noChangeShapeType="1"/>
          </p:cNvCxnSpPr>
          <p:nvPr/>
        </p:nvCxnSpPr>
        <p:spPr bwMode="auto">
          <a:xfrm>
            <a:off x="2679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4" name="Straight Connector 108"/>
          <p:cNvCxnSpPr>
            <a:cxnSpLocks noChangeShapeType="1"/>
          </p:cNvCxnSpPr>
          <p:nvPr/>
        </p:nvCxnSpPr>
        <p:spPr bwMode="auto">
          <a:xfrm>
            <a:off x="29035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5" name="Straight Connector 109"/>
          <p:cNvCxnSpPr>
            <a:cxnSpLocks noChangeShapeType="1"/>
          </p:cNvCxnSpPr>
          <p:nvPr/>
        </p:nvCxnSpPr>
        <p:spPr bwMode="auto">
          <a:xfrm>
            <a:off x="33480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6" name="Straight Connector 110"/>
          <p:cNvCxnSpPr>
            <a:cxnSpLocks noChangeShapeType="1"/>
          </p:cNvCxnSpPr>
          <p:nvPr/>
        </p:nvCxnSpPr>
        <p:spPr bwMode="auto">
          <a:xfrm>
            <a:off x="370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7" name="Straight Connector 111"/>
          <p:cNvCxnSpPr>
            <a:cxnSpLocks noChangeShapeType="1"/>
          </p:cNvCxnSpPr>
          <p:nvPr/>
        </p:nvCxnSpPr>
        <p:spPr bwMode="auto">
          <a:xfrm>
            <a:off x="4048125" y="1662121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8" name="Straight Connector 112"/>
          <p:cNvCxnSpPr>
            <a:cxnSpLocks noChangeShapeType="1"/>
          </p:cNvCxnSpPr>
          <p:nvPr/>
        </p:nvCxnSpPr>
        <p:spPr bwMode="auto">
          <a:xfrm>
            <a:off x="4506913" y="165894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" name="Oval 113"/>
          <p:cNvSpPr/>
          <p:nvPr/>
        </p:nvSpPr>
        <p:spPr bwMode="auto">
          <a:xfrm>
            <a:off x="5553085" y="3856041"/>
            <a:ext cx="130175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5565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301" name="Straight Connector 115"/>
          <p:cNvCxnSpPr>
            <a:cxnSpLocks noChangeShapeType="1"/>
          </p:cNvCxnSpPr>
          <p:nvPr/>
        </p:nvCxnSpPr>
        <p:spPr bwMode="auto">
          <a:xfrm>
            <a:off x="5629275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302" name="Straight Connector 116"/>
          <p:cNvCxnSpPr>
            <a:cxnSpLocks noChangeShapeType="1"/>
          </p:cNvCxnSpPr>
          <p:nvPr/>
        </p:nvCxnSpPr>
        <p:spPr bwMode="auto">
          <a:xfrm>
            <a:off x="751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Oval 117"/>
          <p:cNvSpPr/>
          <p:nvPr/>
        </p:nvSpPr>
        <p:spPr bwMode="auto">
          <a:xfrm>
            <a:off x="7440623" y="2586058"/>
            <a:ext cx="130175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 bwMode="auto">
          <a:xfrm>
            <a:off x="7453323" y="3849695"/>
            <a:ext cx="128587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989898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951788" y="3984625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7134235" y="3814763"/>
            <a:ext cx="201613" cy="20161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4403735" y="3824288"/>
            <a:ext cx="201613" cy="20161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4438660" y="3860800"/>
            <a:ext cx="138113" cy="13652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3629035" y="3859216"/>
            <a:ext cx="138113" cy="13652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3246440" y="3813182"/>
            <a:ext cx="200025" cy="20161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3281373" y="3848100"/>
            <a:ext cx="136525" cy="138113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burden testing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7621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15581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56BB094-ED21-034D-82E7-1B5A2341F023}" type="slidenum">
              <a:rPr 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01058" name="Picture 1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0" y="58758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of Protein Conformational Change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21239" y="2208213"/>
            <a:ext cx="3563937" cy="28384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8663" y="666750"/>
            <a:ext cx="508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Motion Vectors from Normal Modes (ANMs)</a:t>
            </a:r>
          </a:p>
        </p:txBody>
      </p:sp>
      <p:pic>
        <p:nvPicPr>
          <p:cNvPr id="302084" name="Picture 5" descr="sprin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90" y="2160588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9" y="1617663"/>
            <a:ext cx="24939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11238" y="5503863"/>
            <a:ext cx="34972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 ID: 3RFU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</a:t>
            </a:r>
            <a:r>
              <a:rPr lang="en-US" sz="160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Fuglebakk</a:t>
            </a: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al, 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0776" y="2513013"/>
            <a:ext cx="230188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000" y="1581150"/>
            <a:ext cx="3160713" cy="45275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4972" y="5433040"/>
            <a:ext cx="417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Characterizing uncharacterized variants</a:t>
            </a:r>
          </a:p>
          <a:p>
            <a:r>
              <a:rPr lang="en-US" dirty="0" smtClean="0"/>
              <a:t>&lt;= Finding Allosteric sites</a:t>
            </a:r>
          </a:p>
          <a:p>
            <a:r>
              <a:rPr lang="en-US" dirty="0" smtClean="0"/>
              <a:t>&lt;= Modeling motion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11" descr="1j3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21016"/>
          <a:stretch>
            <a:fillRect/>
          </a:stretch>
        </p:blipFill>
        <p:spPr bwMode="auto">
          <a:xfrm>
            <a:off x="6224598" y="2116138"/>
            <a:ext cx="25288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/>
          <p:cNvCxnSpPr/>
          <p:nvPr/>
        </p:nvCxnSpPr>
        <p:spPr>
          <a:xfrm flipH="1" flipV="1">
            <a:off x="7502535" y="3573463"/>
            <a:ext cx="601663" cy="161766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073900" y="5170489"/>
            <a:ext cx="2039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high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density of candidate sites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583364" y="4254500"/>
            <a:ext cx="790575" cy="151765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854710" y="5726133"/>
            <a:ext cx="20732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low density of candidate sites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23" y="58758"/>
            <a:ext cx="9018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29373" y="2116139"/>
            <a:ext cx="743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pdb</a:t>
            </a:r>
            <a:r>
              <a:rPr lang="en-US" sz="1100" i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1J3H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" y="795358"/>
            <a:ext cx="836295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MC simulations generate a large number of candidate sites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Score each candidate site by the degree to which it perturbs large-scale motions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Prioritize &amp; threshold the list to identify the set of high confidence-sites</a:t>
            </a:r>
          </a:p>
        </p:txBody>
      </p:sp>
      <p:pic>
        <p:nvPicPr>
          <p:cNvPr id="3031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5" y="5103813"/>
            <a:ext cx="472916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Picture 1" descr="bl_formalis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>
            <a:fillRect/>
          </a:stretch>
        </p:blipFill>
        <p:spPr bwMode="auto">
          <a:xfrm>
            <a:off x="42863" y="2368550"/>
            <a:ext cx="6181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3" descr="3pfk_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5" y="1241425"/>
            <a:ext cx="22002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1923" y="58758"/>
            <a:ext cx="9018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</a:p>
        </p:txBody>
      </p:sp>
      <p:pic>
        <p:nvPicPr>
          <p:cNvPr id="304131" name="Picture 1" descr="bl_formal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>
            <a:fillRect/>
          </a:stretch>
        </p:blipFill>
        <p:spPr bwMode="auto">
          <a:xfrm>
            <a:off x="42863" y="2368550"/>
            <a:ext cx="6181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0098" y="911225"/>
            <a:ext cx="12906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PDB: 3PFK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5875" y="2184400"/>
            <a:ext cx="3352800" cy="29606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2950" y="3732213"/>
            <a:ext cx="2941638" cy="13779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Curved Up Arrow 18"/>
          <p:cNvSpPr/>
          <p:nvPr/>
        </p:nvSpPr>
        <p:spPr>
          <a:xfrm>
            <a:off x="4486275" y="3529020"/>
            <a:ext cx="3314700" cy="904875"/>
          </a:xfrm>
          <a:prstGeom prst="curvedUpArrow">
            <a:avLst>
              <a:gd name="adj1" fmla="val 9822"/>
              <a:gd name="adj2" fmla="val 19623"/>
              <a:gd name="adj3" fmla="val 2262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  <p:pic>
        <p:nvPicPr>
          <p:cNvPr id="305154" name="Picture 3" descr="GN_formalism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0" r="28366" b="10857"/>
          <a:stretch>
            <a:fillRect/>
          </a:stretch>
        </p:blipFill>
        <p:spPr bwMode="auto">
          <a:xfrm>
            <a:off x="144473" y="1317625"/>
            <a:ext cx="427037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5614" y="466745"/>
            <a:ext cx="306387" cy="37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6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8" y="1687517"/>
            <a:ext cx="2759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9" y="2395538"/>
            <a:ext cx="42878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128983"/>
            <a:ext cx="26098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4" descr="GN_formalism_weight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16789" r="28156" b="11098"/>
          <a:stretch>
            <a:fillRect/>
          </a:stretch>
        </p:blipFill>
        <p:spPr bwMode="auto">
          <a:xfrm>
            <a:off x="119073" y="1322388"/>
            <a:ext cx="43402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</p:spTree>
    <p:extLst>
      <p:ext uri="{BB962C8B-B14F-4D97-AF65-F5344CB8AC3E}">
        <p14:creationId xmlns:p14="http://schemas.microsoft.com/office/powerpoint/2010/main" val="780888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6" t="13929" r="35637" b="61662"/>
          <a:stretch/>
        </p:blipFill>
        <p:spPr bwMode="auto">
          <a:xfrm>
            <a:off x="0" y="931333"/>
            <a:ext cx="9223376" cy="616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58605"/>
            <a:ext cx="310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[Muir et al., </a:t>
            </a:r>
            <a:r>
              <a:rPr lang="en-US" dirty="0" err="1" smtClean="0"/>
              <a:t>GenomeBiol</a:t>
            </a:r>
            <a:r>
              <a:rPr lang="en-US" dirty="0" smtClean="0"/>
              <a:t>. (‘16)]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8543"/>
            <a:ext cx="7772400" cy="1143000"/>
          </a:xfrm>
        </p:spPr>
        <p:txBody>
          <a:bodyPr/>
          <a:lstStyle/>
          <a:p>
            <a:r>
              <a:rPr lang="en-US" dirty="0" smtClean="0"/>
              <a:t>Increase in number of bases in SRA, </a:t>
            </a:r>
            <a:br>
              <a:rPr lang="en-US" dirty="0" smtClean="0"/>
            </a:br>
            <a:r>
              <a:rPr lang="en-US" dirty="0" err="1" smtClean="0"/>
              <a:t>Peta</a:t>
            </a:r>
            <a:r>
              <a:rPr lang="en-US" dirty="0" smtClean="0"/>
              <a:t>-scale after ‘10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07203" name="Picture 8" descr="GN_formalism_crit_res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" y="1271588"/>
            <a:ext cx="443706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23000" y="4959350"/>
            <a:ext cx="12065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PDB: 1XTT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  <p:pic>
        <p:nvPicPr>
          <p:cNvPr id="307206" name="Picture 2" descr="1xtt_net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35" y="1693883"/>
            <a:ext cx="41751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871673" y="2540000"/>
            <a:ext cx="4681537" cy="2840038"/>
          </a:xfrm>
          <a:prstGeom prst="line">
            <a:avLst/>
          </a:prstGeom>
          <a:ln w="635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25" name="Group 4"/>
          <p:cNvGrpSpPr>
            <a:grpSpLocks/>
          </p:cNvGrpSpPr>
          <p:nvPr/>
        </p:nvGrpSpPr>
        <p:grpSpPr bwMode="auto">
          <a:xfrm>
            <a:off x="33338" y="879475"/>
            <a:ext cx="9144000" cy="2478088"/>
            <a:chOff x="1" y="527038"/>
            <a:chExt cx="9144000" cy="2478100"/>
          </a:xfrm>
        </p:grpSpPr>
        <p:pic>
          <p:nvPicPr>
            <p:cNvPr id="30823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27038"/>
              <a:ext cx="9144000" cy="247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31" name="Picture 3" descr="server_screensh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6718" r="17169" b="45000"/>
            <a:stretch>
              <a:fillRect/>
            </a:stretch>
          </p:blipFill>
          <p:spPr bwMode="auto">
            <a:xfrm>
              <a:off x="538481" y="1601011"/>
              <a:ext cx="4231096" cy="129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-68263"/>
            <a:ext cx="9018587" cy="8921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Architecture: Highlights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85" y="3781436"/>
            <a:ext cx="777557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light front-end server handles incoming requests, and powerful back-end servers perform calculations.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Auto Scaling adjusts the number of back-end servers as needed.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typical structure takes ~30 minutes on a E5-2660 v3 (2.60GHz) core.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 &amp; output (i.e., predicted allosteric residues) are stored in S3 buckets.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5" descr="thous_gen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5" y="1871670"/>
            <a:ext cx="220027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0" name="Picture 4" descr="thous_gen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60" y="1973263"/>
            <a:ext cx="2193925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07977"/>
            <a:ext cx="91440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1000 Genomes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0551" y="5641975"/>
            <a:ext cx="862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p=0.309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37531" y="5641975"/>
            <a:ext cx="1137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p=1.80e-05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715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Intra-species conservation of predicted allosteric residues</a:t>
            </a:r>
          </a:p>
        </p:txBody>
      </p:sp>
      <p:pic>
        <p:nvPicPr>
          <p:cNvPr id="309255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3769" b="91470"/>
          <a:stretch>
            <a:fillRect/>
          </a:stretch>
        </p:blipFill>
        <p:spPr bwMode="auto">
          <a:xfrm>
            <a:off x="3854460" y="3573463"/>
            <a:ext cx="174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549400" y="1358920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3176" y="1358920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Interior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9258" name="Picture 20" descr="conservation_log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10" b="26364"/>
          <a:stretch>
            <a:fillRect/>
          </a:stretch>
        </p:blipFill>
        <p:spPr bwMode="auto">
          <a:xfrm>
            <a:off x="3776673" y="796945"/>
            <a:ext cx="1538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60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847850"/>
            <a:ext cx="12430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1262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Derived Allele Freq.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1661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Derived Allele Freq.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09264" name="Picture 27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70075"/>
            <a:ext cx="11811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5" descr="exac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35" y="1863725"/>
            <a:ext cx="16160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4" name="Picture 4" descr="exac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974851"/>
            <a:ext cx="1573212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07977"/>
            <a:ext cx="91440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ExAC</a:t>
            </a:r>
            <a:endParaRPr lang="en-US" sz="22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7597" y="5641975"/>
            <a:ext cx="1033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p=1.49e-3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40514" y="5641975"/>
            <a:ext cx="1137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p=7.98e-09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715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Intra-species conservation of predicted allosteric residues</a:t>
            </a:r>
          </a:p>
        </p:txBody>
      </p:sp>
      <p:pic>
        <p:nvPicPr>
          <p:cNvPr id="31027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3769" b="91470"/>
          <a:stretch>
            <a:fillRect/>
          </a:stretch>
        </p:blipFill>
        <p:spPr bwMode="auto">
          <a:xfrm>
            <a:off x="3854460" y="3573463"/>
            <a:ext cx="174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549400" y="1358920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3176" y="1358920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Interior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0282" name="Picture 20" descr="conservation_log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10" b="26364"/>
          <a:stretch>
            <a:fillRect/>
          </a:stretch>
        </p:blipFill>
        <p:spPr bwMode="auto">
          <a:xfrm>
            <a:off x="3776673" y="796945"/>
            <a:ext cx="1538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84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847850"/>
            <a:ext cx="12430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1262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Minor Allele Freq.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81661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Minor Allele Freq.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10288" name="Picture 21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70075"/>
            <a:ext cx="11811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4850D77-D10C-454C-A3CE-6E6A3E7EB614}" type="slidenum">
              <a:rPr 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11298" name="Picture 4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8F513FB-379E-0540-9BA5-1CB432AF467C}" type="slidenum">
              <a:rPr 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312323" name="Slide Number Placeholder 1"/>
          <p:cNvSpPr txBox="1">
            <a:spLocks/>
          </p:cNvSpPr>
          <p:nvPr/>
        </p:nvSpPr>
        <p:spPr bwMode="auto">
          <a:xfrm>
            <a:off x="6550025" y="635319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05D3B325-646A-6A45-8161-E0E0BB5A353C}" type="slidenum">
              <a:rPr lang="en-US" sz="1200">
                <a:solidFill>
                  <a:srgbClr val="898989"/>
                </a:solidFill>
              </a:rPr>
              <a:pPr algn="r" eaLnBrk="1" hangingPunct="1"/>
              <a:t>25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12324" name="Picture 1" descr="stress_EGFF_FIG_exp_new-page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58108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57200" y="524933"/>
            <a:ext cx="8229600" cy="940329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Non-coding Annotations: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850" y="976314"/>
            <a:ext cx="8229600" cy="4967287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Sequence features, incl. </a:t>
            </a:r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Conservation</a:t>
            </a:r>
            <a:endParaRPr lang="en-US" sz="1600" b="1" u="sng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>
              <a:defRPr/>
            </a:pPr>
            <a:endParaRPr lang="en-US" sz="1600" dirty="0"/>
          </a:p>
        </p:txBody>
      </p:sp>
      <p:grpSp>
        <p:nvGrpSpPr>
          <p:cNvPr id="100355" name="Shape 57"/>
          <p:cNvGrpSpPr>
            <a:grpSpLocks/>
          </p:cNvGrpSpPr>
          <p:nvPr/>
        </p:nvGrpSpPr>
        <p:grpSpPr bwMode="auto">
          <a:xfrm>
            <a:off x="4146551" y="3130570"/>
            <a:ext cx="4600575" cy="3757613"/>
            <a:chOff x="4061355" y="98425"/>
            <a:chExt cx="5037137" cy="3245907"/>
          </a:xfrm>
        </p:grpSpPr>
        <p:pic>
          <p:nvPicPr>
            <p:cNvPr id="100358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9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00356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334973" y="3114695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Shape 63"/>
          <p:cNvSpPr txBox="1">
            <a:spLocks noChangeArrowheads="1"/>
          </p:cNvSpPr>
          <p:nvPr/>
        </p:nvSpPr>
        <p:spPr bwMode="auto">
          <a:xfrm>
            <a:off x="4654551" y="2198708"/>
            <a:ext cx="3697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400" b="1" u="sng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Functional Genomics</a:t>
            </a:r>
          </a:p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Chip-seq (Epigenome &amp; seq. specific TF) and ncRNA &amp; un-annotated transcription</a:t>
            </a:r>
          </a:p>
          <a:p>
            <a:pPr eaLnBrk="1" hangingPunct="1">
              <a:buClr>
                <a:srgbClr val="000000"/>
              </a:buClr>
              <a:buFont typeface="Arial" charset="0"/>
              <a:buNone/>
            </a:pP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1105" y="6514215"/>
            <a:ext cx="467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[Alexander et al., </a:t>
            </a:r>
            <a:r>
              <a:rPr lang="en-US" sz="1600" i="1" dirty="0" smtClean="0">
                <a:solidFill>
                  <a:srgbClr val="7F7F7F"/>
                </a:solidFill>
              </a:rPr>
              <a:t>Nat. Rev. Genet. </a:t>
            </a:r>
            <a:r>
              <a:rPr lang="en-US" sz="1600" dirty="0" smtClean="0">
                <a:solidFill>
                  <a:srgbClr val="7F7F7F"/>
                </a:solidFill>
              </a:rPr>
              <a:t>(</a:t>
            </a:r>
            <a:r>
              <a:rPr lang="fr-FR" sz="1600" dirty="0" smtClean="0">
                <a:solidFill>
                  <a:srgbClr val="7F7F7F"/>
                </a:solidFill>
              </a:rPr>
              <a:t>’</a:t>
            </a:r>
            <a:r>
              <a:rPr lang="en-US" sz="1600" dirty="0" smtClean="0">
                <a:solidFill>
                  <a:srgbClr val="7F7F7F"/>
                </a:solidFill>
              </a:rPr>
              <a:t>10)]</a:t>
            </a:r>
            <a:endParaRPr lang="en-US" sz="16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5" y="1149350"/>
            <a:ext cx="5970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42913" y="-163513"/>
            <a:ext cx="8229600" cy="1143001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Summarizing the Signal: 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"Traditional" ChipSeq Peak Calling</a:t>
            </a:r>
          </a:p>
        </p:txBody>
      </p:sp>
      <p:sp>
        <p:nvSpPr>
          <p:cNvPr id="103428" name="Content Placeholder 2"/>
          <p:cNvSpPr>
            <a:spLocks noGrp="1"/>
          </p:cNvSpPr>
          <p:nvPr>
            <p:ph idx="1"/>
          </p:nvPr>
        </p:nvSpPr>
        <p:spPr>
          <a:xfrm>
            <a:off x="0" y="1225550"/>
            <a:ext cx="3097215" cy="1828800"/>
          </a:xfrm>
        </p:spPr>
        <p:txBody>
          <a:bodyPr/>
          <a:lstStyle/>
          <a:p>
            <a:r>
              <a:rPr lang="en-US" sz="1600" dirty="0">
                <a:latin typeface="Calibri" charset="0"/>
              </a:rPr>
              <a:t>Generate &amp; threshold the signal profile to identify candidate target regions</a:t>
            </a:r>
          </a:p>
          <a:p>
            <a:pPr lvl="1"/>
            <a:r>
              <a:rPr lang="en-US" sz="1200" dirty="0">
                <a:latin typeface="Calibri" charset="0"/>
              </a:rPr>
              <a:t>Simulation (</a:t>
            </a:r>
            <a:r>
              <a:rPr lang="en-US" sz="1200" dirty="0" err="1">
                <a:latin typeface="Calibri" charset="0"/>
              </a:rPr>
              <a:t>PeakSeq</a:t>
            </a:r>
            <a:r>
              <a:rPr lang="en-US" sz="1200" dirty="0">
                <a:latin typeface="Calibri" charset="0"/>
              </a:rPr>
              <a:t>), </a:t>
            </a:r>
          </a:p>
          <a:p>
            <a:pPr lvl="1"/>
            <a:r>
              <a:rPr lang="en-US" sz="1200" dirty="0">
                <a:latin typeface="Calibri" charset="0"/>
              </a:rPr>
              <a:t>Local window based Poisson (MACS), </a:t>
            </a:r>
          </a:p>
          <a:p>
            <a:pPr lvl="1"/>
            <a:r>
              <a:rPr lang="en-US" sz="1200" dirty="0">
                <a:latin typeface="Calibri" charset="0"/>
              </a:rPr>
              <a:t>Fold change statistics (SPP)</a:t>
            </a:r>
          </a:p>
          <a:p>
            <a:pPr lvl="1"/>
            <a:endParaRPr lang="en-US" sz="1200" dirty="0">
              <a:latin typeface="Calibri" charset="0"/>
            </a:endParaRPr>
          </a:p>
        </p:txBody>
      </p:sp>
      <p:sp>
        <p:nvSpPr>
          <p:cNvPr id="103427" name="TextBox 4"/>
          <p:cNvSpPr txBox="1">
            <a:spLocks noChangeArrowheads="1"/>
          </p:cNvSpPr>
          <p:nvPr/>
        </p:nvSpPr>
        <p:spPr bwMode="auto">
          <a:xfrm>
            <a:off x="7110413" y="2216150"/>
            <a:ext cx="1121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Threshold</a:t>
            </a:r>
          </a:p>
        </p:txBody>
      </p:sp>
      <p:sp>
        <p:nvSpPr>
          <p:cNvPr id="103429" name="Content Placeholder 2"/>
          <p:cNvSpPr txBox="1">
            <a:spLocks/>
          </p:cNvSpPr>
          <p:nvPr/>
        </p:nvSpPr>
        <p:spPr bwMode="auto">
          <a:xfrm>
            <a:off x="0" y="396875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600"/>
              <a:t>Score against the control</a:t>
            </a:r>
          </a:p>
        </p:txBody>
      </p:sp>
      <p:pic>
        <p:nvPicPr>
          <p:cNvPr id="1034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54350"/>
            <a:ext cx="51435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Box 14"/>
          <p:cNvSpPr txBox="1">
            <a:spLocks noChangeArrowheads="1"/>
          </p:cNvSpPr>
          <p:nvPr/>
        </p:nvSpPr>
        <p:spPr bwMode="auto">
          <a:xfrm>
            <a:off x="336559" y="2965450"/>
            <a:ext cx="1778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Potential Targets</a:t>
            </a: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35350"/>
            <a:ext cx="586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4730750"/>
            <a:ext cx="1571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Box 17"/>
          <p:cNvSpPr txBox="1">
            <a:spLocks noChangeArrowheads="1"/>
          </p:cNvSpPr>
          <p:nvPr/>
        </p:nvSpPr>
        <p:spPr bwMode="auto">
          <a:xfrm>
            <a:off x="228610" y="464185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Significantly Enriched targets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16273" y="4837113"/>
            <a:ext cx="1608137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154363"/>
            <a:ext cx="1447800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37" name="TextBox 25"/>
          <p:cNvSpPr txBox="1">
            <a:spLocks noChangeArrowheads="1"/>
          </p:cNvSpPr>
          <p:nvPr/>
        </p:nvSpPr>
        <p:spPr bwMode="auto">
          <a:xfrm>
            <a:off x="3287713" y="3452813"/>
            <a:ext cx="2014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Normalized Control</a:t>
            </a:r>
          </a:p>
        </p:txBody>
      </p:sp>
      <p:sp>
        <p:nvSpPr>
          <p:cNvPr id="103438" name="TextBox 31"/>
          <p:cNvSpPr txBox="1">
            <a:spLocks noChangeArrowheads="1"/>
          </p:cNvSpPr>
          <p:nvPr/>
        </p:nvSpPr>
        <p:spPr bwMode="auto">
          <a:xfrm>
            <a:off x="3317885" y="996950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ChIP</a:t>
            </a:r>
          </a:p>
        </p:txBody>
      </p:sp>
      <p:sp>
        <p:nvSpPr>
          <p:cNvPr id="103439" name="TextBox 1"/>
          <p:cNvSpPr txBox="1">
            <a:spLocks noChangeArrowheads="1"/>
          </p:cNvSpPr>
          <p:nvPr/>
        </p:nvSpPr>
        <p:spPr bwMode="auto">
          <a:xfrm>
            <a:off x="233364" y="5697538"/>
            <a:ext cx="67012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Now an update: "PeakSeq 2" =&gt; MUSIC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556" y="6488114"/>
            <a:ext cx="35247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Rozowsky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et al. ('09)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Nat Biotech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860425" y="5543550"/>
            <a:ext cx="107061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495801" y="666750"/>
            <a:ext cx="368300" cy="34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595" name="Title 5"/>
          <p:cNvSpPr>
            <a:spLocks noGrp="1"/>
          </p:cNvSpPr>
          <p:nvPr>
            <p:ph type="title"/>
          </p:nvPr>
        </p:nvSpPr>
        <p:spPr>
          <a:xfrm>
            <a:off x="457200" y="396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Finding "Conserved” Sites in the Human Population:</a:t>
            </a:r>
            <a:br>
              <a:rPr lang="en-US" sz="2400">
                <a:latin typeface="Arial" charset="0"/>
              </a:rPr>
            </a:br>
            <a:r>
              <a:rPr lang="en-US" sz="2400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Negative selection in non-coding elements based on 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Production ENCODE &amp; 1000G Phase 1</a:t>
            </a:r>
          </a:p>
        </p:txBody>
      </p:sp>
      <p:grpSp>
        <p:nvGrpSpPr>
          <p:cNvPr id="110596" name="Group 18"/>
          <p:cNvGrpSpPr>
            <a:grpSpLocks/>
          </p:cNvGrpSpPr>
          <p:nvPr/>
        </p:nvGrpSpPr>
        <p:grpSpPr bwMode="auto">
          <a:xfrm>
            <a:off x="457200" y="1335088"/>
            <a:ext cx="4972050" cy="4922837"/>
            <a:chOff x="4261367" y="667163"/>
            <a:chExt cx="4971998" cy="4923228"/>
          </a:xfrm>
        </p:grpSpPr>
        <p:sp>
          <p:nvSpPr>
            <p:cNvPr id="20" name="Rectangle 19"/>
            <p:cNvSpPr/>
            <p:nvPr/>
          </p:nvSpPr>
          <p:spPr>
            <a:xfrm>
              <a:off x="4496315" y="667163"/>
              <a:ext cx="366709" cy="34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0607" name="Picture 20" descr="Khurana.Figure2.23Jan2013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5" t="33331" r="60252" b="62669"/>
            <a:stretch>
              <a:fillRect/>
            </a:stretch>
          </p:blipFill>
          <p:spPr bwMode="auto">
            <a:xfrm>
              <a:off x="4270892" y="4767431"/>
              <a:ext cx="4937746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0608" name="Group 21"/>
            <p:cNvGrpSpPr>
              <a:grpSpLocks/>
            </p:cNvGrpSpPr>
            <p:nvPr/>
          </p:nvGrpSpPr>
          <p:grpSpPr bwMode="auto">
            <a:xfrm>
              <a:off x="4261367" y="839321"/>
              <a:ext cx="4971998" cy="3931920"/>
              <a:chOff x="4261367" y="839321"/>
              <a:chExt cx="4971998" cy="3931920"/>
            </a:xfrm>
          </p:grpSpPr>
          <p:pic>
            <p:nvPicPr>
              <p:cNvPr id="110611" name="Picture 24" descr="Khurana.Figure2.23Jan2013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4" t="9776" r="60323" b="71114"/>
              <a:stretch>
                <a:fillRect/>
              </a:stretch>
            </p:blipFill>
            <p:spPr bwMode="auto">
              <a:xfrm>
                <a:off x="4261367" y="839321"/>
                <a:ext cx="4937746" cy="393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304573" y="1661017"/>
                <a:ext cx="1928792" cy="27418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953968" y="4736248"/>
              <a:ext cx="174623" cy="238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6315" y="667163"/>
              <a:ext cx="366709" cy="34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Content Placeholder 6"/>
          <p:cNvSpPr>
            <a:spLocks noGrp="1"/>
          </p:cNvSpPr>
          <p:nvPr/>
        </p:nvSpPr>
        <p:spPr>
          <a:xfrm>
            <a:off x="5686427" y="2582863"/>
            <a:ext cx="2886075" cy="269875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600" dirty="0" smtClean="0">
              <a:solidFill>
                <a:prstClr val="black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prstClr val="black"/>
                </a:solidFill>
              </a:rPr>
              <a:t>Broad categories of regulatory </a:t>
            </a:r>
            <a:r>
              <a:rPr lang="en-US" sz="4600" dirty="0">
                <a:solidFill>
                  <a:prstClr val="black"/>
                </a:solidFill>
              </a:rPr>
              <a:t>regions </a:t>
            </a:r>
            <a:r>
              <a:rPr lang="en-US" sz="4600" dirty="0" smtClean="0">
                <a:solidFill>
                  <a:prstClr val="black"/>
                </a:solidFill>
              </a:rPr>
              <a:t>under </a:t>
            </a:r>
            <a:r>
              <a:rPr lang="en-US" sz="4600" dirty="0">
                <a:solidFill>
                  <a:prstClr val="black"/>
                </a:solidFill>
              </a:rPr>
              <a:t>negative </a:t>
            </a:r>
            <a:r>
              <a:rPr lang="en-US" sz="4600" dirty="0" smtClean="0">
                <a:solidFill>
                  <a:prstClr val="black"/>
                </a:solidFill>
              </a:rPr>
              <a:t>selection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prstClr val="black"/>
                </a:solidFill>
              </a:rPr>
              <a:t>Related to: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       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ENCODE, </a:t>
            </a:r>
            <a:r>
              <a:rPr lang="en-US" sz="2300" i="1" dirty="0" smtClean="0">
                <a:solidFill>
                  <a:prstClr val="black"/>
                </a:solidFill>
              </a:rPr>
              <a:t>Nature</a:t>
            </a:r>
            <a:r>
              <a:rPr lang="en-US" sz="2300" dirty="0" smtClean="0">
                <a:solidFill>
                  <a:prstClr val="black"/>
                </a:solidFill>
              </a:rPr>
              <a:t>, 2012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Ward &amp; </a:t>
            </a:r>
            <a:r>
              <a:rPr lang="en-US" sz="2300" dirty="0" err="1" smtClean="0">
                <a:solidFill>
                  <a:prstClr val="black"/>
                </a:solidFill>
              </a:rPr>
              <a:t>Kellis</a:t>
            </a:r>
            <a:r>
              <a:rPr lang="en-US" sz="2300" dirty="0" smtClean="0">
                <a:solidFill>
                  <a:prstClr val="black"/>
                </a:solidFill>
              </a:rPr>
              <a:t>, </a:t>
            </a:r>
            <a:r>
              <a:rPr lang="en-US" sz="2300" i="1" dirty="0" smtClean="0">
                <a:solidFill>
                  <a:prstClr val="black"/>
                </a:solidFill>
              </a:rPr>
              <a:t>Science</a:t>
            </a:r>
            <a:r>
              <a:rPr lang="en-US" sz="2300" dirty="0" smtClean="0">
                <a:solidFill>
                  <a:prstClr val="black"/>
                </a:solidFill>
              </a:rPr>
              <a:t>, 2012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Mu et al, </a:t>
            </a:r>
            <a:r>
              <a:rPr lang="en-US" sz="2300" i="1" dirty="0" smtClean="0">
                <a:solidFill>
                  <a:prstClr val="black"/>
                </a:solidFill>
              </a:rPr>
              <a:t>NAR</a:t>
            </a:r>
            <a:r>
              <a:rPr lang="en-US" sz="2300" dirty="0" smtClean="0">
                <a:solidFill>
                  <a:prstClr val="black"/>
                </a:solidFill>
              </a:rPr>
              <a:t>, 2011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4600" dirty="0" smtClean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6850" y="2189163"/>
            <a:ext cx="287338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3513" y="5281613"/>
            <a:ext cx="287337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600" name="TextBox 29"/>
          <p:cNvSpPr txBox="1">
            <a:spLocks noChangeArrowheads="1"/>
          </p:cNvSpPr>
          <p:nvPr/>
        </p:nvSpPr>
        <p:spPr bwMode="auto">
          <a:xfrm>
            <a:off x="28585" y="3205163"/>
            <a:ext cx="13874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(Non-coding RNA)</a:t>
            </a:r>
          </a:p>
        </p:txBody>
      </p:sp>
      <p:sp>
        <p:nvSpPr>
          <p:cNvPr id="110601" name="TextBox 30"/>
          <p:cNvSpPr txBox="1">
            <a:spLocks noChangeArrowheads="1"/>
          </p:cNvSpPr>
          <p:nvPr/>
        </p:nvSpPr>
        <p:spPr bwMode="auto">
          <a:xfrm>
            <a:off x="28585" y="3497269"/>
            <a:ext cx="138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(DNase I hypersensitive sites)</a:t>
            </a:r>
          </a:p>
        </p:txBody>
      </p:sp>
      <p:sp>
        <p:nvSpPr>
          <p:cNvPr id="110602" name="TextBox 31"/>
          <p:cNvSpPr txBox="1">
            <a:spLocks noChangeArrowheads="1"/>
          </p:cNvSpPr>
          <p:nvPr/>
        </p:nvSpPr>
        <p:spPr bwMode="auto">
          <a:xfrm>
            <a:off x="6360" y="4244995"/>
            <a:ext cx="138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(Transcription factor binding sites)</a:t>
            </a:r>
          </a:p>
        </p:txBody>
      </p:sp>
      <p:sp>
        <p:nvSpPr>
          <p:cNvPr id="110603" name="TextBox 32"/>
          <p:cNvSpPr txBox="1">
            <a:spLocks noChangeArrowheads="1"/>
          </p:cNvSpPr>
          <p:nvPr/>
        </p:nvSpPr>
        <p:spPr bwMode="auto">
          <a:xfrm>
            <a:off x="3244860" y="3935413"/>
            <a:ext cx="138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(TFSS: Sequence-specific TFs)</a:t>
            </a:r>
          </a:p>
        </p:txBody>
      </p:sp>
      <p:sp>
        <p:nvSpPr>
          <p:cNvPr id="11060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6710" y="6551614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605" name="TextBox 1"/>
          <p:cNvSpPr txBox="1">
            <a:spLocks noChangeArrowheads="1"/>
          </p:cNvSpPr>
          <p:nvPr/>
        </p:nvSpPr>
        <p:spPr bwMode="auto">
          <a:xfrm>
            <a:off x="1498600" y="6200795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Depletion of Common Variants </a:t>
            </a:r>
            <a:br>
              <a:rPr lang="en-US" sz="1800" b="1"/>
            </a:br>
            <a:r>
              <a:rPr lang="en-US" sz="1800" b="1"/>
              <a:t>in the Human Population</a:t>
            </a:r>
          </a:p>
        </p:txBody>
      </p:sp>
    </p:spTree>
  </p:cSld>
  <p:clrMapOvr>
    <a:masterClrMapping/>
  </p:clrMapOvr>
  <p:transition xmlns:p14="http://schemas.microsoft.com/office/powerpoint/2010/main" spd="slow" advTm="558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85070"/>
            <a:ext cx="7643813" cy="62617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50826"/>
            <a:ext cx="5943599" cy="777875"/>
          </a:xfrm>
        </p:spPr>
        <p:txBody>
          <a:bodyPr>
            <a:noAutofit/>
          </a:bodyPr>
          <a:lstStyle/>
          <a:p>
            <a:r>
              <a:rPr lang="en-US" b="1" dirty="0" smtClean="0"/>
              <a:t>The Rise of the Personal Genome</a:t>
            </a:r>
            <a:br>
              <a:rPr lang="en-US" b="1" dirty="0" smtClean="0"/>
            </a:br>
            <a:r>
              <a:rPr lang="en-US" b="1" dirty="0" smtClean="0"/>
              <a:t>to ‘10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33732" y="6472277"/>
            <a:ext cx="271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i="1" dirty="0" smtClean="0"/>
              <a:t>Nature</a:t>
            </a:r>
            <a:r>
              <a:rPr lang="en-US" dirty="0" smtClean="0"/>
              <a:t>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53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9" descr="Figure2-May3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1252539" y="5894399"/>
            <a:ext cx="3338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Sub-categorization possible because of better statistics from 1000G phase 1 v pilot</a:t>
            </a:r>
          </a:p>
        </p:txBody>
      </p:sp>
      <p:sp>
        <p:nvSpPr>
          <p:cNvPr id="112644" name="Title 1"/>
          <p:cNvSpPr>
            <a:spLocks noGrp="1"/>
          </p:cNvSpPr>
          <p:nvPr>
            <p:ph type="title"/>
          </p:nvPr>
        </p:nvSpPr>
        <p:spPr>
          <a:xfrm>
            <a:off x="6461125" y="706458"/>
            <a:ext cx="2376488" cy="1385887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90"/>
                </a:solidFill>
                <a:latin typeface="Arial" charset="0"/>
              </a:rPr>
              <a:t>Differential selective constraints </a:t>
            </a:r>
            <a:br>
              <a:rPr lang="en-US" sz="2400">
                <a:solidFill>
                  <a:srgbClr val="000090"/>
                </a:solidFill>
                <a:latin typeface="Arial" charset="0"/>
              </a:rPr>
            </a:br>
            <a:r>
              <a:rPr lang="en-US" sz="2400">
                <a:solidFill>
                  <a:srgbClr val="000090"/>
                </a:solidFill>
                <a:latin typeface="Arial" charset="0"/>
              </a:rPr>
              <a:t>among specific sub-categories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391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9" descr="Figure2-May3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667" name="TextBox 1"/>
          <p:cNvSpPr txBox="1">
            <a:spLocks noChangeArrowheads="1"/>
          </p:cNvSpPr>
          <p:nvPr/>
        </p:nvSpPr>
        <p:spPr bwMode="auto">
          <a:xfrm>
            <a:off x="1252539" y="5894399"/>
            <a:ext cx="3338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Sub-categorization possible because of better statistics from 1000G phase 1 v pilot</a:t>
            </a:r>
          </a:p>
        </p:txBody>
      </p:sp>
      <p:pic>
        <p:nvPicPr>
          <p:cNvPr id="113668" name="Picture 5" descr="Figure2-May30,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9"/>
          <a:stretch>
            <a:fillRect/>
          </a:stretch>
        </p:blipFill>
        <p:spPr bwMode="auto">
          <a:xfrm>
            <a:off x="101601" y="850920"/>
            <a:ext cx="42306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604010" y="2619378"/>
            <a:ext cx="223361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Start</a:t>
            </a:r>
            <a:r>
              <a:rPr lang="en-US" sz="3600" dirty="0" smtClean="0">
                <a:solidFill>
                  <a:srgbClr val="000000"/>
                </a:solidFill>
              </a:rPr>
              <a:t> 677</a:t>
            </a:r>
            <a:r>
              <a:rPr lang="en-US" sz="1600" dirty="0" smtClean="0">
                <a:solidFill>
                  <a:srgbClr val="000000"/>
                </a:solidFill>
              </a:rPr>
              <a:t> high-resolution non-coding categories; Rank &amp; find those under strongest selection</a:t>
            </a:r>
          </a:p>
          <a:p>
            <a:pPr eaLnBrk="1" hangingPunct="1">
              <a:buFont typeface="Wingdings" charset="0"/>
              <a:buChar char="q"/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113670" name="TextBox 14"/>
          <p:cNvSpPr txBox="1">
            <a:spLocks noChangeArrowheads="1"/>
          </p:cNvSpPr>
          <p:nvPr/>
        </p:nvSpPr>
        <p:spPr bwMode="auto">
          <a:xfrm>
            <a:off x="3214688" y="822325"/>
            <a:ext cx="318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~0.4% genomic coverage  (~ top 25)</a:t>
            </a:r>
          </a:p>
        </p:txBody>
      </p:sp>
      <p:sp>
        <p:nvSpPr>
          <p:cNvPr id="113671" name="TextBox 13"/>
          <p:cNvSpPr txBox="1">
            <a:spLocks noChangeArrowheads="1"/>
          </p:cNvSpPr>
          <p:nvPr/>
        </p:nvSpPr>
        <p:spPr bwMode="auto">
          <a:xfrm>
            <a:off x="3216275" y="1092220"/>
            <a:ext cx="2990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~0.02% genomic coverage (top 5)</a:t>
            </a:r>
          </a:p>
        </p:txBody>
      </p:sp>
      <p:sp>
        <p:nvSpPr>
          <p:cNvPr id="113672" name="Title 1"/>
          <p:cNvSpPr>
            <a:spLocks noGrp="1"/>
          </p:cNvSpPr>
          <p:nvPr>
            <p:ph type="title"/>
          </p:nvPr>
        </p:nvSpPr>
        <p:spPr>
          <a:xfrm>
            <a:off x="6461125" y="515958"/>
            <a:ext cx="2376488" cy="1385887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</a:rPr>
              <a:t>Defining Sensitive </a:t>
            </a:r>
            <a:br>
              <a:rPr lang="en-US" sz="3200">
                <a:solidFill>
                  <a:srgbClr val="000090"/>
                </a:solidFill>
                <a:latin typeface="Arial" charset="0"/>
              </a:rPr>
            </a:br>
            <a:r>
              <a:rPr lang="en-US" sz="3200">
                <a:solidFill>
                  <a:srgbClr val="000090"/>
                </a:solidFill>
                <a:latin typeface="Arial" charset="0"/>
              </a:rPr>
              <a:t>non-coding Regions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391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485775" y="13652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</a:rPr>
              <a:t>SNPs which break TF motifs are under stronger selection</a:t>
            </a:r>
          </a:p>
        </p:txBody>
      </p:sp>
      <p:pic>
        <p:nvPicPr>
          <p:cNvPr id="114690" name="Picture 10" descr="Figure2-Ma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50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18468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4239"/>
            <a:ext cx="8113329" cy="73184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Allele-specific binding and expression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60766" r="1836" b="27703"/>
          <a:stretch/>
        </p:blipFill>
        <p:spPr>
          <a:xfrm>
            <a:off x="5213556" y="1743017"/>
            <a:ext cx="2145382" cy="13590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9" y="1381432"/>
            <a:ext cx="3846481" cy="5347258"/>
          </a:xfrm>
          <a:prstGeom prst="rect">
            <a:avLst/>
          </a:prstGeom>
        </p:spPr>
      </p:pic>
      <p:pic>
        <p:nvPicPr>
          <p:cNvPr id="19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81724" r="1836" b="12019"/>
          <a:stretch/>
        </p:blipFill>
        <p:spPr>
          <a:xfrm>
            <a:off x="5213556" y="4537385"/>
            <a:ext cx="2145382" cy="737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3591" y="1720154"/>
            <a:ext cx="11229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variants</a:t>
            </a:r>
          </a:p>
        </p:txBody>
      </p:sp>
    </p:spTree>
    <p:extLst>
      <p:ext uri="{BB962C8B-B14F-4D97-AF65-F5344CB8AC3E}">
        <p14:creationId xmlns:p14="http://schemas.microsoft.com/office/powerpoint/2010/main" val="269125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Inferring Allele Specific Binding/Expression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using </a:t>
            </a:r>
            <a:r>
              <a:rPr lang="en-US" sz="2800" dirty="0" smtClean="0">
                <a:latin typeface="Arial" charset="0"/>
                <a:cs typeface="Arial" charset="0"/>
              </a:rPr>
              <a:t>Sequence </a:t>
            </a:r>
            <a:r>
              <a:rPr lang="en-US" sz="2800" dirty="0">
                <a:latin typeface="Arial" charset="0"/>
                <a:cs typeface="Arial" charset="0"/>
              </a:rPr>
              <a:t>Reads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 b="1">
                <a:latin typeface="Courier" charset="0"/>
                <a:cs typeface="Courier" charset="0"/>
              </a:rPr>
              <a:t>RNA/ChIP-Seq Reads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ACTTTGATAGCGTCAA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TTGACAGCGTCAA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GCACGTCGGGA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GCACGTCGAGAG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 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GCACGTTGGGAGTTGGC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600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10 x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2 x 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43600" y="43434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43600" y="46482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944394" y="4496594"/>
            <a:ext cx="303213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099175" y="449421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499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4023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554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7071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8595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0119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1643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316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4691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6215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7724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79248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0772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82296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69" name="TextBox 25"/>
          <p:cNvSpPr txBox="1">
            <a:spLocks noChangeArrowheads="1"/>
          </p:cNvSpPr>
          <p:nvPr/>
        </p:nvSpPr>
        <p:spPr bwMode="auto">
          <a:xfrm>
            <a:off x="6726238" y="4006850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…AA</a:t>
            </a:r>
            <a:r>
              <a:rPr lang="en-US" sz="1800" smtClean="0">
                <a:solidFill>
                  <a:srgbClr val="FF0000"/>
                </a:solidFill>
                <a:latin typeface="Courier" charset="0"/>
              </a:rPr>
              <a:t>T</a:t>
            </a:r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GC…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945188" y="26701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5188" y="29749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946776" y="2822575"/>
            <a:ext cx="30321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100762" y="28209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2515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64039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556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7087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8611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70135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1659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7318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4707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76231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739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79263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80787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82311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88" name="TextBox 62"/>
          <p:cNvSpPr txBox="1">
            <a:spLocks noChangeArrowheads="1"/>
          </p:cNvSpPr>
          <p:nvPr/>
        </p:nvSpPr>
        <p:spPr bwMode="auto">
          <a:xfrm>
            <a:off x="6705600" y="2301875"/>
            <a:ext cx="1154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…AA</a:t>
            </a:r>
            <a:r>
              <a:rPr lang="en-US" sz="1800" smtClean="0">
                <a:solidFill>
                  <a:srgbClr val="0000FF"/>
                </a:solidFill>
                <a:latin typeface="Courier" charset="0"/>
              </a:rPr>
              <a:t>C</a:t>
            </a:r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GC…</a:t>
            </a:r>
          </a:p>
        </p:txBody>
      </p:sp>
      <p:pic>
        <p:nvPicPr>
          <p:cNvPr id="64" name="Picture 63" descr="WL004006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4349217" y="3072864"/>
            <a:ext cx="609600" cy="468828"/>
          </a:xfrm>
          <a:prstGeom prst="rect">
            <a:avLst/>
          </a:prstGeom>
        </p:spPr>
      </p:pic>
      <p:cxnSp>
        <p:nvCxnSpPr>
          <p:cNvPr id="68" name="Shape 67"/>
          <p:cNvCxnSpPr>
            <a:stCxn id="64" idx="2"/>
            <a:endCxn id="155688" idx="0"/>
          </p:cNvCxnSpPr>
          <p:nvPr/>
        </p:nvCxnSpPr>
        <p:spPr>
          <a:xfrm flipV="1">
            <a:off x="4887913" y="2301875"/>
            <a:ext cx="2393950" cy="1004888"/>
          </a:xfrm>
          <a:prstGeom prst="curvedConnector4">
            <a:avLst>
              <a:gd name="adj1" fmla="val 36479"/>
              <a:gd name="adj2" fmla="val 12273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hape 77"/>
          <p:cNvCxnSpPr>
            <a:stCxn id="64" idx="2"/>
            <a:endCxn id="155669" idx="0"/>
          </p:cNvCxnSpPr>
          <p:nvPr/>
        </p:nvCxnSpPr>
        <p:spPr>
          <a:xfrm>
            <a:off x="4887913" y="3306763"/>
            <a:ext cx="2414587" cy="70008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47" y="1591736"/>
            <a:ext cx="914400" cy="9144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0968" y="3307278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155694" name="TextBox 94"/>
          <p:cNvSpPr txBox="1">
            <a:spLocks noChangeArrowheads="1"/>
          </p:cNvSpPr>
          <p:nvPr/>
        </p:nvSpPr>
        <p:spPr bwMode="auto">
          <a:xfrm>
            <a:off x="5842000" y="4800600"/>
            <a:ext cx="29638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800" b="1" smtClean="0">
                <a:solidFill>
                  <a:srgbClr val="000000"/>
                </a:solidFill>
              </a:rPr>
              <a:t>Haplotypes with a </a:t>
            </a:r>
          </a:p>
          <a:p>
            <a:pPr algn="ctr" defTabSz="457200" eaLnBrk="1" hangingPunct="1"/>
            <a:r>
              <a:rPr lang="en-US" sz="1800" b="1" smtClean="0">
                <a:solidFill>
                  <a:srgbClr val="000000"/>
                </a:solidFill>
              </a:rPr>
              <a:t>Heterozygous Polymorphism </a:t>
            </a:r>
          </a:p>
        </p:txBody>
      </p:sp>
      <p:sp>
        <p:nvSpPr>
          <p:cNvPr id="155695" name="TextBox 95"/>
          <p:cNvSpPr txBox="1">
            <a:spLocks noChangeArrowheads="1"/>
          </p:cNvSpPr>
          <p:nvPr/>
        </p:nvSpPr>
        <p:spPr bwMode="auto">
          <a:xfrm>
            <a:off x="4419600" y="2633663"/>
            <a:ext cx="40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800" smtClean="0">
                <a:solidFill>
                  <a:srgbClr val="000000"/>
                </a:solidFill>
              </a:rPr>
              <a:t>TF</a:t>
            </a:r>
          </a:p>
        </p:txBody>
      </p:sp>
      <p:sp>
        <p:nvSpPr>
          <p:cNvPr id="155696" name="TextBox 1"/>
          <p:cNvSpPr txBox="1">
            <a:spLocks noChangeArrowheads="1"/>
          </p:cNvSpPr>
          <p:nvPr/>
        </p:nvSpPr>
        <p:spPr bwMode="auto">
          <a:xfrm>
            <a:off x="233363" y="6342063"/>
            <a:ext cx="5702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Interplay of the annotation and individual sequence variants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93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204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Building 382 personal genomes to detect allele-specific variants on a large-scale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0" t="4556" r="24055" b="81839"/>
          <a:stretch/>
        </p:blipFill>
        <p:spPr>
          <a:xfrm>
            <a:off x="4572001" y="1450537"/>
            <a:ext cx="780073" cy="1500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4556" r="57110" b="81839"/>
          <a:stretch/>
        </p:blipFill>
        <p:spPr>
          <a:xfrm>
            <a:off x="5544439" y="1541410"/>
            <a:ext cx="1125433" cy="131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5" t="55550" r="23635" b="25635"/>
          <a:stretch/>
        </p:blipFill>
        <p:spPr>
          <a:xfrm>
            <a:off x="5446426" y="4078035"/>
            <a:ext cx="1286768" cy="2201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4664" y="1934068"/>
            <a:ext cx="4632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genomes</a:t>
            </a: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ChIP-seq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RNA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seq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reads 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allele-specific variants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series of filters and tests</a:t>
            </a: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2" t="4556" r="38734" b="81839"/>
          <a:stretch/>
        </p:blipFill>
        <p:spPr>
          <a:xfrm>
            <a:off x="5571285" y="2738600"/>
            <a:ext cx="1037051" cy="13771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29033" y="6550223"/>
            <a:ext cx="3457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127" y="6334680"/>
            <a:ext cx="2041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alleledb.gersteinlab.org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2214" y="4925337"/>
            <a:ext cx="3069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Many Technical Issues: Reference bias, Ambiguous </a:t>
            </a:r>
            <a:r>
              <a:rPr lang="en-US" b="1" dirty="0">
                <a:solidFill>
                  <a:srgbClr val="FF0000"/>
                </a:solidFill>
              </a:rPr>
              <a:t>mapping </a:t>
            </a:r>
            <a:r>
              <a:rPr lang="en-US" b="1" dirty="0" smtClean="0">
                <a:solidFill>
                  <a:srgbClr val="FF0000"/>
                </a:solidFill>
              </a:rPr>
              <a:t>bias, Over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dispersed (non binomial null) 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4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69130"/>
          <a:stretch/>
        </p:blipFill>
        <p:spPr>
          <a:xfrm>
            <a:off x="101809" y="1269914"/>
            <a:ext cx="6196353" cy="198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70" y="154930"/>
            <a:ext cx="8572499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Annotating rare &amp; common allele-specific variants over a population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933" y="1480492"/>
            <a:ext cx="287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 with UCSC genome browser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ZNF331 gene 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-22953" y="1828330"/>
            <a:ext cx="886871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9048" y="1455259"/>
            <a:ext cx="464820" cy="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491" y="1315170"/>
            <a:ext cx="126541" cy="22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8" y="2657828"/>
            <a:ext cx="794003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UCSC track</a:t>
            </a:r>
          </a:p>
        </p:txBody>
      </p:sp>
      <p:sp>
        <p:nvSpPr>
          <p:cNvPr id="5" name="Left Brace 4"/>
          <p:cNvSpPr/>
          <p:nvPr/>
        </p:nvSpPr>
        <p:spPr>
          <a:xfrm>
            <a:off x="758190" y="1690690"/>
            <a:ext cx="76200" cy="120491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eft Brace 22"/>
          <p:cNvSpPr/>
          <p:nvPr/>
        </p:nvSpPr>
        <p:spPr>
          <a:xfrm>
            <a:off x="758190" y="2941320"/>
            <a:ext cx="76200" cy="27530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4304" y="1340327"/>
            <a:ext cx="126936" cy="17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8844" y="1306276"/>
            <a:ext cx="490538" cy="25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8947" y="1306276"/>
            <a:ext cx="99775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6349" y="1428752"/>
            <a:ext cx="161449" cy="11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5602" r="87222" b="50013"/>
          <a:stretch/>
        </p:blipFill>
        <p:spPr>
          <a:xfrm>
            <a:off x="64830" y="3471053"/>
            <a:ext cx="1208946" cy="46055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7127" y="6334680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alleledb.gersteinlab.org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2027965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56933" y="1480492"/>
            <a:ext cx="287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 with UCSC genome browser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ZNF331 gene structure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-22953" y="1828330"/>
            <a:ext cx="886871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0388" y="2657828"/>
            <a:ext cx="794003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UCSC track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69130"/>
          <a:stretch/>
        </p:blipFill>
        <p:spPr>
          <a:xfrm>
            <a:off x="101809" y="1269914"/>
            <a:ext cx="6196353" cy="198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154930"/>
            <a:ext cx="867537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Annotating rare &amp; common allele-specific variants over a population</a:t>
            </a:r>
          </a:p>
        </p:txBody>
      </p:sp>
      <p:pic>
        <p:nvPicPr>
          <p:cNvPr id="18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0463"/>
          <a:stretch/>
        </p:blipFill>
        <p:spPr>
          <a:xfrm>
            <a:off x="480060" y="3371853"/>
            <a:ext cx="5575554" cy="3349627"/>
          </a:xfrm>
        </p:spPr>
      </p:pic>
      <p:sp>
        <p:nvSpPr>
          <p:cNvPr id="21" name="Rectangle 20"/>
          <p:cNvSpPr/>
          <p:nvPr/>
        </p:nvSpPr>
        <p:spPr>
          <a:xfrm>
            <a:off x="856535" y="1428749"/>
            <a:ext cx="464820" cy="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491" y="1315170"/>
            <a:ext cx="126541" cy="22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9412" y="1327153"/>
            <a:ext cx="126936" cy="17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8844" y="1306276"/>
            <a:ext cx="490538" cy="25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8947" y="1306276"/>
            <a:ext cx="99775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6349" y="1428752"/>
            <a:ext cx="161449" cy="11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1927" y="3383516"/>
            <a:ext cx="1282787" cy="3258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9367" y="4127705"/>
            <a:ext cx="1389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Allele-specific binding variants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5615" y="4103888"/>
            <a:ext cx="1389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Allele-specific expression variants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54528" y="3638888"/>
            <a:ext cx="408025" cy="2717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20611" y="6375401"/>
            <a:ext cx="1813034" cy="36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557572" y="3078977"/>
            <a:ext cx="312192" cy="2922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2484" y="3079816"/>
            <a:ext cx="146410" cy="2920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89720" y="3047684"/>
            <a:ext cx="1496562" cy="335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073734" y="3119122"/>
            <a:ext cx="119105" cy="3453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70733" y="1829782"/>
            <a:ext cx="528066" cy="124919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87883" y="1791817"/>
            <a:ext cx="148465" cy="132730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50706" r="97196" b="33194"/>
          <a:stretch/>
        </p:blipFill>
        <p:spPr>
          <a:xfrm>
            <a:off x="101808" y="4047755"/>
            <a:ext cx="351924" cy="1930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7770" y="3473450"/>
            <a:ext cx="849210" cy="412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5602" r="87222" b="50013"/>
          <a:stretch/>
        </p:blipFill>
        <p:spPr>
          <a:xfrm>
            <a:off x="64830" y="3471053"/>
            <a:ext cx="1208946" cy="460551"/>
          </a:xfrm>
          <a:prstGeom prst="rect">
            <a:avLst/>
          </a:prstGeom>
        </p:spPr>
      </p:pic>
      <p:sp>
        <p:nvSpPr>
          <p:cNvPr id="46" name="Left Brace 45"/>
          <p:cNvSpPr/>
          <p:nvPr/>
        </p:nvSpPr>
        <p:spPr>
          <a:xfrm>
            <a:off x="758190" y="2941320"/>
            <a:ext cx="76200" cy="27530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Left Brace 51"/>
          <p:cNvSpPr/>
          <p:nvPr/>
        </p:nvSpPr>
        <p:spPr>
          <a:xfrm>
            <a:off x="758190" y="1690690"/>
            <a:ext cx="76200" cy="120491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156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8" grpId="0" animBg="1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/>
          <p:cNvSpPr/>
          <p:nvPr/>
        </p:nvSpPr>
        <p:spPr>
          <a:xfrm>
            <a:off x="4491123" y="6332260"/>
            <a:ext cx="439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J.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1980" y="2481941"/>
            <a:ext cx="1546196" cy="991335"/>
          </a:xfrm>
          <a:prstGeom prst="rect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9" y="88903"/>
            <a:ext cx="8501063" cy="10502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Collecting ASE/ASB variants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into allele-specific genomic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00" y="1145836"/>
            <a:ext cx="7886700" cy="106528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a particular genomic element have a higher tendency to be allele-specific? Fisher’s exact test, for the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allele-specific variants in the element (with respect to non-allele-specific variants that could potentially be called as allelic)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7055" y="2481938"/>
            <a:ext cx="123444" cy="749808"/>
          </a:xfrm>
          <a:prstGeom prst="rect">
            <a:avLst/>
          </a:prstGeom>
        </p:spPr>
      </p:pic>
      <p:pic>
        <p:nvPicPr>
          <p:cNvPr id="176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flipH="1">
            <a:off x="1884413" y="3474883"/>
            <a:ext cx="126087" cy="75157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50" y="4527073"/>
            <a:ext cx="125790" cy="749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59230" y="2704442"/>
            <a:ext cx="5143500" cy="381000"/>
            <a:chOff x="2878973" y="2512418"/>
            <a:chExt cx="6858000" cy="381000"/>
          </a:xfrm>
        </p:grpSpPr>
        <p:sp>
          <p:nvSpPr>
            <p:cNvPr id="69" name="Rectangle 68"/>
            <p:cNvSpPr/>
            <p:nvPr/>
          </p:nvSpPr>
          <p:spPr>
            <a:xfrm flipV="1">
              <a:off x="2878973" y="2710537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060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129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5177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822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9081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78973" y="2512418"/>
              <a:ext cx="6858000" cy="381000"/>
              <a:chOff x="2878973" y="3127559"/>
              <a:chExt cx="6858000" cy="3810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36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67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97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12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279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943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958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88573" y="2512418"/>
              <a:ext cx="4876800" cy="304800"/>
              <a:chOff x="3488573" y="3127559"/>
              <a:chExt cx="4876800" cy="304800"/>
            </a:xfrm>
          </p:grpSpPr>
          <p:sp>
            <p:nvSpPr>
              <p:cNvPr id="115" name="4-Point Star 114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4-Point Star 115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4-Point Star 117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4-Point Star 118"/>
              <p:cNvSpPr/>
              <p:nvPr/>
            </p:nvSpPr>
            <p:spPr>
              <a:xfrm>
                <a:off x="8222117" y="3127559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7" name="4-Point Star 116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4925" y="4650769"/>
            <a:ext cx="5143500" cy="381004"/>
            <a:chOff x="2873233" y="4458745"/>
            <a:chExt cx="6858000" cy="381004"/>
          </a:xfrm>
        </p:grpSpPr>
        <p:sp>
          <p:nvSpPr>
            <p:cNvPr id="177" name="Rectangle 176"/>
            <p:cNvSpPr/>
            <p:nvPr/>
          </p:nvSpPr>
          <p:spPr>
            <a:xfrm flipV="1">
              <a:off x="2873233" y="4656868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0548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2072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85120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8168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9024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2873233" y="4458749"/>
              <a:ext cx="6858000" cy="381000"/>
              <a:chOff x="2873232" y="3468151"/>
              <a:chExt cx="6858000" cy="381000"/>
            </a:xfrm>
            <a:solidFill>
              <a:srgbClr val="66FFFF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2873232" y="3468151"/>
                <a:ext cx="6858000" cy="381000"/>
                <a:chOff x="2878973" y="3127559"/>
                <a:chExt cx="6858000" cy="381000"/>
              </a:xfrm>
              <a:grpFill/>
            </p:grpSpPr>
            <p:sp>
              <p:nvSpPr>
                <p:cNvPr id="200" name="Rectangle 199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3653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86701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897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912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9279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943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958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24" name="4-Point Star 223"/>
            <p:cNvSpPr/>
            <p:nvPr/>
          </p:nvSpPr>
          <p:spPr>
            <a:xfrm>
              <a:off x="3805730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5" name="4-Point Star 2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6" name="4-Point Star 2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4-Point Star 231"/>
            <p:cNvSpPr/>
            <p:nvPr/>
          </p:nvSpPr>
          <p:spPr>
            <a:xfrm>
              <a:off x="8373174" y="4464187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9" name="4-Point Star 238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4-Point Star 194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87" name="Straight Connector 186"/>
          <p:cNvCxnSpPr/>
          <p:nvPr/>
        </p:nvCxnSpPr>
        <p:spPr>
          <a:xfrm>
            <a:off x="2505444" y="3123187"/>
            <a:ext cx="226048" cy="51666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3304159" y="3123184"/>
            <a:ext cx="132182" cy="50820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2617199" y="4065852"/>
            <a:ext cx="10134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V="1">
            <a:off x="3304813" y="4065851"/>
            <a:ext cx="10134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4694386" y="3140961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5360708" y="3147836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940541" y="3151264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748684" y="3136179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567106" y="4065852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5359630" y="4065850"/>
            <a:ext cx="108062" cy="550058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5831511" y="4075617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6633168" y="4075617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>
            <a:off x="2152920" y="5629231"/>
            <a:ext cx="5143500" cy="381000"/>
            <a:chOff x="2421774" y="3917266"/>
            <a:chExt cx="6858000" cy="381000"/>
          </a:xfrm>
        </p:grpSpPr>
        <p:sp>
          <p:nvSpPr>
            <p:cNvPr id="241" name="Rectangle 240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760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775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90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6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821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36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851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67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882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897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12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45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2" name="4-Point Star 291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3" name="4-Point Star 292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6" name="4-Point Star 295"/>
            <p:cNvSpPr/>
            <p:nvPr/>
          </p:nvSpPr>
          <p:spPr>
            <a:xfrm>
              <a:off x="7764918" y="3917266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7" name="4-Point Star 296"/>
          <p:cNvSpPr/>
          <p:nvPr/>
        </p:nvSpPr>
        <p:spPr>
          <a:xfrm>
            <a:off x="2610120" y="5656937"/>
            <a:ext cx="107442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4-Point Star 297"/>
          <p:cNvSpPr/>
          <p:nvPr/>
        </p:nvSpPr>
        <p:spPr>
          <a:xfrm>
            <a:off x="3183697" y="5643482"/>
            <a:ext cx="107442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4-Point Star 298"/>
          <p:cNvSpPr/>
          <p:nvPr/>
        </p:nvSpPr>
        <p:spPr>
          <a:xfrm>
            <a:off x="4877424" y="5629231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4-Point Star 306"/>
          <p:cNvSpPr/>
          <p:nvPr/>
        </p:nvSpPr>
        <p:spPr>
          <a:xfrm>
            <a:off x="2616430" y="5681184"/>
            <a:ext cx="107442" cy="304800"/>
          </a:xfrm>
          <a:prstGeom prst="star4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4-Point Star 307"/>
          <p:cNvSpPr/>
          <p:nvPr/>
        </p:nvSpPr>
        <p:spPr>
          <a:xfrm>
            <a:off x="3062464" y="5636158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4-Point Star 309"/>
          <p:cNvSpPr/>
          <p:nvPr/>
        </p:nvSpPr>
        <p:spPr>
          <a:xfrm>
            <a:off x="6383227" y="5629231"/>
            <a:ext cx="107442" cy="304800"/>
          </a:xfrm>
          <a:prstGeom prst="star4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125" y="5502120"/>
            <a:ext cx="182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Human reference</a:t>
            </a:r>
          </a:p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genome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04987" y="6121814"/>
            <a:ext cx="80641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>
            <a:off x="4694385" y="6141387"/>
            <a:ext cx="665246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>
          <a:xfrm>
            <a:off x="5924821" y="6159513"/>
            <a:ext cx="823862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4-Point Star 302"/>
          <p:cNvSpPr/>
          <p:nvPr/>
        </p:nvSpPr>
        <p:spPr>
          <a:xfrm>
            <a:off x="198703" y="2552042"/>
            <a:ext cx="107442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4-Point Star 303"/>
          <p:cNvSpPr/>
          <p:nvPr/>
        </p:nvSpPr>
        <p:spPr>
          <a:xfrm>
            <a:off x="205517" y="3072485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959" y="2552042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/>
              </a:rPr>
              <a:t>allele-specific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09019" y="3009241"/>
            <a:ext cx="130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/>
              </a:rPr>
              <a:t>non-allele-specific</a:t>
            </a:r>
          </a:p>
        </p:txBody>
      </p:sp>
      <p:sp>
        <p:nvSpPr>
          <p:cNvPr id="306" name="4-Point Star 305"/>
          <p:cNvSpPr/>
          <p:nvPr/>
        </p:nvSpPr>
        <p:spPr>
          <a:xfrm>
            <a:off x="4879640" y="5651794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54924" y="3660173"/>
            <a:ext cx="5143500" cy="383732"/>
            <a:chOff x="2873232" y="3974498"/>
            <a:chExt cx="6858000" cy="383732"/>
          </a:xfrm>
        </p:grpSpPr>
        <p:grpSp>
          <p:nvGrpSpPr>
            <p:cNvPr id="14" name="Group 13"/>
            <p:cNvGrpSpPr/>
            <p:nvPr/>
          </p:nvGrpSpPr>
          <p:grpSpPr>
            <a:xfrm>
              <a:off x="2873232" y="3974498"/>
              <a:ext cx="6858000" cy="381034"/>
              <a:chOff x="2873232" y="3468149"/>
              <a:chExt cx="6858000" cy="381034"/>
            </a:xfrm>
          </p:grpSpPr>
          <p:sp>
            <p:nvSpPr>
              <p:cNvPr id="66" name="Rectangle 65"/>
              <p:cNvSpPr/>
              <p:nvPr/>
            </p:nvSpPr>
            <p:spPr>
              <a:xfrm flipV="1">
                <a:off x="2873232" y="3666270"/>
                <a:ext cx="6858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3387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6435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7959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9483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1007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3784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5308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6832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356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9880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0548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2072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88168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911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531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873232" y="3468151"/>
                <a:ext cx="6858000" cy="381000"/>
                <a:chOff x="2873232" y="3468151"/>
                <a:chExt cx="6858000" cy="381000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54640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75976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143" name="Group 142"/>
                <p:cNvGrpSpPr/>
                <p:nvPr/>
              </p:nvGrpSpPr>
              <p:grpSpPr>
                <a:xfrm>
                  <a:off x="2873232" y="3468151"/>
                  <a:ext cx="6858000" cy="381000"/>
                  <a:chOff x="2878973" y="3127559"/>
                  <a:chExt cx="6858000" cy="381000"/>
                </a:xfrm>
                <a:grpFill/>
              </p:grpSpPr>
              <p:sp>
                <p:nvSpPr>
                  <p:cNvPr id="144" name="Rectangle 143"/>
                  <p:cNvSpPr/>
                  <p:nvPr/>
                </p:nvSpPr>
                <p:spPr>
                  <a:xfrm>
                    <a:off x="2878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3031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3183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402973" y="3127559"/>
                    <a:ext cx="152400" cy="381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707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860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5012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5164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531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562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577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5926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6079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6231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7298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7450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7755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8365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7908177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912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9279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943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958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70" name="4-Point Star 169"/>
              <p:cNvSpPr/>
              <p:nvPr/>
            </p:nvSpPr>
            <p:spPr>
              <a:xfrm>
                <a:off x="3797637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4-Point Star 170"/>
              <p:cNvSpPr/>
              <p:nvPr/>
            </p:nvSpPr>
            <p:spPr>
              <a:xfrm>
                <a:off x="42448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4-Point Star 171"/>
              <p:cNvSpPr/>
              <p:nvPr/>
            </p:nvSpPr>
            <p:spPr>
              <a:xfrm>
                <a:off x="6528440" y="3468151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142124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549633" y="3468149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8969414" y="3468183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85120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0" name="4-Point Star 139"/>
              <p:cNvSpPr/>
              <p:nvPr/>
            </p:nvSpPr>
            <p:spPr>
              <a:xfrm>
                <a:off x="54640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8658914" y="3977230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177127" y="6334680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alleledb.gersteinlab.org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01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365125"/>
            <a:ext cx="7593806" cy="625107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609599"/>
            <a:ext cx="4055533" cy="1557867"/>
          </a:xfrm>
        </p:spPr>
        <p:txBody>
          <a:bodyPr>
            <a:normAutofit/>
          </a:bodyPr>
          <a:lstStyle/>
          <a:p>
            <a:r>
              <a:rPr lang="en-US" b="1" dirty="0" smtClean="0"/>
              <a:t>Number genomes exploding since ‘10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0785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56804"/>
          <a:stretch/>
        </p:blipFill>
        <p:spPr>
          <a:xfrm>
            <a:off x="415519" y="1764197"/>
            <a:ext cx="6042433" cy="2596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19" y="165103"/>
            <a:ext cx="8378437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Groups of elements that are enriched or depleted in allelic activity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6810" y="1823137"/>
            <a:ext cx="1193006" cy="80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510" t="1789" r="76543" b="91966"/>
          <a:stretch/>
        </p:blipFill>
        <p:spPr bwMode="auto">
          <a:xfrm>
            <a:off x="4385930" y="1662215"/>
            <a:ext cx="575750" cy="52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9" b="-765"/>
          <a:stretch/>
        </p:blipFill>
        <p:spPr>
          <a:xfrm>
            <a:off x="415516" y="4444419"/>
            <a:ext cx="6042434" cy="14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88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12182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409"/>
            <a:ext cx="7886700" cy="8086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build a personal genome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0587" y="6334680"/>
            <a:ext cx="391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Rozowsky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6595" y="2244865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reference)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6595" y="2763505"/>
            <a:ext cx="216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vcf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variants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phased or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unphased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6594" y="3942480"/>
            <a:ext cx="159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for each 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haplotype)</a:t>
            </a:r>
          </a:p>
        </p:txBody>
      </p:sp>
      <p:sp>
        <p:nvSpPr>
          <p:cNvPr id="22" name="Plus 21"/>
          <p:cNvSpPr/>
          <p:nvPr/>
        </p:nvSpPr>
        <p:spPr>
          <a:xfrm>
            <a:off x="7710725" y="2562046"/>
            <a:ext cx="197677" cy="30772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7752395" y="3549835"/>
            <a:ext cx="158871" cy="34332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" y="1899578"/>
            <a:ext cx="6960979" cy="2817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27" y="6334680"/>
            <a:ext cx="2686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alleleseq.gersteinlab.org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23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the personal genome (PG) should be the platform for functional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4138"/>
            <a:ext cx="7772400" cy="46386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Diploid</a:t>
            </a:r>
            <a:br>
              <a:rPr lang="en-US" sz="2400" b="1" dirty="0" smtClean="0"/>
            </a:br>
            <a:r>
              <a:rPr lang="en-US" sz="2400" dirty="0" smtClean="0"/>
              <a:t>--Ability </a:t>
            </a:r>
            <a:r>
              <a:rPr lang="en-US" sz="2400" dirty="0"/>
              <a:t>to incorporate private variants of any </a:t>
            </a:r>
            <a:r>
              <a:rPr lang="en-US" sz="2400" dirty="0" smtClean="0"/>
              <a:t>size</a:t>
            </a:r>
            <a:br>
              <a:rPr lang="en-US" sz="2400" dirty="0" smtClean="0"/>
            </a:br>
            <a:r>
              <a:rPr lang="en-US" sz="2400" dirty="0" smtClean="0"/>
              <a:t>--exhibit </a:t>
            </a:r>
            <a:r>
              <a:rPr lang="en-US" sz="2400" dirty="0"/>
              <a:t>phase </a:t>
            </a:r>
            <a:r>
              <a:rPr lang="en-US" sz="2400" dirty="0" smtClean="0"/>
              <a:t>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Scale easily with more samples </a:t>
            </a:r>
            <a:r>
              <a:rPr lang="en-US" sz="2400" b="1" dirty="0" smtClean="0"/>
              <a:t>(v graph genome) and </a:t>
            </a:r>
            <a:r>
              <a:rPr lang="en-US" sz="2400" b="1" dirty="0"/>
              <a:t>improving sequencing technologies: longer reads </a:t>
            </a:r>
            <a:r>
              <a:rPr lang="en-US" sz="2400" b="1" dirty="0" smtClean="0"/>
              <a:t>and more accurate </a:t>
            </a:r>
            <a:r>
              <a:rPr lang="en-US" sz="2400" b="1" dirty="0"/>
              <a:t>phase </a:t>
            </a:r>
            <a:r>
              <a:rPr lang="en-US" sz="2400" b="1" dirty="0" smtClean="0"/>
              <a:t>information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Very useful in functional genomic assay analyses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a) read alignment</a:t>
            </a:r>
            <a:br>
              <a:rPr lang="en-US" sz="2400" dirty="0" smtClean="0"/>
            </a:br>
            <a:r>
              <a:rPr lang="en-US" sz="2400" dirty="0" smtClean="0"/>
              <a:t>b) 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quantification</a:t>
            </a:r>
            <a:br>
              <a:rPr lang="en-US" sz="2400" dirty="0" smtClean="0"/>
            </a:br>
            <a:r>
              <a:rPr lang="en-US" sz="2400" dirty="0" smtClean="0"/>
              <a:t>c) allele-specific analyses</a:t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0781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construction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b="1" dirty="0" smtClean="0"/>
              <a:t>Choice </a:t>
            </a:r>
            <a:r>
              <a:rPr lang="en-US" b="1" dirty="0"/>
              <a:t>of call set(s) 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-- e.g</a:t>
            </a:r>
            <a:r>
              <a:rPr lang="en-US" dirty="0"/>
              <a:t>. different versions of 1000GP call </a:t>
            </a:r>
            <a:r>
              <a:rPr lang="en-US" dirty="0" smtClean="0"/>
              <a:t>sets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dirty="0"/>
              <a:t>Choice of variants </a:t>
            </a:r>
          </a:p>
          <a:p>
            <a:pPr marL="0" indent="0">
              <a:buNone/>
            </a:pPr>
            <a:r>
              <a:rPr lang="en-US" dirty="0"/>
              <a:t>-- e.g. SVs or </a:t>
            </a:r>
            <a:r>
              <a:rPr lang="en-US" dirty="0" err="1"/>
              <a:t>indels</a:t>
            </a:r>
            <a:r>
              <a:rPr lang="en-US" dirty="0"/>
              <a:t> or SNVs </a:t>
            </a:r>
            <a:r>
              <a:rPr lang="en-US" dirty="0" smtClean="0"/>
              <a:t>only</a:t>
            </a:r>
          </a:p>
          <a:p>
            <a:pPr marL="0" indent="0">
              <a:buNone/>
            </a:pPr>
            <a:r>
              <a:rPr lang="en-US" dirty="0" smtClean="0"/>
              <a:t>3.</a:t>
            </a:r>
            <a:r>
              <a:rPr lang="en-US" b="1" dirty="0" smtClean="0"/>
              <a:t> Choice </a:t>
            </a:r>
            <a:r>
              <a:rPr lang="en-US" b="1" dirty="0"/>
              <a:t>of reference </a:t>
            </a:r>
          </a:p>
          <a:p>
            <a:pPr marL="0" indent="0">
              <a:buNone/>
            </a:pPr>
            <a:r>
              <a:rPr lang="en-US" dirty="0"/>
              <a:t>-- choose the </a:t>
            </a:r>
            <a:r>
              <a:rPr lang="en-US" dirty="0" smtClean="0"/>
              <a:t>reference genome in which the call set is derived from</a:t>
            </a:r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b="1" dirty="0" smtClean="0"/>
              <a:t>Assessment of call set quality</a:t>
            </a:r>
          </a:p>
          <a:p>
            <a:pPr marL="0" indent="0">
              <a:buNone/>
            </a:pPr>
            <a:r>
              <a:rPr lang="en-US" dirty="0" smtClean="0"/>
              <a:t>-- e.g. analysis of </a:t>
            </a:r>
            <a:r>
              <a:rPr lang="en-US" dirty="0"/>
              <a:t>Mendelian </a:t>
            </a:r>
            <a:r>
              <a:rPr lang="en-US" dirty="0" smtClean="0"/>
              <a:t>inconsistency in family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03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38353"/>
            <a:ext cx="7886700" cy="1090742"/>
          </a:xfrm>
        </p:spPr>
        <p:txBody>
          <a:bodyPr>
            <a:normAutofit/>
          </a:bodyPr>
          <a:lstStyle/>
          <a:p>
            <a:r>
              <a:rPr lang="en-US" dirty="0"/>
              <a:t>NA12878 family </a:t>
            </a:r>
            <a:r>
              <a:rPr lang="en-US" dirty="0" smtClean="0"/>
              <a:t>of PGs we already have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438130"/>
              </p:ext>
            </p:extLst>
          </p:nvPr>
        </p:nvGraphicFramePr>
        <p:xfrm>
          <a:off x="296361" y="1376853"/>
          <a:ext cx="8382556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5"/>
                <a:gridCol w="4106746"/>
                <a:gridCol w="951893"/>
                <a:gridCol w="1137248"/>
                <a:gridCol w="1916664"/>
              </a:tblGrid>
              <a:tr h="31681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Refgen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Depth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Variants</a:t>
                      </a:r>
                      <a:endParaRPr lang="en-US" sz="16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 Genomes Project (1000GP) pilot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hg18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60x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indels</a:t>
                      </a:r>
                      <a:r>
                        <a:rPr lang="en-US" sz="2000" baseline="0" dirty="0" smtClean="0"/>
                        <a:t>, deletions (including 33 from </a:t>
                      </a:r>
                      <a:r>
                        <a:rPr lang="en-US" sz="2000" baseline="0" dirty="0" err="1" smtClean="0"/>
                        <a:t>fosmid</a:t>
                      </a:r>
                      <a:r>
                        <a:rPr lang="en-US" sz="2000" baseline="0" dirty="0" smtClean="0"/>
                        <a:t> sequencing)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GATK Best Practices v3 (</a:t>
                      </a:r>
                      <a:r>
                        <a:rPr lang="en-US" sz="2000" dirty="0" err="1" smtClean="0"/>
                        <a:t>UnifiedGenotype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 </a:t>
                      </a:r>
                      <a:r>
                        <a:rPr lang="en-US" sz="200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GATK Best Practices v4 (</a:t>
                      </a:r>
                      <a:r>
                        <a:rPr lang="en-US" sz="2000" dirty="0" err="1" smtClean="0"/>
                        <a:t>HaplotypeCaller</a:t>
                      </a:r>
                      <a:r>
                        <a:rPr lang="en-US" sz="2000" dirty="0" smtClean="0"/>
                        <a:t>, PCR-free)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 </a:t>
                      </a:r>
                      <a:r>
                        <a:rPr lang="en-US" sz="200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1000GP Phase 3 SNVs-only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7.4x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1000GP Phase 3 SNVs-</a:t>
                      </a:r>
                      <a:r>
                        <a:rPr lang="en-US" sz="200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7.4x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1000GP Phase 3 SNVs-</a:t>
                      </a:r>
                      <a:r>
                        <a:rPr lang="en-US" sz="2000" dirty="0" err="1" smtClean="0"/>
                        <a:t>indels</a:t>
                      </a:r>
                      <a:r>
                        <a:rPr lang="en-US" sz="2000" dirty="0" smtClean="0"/>
                        <a:t>-SVs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7.4x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 </a:t>
                      </a:r>
                      <a:r>
                        <a:rPr lang="en-US" sz="2000" dirty="0" err="1" smtClean="0"/>
                        <a:t>indels</a:t>
                      </a:r>
                      <a:r>
                        <a:rPr lang="en-US" sz="2000" dirty="0" smtClean="0"/>
                        <a:t>, SVs</a:t>
                      </a:r>
                      <a:endParaRPr lang="en-US" sz="2000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269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" y="240485"/>
            <a:ext cx="8869943" cy="1378108"/>
          </a:xfrm>
        </p:spPr>
        <p:txBody>
          <a:bodyPr>
            <a:noAutofit/>
          </a:bodyPr>
          <a:lstStyle/>
          <a:p>
            <a:r>
              <a:rPr lang="en-US" sz="3733" dirty="0"/>
              <a:t>Alignment gets better as variant sets </a:t>
            </a:r>
            <a:r>
              <a:rPr lang="en-US" sz="3733" dirty="0" smtClean="0"/>
              <a:t>get more </a:t>
            </a:r>
            <a:r>
              <a:rPr lang="en-US" sz="3733" dirty="0"/>
              <a:t>complete: NA12878 Pol2 </a:t>
            </a:r>
            <a:r>
              <a:rPr lang="en-US" sz="3733" dirty="0" err="1" smtClean="0"/>
              <a:t>ChIP-seq</a:t>
            </a:r>
            <a:r>
              <a:rPr lang="en-US" sz="3733" dirty="0" smtClean="0"/>
              <a:t> (ENCODE)</a:t>
            </a:r>
            <a:endParaRPr lang="en-US" sz="3733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528281"/>
              </p:ext>
            </p:extLst>
          </p:nvPr>
        </p:nvGraphicFramePr>
        <p:xfrm>
          <a:off x="79293" y="1856344"/>
          <a:ext cx="893557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995"/>
                <a:gridCol w="1741393"/>
                <a:gridCol w="1741394"/>
                <a:gridCol w="1730174"/>
                <a:gridCol w="1752614"/>
              </a:tblGrid>
              <a:tr h="53848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Ref genome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SNVs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</a:t>
                      </a:r>
                      <a:r>
                        <a:rPr lang="en-US" sz="1900" baseline="0" dirty="0" smtClean="0"/>
                        <a:t> </a:t>
                      </a:r>
                      <a:r>
                        <a:rPr lang="en-US" sz="1900" dirty="0" smtClean="0"/>
                        <a:t>SNVs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SNVs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+ SVs</a:t>
                      </a:r>
                      <a:endParaRPr lang="en-US" sz="1900" dirty="0"/>
                    </a:p>
                  </a:txBody>
                  <a:tcPr marL="68580" marR="68580"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Reads processed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208,051,087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17373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uniquely aligned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171,944,588 (82.65%)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172,591,380 (82.96%)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172,738,321 (83.03%)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172,743,175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(83.03%)</a:t>
                      </a:r>
                    </a:p>
                  </a:txBody>
                  <a:tcPr marL="68580" marR="68580"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that </a:t>
                      </a:r>
                      <a:r>
                        <a:rPr lang="en-US" sz="1900" dirty="0" err="1" smtClean="0"/>
                        <a:t>multimap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17,826,675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(8.57%)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17,795,258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(8.55%)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17,782,167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(8.55%)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17,779,800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(8.55%)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3" name="Curved Up Arrow 2"/>
          <p:cNvSpPr/>
          <p:nvPr/>
        </p:nvSpPr>
        <p:spPr>
          <a:xfrm>
            <a:off x="2845214" y="3782270"/>
            <a:ext cx="4935071" cy="518041"/>
          </a:xfrm>
          <a:prstGeom prst="curvedUp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70AD47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7849" y="3841234"/>
            <a:ext cx="321351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/>
                <a:solidFill>
                  <a:srgbClr val="70AD47"/>
                </a:solidFill>
                <a:latin typeface="Calibri"/>
                <a:ea typeface="+mn-ea"/>
                <a:cs typeface="+mn-cs"/>
              </a:rPr>
              <a:t>Almost 1M increase in reads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58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75" y="2"/>
            <a:ext cx="8687089" cy="1895931"/>
          </a:xfrm>
        </p:spPr>
        <p:txBody>
          <a:bodyPr>
            <a:noAutofit/>
          </a:bodyPr>
          <a:lstStyle/>
          <a:p>
            <a:r>
              <a:rPr lang="en-US" sz="3733" dirty="0"/>
              <a:t>Alignment gets better as variant sets </a:t>
            </a:r>
            <a:r>
              <a:rPr lang="en-US" sz="3733" dirty="0" smtClean="0"/>
              <a:t>get more </a:t>
            </a:r>
            <a:r>
              <a:rPr lang="en-US" sz="3733" dirty="0"/>
              <a:t>complete: </a:t>
            </a:r>
            <a:r>
              <a:rPr lang="en-US" sz="3467" dirty="0"/>
              <a:t>NA12878 RNA-</a:t>
            </a:r>
            <a:r>
              <a:rPr lang="en-US" sz="3467" dirty="0" err="1"/>
              <a:t>seq</a:t>
            </a:r>
            <a:r>
              <a:rPr lang="en-US" sz="3467" dirty="0"/>
              <a:t> (Kilpinen </a:t>
            </a:r>
            <a:r>
              <a:rPr lang="en-US" sz="3467" i="1" dirty="0"/>
              <a:t>et al. </a:t>
            </a:r>
            <a:r>
              <a:rPr lang="en-US" sz="3467" dirty="0"/>
              <a:t>2013)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057345"/>
              </p:ext>
            </p:extLst>
          </p:nvPr>
        </p:nvGraphicFramePr>
        <p:xfrm>
          <a:off x="114305" y="1895931"/>
          <a:ext cx="8801097" cy="401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024"/>
                <a:gridCol w="1664933"/>
                <a:gridCol w="1664933"/>
                <a:gridCol w="1702772"/>
                <a:gridCol w="1667435"/>
              </a:tblGrid>
              <a:tr h="6604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Ref genome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</a:t>
                      </a:r>
                      <a:r>
                        <a:rPr lang="en-US" sz="1900" dirty="0" err="1" smtClean="0"/>
                        <a:t>snvs</a:t>
                      </a:r>
                      <a:r>
                        <a:rPr lang="en-US" sz="1900" dirty="0" smtClean="0"/>
                        <a:t>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</a:t>
                      </a:r>
                      <a:r>
                        <a:rPr lang="en-US" sz="1900" baseline="0" dirty="0" smtClean="0"/>
                        <a:t> </a:t>
                      </a:r>
                      <a:r>
                        <a:rPr lang="en-US" sz="1900" dirty="0" err="1" smtClean="0"/>
                        <a:t>snvs</a:t>
                      </a:r>
                      <a:r>
                        <a:rPr lang="en-US" sz="1900" dirty="0" smtClean="0"/>
                        <a:t>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</a:t>
                      </a:r>
                      <a:r>
                        <a:rPr lang="en-US" sz="1900" dirty="0" err="1" smtClean="0"/>
                        <a:t>snvs</a:t>
                      </a:r>
                      <a:r>
                        <a:rPr lang="en-US" sz="1900" dirty="0" smtClean="0"/>
                        <a:t>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+ SVs</a:t>
                      </a:r>
                      <a:endParaRPr lang="en-US" sz="1900" dirty="0"/>
                    </a:p>
                  </a:txBody>
                  <a:tcPr marL="68580" marR="68580"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Reads processed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37,558,398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</a:tr>
              <a:tr h="17373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uniquely aligned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25,303,498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(67.37%)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25,486,837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(67.86%)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25,538,449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(68.00%)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25,568,042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(68.08%)</a:t>
                      </a:r>
                    </a:p>
                  </a:txBody>
                  <a:tcPr marL="68580" marR="68580"/>
                </a:tc>
              </a:tr>
              <a:tr h="12293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that </a:t>
                      </a:r>
                      <a:r>
                        <a:rPr lang="en-US" sz="1900" dirty="0" err="1" smtClean="0"/>
                        <a:t>multimap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4,041,495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(10.76%)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4,010,417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(10.68%)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4,012,297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(10.68%)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3,972,990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(10.58%)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Curved Up Arrow 4"/>
          <p:cNvSpPr/>
          <p:nvPr/>
        </p:nvSpPr>
        <p:spPr>
          <a:xfrm>
            <a:off x="3065931" y="3897884"/>
            <a:ext cx="4935071" cy="518041"/>
          </a:xfrm>
          <a:prstGeom prst="curvedUp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70AD47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0097" y="3956849"/>
            <a:ext cx="313569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n/>
                <a:solidFill>
                  <a:srgbClr val="70AD47"/>
                </a:solidFill>
                <a:latin typeface="Calibri"/>
                <a:ea typeface="+mn-ea"/>
                <a:cs typeface="+mn-cs"/>
              </a:rPr>
              <a:t>Over 260K increase </a:t>
            </a:r>
            <a:r>
              <a:rPr lang="en-US" sz="2000" b="1" dirty="0">
                <a:ln/>
                <a:solidFill>
                  <a:srgbClr val="70AD47"/>
                </a:solidFill>
                <a:latin typeface="Calibri"/>
                <a:ea typeface="+mn-ea"/>
                <a:cs typeface="+mn-cs"/>
              </a:rPr>
              <a:t>in reads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066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521"/>
            <a:ext cx="7886700" cy="55181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PG alleviates reference bias in alignment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939158" y="1228155"/>
            <a:ext cx="173420" cy="136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8319" y="3941379"/>
            <a:ext cx="496613" cy="2780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0819" y="3965082"/>
            <a:ext cx="496613" cy="2780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5118" y="6664378"/>
            <a:ext cx="5675586" cy="212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2911" y="3902984"/>
            <a:ext cx="472965" cy="2731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8522" y="4047320"/>
            <a:ext cx="472965" cy="2731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301" y="3801159"/>
            <a:ext cx="472965" cy="2731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1601" y="6511975"/>
            <a:ext cx="5316921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36576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7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521"/>
            <a:ext cx="7886700" cy="55181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PG alleviates reference bias in alignment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939158" y="1228155"/>
            <a:ext cx="173420" cy="136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01700"/>
            <a:ext cx="70104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90"/>
          <p:cNvGrpSpPr>
            <a:grpSpLocks/>
          </p:cNvGrpSpPr>
          <p:nvPr/>
        </p:nvGrpSpPr>
        <p:grpSpPr bwMode="auto">
          <a:xfrm>
            <a:off x="4343410" y="3962400"/>
            <a:ext cx="841375" cy="2503488"/>
            <a:chOff x="4343400" y="3962400"/>
            <a:chExt cx="841248" cy="2502932"/>
          </a:xfrm>
        </p:grpSpPr>
        <p:pic>
          <p:nvPicPr>
            <p:cNvPr id="91154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56" name="TextBox 33"/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91157" name="TextBox 80"/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91138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39" name="Group 85"/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40" name="Group 91"/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41" name="Group 84"/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91144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42" name="TextBox 1"/>
          <p:cNvSpPr txBox="1">
            <a:spLocks noChangeArrowheads="1"/>
          </p:cNvSpPr>
          <p:nvPr/>
        </p:nvSpPr>
        <p:spPr bwMode="auto">
          <a:xfrm>
            <a:off x="304801" y="1493839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Personal Genomics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Ambiguous mapping bias due to sequence similarity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For </a:t>
            </a:r>
            <a:r>
              <a:rPr lang="en-US" sz="1800" dirty="0">
                <a:latin typeface="Arial"/>
                <a:cs typeface="Arial"/>
              </a:rPr>
              <a:t>AS </a:t>
            </a:r>
            <a:r>
              <a:rPr lang="en-US" sz="1800" dirty="0" smtClean="0">
                <a:latin typeface="Arial"/>
                <a:cs typeface="Arial"/>
              </a:rPr>
              <a:t>analyses, discard reads that multi-map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36750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24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Account for ambiguous mapping bias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8"/>
            <a:ext cx="7886700" cy="79145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Using the reference genome, new simulated reads are created where alleles of the original reads are flipped (at het SNV positions)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3243" y="4961317"/>
            <a:ext cx="2559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Lappalainen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 (2013)</a:t>
            </a:r>
          </a:p>
          <a:p>
            <a:pPr algn="r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Panousis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(2014)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Van de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Geijn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(2015)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0"/>
            <a:ext cx="8763000" cy="20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6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PG facilitates the resolution of ambiguous mapping bias</a:t>
            </a:r>
            <a:endParaRPr lang="en-US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825628"/>
            <a:ext cx="8302516" cy="791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Using the personal genome, we do not need to simulate reads.</a:t>
            </a:r>
          </a:p>
          <a:p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We can directly test affected sites using multi-mapping read pile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1"/>
            <a:ext cx="831873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10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84177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4139" y="38100"/>
            <a:ext cx="8940800" cy="1143000"/>
          </a:xfrm>
        </p:spPr>
        <p:txBody>
          <a:bodyPr rtlCol="0">
            <a:normAutofit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</a:t>
            </a:r>
            <a:r>
              <a:rPr lang="en-US" dirty="0" smtClean="0">
                <a:ea typeface="+mj-ea"/>
              </a:rPr>
              <a:t>dentification of non-coding candidate drivers amongst somatic variants: Scheme</a:t>
            </a:r>
            <a:endParaRPr lang="en-US" dirty="0">
              <a:ea typeface="+mj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EDF66-6537-3A4A-8F3C-1ACCE828D23A}" type="slidenum">
              <a:rPr lang="en-US"/>
              <a:pPr>
                <a:defRPr/>
              </a:pPr>
              <a:t>54</a:t>
            </a:fld>
            <a:endParaRPr lang="en-US"/>
          </a:p>
        </p:txBody>
      </p:sp>
      <p:pic>
        <p:nvPicPr>
          <p:cNvPr id="168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1157288"/>
            <a:ext cx="729773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1" y="6421458"/>
            <a:ext cx="2070081" cy="2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89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2"/>
          <p:cNvGrpSpPr>
            <a:grpSpLocks/>
          </p:cNvGrpSpPr>
          <p:nvPr/>
        </p:nvGrpSpPr>
        <p:grpSpPr bwMode="auto">
          <a:xfrm>
            <a:off x="908060" y="233363"/>
            <a:ext cx="7083425" cy="6567487"/>
            <a:chOff x="908700" y="234096"/>
            <a:chExt cx="7083487" cy="6567371"/>
          </a:xfrm>
        </p:grpSpPr>
        <p:grpSp>
          <p:nvGrpSpPr>
            <p:cNvPr id="169987" name="Group 25"/>
            <p:cNvGrpSpPr>
              <a:grpSpLocks/>
            </p:cNvGrpSpPr>
            <p:nvPr/>
          </p:nvGrpSpPr>
          <p:grpSpPr bwMode="auto">
            <a:xfrm>
              <a:off x="908700" y="234096"/>
              <a:ext cx="7083487" cy="6567371"/>
              <a:chOff x="908700" y="234096"/>
              <a:chExt cx="7083487" cy="6567371"/>
            </a:xfrm>
          </p:grpSpPr>
          <p:grpSp>
            <p:nvGrpSpPr>
              <p:cNvPr id="169990" name="Group 19"/>
              <p:cNvGrpSpPr>
                <a:grpSpLocks noChangeAspect="1"/>
              </p:cNvGrpSpPr>
              <p:nvPr/>
            </p:nvGrpSpPr>
            <p:grpSpPr bwMode="auto">
              <a:xfrm>
                <a:off x="1097847" y="501355"/>
                <a:ext cx="6894340" cy="6300112"/>
                <a:chOff x="964174" y="284098"/>
                <a:chExt cx="7147776" cy="6531703"/>
              </a:xfrm>
            </p:grpSpPr>
            <p:grpSp>
              <p:nvGrpSpPr>
                <p:cNvPr id="169994" name="Group 11"/>
                <p:cNvGrpSpPr>
                  <a:grpSpLocks/>
                </p:cNvGrpSpPr>
                <p:nvPr/>
              </p:nvGrpSpPr>
              <p:grpSpPr bwMode="auto">
                <a:xfrm>
                  <a:off x="964174" y="284098"/>
                  <a:ext cx="6431430" cy="6531703"/>
                  <a:chOff x="529740" y="284098"/>
                  <a:chExt cx="6431430" cy="6531703"/>
                </a:xfrm>
              </p:grpSpPr>
              <p:pic>
                <p:nvPicPr>
                  <p:cNvPr id="169996" name="Picture 3" descr="Khurana6.2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4970" y="722536"/>
                    <a:ext cx="3606645" cy="5597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529499" y="2648566"/>
                    <a:ext cx="130023" cy="350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802447" y="4768392"/>
                    <a:ext cx="1270612" cy="17478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659256" y="5555097"/>
                    <a:ext cx="641890" cy="143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788590" y="3181814"/>
                    <a:ext cx="972710" cy="275346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" name="Trapezoid 1"/>
                  <p:cNvSpPr/>
                  <p:nvPr/>
                </p:nvSpPr>
                <p:spPr>
                  <a:xfrm rot="16200000">
                    <a:off x="1468530" y="3506838"/>
                    <a:ext cx="4601733" cy="2016191"/>
                  </a:xfrm>
                  <a:prstGeom prst="trapezoid">
                    <a:avLst>
                      <a:gd name="adj" fmla="val 4383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1912031" y="601157"/>
                    <a:ext cx="1245924" cy="115207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Trapezoid 13"/>
                  <p:cNvSpPr/>
                  <p:nvPr/>
                </p:nvSpPr>
                <p:spPr>
                  <a:xfrm rot="16200000">
                    <a:off x="3073216" y="368252"/>
                    <a:ext cx="1789014" cy="1619537"/>
                  </a:xfrm>
                  <a:prstGeom prst="trapezoid">
                    <a:avLst>
                      <a:gd name="adj" fmla="val 19942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pic>
                <p:nvPicPr>
                  <p:cNvPr id="9" name="Picture 8" descr="Khurana6.5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77492" y="283513"/>
                    <a:ext cx="2184071" cy="1789014"/>
                  </a:xfrm>
                  <a:prstGeom prst="rect">
                    <a:avLst/>
                  </a:prstGeom>
                  <a:ln>
                    <a:solidFill>
                      <a:srgbClr val="FFFFFF"/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7981927" y="6024159"/>
                  <a:ext cx="130023" cy="350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69991" name="Rectangle 20"/>
              <p:cNvSpPr>
                <a:spLocks noChangeArrowheads="1"/>
              </p:cNvSpPr>
              <p:nvPr/>
            </p:nvSpPr>
            <p:spPr bwMode="auto">
              <a:xfrm>
                <a:off x="908700" y="234096"/>
                <a:ext cx="3681435" cy="584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aseline="30000"/>
                  <a:t>Flowchart for 1 Prostate Cancer Genome (from Berger et al. '11)</a:t>
                </a:r>
                <a:endParaRPr lang="en-US" sz="240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49311" y="6037893"/>
                <a:ext cx="125414" cy="338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10903" y="2367658"/>
                <a:ext cx="620717" cy="106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57088" y="2367658"/>
              <a:ext cx="620717" cy="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" name="Picture 14" descr="Khurana6.1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863" y="2359720"/>
              <a:ext cx="2103456" cy="443063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998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7941486" y="3470249"/>
            <a:ext cx="2070081" cy="2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Khurana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et al., </a:t>
            </a:r>
            <a:r>
              <a:rPr lang="en-US" sz="1100" i="1" dirty="0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33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Variant priorit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84" y="2080173"/>
            <a:ext cx="47386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Title 1"/>
          <p:cNvSpPr txBox="1">
            <a:spLocks/>
          </p:cNvSpPr>
          <p:nvPr/>
        </p:nvSpPr>
        <p:spPr bwMode="auto">
          <a:xfrm>
            <a:off x="404823" y="4643438"/>
            <a:ext cx="3546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000090"/>
                </a:solidFill>
              </a:rPr>
              <a:t>FunSeq</a:t>
            </a:r>
            <a:r>
              <a:rPr lang="en-US" sz="2000" b="1">
                <a:solidFill>
                  <a:srgbClr val="000090"/>
                </a:solidFill>
              </a:rPr>
              <a:t>.gersteinlab.org</a:t>
            </a:r>
          </a:p>
        </p:txBody>
      </p:sp>
      <p:sp>
        <p:nvSpPr>
          <p:cNvPr id="173060" name="TextBox 6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173061" name="Picture 2" descr="Screen Shot 2014-09-29 at 10.0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01600"/>
            <a:ext cx="5592762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2" name="TextBox 2"/>
          <p:cNvSpPr txBox="1">
            <a:spLocks noChangeArrowheads="1"/>
          </p:cNvSpPr>
          <p:nvPr/>
        </p:nvSpPr>
        <p:spPr bwMode="auto">
          <a:xfrm>
            <a:off x="6748473" y="338143"/>
            <a:ext cx="1665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Site integrates user variants with large-scale context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2533" y="4402665"/>
            <a:ext cx="1551517" cy="646331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</a:t>
            </a:r>
          </a:p>
          <a:p>
            <a:pPr algn="ctr"/>
            <a:r>
              <a:rPr lang="en-US" dirty="0" smtClean="0"/>
              <a:t>Variants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4082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4101" name="Group 5"/>
          <p:cNvGrpSpPr>
            <a:grpSpLocks/>
          </p:cNvGrpSpPr>
          <p:nvPr/>
        </p:nvGrpSpPr>
        <p:grpSpPr bwMode="auto">
          <a:xfrm>
            <a:off x="2363798" y="2740045"/>
            <a:ext cx="3635375" cy="200025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1995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1995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10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6130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6149" name="Group 5"/>
          <p:cNvGrpSpPr>
            <a:grpSpLocks/>
          </p:cNvGrpSpPr>
          <p:nvPr/>
        </p:nvGrpSpPr>
        <p:grpSpPr bwMode="auto">
          <a:xfrm>
            <a:off x="2363798" y="3508376"/>
            <a:ext cx="3635375" cy="201613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6158" name="Object 6"/>
          <p:cNvGraphicFramePr>
            <a:graphicFrameLocks noChangeAspect="1"/>
          </p:cNvGraphicFramePr>
          <p:nvPr/>
        </p:nvGraphicFramePr>
        <p:xfrm>
          <a:off x="3890973" y="3821116"/>
          <a:ext cx="5873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43" name="Equation" r:id="rId4" imgW="469900" imgH="393700" progId="Equation.3">
                  <p:embed/>
                </p:oleObj>
              </mc:Choice>
              <mc:Fallback>
                <p:oleObj name="Equation" r:id="rId4" imgW="469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73" y="3821116"/>
                        <a:ext cx="5873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59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8178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9687" y="4421208"/>
            <a:ext cx="10709276" cy="1698625"/>
            <a:chOff x="-39688" y="4420836"/>
            <a:chExt cx="10709276" cy="1698625"/>
          </a:xfrm>
        </p:grpSpPr>
        <p:graphicFrame>
          <p:nvGraphicFramePr>
            <p:cNvPr id="178212" name="Object 4"/>
            <p:cNvGraphicFramePr>
              <a:graphicFrameLocks noChangeAspect="1"/>
            </p:cNvGraphicFramePr>
            <p:nvPr/>
          </p:nvGraphicFramePr>
          <p:xfrm>
            <a:off x="-39688" y="4420836"/>
            <a:ext cx="10269538" cy="169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92" name="Document" r:id="rId4" imgW="5270500" imgH="876300" progId="Word.Document.12">
                    <p:embed/>
                  </p:oleObj>
                </mc:Choice>
                <mc:Fallback>
                  <p:oleObj name="Document" r:id="rId4" imgW="5270500" imgH="876300" progId="Word.Document.1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9688" y="4420836"/>
                          <a:ext cx="10269538" cy="169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9143" name="Rectangle 2"/>
            <p:cNvSpPr>
              <a:spLocks noChangeArrowheads="1"/>
            </p:cNvSpPr>
            <p:nvPr/>
          </p:nvSpPr>
          <p:spPr bwMode="auto">
            <a:xfrm>
              <a:off x="2609850" y="5051073"/>
              <a:ext cx="8059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 p = probability of the feature overlapping natural polymorphisms</a:t>
              </a:r>
            </a:p>
          </p:txBody>
        </p:sp>
        <p:sp>
          <p:nvSpPr>
            <p:cNvPr id="219144" name="Rectangle 44"/>
            <p:cNvSpPr>
              <a:spLocks noChangeArrowheads="1"/>
            </p:cNvSpPr>
            <p:nvPr/>
          </p:nvSpPr>
          <p:spPr bwMode="auto">
            <a:xfrm>
              <a:off x="657225" y="4428773"/>
              <a:ext cx="457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Feature weight: </a:t>
              </a:r>
            </a:p>
          </p:txBody>
        </p:sp>
        <p:sp>
          <p:nvSpPr>
            <p:cNvPr id="219145" name="Rectangle 45"/>
            <p:cNvSpPr>
              <a:spLocks noChangeArrowheads="1"/>
            </p:cNvSpPr>
            <p:nvPr/>
          </p:nvSpPr>
          <p:spPr bwMode="auto">
            <a:xfrm>
              <a:off x="1446213" y="5654323"/>
              <a:ext cx="14938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For a variant: </a:t>
              </a:r>
            </a:p>
          </p:txBody>
        </p:sp>
        <p:graphicFrame>
          <p:nvGraphicFramePr>
            <p:cNvPr id="178216" name="Object 5"/>
            <p:cNvGraphicFramePr>
              <a:graphicFrameLocks noChangeAspect="1"/>
            </p:cNvGraphicFramePr>
            <p:nvPr/>
          </p:nvGraphicFramePr>
          <p:xfrm>
            <a:off x="1687513" y="5033611"/>
            <a:ext cx="442912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93" name="Equation" r:id="rId6" imgW="203200" imgH="203200" progId="Equation.DSMT4">
                    <p:embed/>
                  </p:oleObj>
                </mc:Choice>
                <mc:Fallback>
                  <p:oleObj name="Equation" r:id="rId6" imgW="203200" imgH="2032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7513" y="5033611"/>
                          <a:ext cx="442912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217" name="Object 6"/>
            <p:cNvGraphicFramePr>
              <a:graphicFrameLocks noChangeAspect="1"/>
            </p:cNvGraphicFramePr>
            <p:nvPr/>
          </p:nvGraphicFramePr>
          <p:xfrm>
            <a:off x="927100" y="5111398"/>
            <a:ext cx="307975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94" name="Equation" r:id="rId8" imgW="139700" imgH="165100" progId="Equation.DSMT4">
                    <p:embed/>
                  </p:oleObj>
                </mc:Choice>
                <mc:Fallback>
                  <p:oleObj name="Equation" r:id="rId8" imgW="139700" imgH="165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7100" y="5111398"/>
                          <a:ext cx="307975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flipV="1">
              <a:off x="1358900" y="5097111"/>
              <a:ext cx="0" cy="3651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09800" y="5084411"/>
              <a:ext cx="0" cy="393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8203" name="Group 55"/>
          <p:cNvGrpSpPr>
            <a:grpSpLocks/>
          </p:cNvGrpSpPr>
          <p:nvPr/>
        </p:nvGrpSpPr>
        <p:grpSpPr bwMode="auto">
          <a:xfrm>
            <a:off x="2363798" y="3508376"/>
            <a:ext cx="3635375" cy="201613"/>
            <a:chOff x="2363787" y="2739321"/>
            <a:chExt cx="3635376" cy="20116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4711700" y="2739321"/>
              <a:ext cx="1287463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363787" y="2739321"/>
              <a:ext cx="674687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207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  <p:graphicFrame>
        <p:nvGraphicFramePr>
          <p:cNvPr id="178208" name="Object 6"/>
          <p:cNvGraphicFramePr>
            <a:graphicFrameLocks noChangeAspect="1"/>
          </p:cNvGraphicFramePr>
          <p:nvPr/>
        </p:nvGraphicFramePr>
        <p:xfrm>
          <a:off x="3890973" y="3821116"/>
          <a:ext cx="5873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95" name="Equation" r:id="rId10" imgW="469900" imgH="393700" progId="Equation.3">
                  <p:embed/>
                </p:oleObj>
              </mc:Choice>
              <mc:Fallback>
                <p:oleObj name="Equation" r:id="rId10" imgW="469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73" y="3821116"/>
                        <a:ext cx="5873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2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92165" name="Picture 6" descr="C:\Users\JM\Desktop\karyograms670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6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304801" y="1493839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3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Personal Genomics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138113"/>
            <a:ext cx="8229600" cy="908050"/>
          </a:xfrm>
        </p:spPr>
        <p:txBody>
          <a:bodyPr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err="1" smtClean="0">
                <a:solidFill>
                  <a:srgbClr val="000090"/>
                </a:solidFill>
              </a:rPr>
              <a:t>Germline</a:t>
            </a:r>
            <a:r>
              <a:rPr lang="en-US" sz="3600" b="1" dirty="0" smtClean="0">
                <a:solidFill>
                  <a:srgbClr val="000090"/>
                </a:solidFill>
              </a:rPr>
              <a:t> pathogenic variants show higher core scores than controls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2800" y="4933950"/>
            <a:ext cx="7662863" cy="150812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3 controls with natural polymorphisms </a:t>
            </a:r>
            <a:r>
              <a:rPr lang="en-US" sz="1800" dirty="0"/>
              <a:t>(</a:t>
            </a:r>
            <a:r>
              <a:rPr lang="en-US" sz="1800" dirty="0" smtClean="0"/>
              <a:t>allele frequency &gt;= 1% 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1.     Matched region:  1kb around HGMD variants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/>
              <a:t>Matched TSS:  matched for distance to TSS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/>
              <a:t>Unmatched: randomly selected</a:t>
            </a:r>
          </a:p>
        </p:txBody>
      </p:sp>
      <p:pic>
        <p:nvPicPr>
          <p:cNvPr id="224259" name="Picture 1" descr="germlin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5002213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2"/>
          <p:cNvSpPr>
            <a:spLocks noChangeArrowheads="1"/>
          </p:cNvSpPr>
          <p:nvPr/>
        </p:nvSpPr>
        <p:spPr bwMode="auto">
          <a:xfrm>
            <a:off x="136525" y="6442075"/>
            <a:ext cx="247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 i="1" smtClean="0">
                <a:solidFill>
                  <a:srgbClr val="000000"/>
                </a:solidFill>
              </a:rPr>
              <a:t>Ritchie et al., Nature Methods, 2014</a:t>
            </a:r>
          </a:p>
        </p:txBody>
      </p:sp>
      <p:pic>
        <p:nvPicPr>
          <p:cNvPr id="224261" name="Picture 4" descr="germline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320800"/>
            <a:ext cx="45989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TextBox 7"/>
          <p:cNvSpPr txBox="1">
            <a:spLocks noChangeArrowheads="1"/>
          </p:cNvSpPr>
          <p:nvPr/>
        </p:nvSpPr>
        <p:spPr bwMode="auto">
          <a:xfrm>
            <a:off x="4529138" y="6562725"/>
            <a:ext cx="3775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7F7F7F"/>
                </a:solidFill>
              </a:rPr>
              <a:t>[Fu et al., GenomeBiology ('14, in revision)]</a:t>
            </a:r>
          </a:p>
        </p:txBody>
      </p:sp>
    </p:spTree>
    <p:extLst>
      <p:ext uri="{BB962C8B-B14F-4D97-AF65-F5344CB8AC3E}">
        <p14:creationId xmlns:p14="http://schemas.microsoft.com/office/powerpoint/2010/main" val="3208347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9816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039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4739136-02DD-FD41-9937-597F26FD4B17}" type="slidenum">
              <a:rPr lang="en-US" sz="1200">
                <a:solidFill>
                  <a:srgbClr val="898989"/>
                </a:solidFill>
              </a:rPr>
              <a:pPr eaLnBrk="1" hangingPunct="1"/>
              <a:t>62</a:t>
            </a:fld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182274" name="Group 2"/>
          <p:cNvGrpSpPr>
            <a:grpSpLocks/>
          </p:cNvGrpSpPr>
          <p:nvPr/>
        </p:nvGrpSpPr>
        <p:grpSpPr bwMode="auto">
          <a:xfrm>
            <a:off x="396973" y="696933"/>
            <a:ext cx="8270784" cy="5411787"/>
            <a:chOff x="396417" y="680758"/>
            <a:chExt cx="8271045" cy="5410550"/>
          </a:xfrm>
        </p:grpSpPr>
        <p:grpSp>
          <p:nvGrpSpPr>
            <p:cNvPr id="182276" name="Group 166"/>
            <p:cNvGrpSpPr>
              <a:grpSpLocks/>
            </p:cNvGrpSpPr>
            <p:nvPr/>
          </p:nvGrpSpPr>
          <p:grpSpPr bwMode="auto">
            <a:xfrm>
              <a:off x="396418" y="680758"/>
              <a:ext cx="8271044" cy="1586865"/>
              <a:chOff x="388768" y="680758"/>
              <a:chExt cx="8271044" cy="1586865"/>
            </a:xfrm>
          </p:grpSpPr>
          <p:grpSp>
            <p:nvGrpSpPr>
              <p:cNvPr id="182396" name="Group 167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400" name="Group 171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093845" y="1222519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12" name="Picture 18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1" name="Group 172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093845" y="1223282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10" name="Picture 18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2" name="Group 173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093845" y="1222456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08" name="Picture 17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3" name="Group 174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093845" y="1223444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06" name="Picture 17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404" name="Picture 17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97" name="Group 168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2398" name="Object 169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78" name="Equation" r:id="rId6" imgW="355600" imgH="889000" progId="Equation.3">
                        <p:embed/>
                      </p:oleObj>
                    </mc:Choice>
                    <mc:Fallback>
                      <p:oleObj name="Equation" r:id="rId6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1" name="TextBox 170"/>
                <p:cNvSpPr txBox="1"/>
                <p:nvPr/>
              </p:nvSpPr>
              <p:spPr>
                <a:xfrm rot="16200000">
                  <a:off x="-136418" y="2551139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1</a:t>
                  </a:r>
                </a:p>
              </p:txBody>
            </p:sp>
          </p:grpSp>
        </p:grpSp>
        <p:grpSp>
          <p:nvGrpSpPr>
            <p:cNvPr id="182277" name="Group 184"/>
            <p:cNvGrpSpPr>
              <a:grpSpLocks/>
            </p:cNvGrpSpPr>
            <p:nvPr/>
          </p:nvGrpSpPr>
          <p:grpSpPr bwMode="auto">
            <a:xfrm>
              <a:off x="396417" y="2562001"/>
              <a:ext cx="8271045" cy="1586865"/>
              <a:chOff x="388767" y="680758"/>
              <a:chExt cx="8271045" cy="1586865"/>
            </a:xfrm>
          </p:grpSpPr>
          <p:grpSp>
            <p:nvGrpSpPr>
              <p:cNvPr id="182379" name="Group 185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383" name="Group 189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1093845" y="1217272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5" name="Picture 20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4" name="Group 190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093845" y="1222796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3" name="Picture 19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5" name="Group 191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093845" y="1221971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1" name="Picture 19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6" name="Group 192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1093845" y="1222959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89" name="Picture 19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387" name="Picture 1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80" name="Group 186"/>
              <p:cNvGrpSpPr>
                <a:grpSpLocks/>
              </p:cNvGrpSpPr>
              <p:nvPr/>
            </p:nvGrpSpPr>
            <p:grpSpPr bwMode="auto">
              <a:xfrm>
                <a:off x="388767" y="759524"/>
                <a:ext cx="800541" cy="1454902"/>
                <a:chOff x="459541" y="1775465"/>
                <a:chExt cx="1138143" cy="1954688"/>
              </a:xfrm>
            </p:grpSpPr>
            <p:graphicFrame>
              <p:nvGraphicFramePr>
                <p:cNvPr id="182381" name="Object 187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79" name="Equation" r:id="rId8" imgW="355600" imgH="889000" progId="Equation.3">
                        <p:embed/>
                      </p:oleObj>
                    </mc:Choice>
                    <mc:Fallback>
                      <p:oleObj name="Equation" r:id="rId8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-136420" y="2548355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2</a:t>
                  </a:r>
                </a:p>
              </p:txBody>
            </p:sp>
          </p:grpSp>
        </p:grpSp>
        <p:grpSp>
          <p:nvGrpSpPr>
            <p:cNvPr id="182278" name="Group 202"/>
            <p:cNvGrpSpPr>
              <a:grpSpLocks/>
            </p:cNvGrpSpPr>
            <p:nvPr/>
          </p:nvGrpSpPr>
          <p:grpSpPr bwMode="auto">
            <a:xfrm>
              <a:off x="396418" y="4504443"/>
              <a:ext cx="8271044" cy="1586865"/>
              <a:chOff x="388768" y="680758"/>
              <a:chExt cx="8271044" cy="1586865"/>
            </a:xfrm>
          </p:grpSpPr>
          <p:grpSp>
            <p:nvGrpSpPr>
              <p:cNvPr id="182362" name="Group 203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366" name="Group 207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93845" y="1222247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8" name="Picture 21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7" name="Group 208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093845" y="1223010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6" name="Picture 2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8" name="Group 209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1093845" y="1222185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4" name="Picture 2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9" name="Group 210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1093845" y="1223173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2" name="Picture 21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370" name="Picture 2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63" name="Group 204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2364" name="Object 205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80" name="Equation" r:id="rId9" imgW="355600" imgH="889000" progId="Equation.3">
                        <p:embed/>
                      </p:oleObj>
                    </mc:Choice>
                    <mc:Fallback>
                      <p:oleObj name="Equation" r:id="rId9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-136418" y="2550774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</a:t>
                  </a:r>
                  <a:r>
                    <a:rPr lang="en-US" altLang="zh-CN" sz="1400" dirty="0">
                      <a:solidFill>
                        <a:prstClr val="black"/>
                      </a:solidFill>
                      <a:latin typeface="Calibri"/>
                      <a:ea typeface="宋体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2279" name="Group 220"/>
            <p:cNvGrpSpPr>
              <a:grpSpLocks/>
            </p:cNvGrpSpPr>
            <p:nvPr/>
          </p:nvGrpSpPr>
          <p:grpSpPr bwMode="auto">
            <a:xfrm>
              <a:off x="1331150" y="736934"/>
              <a:ext cx="7068264" cy="269470"/>
              <a:chOff x="1331150" y="736934"/>
              <a:chExt cx="7068264" cy="26947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>
                <a:off x="133138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4775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46219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3242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85257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99167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389484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7219615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644012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96703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155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654490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7811773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Straight Connector 234"/>
            <p:cNvCxnSpPr/>
            <p:nvPr/>
          </p:nvCxnSpPr>
          <p:spPr>
            <a:xfrm>
              <a:off x="145203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18548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58284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3452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497322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822929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56236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087691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403455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667147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995770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694293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34091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153895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47172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32523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468747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8118169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722914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976562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6556018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6957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1880678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9872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379327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498910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845949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3561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5782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646870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683022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10169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726843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855751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811181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222790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44488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549668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588569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69699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830232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06403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90913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372977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8397578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508549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541731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906079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5014506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270574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381545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540143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545221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62667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66492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4786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73699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6262321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257716" y="49184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5363767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525855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317412" y="5246951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300265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557606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021329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147744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499863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587769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890834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275" name="Title 1"/>
          <p:cNvSpPr txBox="1">
            <a:spLocks/>
          </p:cNvSpPr>
          <p:nvPr/>
        </p:nvSpPr>
        <p:spPr bwMode="auto">
          <a:xfrm>
            <a:off x="685800" y="-96838"/>
            <a:ext cx="777240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cs typeface="Arial" charset="0"/>
              </a:rPr>
              <a:t>Mutation recurrence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81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039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2B030AF-8AF3-314C-B242-7CDD8DC37BC8}" type="slidenum">
              <a:rPr lang="en-US" sz="1200">
                <a:solidFill>
                  <a:srgbClr val="898989"/>
                </a:solidFill>
              </a:rPr>
              <a:pPr eaLnBrk="1" hangingPunct="1"/>
              <a:t>63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396973" y="696933"/>
            <a:ext cx="8270784" cy="5411787"/>
            <a:chOff x="396417" y="680758"/>
            <a:chExt cx="8271045" cy="5410550"/>
          </a:xfrm>
        </p:grpSpPr>
        <p:grpSp>
          <p:nvGrpSpPr>
            <p:cNvPr id="184330" name="Group 166"/>
            <p:cNvGrpSpPr>
              <a:grpSpLocks/>
            </p:cNvGrpSpPr>
            <p:nvPr/>
          </p:nvGrpSpPr>
          <p:grpSpPr bwMode="auto">
            <a:xfrm>
              <a:off x="396418" y="680758"/>
              <a:ext cx="8271044" cy="1586865"/>
              <a:chOff x="388768" y="680758"/>
              <a:chExt cx="8271044" cy="1586865"/>
            </a:xfrm>
          </p:grpSpPr>
          <p:grpSp>
            <p:nvGrpSpPr>
              <p:cNvPr id="184450" name="Group 167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54" name="Group 171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093845" y="1222519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6" name="Picture 18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5" name="Group 172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093845" y="1223282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4" name="Picture 18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6" name="Group 173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093845" y="1222456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2" name="Picture 17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7" name="Group 174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093845" y="1223444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0" name="Picture 17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58" name="Picture 17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51" name="Group 168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4452" name="Object 169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602" name="Equation" r:id="rId6" imgW="355600" imgH="889000" progId="Equation.3">
                        <p:embed/>
                      </p:oleObj>
                    </mc:Choice>
                    <mc:Fallback>
                      <p:oleObj name="Equation" r:id="rId6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1" name="TextBox 170"/>
                <p:cNvSpPr txBox="1"/>
                <p:nvPr/>
              </p:nvSpPr>
              <p:spPr>
                <a:xfrm rot="16200000">
                  <a:off x="-136418" y="2551139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1</a:t>
                  </a:r>
                </a:p>
              </p:txBody>
            </p:sp>
          </p:grpSp>
        </p:grpSp>
        <p:grpSp>
          <p:nvGrpSpPr>
            <p:cNvPr id="184331" name="Group 184"/>
            <p:cNvGrpSpPr>
              <a:grpSpLocks/>
            </p:cNvGrpSpPr>
            <p:nvPr/>
          </p:nvGrpSpPr>
          <p:grpSpPr bwMode="auto">
            <a:xfrm>
              <a:off x="396417" y="2562001"/>
              <a:ext cx="8271045" cy="1586865"/>
              <a:chOff x="388767" y="680758"/>
              <a:chExt cx="8271045" cy="1586865"/>
            </a:xfrm>
          </p:grpSpPr>
          <p:grpSp>
            <p:nvGrpSpPr>
              <p:cNvPr id="184433" name="Group 185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37" name="Group 189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1093845" y="1217272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9" name="Picture 20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38" name="Group 190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093845" y="1222796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7" name="Picture 19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39" name="Group 191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093845" y="1221971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5" name="Picture 19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40" name="Group 192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1093845" y="1222959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3" name="Picture 19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41" name="Picture 1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34" name="Group 186"/>
              <p:cNvGrpSpPr>
                <a:grpSpLocks/>
              </p:cNvGrpSpPr>
              <p:nvPr/>
            </p:nvGrpSpPr>
            <p:grpSpPr bwMode="auto">
              <a:xfrm>
                <a:off x="388767" y="759524"/>
                <a:ext cx="800541" cy="1454902"/>
                <a:chOff x="459541" y="1775465"/>
                <a:chExt cx="1138143" cy="1954688"/>
              </a:xfrm>
            </p:grpSpPr>
            <p:graphicFrame>
              <p:nvGraphicFramePr>
                <p:cNvPr id="184435" name="Object 187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603" name="Equation" r:id="rId8" imgW="355600" imgH="889000" progId="Equation.3">
                        <p:embed/>
                      </p:oleObj>
                    </mc:Choice>
                    <mc:Fallback>
                      <p:oleObj name="Equation" r:id="rId8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-136420" y="2548355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2</a:t>
                  </a:r>
                </a:p>
              </p:txBody>
            </p:sp>
          </p:grpSp>
        </p:grpSp>
        <p:grpSp>
          <p:nvGrpSpPr>
            <p:cNvPr id="184332" name="Group 202"/>
            <p:cNvGrpSpPr>
              <a:grpSpLocks/>
            </p:cNvGrpSpPr>
            <p:nvPr/>
          </p:nvGrpSpPr>
          <p:grpSpPr bwMode="auto">
            <a:xfrm>
              <a:off x="396418" y="4504443"/>
              <a:ext cx="8271044" cy="1586865"/>
              <a:chOff x="388768" y="680758"/>
              <a:chExt cx="8271044" cy="1586865"/>
            </a:xfrm>
          </p:grpSpPr>
          <p:grpSp>
            <p:nvGrpSpPr>
              <p:cNvPr id="184416" name="Group 203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20" name="Group 207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93845" y="1222247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32" name="Picture 21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1" name="Group 208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093845" y="1223010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30" name="Picture 2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2" name="Group 209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1093845" y="1222185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28" name="Picture 2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3" name="Group 210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1093845" y="1223173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26" name="Picture 21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24" name="Picture 2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17" name="Group 204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4418" name="Object 205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604" name="Equation" r:id="rId9" imgW="355600" imgH="889000" progId="Equation.3">
                        <p:embed/>
                      </p:oleObj>
                    </mc:Choice>
                    <mc:Fallback>
                      <p:oleObj name="Equation" r:id="rId9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-136418" y="2550774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</a:t>
                  </a:r>
                  <a:r>
                    <a:rPr lang="en-US" altLang="zh-CN" sz="1400" dirty="0">
                      <a:solidFill>
                        <a:prstClr val="black"/>
                      </a:solidFill>
                      <a:latin typeface="Calibri"/>
                      <a:ea typeface="宋体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4333" name="Group 220"/>
            <p:cNvGrpSpPr>
              <a:grpSpLocks/>
            </p:cNvGrpSpPr>
            <p:nvPr/>
          </p:nvGrpSpPr>
          <p:grpSpPr bwMode="auto">
            <a:xfrm>
              <a:off x="1331150" y="736934"/>
              <a:ext cx="7068264" cy="269470"/>
              <a:chOff x="1331150" y="736934"/>
              <a:chExt cx="7068264" cy="26947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>
                <a:off x="133138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4775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46219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3242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85257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99167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389484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7219615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644012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96703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155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654490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7811773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Straight Connector 234"/>
            <p:cNvCxnSpPr/>
            <p:nvPr/>
          </p:nvCxnSpPr>
          <p:spPr>
            <a:xfrm>
              <a:off x="145203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18548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58284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3452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497322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822929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56236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087691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403455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667147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995770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694293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34091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153895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47172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32523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468747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8118169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722914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976562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6556018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6957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1880678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9872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379327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498910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845949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3561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5782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646870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683022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10169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726843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855751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811181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222790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44488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549668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588569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69699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830232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06403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90913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372977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8397578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508549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541731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906079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5014506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270574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381545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540143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545221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62667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66492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4786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73699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6262321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257716" y="49184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5363767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525855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317412" y="5246951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300265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557606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021329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147744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499863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587769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890834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323" name="Group 1"/>
          <p:cNvGrpSpPr>
            <a:grpSpLocks/>
          </p:cNvGrpSpPr>
          <p:nvPr/>
        </p:nvGrpSpPr>
        <p:grpSpPr bwMode="auto">
          <a:xfrm>
            <a:off x="1101735" y="555626"/>
            <a:ext cx="7566025" cy="6174820"/>
            <a:chOff x="1101445" y="535482"/>
            <a:chExt cx="7566017" cy="6173850"/>
          </a:xfrm>
        </p:grpSpPr>
        <p:cxnSp>
          <p:nvCxnSpPr>
            <p:cNvPr id="304" name="Straight Arrow Connector 303"/>
            <p:cNvCxnSpPr/>
            <p:nvPr/>
          </p:nvCxnSpPr>
          <p:spPr>
            <a:xfrm flipV="1">
              <a:off x="1101445" y="6238474"/>
              <a:ext cx="3025772" cy="1587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>
              <a:off x="4127217" y="6247998"/>
              <a:ext cx="4540245" cy="634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4073242" y="535482"/>
              <a:ext cx="63500" cy="6042664"/>
            </a:xfrm>
            <a:prstGeom prst="line">
              <a:avLst/>
            </a:prstGeom>
            <a:ln>
              <a:solidFill>
                <a:srgbClr val="7F7F7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TextBox 306"/>
            <p:cNvSpPr txBox="1"/>
            <p:nvPr/>
          </p:nvSpPr>
          <p:spPr>
            <a:xfrm>
              <a:off x="1385608" y="6340058"/>
              <a:ext cx="2596794" cy="3692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504D">
                      <a:lumMod val="75000"/>
                    </a:srgbClr>
                  </a:solidFill>
                  <a:latin typeface="Arial"/>
                  <a:cs typeface="Arial"/>
                </a:rPr>
                <a:t>Early replicated regions</a:t>
              </a: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5130516" y="6340058"/>
              <a:ext cx="2520151" cy="3692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953735"/>
                  </a:solidFill>
                  <a:latin typeface="Arial"/>
                  <a:cs typeface="Arial"/>
                </a:rPr>
                <a:t>Late replicated regions</a:t>
              </a:r>
            </a:p>
          </p:txBody>
        </p:sp>
      </p:grpSp>
      <p:sp>
        <p:nvSpPr>
          <p:cNvPr id="184324" name="Title 1"/>
          <p:cNvSpPr txBox="1">
            <a:spLocks/>
          </p:cNvSpPr>
          <p:nvPr/>
        </p:nvSpPr>
        <p:spPr bwMode="auto">
          <a:xfrm>
            <a:off x="685800" y="-96838"/>
            <a:ext cx="777240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cs typeface="Arial" charset="0"/>
              </a:rPr>
              <a:t>Mutation recurrence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534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542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44EBB53-9B4A-D546-899D-EE325F00D099}" type="slidenum">
              <a:rPr lang="en-US" sz="1200">
                <a:solidFill>
                  <a:srgbClr val="898989"/>
                </a:solidFill>
              </a:rPr>
              <a:pPr eaLnBrk="1" hangingPunct="1"/>
              <a:t>64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6370" name="Group 166"/>
          <p:cNvGrpSpPr>
            <a:grpSpLocks/>
          </p:cNvGrpSpPr>
          <p:nvPr/>
        </p:nvGrpSpPr>
        <p:grpSpPr bwMode="auto">
          <a:xfrm>
            <a:off x="396977" y="700088"/>
            <a:ext cx="8270775" cy="1587500"/>
            <a:chOff x="388785" y="680758"/>
            <a:chExt cx="8271027" cy="1586865"/>
          </a:xfrm>
        </p:grpSpPr>
        <p:grpSp>
          <p:nvGrpSpPr>
            <p:cNvPr id="186512" name="Group 167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516" name="Group 171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8" name="Picture 18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7" name="Group 172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6" name="Picture 18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8" name="Group 173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4" name="Picture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9" name="Group 174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2" name="Picture 17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520" name="Picture 1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513" name="Group 168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6514" name="Object 169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26" name="Equation" r:id="rId6" imgW="355600" imgH="889000" progId="Equation.3">
                      <p:embed/>
                    </p:oleObj>
                  </mc:Choice>
                  <mc:Fallback>
                    <p:oleObj name="Equation" r:id="rId6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1" name="TextBox 170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1</a:t>
                </a:r>
              </a:p>
            </p:txBody>
          </p:sp>
        </p:grpSp>
      </p:grpSp>
      <p:grpSp>
        <p:nvGrpSpPr>
          <p:cNvPr id="186371" name="Group 184"/>
          <p:cNvGrpSpPr>
            <a:grpSpLocks/>
          </p:cNvGrpSpPr>
          <p:nvPr/>
        </p:nvGrpSpPr>
        <p:grpSpPr bwMode="auto">
          <a:xfrm>
            <a:off x="396977" y="2581275"/>
            <a:ext cx="8270775" cy="1587500"/>
            <a:chOff x="388785" y="680758"/>
            <a:chExt cx="8271027" cy="1586865"/>
          </a:xfrm>
        </p:grpSpPr>
        <p:grpSp>
          <p:nvGrpSpPr>
            <p:cNvPr id="186495" name="Group 185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499" name="Group 189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11" name="Picture 20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0" name="Group 190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9" name="Picture 19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1" name="Group 191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093862" y="1222307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7" name="Picture 1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2" name="Group 192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093862" y="1223202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5" name="Picture 1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503" name="Picture 1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496" name="Group 186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6497" name="Object 187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27" name="Equation" r:id="rId8" imgW="355600" imgH="889000" progId="Equation.3">
                      <p:embed/>
                    </p:oleObj>
                  </mc:Choice>
                  <mc:Fallback>
                    <p:oleObj name="Equation" r:id="rId8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9" name="TextBox 188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2</a:t>
                </a:r>
              </a:p>
            </p:txBody>
          </p:sp>
        </p:grpSp>
      </p:grpSp>
      <p:grpSp>
        <p:nvGrpSpPr>
          <p:cNvPr id="186372" name="Group 202"/>
          <p:cNvGrpSpPr>
            <a:grpSpLocks/>
          </p:cNvGrpSpPr>
          <p:nvPr/>
        </p:nvGrpSpPr>
        <p:grpSpPr bwMode="auto">
          <a:xfrm>
            <a:off x="396977" y="4524395"/>
            <a:ext cx="8270775" cy="1585913"/>
            <a:chOff x="388768" y="680758"/>
            <a:chExt cx="8271044" cy="1586865"/>
          </a:xfrm>
        </p:grpSpPr>
        <p:grpSp>
          <p:nvGrpSpPr>
            <p:cNvPr id="186478" name="Group 203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482" name="Group 207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93846" y="1222664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4" name="Picture 2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3" name="Group 208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093846" y="1222131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2" name="Picture 2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4" name="Group 209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093846" y="1223185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0" name="Picture 21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5" name="Group 210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93846" y="1223028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88" name="Picture 2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486" name="Picture 2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479" name="Group 204"/>
            <p:cNvGrpSpPr>
              <a:grpSpLocks/>
            </p:cNvGrpSpPr>
            <p:nvPr/>
          </p:nvGrpSpPr>
          <p:grpSpPr bwMode="auto">
            <a:xfrm>
              <a:off x="388768" y="759524"/>
              <a:ext cx="800541" cy="1454902"/>
              <a:chOff x="459542" y="1775465"/>
              <a:chExt cx="1138142" cy="1954688"/>
            </a:xfrm>
          </p:grpSpPr>
          <p:graphicFrame>
            <p:nvGraphicFramePr>
              <p:cNvPr id="186480" name="Object 205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28" name="Equation" r:id="rId9" imgW="355600" imgH="889000" progId="Equation.3">
                      <p:embed/>
                    </p:oleObj>
                  </mc:Choice>
                  <mc:Fallback>
                    <p:oleObj name="Equation" r:id="rId9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" name="TextBox 206"/>
              <p:cNvSpPr txBox="1"/>
              <p:nvPr/>
            </p:nvSpPr>
            <p:spPr>
              <a:xfrm rot="16200000">
                <a:off x="-137095" y="2553119"/>
                <a:ext cx="1630859" cy="4375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Calibri"/>
                    <a:ea typeface="宋体"/>
                  </a:rPr>
                  <a:t>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6373" name="Group 220"/>
          <p:cNvGrpSpPr>
            <a:grpSpLocks/>
          </p:cNvGrpSpPr>
          <p:nvPr/>
        </p:nvGrpSpPr>
        <p:grpSpPr bwMode="auto">
          <a:xfrm>
            <a:off x="1331913" y="755654"/>
            <a:ext cx="7067550" cy="269875"/>
            <a:chOff x="1331150" y="736934"/>
            <a:chExt cx="7068264" cy="269470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33115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4774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6224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24269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85258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99414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38966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21978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4402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967118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15582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545027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81198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5" name="Straight Connector 234"/>
          <p:cNvCxnSpPr/>
          <p:nvPr/>
        </p:nvCxnSpPr>
        <p:spPr>
          <a:xfrm>
            <a:off x="145256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2185988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558165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33639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973638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22960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562725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086475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40385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6659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961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6946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34143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154363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47052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32527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6878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81184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72294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5975350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5547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6960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811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559752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3379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4989513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459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735647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577013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6747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681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7104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725738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56163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112125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223125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443663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6548438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589088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97413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02625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7064375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389688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373438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8397875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7508875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6540500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906588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0149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8270875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7381875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65389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5455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1627188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66541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14826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73576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261100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7256463" y="4938733"/>
            <a:ext cx="0" cy="268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5364163" y="493079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524625" y="493079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3317875" y="52657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00663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6556375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8021638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477963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4999038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586538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5889625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 flipV="1">
            <a:off x="1101735" y="6257945"/>
            <a:ext cx="3025775" cy="158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>
            <a:off x="4127500" y="6267450"/>
            <a:ext cx="4540250" cy="63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073526" y="554038"/>
            <a:ext cx="63500" cy="6043612"/>
          </a:xfrm>
          <a:prstGeom prst="line">
            <a:avLst/>
          </a:prstGeom>
          <a:ln>
            <a:solidFill>
              <a:srgbClr val="7F7F7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1385891" y="6361114"/>
            <a:ext cx="2596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>
                    <a:lumMod val="75000"/>
                  </a:srgbClr>
                </a:solidFill>
                <a:latin typeface="Arial"/>
                <a:cs typeface="Arial"/>
              </a:rPr>
              <a:t>Early replicated regions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130800" y="6361114"/>
            <a:ext cx="25201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Late replicated regions</a:t>
            </a:r>
          </a:p>
        </p:txBody>
      </p:sp>
      <p:grpSp>
        <p:nvGrpSpPr>
          <p:cNvPr id="186448" name="Group 308"/>
          <p:cNvGrpSpPr>
            <a:grpSpLocks/>
          </p:cNvGrpSpPr>
          <p:nvPr/>
        </p:nvGrpSpPr>
        <p:grpSpPr bwMode="auto">
          <a:xfrm>
            <a:off x="6261101" y="355600"/>
            <a:ext cx="627063" cy="5778500"/>
            <a:chOff x="6261890" y="336589"/>
            <a:chExt cx="626731" cy="5778017"/>
          </a:xfrm>
        </p:grpSpPr>
        <p:sp>
          <p:nvSpPr>
            <p:cNvPr id="310" name="Rectangle 309"/>
            <p:cNvSpPr/>
            <p:nvPr/>
          </p:nvSpPr>
          <p:spPr>
            <a:xfrm>
              <a:off x="6261890" y="336589"/>
              <a:ext cx="623558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49" name="Group 312"/>
          <p:cNvGrpSpPr>
            <a:grpSpLocks/>
          </p:cNvGrpSpPr>
          <p:nvPr/>
        </p:nvGrpSpPr>
        <p:grpSpPr bwMode="auto">
          <a:xfrm>
            <a:off x="7435850" y="354013"/>
            <a:ext cx="627063" cy="5776912"/>
            <a:chOff x="6261890" y="336589"/>
            <a:chExt cx="626731" cy="5778017"/>
          </a:xfrm>
        </p:grpSpPr>
        <p:sp>
          <p:nvSpPr>
            <p:cNvPr id="314" name="Rectangle 313"/>
            <p:cNvSpPr/>
            <p:nvPr/>
          </p:nvSpPr>
          <p:spPr>
            <a:xfrm>
              <a:off x="6261890" y="336589"/>
              <a:ext cx="623558" cy="19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6261890" y="512835"/>
              <a:ext cx="0" cy="56017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50" name="Group 316"/>
          <p:cNvGrpSpPr>
            <a:grpSpLocks/>
          </p:cNvGrpSpPr>
          <p:nvPr/>
        </p:nvGrpSpPr>
        <p:grpSpPr bwMode="auto">
          <a:xfrm>
            <a:off x="3005148" y="350838"/>
            <a:ext cx="625475" cy="5778500"/>
            <a:chOff x="6261890" y="336589"/>
            <a:chExt cx="626731" cy="5778017"/>
          </a:xfrm>
        </p:grpSpPr>
        <p:sp>
          <p:nvSpPr>
            <p:cNvPr id="318" name="Rectangle 317"/>
            <p:cNvSpPr/>
            <p:nvPr/>
          </p:nvSpPr>
          <p:spPr>
            <a:xfrm>
              <a:off x="6261890" y="336589"/>
              <a:ext cx="623550" cy="198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6261890" y="512786"/>
              <a:ext cx="0" cy="560182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51" name="Group 320"/>
          <p:cNvGrpSpPr>
            <a:grpSpLocks/>
          </p:cNvGrpSpPr>
          <p:nvPr/>
        </p:nvGrpSpPr>
        <p:grpSpPr bwMode="auto">
          <a:xfrm>
            <a:off x="1763723" y="363538"/>
            <a:ext cx="625475" cy="5778500"/>
            <a:chOff x="6261890" y="336589"/>
            <a:chExt cx="626731" cy="5778017"/>
          </a:xfrm>
        </p:grpSpPr>
        <p:sp>
          <p:nvSpPr>
            <p:cNvPr id="322" name="Rectangle 321"/>
            <p:cNvSpPr/>
            <p:nvPr/>
          </p:nvSpPr>
          <p:spPr>
            <a:xfrm>
              <a:off x="6261890" y="336589"/>
              <a:ext cx="623550" cy="198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6261890" y="512786"/>
              <a:ext cx="0" cy="560182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6202" y="90492"/>
            <a:ext cx="1762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宋体"/>
                <a:cs typeface="Arial"/>
              </a:rPr>
              <a:t>Noncoding annotations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21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6589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960E230-C9F1-6845-A354-474D4E7E70CE}" type="slidenum">
              <a:rPr lang="en-US" sz="1200">
                <a:solidFill>
                  <a:srgbClr val="898989"/>
                </a:solidFill>
              </a:rPr>
              <a:pPr eaLnBrk="1" hangingPunct="1"/>
              <a:t>65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8418" name="Group 166"/>
          <p:cNvGrpSpPr>
            <a:grpSpLocks/>
          </p:cNvGrpSpPr>
          <p:nvPr/>
        </p:nvGrpSpPr>
        <p:grpSpPr bwMode="auto">
          <a:xfrm>
            <a:off x="396977" y="698500"/>
            <a:ext cx="8270775" cy="1587500"/>
            <a:chOff x="388785" y="680758"/>
            <a:chExt cx="8271027" cy="1586865"/>
          </a:xfrm>
        </p:grpSpPr>
        <p:grpSp>
          <p:nvGrpSpPr>
            <p:cNvPr id="188562" name="Group 167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66" name="Group 171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8" name="Picture 18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7" name="Group 172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6" name="Picture 18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8" name="Group 173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093862" y="1222307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4" name="Picture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9" name="Group 174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093862" y="1223202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2" name="Picture 17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70" name="Picture 1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63" name="Group 168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64" name="Object 169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50" name="Equation" r:id="rId6" imgW="355600" imgH="889000" progId="Equation.3">
                      <p:embed/>
                    </p:oleObj>
                  </mc:Choice>
                  <mc:Fallback>
                    <p:oleObj name="Equation" r:id="rId6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1" name="TextBox 170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1</a:t>
                </a:r>
              </a:p>
            </p:txBody>
          </p:sp>
        </p:grpSp>
      </p:grpSp>
      <p:grpSp>
        <p:nvGrpSpPr>
          <p:cNvPr id="188419" name="Group 184"/>
          <p:cNvGrpSpPr>
            <a:grpSpLocks/>
          </p:cNvGrpSpPr>
          <p:nvPr/>
        </p:nvGrpSpPr>
        <p:grpSpPr bwMode="auto">
          <a:xfrm>
            <a:off x="396977" y="2579688"/>
            <a:ext cx="8270775" cy="1587500"/>
            <a:chOff x="388785" y="680758"/>
            <a:chExt cx="8271027" cy="1586865"/>
          </a:xfrm>
        </p:grpSpPr>
        <p:grpSp>
          <p:nvGrpSpPr>
            <p:cNvPr id="188545" name="Group 185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49" name="Group 189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61" name="Picture 20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0" name="Group 190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9" name="Picture 19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1" name="Group 191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7" name="Picture 1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2" name="Group 192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5" name="Picture 1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53" name="Picture 1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46" name="Group 186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47" name="Object 187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51" name="Equation" r:id="rId8" imgW="355600" imgH="889000" progId="Equation.3">
                      <p:embed/>
                    </p:oleObj>
                  </mc:Choice>
                  <mc:Fallback>
                    <p:oleObj name="Equation" r:id="rId8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9" name="TextBox 188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2</a:t>
                </a:r>
              </a:p>
            </p:txBody>
          </p:sp>
        </p:grpSp>
      </p:grpSp>
      <p:grpSp>
        <p:nvGrpSpPr>
          <p:cNvPr id="188420" name="Group 202"/>
          <p:cNvGrpSpPr>
            <a:grpSpLocks/>
          </p:cNvGrpSpPr>
          <p:nvPr/>
        </p:nvGrpSpPr>
        <p:grpSpPr bwMode="auto">
          <a:xfrm>
            <a:off x="396977" y="4522788"/>
            <a:ext cx="8270775" cy="1587500"/>
            <a:chOff x="388785" y="680758"/>
            <a:chExt cx="8271027" cy="1586865"/>
          </a:xfrm>
        </p:grpSpPr>
        <p:grpSp>
          <p:nvGrpSpPr>
            <p:cNvPr id="188528" name="Group 203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32" name="Group 207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4" name="Picture 2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3" name="Group 208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2" name="Picture 2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4" name="Group 209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0" name="Picture 21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5" name="Group 210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38" name="Picture 2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36" name="Picture 2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29" name="Group 204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30" name="Object 205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52" name="Equation" r:id="rId9" imgW="355600" imgH="889000" progId="Equation.3">
                      <p:embed/>
                    </p:oleObj>
                  </mc:Choice>
                  <mc:Fallback>
                    <p:oleObj name="Equation" r:id="rId9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" name="TextBox 206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Calibri"/>
                    <a:ea typeface="宋体"/>
                  </a:rPr>
                  <a:t>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8421" name="Group 220"/>
          <p:cNvGrpSpPr>
            <a:grpSpLocks/>
          </p:cNvGrpSpPr>
          <p:nvPr/>
        </p:nvGrpSpPr>
        <p:grpSpPr bwMode="auto">
          <a:xfrm>
            <a:off x="1331913" y="755650"/>
            <a:ext cx="7067550" cy="268288"/>
            <a:chOff x="1331150" y="736934"/>
            <a:chExt cx="7068264" cy="269470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33115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4774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6224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24269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85258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99414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38966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21978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4402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967118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15582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545027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81198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5" name="Straight Connector 234"/>
          <p:cNvCxnSpPr/>
          <p:nvPr/>
        </p:nvCxnSpPr>
        <p:spPr>
          <a:xfrm>
            <a:off x="145256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2185988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558165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33639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973638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22960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562725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086475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40385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6659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961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6946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34143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154363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47052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32527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6878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81184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72294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5975350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5547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6960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811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559752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3379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4989513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459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735647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577013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6747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681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7104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725738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56163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112125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223125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443663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6548438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589088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97413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02625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7064375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389688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373438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8397875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7508875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6540500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906588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0149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8270875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7381875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65389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5455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1627188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66541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14826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73576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261100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7256463" y="4937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5364163" y="492920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524625" y="492920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3317875" y="5265758"/>
            <a:ext cx="0" cy="268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00663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6556375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8021638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477963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4999038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586538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5889625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 flipV="1">
            <a:off x="1101735" y="6257945"/>
            <a:ext cx="3025775" cy="158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>
            <a:off x="4127500" y="6267450"/>
            <a:ext cx="4540250" cy="63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073526" y="554038"/>
            <a:ext cx="63500" cy="6043612"/>
          </a:xfrm>
          <a:prstGeom prst="line">
            <a:avLst/>
          </a:prstGeom>
          <a:ln>
            <a:solidFill>
              <a:srgbClr val="7F7F7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1385891" y="6359525"/>
            <a:ext cx="2596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>
                    <a:lumMod val="75000"/>
                  </a:srgbClr>
                </a:solidFill>
                <a:latin typeface="Arial"/>
                <a:cs typeface="Arial"/>
              </a:rPr>
              <a:t>Early replicated regions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130800" y="6359525"/>
            <a:ext cx="25201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Late replicated regions</a:t>
            </a:r>
          </a:p>
        </p:txBody>
      </p:sp>
      <p:grpSp>
        <p:nvGrpSpPr>
          <p:cNvPr id="188496" name="Group 308"/>
          <p:cNvGrpSpPr>
            <a:grpSpLocks/>
          </p:cNvGrpSpPr>
          <p:nvPr/>
        </p:nvGrpSpPr>
        <p:grpSpPr bwMode="auto">
          <a:xfrm>
            <a:off x="6261101" y="355620"/>
            <a:ext cx="627063" cy="5776913"/>
            <a:chOff x="6261890" y="336589"/>
            <a:chExt cx="626731" cy="5778017"/>
          </a:xfrm>
        </p:grpSpPr>
        <p:sp>
          <p:nvSpPr>
            <p:cNvPr id="310" name="Rectangle 309"/>
            <p:cNvSpPr/>
            <p:nvPr/>
          </p:nvSpPr>
          <p:spPr>
            <a:xfrm>
              <a:off x="6261890" y="336589"/>
              <a:ext cx="623558" cy="198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6261890" y="512836"/>
              <a:ext cx="0" cy="560177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7" name="Group 312"/>
          <p:cNvGrpSpPr>
            <a:grpSpLocks/>
          </p:cNvGrpSpPr>
          <p:nvPr/>
        </p:nvGrpSpPr>
        <p:grpSpPr bwMode="auto">
          <a:xfrm>
            <a:off x="7435850" y="352425"/>
            <a:ext cx="627063" cy="5778500"/>
            <a:chOff x="6261890" y="336589"/>
            <a:chExt cx="626731" cy="5778017"/>
          </a:xfrm>
        </p:grpSpPr>
        <p:sp>
          <p:nvSpPr>
            <p:cNvPr id="314" name="Rectangle 313"/>
            <p:cNvSpPr/>
            <p:nvPr/>
          </p:nvSpPr>
          <p:spPr>
            <a:xfrm>
              <a:off x="6261890" y="336589"/>
              <a:ext cx="623558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8" name="Group 316"/>
          <p:cNvGrpSpPr>
            <a:grpSpLocks/>
          </p:cNvGrpSpPr>
          <p:nvPr/>
        </p:nvGrpSpPr>
        <p:grpSpPr bwMode="auto">
          <a:xfrm>
            <a:off x="3005148" y="349250"/>
            <a:ext cx="625475" cy="5778500"/>
            <a:chOff x="6261890" y="336589"/>
            <a:chExt cx="626731" cy="5778017"/>
          </a:xfrm>
        </p:grpSpPr>
        <p:sp>
          <p:nvSpPr>
            <p:cNvPr id="318" name="Rectangle 317"/>
            <p:cNvSpPr/>
            <p:nvPr/>
          </p:nvSpPr>
          <p:spPr>
            <a:xfrm>
              <a:off x="6261890" y="336589"/>
              <a:ext cx="623550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9" name="Group 320"/>
          <p:cNvGrpSpPr>
            <a:grpSpLocks/>
          </p:cNvGrpSpPr>
          <p:nvPr/>
        </p:nvGrpSpPr>
        <p:grpSpPr bwMode="auto">
          <a:xfrm>
            <a:off x="1763723" y="363538"/>
            <a:ext cx="625475" cy="5776912"/>
            <a:chOff x="6261890" y="336589"/>
            <a:chExt cx="626731" cy="5778017"/>
          </a:xfrm>
        </p:grpSpPr>
        <p:sp>
          <p:nvSpPr>
            <p:cNvPr id="322" name="Rectangle 321"/>
            <p:cNvSpPr/>
            <p:nvPr/>
          </p:nvSpPr>
          <p:spPr>
            <a:xfrm>
              <a:off x="6261890" y="336589"/>
              <a:ext cx="623550" cy="19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6261890" y="512835"/>
              <a:ext cx="0" cy="56017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5" name="Rectangle 324"/>
          <p:cNvSpPr/>
          <p:nvPr/>
        </p:nvSpPr>
        <p:spPr>
          <a:xfrm>
            <a:off x="3005139" y="342900"/>
            <a:ext cx="622300" cy="5767388"/>
          </a:xfrm>
          <a:prstGeom prst="rect">
            <a:avLst/>
          </a:prstGeom>
          <a:solidFill>
            <a:srgbClr val="55CD1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6267451" y="350838"/>
            <a:ext cx="623888" cy="5765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76202" y="90492"/>
            <a:ext cx="1762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宋体"/>
                <a:cs typeface="Arial"/>
              </a:rPr>
              <a:t>Noncoding annotations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297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heterogeneity_figure_v2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8"/>
          <a:stretch>
            <a:fillRect/>
          </a:stretch>
        </p:blipFill>
        <p:spPr bwMode="auto">
          <a:xfrm>
            <a:off x="2169067" y="4162445"/>
            <a:ext cx="67087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11" descr="Fig. 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6814"/>
          <a:stretch>
            <a:fillRect/>
          </a:stretch>
        </p:blipFill>
        <p:spPr bwMode="auto">
          <a:xfrm>
            <a:off x="2137309" y="42883"/>
            <a:ext cx="677227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147638" y="604858"/>
            <a:ext cx="2000250" cy="1673225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Cancer Somatic Mutational Heterogeneity, across cancer types, samples &amp; regions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621464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Cancer Somatic Mutation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3 models to evaluate the significance of mutation burden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Suppose there are </a:t>
            </a:r>
            <a:r>
              <a:rPr lang="en-US" i="1" dirty="0" smtClean="0">
                <a:ea typeface="+mn-ea"/>
                <a:cs typeface="+mn-cs"/>
              </a:rPr>
              <a:t>k</a:t>
            </a:r>
            <a:r>
              <a:rPr lang="en-US" dirty="0" smtClean="0">
                <a:ea typeface="+mn-ea"/>
                <a:cs typeface="+mn-cs"/>
              </a:rPr>
              <a:t> genome elements. For element </a:t>
            </a:r>
            <a:r>
              <a:rPr lang="en-US" i="1" dirty="0" err="1" smtClean="0">
                <a:ea typeface="+mn-ea"/>
                <a:cs typeface="+mn-cs"/>
              </a:rPr>
              <a:t>i</a:t>
            </a:r>
            <a:r>
              <a:rPr lang="en-US" dirty="0" smtClean="0">
                <a:ea typeface="+mn-ea"/>
                <a:cs typeface="+mn-cs"/>
              </a:rPr>
              <a:t>, define: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err="1" smtClean="0">
                <a:solidFill>
                  <a:srgbClr val="FF0000"/>
                </a:solidFill>
                <a:ea typeface="+mn-ea"/>
              </a:rPr>
              <a:t>n</a:t>
            </a:r>
            <a:r>
              <a:rPr lang="en-US" i="1" baseline="-25000" dirty="0" err="1" smtClean="0">
                <a:solidFill>
                  <a:srgbClr val="FF0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total number of nucleotides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4C9900"/>
                </a:solidFill>
                <a:ea typeface="+mn-ea"/>
              </a:rPr>
              <a:t>x</a:t>
            </a:r>
            <a:r>
              <a:rPr lang="en-US" i="1" baseline="-25000" dirty="0" smtClean="0">
                <a:solidFill>
                  <a:srgbClr val="008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number of mutations within the element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996633"/>
                </a:solidFill>
                <a:ea typeface="+mn-ea"/>
              </a:rPr>
              <a:t>p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mutation rate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660066"/>
                </a:solidFill>
                <a:ea typeface="+mn-ea"/>
              </a:rPr>
              <a:t>R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replication timing bin of the element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1: Constant Background Mutation Rate (Model from Previous Work)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2: Varying Mutation Rate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3: Varying Mutation Rate with Replication Timing Correction</a:t>
            </a:r>
            <a:endParaRPr lang="en-US" sz="21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100" dirty="0">
              <a:ea typeface="+mn-ea"/>
              <a:cs typeface="+mn-cs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57F8556-57E2-4549-9244-1C4F47C749E5}" type="slidenum">
              <a:rPr lang="en-US" sz="1200">
                <a:solidFill>
                  <a:srgbClr val="898989"/>
                </a:solidFill>
              </a:rPr>
              <a:pPr eaLnBrk="1" hangingPunct="1"/>
              <a:t>67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48200" y="1600200"/>
            <a:ext cx="0" cy="43957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5984875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48200" y="1600200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8200" y="2874963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38675" y="4024313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088188" y="5995989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192523" name="Picture 5" descr="eq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2" y="2408238"/>
            <a:ext cx="21748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4" name="Picture 7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3233758"/>
            <a:ext cx="2520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5" name="Picture 18" descr="eq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3611568"/>
            <a:ext cx="1587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6" name="Picture 19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856163"/>
            <a:ext cx="24844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7" name="Picture 20" descr="eq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60" y="5229225"/>
            <a:ext cx="207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8" name="Picture 21" descr="eq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6" y="5597545"/>
            <a:ext cx="4356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55088" y="5996008"/>
            <a:ext cx="188912" cy="72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45563" y="5053033"/>
            <a:ext cx="114300" cy="554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80500" y="5070475"/>
            <a:ext cx="63500" cy="155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069388" y="1600200"/>
            <a:ext cx="0" cy="43957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560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685800" y="-131763"/>
            <a:ext cx="7772400" cy="1143001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LARVA Model Comparison</a:t>
            </a:r>
          </a:p>
        </p:txBody>
      </p:sp>
      <p:sp>
        <p:nvSpPr>
          <p:cNvPr id="194562" name="Content Placeholder 2"/>
          <p:cNvSpPr>
            <a:spLocks noGrp="1"/>
          </p:cNvSpPr>
          <p:nvPr>
            <p:ph idx="1"/>
          </p:nvPr>
        </p:nvSpPr>
        <p:spPr>
          <a:xfrm>
            <a:off x="457200" y="806450"/>
            <a:ext cx="8229600" cy="1779588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Comparison of mutation count frequency implied by the binomial model (model 1) and the beta-binomial model (model 2) relative to the empirical distribution</a:t>
            </a:r>
          </a:p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The beta-binomial distribution is significantly better, especially for accurately modeling the over-dispersion of the empirical distribution</a:t>
            </a:r>
          </a:p>
        </p:txBody>
      </p:sp>
      <p:pic>
        <p:nvPicPr>
          <p:cNvPr id="1945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8"/>
          <a:stretch>
            <a:fillRect/>
          </a:stretch>
        </p:blipFill>
        <p:spPr bwMode="auto">
          <a:xfrm>
            <a:off x="1370013" y="2416195"/>
            <a:ext cx="582136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351" y="6521450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627" y="2768600"/>
            <a:ext cx="420688" cy="255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4389" y="2757508"/>
            <a:ext cx="420687" cy="25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model_3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0"/>
          <a:stretch>
            <a:fillRect/>
          </a:stretch>
        </p:blipFill>
        <p:spPr bwMode="auto">
          <a:xfrm>
            <a:off x="-293103" y="2528255"/>
            <a:ext cx="5790813" cy="444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228600" y="933490"/>
            <a:ext cx="4254500" cy="858837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Adding DNA replication timing correction further improves the beta-binomial model</a:t>
            </a:r>
            <a:endParaRPr lang="en-US" sz="2800" dirty="0">
              <a:latin typeface="Arial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6067" y="3148775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7893" y="4331959"/>
            <a:ext cx="43021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80030C"/>
                </a:solidFill>
                <a:latin typeface="Calibri"/>
                <a:ea typeface="+mn-ea"/>
                <a:cs typeface="+mn-cs"/>
              </a:rPr>
              <a:t>Bottom 10% of rep. timing bins requires large correction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80030C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7883" y="5354183"/>
            <a:ext cx="457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  <a:t>Top 10% of rep. timing bins </a:t>
            </a:r>
            <a:b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</a:br>
            <a: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  <a:t>requires little correction</a:t>
            </a:r>
          </a:p>
        </p:txBody>
      </p:sp>
      <p:pic>
        <p:nvPicPr>
          <p:cNvPr id="9" name="Picture 8" descr="Fig.S4 correlated genomic featur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r="49417" b="1617"/>
          <a:stretch/>
        </p:blipFill>
        <p:spPr>
          <a:xfrm>
            <a:off x="4646490" y="-52711"/>
            <a:ext cx="4518116" cy="3174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3689" y="2990850"/>
            <a:ext cx="3359229" cy="14151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87" name="Group 16"/>
          <p:cNvGrpSpPr>
            <a:grpSpLocks/>
          </p:cNvGrpSpPr>
          <p:nvPr/>
        </p:nvGrpSpPr>
        <p:grpSpPr bwMode="auto">
          <a:xfrm>
            <a:off x="5562602" y="228620"/>
            <a:ext cx="390525" cy="722313"/>
            <a:chOff x="5562600" y="267946"/>
            <a:chExt cx="390462" cy="722654"/>
          </a:xfrm>
        </p:grpSpPr>
        <p:pic>
          <p:nvPicPr>
            <p:cNvPr id="9322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88" name="Group 15"/>
          <p:cNvGrpSpPr>
            <a:grpSpLocks/>
          </p:cNvGrpSpPr>
          <p:nvPr/>
        </p:nvGrpSpPr>
        <p:grpSpPr bwMode="auto">
          <a:xfrm>
            <a:off x="533402" y="228620"/>
            <a:ext cx="390525" cy="722313"/>
            <a:chOff x="533400" y="228600"/>
            <a:chExt cx="390462" cy="722654"/>
          </a:xfrm>
        </p:grpSpPr>
        <p:pic>
          <p:nvPicPr>
            <p:cNvPr id="9322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89" name="Group 19"/>
          <p:cNvGrpSpPr>
            <a:grpSpLocks/>
          </p:cNvGrpSpPr>
          <p:nvPr/>
        </p:nvGrpSpPr>
        <p:grpSpPr bwMode="auto">
          <a:xfrm>
            <a:off x="7924802" y="228620"/>
            <a:ext cx="390525" cy="722313"/>
            <a:chOff x="7924800" y="267946"/>
            <a:chExt cx="390462" cy="722654"/>
          </a:xfrm>
        </p:grpSpPr>
        <p:pic>
          <p:nvPicPr>
            <p:cNvPr id="9322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0" name="Group 20"/>
          <p:cNvGrpSpPr>
            <a:grpSpLocks/>
          </p:cNvGrpSpPr>
          <p:nvPr/>
        </p:nvGrpSpPr>
        <p:grpSpPr bwMode="auto">
          <a:xfrm>
            <a:off x="7162802" y="1828820"/>
            <a:ext cx="390525" cy="722313"/>
            <a:chOff x="7162800" y="1868146"/>
            <a:chExt cx="390462" cy="722654"/>
          </a:xfrm>
        </p:grpSpPr>
        <p:pic>
          <p:nvPicPr>
            <p:cNvPr id="9321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1" name="Group 25"/>
          <p:cNvGrpSpPr>
            <a:grpSpLocks/>
          </p:cNvGrpSpPr>
          <p:nvPr/>
        </p:nvGrpSpPr>
        <p:grpSpPr bwMode="auto">
          <a:xfrm>
            <a:off x="8001002" y="1828820"/>
            <a:ext cx="390525" cy="722313"/>
            <a:chOff x="8001000" y="1868146"/>
            <a:chExt cx="390462" cy="722654"/>
          </a:xfrm>
        </p:grpSpPr>
        <p:pic>
          <p:nvPicPr>
            <p:cNvPr id="9321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2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9321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19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6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2" y="2133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1" name="Group 20"/>
          <p:cNvGrpSpPr>
            <a:grpSpLocks/>
          </p:cNvGrpSpPr>
          <p:nvPr/>
        </p:nvGrpSpPr>
        <p:grpSpPr bwMode="auto">
          <a:xfrm>
            <a:off x="3267076" y="1828820"/>
            <a:ext cx="390525" cy="722313"/>
            <a:chOff x="7162800" y="1868146"/>
            <a:chExt cx="390462" cy="722654"/>
          </a:xfrm>
        </p:grpSpPr>
        <p:pic>
          <p:nvPicPr>
            <p:cNvPr id="9321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509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LARVA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4"/>
            <a:ext cx="8229600" cy="220027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larva.gersteinlab.org</a:t>
            </a:r>
            <a:r>
              <a:rPr lang="en-US" dirty="0"/>
              <a:t>/</a:t>
            </a:r>
          </a:p>
          <a:p>
            <a:pPr>
              <a:defRPr/>
            </a:pPr>
            <a:r>
              <a:rPr lang="en-US" dirty="0" smtClean="0"/>
              <a:t>Freely downloadable C++ program</a:t>
            </a:r>
          </a:p>
          <a:p>
            <a:pPr lvl="1">
              <a:defRPr/>
            </a:pPr>
            <a:r>
              <a:rPr lang="en-US" dirty="0" smtClean="0"/>
              <a:t>Verified compilation and correct execution on Linux</a:t>
            </a:r>
          </a:p>
          <a:p>
            <a:pPr>
              <a:defRPr/>
            </a:pPr>
            <a:r>
              <a:rPr lang="en-US" dirty="0" smtClean="0"/>
              <a:t>A </a:t>
            </a:r>
            <a:r>
              <a:rPr lang="en-US" dirty="0" err="1" smtClean="0"/>
              <a:t>Docker</a:t>
            </a:r>
            <a:r>
              <a:rPr lang="en-US" dirty="0" smtClean="0"/>
              <a:t> image is also available to download</a:t>
            </a:r>
          </a:p>
          <a:p>
            <a:pPr lvl="1">
              <a:defRPr/>
            </a:pPr>
            <a:r>
              <a:rPr lang="en-US" dirty="0" smtClean="0"/>
              <a:t>Runs on any operating system supported by </a:t>
            </a:r>
            <a:r>
              <a:rPr lang="en-US" dirty="0" err="1" smtClean="0"/>
              <a:t>Docker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Running time on transcription factor binding sites (a worst case input size) is ~80 min</a:t>
            </a:r>
          </a:p>
          <a:p>
            <a:pPr lvl="1">
              <a:defRPr/>
            </a:pPr>
            <a:r>
              <a:rPr lang="en-US" dirty="0" smtClean="0"/>
              <a:t>Running time scales linearly with the number of annotations in the input</a:t>
            </a:r>
            <a:endParaRPr lang="en-US" dirty="0"/>
          </a:p>
        </p:txBody>
      </p:sp>
      <p:pic>
        <p:nvPicPr>
          <p:cNvPr id="209924" name="Picture 4" descr="LARVA_website_screensh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4" b="42606"/>
          <a:stretch>
            <a:fillRect/>
          </a:stretch>
        </p:blipFill>
        <p:spPr bwMode="auto">
          <a:xfrm>
            <a:off x="790576" y="2833688"/>
            <a:ext cx="77597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5"/>
          <p:cNvSpPr>
            <a:spLocks noGrp="1"/>
          </p:cNvSpPr>
          <p:nvPr>
            <p:ph type="title"/>
          </p:nvPr>
        </p:nvSpPr>
        <p:spPr>
          <a:xfrm>
            <a:off x="457200" y="123826"/>
            <a:ext cx="8229600" cy="7667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LARVA Results</a:t>
            </a:r>
          </a:p>
        </p:txBody>
      </p:sp>
      <p:sp>
        <p:nvSpPr>
          <p:cNvPr id="19865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C2C08-21EF-D74E-A5E4-AE2A73119956}" type="slidenum">
              <a:rPr lang="en-US" sz="1200">
                <a:solidFill>
                  <a:srgbClr val="898989"/>
                </a:solidFill>
              </a:rPr>
              <a:pPr eaLnBrk="1" hangingPunct="1"/>
              <a:t>71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198659" name="Picture 7" descr="Fig.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8"/>
          <a:stretch>
            <a:fillRect/>
          </a:stretch>
        </p:blipFill>
        <p:spPr bwMode="auto">
          <a:xfrm>
            <a:off x="101600" y="1573213"/>
            <a:ext cx="50514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00" y="1744663"/>
            <a:ext cx="457200" cy="328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8661" name="Picture 10" descr="model_3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/>
          <a:stretch>
            <a:fillRect/>
          </a:stretch>
        </p:blipFill>
        <p:spPr bwMode="auto">
          <a:xfrm>
            <a:off x="4868863" y="863620"/>
            <a:ext cx="4183062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Content Placeholder 4" descr="Fig. 7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5" r="-14175"/>
          <a:stretch>
            <a:fillRect/>
          </a:stretch>
        </p:blipFill>
        <p:spPr>
          <a:xfrm>
            <a:off x="4348173" y="3800475"/>
            <a:ext cx="5291137" cy="2909888"/>
          </a:xfrm>
        </p:spPr>
      </p:pic>
      <p:sp>
        <p:nvSpPr>
          <p:cNvPr id="3" name="Rectangle 2"/>
          <p:cNvSpPr/>
          <p:nvPr/>
        </p:nvSpPr>
        <p:spPr>
          <a:xfrm>
            <a:off x="4773623" y="1062058"/>
            <a:ext cx="377825" cy="280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173" y="3835400"/>
            <a:ext cx="282575" cy="20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9348" y="5272088"/>
            <a:ext cx="282575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351" y="6521450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976" y="5588000"/>
            <a:ext cx="40973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noncoding annotation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p-values in sorted order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81325" y="5241925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7235" y="1249364"/>
            <a:ext cx="186461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TSS LARVA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6398" y="2476501"/>
            <a:ext cx="199514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These have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literature-verified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cancer associations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736735" y="2393970"/>
            <a:ext cx="1109663" cy="2190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 flipH="1">
            <a:off x="2119328" y="3399831"/>
            <a:ext cx="1724643" cy="99437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043998" y="5070475"/>
            <a:ext cx="90487" cy="155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5422" y="3857625"/>
            <a:ext cx="12001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-binomial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45414" y="5588000"/>
            <a:ext cx="10028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binomial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564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1530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personal genomes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burden testing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2489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4927" y="191923"/>
            <a:ext cx="2987678" cy="630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AlleleDB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Chen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J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Rozowsky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Galeev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A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Harmanci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Kitchen, J Bedford,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Abyzov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Y Kong, L Regan</a:t>
            </a:r>
            <a:endParaRPr lang="en-US" sz="16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CostSeq2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Muir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 Li, S Lou,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Wang, DJ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Spakowicz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Salichos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J Zhang, F Isaacs,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Rozowsky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FunSeq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05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   - &amp; -</a:t>
            </a:r>
            <a:endParaRPr lang="en-US" sz="14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FunSeq2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gersteinlab.org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Z Liu, S Lou, J Bedford, XJ Mu, KY Yip, V Colonna, XJ Mu, … ,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1000 Genomes Project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Consortium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et 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</a:t>
            </a: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8771" name="Rectangle 2"/>
          <p:cNvSpPr>
            <a:spLocks noChangeArrowheads="1"/>
          </p:cNvSpPr>
          <p:nvPr/>
        </p:nvSpPr>
        <p:spPr bwMode="auto">
          <a:xfrm>
            <a:off x="4389161" y="5727276"/>
            <a:ext cx="3064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Acknowledgments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22605" y="191923"/>
            <a:ext cx="28320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LARVA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</a:p>
          <a:p>
            <a:pPr marL="0" lvl="1" indent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Lochovsky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Zhang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Y Fu,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Khurana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087" y="6347489"/>
            <a:ext cx="3767081" cy="3077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369" tIns="45685" rIns="91369" bIns="45685">
            <a:spAutoFit/>
          </a:bodyPr>
          <a:lstStyle/>
          <a:p>
            <a:pPr algn="r" defTabSz="913696">
              <a:defRPr/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Hiring Postdocs. See </a:t>
            </a:r>
            <a:r>
              <a:rPr lang="en-US" sz="1400" b="1" dirty="0" err="1">
                <a:solidFill>
                  <a:srgbClr val="FFFFFF"/>
                </a:solidFill>
                <a:latin typeface="Arial" charset="0"/>
              </a:rPr>
              <a:t>gersteinlab.org</a:t>
            </a: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jobs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703" y="1862667"/>
            <a:ext cx="4983848" cy="37412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908759" y="191923"/>
            <a:ext cx="2832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STRESS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.molmovdb.org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Clarke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Sethi</a:t>
            </a:r>
            <a:r>
              <a:rPr lang="en-US" sz="1100" dirty="0">
                <a:solidFill>
                  <a:srgbClr val="3366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 Li,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Kumar,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W.F. Chang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 Chen</a:t>
            </a:r>
            <a:endParaRPr lang="en-US" sz="16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969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68867" y="60960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Extra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77" y="1752600"/>
            <a:ext cx="650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2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1" r="9861" b="17223"/>
          <a:stretch/>
        </p:blipFill>
        <p:spPr>
          <a:xfrm>
            <a:off x="698500" y="4563916"/>
            <a:ext cx="7543800" cy="1087438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439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354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593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4300540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7212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5941" name="Group 47"/>
          <p:cNvGrpSpPr>
            <a:grpSpLocks/>
          </p:cNvGrpSpPr>
          <p:nvPr/>
        </p:nvGrpSpPr>
        <p:grpSpPr bwMode="auto">
          <a:xfrm>
            <a:off x="7078663" y="1630367"/>
            <a:ext cx="615950" cy="682625"/>
            <a:chOff x="5569073" y="346372"/>
            <a:chExt cx="1045112" cy="1160641"/>
          </a:xfrm>
        </p:grpSpPr>
        <p:pic>
          <p:nvPicPr>
            <p:cNvPr id="296027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028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110048" y="4695845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013" y="5676920"/>
            <a:ext cx="10825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Rare* (1-4%)</a:t>
            </a:r>
          </a:p>
        </p:txBody>
      </p:sp>
      <p:grpSp>
        <p:nvGrpSpPr>
          <p:cNvPr id="295944" name="Group 36"/>
          <p:cNvGrpSpPr>
            <a:grpSpLocks/>
          </p:cNvGrpSpPr>
          <p:nvPr/>
        </p:nvGrpSpPr>
        <p:grpSpPr bwMode="auto">
          <a:xfrm>
            <a:off x="4451350" y="5483245"/>
            <a:ext cx="152400" cy="365125"/>
            <a:chOff x="687950" y="4216237"/>
            <a:chExt cx="152400" cy="364094"/>
          </a:xfrm>
        </p:grpSpPr>
        <p:cxnSp>
          <p:nvCxnSpPr>
            <p:cNvPr id="296025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6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646488" y="2806700"/>
          <a:ext cx="1700212" cy="156407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3.5 – 4.3M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550 – 625K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8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2.1 – 2.5K (20Mb)</a:t>
                      </a: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</a:t>
                      </a:r>
                      <a:r>
                        <a:rPr lang="en-US" sz="1400" baseline="0" dirty="0" smtClean="0">
                          <a:latin typeface="Helvetica"/>
                          <a:cs typeface="Helvetica"/>
                        </a:rPr>
                        <a:t> – 5M</a:t>
                      </a:r>
                      <a:endParaRPr lang="en-US" sz="1400" dirty="0" smtClean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542088" y="2779713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5979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14735" y="1317625"/>
            <a:ext cx="18517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54800" y="1114425"/>
            <a:ext cx="147989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Population of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2,504 peoples</a:t>
            </a:r>
          </a:p>
        </p:txBody>
      </p:sp>
      <p:cxnSp>
        <p:nvCxnSpPr>
          <p:cNvPr id="295982" name="Straight Arrow Connector 56"/>
          <p:cNvCxnSpPr>
            <a:cxnSpLocks noChangeShapeType="1"/>
          </p:cNvCxnSpPr>
          <p:nvPr/>
        </p:nvCxnSpPr>
        <p:spPr bwMode="auto">
          <a:xfrm>
            <a:off x="4762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5983" name="TextBox 5"/>
          <p:cNvSpPr txBox="1">
            <a:spLocks noChangeArrowheads="1"/>
          </p:cNvSpPr>
          <p:nvPr/>
        </p:nvSpPr>
        <p:spPr bwMode="auto">
          <a:xfrm>
            <a:off x="4729163" y="6445250"/>
            <a:ext cx="3905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The 1000 Genomes Project Consortium, Nature. 2015. 526:68-74 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Khurana E. et al. Nat. Rev. Genet. 2016. 17:93-108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3140075" y="2497158"/>
            <a:ext cx="2646363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6002348" y="2473325"/>
            <a:ext cx="2624137" cy="343693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70734" y="4589483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88260" y="5670570"/>
            <a:ext cx="10613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(~75%)</a:t>
            </a:r>
          </a:p>
        </p:txBody>
      </p:sp>
      <p:grpSp>
        <p:nvGrpSpPr>
          <p:cNvPr id="295988" name="Group 65"/>
          <p:cNvGrpSpPr>
            <a:grpSpLocks/>
          </p:cNvGrpSpPr>
          <p:nvPr/>
        </p:nvGrpSpPr>
        <p:grpSpPr bwMode="auto">
          <a:xfrm>
            <a:off x="7512050" y="5424508"/>
            <a:ext cx="152400" cy="363537"/>
            <a:chOff x="687950" y="4216237"/>
            <a:chExt cx="152400" cy="364094"/>
          </a:xfrm>
        </p:grpSpPr>
        <p:cxnSp>
          <p:nvCxnSpPr>
            <p:cNvPr id="296023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4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3687778" y="2506683"/>
            <a:ext cx="15284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09963" y="4424383"/>
            <a:ext cx="19777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Prevalence of Variants</a:t>
            </a:r>
          </a:p>
        </p:txBody>
      </p:sp>
      <p:sp>
        <p:nvSpPr>
          <p:cNvPr id="295991" name="TextBox 5"/>
          <p:cNvSpPr txBox="1">
            <a:spLocks noChangeArrowheads="1"/>
          </p:cNvSpPr>
          <p:nvPr/>
        </p:nvSpPr>
        <p:spPr bwMode="auto">
          <a:xfrm>
            <a:off x="88900" y="5942032"/>
            <a:ext cx="6738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Helvetica" charset="0"/>
                <a:cs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295992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1365250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563573" y="1346200"/>
            <a:ext cx="18774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Cancer Genome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04788" y="2506683"/>
            <a:ext cx="2646362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71818"/>
              </p:ext>
            </p:extLst>
          </p:nvPr>
        </p:nvGraphicFramePr>
        <p:xfrm>
          <a:off x="247652" y="2813050"/>
          <a:ext cx="2551113" cy="134143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28731"/>
                <a:gridCol w="740881"/>
                <a:gridCol w="981501"/>
              </a:tblGrid>
              <a:tr h="51828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Non-coding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</a:tr>
              <a:tr h="5182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Germ-line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22K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 – 5M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048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Somatic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~50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698510" y="2508270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Origin of Variants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1485901" y="2024065"/>
            <a:ext cx="44450" cy="4603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2440792" y="3159924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19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96017" name="Group 93"/>
          <p:cNvGrpSpPr>
            <a:grpSpLocks/>
          </p:cNvGrpSpPr>
          <p:nvPr/>
        </p:nvGrpSpPr>
        <p:grpSpPr bwMode="auto">
          <a:xfrm>
            <a:off x="1503363" y="5513408"/>
            <a:ext cx="152400" cy="363537"/>
            <a:chOff x="687950" y="4216237"/>
            <a:chExt cx="152400" cy="364094"/>
          </a:xfrm>
        </p:grpSpPr>
        <p:cxnSp>
          <p:nvCxnSpPr>
            <p:cNvPr id="296021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2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1614488" y="5707083"/>
            <a:ext cx="11808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00139" y="4745057"/>
            <a:ext cx="92036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Passenger</a:t>
            </a:r>
          </a:p>
        </p:txBody>
      </p:sp>
      <p:cxnSp>
        <p:nvCxnSpPr>
          <p:cNvPr id="296020" name="Straight Arrow Connector 3"/>
          <p:cNvCxnSpPr>
            <a:cxnSpLocks noChangeShapeType="1"/>
          </p:cNvCxnSpPr>
          <p:nvPr/>
        </p:nvCxnSpPr>
        <p:spPr bwMode="auto">
          <a:xfrm flipH="1">
            <a:off x="1781185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/>
          <p:cNvSpPr>
            <a:spLocks noGrp="1"/>
          </p:cNvSpPr>
          <p:nvPr>
            <p:ph type="title"/>
          </p:nvPr>
        </p:nvSpPr>
        <p:spPr>
          <a:xfrm>
            <a:off x="452440" y="261958"/>
            <a:ext cx="3141662" cy="21113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Finding Key Variants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Germline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276085"/>
            <a:ext cx="8802688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Common </a:t>
            </a:r>
            <a:r>
              <a:rPr lang="en-US" sz="20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variants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endParaRPr lang="en-US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be associated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phenotype (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disease) via a Genome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-wide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Association Study (GWAS)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which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tests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whether the frequency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of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alleles differs between cases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&amp; controls.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Usually their functional effect is weaker.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Many are non-coding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Issue of LD in identifying the actual causal variant.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Rare variants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Associations are usually underpowered due to low frequencies.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They often have larger functional impact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be collapsed in the same element to gain statistical power (burden tests).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 some cases, causal variants can be identified through tracing inheritance of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Mendelian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subtypes of diseases in large families.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9011" name="TextBox 5"/>
          <p:cNvSpPr txBox="1">
            <a:spLocks noChangeArrowheads="1"/>
          </p:cNvSpPr>
          <p:nvPr/>
        </p:nvSpPr>
        <p:spPr bwMode="auto">
          <a:xfrm>
            <a:off x="476250" y="6507163"/>
            <a:ext cx="8326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McCarthy, M. et al. Nat. Rev. Genet. 2008. 9, 356-369, Zuk, O. et al. PNSA. 2014. Vol. 11, no. 4, MacArthur DG et al. Nature 2014. 508:469-476</a:t>
            </a:r>
          </a:p>
        </p:txBody>
      </p:sp>
      <p:pic>
        <p:nvPicPr>
          <p:cNvPr id="299012" name="Picture 7" descr="Featured-Image1-759x4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85" y="388938"/>
            <a:ext cx="4710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38638" y="17463"/>
            <a:ext cx="3737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CAN YOU FIND THE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PANDA?</a:t>
            </a:r>
            <a:endParaRPr lang="en-US" sz="2000" b="1" dirty="0">
              <a:solidFill>
                <a:srgbClr val="FF0000"/>
              </a:solidFill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heme/theme1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49855</TotalTime>
  <Words>3295</Words>
  <Application>Microsoft Macintosh PowerPoint</Application>
  <PresentationFormat>On-screen Show (4:3)</PresentationFormat>
  <Paragraphs>740</Paragraphs>
  <Slides>75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15_Default Design</vt:lpstr>
      <vt:lpstr>1_MBGLab-Basic-w-Lectures</vt:lpstr>
      <vt:lpstr>7_Office Theme</vt:lpstr>
      <vt:lpstr>for-template-i0jhhsb</vt:lpstr>
      <vt:lpstr>1_Office Theme</vt:lpstr>
      <vt:lpstr>3_Office Theme</vt:lpstr>
      <vt:lpstr>2_Office Theme</vt:lpstr>
      <vt:lpstr>Equation</vt:lpstr>
      <vt:lpstr>Document</vt:lpstr>
      <vt:lpstr>Personal Genomics: Prioritizing High-impact Rare &amp; Somatic Variants </vt:lpstr>
      <vt:lpstr>Increase in number of bases in SRA,  Peta-scale after ‘10</vt:lpstr>
      <vt:lpstr>The Rise of the Personal Genome to ‘10</vt:lpstr>
      <vt:lpstr>Number genomes exploding since ‘10</vt:lpstr>
      <vt:lpstr>PowerPoint Presentation</vt:lpstr>
      <vt:lpstr>PowerPoint Presentation</vt:lpstr>
      <vt:lpstr>PowerPoint Presentation</vt:lpstr>
      <vt:lpstr>PowerPoint Presentation</vt:lpstr>
      <vt:lpstr>Finding Key Variants  Germline</vt:lpstr>
      <vt:lpstr>Finding Key Variants  Somatic</vt:lpstr>
      <vt:lpstr>PowerPoint Presentation</vt:lpstr>
      <vt:lpstr>Personal Genomics: Prioritizing High-impact Rare &amp; Somatic Variants </vt:lpstr>
      <vt:lpstr>Personal Genomics: Prioritizing High-impact Rare &amp; Somatic Variants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Genomics: Prioritizing High-impact Rare &amp; Somatic Variants </vt:lpstr>
      <vt:lpstr>Non-coding Annotations:  Overview</vt:lpstr>
      <vt:lpstr>Summarizing the Signal:  "Traditional" ChipSeq Peak Calling</vt:lpstr>
      <vt:lpstr>Finding "Conserved” Sites in the Human Population:  Negative selection in non-coding elements based on  Production ENCODE &amp; 1000G Phase 1</vt:lpstr>
      <vt:lpstr>Differential selective constraints  among specific sub-categories</vt:lpstr>
      <vt:lpstr>Defining Sensitive  non-coding Regions</vt:lpstr>
      <vt:lpstr>SNPs which break TF motifs are under stronger selection</vt:lpstr>
      <vt:lpstr>Personal Genomics: Prioritizing High-impact Rare &amp; Somatic Variants </vt:lpstr>
      <vt:lpstr>Allele-specific binding and expression</vt:lpstr>
      <vt:lpstr>Inferring Allele Specific Binding/Expression  using Sequence Reads</vt:lpstr>
      <vt:lpstr>AlleleDB: Building 382 personal genomes to detect allele-specific variants on a large-scale</vt:lpstr>
      <vt:lpstr>AlleleDB: Annotating rare &amp; common allele-specific variants over a population</vt:lpstr>
      <vt:lpstr>AlleleDB: Annotating rare &amp; common allele-specific variants over a population</vt:lpstr>
      <vt:lpstr>Collecting ASE/ASB variants  into allele-specific genomic regions</vt:lpstr>
      <vt:lpstr>Groups of elements that are enriched or depleted in allelic activity</vt:lpstr>
      <vt:lpstr>Personal Genomics: Prioritizing High-impact Rare &amp; Somatic Variants </vt:lpstr>
      <vt:lpstr>How to build a personal genome</vt:lpstr>
      <vt:lpstr>Why the personal genome (PG) should be the platform for functional genomics</vt:lpstr>
      <vt:lpstr>Some construction considerations</vt:lpstr>
      <vt:lpstr>NA12878 family of PGs we already have</vt:lpstr>
      <vt:lpstr>Alignment gets better as variant sets get more complete: NA12878 Pol2 ChIP-seq (ENCODE)</vt:lpstr>
      <vt:lpstr>Alignment gets better as variant sets get more complete: NA12878 RNA-seq (Kilpinen et al. 2013)</vt:lpstr>
      <vt:lpstr>PG alleviates reference bias in alignment</vt:lpstr>
      <vt:lpstr>PG alleviates reference bias in alignment</vt:lpstr>
      <vt:lpstr>Ambiguous mapping bias due to sequence similarity</vt:lpstr>
      <vt:lpstr>Account for ambiguous mapping bias</vt:lpstr>
      <vt:lpstr>PG facilitates the resolution of ambiguous mapping bias</vt:lpstr>
      <vt:lpstr>Personal Genomics: Prioritizing High-impact Rare &amp; Somatic Variants </vt:lpstr>
      <vt:lpstr>Identification of non-coding candidate drivers amongst somatic variants: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Germline pathogenic variants show higher core scores than controls</vt:lpstr>
      <vt:lpstr>Personal Genomics: Prioritizing High-impact Rare &amp; Somatic Variants </vt:lpstr>
      <vt:lpstr>PowerPoint Presentation</vt:lpstr>
      <vt:lpstr>PowerPoint Presentation</vt:lpstr>
      <vt:lpstr>PowerPoint Presentation</vt:lpstr>
      <vt:lpstr>PowerPoint Presentation</vt:lpstr>
      <vt:lpstr>Cancer Somatic Mutational Heterogeneity, across cancer types, samples &amp; regions</vt:lpstr>
      <vt:lpstr>Cancer Somatic Mutation Modeling</vt:lpstr>
      <vt:lpstr>LARVA Model Comparison</vt:lpstr>
      <vt:lpstr>Adding DNA replication timing correction further improves the beta-binomial model</vt:lpstr>
      <vt:lpstr>LARVA Implementation</vt:lpstr>
      <vt:lpstr>LARVA Results</vt:lpstr>
      <vt:lpstr>Personal Genomics: Prioritizing High-impact Rare &amp; Somatic Variants </vt:lpstr>
      <vt:lpstr>Personal Genomics: Prioritizing High-impact Rare &amp; Somatic Variants </vt:lpstr>
      <vt:lpstr>PowerPoint Presentation</vt:lpstr>
      <vt:lpstr>Extra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Ekta Khurana</dc:creator>
  <cp:lastModifiedBy>Mark Gerstein</cp:lastModifiedBy>
  <cp:revision>2153</cp:revision>
  <cp:lastPrinted>2014-09-26T01:55:52Z</cp:lastPrinted>
  <dcterms:created xsi:type="dcterms:W3CDTF">2012-06-21T22:25:50Z</dcterms:created>
  <dcterms:modified xsi:type="dcterms:W3CDTF">2016-05-05T02:57:43Z</dcterms:modified>
</cp:coreProperties>
</file>