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6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86" r:id="rId3"/>
    <p:sldId id="266" r:id="rId4"/>
    <p:sldId id="279" r:id="rId5"/>
    <p:sldId id="270" r:id="rId6"/>
    <p:sldId id="276" r:id="rId7"/>
    <p:sldId id="282" r:id="rId8"/>
    <p:sldId id="285" r:id="rId9"/>
    <p:sldId id="278" r:id="rId10"/>
    <p:sldId id="277" r:id="rId11"/>
    <p:sldId id="264" r:id="rId12"/>
    <p:sldId id="258" r:id="rId13"/>
    <p:sldId id="259" r:id="rId14"/>
    <p:sldId id="260" r:id="rId15"/>
    <p:sldId id="261" r:id="rId16"/>
    <p:sldId id="280" r:id="rId17"/>
    <p:sldId id="283" r:id="rId18"/>
    <p:sldId id="284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30C"/>
    <a:srgbClr val="E52BBF"/>
    <a:srgbClr val="4C9900"/>
    <a:srgbClr val="00AE00"/>
    <a:srgbClr val="00B5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F4FB-EB38-8247-A2F9-680C8B043075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420CA-C08B-D94B-9D1B-C6F2E007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1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D6469-78BE-B342-A84C-77C9CDDF8CF1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82312-D024-0E48-9B14-34CB3B4E1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28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51A93-A692-084F-859C-E3CFCB6886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0BD234-8F95-B644-886B-F291E876939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0000"/>
                </a:solidFill>
                <a:latin typeface="Calibri" charset="0"/>
              </a:rPr>
              <a:t>Better schematic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30D62-C964-0C49-9D56-033166457695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413-6A2E-B646-8C20-7D581D5DDB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413-6A2E-B646-8C20-7D581D5DDB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9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413-6A2E-B646-8C20-7D581D5DDB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1413-6A2E-B646-8C20-7D581D5DDB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8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8DF193-16FF-7142-94B8-79110213F5D2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921B89-E331-FE42-92EB-5DE1D8E52BAC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678EE2-7958-3543-8F9A-2558C5DA1E4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F623-41F6-834B-BD66-E814A3338028}" type="datetime1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88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6B55-ED3B-5C4E-89AB-33CDDF4BC9D7}" type="datetime1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5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DFBC-69CC-894D-9A84-22C33519B43A}" type="datetime1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631" indent="0" algn="ctr">
              <a:buNone/>
              <a:defRPr/>
            </a:lvl2pPr>
            <a:lvl3pPr marL="913264" indent="0" algn="ctr">
              <a:buNone/>
              <a:defRPr/>
            </a:lvl3pPr>
            <a:lvl4pPr marL="1369896" indent="0" algn="ctr">
              <a:buNone/>
              <a:defRPr/>
            </a:lvl4pPr>
            <a:lvl5pPr marL="1826526" indent="0" algn="ctr">
              <a:buNone/>
              <a:defRPr/>
            </a:lvl5pPr>
            <a:lvl6pPr marL="2283159" indent="0" algn="ctr">
              <a:buNone/>
              <a:defRPr/>
            </a:lvl6pPr>
            <a:lvl7pPr marL="2739790" indent="0" algn="ctr">
              <a:buNone/>
              <a:defRPr/>
            </a:lvl7pPr>
            <a:lvl8pPr marL="3196416" indent="0" algn="ctr">
              <a:buNone/>
              <a:defRPr/>
            </a:lvl8pPr>
            <a:lvl9pPr marL="365305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2678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8082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31" indent="0">
              <a:buNone/>
              <a:defRPr sz="1800"/>
            </a:lvl2pPr>
            <a:lvl3pPr marL="913264" indent="0">
              <a:buNone/>
              <a:defRPr sz="1600"/>
            </a:lvl3pPr>
            <a:lvl4pPr marL="1369896" indent="0">
              <a:buNone/>
              <a:defRPr sz="1400"/>
            </a:lvl4pPr>
            <a:lvl5pPr marL="1826526" indent="0">
              <a:buNone/>
              <a:defRPr sz="1400"/>
            </a:lvl5pPr>
            <a:lvl6pPr marL="2283159" indent="0">
              <a:buNone/>
              <a:defRPr sz="1400"/>
            </a:lvl6pPr>
            <a:lvl7pPr marL="2739790" indent="0">
              <a:buNone/>
              <a:defRPr sz="1400"/>
            </a:lvl7pPr>
            <a:lvl8pPr marL="3196416" indent="0">
              <a:buNone/>
              <a:defRPr sz="1400"/>
            </a:lvl8pPr>
            <a:lvl9pPr marL="365305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6594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3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1436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31" indent="0">
              <a:buNone/>
              <a:defRPr sz="2000" b="1"/>
            </a:lvl2pPr>
            <a:lvl3pPr marL="913264" indent="0">
              <a:buNone/>
              <a:defRPr sz="1800" b="1"/>
            </a:lvl3pPr>
            <a:lvl4pPr marL="1369896" indent="0">
              <a:buNone/>
              <a:defRPr sz="1600" b="1"/>
            </a:lvl4pPr>
            <a:lvl5pPr marL="1826526" indent="0">
              <a:buNone/>
              <a:defRPr sz="1600" b="1"/>
            </a:lvl5pPr>
            <a:lvl6pPr marL="2283159" indent="0">
              <a:buNone/>
              <a:defRPr sz="1600" b="1"/>
            </a:lvl6pPr>
            <a:lvl7pPr marL="2739790" indent="0">
              <a:buNone/>
              <a:defRPr sz="1600" b="1"/>
            </a:lvl7pPr>
            <a:lvl8pPr marL="3196416" indent="0">
              <a:buNone/>
              <a:defRPr sz="1600" b="1"/>
            </a:lvl8pPr>
            <a:lvl9pPr marL="365305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7718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5097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145526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699618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89022-0709-8C45-8679-650F90E0E66E}" type="datetime1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85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31" indent="0">
              <a:buNone/>
              <a:defRPr sz="2800"/>
            </a:lvl2pPr>
            <a:lvl3pPr marL="913264" indent="0">
              <a:buNone/>
              <a:defRPr sz="2400"/>
            </a:lvl3pPr>
            <a:lvl4pPr marL="1369896" indent="0">
              <a:buNone/>
              <a:defRPr sz="2000"/>
            </a:lvl4pPr>
            <a:lvl5pPr marL="1826526" indent="0">
              <a:buNone/>
              <a:defRPr sz="2000"/>
            </a:lvl5pPr>
            <a:lvl6pPr marL="2283159" indent="0">
              <a:buNone/>
              <a:defRPr sz="2000"/>
            </a:lvl6pPr>
            <a:lvl7pPr marL="2739790" indent="0">
              <a:buNone/>
              <a:defRPr sz="2000"/>
            </a:lvl7pPr>
            <a:lvl8pPr marL="3196416" indent="0">
              <a:buNone/>
              <a:defRPr sz="2000"/>
            </a:lvl8pPr>
            <a:lvl9pPr marL="365305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31" indent="0">
              <a:buNone/>
              <a:defRPr sz="1200"/>
            </a:lvl2pPr>
            <a:lvl3pPr marL="913264" indent="0">
              <a:buNone/>
              <a:defRPr sz="1000"/>
            </a:lvl3pPr>
            <a:lvl4pPr marL="1369896" indent="0">
              <a:buNone/>
              <a:defRPr sz="900"/>
            </a:lvl4pPr>
            <a:lvl5pPr marL="1826526" indent="0">
              <a:buNone/>
              <a:defRPr sz="900"/>
            </a:lvl5pPr>
            <a:lvl6pPr marL="2283159" indent="0">
              <a:buNone/>
              <a:defRPr sz="900"/>
            </a:lvl6pPr>
            <a:lvl7pPr marL="2739790" indent="0">
              <a:buNone/>
              <a:defRPr sz="900"/>
            </a:lvl7pPr>
            <a:lvl8pPr marL="3196416" indent="0">
              <a:buNone/>
              <a:defRPr sz="900"/>
            </a:lvl8pPr>
            <a:lvl9pPr marL="365305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58744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3909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12"/>
            <a:ext cx="19431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12"/>
            <a:ext cx="56769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46749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3"/>
            <a:ext cx="3810000" cy="4638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3981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</p:spTree>
    <p:extLst>
      <p:ext uri="{BB962C8B-B14F-4D97-AF65-F5344CB8AC3E}">
        <p14:creationId xmlns:p14="http://schemas.microsoft.com/office/powerpoint/2010/main" val="393965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9E9E3-0379-D747-9948-27263BB8DD40}" type="datetime1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6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FC426-E8F0-DC4F-AD1C-E031A8F2728C}" type="datetime1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7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5DC41-BF3C-104B-BCE1-9B9F63607ACF}" type="datetime1">
              <a:rPr lang="en-US" smtClean="0"/>
              <a:t>10/8/15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6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971A-AE7A-6447-9DDD-101FC644C049}" type="datetime1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4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F761-3078-0349-9D4D-6877351146A7}" type="datetime1">
              <a:rPr lang="en-US" smtClean="0"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48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C7279-9EB5-F342-A3DE-5BE6FDC02AA5}" type="datetime1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B0B2-FD8A-004C-9995-B8A8B3CE5888}" type="datetime1">
              <a:rPr lang="en-US" smtClean="0"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7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265A6-DBF6-A843-BB27-DA18CACCFE57}" type="datetime1">
              <a:rPr lang="en-US" smtClean="0"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B22E-84ED-E847-AF2C-7D5F426A70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 rot="16200000">
            <a:off x="8165559" y="5722779"/>
            <a:ext cx="1720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Lectures.Gersteinlab.org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946" tIns="45975" rIns="91946" bIns="4597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946" tIns="45975" rIns="91946" bIns="45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46" tIns="45975" rIns="91946" bIns="45975"/>
          <a:lstStyle>
            <a:lvl1pPr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6FABD5-8322-6344-91C2-7E2F608C669F}" type="slidenum">
              <a:rPr lang="en-US" altLang="en-US" sz="1600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en-US" sz="1800">
                <a:solidFill>
                  <a:srgbClr val="808080"/>
                </a:solidFill>
              </a:rPr>
              <a:t> - </a:t>
            </a:r>
            <a:r>
              <a:rPr lang="en-US" altLang="en-US" sz="1000">
                <a:solidFill>
                  <a:srgbClr val="969696"/>
                </a:solidFill>
              </a:rPr>
              <a:t>Lectures.GersteinLab.org</a:t>
            </a:r>
            <a:r>
              <a:rPr lang="en-US" altLang="en-US" sz="400" b="0">
                <a:solidFill>
                  <a:srgbClr val="808080"/>
                </a:solidFill>
              </a:rPr>
              <a:t> </a:t>
            </a:r>
            <a:r>
              <a:rPr lang="en-US" altLang="en-US" sz="300" b="0">
                <a:solidFill>
                  <a:srgbClr val="000000"/>
                </a:solidFill>
              </a:rPr>
              <a:t>(c) '09</a:t>
            </a:r>
          </a:p>
        </p:txBody>
      </p:sp>
    </p:spTree>
    <p:extLst>
      <p:ext uri="{BB962C8B-B14F-4D97-AF65-F5344CB8AC3E}">
        <p14:creationId xmlns:p14="http://schemas.microsoft.com/office/powerpoint/2010/main" val="31932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631" algn="ctr" defTabSz="911677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264" algn="ctr" defTabSz="911677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69896" algn="ctr" defTabSz="911677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6526" algn="ctr" defTabSz="911677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3188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4038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1474" indent="-228316" algn="l" defTabSz="91167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8106" indent="-228316" algn="l" defTabSz="91167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4738" indent="-228316" algn="l" defTabSz="91167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1368" indent="-228316" algn="l" defTabSz="911677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31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64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96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26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59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0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16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52" algn="l" defTabSz="4566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4.bin"/><Relationship Id="rId9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jpeg"/><Relationship Id="rId5" Type="http://schemas.microsoft.com/office/2007/relationships/hdphoto" Target="../media/hdphoto1.wdp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5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7.emf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oleObject" Target="../embeddings/oleObject4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5.bin"/><Relationship Id="rId9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oleObject" Target="../embeddings/oleObject10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11.bin"/><Relationship Id="rId9" Type="http://schemas.openxmlformats.org/officeDocument/2006/relationships/oleObject" Target="../embeddings/oleObject12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4"/>
          <p:cNvSpPr>
            <a:spLocks noChangeArrowheads="1"/>
          </p:cNvSpPr>
          <p:nvPr/>
        </p:nvSpPr>
        <p:spPr bwMode="auto">
          <a:xfrm>
            <a:off x="8940800" y="2236788"/>
            <a:ext cx="203200" cy="458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20" tIns="45663" rIns="91320" bIns="45663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97314" name="Rectangle 2"/>
          <p:cNvSpPr txBox="1">
            <a:spLocks noChangeArrowheads="1"/>
          </p:cNvSpPr>
          <p:nvPr/>
        </p:nvSpPr>
        <p:spPr bwMode="auto">
          <a:xfrm>
            <a:off x="413115" y="180481"/>
            <a:ext cx="8280559" cy="76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946" tIns="45975" rIns="91946" bIns="45975" anchor="ctr"/>
          <a:lstStyle>
            <a:lvl1pPr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rgbClr val="000000"/>
                </a:solidFill>
              </a:rPr>
              <a:t>LARVA</a:t>
            </a:r>
            <a:r>
              <a:rPr lang="en-US" altLang="en-US" sz="1800" dirty="0">
                <a:solidFill>
                  <a:srgbClr val="000000"/>
                </a:solidFill>
              </a:rPr>
              <a:t>: An integrative framework for Large-scale Analysis </a:t>
            </a:r>
            <a:r>
              <a:rPr lang="en-US" altLang="en-US" sz="1800" dirty="0" smtClean="0">
                <a:solidFill>
                  <a:srgbClr val="000000"/>
                </a:solidFill>
              </a:rPr>
              <a:t/>
            </a:r>
            <a:br>
              <a:rPr lang="en-US" altLang="en-US" sz="1800" dirty="0" smtClean="0">
                <a:solidFill>
                  <a:srgbClr val="000000"/>
                </a:solidFill>
              </a:rPr>
            </a:br>
            <a:r>
              <a:rPr lang="en-US" altLang="en-US" sz="1800" dirty="0" smtClean="0">
                <a:solidFill>
                  <a:srgbClr val="000000"/>
                </a:solidFill>
              </a:rPr>
              <a:t>of </a:t>
            </a:r>
            <a:r>
              <a:rPr lang="en-US" altLang="en-US" sz="1800" dirty="0">
                <a:solidFill>
                  <a:srgbClr val="000000"/>
                </a:solidFill>
              </a:rPr>
              <a:t>Recurrent Variants in noncoding Annotations</a:t>
            </a:r>
            <a:endParaRPr lang="en-US" altLang="en-US" sz="400" dirty="0">
              <a:solidFill>
                <a:srgbClr val="000000"/>
              </a:solidFill>
            </a:endParaRPr>
          </a:p>
        </p:txBody>
      </p:sp>
      <p:sp>
        <p:nvSpPr>
          <p:cNvPr id="397315" name="Rectangle 2"/>
          <p:cNvSpPr>
            <a:spLocks noChangeArrowheads="1"/>
          </p:cNvSpPr>
          <p:nvPr/>
        </p:nvSpPr>
        <p:spPr bwMode="auto">
          <a:xfrm>
            <a:off x="1303500" y="5614924"/>
            <a:ext cx="6499788" cy="9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46" tIns="45975" rIns="91946" bIns="45975" anchor="ctr"/>
          <a:lstStyle>
            <a:lvl1pPr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0" dirty="0" smtClean="0">
                <a:solidFill>
                  <a:srgbClr val="595959"/>
                </a:solidFill>
              </a:rPr>
              <a:t>M Gerstein, Yale</a:t>
            </a:r>
            <a:br>
              <a:rPr lang="en-US" altLang="en-US" b="0" dirty="0" smtClean="0">
                <a:solidFill>
                  <a:srgbClr val="595959"/>
                </a:solidFill>
              </a:rPr>
            </a:br>
            <a:endParaRPr lang="en-US" altLang="en-US" b="0" dirty="0" smtClean="0">
              <a:solidFill>
                <a:srgbClr val="595959"/>
              </a:solidFill>
            </a:endParaRPr>
          </a:p>
          <a:p>
            <a:pPr algn="ctr" eaLnBrk="1" hangingPunct="1"/>
            <a:endParaRPr lang="en-US" altLang="en-US" b="0" dirty="0" smtClean="0">
              <a:solidFill>
                <a:srgbClr val="595959"/>
              </a:solidFill>
            </a:endParaRPr>
          </a:p>
          <a:p>
            <a:pPr algn="ctr" eaLnBrk="1" hangingPunct="1"/>
            <a:r>
              <a:rPr lang="en-US" altLang="en-US" b="0" dirty="0" smtClean="0">
                <a:solidFill>
                  <a:srgbClr val="595959"/>
                </a:solidFill>
              </a:rPr>
              <a:t>Slides </a:t>
            </a:r>
            <a:r>
              <a:rPr lang="en-US" altLang="en-US" b="0" dirty="0">
                <a:solidFill>
                  <a:srgbClr val="595959"/>
                </a:solidFill>
              </a:rPr>
              <a:t>freely downloadable from</a:t>
            </a:r>
            <a:r>
              <a:rPr lang="en-US" altLang="en-US" dirty="0">
                <a:solidFill>
                  <a:srgbClr val="595959"/>
                </a:solidFill>
              </a:rPr>
              <a:t>  </a:t>
            </a:r>
            <a:r>
              <a:rPr lang="en-US" altLang="en-US" sz="1600" dirty="0" err="1" smtClean="0">
                <a:solidFill>
                  <a:srgbClr val="000000"/>
                </a:solidFill>
              </a:rPr>
              <a:t>Lectures.GersteinLab.org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sz="1400" dirty="0">
                <a:solidFill>
                  <a:srgbClr val="000000"/>
                </a:solidFill>
              </a:rPr>
              <a:t/>
            </a:r>
            <a:br>
              <a:rPr lang="en-US" altLang="en-US" sz="1400" dirty="0">
                <a:solidFill>
                  <a:srgbClr val="000000"/>
                </a:solidFill>
              </a:rPr>
            </a:br>
            <a:r>
              <a:rPr lang="en-US" altLang="en-US" b="0" dirty="0">
                <a:solidFill>
                  <a:srgbClr val="595959"/>
                </a:solidFill>
              </a:rPr>
              <a:t>&amp; “</a:t>
            </a:r>
            <a:r>
              <a:rPr lang="en-US" altLang="ja-JP" b="0" dirty="0" err="1">
                <a:solidFill>
                  <a:srgbClr val="595959"/>
                </a:solidFill>
              </a:rPr>
              <a:t>tweetable</a:t>
            </a:r>
            <a:r>
              <a:rPr lang="en-US" altLang="en-US" b="0" dirty="0">
                <a:solidFill>
                  <a:srgbClr val="595959"/>
                </a:solidFill>
              </a:rPr>
              <a:t>”</a:t>
            </a:r>
            <a:r>
              <a:rPr lang="en-US" altLang="ja-JP" b="0" dirty="0">
                <a:solidFill>
                  <a:srgbClr val="595959"/>
                </a:solidFill>
              </a:rPr>
              <a:t> (via @</a:t>
            </a:r>
            <a:r>
              <a:rPr lang="en-US" altLang="ja-JP" b="0" dirty="0" err="1">
                <a:solidFill>
                  <a:srgbClr val="595959"/>
                </a:solidFill>
              </a:rPr>
              <a:t>markgerstein</a:t>
            </a:r>
            <a:r>
              <a:rPr lang="en-US" altLang="ja-JP" b="0" dirty="0">
                <a:solidFill>
                  <a:srgbClr val="595959"/>
                </a:solidFill>
              </a:rPr>
              <a:t>). </a:t>
            </a:r>
            <a:r>
              <a:rPr lang="en-US" altLang="ja-JP" b="0" dirty="0" smtClean="0">
                <a:solidFill>
                  <a:srgbClr val="595959"/>
                </a:solidFill>
              </a:rPr>
              <a:t>See </a:t>
            </a:r>
            <a:r>
              <a:rPr lang="en-US" altLang="ja-JP" b="0" dirty="0">
                <a:solidFill>
                  <a:srgbClr val="595959"/>
                </a:solidFill>
              </a:rPr>
              <a:t>last slide for references &amp; more info.</a:t>
            </a:r>
            <a:endParaRPr lang="en-US" altLang="en-US" b="0" dirty="0">
              <a:solidFill>
                <a:srgbClr val="595959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-14" r="-14"/>
          <a:stretch/>
        </p:blipFill>
        <p:spPr>
          <a:xfrm>
            <a:off x="1073993" y="1057753"/>
            <a:ext cx="6958802" cy="4208928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22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4"/>
    </mc:Choice>
    <mc:Fallback xmlns="">
      <p:transition xmlns:p14="http://schemas.microsoft.com/office/powerpoint/2010/main" spd="slow" advTm="1025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65486"/>
            <a:ext cx="2133600" cy="365125"/>
          </a:xfrm>
        </p:spPr>
        <p:txBody>
          <a:bodyPr/>
          <a:lstStyle/>
          <a:p>
            <a:fld id="{E0B26E41-B624-8347-BA9E-D9BA53214980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396217" y="699030"/>
            <a:ext cx="8271245" cy="1586865"/>
            <a:chOff x="388567" y="680758"/>
            <a:chExt cx="8271245" cy="1586865"/>
          </a:xfrm>
        </p:grpSpPr>
        <p:grpSp>
          <p:nvGrpSpPr>
            <p:cNvPr id="168" name="Group 167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3" name="Group 172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4" name="Group 173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5" name="Group 174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170" name="Object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18240521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8" name="Equation" r:id="rId6" imgW="355600" imgH="889000" progId="Equation.3">
                      <p:embed/>
                    </p:oleObj>
                  </mc:Choice>
                  <mc:Fallback>
                    <p:oleObj name="Equation" r:id="rId6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1" name="TextBox 170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1</a:t>
                </a:r>
                <a:endParaRPr lang="en-US" sz="1400" dirty="0"/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396217" y="2580273"/>
            <a:ext cx="8271245" cy="1586865"/>
            <a:chOff x="388567" y="680758"/>
            <a:chExt cx="8271245" cy="1586865"/>
          </a:xfrm>
        </p:grpSpPr>
        <p:grpSp>
          <p:nvGrpSpPr>
            <p:cNvPr id="186" name="Group 185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1" name="Group 190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2" name="Group 191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3" name="Group 192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187" name="Group 186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188" name="Object 1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9883044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9" name="Equation" r:id="rId8" imgW="355600" imgH="889000" progId="Equation.3">
                      <p:embed/>
                    </p:oleObj>
                  </mc:Choice>
                  <mc:Fallback>
                    <p:oleObj name="Equation" r:id="rId8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9" name="TextBox 188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2</a:t>
                </a:r>
                <a:endParaRPr lang="en-US" sz="1400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396217" y="4522715"/>
            <a:ext cx="8271245" cy="1586865"/>
            <a:chOff x="388567" y="680758"/>
            <a:chExt cx="8271245" cy="1586865"/>
          </a:xfrm>
        </p:grpSpPr>
        <p:grpSp>
          <p:nvGrpSpPr>
            <p:cNvPr id="204" name="Group 203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10" name="Group 209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11" name="Group 210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205" name="Group 204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206" name="Object 20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6001182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0" name="Equation" r:id="rId9" imgW="355600" imgH="889000" progId="Equation.3">
                      <p:embed/>
                    </p:oleObj>
                  </mc:Choice>
                  <mc:Fallback>
                    <p:oleObj name="Equation" r:id="rId9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" name="TextBox 206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</a:t>
                </a:r>
                <a:r>
                  <a:rPr lang="en-US" altLang="zh-CN" sz="1400" dirty="0" smtClean="0"/>
                  <a:t>3</a:t>
                </a:r>
                <a:endParaRPr lang="en-US" sz="1400" dirty="0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331150" y="755206"/>
            <a:ext cx="7068264" cy="269470"/>
            <a:chOff x="1331150" y="736934"/>
            <a:chExt cx="7068264" cy="26947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1331150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478087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546175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243115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853116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399414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389568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21917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644093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966615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5155790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6545708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81184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Connector 234"/>
          <p:cNvCxnSpPr/>
          <p:nvPr/>
        </p:nvCxnSpPr>
        <p:spPr>
          <a:xfrm>
            <a:off x="1451800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185987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582403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363765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973766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229345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561948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087265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403440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6666358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6995868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7694368" y="10504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340675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3154362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5471278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3252640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688016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8118220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7228698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5976140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555233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695785" y="141560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880425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5598278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379640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4989641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8459434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7355698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577458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68265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6682233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710243" y="19553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726339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4856291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111870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222348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6444108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6548883" y="25998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588325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4697541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8302370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7063598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6390133" y="293325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373290" y="32983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397620" y="32983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7508098" y="32983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6541290" y="329838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905825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5015041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8270620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7381098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6539358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8545268" y="383813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1626425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665265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5148391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6736208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6261890" y="455479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56953" y="49372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5364291" y="492944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6525415" y="4929449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317802" y="5265262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5300791" y="5294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557165" y="5294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8021393" y="5294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1477200" y="5802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4999166" y="5802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586983" y="5802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890415" y="580257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 flipV="1">
            <a:off x="1101445" y="6257147"/>
            <a:ext cx="3026055" cy="15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4127500" y="6266673"/>
            <a:ext cx="4539962" cy="63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4073561" y="553754"/>
            <a:ext cx="63500" cy="6043302"/>
          </a:xfrm>
          <a:prstGeom prst="line">
            <a:avLst/>
          </a:prstGeom>
          <a:ln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1385591" y="6359382"/>
            <a:ext cx="259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Early replicated regions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5130056" y="6359382"/>
            <a:ext cx="252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  <a:latin typeface="Arial"/>
                <a:cs typeface="Arial"/>
              </a:rPr>
              <a:t>Late replicated regions</a:t>
            </a:r>
            <a:endParaRPr lang="en-US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6261890" y="354861"/>
            <a:ext cx="626731" cy="5778017"/>
            <a:chOff x="6261890" y="336589"/>
            <a:chExt cx="626731" cy="5778017"/>
          </a:xfrm>
        </p:grpSpPr>
        <p:sp>
          <p:nvSpPr>
            <p:cNvPr id="310" name="Rectangle 309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/>
          <p:cNvGrpSpPr/>
          <p:nvPr/>
        </p:nvGrpSpPr>
        <p:grpSpPr>
          <a:xfrm>
            <a:off x="7436498" y="352361"/>
            <a:ext cx="626731" cy="5778017"/>
            <a:chOff x="6261890" y="336589"/>
            <a:chExt cx="626731" cy="5778017"/>
          </a:xfrm>
        </p:grpSpPr>
        <p:sp>
          <p:nvSpPr>
            <p:cNvPr id="314" name="Rectangle 313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Connector 314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/>
          <p:nvPr/>
        </p:nvGrpSpPr>
        <p:grpSpPr>
          <a:xfrm>
            <a:off x="3004450" y="349861"/>
            <a:ext cx="626731" cy="5778017"/>
            <a:chOff x="6261890" y="336589"/>
            <a:chExt cx="626731" cy="5778017"/>
          </a:xfrm>
        </p:grpSpPr>
        <p:sp>
          <p:nvSpPr>
            <p:cNvPr id="318" name="Rectangle 317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Connector 318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>
            <a:off x="1762930" y="362851"/>
            <a:ext cx="626731" cy="5778017"/>
            <a:chOff x="6261890" y="336589"/>
            <a:chExt cx="626731" cy="5778017"/>
          </a:xfrm>
        </p:grpSpPr>
        <p:sp>
          <p:nvSpPr>
            <p:cNvPr id="322" name="Rectangle 321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5" name="Rectangle 324"/>
          <p:cNvSpPr/>
          <p:nvPr/>
        </p:nvSpPr>
        <p:spPr>
          <a:xfrm>
            <a:off x="3004450" y="343146"/>
            <a:ext cx="623364" cy="5766742"/>
          </a:xfrm>
          <a:prstGeom prst="rect">
            <a:avLst/>
          </a:prstGeom>
          <a:solidFill>
            <a:srgbClr val="55CD17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6268177" y="350250"/>
            <a:ext cx="623364" cy="5766742"/>
          </a:xfrm>
          <a:prstGeom prst="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TextBox 326"/>
          <p:cNvSpPr txBox="1"/>
          <p:nvPr/>
        </p:nvSpPr>
        <p:spPr>
          <a:xfrm>
            <a:off x="76960" y="90603"/>
            <a:ext cx="176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"/>
                <a:cs typeface="Arial"/>
              </a:rPr>
              <a:t>Noncoding annotations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20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terogeneity_figure_v2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7"/>
          <a:stretch/>
        </p:blipFill>
        <p:spPr>
          <a:xfrm>
            <a:off x="2287319" y="4163127"/>
            <a:ext cx="6709270" cy="2765390"/>
          </a:xfrm>
          <a:prstGeom prst="rect">
            <a:avLst/>
          </a:prstGeom>
        </p:spPr>
      </p:pic>
      <p:pic>
        <p:nvPicPr>
          <p:cNvPr id="67585" name="Picture 11" descr="Fig. 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6814"/>
          <a:stretch>
            <a:fillRect/>
          </a:stretch>
        </p:blipFill>
        <p:spPr bwMode="auto">
          <a:xfrm>
            <a:off x="2256046" y="43512"/>
            <a:ext cx="6771352" cy="42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147789" y="605432"/>
            <a:ext cx="1999981" cy="167322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Cancer Somatic Mutational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Heterogeneity, across cancer types, samples &amp; regions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21463"/>
            <a:ext cx="1972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20163" y="5070694"/>
            <a:ext cx="223837" cy="1550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457200" y="73093"/>
            <a:ext cx="8229600" cy="813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Cancer Somatic Mutation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3 models to evaluate the significance of mutation burden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Suppose there are </a:t>
            </a:r>
            <a:r>
              <a:rPr lang="en-US" i="1" dirty="0" smtClean="0">
                <a:ea typeface="+mn-ea"/>
                <a:cs typeface="+mn-cs"/>
              </a:rPr>
              <a:t>k</a:t>
            </a:r>
            <a:r>
              <a:rPr lang="en-US" dirty="0" smtClean="0">
                <a:ea typeface="+mn-ea"/>
                <a:cs typeface="+mn-cs"/>
              </a:rPr>
              <a:t> genome elements. For element </a:t>
            </a:r>
            <a:r>
              <a:rPr lang="en-US" i="1" dirty="0" err="1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, define: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err="1" smtClean="0">
                <a:solidFill>
                  <a:srgbClr val="FF0000"/>
                </a:solidFill>
                <a:ea typeface="+mn-ea"/>
              </a:rPr>
              <a:t>n</a:t>
            </a:r>
            <a:r>
              <a:rPr lang="en-US" i="1" baseline="-25000" dirty="0" err="1" smtClean="0">
                <a:solidFill>
                  <a:srgbClr val="FF0000"/>
                </a:solidFill>
                <a:ea typeface="+mn-ea"/>
              </a:rPr>
              <a:t>i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: total number of 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nucleotides</a:t>
            </a:r>
            <a:endParaRPr lang="en-US" i="1" dirty="0" smtClean="0">
              <a:solidFill>
                <a:srgbClr val="0000FF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solidFill>
                  <a:srgbClr val="4C9900"/>
                </a:solidFill>
                <a:ea typeface="+mn-ea"/>
              </a:rPr>
              <a:t>x</a:t>
            </a:r>
            <a:r>
              <a:rPr lang="en-US" i="1" baseline="-25000" dirty="0" smtClean="0">
                <a:solidFill>
                  <a:srgbClr val="008000"/>
                </a:solidFill>
                <a:ea typeface="+mn-ea"/>
              </a:rPr>
              <a:t>i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: the number of mutations within 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the element</a:t>
            </a:r>
            <a:endParaRPr lang="en-US" i="1" dirty="0" smtClean="0">
              <a:solidFill>
                <a:srgbClr val="0000FF"/>
              </a:solidFill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solidFill>
                  <a:srgbClr val="996633"/>
                </a:solidFill>
                <a:ea typeface="+mn-ea"/>
              </a:rPr>
              <a:t>p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: the mutation rate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i="1" dirty="0" smtClean="0">
                <a:solidFill>
                  <a:srgbClr val="660066"/>
                </a:solidFill>
                <a:ea typeface="+mn-ea"/>
              </a:rPr>
              <a:t>R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: the replication timing bin </a:t>
            </a:r>
            <a:r>
              <a:rPr lang="en-US" dirty="0" smtClean="0">
                <a:solidFill>
                  <a:srgbClr val="0000FF"/>
                </a:solidFill>
                <a:ea typeface="+mn-ea"/>
              </a:rPr>
              <a:t>of the element</a:t>
            </a:r>
            <a:endParaRPr lang="en-US" i="1" dirty="0" smtClean="0">
              <a:solidFill>
                <a:srgbClr val="0000FF"/>
              </a:solidFill>
              <a:ea typeface="+mn-e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b="1" dirty="0" smtClean="0">
                <a:ea typeface="+mn-ea"/>
                <a:cs typeface="+mn-cs"/>
              </a:rPr>
              <a:t>Model 1: Constant Background Mutation Rate (Model from Previous Work)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b="1" dirty="0" smtClean="0">
                <a:ea typeface="+mn-ea"/>
                <a:cs typeface="+mn-cs"/>
              </a:rPr>
              <a:t>Model 2: Varying Mutation Rate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b="1" dirty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100" b="1" dirty="0" smtClean="0">
                <a:ea typeface="+mn-ea"/>
                <a:cs typeface="+mn-cs"/>
              </a:rPr>
              <a:t>Model 3: Varying Mutation Rate with Replication Timing Correction</a:t>
            </a:r>
            <a:endParaRPr lang="en-US" sz="21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2100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100" dirty="0">
              <a:ea typeface="+mn-ea"/>
              <a:cs typeface="+mn-cs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BDED14B-70D1-A242-A63E-59E143136388}" type="slidenum">
              <a:rPr lang="en-US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sz="1200">
              <a:solidFill>
                <a:srgbClr val="898989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648200" y="1600200"/>
            <a:ext cx="0" cy="43951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8200" y="5984738"/>
            <a:ext cx="4421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48200" y="1600200"/>
            <a:ext cx="4421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48200" y="2875572"/>
            <a:ext cx="4421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38863" y="4024821"/>
            <a:ext cx="442118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087905" y="5995358"/>
            <a:ext cx="19721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 descr="eq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2408274"/>
            <a:ext cx="2175556" cy="378780"/>
          </a:xfrm>
          <a:prstGeom prst="rect">
            <a:avLst/>
          </a:prstGeom>
        </p:spPr>
      </p:pic>
      <p:pic>
        <p:nvPicPr>
          <p:cNvPr id="8" name="Picture 7" descr="eq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3233188"/>
            <a:ext cx="2522229" cy="378334"/>
          </a:xfrm>
          <a:prstGeom prst="rect">
            <a:avLst/>
          </a:prstGeom>
        </p:spPr>
      </p:pic>
      <p:pic>
        <p:nvPicPr>
          <p:cNvPr id="19" name="Picture 18" descr="eq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3611522"/>
            <a:ext cx="1588580" cy="377772"/>
          </a:xfrm>
          <a:prstGeom prst="rect">
            <a:avLst/>
          </a:prstGeom>
        </p:spPr>
      </p:pic>
      <p:pic>
        <p:nvPicPr>
          <p:cNvPr id="20" name="Picture 19" descr="eq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4856007"/>
            <a:ext cx="2484344" cy="372652"/>
          </a:xfrm>
          <a:prstGeom prst="rect">
            <a:avLst/>
          </a:prstGeom>
        </p:spPr>
      </p:pic>
      <p:pic>
        <p:nvPicPr>
          <p:cNvPr id="21" name="Picture 20" descr="eq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717" y="5228659"/>
            <a:ext cx="2073611" cy="369273"/>
          </a:xfrm>
          <a:prstGeom prst="rect">
            <a:avLst/>
          </a:prstGeom>
        </p:spPr>
      </p:pic>
      <p:pic>
        <p:nvPicPr>
          <p:cNvPr id="22" name="Picture 21" descr="eq5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06" y="5597209"/>
            <a:ext cx="4355334" cy="36140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8954404" y="5995358"/>
            <a:ext cx="189596" cy="7261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945267" y="5052421"/>
            <a:ext cx="114984" cy="5539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080041" y="5070694"/>
            <a:ext cx="63960" cy="1550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069388" y="1600200"/>
            <a:ext cx="0" cy="439515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685800" y="-131763"/>
            <a:ext cx="7772400" cy="1143001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LARVA Model Comparison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806450"/>
            <a:ext cx="8229600" cy="1779588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Comparison of mutation count frequency implied by the binomial model (model 1) and the beta-binomial model (model 2) relative to the empirical distribution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beta-binomial distribution is significantly better, especially for accurately modeling the over-dispersion of the empirical distribution</a:t>
            </a:r>
          </a:p>
        </p:txBody>
      </p:sp>
      <p:pic>
        <p:nvPicPr>
          <p:cNvPr id="7168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8"/>
          <a:stretch>
            <a:fillRect/>
          </a:stretch>
        </p:blipFill>
        <p:spPr bwMode="auto">
          <a:xfrm>
            <a:off x="1370573" y="2416175"/>
            <a:ext cx="5821363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6350" y="6521450"/>
            <a:ext cx="19329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8175" y="2768325"/>
            <a:ext cx="421495" cy="255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3919" y="2757439"/>
            <a:ext cx="421495" cy="2558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el_3_figu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0"/>
          <a:stretch/>
        </p:blipFill>
        <p:spPr>
          <a:xfrm>
            <a:off x="-6350" y="1301896"/>
            <a:ext cx="7369870" cy="5662575"/>
          </a:xfrm>
          <a:prstGeom prst="rect">
            <a:avLst/>
          </a:prstGeom>
        </p:spPr>
      </p:pic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457200" y="294213"/>
            <a:ext cx="8229600" cy="858819"/>
          </a:xfrm>
        </p:spPr>
        <p:txBody>
          <a:bodyPr>
            <a:noAutofit/>
          </a:bodyPr>
          <a:lstStyle/>
          <a:p>
            <a:r>
              <a:rPr lang="en-US" sz="3200" dirty="0" smtClean="0"/>
              <a:t>Adding DNA </a:t>
            </a:r>
            <a:r>
              <a:rPr lang="en-US" sz="3200" dirty="0"/>
              <a:t>replication timing correction </a:t>
            </a:r>
            <a:r>
              <a:rPr lang="en-US" sz="3200" dirty="0" smtClean="0"/>
              <a:t>further </a:t>
            </a:r>
            <a:r>
              <a:rPr lang="en-US" sz="3200" dirty="0"/>
              <a:t>improves the beta-binomial </a:t>
            </a:r>
            <a:r>
              <a:rPr lang="en-US" sz="3200" dirty="0" smtClean="0"/>
              <a:t>model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6319F04-C570-1C49-9B08-985439CAF813}" type="slidenum">
              <a:rPr lang="en-US" sz="1200">
                <a:solidFill>
                  <a:srgbClr val="898989"/>
                </a:solidFill>
              </a:rPr>
              <a:pPr eaLnBrk="1" hangingPunct="1"/>
              <a:t>14</a:t>
            </a:fld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350" y="6521450"/>
            <a:ext cx="19329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4995" y="2690667"/>
            <a:ext cx="347211" cy="301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43603" y="3756686"/>
            <a:ext cx="4302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80030C"/>
                </a:solidFill>
              </a:rPr>
              <a:t>Bottom 10% of </a:t>
            </a:r>
            <a:r>
              <a:rPr lang="en-US" sz="2000" b="1" dirty="0" smtClean="0">
                <a:solidFill>
                  <a:srgbClr val="80030C"/>
                </a:solidFill>
              </a:rPr>
              <a:t>rep. </a:t>
            </a:r>
            <a:r>
              <a:rPr lang="en-US" sz="2000" b="1" dirty="0">
                <a:solidFill>
                  <a:srgbClr val="80030C"/>
                </a:solidFill>
              </a:rPr>
              <a:t>timing bins requires </a:t>
            </a:r>
            <a:r>
              <a:rPr lang="en-US" sz="2000" b="1" dirty="0" smtClean="0">
                <a:solidFill>
                  <a:srgbClr val="80030C"/>
                </a:solidFill>
              </a:rPr>
              <a:t>large correction</a:t>
            </a:r>
            <a:endParaRPr lang="en-US" sz="2000" b="1" dirty="0">
              <a:solidFill>
                <a:srgbClr val="80030C"/>
              </a:solidFill>
            </a:endParaRPr>
          </a:p>
          <a:p>
            <a:endParaRPr lang="en-US" sz="2000" b="1" dirty="0">
              <a:solidFill>
                <a:srgbClr val="80030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603" y="5036571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E52BBF"/>
                </a:solidFill>
              </a:rPr>
              <a:t>Top 10% of </a:t>
            </a:r>
            <a:r>
              <a:rPr lang="en-US" sz="2000" b="1" dirty="0" smtClean="0">
                <a:solidFill>
                  <a:srgbClr val="E52BBF"/>
                </a:solidFill>
              </a:rPr>
              <a:t>rep. </a:t>
            </a:r>
            <a:r>
              <a:rPr lang="en-US" sz="2000" b="1" dirty="0">
                <a:solidFill>
                  <a:srgbClr val="E52BBF"/>
                </a:solidFill>
              </a:rPr>
              <a:t>timing bins </a:t>
            </a:r>
            <a:r>
              <a:rPr lang="en-US" sz="2000" b="1" dirty="0" smtClean="0">
                <a:solidFill>
                  <a:srgbClr val="E52BBF"/>
                </a:solidFill>
              </a:rPr>
              <a:t/>
            </a:r>
            <a:br>
              <a:rPr lang="en-US" sz="2000" b="1" dirty="0" smtClean="0">
                <a:solidFill>
                  <a:srgbClr val="E52BBF"/>
                </a:solidFill>
              </a:rPr>
            </a:br>
            <a:r>
              <a:rPr lang="en-US" sz="2000" b="1" dirty="0" smtClean="0">
                <a:solidFill>
                  <a:srgbClr val="E52BBF"/>
                </a:solidFill>
              </a:rPr>
              <a:t>requires </a:t>
            </a:r>
            <a:r>
              <a:rPr lang="en-US" sz="2000" b="1" dirty="0">
                <a:solidFill>
                  <a:srgbClr val="E52BBF"/>
                </a:solidFill>
              </a:rPr>
              <a:t>little correction</a:t>
            </a:r>
          </a:p>
        </p:txBody>
      </p:sp>
    </p:spTree>
    <p:extLst>
      <p:ext uri="{BB962C8B-B14F-4D97-AF65-F5344CB8AC3E}">
        <p14:creationId xmlns:p14="http://schemas.microsoft.com/office/powerpoint/2010/main" val="65856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3915"/>
            <a:ext cx="8229600" cy="767077"/>
          </a:xfrm>
        </p:spPr>
        <p:txBody>
          <a:bodyPr/>
          <a:lstStyle/>
          <a:p>
            <a:r>
              <a:rPr lang="en-US" dirty="0" smtClean="0"/>
              <a:t>LARVA Results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Fig. 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7"/>
          <a:stretch/>
        </p:blipFill>
        <p:spPr>
          <a:xfrm>
            <a:off x="101044" y="1572491"/>
            <a:ext cx="5051405" cy="42469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79" y="1744582"/>
            <a:ext cx="457200" cy="328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odel_3_figur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7"/>
          <a:stretch/>
        </p:blipFill>
        <p:spPr>
          <a:xfrm>
            <a:off x="4869009" y="863584"/>
            <a:ext cx="4183620" cy="3165959"/>
          </a:xfrm>
          <a:prstGeom prst="rect">
            <a:avLst/>
          </a:prstGeom>
        </p:spPr>
      </p:pic>
      <p:pic>
        <p:nvPicPr>
          <p:cNvPr id="12" name="Content Placeholder 4" descr="Fig. 7.pdf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76" r="-14176"/>
          <a:stretch>
            <a:fillRect/>
          </a:stretch>
        </p:blipFill>
        <p:spPr>
          <a:xfrm>
            <a:off x="4347476" y="3800737"/>
            <a:ext cx="5291528" cy="2910136"/>
          </a:xfrm>
        </p:spPr>
      </p:pic>
      <p:sp>
        <p:nvSpPr>
          <p:cNvPr id="3" name="Rectangle 2"/>
          <p:cNvSpPr/>
          <p:nvPr/>
        </p:nvSpPr>
        <p:spPr>
          <a:xfrm>
            <a:off x="4774112" y="1061321"/>
            <a:ext cx="377432" cy="281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5583" y="3836114"/>
            <a:ext cx="283251" cy="205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59148" y="5271720"/>
            <a:ext cx="283251" cy="210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-6350" y="6521450"/>
            <a:ext cx="19329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Lochovsky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et al. </a:t>
            </a:r>
            <a:r>
              <a:rPr lang="en-US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NAR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 (</a:t>
            </a:r>
            <a:r>
              <a:rPr lang="fr-FR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’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15)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]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548" y="5587637"/>
            <a:ext cx="40984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noncoding annotation</a:t>
            </a:r>
          </a:p>
          <a:p>
            <a:r>
              <a:rPr lang="en-US" sz="1600" dirty="0" smtClean="0">
                <a:latin typeface="Arial"/>
                <a:cs typeface="Arial"/>
              </a:rPr>
              <a:t>p-values in sorted order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81016" y="5241287"/>
            <a:ext cx="129516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26604" y="1250109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TSS LARVA results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45729" y="2475960"/>
            <a:ext cx="19951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have</a:t>
            </a:r>
          </a:p>
          <a:p>
            <a:r>
              <a:rPr lang="en-US" dirty="0" smtClean="0"/>
              <a:t>literature-verified</a:t>
            </a:r>
          </a:p>
          <a:p>
            <a:r>
              <a:rPr lang="en-US" dirty="0" smtClean="0"/>
              <a:t>cancer associations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736058" y="2393733"/>
            <a:ext cx="1109671" cy="2192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2"/>
          </p:cNvCxnSpPr>
          <p:nvPr/>
        </p:nvCxnSpPr>
        <p:spPr>
          <a:xfrm flipH="1">
            <a:off x="2119818" y="3399290"/>
            <a:ext cx="1723484" cy="99531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43492" y="5070694"/>
            <a:ext cx="91371" cy="1550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45013" y="3857213"/>
            <a:ext cx="1227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-binomial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45013" y="5587637"/>
            <a:ext cx="1002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binomial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0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18"/>
            <a:ext cx="8229600" cy="851182"/>
          </a:xfrm>
        </p:spPr>
        <p:txBody>
          <a:bodyPr/>
          <a:lstStyle/>
          <a:p>
            <a:r>
              <a:rPr lang="en-US" dirty="0" smtClean="0"/>
              <a:t>LARVA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016"/>
            <a:ext cx="8229600" cy="220053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http://</a:t>
            </a:r>
            <a:r>
              <a:rPr lang="en-US" dirty="0" err="1"/>
              <a:t>larva.gersteinlab.org</a:t>
            </a:r>
            <a:r>
              <a:rPr lang="en-US" dirty="0"/>
              <a:t>/</a:t>
            </a:r>
          </a:p>
          <a:p>
            <a:r>
              <a:rPr lang="en-US" dirty="0" smtClean="0"/>
              <a:t>Freely downloadable C++ program</a:t>
            </a:r>
          </a:p>
          <a:p>
            <a:pPr lvl="1"/>
            <a:r>
              <a:rPr lang="en-US" dirty="0" smtClean="0"/>
              <a:t>Verified compilation and correct execution on Linux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Docker</a:t>
            </a:r>
            <a:r>
              <a:rPr lang="en-US" dirty="0" smtClean="0"/>
              <a:t> image is also available to download</a:t>
            </a:r>
          </a:p>
          <a:p>
            <a:pPr lvl="1"/>
            <a:r>
              <a:rPr lang="en-US" dirty="0" smtClean="0"/>
              <a:t>Runs on any operating system supported by </a:t>
            </a:r>
            <a:r>
              <a:rPr lang="en-US" dirty="0" err="1" smtClean="0"/>
              <a:t>Docker</a:t>
            </a:r>
            <a:endParaRPr lang="en-US" dirty="0" smtClean="0"/>
          </a:p>
          <a:p>
            <a:r>
              <a:rPr lang="en-US" dirty="0" smtClean="0"/>
              <a:t>Running time on transcription factor binding sites (a worst case input size) is ~80 min</a:t>
            </a:r>
          </a:p>
          <a:p>
            <a:pPr lvl="1"/>
            <a:r>
              <a:rPr lang="en-US" dirty="0" smtClean="0"/>
              <a:t>Running time scales linearly with the number of annotations in the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 descr="LARVA_website_screensho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" b="42606"/>
          <a:stretch/>
        </p:blipFill>
        <p:spPr>
          <a:xfrm>
            <a:off x="789911" y="2833725"/>
            <a:ext cx="7759719" cy="36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5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3091656" y="-28643"/>
            <a:ext cx="2770188" cy="76835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Acknowledgements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sz="half" idx="1"/>
          </p:nvPr>
        </p:nvSpPr>
        <p:spPr>
          <a:xfrm>
            <a:off x="190500" y="4906316"/>
            <a:ext cx="8572500" cy="2400300"/>
          </a:xfrm>
        </p:spPr>
        <p:txBody>
          <a:bodyPr>
            <a:norm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LARVA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gersteinlab.org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L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Lochovsky*</a:t>
            </a:r>
            <a:r>
              <a:rPr lang="en-US" sz="1800" dirty="0">
                <a:latin typeface="Arial" charset="0"/>
                <a:ea typeface="ＭＳ Ｐゴシック" charset="0"/>
              </a:rPr>
              <a:t>, J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Zhang*</a:t>
            </a:r>
            <a:r>
              <a:rPr lang="en-US" sz="1800" dirty="0">
                <a:latin typeface="Arial" charset="0"/>
                <a:ea typeface="ＭＳ Ｐゴシック" charset="0"/>
              </a:rPr>
              <a:t>, Y Fu, E </a:t>
            </a:r>
            <a:r>
              <a:rPr lang="en-US" sz="1800" dirty="0" err="1" smtClean="0">
                <a:latin typeface="Arial" charset="0"/>
                <a:ea typeface="ＭＳ Ｐゴシック" charset="0"/>
              </a:rPr>
              <a:t>Khurana</a:t>
            </a:r>
            <a:endParaRPr lang="en-US" sz="1800" b="1" dirty="0" smtClean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800" b="1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FunSeq2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1200" dirty="0">
                <a:latin typeface="Arial" charset="0"/>
                <a:ea typeface="ＭＳ Ｐゴシック" charset="0"/>
                <a:cs typeface="ＭＳ Ｐゴシック" charset="0"/>
              </a:rPr>
              <a:t>gersteinlab.org 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Y 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  <a:ea typeface="ＭＳ Ｐゴシック" charset="0"/>
              </a:rPr>
              <a:t>Fu</a:t>
            </a:r>
            <a:r>
              <a:rPr lang="en-US" sz="1800" dirty="0">
                <a:latin typeface="Arial" charset="0"/>
                <a:ea typeface="ＭＳ Ｐゴシック" charset="0"/>
              </a:rPr>
              <a:t>, Z Liu, S Lou, J Bedford, X Mu, K Yip, E </a:t>
            </a:r>
            <a:r>
              <a:rPr lang="en-US" sz="1800" dirty="0" err="1">
                <a:latin typeface="Arial" charset="0"/>
                <a:ea typeface="ＭＳ Ｐゴシック" charset="0"/>
              </a:rPr>
              <a:t>Khurana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2"/>
          <a:srcRect t="9857" b="9857"/>
          <a:stretch>
            <a:fillRect/>
          </a:stretch>
        </p:blipFill>
        <p:spPr>
          <a:xfrm>
            <a:off x="950202" y="749688"/>
            <a:ext cx="7053096" cy="387893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40800" y="2236788"/>
            <a:ext cx="203200" cy="458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20" tIns="45663" rIns="91320" bIns="45663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itle 1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143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Info about content in this slide pack</a:t>
            </a:r>
          </a:p>
        </p:txBody>
      </p:sp>
      <p:sp>
        <p:nvSpPr>
          <p:cNvPr id="175106" name="Content Placeholder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5245100"/>
          </a:xfrm>
        </p:spPr>
        <p:txBody>
          <a:bodyPr/>
          <a:lstStyle/>
          <a:p>
            <a:pPr marL="228422" indent="-228422" defTabSz="912113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General PERMISSIONS</a:t>
            </a:r>
          </a:p>
          <a:p>
            <a:pPr marL="571065" lvl="1" indent="-228422" defTabSz="912113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This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Presentation is copyright Mark Gerstein,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Yale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University,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2015. </a:t>
            </a:r>
          </a:p>
          <a:p>
            <a:pPr marL="571065" lvl="1" indent="-228422" defTabSz="912113">
              <a:defRPr/>
            </a:pP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Please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read permissions statement at 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www.</a:t>
            </a:r>
            <a:r>
              <a:rPr lang="en-US" b="1" dirty="0" err="1" smtClean="0">
                <a:latin typeface="Arial" charset="0"/>
                <a:ea typeface="ＭＳ Ｐゴシック" charset="0"/>
                <a:cs typeface="ＭＳ Ｐゴシック" charset="0"/>
              </a:rPr>
              <a:t>gersteinlab.org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misc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permissions.html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571065" lvl="1" indent="-228422" defTabSz="912113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Feel free to use slides &amp; images in the talk with PROPER acknowledgement </a:t>
            </a:r>
            <a:b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(via citation to relevant papers or link to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gersteinlab.org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</a:p>
          <a:p>
            <a:pPr marL="571065" lvl="1" indent="-228422" defTabSz="912113"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Paper references in the talk were mostly from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Papers.GersteinLab.org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  <a:p>
            <a:pPr marL="0" indent="0" defTabSz="912113">
              <a:buFontTx/>
              <a:buNone/>
              <a:defRPr/>
            </a:pPr>
            <a:endParaRPr lang="en-US" sz="1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28422" indent="-228422" defTabSz="912113">
              <a:defRPr/>
            </a:pP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PHOTOS &amp; IMAGES. For thoughts on the source and permissions of many of the photos and clipped images in this presentation see http://</a:t>
            </a:r>
            <a:r>
              <a:rPr lang="en-US" sz="1300" dirty="0" err="1">
                <a:latin typeface="Arial" charset="0"/>
                <a:ea typeface="ＭＳ Ｐゴシック" charset="0"/>
                <a:cs typeface="ＭＳ Ｐゴシック" charset="0"/>
              </a:rPr>
              <a:t>streams.gerstein.info</a:t>
            </a: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 . </a:t>
            </a:r>
          </a:p>
          <a:p>
            <a:pPr marL="571065" lvl="1" indent="-228422" defTabSz="912113">
              <a:defRPr/>
            </a:pP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In particular, many of the images have particular EXIF tags, such as  </a:t>
            </a:r>
            <a:r>
              <a:rPr lang="en-US" sz="1300" dirty="0" err="1">
                <a:latin typeface="Arial" charset="0"/>
                <a:ea typeface="ＭＳ Ｐゴシック" charset="0"/>
                <a:cs typeface="ＭＳ Ｐゴシック" charset="0"/>
              </a:rPr>
              <a:t>kwpotppt</a:t>
            </a: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 , that can be easily queried from </a:t>
            </a:r>
            <a:r>
              <a:rPr lang="en-US" sz="1300" dirty="0" err="1">
                <a:latin typeface="Arial" charset="0"/>
                <a:ea typeface="ＭＳ Ｐゴシック" charset="0"/>
                <a:cs typeface="ＭＳ Ｐゴシック" charset="0"/>
              </a:rPr>
              <a:t>flickr</a:t>
            </a: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1300" dirty="0" err="1">
                <a:latin typeface="Arial" charset="0"/>
                <a:ea typeface="ＭＳ Ｐゴシック" charset="0"/>
                <a:cs typeface="ＭＳ Ｐゴシック" charset="0"/>
              </a:rPr>
              <a:t>viz</a:t>
            </a: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: http://</a:t>
            </a:r>
            <a:r>
              <a:rPr lang="en-US" sz="1300" dirty="0" err="1">
                <a:latin typeface="Arial" charset="0"/>
                <a:ea typeface="ＭＳ Ｐゴシック" charset="0"/>
                <a:cs typeface="ＭＳ Ｐゴシック" charset="0"/>
              </a:rPr>
              <a:t>www.flickr.com</a:t>
            </a: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/photos/</a:t>
            </a:r>
            <a:r>
              <a:rPr lang="en-US" sz="1300" dirty="0" err="1">
                <a:latin typeface="Arial" charset="0"/>
                <a:ea typeface="ＭＳ Ｐゴシック" charset="0"/>
                <a:cs typeface="ＭＳ Ｐゴシック" charset="0"/>
              </a:rPr>
              <a:t>mbgmbg</a:t>
            </a: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/tags/</a:t>
            </a:r>
            <a:r>
              <a:rPr lang="en-US" sz="1300" dirty="0" err="1">
                <a:latin typeface="Arial" charset="0"/>
                <a:ea typeface="ＭＳ Ｐゴシック" charset="0"/>
                <a:cs typeface="ＭＳ Ｐゴシック" charset="0"/>
              </a:rPr>
              <a:t>kwpotppt</a:t>
            </a:r>
            <a:r>
              <a:rPr lang="en-US" sz="13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13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643" lvl="1" indent="0" defTabSz="912113">
              <a:buFont typeface="Lucida Grande" charset="0"/>
              <a:buNone/>
              <a:defRPr/>
            </a:pPr>
            <a:endParaRPr lang="en-US" sz="13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47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409122-needle-in-a-haystack-close-up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3000"/>
                    </a14:imgEffect>
                    <a14:imgEffect>
                      <a14:brightnessContrast bright="7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73" y="153976"/>
            <a:ext cx="4939837" cy="3297341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2078"/>
            <a:ext cx="3141357" cy="2111331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Finding Key Variants in Cancer Genomes: the Needle in the Haystack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66003"/>
            <a:ext cx="8843726" cy="331555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Increasing number of whole genome sequenced for tumor/normal pairs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 &gt;2500 for PCAWG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Lots of somatic mutations in an average tumor (</a:t>
            </a:r>
            <a:r>
              <a:rPr lang="en-US" dirty="0">
                <a:latin typeface="Calibri" charset="0"/>
              </a:rPr>
              <a:t>~</a:t>
            </a:r>
            <a:r>
              <a:rPr lang="en-US" dirty="0" smtClean="0">
                <a:latin typeface="Calibri" charset="0"/>
              </a:rPr>
              <a:t>5K/sample</a:t>
            </a:r>
            <a:r>
              <a:rPr lang="en-US" dirty="0" smtClean="0">
                <a:latin typeface="Calibri" charset="0"/>
              </a:rPr>
              <a:t>), particularly in non-coding regions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/>
              <a:t>A focus </a:t>
            </a:r>
            <a:r>
              <a:rPr lang="en-US" dirty="0" smtClean="0"/>
              <a:t>is distinguishing </a:t>
            </a:r>
            <a:r>
              <a:rPr lang="en-US" dirty="0"/>
              <a:t>drivers </a:t>
            </a:r>
            <a:r>
              <a:rPr lang="en-US" dirty="0" smtClean="0"/>
              <a:t>&amp; passengers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sz="2900" dirty="0"/>
              <a:t>Canonical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Drivers</a:t>
            </a:r>
            <a:r>
              <a:rPr lang="en-US" b="1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mutations driving </a:t>
            </a:r>
            <a:r>
              <a:rPr lang="en-US" dirty="0"/>
              <a:t>cancer </a:t>
            </a:r>
            <a:r>
              <a:rPr lang="en-US" dirty="0" smtClean="0"/>
              <a:t>progression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Thought to be under positive selection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R</a:t>
            </a:r>
            <a:r>
              <a:rPr lang="en-US" dirty="0" smtClean="0"/>
              <a:t>ecur in the same position, gene or functional element across tumors in different individuals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FF0000"/>
                </a:solidFill>
              </a:rPr>
              <a:t>Passengers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thought not be significant to driving cancer progression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Collateral damage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Could result from impaired DNA </a:t>
            </a:r>
            <a:r>
              <a:rPr lang="en-US" dirty="0"/>
              <a:t>repair </a:t>
            </a:r>
            <a:r>
              <a:rPr lang="en-US" dirty="0" smtClean="0"/>
              <a:t>processes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Most driver work has focused on genes 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Youn</a:t>
            </a:r>
            <a:r>
              <a:rPr lang="en-US" dirty="0" smtClean="0"/>
              <a:t> &amp; Simon (‘11). </a:t>
            </a:r>
            <a:r>
              <a:rPr lang="en-US" i="1" dirty="0" smtClean="0"/>
              <a:t>Bioinformatics</a:t>
            </a:r>
            <a:r>
              <a:rPr lang="en-US" dirty="0" smtClean="0"/>
              <a:t>; Lawrence et al. (‘13). </a:t>
            </a:r>
            <a:r>
              <a:rPr lang="en-US" i="1" dirty="0" smtClean="0"/>
              <a:t>Nature</a:t>
            </a:r>
          </a:p>
        </p:txBody>
      </p:sp>
      <p:sp>
        <p:nvSpPr>
          <p:cNvPr id="9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3189778"/>
            <a:ext cx="3141357" cy="26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[Image credit: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www.yourgrantauthority.com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‘15]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3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749" y="950222"/>
            <a:ext cx="6505251" cy="28645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2558"/>
          </a:xfrm>
        </p:spPr>
        <p:txBody>
          <a:bodyPr/>
          <a:lstStyle/>
          <a:p>
            <a:r>
              <a:rPr lang="en-US" dirty="0" smtClean="0"/>
              <a:t>Noncoding Annotations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0952"/>
          <a:stretch/>
        </p:blipFill>
        <p:spPr bwMode="auto">
          <a:xfrm>
            <a:off x="183294" y="4162165"/>
            <a:ext cx="5773233" cy="219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792518" y="3472901"/>
            <a:ext cx="1999480" cy="26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Jakubowski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</a:rPr>
              <a:t>csbsju.edu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 ‘14]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294" y="1509972"/>
            <a:ext cx="3113181" cy="174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Promoters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TF binding sites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Transcription start sites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DHS sites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Arial"/>
                <a:cs typeface="Arial"/>
              </a:rPr>
              <a:t>Enhancers</a:t>
            </a:r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56527" y="4005366"/>
            <a:ext cx="2901356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Ultra-sensitive &amp; Ultra-conserved elements Non-coding regions more conserved than expectation across the human population &amp; between species [</a:t>
            </a:r>
            <a:r>
              <a:rPr lang="en-US" dirty="0" err="1"/>
              <a:t>Bejerano</a:t>
            </a:r>
            <a:r>
              <a:rPr lang="en-US" dirty="0"/>
              <a:t> et al. (‘04). Science; </a:t>
            </a:r>
            <a:r>
              <a:rPr lang="en-US" dirty="0" err="1" smtClean="0"/>
              <a:t>Khurana</a:t>
            </a:r>
            <a:r>
              <a:rPr lang="en-US" dirty="0" smtClean="0"/>
              <a:t> </a:t>
            </a:r>
            <a:r>
              <a:rPr lang="en-US" dirty="0"/>
              <a:t>et al., Science (‘13)]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098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BA14B-1688-4D4A-93D3-92EDCFF0CA5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4138" y="38100"/>
            <a:ext cx="8940800" cy="1143000"/>
          </a:xfrm>
        </p:spPr>
        <p:txBody>
          <a:bodyPr rtlCol="0">
            <a:noAutofit/>
          </a:bodyPr>
          <a:lstStyle/>
          <a:p>
            <a:pPr defTabSz="456846"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I</a:t>
            </a:r>
            <a:r>
              <a:rPr lang="en-US" sz="3600" dirty="0" smtClean="0">
                <a:ea typeface="+mj-ea"/>
              </a:rPr>
              <a:t>dentification of non-coding candidate drivers amongst somatic variants: </a:t>
            </a:r>
            <a:r>
              <a:rPr lang="en-US" sz="3600" dirty="0" err="1" smtClean="0">
                <a:ea typeface="+mj-ea"/>
              </a:rPr>
              <a:t>FunSeq</a:t>
            </a:r>
            <a:endParaRPr lang="en-US" sz="3600" dirty="0">
              <a:ea typeface="+mj-ea"/>
            </a:endParaRPr>
          </a:p>
        </p:txBody>
      </p:sp>
      <p:pic>
        <p:nvPicPr>
          <p:cNvPr id="768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" y="1247446"/>
            <a:ext cx="7297738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3152" y="6421438"/>
            <a:ext cx="2111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Khurana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et al., 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Science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(‘13)]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42757"/>
      </p:ext>
    </p:extLst>
  </p:cSld>
  <p:clrMapOvr>
    <a:masterClrMapping/>
  </p:clrMapOvr>
  <p:transition xmlns:p14="http://schemas.microsoft.com/office/powerpoint/2010/main" spd="slow" advTm="189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BA14B-1688-4D4A-93D3-92EDCFF0CA5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84138" y="38100"/>
            <a:ext cx="8940800" cy="1143000"/>
          </a:xfrm>
        </p:spPr>
        <p:txBody>
          <a:bodyPr rtlCol="0">
            <a:noAutofit/>
          </a:bodyPr>
          <a:lstStyle/>
          <a:p>
            <a:pPr defTabSz="456846" eaLnBrk="1" fontAlgn="auto" hangingPunct="1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I</a:t>
            </a:r>
            <a:r>
              <a:rPr lang="en-US" sz="3600" dirty="0" smtClean="0">
                <a:ea typeface="+mj-ea"/>
              </a:rPr>
              <a:t>dentification of non-coding candidate drivers amongst somatic variants: </a:t>
            </a:r>
            <a:r>
              <a:rPr lang="en-US" sz="3600" dirty="0" err="1" smtClean="0">
                <a:ea typeface="+mj-ea"/>
              </a:rPr>
              <a:t>FunSeq</a:t>
            </a:r>
            <a:endParaRPr lang="en-US" sz="3600" dirty="0">
              <a:ea typeface="+mj-ea"/>
            </a:endParaRPr>
          </a:p>
        </p:txBody>
      </p:sp>
      <p:pic>
        <p:nvPicPr>
          <p:cNvPr id="768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" y="1250228"/>
            <a:ext cx="7297738" cy="566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3999" y="6421438"/>
            <a:ext cx="2111375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369" tIns="45685" rIns="91369" bIns="4568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dirty="0">
                <a:solidFill>
                  <a:srgbClr val="000000"/>
                </a:solidFill>
                <a:latin typeface="Arial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Arial" charset="0"/>
              </a:rPr>
              <a:t>Khurana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et al., </a:t>
            </a:r>
            <a:r>
              <a:rPr lang="en-US" sz="1100" i="1" dirty="0">
                <a:solidFill>
                  <a:srgbClr val="000000"/>
                </a:solidFill>
                <a:latin typeface="Arial" charset="0"/>
              </a:rPr>
              <a:t>Science</a:t>
            </a:r>
            <a:r>
              <a:rPr lang="en-US" sz="1100" dirty="0">
                <a:solidFill>
                  <a:srgbClr val="000000"/>
                </a:solidFill>
                <a:latin typeface="Arial" charset="0"/>
              </a:rPr>
              <a:t> (‘13)]</a:t>
            </a:r>
            <a:endParaRPr lang="en-US" sz="1100" i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275036" y="1735913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485190" y="1735913"/>
            <a:ext cx="0" cy="221100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5036" y="3946919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485190" y="2875043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75036" y="4053639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85190" y="4053639"/>
            <a:ext cx="0" cy="182105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75036" y="5874698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85190" y="5037450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76902" y="5947786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485190" y="5947786"/>
            <a:ext cx="0" cy="77368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75036" y="6721475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487056" y="6319806"/>
            <a:ext cx="210154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4328" y="2676101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Funseq</a:t>
            </a:r>
            <a:r>
              <a:rPr lang="en-US" b="1" dirty="0" smtClean="0">
                <a:latin typeface="Arial"/>
                <a:cs typeface="Arial"/>
              </a:rPr>
              <a:t> 1.0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96521" y="2976524"/>
            <a:ext cx="1454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Function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Prioritization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74328" y="4841710"/>
            <a:ext cx="1390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Funseq</a:t>
            </a:r>
            <a:r>
              <a:rPr lang="en-US" b="1" dirty="0" smtClean="0">
                <a:latin typeface="Arial"/>
                <a:cs typeface="Arial"/>
              </a:rPr>
              <a:t> 2.0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18918" y="5107746"/>
            <a:ext cx="1301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Better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Functional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Annotation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92500" y="613514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LARVA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825689"/>
      </p:ext>
    </p:extLst>
  </p:cSld>
  <p:clrMapOvr>
    <a:masterClrMapping/>
  </p:clrMapOvr>
  <p:transition xmlns:p14="http://schemas.microsoft.com/office/powerpoint/2010/main" spd="slow" advTm="189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tent Placeholder 2"/>
          <p:cNvSpPr txBox="1">
            <a:spLocks/>
          </p:cNvSpPr>
          <p:nvPr/>
        </p:nvSpPr>
        <p:spPr>
          <a:xfrm>
            <a:off x="549275" y="817015"/>
            <a:ext cx="8023225" cy="2785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Arial"/>
                <a:cs typeface="Arial"/>
              </a:rPr>
              <a:t>Elaborated features  </a:t>
            </a:r>
          </a:p>
          <a:p>
            <a:pPr lvl="1">
              <a:lnSpc>
                <a:spcPct val="120000"/>
              </a:lnSpc>
              <a:buFont typeface="Courier New"/>
              <a:buChar char="o"/>
              <a:defRPr/>
            </a:pPr>
            <a:r>
              <a:rPr lang="en-US" sz="1800" dirty="0" smtClean="0">
                <a:latin typeface="Arial"/>
                <a:cs typeface="Arial"/>
              </a:rPr>
              <a:t>Motif disruption score: changes in PWMs </a:t>
            </a:r>
          </a:p>
          <a:p>
            <a:pPr lvl="1">
              <a:lnSpc>
                <a:spcPct val="120000"/>
              </a:lnSpc>
              <a:buFont typeface="Courier New"/>
              <a:buChar char="o"/>
              <a:defRPr/>
            </a:pPr>
            <a:r>
              <a:rPr lang="en-US" sz="1800" dirty="0" smtClean="0">
                <a:latin typeface="Arial"/>
                <a:cs typeface="Arial"/>
              </a:rPr>
              <a:t>Network centrality analysis: PPI, regulatory, and phosphorylation networks</a:t>
            </a:r>
          </a:p>
          <a:p>
            <a:pPr>
              <a:lnSpc>
                <a:spcPct val="120000"/>
              </a:lnSpc>
              <a:buFont typeface="Wingdings" charset="2"/>
              <a:buChar char="§"/>
              <a:defRPr/>
            </a:pPr>
            <a:r>
              <a:rPr lang="en-US" sz="2400" dirty="0" smtClean="0">
                <a:latin typeface="Arial"/>
                <a:cs typeface="Arial"/>
              </a:rPr>
              <a:t>New scoring system</a:t>
            </a:r>
          </a:p>
          <a:p>
            <a:pPr marL="685800" lvl="1">
              <a:lnSpc>
                <a:spcPct val="120000"/>
              </a:lnSpc>
              <a:buFont typeface="Courier New"/>
              <a:buChar char="o"/>
              <a:defRPr/>
            </a:pPr>
            <a:r>
              <a:rPr lang="en-US" sz="1800" dirty="0" smtClean="0">
                <a:latin typeface="Arial"/>
                <a:cs typeface="Arial"/>
              </a:rPr>
              <a:t>Entropy based scoring system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 smtClean="0">
              <a:latin typeface="Calibri"/>
              <a:cs typeface="Calibri"/>
            </a:endParaRPr>
          </a:p>
        </p:txBody>
      </p:sp>
      <p:grpSp>
        <p:nvGrpSpPr>
          <p:cNvPr id="84994" name="Group 5"/>
          <p:cNvGrpSpPr>
            <a:grpSpLocks/>
          </p:cNvGrpSpPr>
          <p:nvPr/>
        </p:nvGrpSpPr>
        <p:grpSpPr bwMode="auto">
          <a:xfrm>
            <a:off x="6689725" y="2374159"/>
            <a:ext cx="1844675" cy="1046162"/>
            <a:chOff x="6917241" y="2181964"/>
            <a:chExt cx="1844806" cy="1046062"/>
          </a:xfrm>
        </p:grpSpPr>
        <p:sp>
          <p:nvSpPr>
            <p:cNvPr id="5" name="Rectangle 4"/>
            <p:cNvSpPr/>
            <p:nvPr/>
          </p:nvSpPr>
          <p:spPr>
            <a:xfrm>
              <a:off x="6917241" y="2181964"/>
              <a:ext cx="1844806" cy="1046062"/>
            </a:xfrm>
            <a:prstGeom prst="rect">
              <a:avLst/>
            </a:prstGeom>
            <a:solidFill>
              <a:srgbClr val="ECECEC"/>
            </a:solidFill>
            <a:ln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173" name="Rectangle 23"/>
            <p:cNvSpPr>
              <a:spLocks noChangeArrowheads="1"/>
            </p:cNvSpPr>
            <p:nvPr/>
          </p:nvSpPr>
          <p:spPr bwMode="auto">
            <a:xfrm>
              <a:off x="7280805" y="2256569"/>
              <a:ext cx="1009722" cy="30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HOT region</a:t>
              </a:r>
            </a:p>
          </p:txBody>
        </p:sp>
        <p:sp>
          <p:nvSpPr>
            <p:cNvPr id="219174" name="Rectangle 24"/>
            <p:cNvSpPr>
              <a:spLocks noChangeArrowheads="1"/>
            </p:cNvSpPr>
            <p:nvPr/>
          </p:nvSpPr>
          <p:spPr bwMode="auto">
            <a:xfrm>
              <a:off x="6950581" y="2545466"/>
              <a:ext cx="1339945" cy="30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Sensitive region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257186" y="2370858"/>
              <a:ext cx="387378" cy="119052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8254011" y="2643882"/>
              <a:ext cx="393728" cy="119052"/>
            </a:xfrm>
            <a:prstGeom prst="rect">
              <a:avLst/>
            </a:prstGeom>
            <a:solidFill>
              <a:srgbClr val="558ED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177" name="Rectangle 31"/>
            <p:cNvSpPr>
              <a:spLocks noChangeArrowheads="1"/>
            </p:cNvSpPr>
            <p:nvPr/>
          </p:nvSpPr>
          <p:spPr bwMode="auto">
            <a:xfrm>
              <a:off x="6999797" y="2835951"/>
              <a:ext cx="1308193" cy="307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Polymorphisms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8454050" y="2896271"/>
              <a:ext cx="0" cy="185719"/>
            </a:xfrm>
            <a:prstGeom prst="line">
              <a:avLst/>
            </a:prstGeom>
            <a:ln>
              <a:solidFill>
                <a:srgbClr val="FFFF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9688" y="4864100"/>
            <a:ext cx="10709276" cy="1698625"/>
            <a:chOff x="-39688" y="4420836"/>
            <a:chExt cx="10709276" cy="1698625"/>
          </a:xfrm>
        </p:grpSpPr>
        <p:graphicFrame>
          <p:nvGraphicFramePr>
            <p:cNvPr id="85028" name="Object 4"/>
            <p:cNvGraphicFramePr>
              <a:graphicFrameLocks noChangeAspect="1"/>
            </p:cNvGraphicFramePr>
            <p:nvPr/>
          </p:nvGraphicFramePr>
          <p:xfrm>
            <a:off x="-39688" y="4420836"/>
            <a:ext cx="10269538" cy="169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3" name="Document" r:id="rId4" imgW="5270500" imgH="876300" progId="Word.Document.12">
                    <p:embed/>
                  </p:oleObj>
                </mc:Choice>
                <mc:Fallback>
                  <p:oleObj name="Document" r:id="rId4" imgW="5270500" imgH="876300" progId="Word.Document.1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9688" y="4420836"/>
                          <a:ext cx="10269538" cy="169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9143" name="Rectangle 2"/>
            <p:cNvSpPr>
              <a:spLocks noChangeArrowheads="1"/>
            </p:cNvSpPr>
            <p:nvPr/>
          </p:nvSpPr>
          <p:spPr bwMode="auto">
            <a:xfrm>
              <a:off x="2609850" y="5051073"/>
              <a:ext cx="8059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 p = probability of the feature overlapping natural polymorphisms</a:t>
              </a:r>
            </a:p>
          </p:txBody>
        </p:sp>
        <p:sp>
          <p:nvSpPr>
            <p:cNvPr id="219144" name="Rectangle 44"/>
            <p:cNvSpPr>
              <a:spLocks noChangeArrowheads="1"/>
            </p:cNvSpPr>
            <p:nvPr/>
          </p:nvSpPr>
          <p:spPr bwMode="auto">
            <a:xfrm>
              <a:off x="657225" y="4428773"/>
              <a:ext cx="4572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Feature weight: </a:t>
              </a:r>
            </a:p>
          </p:txBody>
        </p:sp>
        <p:sp>
          <p:nvSpPr>
            <p:cNvPr id="219145" name="Rectangle 45"/>
            <p:cNvSpPr>
              <a:spLocks noChangeArrowheads="1"/>
            </p:cNvSpPr>
            <p:nvPr/>
          </p:nvSpPr>
          <p:spPr bwMode="auto">
            <a:xfrm>
              <a:off x="1446213" y="5654323"/>
              <a:ext cx="14938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>
                  <a:solidFill>
                    <a:srgbClr val="000000"/>
                  </a:solidFill>
                  <a:latin typeface="Calibri"/>
                  <a:ea typeface="+mn-ea"/>
                  <a:cs typeface="+mn-cs"/>
                </a:rPr>
                <a:t>For a variant: </a:t>
              </a:r>
            </a:p>
          </p:txBody>
        </p:sp>
        <p:graphicFrame>
          <p:nvGraphicFramePr>
            <p:cNvPr id="85032" name="Object 5"/>
            <p:cNvGraphicFramePr>
              <a:graphicFrameLocks noChangeAspect="1"/>
            </p:cNvGraphicFramePr>
            <p:nvPr/>
          </p:nvGraphicFramePr>
          <p:xfrm>
            <a:off x="1687513" y="5033611"/>
            <a:ext cx="442912" cy="441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4" name="Equation" r:id="rId6" imgW="203200" imgH="203200" progId="Equation.DSMT4">
                    <p:embed/>
                  </p:oleObj>
                </mc:Choice>
                <mc:Fallback>
                  <p:oleObj name="Equation" r:id="rId6" imgW="203200" imgH="203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513" y="5033611"/>
                          <a:ext cx="442912" cy="441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33" name="Object 6"/>
            <p:cNvGraphicFramePr>
              <a:graphicFrameLocks noChangeAspect="1"/>
            </p:cNvGraphicFramePr>
            <p:nvPr/>
          </p:nvGraphicFramePr>
          <p:xfrm>
            <a:off x="927100" y="5111398"/>
            <a:ext cx="307975" cy="363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35" name="Equation" r:id="rId8" imgW="139700" imgH="165100" progId="Equation.DSMT4">
                    <p:embed/>
                  </p:oleObj>
                </mc:Choice>
                <mc:Fallback>
                  <p:oleObj name="Equation" r:id="rId8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7100" y="5111398"/>
                          <a:ext cx="307975" cy="363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1358900" y="5097111"/>
              <a:ext cx="0" cy="3651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2209800" y="5084411"/>
              <a:ext cx="0" cy="3937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996" name="Slide Number Placeholder 4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5CB8A382-2A44-5546-8452-24942D921E71}" type="slidenum">
              <a:rPr lang="en-US" sz="1200">
                <a:solidFill>
                  <a:srgbClr val="898989"/>
                </a:solidFill>
              </a:rPr>
              <a:pPr algn="r" eaLnBrk="1" hangingPunct="1"/>
              <a:t>6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1219200" y="4027209"/>
            <a:ext cx="7315200" cy="1857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8288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>
            <a:off x="19812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25266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>
            <a:off x="7602538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>
            <a:off x="765651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>
            <a:off x="42672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3843338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33020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651986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728186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77216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163" name="Rectangle 20"/>
          <p:cNvSpPr>
            <a:spLocks noChangeArrowheads="1"/>
          </p:cNvSpPr>
          <p:nvPr/>
        </p:nvSpPr>
        <p:spPr bwMode="auto">
          <a:xfrm>
            <a:off x="271463" y="3922434"/>
            <a:ext cx="8540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Genome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676400" y="3566834"/>
            <a:ext cx="687388" cy="1857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102100" y="3566834"/>
            <a:ext cx="458788" cy="1857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4410075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6654800" y="3562072"/>
            <a:ext cx="1314450" cy="1905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634365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>
            <a:off x="831215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 bwMode="auto">
          <a:xfrm>
            <a:off x="144621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>
            <a:off x="8391525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 bwMode="auto">
          <a:xfrm>
            <a:off x="3413125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019" name="Group 55"/>
          <p:cNvGrpSpPr>
            <a:grpSpLocks/>
          </p:cNvGrpSpPr>
          <p:nvPr/>
        </p:nvGrpSpPr>
        <p:grpSpPr bwMode="auto">
          <a:xfrm>
            <a:off x="2363788" y="4024034"/>
            <a:ext cx="3635375" cy="201613"/>
            <a:chOff x="2363787" y="2739321"/>
            <a:chExt cx="3635376" cy="201168"/>
          </a:xfrm>
        </p:grpSpPr>
        <p:sp>
          <p:nvSpPr>
            <p:cNvPr id="57" name="Rectangle 56"/>
            <p:cNvSpPr/>
            <p:nvPr/>
          </p:nvSpPr>
          <p:spPr bwMode="auto">
            <a:xfrm>
              <a:off x="4711700" y="2739321"/>
              <a:ext cx="1287463" cy="1995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363787" y="2739321"/>
              <a:ext cx="674687" cy="1995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519487" y="2739321"/>
              <a:ext cx="171450" cy="20116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>
            <a:off x="5181600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2976563" y="4027209"/>
            <a:ext cx="0" cy="187325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5059363" y="4028797"/>
            <a:ext cx="0" cy="185737"/>
          </a:xfrm>
          <a:prstGeom prst="line">
            <a:avLst/>
          </a:prstGeom>
          <a:ln>
            <a:solidFill>
              <a:srgbClr val="FFFF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023" name="TextBox 27"/>
          <p:cNvSpPr txBox="1">
            <a:spLocks noChangeArrowheads="1"/>
          </p:cNvSpPr>
          <p:nvPr/>
        </p:nvSpPr>
        <p:spPr bwMode="auto">
          <a:xfrm>
            <a:off x="0" y="6562725"/>
            <a:ext cx="2820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F7F7F"/>
                </a:solidFill>
              </a:rPr>
              <a:t>[Fu et al., GenomeBiology ('14)]</a:t>
            </a:r>
          </a:p>
        </p:txBody>
      </p:sp>
      <p:graphicFrame>
        <p:nvGraphicFramePr>
          <p:cNvPr id="850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586524"/>
              </p:ext>
            </p:extLst>
          </p:nvPr>
        </p:nvGraphicFramePr>
        <p:xfrm>
          <a:off x="3890963" y="4336772"/>
          <a:ext cx="5873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6" name="Equation" r:id="rId10" imgW="469900" imgH="393700" progId="Equation.3">
                  <p:embed/>
                </p:oleObj>
              </mc:Choice>
              <mc:Fallback>
                <p:oleObj name="Equation" r:id="rId10" imgW="469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963" y="4336772"/>
                        <a:ext cx="5873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itle 3"/>
          <p:cNvSpPr>
            <a:spLocks noGrp="1"/>
          </p:cNvSpPr>
          <p:nvPr>
            <p:ph type="title"/>
          </p:nvPr>
        </p:nvSpPr>
        <p:spPr>
          <a:xfrm>
            <a:off x="446087" y="0"/>
            <a:ext cx="8229600" cy="808774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>
                <a:cs typeface="Calibri"/>
              </a:rPr>
              <a:t>From </a:t>
            </a:r>
            <a:r>
              <a:rPr lang="en-US" dirty="0" err="1">
                <a:cs typeface="Calibri"/>
              </a:rPr>
              <a:t>Funseq</a:t>
            </a:r>
            <a:r>
              <a:rPr lang="en-US" dirty="0">
                <a:cs typeface="Calibri"/>
              </a:rPr>
              <a:t> 1.0 to </a:t>
            </a:r>
            <a:r>
              <a:rPr lang="en-US" dirty="0" err="1">
                <a:cs typeface="Calibri"/>
              </a:rPr>
              <a:t>Funseq</a:t>
            </a:r>
            <a:r>
              <a:rPr lang="en-US" dirty="0">
                <a:cs typeface="Calibri"/>
              </a:rPr>
              <a:t> 2.0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B22E-84ED-E847-AF2C-7D5F426A70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03663"/>
            <a:ext cx="2133600" cy="365125"/>
          </a:xfrm>
        </p:spPr>
        <p:txBody>
          <a:bodyPr/>
          <a:lstStyle/>
          <a:p>
            <a:fld id="{E0B26E41-B624-8347-BA9E-D9BA53214980}" type="slidenum">
              <a:rPr lang="en-US" smtClean="0"/>
              <a:t>7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6217" y="697487"/>
            <a:ext cx="8271245" cy="5410550"/>
            <a:chOff x="396217" y="680758"/>
            <a:chExt cx="8271245" cy="5410550"/>
          </a:xfrm>
        </p:grpSpPr>
        <p:grpSp>
          <p:nvGrpSpPr>
            <p:cNvPr id="167" name="Group 166"/>
            <p:cNvGrpSpPr/>
            <p:nvPr/>
          </p:nvGrpSpPr>
          <p:grpSpPr>
            <a:xfrm>
              <a:off x="396217" y="680758"/>
              <a:ext cx="8271245" cy="1586865"/>
              <a:chOff x="388567" y="680758"/>
              <a:chExt cx="8271245" cy="1586865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0" name="Picture 17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78" name="Picture 17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170" name="Object 1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3647139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65" name="Equation" r:id="rId6" imgW="355600" imgH="889000" progId="Equation.3">
                        <p:embed/>
                      </p:oleObj>
                    </mc:Choice>
                    <mc:Fallback>
                      <p:oleObj name="Equation" r:id="rId6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1" name="TextBox 170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1</a:t>
                  </a:r>
                  <a:endParaRPr lang="en-US" sz="1400" dirty="0"/>
                </a:p>
              </p:txBody>
            </p:sp>
          </p:grpSp>
        </p:grpSp>
        <p:grpSp>
          <p:nvGrpSpPr>
            <p:cNvPr id="185" name="Group 184"/>
            <p:cNvGrpSpPr/>
            <p:nvPr/>
          </p:nvGrpSpPr>
          <p:grpSpPr>
            <a:xfrm>
              <a:off x="396217" y="2562001"/>
              <a:ext cx="8271245" cy="1586865"/>
              <a:chOff x="388567" y="680758"/>
              <a:chExt cx="8271245" cy="1586865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190" name="Group 189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2" name="Picture 20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1" name="Group 190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9" name="Straight Connector 19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0" name="Picture 19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7" name="Straight Connector 19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5" name="Straight Connector 194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187" name="Group 186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188" name="Object 18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87569835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66" name="Equation" r:id="rId8" imgW="355600" imgH="889000" progId="Equation.3">
                        <p:embed/>
                      </p:oleObj>
                    </mc:Choice>
                    <mc:Fallback>
                      <p:oleObj name="Equation" r:id="rId8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9" name="TextBox 188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2</a:t>
                  </a:r>
                  <a:endParaRPr lang="en-US" sz="1400" dirty="0"/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396217" y="4504443"/>
              <a:ext cx="8271245" cy="1586865"/>
              <a:chOff x="388567" y="680758"/>
              <a:chExt cx="8271245" cy="1586865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208" name="Group 207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20" name="Picture 21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6" name="Picture 21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206" name="Object 20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53789053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467" name="Equation" r:id="rId9" imgW="355600" imgH="889000" progId="Equation.3">
                        <p:embed/>
                      </p:oleObj>
                    </mc:Choice>
                    <mc:Fallback>
                      <p:oleObj name="Equation" r:id="rId9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7" name="TextBox 206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</a:t>
                  </a:r>
                  <a:r>
                    <a:rPr lang="en-US" altLang="zh-CN" sz="1400" dirty="0" smtClean="0"/>
                    <a:t>3</a:t>
                  </a:r>
                  <a:endParaRPr lang="en-US" sz="1400" dirty="0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1331150" y="736934"/>
              <a:ext cx="7068264" cy="269470"/>
              <a:chOff x="1331150" y="736934"/>
              <a:chExt cx="7068264" cy="26947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>
                <a:off x="1331150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2478087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546175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3243115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853116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8399414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389568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721917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644093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5966615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5155790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6545708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781184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5" name="Straight Connector 234"/>
            <p:cNvCxnSpPr/>
            <p:nvPr/>
          </p:nvCxnSpPr>
          <p:spPr>
            <a:xfrm>
              <a:off x="1451800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2185987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582403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336376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973766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822934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656194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608726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5403440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6635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699586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69436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1340675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154362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471278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325264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4688016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811822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7228698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97614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555233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6695785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1880425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59827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3379640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4989641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459434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35569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657745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6468265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6682233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710243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2726339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4856291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8111870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222348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6444108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6548883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588325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697541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8302370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7063598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6390133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337329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839762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7508098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654129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1905825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5015041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8270620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738109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653935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854526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1626425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2665265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5148391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6736208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6261890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7256953" y="49190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5364291" y="491117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6525415" y="491117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3317802" y="5246990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5300791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6557165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8021393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477200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999166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586983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5890415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Title 1"/>
          <p:cNvSpPr txBox="1">
            <a:spLocks/>
          </p:cNvSpPr>
          <p:nvPr/>
        </p:nvSpPr>
        <p:spPr>
          <a:xfrm>
            <a:off x="685800" y="-97369"/>
            <a:ext cx="7772400" cy="511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Mutation recurrence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320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103663"/>
            <a:ext cx="2133600" cy="365125"/>
          </a:xfrm>
        </p:spPr>
        <p:txBody>
          <a:bodyPr/>
          <a:lstStyle/>
          <a:p>
            <a:fld id="{E0B26E41-B624-8347-BA9E-D9BA53214980}" type="slidenum">
              <a:rPr lang="en-US" smtClean="0"/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6217" y="697487"/>
            <a:ext cx="8271245" cy="5410550"/>
            <a:chOff x="396217" y="680758"/>
            <a:chExt cx="8271245" cy="5410550"/>
          </a:xfrm>
        </p:grpSpPr>
        <p:grpSp>
          <p:nvGrpSpPr>
            <p:cNvPr id="167" name="Group 166"/>
            <p:cNvGrpSpPr/>
            <p:nvPr/>
          </p:nvGrpSpPr>
          <p:grpSpPr>
            <a:xfrm>
              <a:off x="396217" y="680758"/>
              <a:ext cx="8271245" cy="1586865"/>
              <a:chOff x="388567" y="680758"/>
              <a:chExt cx="8271245" cy="1586865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172" name="Group 171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3" name="Straight Connector 182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4" name="Picture 18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2" name="Picture 18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80" name="Picture 17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up 174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77" name="Straight Connector 17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78" name="Picture 17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76" name="Picture 17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169" name="Group 168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170" name="Object 16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34034203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88" name="Equation" r:id="rId6" imgW="355600" imgH="889000" progId="Equation.3">
                        <p:embed/>
                      </p:oleObj>
                    </mc:Choice>
                    <mc:Fallback>
                      <p:oleObj name="Equation" r:id="rId6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71" name="TextBox 170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1</a:t>
                  </a:r>
                  <a:endParaRPr lang="en-US" sz="1400" dirty="0"/>
                </a:p>
              </p:txBody>
            </p:sp>
          </p:grpSp>
        </p:grpSp>
        <p:grpSp>
          <p:nvGrpSpPr>
            <p:cNvPr id="185" name="Group 184"/>
            <p:cNvGrpSpPr/>
            <p:nvPr/>
          </p:nvGrpSpPr>
          <p:grpSpPr>
            <a:xfrm>
              <a:off x="396217" y="2562001"/>
              <a:ext cx="8271245" cy="1586865"/>
              <a:chOff x="388567" y="680758"/>
              <a:chExt cx="8271245" cy="1586865"/>
            </a:xfrm>
          </p:grpSpPr>
          <p:grpSp>
            <p:nvGrpSpPr>
              <p:cNvPr id="186" name="Group 185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190" name="Group 189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01" name="Straight Connector 200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2" name="Picture 201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1" name="Group 190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9" name="Straight Connector 19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00" name="Picture 19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7" name="Straight Connector 19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8" name="Picture 19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93" name="Group 192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195" name="Straight Connector 194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604A7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196" name="Picture 19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4" name="Picture 19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187" name="Group 186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188" name="Object 18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88858350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89" name="Equation" r:id="rId8" imgW="355600" imgH="889000" progId="Equation.3">
                        <p:embed/>
                      </p:oleObj>
                    </mc:Choice>
                    <mc:Fallback>
                      <p:oleObj name="Equation" r:id="rId8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9" name="TextBox 188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2</a:t>
                  </a:r>
                  <a:endParaRPr lang="en-US" sz="1400" dirty="0"/>
                </a:p>
              </p:txBody>
            </p:sp>
          </p:grpSp>
        </p:grpSp>
        <p:grpSp>
          <p:nvGrpSpPr>
            <p:cNvPr id="203" name="Group 202"/>
            <p:cNvGrpSpPr/>
            <p:nvPr/>
          </p:nvGrpSpPr>
          <p:grpSpPr>
            <a:xfrm>
              <a:off x="396217" y="4504443"/>
              <a:ext cx="8271245" cy="1586865"/>
              <a:chOff x="388567" y="680758"/>
              <a:chExt cx="8271245" cy="1586865"/>
            </a:xfrm>
          </p:grpSpPr>
          <p:grpSp>
            <p:nvGrpSpPr>
              <p:cNvPr id="204" name="Group 203"/>
              <p:cNvGrpSpPr/>
              <p:nvPr/>
            </p:nvGrpSpPr>
            <p:grpSpPr>
              <a:xfrm>
                <a:off x="899691" y="680758"/>
                <a:ext cx="7760121" cy="1586865"/>
                <a:chOff x="899691" y="1047934"/>
                <a:chExt cx="7760121" cy="1586865"/>
              </a:xfrm>
            </p:grpSpPr>
            <p:grpSp>
              <p:nvGrpSpPr>
                <p:cNvPr id="208" name="Group 207"/>
                <p:cNvGrpSpPr/>
                <p:nvPr/>
              </p:nvGrpSpPr>
              <p:grpSpPr>
                <a:xfrm>
                  <a:off x="899691" y="1047934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9" name="Straight Connector 218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20" name="Picture 219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9" name="Group 208"/>
                <p:cNvGrpSpPr/>
                <p:nvPr/>
              </p:nvGrpSpPr>
              <p:grpSpPr>
                <a:xfrm>
                  <a:off x="899691" y="1399516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7" name="Straight Connector 216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8" name="Picture 217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899691" y="1751098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5" name="Straight Connector 214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6" name="Picture 215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11" name="Group 210"/>
                <p:cNvGrpSpPr/>
                <p:nvPr/>
              </p:nvGrpSpPr>
              <p:grpSpPr>
                <a:xfrm>
                  <a:off x="899691" y="2286563"/>
                  <a:ext cx="7760121" cy="348236"/>
                  <a:chOff x="899996" y="1047934"/>
                  <a:chExt cx="7760121" cy="348236"/>
                </a:xfrm>
              </p:grpSpPr>
              <p:cxnSp>
                <p:nvCxnSpPr>
                  <p:cNvPr id="213" name="Straight Connector 212"/>
                  <p:cNvCxnSpPr/>
                  <p:nvPr/>
                </p:nvCxnSpPr>
                <p:spPr>
                  <a:xfrm>
                    <a:off x="1094100" y="1222052"/>
                    <a:ext cx="7566017" cy="0"/>
                  </a:xfrm>
                  <a:prstGeom prst="line">
                    <a:avLst/>
                  </a:prstGeom>
                  <a:ln w="76200" cmpd="sng">
                    <a:solidFill>
                      <a:srgbClr val="FFCC66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pic>
                <p:nvPicPr>
                  <p:cNvPr id="214" name="Picture 213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37500" t="12667" r="34667" b="11166"/>
                  <a:stretch/>
                </p:blipFill>
                <p:spPr>
                  <a:xfrm flipH="1">
                    <a:off x="899996" y="1047934"/>
                    <a:ext cx="127252" cy="34823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2" name="Picture 2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5400000">
                  <a:off x="4600421" y="2113627"/>
                  <a:ext cx="358660" cy="193842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/>
              <p:cNvGrpSpPr/>
              <p:nvPr/>
            </p:nvGrpSpPr>
            <p:grpSpPr>
              <a:xfrm>
                <a:off x="388567" y="759524"/>
                <a:ext cx="800740" cy="1454902"/>
                <a:chOff x="459258" y="1775465"/>
                <a:chExt cx="1138426" cy="1954688"/>
              </a:xfrm>
            </p:grpSpPr>
            <p:graphicFrame>
              <p:nvGraphicFramePr>
                <p:cNvPr id="206" name="Object 20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7056921"/>
                    </p:ext>
                  </p:extLst>
                </p:nvPr>
              </p:nvGraphicFramePr>
              <p:xfrm>
                <a:off x="815809" y="1775465"/>
                <a:ext cx="781875" cy="195468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890" name="Equation" r:id="rId9" imgW="355600" imgH="889000" progId="Equation.3">
                        <p:embed/>
                      </p:oleObj>
                    </mc:Choice>
                    <mc:Fallback>
                      <p:oleObj name="Equation" r:id="rId9" imgW="355600" imgH="88900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15809" y="1775465"/>
                              <a:ext cx="781875" cy="195468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07" name="TextBox 206"/>
                <p:cNvSpPr txBox="1"/>
                <p:nvPr/>
              </p:nvSpPr>
              <p:spPr>
                <a:xfrm rot="16200000">
                  <a:off x="-136896" y="2551610"/>
                  <a:ext cx="1629880" cy="4375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Cancer Type </a:t>
                  </a:r>
                  <a:r>
                    <a:rPr lang="en-US" altLang="zh-CN" sz="1400" dirty="0" smtClean="0"/>
                    <a:t>3</a:t>
                  </a:r>
                  <a:endParaRPr lang="en-US" sz="1400" dirty="0"/>
                </a:p>
              </p:txBody>
            </p:sp>
          </p:grpSp>
        </p:grpSp>
        <p:grpSp>
          <p:nvGrpSpPr>
            <p:cNvPr id="221" name="Group 220"/>
            <p:cNvGrpSpPr/>
            <p:nvPr/>
          </p:nvGrpSpPr>
          <p:grpSpPr>
            <a:xfrm>
              <a:off x="1331150" y="736934"/>
              <a:ext cx="7068264" cy="269470"/>
              <a:chOff x="1331150" y="736934"/>
              <a:chExt cx="7068264" cy="269470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>
                <a:off x="1331150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2478087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546175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3243115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853116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8399414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7389568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721917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644093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5966615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5155790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6545708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7811843" y="736934"/>
                <a:ext cx="0" cy="26947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5" name="Straight Connector 234"/>
            <p:cNvCxnSpPr/>
            <p:nvPr/>
          </p:nvCxnSpPr>
          <p:spPr>
            <a:xfrm>
              <a:off x="1451800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2185987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5582403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>
              <a:off x="336376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4973766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822934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656194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6087265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5403440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>
              <a:off x="666635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>
              <a:off x="699586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>
              <a:off x="7694368" y="10322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1340675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>
              <a:off x="3154362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>
              <a:off x="5471278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325264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4688016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811822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>
              <a:off x="7228698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976140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6555233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6695785" y="13973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1880425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559827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3379640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4989641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8459434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35569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6577458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6468265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6682233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710243" y="19370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2726339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4856291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8111870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222348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6444108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6548883" y="25816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1588325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697541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8302370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7063598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6390133" y="291498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337329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839762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7508098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6541290" y="328010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1905825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5015041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8270620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738109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653935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8545268" y="3819859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1626425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2665265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>
              <a:off x="5148391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6736208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6261890" y="453652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>
              <a:off x="7256953" y="49190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>
              <a:off x="5364291" y="491117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6525415" y="4911177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3317802" y="5246990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5300791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6557165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8021393" y="5276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477200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999166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6586983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5890415" y="5784302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101445" y="555515"/>
            <a:ext cx="7566017" cy="6174960"/>
            <a:chOff x="1101445" y="535482"/>
            <a:chExt cx="7566017" cy="6174960"/>
          </a:xfrm>
        </p:grpSpPr>
        <p:cxnSp>
          <p:nvCxnSpPr>
            <p:cNvPr id="304" name="Straight Arrow Connector 303"/>
            <p:cNvCxnSpPr/>
            <p:nvPr/>
          </p:nvCxnSpPr>
          <p:spPr>
            <a:xfrm flipV="1">
              <a:off x="1101445" y="6238875"/>
              <a:ext cx="3026055" cy="1587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/>
            <p:cNvCxnSpPr/>
            <p:nvPr/>
          </p:nvCxnSpPr>
          <p:spPr>
            <a:xfrm>
              <a:off x="4127500" y="6248401"/>
              <a:ext cx="4539962" cy="634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4073561" y="535482"/>
              <a:ext cx="63500" cy="6043302"/>
            </a:xfrm>
            <a:prstGeom prst="line">
              <a:avLst/>
            </a:prstGeom>
            <a:ln>
              <a:solidFill>
                <a:srgbClr val="7F7F7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TextBox 306"/>
            <p:cNvSpPr txBox="1"/>
            <p:nvPr/>
          </p:nvSpPr>
          <p:spPr>
            <a:xfrm>
              <a:off x="1385591" y="6341110"/>
              <a:ext cx="2596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Early replicated regions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5130056" y="6341110"/>
              <a:ext cx="25201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53735"/>
                  </a:solidFill>
                  <a:latin typeface="Arial"/>
                  <a:cs typeface="Arial"/>
                </a:rPr>
                <a:t>Late replicated regions</a:t>
              </a:r>
              <a:endParaRPr lang="en-US" dirty="0">
                <a:solidFill>
                  <a:srgbClr val="953735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65" name="Title 1"/>
          <p:cNvSpPr txBox="1">
            <a:spLocks/>
          </p:cNvSpPr>
          <p:nvPr/>
        </p:nvSpPr>
        <p:spPr>
          <a:xfrm>
            <a:off x="685800" y="-97369"/>
            <a:ext cx="7772400" cy="51163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/>
                <a:ea typeface="ＭＳ Ｐゴシック" charset="0"/>
                <a:cs typeface="Arial"/>
              </a:rPr>
              <a:t>Mutation recurrence</a:t>
            </a:r>
            <a:endParaRPr lang="en-US" sz="4000" dirty="0"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29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75594"/>
            <a:ext cx="2133600" cy="365125"/>
          </a:xfrm>
        </p:spPr>
        <p:txBody>
          <a:bodyPr/>
          <a:lstStyle/>
          <a:p>
            <a:fld id="{E0B26E41-B624-8347-BA9E-D9BA53214980}" type="slidenum">
              <a:rPr lang="en-US" smtClean="0"/>
              <a:t>9</a:t>
            </a:fld>
            <a:endParaRPr lang="en-US"/>
          </a:p>
        </p:txBody>
      </p:sp>
      <p:grpSp>
        <p:nvGrpSpPr>
          <p:cNvPr id="167" name="Group 166"/>
          <p:cNvGrpSpPr/>
          <p:nvPr/>
        </p:nvGrpSpPr>
        <p:grpSpPr>
          <a:xfrm>
            <a:off x="396217" y="700002"/>
            <a:ext cx="8271245" cy="1586865"/>
            <a:chOff x="388567" y="680758"/>
            <a:chExt cx="8271245" cy="1586865"/>
          </a:xfrm>
        </p:grpSpPr>
        <p:grpSp>
          <p:nvGrpSpPr>
            <p:cNvPr id="168" name="Group 167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172" name="Group 171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4" name="Picture 18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3" name="Group 172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4" name="Group 173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75" name="Group 174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8" name="Picture 17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169" name="Group 168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170" name="Object 16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4034203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4" name="Equation" r:id="rId6" imgW="355600" imgH="889000" progId="Equation.3">
                      <p:embed/>
                    </p:oleObj>
                  </mc:Choice>
                  <mc:Fallback>
                    <p:oleObj name="Equation" r:id="rId6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1" name="TextBox 170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1</a:t>
                </a:r>
                <a:endParaRPr lang="en-US" sz="1400" dirty="0"/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396217" y="2581245"/>
            <a:ext cx="8271245" cy="1586865"/>
            <a:chOff x="388567" y="680758"/>
            <a:chExt cx="8271245" cy="1586865"/>
          </a:xfrm>
        </p:grpSpPr>
        <p:grpSp>
          <p:nvGrpSpPr>
            <p:cNvPr id="186" name="Group 185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2" name="Picture 201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1" name="Group 190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0" name="Picture 19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2" name="Group 191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8" name="Picture 19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193" name="Group 192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604A7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96" name="Picture 19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194" name="Picture 19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187" name="Group 186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188" name="Object 1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88858350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5" name="Equation" r:id="rId8" imgW="355600" imgH="889000" progId="Equation.3">
                      <p:embed/>
                    </p:oleObj>
                  </mc:Choice>
                  <mc:Fallback>
                    <p:oleObj name="Equation" r:id="rId8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9" name="TextBox 188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2</a:t>
                </a:r>
                <a:endParaRPr lang="en-US" sz="1400" dirty="0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396217" y="4523687"/>
            <a:ext cx="8271245" cy="1586865"/>
            <a:chOff x="388567" y="680758"/>
            <a:chExt cx="8271245" cy="1586865"/>
          </a:xfrm>
        </p:grpSpPr>
        <p:grpSp>
          <p:nvGrpSpPr>
            <p:cNvPr id="204" name="Group 203"/>
            <p:cNvGrpSpPr/>
            <p:nvPr/>
          </p:nvGrpSpPr>
          <p:grpSpPr>
            <a:xfrm>
              <a:off x="899691" y="680758"/>
              <a:ext cx="7760121" cy="1586865"/>
              <a:chOff x="899691" y="1047934"/>
              <a:chExt cx="7760121" cy="1586865"/>
            </a:xfrm>
          </p:grpSpPr>
          <p:grpSp>
            <p:nvGrpSpPr>
              <p:cNvPr id="208" name="Group 207"/>
              <p:cNvGrpSpPr/>
              <p:nvPr/>
            </p:nvGrpSpPr>
            <p:grpSpPr>
              <a:xfrm>
                <a:off x="899691" y="1047934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20" name="Picture 219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09" name="Group 208"/>
              <p:cNvGrpSpPr/>
              <p:nvPr/>
            </p:nvGrpSpPr>
            <p:grpSpPr>
              <a:xfrm>
                <a:off x="899691" y="1399516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8" name="Picture 21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10" name="Group 209"/>
              <p:cNvGrpSpPr/>
              <p:nvPr/>
            </p:nvGrpSpPr>
            <p:grpSpPr>
              <a:xfrm>
                <a:off x="899691" y="1751098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grpSp>
            <p:nvGrpSpPr>
              <p:cNvPr id="211" name="Group 210"/>
              <p:cNvGrpSpPr/>
              <p:nvPr/>
            </p:nvGrpSpPr>
            <p:grpSpPr>
              <a:xfrm>
                <a:off x="899691" y="2286563"/>
                <a:ext cx="7760121" cy="348236"/>
                <a:chOff x="899996" y="1047934"/>
                <a:chExt cx="7760121" cy="348236"/>
              </a:xfrm>
            </p:grpSpPr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1094100" y="1222052"/>
                  <a:ext cx="7566017" cy="0"/>
                </a:xfrm>
                <a:prstGeom prst="line">
                  <a:avLst/>
                </a:prstGeom>
                <a:ln w="76200" cmpd="sng">
                  <a:solidFill>
                    <a:srgbClr val="FFCC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4" name="Picture 213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37500" t="12667" r="34667" b="11166"/>
                <a:stretch/>
              </p:blipFill>
              <p:spPr>
                <a:xfrm flipH="1">
                  <a:off x="899996" y="1047934"/>
                  <a:ext cx="127252" cy="348236"/>
                </a:xfrm>
                <a:prstGeom prst="rect">
                  <a:avLst/>
                </a:prstGeom>
              </p:spPr>
            </p:pic>
          </p:grpSp>
          <p:pic>
            <p:nvPicPr>
              <p:cNvPr id="212" name="Picture 2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5400000">
                <a:off x="4600421" y="2113627"/>
                <a:ext cx="358660" cy="193842"/>
              </a:xfrm>
              <a:prstGeom prst="rect">
                <a:avLst/>
              </a:prstGeom>
            </p:spPr>
          </p:pic>
        </p:grpSp>
        <p:grpSp>
          <p:nvGrpSpPr>
            <p:cNvPr id="205" name="Group 204"/>
            <p:cNvGrpSpPr/>
            <p:nvPr/>
          </p:nvGrpSpPr>
          <p:grpSpPr>
            <a:xfrm>
              <a:off x="388567" y="759524"/>
              <a:ext cx="800740" cy="1454902"/>
              <a:chOff x="459258" y="1775465"/>
              <a:chExt cx="1138426" cy="1954688"/>
            </a:xfrm>
          </p:grpSpPr>
          <p:graphicFrame>
            <p:nvGraphicFramePr>
              <p:cNvPr id="206" name="Object 20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7056921"/>
                  </p:ext>
                </p:extLst>
              </p:nvPr>
            </p:nvGraphicFramePr>
            <p:xfrm>
              <a:off x="815809" y="1775465"/>
              <a:ext cx="781875" cy="19546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66" name="Equation" r:id="rId9" imgW="355600" imgH="889000" progId="Equation.3">
                      <p:embed/>
                    </p:oleObj>
                  </mc:Choice>
                  <mc:Fallback>
                    <p:oleObj name="Equation" r:id="rId9" imgW="355600" imgH="889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815809" y="1775465"/>
                            <a:ext cx="781875" cy="19546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" name="TextBox 206"/>
              <p:cNvSpPr txBox="1"/>
              <p:nvPr/>
            </p:nvSpPr>
            <p:spPr>
              <a:xfrm rot="16200000">
                <a:off x="-136896" y="2551610"/>
                <a:ext cx="1629880" cy="437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Cancer Type </a:t>
                </a:r>
                <a:r>
                  <a:rPr lang="en-US" altLang="zh-CN" sz="1400" dirty="0" smtClean="0"/>
                  <a:t>3</a:t>
                </a:r>
                <a:endParaRPr lang="en-US" sz="1400" dirty="0"/>
              </a:p>
            </p:txBody>
          </p:sp>
        </p:grpSp>
      </p:grpSp>
      <p:grpSp>
        <p:nvGrpSpPr>
          <p:cNvPr id="221" name="Group 220"/>
          <p:cNvGrpSpPr/>
          <p:nvPr/>
        </p:nvGrpSpPr>
        <p:grpSpPr>
          <a:xfrm>
            <a:off x="1331150" y="756178"/>
            <a:ext cx="7068264" cy="269470"/>
            <a:chOff x="1331150" y="736934"/>
            <a:chExt cx="7068264" cy="269470"/>
          </a:xfrm>
        </p:grpSpPr>
        <p:cxnSp>
          <p:nvCxnSpPr>
            <p:cNvPr id="222" name="Straight Connector 221"/>
            <p:cNvCxnSpPr/>
            <p:nvPr/>
          </p:nvCxnSpPr>
          <p:spPr>
            <a:xfrm>
              <a:off x="1331150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2478087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546175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>
              <a:off x="3243115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>
              <a:off x="4853116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>
              <a:off x="8399414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>
              <a:off x="7389568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>
              <a:off x="721917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>
              <a:off x="644093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/>
            <p:nvPr/>
          </p:nvCxnSpPr>
          <p:spPr>
            <a:xfrm>
              <a:off x="5966615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/>
            <p:nvPr/>
          </p:nvCxnSpPr>
          <p:spPr>
            <a:xfrm>
              <a:off x="5155790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6545708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7811843" y="736934"/>
              <a:ext cx="0" cy="26947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Connector 234"/>
          <p:cNvCxnSpPr/>
          <p:nvPr/>
        </p:nvCxnSpPr>
        <p:spPr>
          <a:xfrm>
            <a:off x="1451800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/>
          <p:nvPr/>
        </p:nvCxnSpPr>
        <p:spPr>
          <a:xfrm>
            <a:off x="2185987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582403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3363765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4973766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8229345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6561948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6087265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5403440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6666358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6995868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7694368" y="10514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1340675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3154362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5471278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3252640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4688016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8118220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7228698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5976140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555233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695785" y="141657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1880425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5598278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3379640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4989641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8459434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7355698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577458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68265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6682233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710243" y="19563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2726339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4856291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8111870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222348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6444108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6548883" y="26008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588325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/>
        </p:nvCxnSpPr>
        <p:spPr>
          <a:xfrm>
            <a:off x="4697541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>
            <a:off x="8302370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>
            <a:off x="7063598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/>
        </p:nvCxnSpPr>
        <p:spPr>
          <a:xfrm>
            <a:off x="6390133" y="2934228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/>
        </p:nvCxnSpPr>
        <p:spPr>
          <a:xfrm>
            <a:off x="3373290" y="32993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8397620" y="32993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>
            <a:off x="7508098" y="32993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>
            <a:off x="6541290" y="329935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905825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/>
          <p:cNvCxnSpPr/>
          <p:nvPr/>
        </p:nvCxnSpPr>
        <p:spPr>
          <a:xfrm>
            <a:off x="5015041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8270620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7381098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6539358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8545268" y="3839103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1626425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665265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5148391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6736208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6261890" y="455577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7256953" y="49382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5364291" y="493042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6525415" y="4930421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3317802" y="5266234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5300791" y="5295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6557165" y="5295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8021393" y="5295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1477200" y="5803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4999166" y="5803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586983" y="5803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5890415" y="5803546"/>
            <a:ext cx="0" cy="26947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/>
          <p:cNvCxnSpPr/>
          <p:nvPr/>
        </p:nvCxnSpPr>
        <p:spPr>
          <a:xfrm flipV="1">
            <a:off x="1101445" y="6258119"/>
            <a:ext cx="3026055" cy="158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/>
          <p:cNvCxnSpPr/>
          <p:nvPr/>
        </p:nvCxnSpPr>
        <p:spPr>
          <a:xfrm>
            <a:off x="4127500" y="6267645"/>
            <a:ext cx="4539962" cy="634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4073561" y="554726"/>
            <a:ext cx="63500" cy="6043302"/>
          </a:xfrm>
          <a:prstGeom prst="line">
            <a:avLst/>
          </a:prstGeom>
          <a:ln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" name="TextBox 306"/>
          <p:cNvSpPr txBox="1"/>
          <p:nvPr/>
        </p:nvSpPr>
        <p:spPr>
          <a:xfrm>
            <a:off x="1385591" y="6360354"/>
            <a:ext cx="259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Early replicated regions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5130056" y="6360354"/>
            <a:ext cx="2520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53735"/>
                </a:solidFill>
                <a:latin typeface="Arial"/>
                <a:cs typeface="Arial"/>
              </a:rPr>
              <a:t>Late replicated regions</a:t>
            </a:r>
            <a:endParaRPr lang="en-US" dirty="0">
              <a:solidFill>
                <a:srgbClr val="953735"/>
              </a:solidFill>
              <a:latin typeface="Arial"/>
              <a:cs typeface="Arial"/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6261890" y="355833"/>
            <a:ext cx="626731" cy="5778017"/>
            <a:chOff x="6261890" y="336589"/>
            <a:chExt cx="626731" cy="5778017"/>
          </a:xfrm>
        </p:grpSpPr>
        <p:sp>
          <p:nvSpPr>
            <p:cNvPr id="310" name="Rectangle 309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1" name="Straight Connector 310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3" name="Group 312"/>
          <p:cNvGrpSpPr/>
          <p:nvPr/>
        </p:nvGrpSpPr>
        <p:grpSpPr>
          <a:xfrm>
            <a:off x="7436498" y="353333"/>
            <a:ext cx="626731" cy="5778017"/>
            <a:chOff x="6261890" y="336589"/>
            <a:chExt cx="626731" cy="5778017"/>
          </a:xfrm>
        </p:grpSpPr>
        <p:sp>
          <p:nvSpPr>
            <p:cNvPr id="314" name="Rectangle 313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Connector 314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Group 316"/>
          <p:cNvGrpSpPr/>
          <p:nvPr/>
        </p:nvGrpSpPr>
        <p:grpSpPr>
          <a:xfrm>
            <a:off x="3004450" y="350833"/>
            <a:ext cx="626731" cy="5778017"/>
            <a:chOff x="6261890" y="336589"/>
            <a:chExt cx="626731" cy="5778017"/>
          </a:xfrm>
        </p:grpSpPr>
        <p:sp>
          <p:nvSpPr>
            <p:cNvPr id="318" name="Rectangle 317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Connector 318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/>
          <p:cNvGrpSpPr/>
          <p:nvPr/>
        </p:nvGrpSpPr>
        <p:grpSpPr>
          <a:xfrm>
            <a:off x="1762930" y="363823"/>
            <a:ext cx="626731" cy="5778017"/>
            <a:chOff x="6261890" y="336589"/>
            <a:chExt cx="626731" cy="5778017"/>
          </a:xfrm>
        </p:grpSpPr>
        <p:sp>
          <p:nvSpPr>
            <p:cNvPr id="322" name="Rectangle 321"/>
            <p:cNvSpPr/>
            <p:nvPr/>
          </p:nvSpPr>
          <p:spPr>
            <a:xfrm>
              <a:off x="6261890" y="336589"/>
              <a:ext cx="623364" cy="1988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3" name="Straight Connector 322"/>
            <p:cNvCxnSpPr/>
            <p:nvPr/>
          </p:nvCxnSpPr>
          <p:spPr>
            <a:xfrm>
              <a:off x="6261890" y="51253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6888621" y="511941"/>
              <a:ext cx="0" cy="5602075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6960" y="90603"/>
            <a:ext cx="1761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"/>
                <a:cs typeface="Arial"/>
              </a:rPr>
              <a:t>Noncoding annotations</a:t>
            </a:r>
            <a:endParaRPr lang="en-US" sz="20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5293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MKAvcgJNPXXAPT5d788d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394613</TotalTime>
  <Words>815</Words>
  <Application>Microsoft Macintosh PowerPoint</Application>
  <PresentationFormat>On-screen Show (4:3)</PresentationFormat>
  <Paragraphs>159</Paragraphs>
  <Slides>18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20_template</vt:lpstr>
      <vt:lpstr>Document</vt:lpstr>
      <vt:lpstr>Equation</vt:lpstr>
      <vt:lpstr>PowerPoint Presentation</vt:lpstr>
      <vt:lpstr>Finding Key Variants in Cancer Genomes: the Needle in the Haystack</vt:lpstr>
      <vt:lpstr>Noncoding Annotations</vt:lpstr>
      <vt:lpstr>Identification of non-coding candidate drivers amongst somatic variants: FunSeq</vt:lpstr>
      <vt:lpstr>Identification of non-coding candidate drivers amongst somatic variants: FunSeq</vt:lpstr>
      <vt:lpstr>From Funseq 1.0 to Funseq 2.0</vt:lpstr>
      <vt:lpstr>PowerPoint Presentation</vt:lpstr>
      <vt:lpstr>PowerPoint Presentation</vt:lpstr>
      <vt:lpstr>PowerPoint Presentation</vt:lpstr>
      <vt:lpstr>PowerPoint Presentation</vt:lpstr>
      <vt:lpstr>Cancer Somatic Mutational Heterogeneity, across cancer types, samples &amp; regions</vt:lpstr>
      <vt:lpstr>Cancer Somatic Mutation Modeling</vt:lpstr>
      <vt:lpstr>LARVA Model Comparison</vt:lpstr>
      <vt:lpstr>Adding DNA replication timing correction further improves the beta-binomial model</vt:lpstr>
      <vt:lpstr>LARVA Results</vt:lpstr>
      <vt:lpstr>LARVA Implementation</vt:lpstr>
      <vt:lpstr>Acknowledgements</vt:lpstr>
      <vt:lpstr>Info about content in this slide pack</vt:lpstr>
    </vt:vector>
  </TitlesOfParts>
  <Company>The Lochovskys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LARVA</dc:title>
  <dc:creator>Lucas Lochovsky</dc:creator>
  <cp:lastModifiedBy>Mark Gerstein</cp:lastModifiedBy>
  <cp:revision>283</cp:revision>
  <dcterms:created xsi:type="dcterms:W3CDTF">2015-08-17T18:59:32Z</dcterms:created>
  <dcterms:modified xsi:type="dcterms:W3CDTF">2015-10-09T03:03:46Z</dcterms:modified>
</cp:coreProperties>
</file>