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2.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3.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4.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5.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57.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58.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59.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0.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61.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63.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64.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65.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6.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theme/theme70.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theme/theme71.xml" ContentType="application/vnd.openxmlformats-officedocument.theme+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72.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ags/tag8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notesSlides/notesSlide15.xml" ContentType="application/vnd.openxmlformats-officedocument.presentationml.notesSlide+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5305" r:id="rId52"/>
    <p:sldMasterId id="2147527017" r:id="rId53"/>
    <p:sldMasterId id="2147527031" r:id="rId54"/>
    <p:sldMasterId id="2147527045" r:id="rId55"/>
    <p:sldMasterId id="2147527059" r:id="rId56"/>
    <p:sldMasterId id="2147527085" r:id="rId57"/>
    <p:sldMasterId id="2147527099" r:id="rId58"/>
    <p:sldMasterId id="2147527187" r:id="rId59"/>
    <p:sldMasterId id="2147527201" r:id="rId60"/>
    <p:sldMasterId id="2147527215" r:id="rId61"/>
    <p:sldMasterId id="2147527229" r:id="rId62"/>
    <p:sldMasterId id="2147527243" r:id="rId63"/>
    <p:sldMasterId id="2147527257" r:id="rId64"/>
    <p:sldMasterId id="2147527273" r:id="rId65"/>
    <p:sldMasterId id="2147527299" r:id="rId66"/>
    <p:sldMasterId id="2147527445" r:id="rId67"/>
    <p:sldMasterId id="2147527472" r:id="rId68"/>
    <p:sldMasterId id="2147527499" r:id="rId69"/>
    <p:sldMasterId id="2147527513" r:id="rId70"/>
    <p:sldMasterId id="2147527539" r:id="rId71"/>
    <p:sldMasterId id="2147527547" r:id="rId72"/>
    <p:sldMasterId id="2147527559" r:id="rId73"/>
    <p:sldMasterId id="2147527571" r:id="rId74"/>
  </p:sldMasterIdLst>
  <p:notesMasterIdLst>
    <p:notesMasterId r:id="rId114"/>
  </p:notesMasterIdLst>
  <p:handoutMasterIdLst>
    <p:handoutMasterId r:id="rId115"/>
  </p:handoutMasterIdLst>
  <p:sldIdLst>
    <p:sldId id="5607" r:id="rId75"/>
    <p:sldId id="5911" r:id="rId76"/>
    <p:sldId id="5912" r:id="rId77"/>
    <p:sldId id="5929" r:id="rId78"/>
    <p:sldId id="5913" r:id="rId79"/>
    <p:sldId id="5914" r:id="rId80"/>
    <p:sldId id="5710" r:id="rId81"/>
    <p:sldId id="5925" r:id="rId82"/>
    <p:sldId id="5877" r:id="rId83"/>
    <p:sldId id="5905" r:id="rId84"/>
    <p:sldId id="5906" r:id="rId85"/>
    <p:sldId id="5930" r:id="rId86"/>
    <p:sldId id="5931" r:id="rId87"/>
    <p:sldId id="5938" r:id="rId88"/>
    <p:sldId id="5939" r:id="rId89"/>
    <p:sldId id="5940" r:id="rId90"/>
    <p:sldId id="5894" r:id="rId91"/>
    <p:sldId id="5786" r:id="rId92"/>
    <p:sldId id="5933" r:id="rId93"/>
    <p:sldId id="5934" r:id="rId94"/>
    <p:sldId id="5896" r:id="rId95"/>
    <p:sldId id="5790" r:id="rId96"/>
    <p:sldId id="5787" r:id="rId97"/>
    <p:sldId id="5789" r:id="rId98"/>
    <p:sldId id="5935" r:id="rId99"/>
    <p:sldId id="5926" r:id="rId100"/>
    <p:sldId id="5927" r:id="rId101"/>
    <p:sldId id="5941" r:id="rId102"/>
    <p:sldId id="5918" r:id="rId103"/>
    <p:sldId id="5924" r:id="rId104"/>
    <p:sldId id="5919" r:id="rId105"/>
    <p:sldId id="5942" r:id="rId106"/>
    <p:sldId id="5936" r:id="rId107"/>
    <p:sldId id="5937" r:id="rId108"/>
    <p:sldId id="5554" r:id="rId109"/>
    <p:sldId id="5639" r:id="rId110"/>
    <p:sldId id="5831" r:id="rId111"/>
    <p:sldId id="5832" r:id="rId112"/>
    <p:sldId id="5928" r:id="rId11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B400"/>
    <a:srgbClr val="68360F"/>
    <a:srgbClr val="20FF37"/>
    <a:srgbClr val="257FD7"/>
    <a:srgbClr val="FFEA08"/>
    <a:srgbClr val="FF7413"/>
    <a:srgbClr val="FFC5AD"/>
    <a:srgbClr val="4BAB5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53" autoAdjust="0"/>
    <p:restoredTop sz="99700" autoAdjust="0"/>
  </p:normalViewPr>
  <p:slideViewPr>
    <p:cSldViewPr snapToGrid="0">
      <p:cViewPr varScale="1">
        <p:scale>
          <a:sx n="96" d="100"/>
          <a:sy n="96" d="100"/>
        </p:scale>
        <p:origin x="-120" y="-21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1792"/>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6.xml"/><Relationship Id="rId91" Type="http://schemas.openxmlformats.org/officeDocument/2006/relationships/slide" Target="slides/slide17.xml"/><Relationship Id="rId92" Type="http://schemas.openxmlformats.org/officeDocument/2006/relationships/slide" Target="slides/slide18.xml"/><Relationship Id="rId93" Type="http://schemas.openxmlformats.org/officeDocument/2006/relationships/slide" Target="slides/slide19.xml"/><Relationship Id="rId94" Type="http://schemas.openxmlformats.org/officeDocument/2006/relationships/slide" Target="slides/slide20.xml"/><Relationship Id="rId95" Type="http://schemas.openxmlformats.org/officeDocument/2006/relationships/slide" Target="slides/slide21.xml"/><Relationship Id="rId96" Type="http://schemas.openxmlformats.org/officeDocument/2006/relationships/slide" Target="slides/slide22.xml"/><Relationship Id="rId101" Type="http://schemas.openxmlformats.org/officeDocument/2006/relationships/slide" Target="slides/slide27.xml"/><Relationship Id="rId102" Type="http://schemas.openxmlformats.org/officeDocument/2006/relationships/slide" Target="slides/slide28.xml"/><Relationship Id="rId103" Type="http://schemas.openxmlformats.org/officeDocument/2006/relationships/slide" Target="slides/slide29.xml"/><Relationship Id="rId104" Type="http://schemas.openxmlformats.org/officeDocument/2006/relationships/slide" Target="slides/slide30.xml"/><Relationship Id="rId105" Type="http://schemas.openxmlformats.org/officeDocument/2006/relationships/slide" Target="slides/slide31.xml"/><Relationship Id="rId106" Type="http://schemas.openxmlformats.org/officeDocument/2006/relationships/slide" Target="slides/slide32.xml"/><Relationship Id="rId107" Type="http://schemas.openxmlformats.org/officeDocument/2006/relationships/slide" Target="slides/slide33.xml"/><Relationship Id="rId108" Type="http://schemas.openxmlformats.org/officeDocument/2006/relationships/slide" Target="slides/slide34.xml"/><Relationship Id="rId109" Type="http://schemas.openxmlformats.org/officeDocument/2006/relationships/slide" Target="slides/slide35.xml"/><Relationship Id="rId97" Type="http://schemas.openxmlformats.org/officeDocument/2006/relationships/slide" Target="slides/slide23.xml"/><Relationship Id="rId98" Type="http://schemas.openxmlformats.org/officeDocument/2006/relationships/slide" Target="slides/slide24.xml"/><Relationship Id="rId99" Type="http://schemas.openxmlformats.org/officeDocument/2006/relationships/slide" Target="slides/slide25.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 Target="slides/slide1.xml"/><Relationship Id="rId76" Type="http://schemas.openxmlformats.org/officeDocument/2006/relationships/slide" Target="slides/slide2.xml"/><Relationship Id="rId77" Type="http://schemas.openxmlformats.org/officeDocument/2006/relationships/slide" Target="slides/slide3.xml"/><Relationship Id="rId78" Type="http://schemas.openxmlformats.org/officeDocument/2006/relationships/slide" Target="slides/slide4.xml"/><Relationship Id="rId79" Type="http://schemas.openxmlformats.org/officeDocument/2006/relationships/slide" Target="slides/slide5.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6.xml"/><Relationship Id="rId111" Type="http://schemas.openxmlformats.org/officeDocument/2006/relationships/slide" Target="slides/slide37.xml"/><Relationship Id="rId112" Type="http://schemas.openxmlformats.org/officeDocument/2006/relationships/slide" Target="slides/slide38.xml"/><Relationship Id="rId113" Type="http://schemas.openxmlformats.org/officeDocument/2006/relationships/slide" Target="slides/slide39.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6.xml"/><Relationship Id="rId81" Type="http://schemas.openxmlformats.org/officeDocument/2006/relationships/slide" Target="slides/slide7.xml"/><Relationship Id="rId82" Type="http://schemas.openxmlformats.org/officeDocument/2006/relationships/slide" Target="slides/slide8.xml"/><Relationship Id="rId83" Type="http://schemas.openxmlformats.org/officeDocument/2006/relationships/slide" Target="slides/slide9.xml"/><Relationship Id="rId84" Type="http://schemas.openxmlformats.org/officeDocument/2006/relationships/slide" Target="slides/slide10.xml"/><Relationship Id="rId85" Type="http://schemas.openxmlformats.org/officeDocument/2006/relationships/slide" Target="slides/slide11.xml"/><Relationship Id="rId86" Type="http://schemas.openxmlformats.org/officeDocument/2006/relationships/slide" Target="slides/slide12.xml"/><Relationship Id="rId87" Type="http://schemas.openxmlformats.org/officeDocument/2006/relationships/slide" Target="slides/slide13.xml"/><Relationship Id="rId88" Type="http://schemas.openxmlformats.org/officeDocument/2006/relationships/slide" Target="slides/slide14.xml"/><Relationship Id="rId8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36.emf"/><Relationship Id="rId1" Type="http://schemas.openxmlformats.org/officeDocument/2006/relationships/image" Target="../media/image43.emf"/><Relationship Id="rId2"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26</a:t>
            </a:fld>
            <a:endParaRPr lang="en-US"/>
          </a:p>
        </p:txBody>
      </p:sp>
    </p:spTree>
    <p:extLst>
      <p:ext uri="{BB962C8B-B14F-4D97-AF65-F5344CB8AC3E}">
        <p14:creationId xmlns:p14="http://schemas.microsoft.com/office/powerpoint/2010/main" val="27009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27</a:t>
            </a:fld>
            <a:endParaRPr lang="en-US"/>
          </a:p>
        </p:txBody>
      </p:sp>
    </p:spTree>
    <p:extLst>
      <p:ext uri="{BB962C8B-B14F-4D97-AF65-F5344CB8AC3E}">
        <p14:creationId xmlns:p14="http://schemas.microsoft.com/office/powerpoint/2010/main" val="27009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Ribosomal related genes: coefficients over conserved (</a:t>
            </a:r>
            <a:r>
              <a:rPr lang="en-US" dirty="0" err="1"/>
              <a:t>iPDP</a:t>
            </a:r>
            <a:r>
              <a:rPr lang="en-US" dirty="0"/>
              <a:t>) and specific (</a:t>
            </a:r>
            <a:r>
              <a:rPr lang="en-US" dirty="0" err="1"/>
              <a:t>ePDP</a:t>
            </a:r>
            <a:r>
              <a:rPr lang="en-US" dirty="0"/>
              <a:t>) meta-patterns</a:t>
            </a:r>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37</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39</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lIns="96661" tIns="48331" rIns="96661" bIns="48331"/>
          <a:lstStyle/>
          <a:p>
            <a:pPr lvl="0"/>
            <a:endParaRPr/>
          </a:p>
        </p:txBody>
      </p:sp>
      <p:sp>
        <p:nvSpPr>
          <p:cNvPr id="128" name="Shape 128"/>
          <p:cNvSpPr>
            <a:spLocks noGrp="1"/>
          </p:cNvSpPr>
          <p:nvPr>
            <p:ph type="body" sz="quarter" idx="1"/>
          </p:nvPr>
        </p:nvSpPr>
        <p:spPr>
          <a:prstGeom prst="rect">
            <a:avLst/>
          </a:prstGeom>
        </p:spPr>
        <p:txBody>
          <a:bodyPr/>
          <a:lstStyle/>
          <a:p>
            <a:pPr lvl="0">
              <a:lnSpc>
                <a:spcPct val="100000"/>
              </a:lnSpc>
              <a:defRPr sz="1800"/>
            </a:pPr>
            <a:endParaRPr sz="3000" dirty="0">
              <a:latin typeface="Avenir Book"/>
              <a:ea typeface="Avenir Book"/>
              <a:cs typeface="Avenir Book"/>
              <a:sym typeface="Avenir Book"/>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lIns="96661" tIns="48331" rIns="96661" bIns="48331"/>
          <a:lstStyle/>
          <a:p>
            <a:pPr lvl="0"/>
            <a:endParaRPr/>
          </a:p>
        </p:txBody>
      </p:sp>
      <p:sp>
        <p:nvSpPr>
          <p:cNvPr id="230" name="Shape 230"/>
          <p:cNvSpPr>
            <a:spLocks noGrp="1"/>
          </p:cNvSpPr>
          <p:nvPr>
            <p:ph type="body" sz="quarter" idx="1"/>
          </p:nvPr>
        </p:nvSpPr>
        <p:spPr>
          <a:prstGeom prst="rect">
            <a:avLst/>
          </a:prstGeom>
        </p:spPr>
        <p:txBody>
          <a:bodyPr/>
          <a:lstStyle/>
          <a:p>
            <a:pPr lvl="0">
              <a:lnSpc>
                <a:spcPct val="100000"/>
              </a:lnSpc>
              <a:defRPr sz="1800"/>
            </a:pPr>
            <a:endParaRPr sz="3000" dirty="0">
              <a:latin typeface="Avenir Book"/>
              <a:ea typeface="Avenir Book"/>
              <a:cs typeface="Avenir Book"/>
              <a:sym typeface="Avenir Book"/>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lIns="96661" tIns="48331" rIns="96661" bIns="48331"/>
          <a:lstStyle/>
          <a:p>
            <a:pPr lvl="0"/>
            <a:endParaRPr/>
          </a:p>
        </p:txBody>
      </p:sp>
      <p:sp>
        <p:nvSpPr>
          <p:cNvPr id="328" name="Shape 328"/>
          <p:cNvSpPr>
            <a:spLocks noGrp="1"/>
          </p:cNvSpPr>
          <p:nvPr>
            <p:ph type="body" sz="quarter" idx="1"/>
          </p:nvPr>
        </p:nvSpPr>
        <p:spPr>
          <a:prstGeom prst="rect">
            <a:avLst/>
          </a:prstGeom>
        </p:spPr>
        <p:txBody>
          <a:bodyPr/>
          <a:lstStyle/>
          <a:p>
            <a:pPr lvl="0">
              <a:lnSpc>
                <a:spcPct val="100000"/>
              </a:lnSpc>
              <a:defRPr sz="1800"/>
            </a:pPr>
            <a:endParaRPr sz="3000" dirty="0">
              <a:latin typeface="Avenir Book"/>
              <a:ea typeface="Avenir Book"/>
              <a:cs typeface="Avenir Book"/>
              <a:sym typeface="Avenir Book"/>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9/17/15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9/17/15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9/17/15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9/17/15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9/17/15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9/17/15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9/17/15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9/17/15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9/17/15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9/17/15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9/17/15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9/17/15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9/17/15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9/17/15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9/17/15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9/17/15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9/17/15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9/17/15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9/17/15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9/17/15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9/17/15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9/17/15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9/17/15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44494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407674"/>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438265"/>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077916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97165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44773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79293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102123"/>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0051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16279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553223"/>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 name="Shape 7"/>
          <p:cNvSpPr>
            <a:spLocks noGrp="1"/>
          </p:cNvSpPr>
          <p:nvPr>
            <p:ph type="title"/>
          </p:nvPr>
        </p:nvSpPr>
        <p:spPr>
          <a:xfrm>
            <a:off x="892969" y="1151930"/>
            <a:ext cx="7358063" cy="2321719"/>
          </a:xfrm>
          <a:prstGeom prst="rect">
            <a:avLst/>
          </a:prstGeom>
        </p:spPr>
        <p:txBody>
          <a:bodyPr lIns="0" tIns="0" rIns="0" bIns="0" anchor="b">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
        <p:nvSpPr>
          <p:cNvPr id="8" name="Shape 8"/>
          <p:cNvSpPr>
            <a:spLocks noGrp="1"/>
          </p:cNvSpPr>
          <p:nvPr>
            <p:ph type="body" idx="1"/>
          </p:nvPr>
        </p:nvSpPr>
        <p:spPr>
          <a:xfrm>
            <a:off x="892969" y="3536156"/>
            <a:ext cx="7358063" cy="794742"/>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683348865"/>
      </p:ext>
    </p:extLst>
  </p:cSld>
  <p:clrMapOvr>
    <a:masterClrMapping/>
  </p:clrMapOvr>
  <p:transition xmlns:p14="http://schemas.microsoft.com/office/powerpoint/2010/mai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892969" y="4723805"/>
            <a:ext cx="7358063" cy="1000125"/>
          </a:xfrm>
          <a:prstGeom prst="rect">
            <a:avLst/>
          </a:prstGeom>
        </p:spPr>
        <p:txBody>
          <a:bodyPr lIns="0" tIns="0" rIns="0" bIns="0" anchor="b">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
        <p:nvSpPr>
          <p:cNvPr id="11" name="Shape 11"/>
          <p:cNvSpPr>
            <a:spLocks noGrp="1"/>
          </p:cNvSpPr>
          <p:nvPr>
            <p:ph type="body" idx="1"/>
          </p:nvPr>
        </p:nvSpPr>
        <p:spPr>
          <a:xfrm>
            <a:off x="892969" y="5759649"/>
            <a:ext cx="7358063" cy="794742"/>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441455683"/>
      </p:ext>
    </p:extLst>
  </p:cSld>
  <p:clrMapOvr>
    <a:masterClrMapping/>
  </p:clrMapOvr>
  <p:transition xmlns:p14="http://schemas.microsoft.com/office/powerpoint/2010/mai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3" name="Shape 13"/>
          <p:cNvSpPr>
            <a:spLocks noGrp="1"/>
          </p:cNvSpPr>
          <p:nvPr>
            <p:ph type="title"/>
          </p:nvPr>
        </p:nvSpPr>
        <p:spPr>
          <a:xfrm>
            <a:off x="892969" y="2268141"/>
            <a:ext cx="7358063" cy="2321719"/>
          </a:xfrm>
          <a:prstGeom prst="rect">
            <a:avLst/>
          </a:prstGeom>
        </p:spPr>
        <p:txBody>
          <a:bodyPr lIns="0" tIns="0" rIns="0" bIns="0">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Tree>
    <p:extLst>
      <p:ext uri="{BB962C8B-B14F-4D97-AF65-F5344CB8AC3E}">
        <p14:creationId xmlns:p14="http://schemas.microsoft.com/office/powerpoint/2010/main" val="821839468"/>
      </p:ext>
    </p:extLst>
  </p:cSld>
  <p:clrMapOvr>
    <a:masterClrMapping/>
  </p:clrMapOvr>
  <p:transition xmlns:p14="http://schemas.microsoft.com/office/powerpoint/2010/main" spd="med"/>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5" name="Shape 15"/>
          <p:cNvSpPr>
            <a:spLocks noGrp="1"/>
          </p:cNvSpPr>
          <p:nvPr>
            <p:ph type="title"/>
          </p:nvPr>
        </p:nvSpPr>
        <p:spPr>
          <a:xfrm>
            <a:off x="669726" y="446484"/>
            <a:ext cx="3750469" cy="2803922"/>
          </a:xfrm>
          <a:prstGeom prst="rect">
            <a:avLst/>
          </a:prstGeom>
        </p:spPr>
        <p:txBody>
          <a:bodyPr lIns="0" tIns="0" rIns="0" bIns="0" anchor="b">
            <a:normAutofit/>
          </a:bodyPr>
          <a:lstStyle>
            <a:lvl1pPr defTabSz="410751">
              <a:defRPr sz="4200">
                <a:solidFill>
                  <a:srgbClr val="000000"/>
                </a:solidFill>
                <a:latin typeface="+mn-lt"/>
                <a:ea typeface="+mn-ea"/>
                <a:cs typeface="+mn-cs"/>
                <a:sym typeface="Helvetica Light"/>
              </a:defRPr>
            </a:lvl1pPr>
          </a:lstStyle>
          <a:p>
            <a:pPr lvl="0">
              <a:defRPr sz="1800">
                <a:effectLst/>
              </a:defRPr>
            </a:pPr>
            <a:r>
              <a:rPr sz="4200"/>
              <a:t>Title Text</a:t>
            </a:r>
          </a:p>
        </p:txBody>
      </p:sp>
      <p:sp>
        <p:nvSpPr>
          <p:cNvPr id="16" name="Shape 16"/>
          <p:cNvSpPr>
            <a:spLocks noGrp="1"/>
          </p:cNvSpPr>
          <p:nvPr>
            <p:ph type="body" idx="1"/>
          </p:nvPr>
        </p:nvSpPr>
        <p:spPr>
          <a:xfrm>
            <a:off x="669726" y="3348633"/>
            <a:ext cx="3750469" cy="2884289"/>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212697346"/>
      </p:ext>
    </p:extLst>
  </p:cSld>
  <p:clrMapOvr>
    <a:masterClrMapping/>
  </p:clrMapOvr>
  <p:transition xmlns:p14="http://schemas.microsoft.com/office/powerpoint/2010/mai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8" name="Shape 18"/>
          <p:cNvSpPr>
            <a:spLocks noGrp="1"/>
          </p:cNvSpPr>
          <p:nvPr>
            <p:ph type="title"/>
          </p:nvPr>
        </p:nvSpPr>
        <p:spPr>
          <a:xfrm>
            <a:off x="669727" y="312539"/>
            <a:ext cx="7804547" cy="1518047"/>
          </a:xfrm>
          <a:prstGeom prst="rect">
            <a:avLst/>
          </a:prstGeom>
        </p:spPr>
        <p:txBody>
          <a:bodyPr lIns="0" tIns="0" rIns="0" bIns="0">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Tree>
    <p:extLst>
      <p:ext uri="{BB962C8B-B14F-4D97-AF65-F5344CB8AC3E}">
        <p14:creationId xmlns:p14="http://schemas.microsoft.com/office/powerpoint/2010/main" val="2523753876"/>
      </p:ext>
    </p:extLst>
  </p:cSld>
  <p:clrMapOvr>
    <a:masterClrMapping/>
  </p:clrMapOvr>
  <p:transition xmlns:p14="http://schemas.microsoft.com/office/powerpoint/2010/mai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xfrm>
            <a:off x="669727" y="312539"/>
            <a:ext cx="7804547" cy="1518047"/>
          </a:xfrm>
          <a:prstGeom prst="rect">
            <a:avLst/>
          </a:prstGeom>
        </p:spPr>
        <p:txBody>
          <a:bodyPr lIns="0" tIns="0" rIns="0" bIns="0">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
        <p:nvSpPr>
          <p:cNvPr id="21" name="Shape 21"/>
          <p:cNvSpPr>
            <a:spLocks noGrp="1"/>
          </p:cNvSpPr>
          <p:nvPr>
            <p:ph type="body" idx="1"/>
          </p:nvPr>
        </p:nvSpPr>
        <p:spPr>
          <a:xfrm>
            <a:off x="669727" y="1830586"/>
            <a:ext cx="7804547" cy="4420195"/>
          </a:xfrm>
          <a:prstGeom prst="rect">
            <a:avLst/>
          </a:prstGeom>
        </p:spPr>
        <p:txBody>
          <a:bodyPr lIns="0" tIns="0" rIns="0" bIns="0" anchor="ctr"/>
          <a:lstStyle>
            <a:lvl1pPr marL="312528" indent="-312528" defTabSz="410751">
              <a:spcBef>
                <a:spcPts val="2953"/>
              </a:spcBef>
              <a:buSzPct val="75000"/>
              <a:buFontTx/>
              <a:defRPr sz="2500">
                <a:latin typeface="+mn-lt"/>
                <a:ea typeface="+mn-ea"/>
                <a:cs typeface="+mn-cs"/>
                <a:sym typeface="Helvetica Light"/>
              </a:defRPr>
            </a:lvl1pPr>
            <a:lvl2pPr marL="625056" indent="-312528" defTabSz="410751">
              <a:spcBef>
                <a:spcPts val="2953"/>
              </a:spcBef>
              <a:buSzPct val="75000"/>
              <a:buFontTx/>
              <a:buChar char="•"/>
              <a:defRPr sz="2500">
                <a:latin typeface="+mn-lt"/>
                <a:ea typeface="+mn-ea"/>
                <a:cs typeface="+mn-cs"/>
                <a:sym typeface="Helvetica Light"/>
              </a:defRPr>
            </a:lvl2pPr>
            <a:lvl3pPr marL="937584" indent="-312528" defTabSz="410751">
              <a:spcBef>
                <a:spcPts val="2953"/>
              </a:spcBef>
              <a:buSzPct val="75000"/>
              <a:buFontTx/>
              <a:defRPr sz="2500">
                <a:latin typeface="+mn-lt"/>
                <a:ea typeface="+mn-ea"/>
                <a:cs typeface="+mn-cs"/>
                <a:sym typeface="Helvetica Light"/>
              </a:defRPr>
            </a:lvl3pPr>
            <a:lvl4pPr marL="1250112" indent="-312528" defTabSz="410751">
              <a:spcBef>
                <a:spcPts val="2953"/>
              </a:spcBef>
              <a:buSzPct val="75000"/>
              <a:buFontTx/>
              <a:buChar char="•"/>
              <a:defRPr sz="2500">
                <a:latin typeface="+mn-lt"/>
                <a:ea typeface="+mn-ea"/>
                <a:cs typeface="+mn-cs"/>
                <a:sym typeface="Helvetica Light"/>
              </a:defRPr>
            </a:lvl4pPr>
            <a:lvl5pPr marL="1562640" indent="-312528" defTabSz="410751">
              <a:spcBef>
                <a:spcPts val="2953"/>
              </a:spcBef>
              <a:buSzPct val="75000"/>
              <a:buFontTx/>
              <a:defRPr sz="2500">
                <a:latin typeface="+mn-lt"/>
                <a:ea typeface="+mn-ea"/>
                <a:cs typeface="+mn-cs"/>
                <a:sym typeface="Helvetica Light"/>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446522617"/>
      </p:ext>
    </p:extLst>
  </p:cSld>
  <p:clrMapOvr>
    <a:masterClrMapping/>
  </p:clrMapOvr>
  <p:transition xmlns:p14="http://schemas.microsoft.com/office/powerpoint/2010/mai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3" name="Shape 23"/>
          <p:cNvSpPr>
            <a:spLocks noGrp="1"/>
          </p:cNvSpPr>
          <p:nvPr>
            <p:ph type="title"/>
          </p:nvPr>
        </p:nvSpPr>
        <p:spPr>
          <a:xfrm>
            <a:off x="669727" y="312539"/>
            <a:ext cx="7804547" cy="1518047"/>
          </a:xfrm>
          <a:prstGeom prst="rect">
            <a:avLst/>
          </a:prstGeom>
        </p:spPr>
        <p:txBody>
          <a:bodyPr lIns="0" tIns="0" rIns="0" bIns="0">
            <a:normAutofit/>
          </a:bodyPr>
          <a:lstStyle>
            <a:lvl1pPr defTabSz="410751">
              <a:defRPr sz="5600">
                <a:solidFill>
                  <a:srgbClr val="000000"/>
                </a:solidFill>
                <a:latin typeface="+mn-lt"/>
                <a:ea typeface="+mn-ea"/>
                <a:cs typeface="+mn-cs"/>
                <a:sym typeface="Helvetica Light"/>
              </a:defRPr>
            </a:lvl1pPr>
          </a:lstStyle>
          <a:p>
            <a:pPr lvl="0">
              <a:defRPr sz="1800">
                <a:effectLst/>
              </a:defRPr>
            </a:pPr>
            <a:r>
              <a:rPr sz="5600"/>
              <a:t>Title Text</a:t>
            </a:r>
          </a:p>
        </p:txBody>
      </p:sp>
      <p:sp>
        <p:nvSpPr>
          <p:cNvPr id="24" name="Shape 24"/>
          <p:cNvSpPr>
            <a:spLocks noGrp="1"/>
          </p:cNvSpPr>
          <p:nvPr>
            <p:ph type="body" idx="1"/>
          </p:nvPr>
        </p:nvSpPr>
        <p:spPr>
          <a:xfrm>
            <a:off x="669726" y="1830586"/>
            <a:ext cx="3750469" cy="4420195"/>
          </a:xfrm>
          <a:prstGeom prst="rect">
            <a:avLst/>
          </a:prstGeom>
        </p:spPr>
        <p:txBody>
          <a:bodyPr lIns="0" tIns="0" rIns="0" bIns="0" anchor="ctr"/>
          <a:lstStyle>
            <a:lvl1pPr marL="241093" indent="-241093" defTabSz="410751">
              <a:spcBef>
                <a:spcPts val="2250"/>
              </a:spcBef>
              <a:buSzPct val="75000"/>
              <a:buFontTx/>
              <a:defRPr sz="2000">
                <a:latin typeface="+mn-lt"/>
                <a:ea typeface="+mn-ea"/>
                <a:cs typeface="+mn-cs"/>
                <a:sym typeface="Helvetica Light"/>
              </a:defRPr>
            </a:lvl1pPr>
            <a:lvl2pPr marL="482186" indent="-241093" defTabSz="410751">
              <a:spcBef>
                <a:spcPts val="2250"/>
              </a:spcBef>
              <a:buSzPct val="75000"/>
              <a:buFontTx/>
              <a:buChar char="•"/>
              <a:defRPr sz="2000">
                <a:latin typeface="+mn-lt"/>
                <a:ea typeface="+mn-ea"/>
                <a:cs typeface="+mn-cs"/>
                <a:sym typeface="Helvetica Light"/>
              </a:defRPr>
            </a:lvl2pPr>
            <a:lvl3pPr marL="723279" indent="-241093" defTabSz="410751">
              <a:spcBef>
                <a:spcPts val="2250"/>
              </a:spcBef>
              <a:buSzPct val="75000"/>
              <a:buFontTx/>
              <a:defRPr sz="2000">
                <a:latin typeface="+mn-lt"/>
                <a:ea typeface="+mn-ea"/>
                <a:cs typeface="+mn-cs"/>
                <a:sym typeface="Helvetica Light"/>
              </a:defRPr>
            </a:lvl3pPr>
            <a:lvl4pPr marL="964372" indent="-241093" defTabSz="410751">
              <a:spcBef>
                <a:spcPts val="2250"/>
              </a:spcBef>
              <a:buSzPct val="75000"/>
              <a:buFontTx/>
              <a:buChar char="•"/>
              <a:defRPr sz="2000">
                <a:latin typeface="+mn-lt"/>
                <a:ea typeface="+mn-ea"/>
                <a:cs typeface="+mn-cs"/>
                <a:sym typeface="Helvetica Light"/>
              </a:defRPr>
            </a:lvl4pPr>
            <a:lvl5pPr marL="1205465" indent="-241093" defTabSz="410751">
              <a:spcBef>
                <a:spcPts val="2250"/>
              </a:spcBef>
              <a:buSzPct val="75000"/>
              <a:buFontTx/>
              <a:defRPr sz="2000">
                <a:latin typeface="+mn-lt"/>
                <a:ea typeface="+mn-ea"/>
                <a:cs typeface="+mn-cs"/>
                <a:sym typeface="Helvetica Light"/>
              </a:defRPr>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extLst>
      <p:ext uri="{BB962C8B-B14F-4D97-AF65-F5344CB8AC3E}">
        <p14:creationId xmlns:p14="http://schemas.microsoft.com/office/powerpoint/2010/main" val="3305690731"/>
      </p:ext>
    </p:extLst>
  </p:cSld>
  <p:clrMapOvr>
    <a:masterClrMapping/>
  </p:clrMapOvr>
  <p:transition xmlns:p14="http://schemas.microsoft.com/office/powerpoint/2010/mai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6" name="Shape 26"/>
          <p:cNvSpPr>
            <a:spLocks noGrp="1"/>
          </p:cNvSpPr>
          <p:nvPr>
            <p:ph type="body" idx="1"/>
          </p:nvPr>
        </p:nvSpPr>
        <p:spPr>
          <a:xfrm>
            <a:off x="669727" y="892969"/>
            <a:ext cx="7804547" cy="5072063"/>
          </a:xfrm>
          <a:prstGeom prst="rect">
            <a:avLst/>
          </a:prstGeom>
        </p:spPr>
        <p:txBody>
          <a:bodyPr lIns="0" tIns="0" rIns="0" bIns="0" anchor="ctr"/>
          <a:lstStyle>
            <a:lvl1pPr marL="312528" indent="-312528" defTabSz="410751">
              <a:spcBef>
                <a:spcPts val="2953"/>
              </a:spcBef>
              <a:buSzPct val="75000"/>
              <a:buFontTx/>
              <a:defRPr sz="2500">
                <a:latin typeface="+mn-lt"/>
                <a:ea typeface="+mn-ea"/>
                <a:cs typeface="+mn-cs"/>
                <a:sym typeface="Helvetica Light"/>
              </a:defRPr>
            </a:lvl1pPr>
            <a:lvl2pPr marL="625056" indent="-312528" defTabSz="410751">
              <a:spcBef>
                <a:spcPts val="2953"/>
              </a:spcBef>
              <a:buSzPct val="75000"/>
              <a:buFontTx/>
              <a:buChar char="•"/>
              <a:defRPr sz="2500">
                <a:latin typeface="+mn-lt"/>
                <a:ea typeface="+mn-ea"/>
                <a:cs typeface="+mn-cs"/>
                <a:sym typeface="Helvetica Light"/>
              </a:defRPr>
            </a:lvl2pPr>
            <a:lvl3pPr marL="937584" indent="-312528" defTabSz="410751">
              <a:spcBef>
                <a:spcPts val="2953"/>
              </a:spcBef>
              <a:buSzPct val="75000"/>
              <a:buFontTx/>
              <a:defRPr sz="2500">
                <a:latin typeface="+mn-lt"/>
                <a:ea typeface="+mn-ea"/>
                <a:cs typeface="+mn-cs"/>
                <a:sym typeface="Helvetica Light"/>
              </a:defRPr>
            </a:lvl3pPr>
            <a:lvl4pPr marL="1250112" indent="-312528" defTabSz="410751">
              <a:spcBef>
                <a:spcPts val="2953"/>
              </a:spcBef>
              <a:buSzPct val="75000"/>
              <a:buFontTx/>
              <a:buChar char="•"/>
              <a:defRPr sz="2500">
                <a:latin typeface="+mn-lt"/>
                <a:ea typeface="+mn-ea"/>
                <a:cs typeface="+mn-cs"/>
                <a:sym typeface="Helvetica Light"/>
              </a:defRPr>
            </a:lvl4pPr>
            <a:lvl5pPr marL="1562640" indent="-312528" defTabSz="410751">
              <a:spcBef>
                <a:spcPts val="2953"/>
              </a:spcBef>
              <a:buSzPct val="75000"/>
              <a:buFontTx/>
              <a:defRPr sz="2500">
                <a:latin typeface="+mn-lt"/>
                <a:ea typeface="+mn-ea"/>
                <a:cs typeface="+mn-cs"/>
                <a:sym typeface="Helvetica Light"/>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317308709"/>
      </p:ext>
    </p:extLst>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269067"/>
      </p:ext>
    </p:extLst>
  </p:cSld>
  <p:clrMapOvr>
    <a:masterClrMapping/>
  </p:clrMapOvr>
  <p:transition xmlns:p14="http://schemas.microsoft.com/office/powerpoint/2010/mai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99949"/>
      </p:ext>
    </p:extLst>
  </p:cSld>
  <p:clrMapOvr>
    <a:masterClrMapping/>
  </p:clrMapOvr>
  <p:transition xmlns:p14="http://schemas.microsoft.com/office/powerpoint/2010/mai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79291"/>
      </p:ext>
    </p:extLst>
  </p:cSld>
  <p:clrMapOvr>
    <a:masterClrMapping/>
  </p:clrMapOvr>
  <p:transition xmlns:p14="http://schemas.microsoft.com/office/powerpoint/2010/mai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673150"/>
      </p:ext>
    </p:extLst>
  </p:cSld>
  <p:clrMapOvr>
    <a:masterClrMapping/>
  </p:clrMapOvr>
  <p:transition xmlns:p14="http://schemas.microsoft.com/office/powerpoint/2010/main" spd="med"/>
</p:sldLayout>
</file>

<file path=ppt/slideLayouts/slideLayout89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defRPr sz="1800">
                <a:solidFill>
                  <a:srgbClr val="000000"/>
                </a:solidFill>
                <a:effectLst/>
              </a:defRPr>
            </a:pPr>
            <a:r>
              <a:rPr sz="3900">
                <a:solidFill>
                  <a:srgbClr val="2F5897"/>
                </a:solidFill>
                <a:effectLst>
                  <a:outerShdw blurRad="63500" dist="38100" dir="5400000" rotWithShape="0">
                    <a:srgbClr val="000000">
                      <a:alpha val="25000"/>
                    </a:srgbClr>
                  </a:outerShdw>
                </a:effectLst>
              </a:rPr>
              <a:t>Title Text</a:t>
            </a:r>
          </a:p>
        </p:txBody>
      </p:sp>
      <p:sp>
        <p:nvSpPr>
          <p:cNvPr id="33" name="Shape 33"/>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34" name="Shape 3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1827160"/>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slideLayout" Target="../slideLayouts/slideLayout629.xml"/><Relationship Id="rId13" Type="http://schemas.openxmlformats.org/officeDocument/2006/relationships/slideLayout" Target="../slideLayouts/slideLayout630.xml"/><Relationship Id="rId14" Type="http://schemas.openxmlformats.org/officeDocument/2006/relationships/theme" Target="../theme/theme53.xml"/><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1.xml"/><Relationship Id="rId12" Type="http://schemas.openxmlformats.org/officeDocument/2006/relationships/slideLayout" Target="../slideLayouts/slideLayout642.xml"/><Relationship Id="rId13" Type="http://schemas.openxmlformats.org/officeDocument/2006/relationships/slideLayout" Target="../slideLayouts/slideLayout643.xml"/><Relationship Id="rId14" Type="http://schemas.openxmlformats.org/officeDocument/2006/relationships/theme" Target="../theme/theme54.xml"/><Relationship Id="rId1" Type="http://schemas.openxmlformats.org/officeDocument/2006/relationships/slideLayout" Target="../slideLayouts/slideLayout631.xml"/><Relationship Id="rId2" Type="http://schemas.openxmlformats.org/officeDocument/2006/relationships/slideLayout" Target="../slideLayouts/slideLayout632.xml"/><Relationship Id="rId3" Type="http://schemas.openxmlformats.org/officeDocument/2006/relationships/slideLayout" Target="../slideLayouts/slideLayout633.xml"/><Relationship Id="rId4" Type="http://schemas.openxmlformats.org/officeDocument/2006/relationships/slideLayout" Target="../slideLayouts/slideLayout634.xml"/><Relationship Id="rId5" Type="http://schemas.openxmlformats.org/officeDocument/2006/relationships/slideLayout" Target="../slideLayouts/slideLayout635.xml"/><Relationship Id="rId6" Type="http://schemas.openxmlformats.org/officeDocument/2006/relationships/slideLayout" Target="../slideLayouts/slideLayout636.xml"/><Relationship Id="rId7" Type="http://schemas.openxmlformats.org/officeDocument/2006/relationships/slideLayout" Target="../slideLayouts/slideLayout637.xml"/><Relationship Id="rId8" Type="http://schemas.openxmlformats.org/officeDocument/2006/relationships/slideLayout" Target="../slideLayouts/slideLayout638.xml"/><Relationship Id="rId9" Type="http://schemas.openxmlformats.org/officeDocument/2006/relationships/slideLayout" Target="../slideLayouts/slideLayout639.xml"/><Relationship Id="rId10" Type="http://schemas.openxmlformats.org/officeDocument/2006/relationships/slideLayout" Target="../slideLayouts/slideLayout64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4.xml"/><Relationship Id="rId12" Type="http://schemas.openxmlformats.org/officeDocument/2006/relationships/slideLayout" Target="../slideLayouts/slideLayout655.xml"/><Relationship Id="rId13" Type="http://schemas.openxmlformats.org/officeDocument/2006/relationships/slideLayout" Target="../slideLayouts/slideLayout656.xml"/><Relationship Id="rId14" Type="http://schemas.openxmlformats.org/officeDocument/2006/relationships/theme" Target="../theme/theme55.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44.xml"/><Relationship Id="rId2" Type="http://schemas.openxmlformats.org/officeDocument/2006/relationships/slideLayout" Target="../slideLayouts/slideLayout645.xml"/><Relationship Id="rId3" Type="http://schemas.openxmlformats.org/officeDocument/2006/relationships/slideLayout" Target="../slideLayouts/slideLayout646.xml"/><Relationship Id="rId4" Type="http://schemas.openxmlformats.org/officeDocument/2006/relationships/slideLayout" Target="../slideLayouts/slideLayout647.xml"/><Relationship Id="rId5" Type="http://schemas.openxmlformats.org/officeDocument/2006/relationships/slideLayout" Target="../slideLayouts/slideLayout648.xml"/><Relationship Id="rId6" Type="http://schemas.openxmlformats.org/officeDocument/2006/relationships/slideLayout" Target="../slideLayouts/slideLayout649.xml"/><Relationship Id="rId7" Type="http://schemas.openxmlformats.org/officeDocument/2006/relationships/slideLayout" Target="../slideLayouts/slideLayout650.xml"/><Relationship Id="rId8" Type="http://schemas.openxmlformats.org/officeDocument/2006/relationships/slideLayout" Target="../slideLayouts/slideLayout651.xml"/><Relationship Id="rId9" Type="http://schemas.openxmlformats.org/officeDocument/2006/relationships/slideLayout" Target="../slideLayouts/slideLayout652.xml"/><Relationship Id="rId10" Type="http://schemas.openxmlformats.org/officeDocument/2006/relationships/slideLayout" Target="../slideLayouts/slideLayout653.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7.xml"/><Relationship Id="rId12" Type="http://schemas.openxmlformats.org/officeDocument/2006/relationships/slideLayout" Target="../slideLayouts/slideLayout668.xml"/><Relationship Id="rId13" Type="http://schemas.openxmlformats.org/officeDocument/2006/relationships/slideLayout" Target="../slideLayouts/slideLayout669.xml"/><Relationship Id="rId14" Type="http://schemas.openxmlformats.org/officeDocument/2006/relationships/theme" Target="../theme/theme56.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57.xml"/><Relationship Id="rId2" Type="http://schemas.openxmlformats.org/officeDocument/2006/relationships/slideLayout" Target="../slideLayouts/slideLayout658.xml"/><Relationship Id="rId3" Type="http://schemas.openxmlformats.org/officeDocument/2006/relationships/slideLayout" Target="../slideLayouts/slideLayout659.xml"/><Relationship Id="rId4" Type="http://schemas.openxmlformats.org/officeDocument/2006/relationships/slideLayout" Target="../slideLayouts/slideLayout660.xml"/><Relationship Id="rId5" Type="http://schemas.openxmlformats.org/officeDocument/2006/relationships/slideLayout" Target="../slideLayouts/slideLayout661.xml"/><Relationship Id="rId6" Type="http://schemas.openxmlformats.org/officeDocument/2006/relationships/slideLayout" Target="../slideLayouts/slideLayout662.xml"/><Relationship Id="rId7" Type="http://schemas.openxmlformats.org/officeDocument/2006/relationships/slideLayout" Target="../slideLayouts/slideLayout663.xml"/><Relationship Id="rId8" Type="http://schemas.openxmlformats.org/officeDocument/2006/relationships/slideLayout" Target="../slideLayouts/slideLayout664.xml"/><Relationship Id="rId9" Type="http://schemas.openxmlformats.org/officeDocument/2006/relationships/slideLayout" Target="../slideLayouts/slideLayout665.xml"/><Relationship Id="rId10" Type="http://schemas.openxmlformats.org/officeDocument/2006/relationships/slideLayout" Target="../slideLayouts/slideLayout66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slideLayout" Target="../slideLayouts/slideLayout681.xml"/><Relationship Id="rId13" Type="http://schemas.openxmlformats.org/officeDocument/2006/relationships/slideLayout" Target="../slideLayouts/slideLayout682.xml"/><Relationship Id="rId14" Type="http://schemas.openxmlformats.org/officeDocument/2006/relationships/theme" Target="../theme/theme57.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3.xml"/><Relationship Id="rId12" Type="http://schemas.openxmlformats.org/officeDocument/2006/relationships/slideLayout" Target="../slideLayouts/slideLayout694.xml"/><Relationship Id="rId13" Type="http://schemas.openxmlformats.org/officeDocument/2006/relationships/slideLayout" Target="../slideLayouts/slideLayout695.xml"/><Relationship Id="rId14" Type="http://schemas.openxmlformats.org/officeDocument/2006/relationships/theme" Target="../theme/theme58.xml"/><Relationship Id="rId1" Type="http://schemas.openxmlformats.org/officeDocument/2006/relationships/slideLayout" Target="../slideLayouts/slideLayout683.xml"/><Relationship Id="rId2" Type="http://schemas.openxmlformats.org/officeDocument/2006/relationships/slideLayout" Target="../slideLayouts/slideLayout684.xml"/><Relationship Id="rId3" Type="http://schemas.openxmlformats.org/officeDocument/2006/relationships/slideLayout" Target="../slideLayouts/slideLayout685.xml"/><Relationship Id="rId4" Type="http://schemas.openxmlformats.org/officeDocument/2006/relationships/slideLayout" Target="../slideLayouts/slideLayout686.xml"/><Relationship Id="rId5" Type="http://schemas.openxmlformats.org/officeDocument/2006/relationships/slideLayout" Target="../slideLayouts/slideLayout687.xml"/><Relationship Id="rId6" Type="http://schemas.openxmlformats.org/officeDocument/2006/relationships/slideLayout" Target="../slideLayouts/slideLayout688.xml"/><Relationship Id="rId7" Type="http://schemas.openxmlformats.org/officeDocument/2006/relationships/slideLayout" Target="../slideLayouts/slideLayout689.xml"/><Relationship Id="rId8" Type="http://schemas.openxmlformats.org/officeDocument/2006/relationships/slideLayout" Target="../slideLayouts/slideLayout690.xml"/><Relationship Id="rId9" Type="http://schemas.openxmlformats.org/officeDocument/2006/relationships/slideLayout" Target="../slideLayouts/slideLayout691.xml"/><Relationship Id="rId10" Type="http://schemas.openxmlformats.org/officeDocument/2006/relationships/slideLayout" Target="../slideLayouts/slideLayout69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6.xml"/><Relationship Id="rId12" Type="http://schemas.openxmlformats.org/officeDocument/2006/relationships/slideLayout" Target="../slideLayouts/slideLayout707.xml"/><Relationship Id="rId13" Type="http://schemas.openxmlformats.org/officeDocument/2006/relationships/slideLayout" Target="../slideLayouts/slideLayout708.xml"/><Relationship Id="rId14" Type="http://schemas.openxmlformats.org/officeDocument/2006/relationships/theme" Target="../theme/theme59.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96.xml"/><Relationship Id="rId2" Type="http://schemas.openxmlformats.org/officeDocument/2006/relationships/slideLayout" Target="../slideLayouts/slideLayout697.xml"/><Relationship Id="rId3" Type="http://schemas.openxmlformats.org/officeDocument/2006/relationships/slideLayout" Target="../slideLayouts/slideLayout698.xml"/><Relationship Id="rId4" Type="http://schemas.openxmlformats.org/officeDocument/2006/relationships/slideLayout" Target="../slideLayouts/slideLayout699.xml"/><Relationship Id="rId5" Type="http://schemas.openxmlformats.org/officeDocument/2006/relationships/slideLayout" Target="../slideLayouts/slideLayout700.xml"/><Relationship Id="rId6" Type="http://schemas.openxmlformats.org/officeDocument/2006/relationships/slideLayout" Target="../slideLayouts/slideLayout701.xml"/><Relationship Id="rId7" Type="http://schemas.openxmlformats.org/officeDocument/2006/relationships/slideLayout" Target="../slideLayouts/slideLayout702.xml"/><Relationship Id="rId8" Type="http://schemas.openxmlformats.org/officeDocument/2006/relationships/slideLayout" Target="../slideLayouts/slideLayout703.xml"/><Relationship Id="rId9" Type="http://schemas.openxmlformats.org/officeDocument/2006/relationships/slideLayout" Target="../slideLayouts/slideLayout704.xml"/><Relationship Id="rId10" Type="http://schemas.openxmlformats.org/officeDocument/2006/relationships/slideLayout" Target="../slideLayouts/slideLayout70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9.xml"/><Relationship Id="rId12" Type="http://schemas.openxmlformats.org/officeDocument/2006/relationships/slideLayout" Target="../slideLayouts/slideLayout720.xml"/><Relationship Id="rId13" Type="http://schemas.openxmlformats.org/officeDocument/2006/relationships/slideLayout" Target="../slideLayouts/slideLayout721.xml"/><Relationship Id="rId14" Type="http://schemas.openxmlformats.org/officeDocument/2006/relationships/theme" Target="../theme/theme60.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09.xml"/><Relationship Id="rId2" Type="http://schemas.openxmlformats.org/officeDocument/2006/relationships/slideLayout" Target="../slideLayouts/slideLayout710.xml"/><Relationship Id="rId3" Type="http://schemas.openxmlformats.org/officeDocument/2006/relationships/slideLayout" Target="../slideLayouts/slideLayout711.xml"/><Relationship Id="rId4" Type="http://schemas.openxmlformats.org/officeDocument/2006/relationships/slideLayout" Target="../slideLayouts/slideLayout712.xml"/><Relationship Id="rId5" Type="http://schemas.openxmlformats.org/officeDocument/2006/relationships/slideLayout" Target="../slideLayouts/slideLayout713.xml"/><Relationship Id="rId6" Type="http://schemas.openxmlformats.org/officeDocument/2006/relationships/slideLayout" Target="../slideLayouts/slideLayout714.xml"/><Relationship Id="rId7" Type="http://schemas.openxmlformats.org/officeDocument/2006/relationships/slideLayout" Target="../slideLayouts/slideLayout715.xml"/><Relationship Id="rId8" Type="http://schemas.openxmlformats.org/officeDocument/2006/relationships/slideLayout" Target="../slideLayouts/slideLayout716.xml"/><Relationship Id="rId9" Type="http://schemas.openxmlformats.org/officeDocument/2006/relationships/slideLayout" Target="../slideLayouts/slideLayout717.xml"/><Relationship Id="rId10" Type="http://schemas.openxmlformats.org/officeDocument/2006/relationships/slideLayout" Target="../slideLayouts/slideLayout718.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2.xml"/><Relationship Id="rId12" Type="http://schemas.openxmlformats.org/officeDocument/2006/relationships/slideLayout" Target="../slideLayouts/slideLayout733.xml"/><Relationship Id="rId13" Type="http://schemas.openxmlformats.org/officeDocument/2006/relationships/slideLayout" Target="../slideLayouts/slideLayout734.xml"/><Relationship Id="rId14" Type="http://schemas.openxmlformats.org/officeDocument/2006/relationships/theme" Target="../theme/theme61.xml"/><Relationship Id="rId1" Type="http://schemas.openxmlformats.org/officeDocument/2006/relationships/slideLayout" Target="../slideLayouts/slideLayout722.xml"/><Relationship Id="rId2" Type="http://schemas.openxmlformats.org/officeDocument/2006/relationships/slideLayout" Target="../slideLayouts/slideLayout723.xml"/><Relationship Id="rId3" Type="http://schemas.openxmlformats.org/officeDocument/2006/relationships/slideLayout" Target="../slideLayouts/slideLayout724.xml"/><Relationship Id="rId4" Type="http://schemas.openxmlformats.org/officeDocument/2006/relationships/slideLayout" Target="../slideLayouts/slideLayout725.xml"/><Relationship Id="rId5" Type="http://schemas.openxmlformats.org/officeDocument/2006/relationships/slideLayout" Target="../slideLayouts/slideLayout726.xml"/><Relationship Id="rId6" Type="http://schemas.openxmlformats.org/officeDocument/2006/relationships/slideLayout" Target="../slideLayouts/slideLayout727.xml"/><Relationship Id="rId7" Type="http://schemas.openxmlformats.org/officeDocument/2006/relationships/slideLayout" Target="../slideLayouts/slideLayout728.xml"/><Relationship Id="rId8" Type="http://schemas.openxmlformats.org/officeDocument/2006/relationships/slideLayout" Target="../slideLayouts/slideLayout729.xml"/><Relationship Id="rId9" Type="http://schemas.openxmlformats.org/officeDocument/2006/relationships/slideLayout" Target="../slideLayouts/slideLayout730.xml"/><Relationship Id="rId10" Type="http://schemas.openxmlformats.org/officeDocument/2006/relationships/slideLayout" Target="../slideLayouts/slideLayout731.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5.xml"/><Relationship Id="rId12" Type="http://schemas.openxmlformats.org/officeDocument/2006/relationships/slideLayout" Target="../slideLayouts/slideLayout746.xml"/><Relationship Id="rId13" Type="http://schemas.openxmlformats.org/officeDocument/2006/relationships/slideLayout" Target="../slideLayouts/slideLayout747.xml"/><Relationship Id="rId14" Type="http://schemas.openxmlformats.org/officeDocument/2006/relationships/theme" Target="../theme/theme62.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35.xml"/><Relationship Id="rId2" Type="http://schemas.openxmlformats.org/officeDocument/2006/relationships/slideLayout" Target="../slideLayouts/slideLayout736.xml"/><Relationship Id="rId3" Type="http://schemas.openxmlformats.org/officeDocument/2006/relationships/slideLayout" Target="../slideLayouts/slideLayout737.xml"/><Relationship Id="rId4" Type="http://schemas.openxmlformats.org/officeDocument/2006/relationships/slideLayout" Target="../slideLayouts/slideLayout738.xml"/><Relationship Id="rId5" Type="http://schemas.openxmlformats.org/officeDocument/2006/relationships/slideLayout" Target="../slideLayouts/slideLayout739.xml"/><Relationship Id="rId6" Type="http://schemas.openxmlformats.org/officeDocument/2006/relationships/slideLayout" Target="../slideLayouts/slideLayout740.xml"/><Relationship Id="rId7" Type="http://schemas.openxmlformats.org/officeDocument/2006/relationships/slideLayout" Target="../slideLayouts/slideLayout741.xml"/><Relationship Id="rId8" Type="http://schemas.openxmlformats.org/officeDocument/2006/relationships/slideLayout" Target="../slideLayouts/slideLayout742.xml"/><Relationship Id="rId9" Type="http://schemas.openxmlformats.org/officeDocument/2006/relationships/slideLayout" Target="../slideLayouts/slideLayout743.xml"/><Relationship Id="rId10" Type="http://schemas.openxmlformats.org/officeDocument/2006/relationships/slideLayout" Target="../slideLayouts/slideLayout744.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8.xml"/><Relationship Id="rId12" Type="http://schemas.openxmlformats.org/officeDocument/2006/relationships/slideLayout" Target="../slideLayouts/slideLayout759.xml"/><Relationship Id="rId13" Type="http://schemas.openxmlformats.org/officeDocument/2006/relationships/slideLayout" Target="../slideLayouts/slideLayout760.xml"/><Relationship Id="rId14" Type="http://schemas.openxmlformats.org/officeDocument/2006/relationships/theme" Target="../theme/theme63.xml"/><Relationship Id="rId1" Type="http://schemas.openxmlformats.org/officeDocument/2006/relationships/slideLayout" Target="../slideLayouts/slideLayout748.xml"/><Relationship Id="rId2" Type="http://schemas.openxmlformats.org/officeDocument/2006/relationships/slideLayout" Target="../slideLayouts/slideLayout749.xml"/><Relationship Id="rId3" Type="http://schemas.openxmlformats.org/officeDocument/2006/relationships/slideLayout" Target="../slideLayouts/slideLayout750.xml"/><Relationship Id="rId4" Type="http://schemas.openxmlformats.org/officeDocument/2006/relationships/slideLayout" Target="../slideLayouts/slideLayout751.xml"/><Relationship Id="rId5" Type="http://schemas.openxmlformats.org/officeDocument/2006/relationships/slideLayout" Target="../slideLayouts/slideLayout752.xml"/><Relationship Id="rId6" Type="http://schemas.openxmlformats.org/officeDocument/2006/relationships/slideLayout" Target="../slideLayouts/slideLayout753.xml"/><Relationship Id="rId7" Type="http://schemas.openxmlformats.org/officeDocument/2006/relationships/slideLayout" Target="../slideLayouts/slideLayout754.xml"/><Relationship Id="rId8" Type="http://schemas.openxmlformats.org/officeDocument/2006/relationships/slideLayout" Target="../slideLayouts/slideLayout755.xml"/><Relationship Id="rId9" Type="http://schemas.openxmlformats.org/officeDocument/2006/relationships/slideLayout" Target="../slideLayouts/slideLayout756.xml"/><Relationship Id="rId10" Type="http://schemas.openxmlformats.org/officeDocument/2006/relationships/slideLayout" Target="../slideLayouts/slideLayout75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1.xml"/><Relationship Id="rId12" Type="http://schemas.openxmlformats.org/officeDocument/2006/relationships/slideLayout" Target="../slideLayouts/slideLayout772.xml"/><Relationship Id="rId13" Type="http://schemas.openxmlformats.org/officeDocument/2006/relationships/slideLayout" Target="../slideLayouts/slideLayout773.xml"/><Relationship Id="rId14" Type="http://schemas.openxmlformats.org/officeDocument/2006/relationships/slideLayout" Target="../slideLayouts/slideLayout774.xml"/><Relationship Id="rId15" Type="http://schemas.openxmlformats.org/officeDocument/2006/relationships/slideLayout" Target="../slideLayouts/slideLayout775.xml"/><Relationship Id="rId16" Type="http://schemas.openxmlformats.org/officeDocument/2006/relationships/theme" Target="../theme/theme64.xml"/><Relationship Id="rId1" Type="http://schemas.openxmlformats.org/officeDocument/2006/relationships/slideLayout" Target="../slideLayouts/slideLayout761.xml"/><Relationship Id="rId2" Type="http://schemas.openxmlformats.org/officeDocument/2006/relationships/slideLayout" Target="../slideLayouts/slideLayout762.xml"/><Relationship Id="rId3" Type="http://schemas.openxmlformats.org/officeDocument/2006/relationships/slideLayout" Target="../slideLayouts/slideLayout763.xml"/><Relationship Id="rId4" Type="http://schemas.openxmlformats.org/officeDocument/2006/relationships/slideLayout" Target="../slideLayouts/slideLayout764.xml"/><Relationship Id="rId5" Type="http://schemas.openxmlformats.org/officeDocument/2006/relationships/slideLayout" Target="../slideLayouts/slideLayout765.xml"/><Relationship Id="rId6" Type="http://schemas.openxmlformats.org/officeDocument/2006/relationships/slideLayout" Target="../slideLayouts/slideLayout766.xml"/><Relationship Id="rId7" Type="http://schemas.openxmlformats.org/officeDocument/2006/relationships/slideLayout" Target="../slideLayouts/slideLayout767.xml"/><Relationship Id="rId8" Type="http://schemas.openxmlformats.org/officeDocument/2006/relationships/slideLayout" Target="../slideLayouts/slideLayout768.xml"/><Relationship Id="rId9" Type="http://schemas.openxmlformats.org/officeDocument/2006/relationships/slideLayout" Target="../slideLayouts/slideLayout769.xml"/><Relationship Id="rId10" Type="http://schemas.openxmlformats.org/officeDocument/2006/relationships/slideLayout" Target="../slideLayouts/slideLayout770.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6.xml"/><Relationship Id="rId12" Type="http://schemas.openxmlformats.org/officeDocument/2006/relationships/slideLayout" Target="../slideLayouts/slideLayout787.xml"/><Relationship Id="rId13" Type="http://schemas.openxmlformats.org/officeDocument/2006/relationships/slideLayout" Target="../slideLayouts/slideLayout788.xml"/><Relationship Id="rId14" Type="http://schemas.openxmlformats.org/officeDocument/2006/relationships/theme" Target="../theme/theme65.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76.xml"/><Relationship Id="rId2" Type="http://schemas.openxmlformats.org/officeDocument/2006/relationships/slideLayout" Target="../slideLayouts/slideLayout777.xml"/><Relationship Id="rId3" Type="http://schemas.openxmlformats.org/officeDocument/2006/relationships/slideLayout" Target="../slideLayouts/slideLayout778.xml"/><Relationship Id="rId4" Type="http://schemas.openxmlformats.org/officeDocument/2006/relationships/slideLayout" Target="../slideLayouts/slideLayout779.xml"/><Relationship Id="rId5" Type="http://schemas.openxmlformats.org/officeDocument/2006/relationships/slideLayout" Target="../slideLayouts/slideLayout780.xml"/><Relationship Id="rId6" Type="http://schemas.openxmlformats.org/officeDocument/2006/relationships/slideLayout" Target="../slideLayouts/slideLayout781.xml"/><Relationship Id="rId7" Type="http://schemas.openxmlformats.org/officeDocument/2006/relationships/slideLayout" Target="../slideLayouts/slideLayout782.xml"/><Relationship Id="rId8" Type="http://schemas.openxmlformats.org/officeDocument/2006/relationships/slideLayout" Target="../slideLayouts/slideLayout783.xml"/><Relationship Id="rId9" Type="http://schemas.openxmlformats.org/officeDocument/2006/relationships/slideLayout" Target="../slideLayouts/slideLayout784.xml"/><Relationship Id="rId10" Type="http://schemas.openxmlformats.org/officeDocument/2006/relationships/slideLayout" Target="../slideLayouts/slideLayout785.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slideLayout" Target="../slideLayouts/slideLayout800.xml"/><Relationship Id="rId13" Type="http://schemas.openxmlformats.org/officeDocument/2006/relationships/slideLayout" Target="../slideLayouts/slideLayout801.xml"/><Relationship Id="rId14" Type="http://schemas.openxmlformats.org/officeDocument/2006/relationships/theme" Target="../theme/theme66.xml"/><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2.xml"/><Relationship Id="rId12" Type="http://schemas.openxmlformats.org/officeDocument/2006/relationships/slideLayout" Target="../slideLayouts/slideLayout813.xml"/><Relationship Id="rId13" Type="http://schemas.openxmlformats.org/officeDocument/2006/relationships/slideLayout" Target="../slideLayouts/slideLayout814.xml"/><Relationship Id="rId14" Type="http://schemas.openxmlformats.org/officeDocument/2006/relationships/theme" Target="../theme/theme67.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02.xml"/><Relationship Id="rId2" Type="http://schemas.openxmlformats.org/officeDocument/2006/relationships/slideLayout" Target="../slideLayouts/slideLayout803.xml"/><Relationship Id="rId3" Type="http://schemas.openxmlformats.org/officeDocument/2006/relationships/slideLayout" Target="../slideLayouts/slideLayout804.xml"/><Relationship Id="rId4" Type="http://schemas.openxmlformats.org/officeDocument/2006/relationships/slideLayout" Target="../slideLayouts/slideLayout805.xml"/><Relationship Id="rId5" Type="http://schemas.openxmlformats.org/officeDocument/2006/relationships/slideLayout" Target="../slideLayouts/slideLayout806.xml"/><Relationship Id="rId6" Type="http://schemas.openxmlformats.org/officeDocument/2006/relationships/slideLayout" Target="../slideLayouts/slideLayout807.xml"/><Relationship Id="rId7" Type="http://schemas.openxmlformats.org/officeDocument/2006/relationships/slideLayout" Target="../slideLayouts/slideLayout808.xml"/><Relationship Id="rId8" Type="http://schemas.openxmlformats.org/officeDocument/2006/relationships/slideLayout" Target="../slideLayouts/slideLayout809.xml"/><Relationship Id="rId9" Type="http://schemas.openxmlformats.org/officeDocument/2006/relationships/slideLayout" Target="../slideLayouts/slideLayout810.xml"/><Relationship Id="rId10" Type="http://schemas.openxmlformats.org/officeDocument/2006/relationships/slideLayout" Target="../slideLayouts/slideLayout811.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theme" Target="../theme/theme68.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8.xml"/><Relationship Id="rId12" Type="http://schemas.openxmlformats.org/officeDocument/2006/relationships/slideLayout" Target="../slideLayouts/slideLayout839.xml"/><Relationship Id="rId13" Type="http://schemas.openxmlformats.org/officeDocument/2006/relationships/slideLayout" Target="../slideLayouts/slideLayout840.xml"/><Relationship Id="rId14" Type="http://schemas.openxmlformats.org/officeDocument/2006/relationships/theme" Target="../theme/theme69.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28.xml"/><Relationship Id="rId2" Type="http://schemas.openxmlformats.org/officeDocument/2006/relationships/slideLayout" Target="../slideLayouts/slideLayout829.xml"/><Relationship Id="rId3" Type="http://schemas.openxmlformats.org/officeDocument/2006/relationships/slideLayout" Target="../slideLayouts/slideLayout830.xml"/><Relationship Id="rId4" Type="http://schemas.openxmlformats.org/officeDocument/2006/relationships/slideLayout" Target="../slideLayouts/slideLayout831.xml"/><Relationship Id="rId5" Type="http://schemas.openxmlformats.org/officeDocument/2006/relationships/slideLayout" Target="../slideLayouts/slideLayout832.xml"/><Relationship Id="rId6" Type="http://schemas.openxmlformats.org/officeDocument/2006/relationships/slideLayout" Target="../slideLayouts/slideLayout833.xml"/><Relationship Id="rId7" Type="http://schemas.openxmlformats.org/officeDocument/2006/relationships/slideLayout" Target="../slideLayouts/slideLayout834.xml"/><Relationship Id="rId8" Type="http://schemas.openxmlformats.org/officeDocument/2006/relationships/slideLayout" Target="../slideLayouts/slideLayout835.xml"/><Relationship Id="rId9" Type="http://schemas.openxmlformats.org/officeDocument/2006/relationships/slideLayout" Target="../slideLayouts/slideLayout836.xml"/><Relationship Id="rId10" Type="http://schemas.openxmlformats.org/officeDocument/2006/relationships/slideLayout" Target="../slideLayouts/slideLayout83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51.xml"/><Relationship Id="rId12" Type="http://schemas.openxmlformats.org/officeDocument/2006/relationships/slideLayout" Target="../slideLayouts/slideLayout852.xml"/><Relationship Id="rId13" Type="http://schemas.openxmlformats.org/officeDocument/2006/relationships/slideLayout" Target="../slideLayouts/slideLayout853.xml"/><Relationship Id="rId14" Type="http://schemas.openxmlformats.org/officeDocument/2006/relationships/theme" Target="../theme/theme70.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841.xml"/><Relationship Id="rId2" Type="http://schemas.openxmlformats.org/officeDocument/2006/relationships/slideLayout" Target="../slideLayouts/slideLayout842.xml"/><Relationship Id="rId3" Type="http://schemas.openxmlformats.org/officeDocument/2006/relationships/slideLayout" Target="../slideLayouts/slideLayout843.xml"/><Relationship Id="rId4" Type="http://schemas.openxmlformats.org/officeDocument/2006/relationships/slideLayout" Target="../slideLayouts/slideLayout844.xml"/><Relationship Id="rId5" Type="http://schemas.openxmlformats.org/officeDocument/2006/relationships/slideLayout" Target="../slideLayouts/slideLayout845.xml"/><Relationship Id="rId6" Type="http://schemas.openxmlformats.org/officeDocument/2006/relationships/slideLayout" Target="../slideLayouts/slideLayout846.xml"/><Relationship Id="rId7" Type="http://schemas.openxmlformats.org/officeDocument/2006/relationships/slideLayout" Target="../slideLayouts/slideLayout847.xml"/><Relationship Id="rId8" Type="http://schemas.openxmlformats.org/officeDocument/2006/relationships/slideLayout" Target="../slideLayouts/slideLayout848.xml"/><Relationship Id="rId9" Type="http://schemas.openxmlformats.org/officeDocument/2006/relationships/slideLayout" Target="../slideLayouts/slideLayout849.xml"/><Relationship Id="rId10" Type="http://schemas.openxmlformats.org/officeDocument/2006/relationships/slideLayout" Target="../slideLayouts/slideLayout850.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856.xml"/><Relationship Id="rId4" Type="http://schemas.openxmlformats.org/officeDocument/2006/relationships/slideLayout" Target="../slideLayouts/slideLayout857.xml"/><Relationship Id="rId5" Type="http://schemas.openxmlformats.org/officeDocument/2006/relationships/slideLayout" Target="../slideLayouts/slideLayout858.xml"/><Relationship Id="rId6" Type="http://schemas.openxmlformats.org/officeDocument/2006/relationships/slideLayout" Target="../slideLayouts/slideLayout859.xml"/><Relationship Id="rId7" Type="http://schemas.openxmlformats.org/officeDocument/2006/relationships/theme" Target="../theme/theme71.xml"/><Relationship Id="rId1" Type="http://schemas.openxmlformats.org/officeDocument/2006/relationships/slideLayout" Target="../slideLayouts/slideLayout854.xml"/><Relationship Id="rId2" Type="http://schemas.openxmlformats.org/officeDocument/2006/relationships/slideLayout" Target="../slideLayouts/slideLayout855.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0.xml"/><Relationship Id="rId12" Type="http://schemas.openxmlformats.org/officeDocument/2006/relationships/theme" Target="../theme/theme72.xml"/><Relationship Id="rId1" Type="http://schemas.openxmlformats.org/officeDocument/2006/relationships/slideLayout" Target="../slideLayouts/slideLayout860.xml"/><Relationship Id="rId2" Type="http://schemas.openxmlformats.org/officeDocument/2006/relationships/slideLayout" Target="../slideLayouts/slideLayout861.xml"/><Relationship Id="rId3" Type="http://schemas.openxmlformats.org/officeDocument/2006/relationships/slideLayout" Target="../slideLayouts/slideLayout862.xml"/><Relationship Id="rId4" Type="http://schemas.openxmlformats.org/officeDocument/2006/relationships/slideLayout" Target="../slideLayouts/slideLayout863.xml"/><Relationship Id="rId5" Type="http://schemas.openxmlformats.org/officeDocument/2006/relationships/slideLayout" Target="../slideLayouts/slideLayout864.xml"/><Relationship Id="rId6" Type="http://schemas.openxmlformats.org/officeDocument/2006/relationships/slideLayout" Target="../slideLayouts/slideLayout865.xml"/><Relationship Id="rId7" Type="http://schemas.openxmlformats.org/officeDocument/2006/relationships/slideLayout" Target="../slideLayouts/slideLayout866.xml"/><Relationship Id="rId8" Type="http://schemas.openxmlformats.org/officeDocument/2006/relationships/slideLayout" Target="../slideLayouts/slideLayout867.xml"/><Relationship Id="rId9" Type="http://schemas.openxmlformats.org/officeDocument/2006/relationships/slideLayout" Target="../slideLayouts/slideLayout868.xml"/><Relationship Id="rId10" Type="http://schemas.openxmlformats.org/officeDocument/2006/relationships/slideLayout" Target="../slideLayouts/slideLayout869.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theme" Target="../theme/theme73.xml"/><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slideLayout" Target="../slideLayouts/slideLayout893.xml"/><Relationship Id="rId13" Type="http://schemas.openxmlformats.org/officeDocument/2006/relationships/slideLayout" Target="../slideLayouts/slideLayout894.xml"/><Relationship Id="rId14"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92"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9/17/15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9/17/15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9/17/15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9/17/15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9/17/15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9/17/15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9/17/15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9/17/15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ea typeface="+mn-ea"/>
                <a:cs typeface="+mn-cs"/>
              </a:rPr>
              <a:pPr defTabSz="457200" fontAlgn="auto">
                <a:spcBef>
                  <a:spcPts val="0"/>
                </a:spcBef>
                <a:spcAft>
                  <a:spcPts val="0"/>
                </a:spcAft>
              </a:pPr>
              <a:t>9/17/15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7256021"/>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4"/>
            <a:ext cx="84773" cy="847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45718" tIns="45718" rIns="45718" bIns="45718" anchor="ctr"/>
          <a:lstStyle/>
          <a:p>
            <a:pPr algn="ctr" defTabSz="642915" fontAlgn="auto">
              <a:spcBef>
                <a:spcPts val="0"/>
              </a:spcBef>
              <a:spcAft>
                <a:spcPts val="0"/>
              </a:spcAft>
              <a:defRPr sz="2400">
                <a:solidFill>
                  <a:srgbClr val="FFFFFF"/>
                </a:solidFill>
                <a:latin typeface="Arial"/>
                <a:ea typeface="Arial"/>
                <a:cs typeface="Arial"/>
                <a:sym typeface="Arial"/>
              </a:defRPr>
            </a:pPr>
            <a:endParaRPr sz="24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1"/>
            <a:ext cx="8229601" cy="16002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lstStyle/>
          <a:p>
            <a:pPr lvl="0">
              <a:defRPr sz="1800">
                <a:solidFill>
                  <a:srgbClr val="000000"/>
                </a:solidFill>
                <a:effectLst/>
              </a:defRPr>
            </a:pPr>
            <a:r>
              <a:rPr sz="39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1" cy="52578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8" y="6422183"/>
            <a:ext cx="561975" cy="233459"/>
          </a:xfrm>
          <a:prstGeom prst="rect">
            <a:avLst/>
          </a:prstGeom>
          <a:ln w="12700">
            <a:miter lim="400000"/>
          </a:ln>
        </p:spPr>
        <p:txBody>
          <a:bodyPr lIns="27431" tIns="27431" rIns="27431" bIns="27431" anchor="ctr">
            <a:spAutoFit/>
          </a:bodyPr>
          <a:lstStyle>
            <a:lvl1pPr algn="l" defTabSz="642915">
              <a:defRPr sz="11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1953434933"/>
      </p:ext>
    </p:extLst>
  </p:cSld>
  <p:clrMap bg1="lt1" tx1="dk1" bg2="lt2" tx2="dk2" accent1="accent1" accent2="accent2" accent3="accent3" accent4="accent4" accent5="accent5" accent6="accent6" hlink="hlink" folHlink="folHlink"/>
  <p:sldLayoutIdLst>
    <p:sldLayoutId id="2147527572" r:id="rId1"/>
    <p:sldLayoutId id="2147527573" r:id="rId2"/>
    <p:sldLayoutId id="2147527574" r:id="rId3"/>
    <p:sldLayoutId id="2147527575" r:id="rId4"/>
    <p:sldLayoutId id="2147527576" r:id="rId5"/>
    <p:sldLayoutId id="2147527577" r:id="rId6"/>
    <p:sldLayoutId id="2147527578" r:id="rId7"/>
    <p:sldLayoutId id="2147527579" r:id="rId8"/>
    <p:sldLayoutId id="2147527580" r:id="rId9"/>
    <p:sldLayoutId id="2147527581" r:id="rId10"/>
    <p:sldLayoutId id="2147527582" r:id="rId11"/>
    <p:sldLayoutId id="2147527583" r:id="rId12"/>
    <p:sldLayoutId id="2147527584" r:id="rId13"/>
  </p:sldLayoutIdLst>
  <p:transition xmlns:p14="http://schemas.microsoft.com/office/powerpoint/2010/main" spd="med"/>
  <p:txStyles>
    <p:titleStyle>
      <a:lvl1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39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1548" indent="-341548">
        <a:spcBef>
          <a:spcPts val="352"/>
        </a:spcBef>
        <a:buSzPct val="100000"/>
        <a:buFont typeface="Arial"/>
        <a:buChar char="•"/>
        <a:defRPr sz="2400">
          <a:latin typeface="Arial"/>
          <a:ea typeface="Arial"/>
          <a:cs typeface="Arial"/>
          <a:sym typeface="Arial"/>
        </a:defRPr>
      </a:lvl1pPr>
      <a:lvl2pPr marL="748392" indent="-426935">
        <a:spcBef>
          <a:spcPts val="352"/>
        </a:spcBef>
        <a:buSzPct val="100000"/>
        <a:buFont typeface="Arial"/>
        <a:buChar char="o"/>
        <a:defRPr sz="2400">
          <a:latin typeface="Arial"/>
          <a:ea typeface="Arial"/>
          <a:cs typeface="Arial"/>
          <a:sym typeface="Arial"/>
        </a:defRPr>
      </a:lvl2pPr>
      <a:lvl3pPr marL="984463" indent="-341548">
        <a:spcBef>
          <a:spcPts val="352"/>
        </a:spcBef>
        <a:buSzPct val="100000"/>
        <a:buFont typeface="Arial"/>
        <a:buChar char="•"/>
        <a:defRPr sz="2400">
          <a:latin typeface="Arial"/>
          <a:ea typeface="Arial"/>
          <a:cs typeface="Arial"/>
          <a:sym typeface="Arial"/>
        </a:defRPr>
      </a:lvl3pPr>
      <a:lvl4pPr marL="1305920" indent="-341548">
        <a:spcBef>
          <a:spcPts val="352"/>
        </a:spcBef>
        <a:buSzPct val="100000"/>
        <a:buFont typeface="Arial"/>
        <a:buChar char="o"/>
        <a:defRPr sz="2400">
          <a:latin typeface="Arial"/>
          <a:ea typeface="Arial"/>
          <a:cs typeface="Arial"/>
          <a:sym typeface="Arial"/>
        </a:defRPr>
      </a:lvl4pPr>
      <a:lvl5pPr marL="1627378" indent="-341548">
        <a:spcBef>
          <a:spcPts val="352"/>
        </a:spcBef>
        <a:buSzPct val="100000"/>
        <a:buFont typeface="Arial"/>
        <a:buChar char="•"/>
        <a:defRPr sz="2400">
          <a:latin typeface="Arial"/>
          <a:ea typeface="Arial"/>
          <a:cs typeface="Arial"/>
          <a:sym typeface="Arial"/>
        </a:defRPr>
      </a:lvl5pPr>
      <a:lvl6pPr marL="1948835" indent="-341548">
        <a:spcBef>
          <a:spcPts val="352"/>
        </a:spcBef>
        <a:buSzPct val="100000"/>
        <a:buFont typeface="Arial"/>
        <a:buChar char="o"/>
        <a:defRPr sz="2400">
          <a:latin typeface="Arial"/>
          <a:ea typeface="Arial"/>
          <a:cs typeface="Arial"/>
          <a:sym typeface="Arial"/>
        </a:defRPr>
      </a:lvl6pPr>
      <a:lvl7pPr marL="2270292" indent="-341548">
        <a:spcBef>
          <a:spcPts val="352"/>
        </a:spcBef>
        <a:buSzPct val="100000"/>
        <a:buFont typeface="Arial"/>
        <a:buChar char="•"/>
        <a:defRPr sz="2400">
          <a:latin typeface="Arial"/>
          <a:ea typeface="Arial"/>
          <a:cs typeface="Arial"/>
          <a:sym typeface="Arial"/>
        </a:defRPr>
      </a:lvl7pPr>
      <a:lvl8pPr marL="2591750" indent="-341548">
        <a:spcBef>
          <a:spcPts val="352"/>
        </a:spcBef>
        <a:buSzPct val="100000"/>
        <a:buFont typeface="Arial"/>
        <a:buChar char="o"/>
        <a:defRPr sz="2400">
          <a:latin typeface="Arial"/>
          <a:ea typeface="Arial"/>
          <a:cs typeface="Arial"/>
          <a:sym typeface="Arial"/>
        </a:defRPr>
      </a:lvl8pPr>
      <a:lvl9pPr marL="2913207" indent="-341548">
        <a:spcBef>
          <a:spcPts val="352"/>
        </a:spcBef>
        <a:buSzPct val="100000"/>
        <a:buFont typeface="Arial"/>
        <a:buChar char="•"/>
        <a:defRPr sz="2400">
          <a:latin typeface="Arial"/>
          <a:ea typeface="Arial"/>
          <a:cs typeface="Arial"/>
          <a:sym typeface="Arial"/>
        </a:defRPr>
      </a:lvl9pPr>
    </p:bodyStyle>
    <p:otherStyle>
      <a:lvl1pPr>
        <a:defRPr sz="1100">
          <a:solidFill>
            <a:schemeClr val="tx1"/>
          </a:solidFill>
          <a:latin typeface="+mn-lt"/>
          <a:ea typeface="+mn-ea"/>
          <a:cs typeface="+mn-cs"/>
          <a:sym typeface="Century Gothic"/>
        </a:defRPr>
      </a:lvl1pPr>
      <a:lvl2pPr indent="321457">
        <a:defRPr sz="1100">
          <a:solidFill>
            <a:schemeClr val="tx1"/>
          </a:solidFill>
          <a:latin typeface="+mn-lt"/>
          <a:ea typeface="+mn-ea"/>
          <a:cs typeface="+mn-cs"/>
          <a:sym typeface="Century Gothic"/>
        </a:defRPr>
      </a:lvl2pPr>
      <a:lvl3pPr indent="642915">
        <a:defRPr sz="1100">
          <a:solidFill>
            <a:schemeClr val="tx1"/>
          </a:solidFill>
          <a:latin typeface="+mn-lt"/>
          <a:ea typeface="+mn-ea"/>
          <a:cs typeface="+mn-cs"/>
          <a:sym typeface="Century Gothic"/>
        </a:defRPr>
      </a:lvl3pPr>
      <a:lvl4pPr indent="964372">
        <a:defRPr sz="1100">
          <a:solidFill>
            <a:schemeClr val="tx1"/>
          </a:solidFill>
          <a:latin typeface="+mn-lt"/>
          <a:ea typeface="+mn-ea"/>
          <a:cs typeface="+mn-cs"/>
          <a:sym typeface="Century Gothic"/>
        </a:defRPr>
      </a:lvl4pPr>
      <a:lvl5pPr indent="1285829">
        <a:defRPr sz="1100">
          <a:solidFill>
            <a:schemeClr val="tx1"/>
          </a:solidFill>
          <a:latin typeface="+mn-lt"/>
          <a:ea typeface="+mn-ea"/>
          <a:cs typeface="+mn-cs"/>
          <a:sym typeface="Century Gothic"/>
        </a:defRPr>
      </a:lvl5pPr>
      <a:lvl6pPr indent="1607287">
        <a:defRPr sz="1100">
          <a:solidFill>
            <a:schemeClr val="tx1"/>
          </a:solidFill>
          <a:latin typeface="+mn-lt"/>
          <a:ea typeface="+mn-ea"/>
          <a:cs typeface="+mn-cs"/>
          <a:sym typeface="Century Gothic"/>
        </a:defRPr>
      </a:lvl6pPr>
      <a:lvl7pPr indent="1928744">
        <a:defRPr sz="1100">
          <a:solidFill>
            <a:schemeClr val="tx1"/>
          </a:solidFill>
          <a:latin typeface="+mn-lt"/>
          <a:ea typeface="+mn-ea"/>
          <a:cs typeface="+mn-cs"/>
          <a:sym typeface="Century Gothic"/>
        </a:defRPr>
      </a:lvl7pPr>
      <a:lvl8pPr indent="2250201">
        <a:defRPr sz="1100">
          <a:solidFill>
            <a:schemeClr val="tx1"/>
          </a:solidFill>
          <a:latin typeface="+mn-lt"/>
          <a:ea typeface="+mn-ea"/>
          <a:cs typeface="+mn-cs"/>
          <a:sym typeface="Century Gothic"/>
        </a:defRPr>
      </a:lvl8pPr>
      <a:lvl9pPr indent="2571659">
        <a:defRPr sz="1100">
          <a:solidFill>
            <a:schemeClr val="tx1"/>
          </a:solidFill>
          <a:latin typeface="+mn-lt"/>
          <a:ea typeface="+mn-ea"/>
          <a:cs typeface="+mn-cs"/>
          <a:sym typeface="Century Gothic"/>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1" Type="http://schemas.openxmlformats.org/officeDocument/2006/relationships/slideLayout" Target="../slideLayouts/slideLayout129.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5.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865.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1" Type="http://schemas.openxmlformats.org/officeDocument/2006/relationships/slideLayout" Target="../slideLayouts/slideLayout865.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94.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4.xml"/><Relationship Id="rId2" Type="http://schemas.openxmlformats.org/officeDocument/2006/relationships/notesSlide" Target="../notesSlides/notesSlide6.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4.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5.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9" Type="http://schemas.openxmlformats.org/officeDocument/2006/relationships/slideLayout" Target="../slideLayouts/slideLayout2.xml"/><Relationship Id="rId10"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themeOverride" Target="../theme/themeOverride4.xml"/><Relationship Id="rId2" Type="http://schemas.openxmlformats.org/officeDocument/2006/relationships/slideLayout" Target="../slideLayouts/slideLayout4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1.jpeg"/><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tags" Target="../tags/tag820.xml"/><Relationship Id="rId2" Type="http://schemas.openxmlformats.org/officeDocument/2006/relationships/slideLayout" Target="../slideLayouts/slideLayout463.xml"/><Relationship Id="rId3"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5.emf"/><Relationship Id="rId5" Type="http://schemas.openxmlformats.org/officeDocument/2006/relationships/oleObject" Target="../embeddings/oleObject2.bin"/><Relationship Id="rId6" Type="http://schemas.openxmlformats.org/officeDocument/2006/relationships/image" Target="../media/image33.emf"/><Relationship Id="rId7" Type="http://schemas.openxmlformats.org/officeDocument/2006/relationships/oleObject" Target="../embeddings/oleObject3.bin"/><Relationship Id="rId8" Type="http://schemas.openxmlformats.org/officeDocument/2006/relationships/image" Target="../media/image34.wmf"/><Relationship Id="rId1" Type="http://schemas.openxmlformats.org/officeDocument/2006/relationships/vmlDrawing" Target="../drawings/vmlDrawing2.vml"/><Relationship Id="rId2" Type="http://schemas.openxmlformats.org/officeDocument/2006/relationships/slideLayout" Target="../slideLayouts/slideLayout87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oleObject" Target="../embeddings/oleObject4.bin"/><Relationship Id="rId9" Type="http://schemas.openxmlformats.org/officeDocument/2006/relationships/image" Target="../media/image36.emf"/><Relationship Id="rId10" Type="http://schemas.openxmlformats.org/officeDocument/2006/relationships/oleObject" Target="../embeddings/oleObject5.bin"/><Relationship Id="rId11"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872.xml"/></Relationships>
</file>

<file path=ppt/slides/_rels/slide3.xml.rels><?xml version="1.0" encoding="UTF-8" standalone="yes"?>
<Relationships xmlns="http://schemas.openxmlformats.org/package/2006/relationships"><Relationship Id="rId11" Type="http://schemas.openxmlformats.org/officeDocument/2006/relationships/tags" Target="../tags/tag770.xml"/><Relationship Id="rId12" Type="http://schemas.openxmlformats.org/officeDocument/2006/relationships/tags" Target="../tags/tag771.xml"/><Relationship Id="rId13" Type="http://schemas.openxmlformats.org/officeDocument/2006/relationships/slideLayout" Target="../slideLayouts/slideLayout2.xml"/><Relationship Id="rId14" Type="http://schemas.openxmlformats.org/officeDocument/2006/relationships/image" Target="../media/image8.jpeg"/><Relationship Id="rId15" Type="http://schemas.openxmlformats.org/officeDocument/2006/relationships/image" Target="../media/image9.jpeg"/><Relationship Id="rId16" Type="http://schemas.openxmlformats.org/officeDocument/2006/relationships/image" Target="../media/image10.png"/><Relationship Id="rId17" Type="http://schemas.openxmlformats.org/officeDocument/2006/relationships/image" Target="../media/image5.png"/><Relationship Id="rId18" Type="http://schemas.openxmlformats.org/officeDocument/2006/relationships/image" Target="../media/image6.png"/><Relationship Id="rId19" Type="http://schemas.openxmlformats.org/officeDocument/2006/relationships/image" Target="../media/image7.png"/><Relationship Id="rId1" Type="http://schemas.openxmlformats.org/officeDocument/2006/relationships/tags" Target="../tags/tag760.xml"/><Relationship Id="rId2" Type="http://schemas.openxmlformats.org/officeDocument/2006/relationships/tags" Target="../tags/tag761.xml"/><Relationship Id="rId3" Type="http://schemas.openxmlformats.org/officeDocument/2006/relationships/tags" Target="../tags/tag762.xml"/><Relationship Id="rId4" Type="http://schemas.openxmlformats.org/officeDocument/2006/relationships/tags" Target="../tags/tag763.xml"/><Relationship Id="rId5" Type="http://schemas.openxmlformats.org/officeDocument/2006/relationships/tags" Target="../tags/tag764.xml"/><Relationship Id="rId6" Type="http://schemas.openxmlformats.org/officeDocument/2006/relationships/tags" Target="../tags/tag765.xml"/><Relationship Id="rId7" Type="http://schemas.openxmlformats.org/officeDocument/2006/relationships/tags" Target="../tags/tag766.xml"/><Relationship Id="rId8" Type="http://schemas.openxmlformats.org/officeDocument/2006/relationships/tags" Target="../tags/tag767.xml"/><Relationship Id="rId9" Type="http://schemas.openxmlformats.org/officeDocument/2006/relationships/tags" Target="../tags/tag768.xml"/><Relationship Id="rId10" Type="http://schemas.openxmlformats.org/officeDocument/2006/relationships/tags" Target="../tags/tag769.xml"/></Relationships>
</file>

<file path=ppt/slides/_rels/slide30.xml.rels><?xml version="1.0" encoding="UTF-8" standalone="yes"?>
<Relationships xmlns="http://schemas.openxmlformats.org/package/2006/relationships"><Relationship Id="rId11" Type="http://schemas.openxmlformats.org/officeDocument/2006/relationships/image" Target="../media/image46.emf"/><Relationship Id="rId12" Type="http://schemas.openxmlformats.org/officeDocument/2006/relationships/oleObject" Target="../embeddings/oleObject10.bin"/><Relationship Id="rId13" Type="http://schemas.openxmlformats.org/officeDocument/2006/relationships/image" Target="../media/image36.emf"/><Relationship Id="rId14" Type="http://schemas.openxmlformats.org/officeDocument/2006/relationships/image" Target="../media/image41.png"/><Relationship Id="rId15" Type="http://schemas.openxmlformats.org/officeDocument/2006/relationships/image" Target="../media/image39.png"/><Relationship Id="rId16" Type="http://schemas.openxmlformats.org/officeDocument/2006/relationships/image" Target="../media/image38.png"/><Relationship Id="rId17" Type="http://schemas.openxmlformats.org/officeDocument/2006/relationships/image" Target="../media/image47.emf"/><Relationship Id="rId1" Type="http://schemas.openxmlformats.org/officeDocument/2006/relationships/vmlDrawing" Target="../drawings/vmlDrawing4.vml"/><Relationship Id="rId2" Type="http://schemas.openxmlformats.org/officeDocument/2006/relationships/slideLayout" Target="../slideLayouts/slideLayout872.xml"/><Relationship Id="rId3" Type="http://schemas.openxmlformats.org/officeDocument/2006/relationships/notesSlide" Target="../notesSlides/notesSlide13.xml"/><Relationship Id="rId4" Type="http://schemas.openxmlformats.org/officeDocument/2006/relationships/oleObject" Target="../embeddings/oleObject6.bin"/><Relationship Id="rId5" Type="http://schemas.openxmlformats.org/officeDocument/2006/relationships/image" Target="../media/image43.emf"/><Relationship Id="rId6" Type="http://schemas.openxmlformats.org/officeDocument/2006/relationships/oleObject" Target="../embeddings/oleObject7.bin"/><Relationship Id="rId7" Type="http://schemas.openxmlformats.org/officeDocument/2006/relationships/image" Target="../media/image44.emf"/><Relationship Id="rId8" Type="http://schemas.openxmlformats.org/officeDocument/2006/relationships/oleObject" Target="../embeddings/oleObject8.bin"/><Relationship Id="rId9" Type="http://schemas.openxmlformats.org/officeDocument/2006/relationships/image" Target="../media/image45.emf"/><Relationship Id="rId10"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872.xml"/><Relationship Id="rId2" Type="http://schemas.openxmlformats.org/officeDocument/2006/relationships/image" Target="../media/image4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72.xml"/><Relationship Id="rId2" Type="http://schemas.openxmlformats.org/officeDocument/2006/relationships/notesSlide" Target="../notesSlides/notesSlide14.xml"/><Relationship Id="rId3" Type="http://schemas.openxmlformats.org/officeDocument/2006/relationships/image" Target="../media/image52.emf"/></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08.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8.xml"/><Relationship Id="rId2"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tags" Target="../tags/tag823.xml"/><Relationship Id="rId4" Type="http://schemas.openxmlformats.org/officeDocument/2006/relationships/tags" Target="../tags/tag824.xml"/><Relationship Id="rId5" Type="http://schemas.openxmlformats.org/officeDocument/2006/relationships/tags" Target="../tags/tag825.xml"/><Relationship Id="rId6" Type="http://schemas.openxmlformats.org/officeDocument/2006/relationships/slideLayout" Target="../slideLayouts/slideLayout803.xml"/><Relationship Id="rId7" Type="http://schemas.openxmlformats.org/officeDocument/2006/relationships/notesSlide" Target="../notesSlides/notesSlide15.xml"/><Relationship Id="rId1" Type="http://schemas.openxmlformats.org/officeDocument/2006/relationships/tags" Target="../tags/tag821.xml"/><Relationship Id="rId2" Type="http://schemas.openxmlformats.org/officeDocument/2006/relationships/tags" Target="../tags/tag822.xml"/></Relationships>
</file>

<file path=ppt/slides/_rels/slide38.xml.rels><?xml version="1.0" encoding="UTF-8" standalone="yes"?>
<Relationships xmlns="http://schemas.openxmlformats.org/package/2006/relationships"><Relationship Id="rId3" Type="http://schemas.openxmlformats.org/officeDocument/2006/relationships/tags" Target="../tags/tag828.xml"/><Relationship Id="rId4" Type="http://schemas.openxmlformats.org/officeDocument/2006/relationships/slideLayout" Target="../slideLayouts/slideLayout803.xml"/><Relationship Id="rId1" Type="http://schemas.openxmlformats.org/officeDocument/2006/relationships/tags" Target="../tags/tag826.xml"/><Relationship Id="rId2" Type="http://schemas.openxmlformats.org/officeDocument/2006/relationships/tags" Target="../tags/tag827.xml"/></Relationships>
</file>

<file path=ppt/slides/_rels/slide39.xml.rels><?xml version="1.0" encoding="UTF-8" standalone="yes"?>
<Relationships xmlns="http://schemas.openxmlformats.org/package/2006/relationships"><Relationship Id="rId1" Type="http://schemas.openxmlformats.org/officeDocument/2006/relationships/tags" Target="../tags/tag829.xml"/><Relationship Id="rId2" Type="http://schemas.openxmlformats.org/officeDocument/2006/relationships/slideLayout" Target="../slideLayouts/slideLayout463.xml"/><Relationship Id="rId3"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9" Type="http://schemas.openxmlformats.org/officeDocument/2006/relationships/tags" Target="../tags/tag780.xml"/><Relationship Id="rId20" Type="http://schemas.openxmlformats.org/officeDocument/2006/relationships/image" Target="../media/image6.png"/><Relationship Id="rId21" Type="http://schemas.openxmlformats.org/officeDocument/2006/relationships/image" Target="../media/image7.png"/><Relationship Id="rId22" Type="http://schemas.openxmlformats.org/officeDocument/2006/relationships/image" Target="../media/image11.jpeg"/><Relationship Id="rId23" Type="http://schemas.openxmlformats.org/officeDocument/2006/relationships/image" Target="../media/image12.jpeg"/><Relationship Id="rId10" Type="http://schemas.openxmlformats.org/officeDocument/2006/relationships/tags" Target="../tags/tag781.xml"/><Relationship Id="rId11" Type="http://schemas.openxmlformats.org/officeDocument/2006/relationships/tags" Target="../tags/tag782.xml"/><Relationship Id="rId12" Type="http://schemas.openxmlformats.org/officeDocument/2006/relationships/tags" Target="../tags/tag783.xml"/><Relationship Id="rId13" Type="http://schemas.openxmlformats.org/officeDocument/2006/relationships/tags" Target="../tags/tag784.xml"/><Relationship Id="rId14" Type="http://schemas.openxmlformats.org/officeDocument/2006/relationships/tags" Target="../tags/tag785.xml"/><Relationship Id="rId15" Type="http://schemas.openxmlformats.org/officeDocument/2006/relationships/slideLayout" Target="../slideLayouts/slideLayout2.xml"/><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png"/><Relationship Id="rId19" Type="http://schemas.openxmlformats.org/officeDocument/2006/relationships/image" Target="../media/image5.png"/><Relationship Id="rId1" Type="http://schemas.openxmlformats.org/officeDocument/2006/relationships/tags" Target="../tags/tag772.xml"/><Relationship Id="rId2" Type="http://schemas.openxmlformats.org/officeDocument/2006/relationships/tags" Target="../tags/tag773.xml"/><Relationship Id="rId3" Type="http://schemas.openxmlformats.org/officeDocument/2006/relationships/tags" Target="../tags/tag774.xml"/><Relationship Id="rId4" Type="http://schemas.openxmlformats.org/officeDocument/2006/relationships/tags" Target="../tags/tag775.xml"/><Relationship Id="rId5" Type="http://schemas.openxmlformats.org/officeDocument/2006/relationships/tags" Target="../tags/tag776.xml"/><Relationship Id="rId6" Type="http://schemas.openxmlformats.org/officeDocument/2006/relationships/tags" Target="../tags/tag777.xml"/><Relationship Id="rId7" Type="http://schemas.openxmlformats.org/officeDocument/2006/relationships/tags" Target="../tags/tag778.xml"/><Relationship Id="rId8" Type="http://schemas.openxmlformats.org/officeDocument/2006/relationships/tags" Target="../tags/tag779.xml"/></Relationships>
</file>

<file path=ppt/slides/_rels/slide5.xml.rels><?xml version="1.0" encoding="UTF-8" standalone="yes"?>
<Relationships xmlns="http://schemas.openxmlformats.org/package/2006/relationships"><Relationship Id="rId9" Type="http://schemas.openxmlformats.org/officeDocument/2006/relationships/tags" Target="../tags/tag794.xml"/><Relationship Id="rId20" Type="http://schemas.openxmlformats.org/officeDocument/2006/relationships/image" Target="../media/image13.jpeg"/><Relationship Id="rId21" Type="http://schemas.openxmlformats.org/officeDocument/2006/relationships/image" Target="../media/image10.png"/><Relationship Id="rId22" Type="http://schemas.openxmlformats.org/officeDocument/2006/relationships/image" Target="../media/image5.png"/><Relationship Id="rId23" Type="http://schemas.openxmlformats.org/officeDocument/2006/relationships/image" Target="../media/image6.png"/><Relationship Id="rId24" Type="http://schemas.openxmlformats.org/officeDocument/2006/relationships/image" Target="../media/image7.png"/><Relationship Id="rId25" Type="http://schemas.openxmlformats.org/officeDocument/2006/relationships/image" Target="../media/image14.jpeg"/><Relationship Id="rId26" Type="http://schemas.openxmlformats.org/officeDocument/2006/relationships/image" Target="../media/image11.jpeg"/><Relationship Id="rId27" Type="http://schemas.openxmlformats.org/officeDocument/2006/relationships/image" Target="../media/image12.jpeg"/><Relationship Id="rId10" Type="http://schemas.openxmlformats.org/officeDocument/2006/relationships/tags" Target="../tags/tag795.xml"/><Relationship Id="rId11" Type="http://schemas.openxmlformats.org/officeDocument/2006/relationships/tags" Target="../tags/tag796.xml"/><Relationship Id="rId12" Type="http://schemas.openxmlformats.org/officeDocument/2006/relationships/tags" Target="../tags/tag797.xml"/><Relationship Id="rId13" Type="http://schemas.openxmlformats.org/officeDocument/2006/relationships/tags" Target="../tags/tag798.xml"/><Relationship Id="rId14" Type="http://schemas.openxmlformats.org/officeDocument/2006/relationships/tags" Target="../tags/tag799.xml"/><Relationship Id="rId15" Type="http://schemas.openxmlformats.org/officeDocument/2006/relationships/tags" Target="../tags/tag800.xml"/><Relationship Id="rId16" Type="http://schemas.openxmlformats.org/officeDocument/2006/relationships/tags" Target="../tags/tag801.xml"/><Relationship Id="rId17" Type="http://schemas.openxmlformats.org/officeDocument/2006/relationships/slideLayout" Target="../slideLayouts/slideLayout2.xml"/><Relationship Id="rId18" Type="http://schemas.openxmlformats.org/officeDocument/2006/relationships/image" Target="../media/image8.jpeg"/><Relationship Id="rId19" Type="http://schemas.openxmlformats.org/officeDocument/2006/relationships/image" Target="../media/image9.jpeg"/><Relationship Id="rId1" Type="http://schemas.openxmlformats.org/officeDocument/2006/relationships/tags" Target="../tags/tag786.xml"/><Relationship Id="rId2" Type="http://schemas.openxmlformats.org/officeDocument/2006/relationships/tags" Target="../tags/tag787.xml"/><Relationship Id="rId3" Type="http://schemas.openxmlformats.org/officeDocument/2006/relationships/tags" Target="../tags/tag788.xml"/><Relationship Id="rId4" Type="http://schemas.openxmlformats.org/officeDocument/2006/relationships/tags" Target="../tags/tag789.xml"/><Relationship Id="rId5" Type="http://schemas.openxmlformats.org/officeDocument/2006/relationships/tags" Target="../tags/tag790.xml"/><Relationship Id="rId6" Type="http://schemas.openxmlformats.org/officeDocument/2006/relationships/tags" Target="../tags/tag791.xml"/><Relationship Id="rId7" Type="http://schemas.openxmlformats.org/officeDocument/2006/relationships/tags" Target="../tags/tag792.xml"/><Relationship Id="rId8" Type="http://schemas.openxmlformats.org/officeDocument/2006/relationships/tags" Target="../tags/tag793.xml"/></Relationships>
</file>

<file path=ppt/slides/_rels/slide6.xml.rels><?xml version="1.0" encoding="UTF-8" standalone="yes"?>
<Relationships xmlns="http://schemas.openxmlformats.org/package/2006/relationships"><Relationship Id="rId9" Type="http://schemas.openxmlformats.org/officeDocument/2006/relationships/tags" Target="../tags/tag810.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1.jpeg"/><Relationship Id="rId23" Type="http://schemas.openxmlformats.org/officeDocument/2006/relationships/image" Target="../media/image13.jpeg"/><Relationship Id="rId24" Type="http://schemas.openxmlformats.org/officeDocument/2006/relationships/image" Target="../media/image15.png"/><Relationship Id="rId25" Type="http://schemas.openxmlformats.org/officeDocument/2006/relationships/image" Target="../media/image16.jpeg"/><Relationship Id="rId26" Type="http://schemas.openxmlformats.org/officeDocument/2006/relationships/image" Target="../media/image10.png"/><Relationship Id="rId27" Type="http://schemas.openxmlformats.org/officeDocument/2006/relationships/image" Target="../media/image5.png"/><Relationship Id="rId28" Type="http://schemas.openxmlformats.org/officeDocument/2006/relationships/image" Target="../media/image6.png"/><Relationship Id="rId29" Type="http://schemas.openxmlformats.org/officeDocument/2006/relationships/image" Target="../media/image7.png"/><Relationship Id="rId30" Type="http://schemas.openxmlformats.org/officeDocument/2006/relationships/image" Target="../media/image14.jpeg"/><Relationship Id="rId31" Type="http://schemas.openxmlformats.org/officeDocument/2006/relationships/image" Target="../media/image12.jpeg"/><Relationship Id="rId10" Type="http://schemas.openxmlformats.org/officeDocument/2006/relationships/tags" Target="../tags/tag811.xml"/><Relationship Id="rId11" Type="http://schemas.openxmlformats.org/officeDocument/2006/relationships/tags" Target="../tags/tag812.xml"/><Relationship Id="rId12" Type="http://schemas.openxmlformats.org/officeDocument/2006/relationships/tags" Target="../tags/tag813.xml"/><Relationship Id="rId13" Type="http://schemas.openxmlformats.org/officeDocument/2006/relationships/tags" Target="../tags/tag814.xml"/><Relationship Id="rId14" Type="http://schemas.openxmlformats.org/officeDocument/2006/relationships/tags" Target="../tags/tag815.xml"/><Relationship Id="rId15" Type="http://schemas.openxmlformats.org/officeDocument/2006/relationships/tags" Target="../tags/tag816.xml"/><Relationship Id="rId16" Type="http://schemas.openxmlformats.org/officeDocument/2006/relationships/tags" Target="../tags/tag817.xml"/><Relationship Id="rId17" Type="http://schemas.openxmlformats.org/officeDocument/2006/relationships/tags" Target="../tags/tag818.xml"/><Relationship Id="rId18" Type="http://schemas.openxmlformats.org/officeDocument/2006/relationships/tags" Target="../tags/tag819.xml"/><Relationship Id="rId19" Type="http://schemas.openxmlformats.org/officeDocument/2006/relationships/slideLayout" Target="../slideLayouts/slideLayout2.xml"/><Relationship Id="rId1" Type="http://schemas.openxmlformats.org/officeDocument/2006/relationships/tags" Target="../tags/tag802.xml"/><Relationship Id="rId2" Type="http://schemas.openxmlformats.org/officeDocument/2006/relationships/tags" Target="../tags/tag803.xml"/><Relationship Id="rId3" Type="http://schemas.openxmlformats.org/officeDocument/2006/relationships/tags" Target="../tags/tag804.xml"/><Relationship Id="rId4" Type="http://schemas.openxmlformats.org/officeDocument/2006/relationships/tags" Target="../tags/tag805.xml"/><Relationship Id="rId5" Type="http://schemas.openxmlformats.org/officeDocument/2006/relationships/tags" Target="../tags/tag806.xml"/><Relationship Id="rId6" Type="http://schemas.openxmlformats.org/officeDocument/2006/relationships/tags" Target="../tags/tag807.xml"/><Relationship Id="rId7" Type="http://schemas.openxmlformats.org/officeDocument/2006/relationships/tags" Target="../tags/tag808.xml"/><Relationship Id="rId8" Type="http://schemas.openxmlformats.org/officeDocument/2006/relationships/tags" Target="../tags/tag80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118382" y="142862"/>
            <a:ext cx="8889738" cy="94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err="1" smtClean="0">
                <a:solidFill>
                  <a:srgbClr val="000000"/>
                </a:solidFill>
                <a:latin typeface="Arial" charset="0"/>
                <a:ea typeface="ＭＳ Ｐゴシック" charset="0"/>
                <a:cs typeface="ＭＳ Ｐゴシック" charset="0"/>
              </a:rPr>
              <a:t>Transcriptome</a:t>
            </a:r>
            <a:r>
              <a:rPr lang="en-US" sz="1200" b="0" dirty="0" smtClean="0">
                <a:solidFill>
                  <a:srgbClr val="000000"/>
                </a:solidFill>
                <a:latin typeface="Arial" charset="0"/>
                <a:ea typeface="ＭＳ Ｐゴシック" charset="0"/>
                <a:cs typeface="ＭＳ Ｐゴシック" charset="0"/>
              </a:rPr>
              <a:t> Analysis:</a:t>
            </a:r>
          </a:p>
          <a:p>
            <a:pPr eaLnBrk="1" hangingPunct="1"/>
            <a:r>
              <a:rPr lang="en-US" dirty="0" smtClean="0">
                <a:solidFill>
                  <a:srgbClr val="000000"/>
                </a:solidFill>
                <a:latin typeface="Arial" charset="0"/>
                <a:ea typeface="ＭＳ Ｐゴシック" charset="0"/>
                <a:cs typeface="ＭＳ Ｐゴシック" charset="0"/>
              </a:rPr>
              <a:t>Expression Clustering across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193714" y="4810555"/>
            <a:ext cx="8739074" cy="211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r>
              <a:rPr lang="en-US" altLang="ja-JP" b="0" dirty="0" smtClean="0">
                <a:solidFill>
                  <a:srgbClr val="595959"/>
                </a:solidFill>
              </a:rPr>
              <a:t>references </a:t>
            </a:r>
            <a:r>
              <a:rPr lang="en-US" altLang="ja-JP" b="0" dirty="0">
                <a:solidFill>
                  <a:srgbClr val="595959"/>
                </a:solidFill>
              </a:rPr>
              <a:t>&amp; more info</a:t>
            </a:r>
            <a:r>
              <a:rPr lang="en-US" altLang="ja-JP" b="0" dirty="0" smtClean="0">
                <a:solidFill>
                  <a:srgbClr val="595959"/>
                </a:solidFill>
              </a:rPr>
              <a:t>. </a:t>
            </a:r>
            <a:r>
              <a:rPr lang="en-US" sz="1000" b="0" dirty="0" smtClean="0">
                <a:solidFill>
                  <a:srgbClr val="595959"/>
                </a:solidFill>
              </a:rPr>
              <a:t>(Background </a:t>
            </a:r>
            <a:r>
              <a:rPr lang="en-US" sz="1000" b="0" dirty="0">
                <a:solidFill>
                  <a:srgbClr val="595959"/>
                </a:solidFill>
              </a:rPr>
              <a:t>image from http://</a:t>
            </a:r>
            <a:r>
              <a:rPr lang="en-US" sz="1000" b="0" dirty="0" err="1">
                <a:solidFill>
                  <a:srgbClr val="595959"/>
                </a:solidFill>
              </a:rPr>
              <a:t>www.genomenewsnetwork.org</a:t>
            </a:r>
            <a:r>
              <a:rPr lang="en-US" sz="1000" b="0" dirty="0">
                <a:solidFill>
                  <a:srgbClr val="595959"/>
                </a:solidFill>
              </a:rPr>
              <a:t>/articles/04_02/</a:t>
            </a:r>
            <a:r>
              <a:rPr lang="en-US" sz="1000" b="0" dirty="0" err="1" smtClean="0">
                <a:solidFill>
                  <a:srgbClr val="595959"/>
                </a:solidFill>
              </a:rPr>
              <a:t>leukemia.shtml</a:t>
            </a:r>
            <a:r>
              <a:rPr lang="en-US" sz="1000" b="0" dirty="0" smtClean="0">
                <a:solidFill>
                  <a:srgbClr val="595959"/>
                </a:solidFill>
              </a:rPr>
              <a:t>)</a:t>
            </a:r>
            <a:endParaRPr lang="en-US" sz="1000"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r>
              <a:rPr lang="en-US" dirty="0">
                <a:solidFill>
                  <a:srgbClr val="000000"/>
                </a:solidFill>
              </a:rPr>
              <a:t> </a:t>
            </a:r>
            <a:r>
              <a:rPr lang="en-US" b="0" dirty="0" smtClean="0">
                <a:solidFill>
                  <a:srgbClr val="595959"/>
                </a:solidFill>
              </a:rPr>
              <a:t>&amp; “</a:t>
            </a:r>
            <a:r>
              <a:rPr lang="en-US" altLang="ja-JP" b="0" dirty="0" err="1" smtClean="0">
                <a:solidFill>
                  <a:srgbClr val="595959"/>
                </a:solidFill>
              </a:rPr>
              <a:t>tweetable</a:t>
            </a:r>
            <a:r>
              <a:rPr lang="en-US" b="0" dirty="0" smtClean="0">
                <a:solidFill>
                  <a:srgbClr val="595959"/>
                </a:solidFill>
              </a:rPr>
              <a:t>”</a:t>
            </a:r>
            <a:r>
              <a:rPr lang="en-US" altLang="ja-JP" b="0" dirty="0" smtClean="0">
                <a:solidFill>
                  <a:srgbClr val="595959"/>
                </a:solidFill>
              </a:rPr>
              <a:t> (via @</a:t>
            </a:r>
            <a:r>
              <a:rPr lang="en-US" altLang="ja-JP" b="0" dirty="0" err="1" smtClean="0">
                <a:solidFill>
                  <a:srgbClr val="595959"/>
                </a:solidFill>
              </a:rPr>
              <a:t>markgerstein</a:t>
            </a:r>
            <a:r>
              <a:rPr lang="en-US" altLang="ja-JP" b="0" dirty="0" smtClean="0">
                <a:solidFill>
                  <a:srgbClr val="595959"/>
                </a:solidFill>
              </a:rPr>
              <a:t>)</a:t>
            </a: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grpSp>
        <p:nvGrpSpPr>
          <p:cNvPr id="2" name="Group 1"/>
          <p:cNvGrpSpPr/>
          <p:nvPr/>
        </p:nvGrpSpPr>
        <p:grpSpPr>
          <a:xfrm>
            <a:off x="1533131" y="1237966"/>
            <a:ext cx="6060240" cy="4289441"/>
            <a:chOff x="1533131" y="1237966"/>
            <a:chExt cx="6060240" cy="4289441"/>
          </a:xfrm>
        </p:grpSpPr>
        <p:pic>
          <p:nvPicPr>
            <p:cNvPr id="6" name="Picture 5"/>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5739"/>
                      </a14:imgEffect>
                      <a14:imgEffect>
                        <a14:saturation sat="78000"/>
                      </a14:imgEffect>
                    </a14:imgLayer>
                  </a14:imgProps>
                </a:ext>
              </a:extLst>
            </a:blip>
            <a:srcRect l="3887" t="14627" r="4071" b="3453"/>
            <a:stretch/>
          </p:blipFill>
          <p:spPr>
            <a:xfrm>
              <a:off x="1533131" y="1237966"/>
              <a:ext cx="4898914" cy="3685560"/>
            </a:xfrm>
            <a:prstGeom prst="rect">
              <a:avLst/>
            </a:prstGeom>
            <a:ln w="38100" cmpd="sng">
              <a:solidFill>
                <a:schemeClr val="tx1"/>
              </a:solidFill>
            </a:ln>
          </p:spPr>
        </p:pic>
        <p:pic>
          <p:nvPicPr>
            <p:cNvPr id="11" name="Picture 10"/>
            <p:cNvPicPr>
              <a:picLocks noChangeAspect="1"/>
            </p:cNvPicPr>
            <p:nvPr/>
          </p:nvPicPr>
          <p:blipFill>
            <a:blip r:embed="rId4"/>
            <a:stretch>
              <a:fillRect/>
            </a:stretch>
          </p:blipFill>
          <p:spPr>
            <a:xfrm>
              <a:off x="2361513" y="1603515"/>
              <a:ext cx="5231858" cy="3923892"/>
            </a:xfrm>
            <a:prstGeom prst="rect">
              <a:avLst/>
            </a:prstGeom>
            <a:ln w="38100" cmpd="sng">
              <a:solidFill>
                <a:schemeClr val="tx1"/>
              </a:solidFill>
            </a:ln>
          </p:spPr>
        </p:pic>
      </p:grpSp>
    </p:spTree>
    <p:extLst>
      <p:ext uri="{BB962C8B-B14F-4D97-AF65-F5344CB8AC3E}">
        <p14:creationId xmlns:p14="http://schemas.microsoft.com/office/powerpoint/2010/main" val="3766663033"/>
      </p:ext>
    </p:extLst>
  </p:cSld>
  <p:clrMapOvr>
    <a:masterClrMapping/>
  </p:clrMapOvr>
  <p:transition xmlns:p14="http://schemas.microsoft.com/office/powerpoint/2010/main" advTm="1609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10</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advTm="31885"/>
    </mc:Choice>
    <mc:Fallback xmlns="">
      <p:transition xmlns:p14="http://schemas.microsoft.com/office/powerpoint/2010/main" spd="slow" advTm="31885"/>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11</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advTm="3709"/>
    </mc:Choice>
    <mc:Fallback xmlns="">
      <p:transition xmlns:p14="http://schemas.microsoft.com/office/powerpoint/2010/main" spd="slow" advTm="3709"/>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12</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883060934"/>
      </p:ext>
    </p:extLst>
  </p:cSld>
  <p:clrMapOvr>
    <a:masterClrMapping/>
  </p:clrMapOvr>
  <mc:AlternateContent xmlns:mc="http://schemas.openxmlformats.org/markup-compatibility/2006" xmlns:p14="http://schemas.microsoft.com/office/powerpoint/2010/main">
    <mc:Choice Requires="p14">
      <p:transition spd="slow" p14:dur="2000" advTm="5569"/>
    </mc:Choice>
    <mc:Fallback xmlns="">
      <p:transition xmlns:p14="http://schemas.microsoft.com/office/powerpoint/2010/main" spd="slow" advTm="5569"/>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13</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90485841"/>
      </p:ext>
    </p:extLst>
  </p:cSld>
  <p:clrMapOvr>
    <a:masterClrMapping/>
  </p:clrMapOvr>
  <mc:AlternateContent xmlns:mc="http://schemas.openxmlformats.org/markup-compatibility/2006" xmlns:p14="http://schemas.microsoft.com/office/powerpoint/2010/main">
    <mc:Choice Requires="p14">
      <p:transition spd="slow" p14:dur="2000" advTm="541"/>
    </mc:Choice>
    <mc:Fallback xmlns="">
      <p:transition xmlns:p14="http://schemas.microsoft.com/office/powerpoint/2010/main" spd="slow" advTm="541"/>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normAutofit/>
          </a:bodyPr>
          <a:lstStyle/>
          <a:p>
            <a:pPr lvl="0">
              <a:defRPr sz="1800">
                <a:solidFill>
                  <a:srgbClr val="000000"/>
                </a:solidFill>
                <a:effectLst/>
              </a:defRPr>
            </a:pPr>
            <a:r>
              <a:rPr dirty="0"/>
              <a:t>OrthoClust: toy example</a:t>
            </a:r>
          </a:p>
        </p:txBody>
      </p:sp>
      <p:sp>
        <p:nvSpPr>
          <p:cNvPr id="39" name="Shape 39"/>
          <p:cNvSpPr/>
          <p:nvPr/>
        </p:nvSpPr>
        <p:spPr>
          <a:xfrm>
            <a:off x="343522" y="1316484"/>
            <a:ext cx="6577916" cy="365001"/>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p>
            <a:pPr defTabSz="642882" fontAlgn="auto">
              <a:spcBef>
                <a:spcPts val="0"/>
              </a:spcBef>
              <a:spcAft>
                <a:spcPts val="0"/>
              </a:spcAft>
              <a:defRPr sz="1800"/>
            </a:pPr>
            <a:r>
              <a:rPr sz="1700" b="0" kern="0">
                <a:solidFill>
                  <a:sysClr val="windowText" lastClr="000000"/>
                </a:solidFill>
                <a:latin typeface="Arial"/>
                <a:ea typeface="Arial"/>
                <a:cs typeface="Arial"/>
                <a:sym typeface="Arial"/>
              </a:rPr>
              <a:t>Every node i is assigned with a label σ</a:t>
            </a:r>
            <a:r>
              <a:rPr sz="1700" b="0" kern="0" baseline="-20250">
                <a:solidFill>
                  <a:sysClr val="windowText" lastClr="000000"/>
                </a:solidFill>
                <a:latin typeface="Arial"/>
                <a:ea typeface="Arial"/>
                <a:cs typeface="Arial"/>
                <a:sym typeface="Arial"/>
              </a:rPr>
              <a:t>i</a:t>
            </a:r>
            <a:r>
              <a:rPr sz="1700" b="0" kern="0">
                <a:solidFill>
                  <a:sysClr val="windowText" lastClr="000000"/>
                </a:solidFill>
                <a:latin typeface="Arial"/>
                <a:ea typeface="Arial"/>
                <a:cs typeface="Arial"/>
                <a:sym typeface="Arial"/>
              </a:rPr>
              <a:t> (labels of modules: 1,2,…q). </a:t>
            </a:r>
          </a:p>
        </p:txBody>
      </p:sp>
      <p:grpSp>
        <p:nvGrpSpPr>
          <p:cNvPr id="42" name="Group 42"/>
          <p:cNvGrpSpPr/>
          <p:nvPr/>
        </p:nvGrpSpPr>
        <p:grpSpPr>
          <a:xfrm>
            <a:off x="973429" y="3980573"/>
            <a:ext cx="332415" cy="408315"/>
            <a:chOff x="-1" y="0"/>
            <a:chExt cx="472768" cy="580713"/>
          </a:xfrm>
        </p:grpSpPr>
        <p:sp>
          <p:nvSpPr>
            <p:cNvPr id="40" name="Shape 40"/>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41" name="Shape 41"/>
            <p:cNvSpPr/>
            <p:nvPr/>
          </p:nvSpPr>
          <p:spPr>
            <a:xfrm>
              <a:off x="50058" y="0"/>
              <a:ext cx="369343"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dirty="0">
                  <a:solidFill>
                    <a:sysClr val="windowText" lastClr="000000"/>
                  </a:solidFill>
                </a:rPr>
                <a:t>1</a:t>
              </a:r>
            </a:p>
          </p:txBody>
        </p:sp>
      </p:grpSp>
      <p:grpSp>
        <p:nvGrpSpPr>
          <p:cNvPr id="45" name="Group 45"/>
          <p:cNvGrpSpPr/>
          <p:nvPr/>
        </p:nvGrpSpPr>
        <p:grpSpPr>
          <a:xfrm>
            <a:off x="1326051" y="3323084"/>
            <a:ext cx="332416" cy="408315"/>
            <a:chOff x="-1" y="0"/>
            <a:chExt cx="472768" cy="580711"/>
          </a:xfrm>
        </p:grpSpPr>
        <p:sp>
          <p:nvSpPr>
            <p:cNvPr id="43" name="Shape 4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44" name="Shape 44"/>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48" name="Group 48"/>
          <p:cNvGrpSpPr/>
          <p:nvPr/>
        </p:nvGrpSpPr>
        <p:grpSpPr>
          <a:xfrm>
            <a:off x="1351453" y="4643885"/>
            <a:ext cx="332415" cy="408315"/>
            <a:chOff x="-1" y="0"/>
            <a:chExt cx="472768" cy="580713"/>
          </a:xfrm>
        </p:grpSpPr>
        <p:sp>
          <p:nvSpPr>
            <p:cNvPr id="46" name="Shape 4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47" name="Shape 47"/>
            <p:cNvSpPr/>
            <p:nvPr/>
          </p:nvSpPr>
          <p:spPr>
            <a:xfrm>
              <a:off x="50058" y="0"/>
              <a:ext cx="369343"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51" name="Group 51"/>
          <p:cNvGrpSpPr/>
          <p:nvPr/>
        </p:nvGrpSpPr>
        <p:grpSpPr>
          <a:xfrm>
            <a:off x="2623737" y="4383416"/>
            <a:ext cx="332416" cy="408315"/>
            <a:chOff x="-1" y="0"/>
            <a:chExt cx="472768" cy="580711"/>
          </a:xfrm>
        </p:grpSpPr>
        <p:sp>
          <p:nvSpPr>
            <p:cNvPr id="49" name="Shape 49"/>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50" name="Shape 50"/>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54" name="Group 54"/>
          <p:cNvGrpSpPr/>
          <p:nvPr/>
        </p:nvGrpSpPr>
        <p:grpSpPr>
          <a:xfrm>
            <a:off x="2067840" y="3837360"/>
            <a:ext cx="332416" cy="408315"/>
            <a:chOff x="-1" y="0"/>
            <a:chExt cx="472768" cy="580711"/>
          </a:xfrm>
        </p:grpSpPr>
        <p:sp>
          <p:nvSpPr>
            <p:cNvPr id="52" name="Shape 5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53" name="Shape 53"/>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55" name="Shape 55"/>
          <p:cNvSpPr/>
          <p:nvPr/>
        </p:nvSpPr>
        <p:spPr>
          <a:xfrm flipV="1">
            <a:off x="1293142" y="3996586"/>
            <a:ext cx="774701" cy="13787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56" name="Shape 56"/>
          <p:cNvSpPr/>
          <p:nvPr/>
        </p:nvSpPr>
        <p:spPr>
          <a:xfrm>
            <a:off x="2351574" y="4101628"/>
            <a:ext cx="320846" cy="335974"/>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57" name="Shape 57"/>
          <p:cNvSpPr/>
          <p:nvPr/>
        </p:nvSpPr>
        <p:spPr>
          <a:xfrm>
            <a:off x="1609784" y="3587352"/>
            <a:ext cx="552424" cy="267183"/>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58" name="Shape 58"/>
          <p:cNvSpPr/>
          <p:nvPr/>
        </p:nvSpPr>
        <p:spPr>
          <a:xfrm flipH="1" flipV="1">
            <a:off x="1207891" y="4288352"/>
            <a:ext cx="192243" cy="40971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59" name="Shape 59"/>
          <p:cNvSpPr/>
          <p:nvPr/>
        </p:nvSpPr>
        <p:spPr>
          <a:xfrm flipH="1" flipV="1">
            <a:off x="1269485" y="4232505"/>
            <a:ext cx="1354255" cy="31013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60" name="Shape 60"/>
          <p:cNvSpPr/>
          <p:nvPr/>
        </p:nvSpPr>
        <p:spPr>
          <a:xfrm flipV="1">
            <a:off x="1217080" y="3594101"/>
            <a:ext cx="199266" cy="40248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61" name="Shape 61"/>
          <p:cNvSpPr/>
          <p:nvPr/>
        </p:nvSpPr>
        <p:spPr>
          <a:xfrm flipV="1">
            <a:off x="1635185" y="4117754"/>
            <a:ext cx="492074" cy="58031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64" name="Group 64"/>
          <p:cNvGrpSpPr/>
          <p:nvPr/>
        </p:nvGrpSpPr>
        <p:grpSpPr>
          <a:xfrm>
            <a:off x="3537242" y="3980573"/>
            <a:ext cx="332416" cy="408315"/>
            <a:chOff x="-1" y="0"/>
            <a:chExt cx="472768" cy="580713"/>
          </a:xfrm>
        </p:grpSpPr>
        <p:sp>
          <p:nvSpPr>
            <p:cNvPr id="62" name="Shape 6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63" name="Shape 63"/>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67" name="Group 67"/>
          <p:cNvGrpSpPr/>
          <p:nvPr/>
        </p:nvGrpSpPr>
        <p:grpSpPr>
          <a:xfrm>
            <a:off x="7405702" y="6061793"/>
            <a:ext cx="332416" cy="408315"/>
            <a:chOff x="-1" y="0"/>
            <a:chExt cx="472768" cy="580711"/>
          </a:xfrm>
        </p:grpSpPr>
        <p:sp>
          <p:nvSpPr>
            <p:cNvPr id="65" name="Shape 6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66" name="Shape 66"/>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70" name="Group 70"/>
          <p:cNvGrpSpPr/>
          <p:nvPr/>
        </p:nvGrpSpPr>
        <p:grpSpPr>
          <a:xfrm>
            <a:off x="3915267" y="4643885"/>
            <a:ext cx="332415" cy="408315"/>
            <a:chOff x="-1" y="0"/>
            <a:chExt cx="472768" cy="580713"/>
          </a:xfrm>
        </p:grpSpPr>
        <p:sp>
          <p:nvSpPr>
            <p:cNvPr id="68" name="Shape 68"/>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69" name="Shape 69"/>
            <p:cNvSpPr/>
            <p:nvPr/>
          </p:nvSpPr>
          <p:spPr>
            <a:xfrm>
              <a:off x="50058" y="0"/>
              <a:ext cx="369343"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73" name="Group 73"/>
          <p:cNvGrpSpPr/>
          <p:nvPr/>
        </p:nvGrpSpPr>
        <p:grpSpPr>
          <a:xfrm>
            <a:off x="5187553" y="4383416"/>
            <a:ext cx="332416" cy="408315"/>
            <a:chOff x="-1" y="0"/>
            <a:chExt cx="472768" cy="580711"/>
          </a:xfrm>
        </p:grpSpPr>
        <p:sp>
          <p:nvSpPr>
            <p:cNvPr id="71" name="Shape 71"/>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72" name="Shape 72"/>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76" name="Group 76"/>
          <p:cNvGrpSpPr/>
          <p:nvPr/>
        </p:nvGrpSpPr>
        <p:grpSpPr>
          <a:xfrm>
            <a:off x="4631657" y="3837360"/>
            <a:ext cx="332415" cy="408315"/>
            <a:chOff x="-1" y="0"/>
            <a:chExt cx="472768" cy="580711"/>
          </a:xfrm>
        </p:grpSpPr>
        <p:sp>
          <p:nvSpPr>
            <p:cNvPr id="74" name="Shape 7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75" name="Shape 75"/>
            <p:cNvSpPr/>
            <p:nvPr/>
          </p:nvSpPr>
          <p:spPr>
            <a:xfrm>
              <a:off x="50058" y="0"/>
              <a:ext cx="369343"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sp>
        <p:nvSpPr>
          <p:cNvPr id="77" name="Shape 77"/>
          <p:cNvSpPr/>
          <p:nvPr/>
        </p:nvSpPr>
        <p:spPr>
          <a:xfrm flipV="1">
            <a:off x="3856958" y="3996586"/>
            <a:ext cx="774701" cy="13787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78" name="Shape 78"/>
          <p:cNvSpPr/>
          <p:nvPr/>
        </p:nvSpPr>
        <p:spPr>
          <a:xfrm>
            <a:off x="4915389" y="4101628"/>
            <a:ext cx="320846" cy="335974"/>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79" name="Shape 79"/>
          <p:cNvSpPr/>
          <p:nvPr/>
        </p:nvSpPr>
        <p:spPr>
          <a:xfrm flipH="1" flipV="1">
            <a:off x="3771707" y="4288352"/>
            <a:ext cx="192243" cy="40971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80" name="Shape 80"/>
          <p:cNvSpPr/>
          <p:nvPr/>
        </p:nvSpPr>
        <p:spPr>
          <a:xfrm flipH="1" flipV="1">
            <a:off x="3833300" y="4232505"/>
            <a:ext cx="1354255" cy="31013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81" name="Shape 81"/>
          <p:cNvSpPr/>
          <p:nvPr/>
        </p:nvSpPr>
        <p:spPr>
          <a:xfrm flipH="1">
            <a:off x="4250587" y="4647683"/>
            <a:ext cx="985648" cy="158932"/>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82" name="Shape 82"/>
          <p:cNvSpPr/>
          <p:nvPr/>
        </p:nvSpPr>
        <p:spPr>
          <a:xfrm flipV="1">
            <a:off x="4199000" y="4117754"/>
            <a:ext cx="492074" cy="58031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85" name="Group 85"/>
          <p:cNvGrpSpPr/>
          <p:nvPr/>
        </p:nvGrpSpPr>
        <p:grpSpPr>
          <a:xfrm>
            <a:off x="3688058" y="5465939"/>
            <a:ext cx="332416" cy="408315"/>
            <a:chOff x="-1" y="0"/>
            <a:chExt cx="472768" cy="580711"/>
          </a:xfrm>
        </p:grpSpPr>
        <p:sp>
          <p:nvSpPr>
            <p:cNvPr id="83" name="Shape 8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84" name="Shape 84"/>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88" name="Group 88"/>
          <p:cNvGrpSpPr/>
          <p:nvPr/>
        </p:nvGrpSpPr>
        <p:grpSpPr>
          <a:xfrm>
            <a:off x="4066083" y="6180050"/>
            <a:ext cx="332415" cy="408315"/>
            <a:chOff x="-1" y="0"/>
            <a:chExt cx="472768" cy="580711"/>
          </a:xfrm>
        </p:grpSpPr>
        <p:sp>
          <p:nvSpPr>
            <p:cNvPr id="86" name="Shape 8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87" name="Shape 87"/>
            <p:cNvSpPr/>
            <p:nvPr/>
          </p:nvSpPr>
          <p:spPr>
            <a:xfrm>
              <a:off x="50058" y="0"/>
              <a:ext cx="369343"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91" name="Group 91"/>
          <p:cNvGrpSpPr/>
          <p:nvPr/>
        </p:nvGrpSpPr>
        <p:grpSpPr>
          <a:xfrm>
            <a:off x="5338367" y="5868783"/>
            <a:ext cx="332416" cy="408315"/>
            <a:chOff x="-1" y="0"/>
            <a:chExt cx="472768" cy="580713"/>
          </a:xfrm>
        </p:grpSpPr>
        <p:sp>
          <p:nvSpPr>
            <p:cNvPr id="89" name="Shape 89"/>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90" name="Shape 90"/>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94" name="Group 94"/>
          <p:cNvGrpSpPr/>
          <p:nvPr/>
        </p:nvGrpSpPr>
        <p:grpSpPr>
          <a:xfrm>
            <a:off x="4782473" y="5322725"/>
            <a:ext cx="332415" cy="408315"/>
            <a:chOff x="-1" y="0"/>
            <a:chExt cx="472768" cy="580711"/>
          </a:xfrm>
        </p:grpSpPr>
        <p:sp>
          <p:nvSpPr>
            <p:cNvPr id="92" name="Shape 9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93" name="Shape 93"/>
            <p:cNvSpPr/>
            <p:nvPr/>
          </p:nvSpPr>
          <p:spPr>
            <a:xfrm>
              <a:off x="50058" y="0"/>
              <a:ext cx="369343"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95" name="Shape 95"/>
          <p:cNvSpPr/>
          <p:nvPr/>
        </p:nvSpPr>
        <p:spPr>
          <a:xfrm flipV="1">
            <a:off x="4007772" y="5481951"/>
            <a:ext cx="774700" cy="13787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96" name="Shape 96"/>
          <p:cNvSpPr/>
          <p:nvPr/>
        </p:nvSpPr>
        <p:spPr>
          <a:xfrm>
            <a:off x="5066203" y="5586993"/>
            <a:ext cx="320847" cy="335974"/>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97" name="Shape 97"/>
          <p:cNvSpPr/>
          <p:nvPr/>
        </p:nvSpPr>
        <p:spPr>
          <a:xfrm flipH="1" flipV="1">
            <a:off x="3960621" y="5773717"/>
            <a:ext cx="192243" cy="40971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98" name="Shape 98"/>
          <p:cNvSpPr/>
          <p:nvPr/>
        </p:nvSpPr>
        <p:spPr>
          <a:xfrm flipH="1" flipV="1">
            <a:off x="3984115" y="5717871"/>
            <a:ext cx="1354255" cy="31013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99" name="Shape 99"/>
          <p:cNvSpPr/>
          <p:nvPr/>
        </p:nvSpPr>
        <p:spPr>
          <a:xfrm flipV="1">
            <a:off x="4349815" y="5615818"/>
            <a:ext cx="492074" cy="58031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102" name="Group 102"/>
          <p:cNvGrpSpPr/>
          <p:nvPr/>
        </p:nvGrpSpPr>
        <p:grpSpPr>
          <a:xfrm>
            <a:off x="6251873" y="5465939"/>
            <a:ext cx="332416" cy="408315"/>
            <a:chOff x="-1" y="0"/>
            <a:chExt cx="472768" cy="580711"/>
          </a:xfrm>
        </p:grpSpPr>
        <p:sp>
          <p:nvSpPr>
            <p:cNvPr id="100" name="Shape 100"/>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01" name="Shape 101"/>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105" name="Group 105"/>
          <p:cNvGrpSpPr/>
          <p:nvPr/>
        </p:nvGrpSpPr>
        <p:grpSpPr>
          <a:xfrm>
            <a:off x="6629897" y="6180050"/>
            <a:ext cx="332416" cy="408315"/>
            <a:chOff x="-1" y="0"/>
            <a:chExt cx="472768" cy="580711"/>
          </a:xfrm>
        </p:grpSpPr>
        <p:sp>
          <p:nvSpPr>
            <p:cNvPr id="103" name="Shape 10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04" name="Shape 104"/>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108" name="Group 108"/>
          <p:cNvGrpSpPr/>
          <p:nvPr/>
        </p:nvGrpSpPr>
        <p:grpSpPr>
          <a:xfrm>
            <a:off x="7346285" y="5322725"/>
            <a:ext cx="332416" cy="408315"/>
            <a:chOff x="-1" y="0"/>
            <a:chExt cx="472768" cy="580711"/>
          </a:xfrm>
        </p:grpSpPr>
        <p:sp>
          <p:nvSpPr>
            <p:cNvPr id="106" name="Shape 10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07" name="Shape 107"/>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109" name="Shape 109"/>
          <p:cNvSpPr/>
          <p:nvPr/>
        </p:nvSpPr>
        <p:spPr>
          <a:xfrm flipV="1">
            <a:off x="6571588" y="5481951"/>
            <a:ext cx="774701" cy="13787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0" name="Shape 110"/>
          <p:cNvSpPr/>
          <p:nvPr/>
        </p:nvSpPr>
        <p:spPr>
          <a:xfrm flipH="1" flipV="1">
            <a:off x="6499036" y="5786417"/>
            <a:ext cx="192243" cy="409719"/>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1" name="Shape 111"/>
          <p:cNvSpPr/>
          <p:nvPr/>
        </p:nvSpPr>
        <p:spPr>
          <a:xfrm>
            <a:off x="6535605" y="5730206"/>
            <a:ext cx="870099" cy="490814"/>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2" name="Shape 112"/>
          <p:cNvSpPr/>
          <p:nvPr/>
        </p:nvSpPr>
        <p:spPr>
          <a:xfrm flipV="1">
            <a:off x="6900931" y="5615818"/>
            <a:ext cx="492074" cy="580316"/>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3" name="Shape 113"/>
          <p:cNvSpPr/>
          <p:nvPr/>
        </p:nvSpPr>
        <p:spPr>
          <a:xfrm flipH="1">
            <a:off x="2956152" y="4244841"/>
            <a:ext cx="629774" cy="297802"/>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4" name="Shape 114"/>
          <p:cNvSpPr/>
          <p:nvPr/>
        </p:nvSpPr>
        <p:spPr>
          <a:xfrm flipH="1" flipV="1">
            <a:off x="5114886" y="5465484"/>
            <a:ext cx="1136988" cy="159682"/>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5" name="Shape 115"/>
          <p:cNvSpPr/>
          <p:nvPr/>
        </p:nvSpPr>
        <p:spPr>
          <a:xfrm>
            <a:off x="7512494" y="5630503"/>
            <a:ext cx="46718" cy="441967"/>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6" name="Shape 116"/>
          <p:cNvSpPr/>
          <p:nvPr/>
        </p:nvSpPr>
        <p:spPr>
          <a:xfrm>
            <a:off x="5353760" y="4691193"/>
            <a:ext cx="150816" cy="1188264"/>
          </a:xfrm>
          <a:prstGeom prst="line">
            <a:avLst/>
          </a:prstGeom>
          <a:ln w="25400">
            <a:solidFill>
              <a:srgbClr val="5E666A"/>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7" name="Shape 117"/>
          <p:cNvSpPr/>
          <p:nvPr/>
        </p:nvSpPr>
        <p:spPr>
          <a:xfrm>
            <a:off x="4796021" y="4145138"/>
            <a:ext cx="119368" cy="1201779"/>
          </a:xfrm>
          <a:prstGeom prst="line">
            <a:avLst/>
          </a:prstGeom>
          <a:ln w="25400">
            <a:solidFill>
              <a:srgbClr val="5E666A"/>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8" name="Shape 118"/>
          <p:cNvSpPr/>
          <p:nvPr/>
        </p:nvSpPr>
        <p:spPr>
          <a:xfrm>
            <a:off x="3718843" y="4288351"/>
            <a:ext cx="146674" cy="1177589"/>
          </a:xfrm>
          <a:prstGeom prst="line">
            <a:avLst/>
          </a:prstGeom>
          <a:ln w="25400">
            <a:solidFill>
              <a:srgbClr val="5E666A"/>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19" name="Shape 119"/>
          <p:cNvSpPr/>
          <p:nvPr/>
        </p:nvSpPr>
        <p:spPr>
          <a:xfrm flipV="1">
            <a:off x="431800" y="5081426"/>
            <a:ext cx="7975600" cy="24191"/>
          </a:xfrm>
          <a:prstGeom prst="line">
            <a:avLst/>
          </a:prstGeom>
          <a:ln w="25400">
            <a:solidFill>
              <a:srgbClr val="FF6600"/>
            </a:solidFill>
            <a:prstDash val="dash"/>
          </a:ln>
          <a:effectLst>
            <a:outerShdw blurRad="50800" dist="25400" dir="5400000" rotWithShape="0">
              <a:srgbClr val="000000">
                <a:alpha val="38000"/>
              </a:srgbClr>
            </a:outerShdw>
          </a:effectLst>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20" name="Shape 120"/>
          <p:cNvSpPr/>
          <p:nvPr/>
        </p:nvSpPr>
        <p:spPr>
          <a:xfrm>
            <a:off x="10872" y="4658530"/>
            <a:ext cx="848942"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A</a:t>
            </a:r>
          </a:p>
        </p:txBody>
      </p:sp>
      <p:sp>
        <p:nvSpPr>
          <p:cNvPr id="121" name="Shape 121"/>
          <p:cNvSpPr/>
          <p:nvPr/>
        </p:nvSpPr>
        <p:spPr>
          <a:xfrm>
            <a:off x="23573" y="5166530"/>
            <a:ext cx="842937"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B</a:t>
            </a:r>
          </a:p>
        </p:txBody>
      </p:sp>
      <p:sp>
        <p:nvSpPr>
          <p:cNvPr id="122" name="Shape 122"/>
          <p:cNvSpPr/>
          <p:nvPr/>
        </p:nvSpPr>
        <p:spPr>
          <a:xfrm>
            <a:off x="6900930" y="4144548"/>
            <a:ext cx="613805" cy="1"/>
          </a:xfrm>
          <a:prstGeom prst="line">
            <a:avLst/>
          </a:prstGeom>
          <a:ln w="25400">
            <a:solidFill>
              <a:srgbClr val="B86A1B"/>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23" name="Shape 123"/>
          <p:cNvSpPr/>
          <p:nvPr/>
        </p:nvSpPr>
        <p:spPr>
          <a:xfrm>
            <a:off x="6899577" y="4504251"/>
            <a:ext cx="659635" cy="1"/>
          </a:xfrm>
          <a:prstGeom prst="line">
            <a:avLst/>
          </a:prstGeom>
          <a:ln w="25400">
            <a:solidFill>
              <a:srgbClr val="5E666A"/>
            </a:solidFill>
          </a:ln>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24" name="Shape 124"/>
          <p:cNvSpPr/>
          <p:nvPr/>
        </p:nvSpPr>
        <p:spPr>
          <a:xfrm>
            <a:off x="7589800" y="3934482"/>
            <a:ext cx="1093087"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co-expressed</a:t>
            </a:r>
          </a:p>
        </p:txBody>
      </p:sp>
      <p:sp>
        <p:nvSpPr>
          <p:cNvPr id="125" name="Shape 125"/>
          <p:cNvSpPr/>
          <p:nvPr/>
        </p:nvSpPr>
        <p:spPr>
          <a:xfrm>
            <a:off x="7602500" y="4316514"/>
            <a:ext cx="778141"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orthologs</a:t>
            </a:r>
          </a:p>
        </p:txBody>
      </p:sp>
      <p:sp>
        <p:nvSpPr>
          <p:cNvPr id="126" name="Shape 126"/>
          <p:cNvSpPr/>
          <p:nvPr/>
        </p:nvSpPr>
        <p:spPr>
          <a:xfrm>
            <a:off x="8543279" y="6411190"/>
            <a:ext cx="561975" cy="255448"/>
          </a:xfrm>
          <a:prstGeom prst="rect">
            <a:avLst/>
          </a:prstGeom>
          <a:ln w="12700">
            <a:miter lim="400000"/>
          </a:ln>
          <a:extLst>
            <a:ext uri="{C572A759-6A51-4108-AA02-DFA0A04FC94B}">
              <ma14:wrappingTextBoxFlag xmlns:ma14="http://schemas.microsoft.com/office/mac/drawingml/2011/main" val="1"/>
            </a:ext>
          </a:extLst>
        </p:spPr>
        <p:txBody>
          <a:bodyPr lIns="27429" tIns="27429" rIns="27429" bIns="27429" anchor="ctr">
            <a:spAutoFit/>
          </a:bodyPr>
          <a:lstStyle>
            <a:lvl1pPr algn="l" defTabSz="914400">
              <a:defRPr sz="16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sz="1300" b="0" kern="0">
                <a:solidFill>
                  <a:srgbClr val="000000"/>
                </a:solidFill>
              </a:rPr>
              <a:t>￼</a:t>
            </a:r>
          </a:p>
        </p:txBody>
      </p:sp>
      <p:sp>
        <p:nvSpPr>
          <p:cNvPr id="127" name="Shape 221"/>
          <p:cNvSpPr/>
          <p:nvPr/>
        </p:nvSpPr>
        <p:spPr>
          <a:xfrm>
            <a:off x="5766211" y="6549343"/>
            <a:ext cx="3158068" cy="292380"/>
          </a:xfrm>
          <a:prstGeom prst="rect">
            <a:avLst/>
          </a:prstGeom>
          <a:ln w="12700">
            <a:miter lim="400000"/>
          </a:ln>
          <a:extLst>
            <a:ext uri="{C572A759-6A51-4108-AA02-DFA0A04FC94B}">
              <ma14:wrappingTextBoxFlag xmlns:ma14="http://schemas.microsoft.com/office/mac/drawingml/2011/main" val="1"/>
            </a:ext>
          </a:extLst>
        </p:spPr>
        <p:txBody>
          <a:bodyPr lIns="45716" tIns="45716" rIns="45716" bIns="45716">
            <a:spAutoFit/>
          </a:bodyPr>
          <a:lstStyle>
            <a:lvl1pPr algn="l" defTabSz="914400">
              <a:defRPr sz="1600">
                <a:latin typeface="Arial"/>
                <a:ea typeface="Arial"/>
                <a:cs typeface="Arial"/>
                <a:sym typeface="Arial"/>
              </a:defRPr>
            </a:lvl1pPr>
          </a:lstStyle>
          <a:p>
            <a:pPr fontAlgn="auto">
              <a:spcBef>
                <a:spcPts val="0"/>
              </a:spcBef>
              <a:spcAft>
                <a:spcPts val="0"/>
              </a:spcAft>
              <a:defRPr sz="1800"/>
            </a:pPr>
            <a:r>
              <a:rPr sz="1300" b="0" kern="0" dirty="0">
                <a:solidFill>
                  <a:sysClr val="windowText" lastClr="000000"/>
                </a:solidFill>
              </a:rPr>
              <a:t>Yan KK et al. Genome Biology. 2014</a:t>
            </a:r>
          </a:p>
        </p:txBody>
      </p:sp>
    </p:spTree>
    <p:extLst>
      <p:ext uri="{BB962C8B-B14F-4D97-AF65-F5344CB8AC3E}">
        <p14:creationId xmlns:p14="http://schemas.microsoft.com/office/powerpoint/2010/main" val="10325296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normAutofit/>
          </a:bodyPr>
          <a:lstStyle/>
          <a:p>
            <a:pPr lvl="0">
              <a:defRPr sz="1800">
                <a:solidFill>
                  <a:srgbClr val="000000"/>
                </a:solidFill>
                <a:effectLst/>
              </a:defRPr>
            </a:pPr>
            <a:r>
              <a:rPr/>
              <a:t>OrthoClust: toy example</a:t>
            </a:r>
          </a:p>
        </p:txBody>
      </p:sp>
      <p:sp>
        <p:nvSpPr>
          <p:cNvPr id="131" name="Shape 131"/>
          <p:cNvSpPr/>
          <p:nvPr/>
        </p:nvSpPr>
        <p:spPr>
          <a:xfrm>
            <a:off x="343522" y="1316484"/>
            <a:ext cx="6577916" cy="365001"/>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p>
            <a:pPr defTabSz="642882" fontAlgn="auto">
              <a:spcBef>
                <a:spcPts val="0"/>
              </a:spcBef>
              <a:spcAft>
                <a:spcPts val="0"/>
              </a:spcAft>
              <a:defRPr sz="1800"/>
            </a:pPr>
            <a:r>
              <a:rPr sz="1700" b="0" kern="0">
                <a:solidFill>
                  <a:sysClr val="windowText" lastClr="000000"/>
                </a:solidFill>
                <a:latin typeface="Arial"/>
                <a:ea typeface="Arial"/>
                <a:cs typeface="Arial"/>
                <a:sym typeface="Arial"/>
              </a:rPr>
              <a:t>Every node i is assigned with a label σ</a:t>
            </a:r>
            <a:r>
              <a:rPr sz="1700" b="0" kern="0" baseline="-20250">
                <a:solidFill>
                  <a:sysClr val="windowText" lastClr="000000"/>
                </a:solidFill>
                <a:latin typeface="Arial"/>
                <a:ea typeface="Arial"/>
                <a:cs typeface="Arial"/>
                <a:sym typeface="Arial"/>
              </a:rPr>
              <a:t>i</a:t>
            </a:r>
            <a:r>
              <a:rPr sz="1700" b="0" kern="0">
                <a:solidFill>
                  <a:sysClr val="windowText" lastClr="000000"/>
                </a:solidFill>
                <a:latin typeface="Arial"/>
                <a:ea typeface="Arial"/>
                <a:cs typeface="Arial"/>
                <a:sym typeface="Arial"/>
              </a:rPr>
              <a:t> (labels of modules: 1,2,…q). </a:t>
            </a:r>
          </a:p>
        </p:txBody>
      </p:sp>
      <p:grpSp>
        <p:nvGrpSpPr>
          <p:cNvPr id="218" name="Group 218"/>
          <p:cNvGrpSpPr/>
          <p:nvPr/>
        </p:nvGrpSpPr>
        <p:grpSpPr>
          <a:xfrm>
            <a:off x="10871" y="3323083"/>
            <a:ext cx="8711005" cy="3265282"/>
            <a:chOff x="0" y="-1"/>
            <a:chExt cx="12388984" cy="4643954"/>
          </a:xfrm>
        </p:grpSpPr>
        <p:grpSp>
          <p:nvGrpSpPr>
            <p:cNvPr id="134" name="Group 134"/>
            <p:cNvGrpSpPr/>
            <p:nvPr/>
          </p:nvGrpSpPr>
          <p:grpSpPr>
            <a:xfrm>
              <a:off x="1368969" y="935095"/>
              <a:ext cx="472769" cy="580714"/>
              <a:chOff x="-1" y="0"/>
              <a:chExt cx="472768" cy="580711"/>
            </a:xfrm>
          </p:grpSpPr>
          <p:sp>
            <p:nvSpPr>
              <p:cNvPr id="132" name="Shape 13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33" name="Shape 133"/>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137" name="Group 137"/>
            <p:cNvGrpSpPr/>
            <p:nvPr/>
          </p:nvGrpSpPr>
          <p:grpSpPr>
            <a:xfrm>
              <a:off x="1870478" y="-1"/>
              <a:ext cx="472770" cy="580714"/>
              <a:chOff x="-1" y="0"/>
              <a:chExt cx="472768" cy="580711"/>
            </a:xfrm>
          </p:grpSpPr>
          <p:sp>
            <p:nvSpPr>
              <p:cNvPr id="135" name="Shape 13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36" name="Shape 136"/>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140" name="Group 140"/>
            <p:cNvGrpSpPr/>
            <p:nvPr/>
          </p:nvGrpSpPr>
          <p:grpSpPr>
            <a:xfrm>
              <a:off x="1906603" y="1878471"/>
              <a:ext cx="472769" cy="580714"/>
              <a:chOff x="-1" y="0"/>
              <a:chExt cx="472768" cy="580713"/>
            </a:xfrm>
          </p:grpSpPr>
          <p:sp>
            <p:nvSpPr>
              <p:cNvPr id="138" name="Shape 138"/>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39" name="Shape 139"/>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143" name="Group 143"/>
            <p:cNvGrpSpPr/>
            <p:nvPr/>
          </p:nvGrpSpPr>
          <p:grpSpPr>
            <a:xfrm>
              <a:off x="3716076" y="1508027"/>
              <a:ext cx="472770" cy="580714"/>
              <a:chOff x="-1" y="0"/>
              <a:chExt cx="472768" cy="580711"/>
            </a:xfrm>
          </p:grpSpPr>
          <p:sp>
            <p:nvSpPr>
              <p:cNvPr id="141" name="Shape 141"/>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42" name="Shape 142"/>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146" name="Group 146"/>
            <p:cNvGrpSpPr/>
            <p:nvPr/>
          </p:nvGrpSpPr>
          <p:grpSpPr>
            <a:xfrm>
              <a:off x="2925467" y="731414"/>
              <a:ext cx="472770" cy="580714"/>
              <a:chOff x="-1" y="0"/>
              <a:chExt cx="472768" cy="580711"/>
            </a:xfrm>
          </p:grpSpPr>
          <p:sp>
            <p:nvSpPr>
              <p:cNvPr id="144" name="Shape 14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45" name="Shape 145"/>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147" name="Shape 147"/>
            <p:cNvSpPr/>
            <p:nvPr/>
          </p:nvSpPr>
          <p:spPr>
            <a:xfrm flipV="1">
              <a:off x="1823672" y="957870"/>
              <a:ext cx="1101797" cy="196090"/>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48" name="Shape 148"/>
            <p:cNvSpPr/>
            <p:nvPr/>
          </p:nvSpPr>
          <p:spPr>
            <a:xfrm>
              <a:off x="3328998" y="1107262"/>
              <a:ext cx="456315" cy="477829"/>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49" name="Shape 149"/>
            <p:cNvSpPr/>
            <p:nvPr/>
          </p:nvSpPr>
          <p:spPr>
            <a:xfrm>
              <a:off x="2274009" y="375847"/>
              <a:ext cx="785670" cy="379993"/>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50" name="Shape 150"/>
            <p:cNvSpPr/>
            <p:nvPr/>
          </p:nvSpPr>
          <p:spPr>
            <a:xfrm flipH="1" flipV="1">
              <a:off x="1702428" y="1372824"/>
              <a:ext cx="273412" cy="58271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51" name="Shape 151"/>
            <p:cNvSpPr/>
            <p:nvPr/>
          </p:nvSpPr>
          <p:spPr>
            <a:xfrm flipH="1" flipV="1">
              <a:off x="1790026" y="1293398"/>
              <a:ext cx="1926052" cy="441086"/>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52" name="Shape 152"/>
            <p:cNvSpPr/>
            <p:nvPr/>
          </p:nvSpPr>
          <p:spPr>
            <a:xfrm flipV="1">
              <a:off x="1715495" y="385444"/>
              <a:ext cx="283401" cy="572429"/>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53" name="Shape 153"/>
            <p:cNvSpPr/>
            <p:nvPr/>
          </p:nvSpPr>
          <p:spPr>
            <a:xfrm flipV="1">
              <a:off x="2310134" y="1130197"/>
              <a:ext cx="699839" cy="825338"/>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156" name="Group 156"/>
            <p:cNvGrpSpPr/>
            <p:nvPr/>
          </p:nvGrpSpPr>
          <p:grpSpPr>
            <a:xfrm>
              <a:off x="5015283" y="935095"/>
              <a:ext cx="472770" cy="580714"/>
              <a:chOff x="-1" y="0"/>
              <a:chExt cx="472768" cy="580711"/>
            </a:xfrm>
          </p:grpSpPr>
          <p:sp>
            <p:nvSpPr>
              <p:cNvPr id="154" name="Shape 15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55" name="Shape 155"/>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159" name="Group 159"/>
            <p:cNvGrpSpPr/>
            <p:nvPr/>
          </p:nvGrpSpPr>
          <p:grpSpPr>
            <a:xfrm>
              <a:off x="10517094" y="3895051"/>
              <a:ext cx="472769" cy="580714"/>
              <a:chOff x="-1" y="0"/>
              <a:chExt cx="472768" cy="580711"/>
            </a:xfrm>
          </p:grpSpPr>
          <p:sp>
            <p:nvSpPr>
              <p:cNvPr id="157" name="Shape 157"/>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58" name="Shape 158"/>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162" name="Group 162"/>
            <p:cNvGrpSpPr/>
            <p:nvPr/>
          </p:nvGrpSpPr>
          <p:grpSpPr>
            <a:xfrm>
              <a:off x="5552918" y="1878471"/>
              <a:ext cx="472769" cy="580714"/>
              <a:chOff x="-1" y="0"/>
              <a:chExt cx="472768" cy="580713"/>
            </a:xfrm>
          </p:grpSpPr>
          <p:sp>
            <p:nvSpPr>
              <p:cNvPr id="160" name="Shape 160"/>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61" name="Shape 161"/>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165" name="Group 165"/>
            <p:cNvGrpSpPr/>
            <p:nvPr/>
          </p:nvGrpSpPr>
          <p:grpSpPr>
            <a:xfrm>
              <a:off x="7362391" y="1508027"/>
              <a:ext cx="472770" cy="580714"/>
              <a:chOff x="-1" y="0"/>
              <a:chExt cx="472768" cy="580711"/>
            </a:xfrm>
          </p:grpSpPr>
          <p:sp>
            <p:nvSpPr>
              <p:cNvPr id="163" name="Shape 16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64" name="Shape 164"/>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168" name="Group 168"/>
            <p:cNvGrpSpPr/>
            <p:nvPr/>
          </p:nvGrpSpPr>
          <p:grpSpPr>
            <a:xfrm>
              <a:off x="6571782" y="731414"/>
              <a:ext cx="472769" cy="580714"/>
              <a:chOff x="-1" y="0"/>
              <a:chExt cx="472768" cy="580711"/>
            </a:xfrm>
          </p:grpSpPr>
          <p:sp>
            <p:nvSpPr>
              <p:cNvPr id="166" name="Shape 16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67" name="Shape 167"/>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sp>
          <p:nvSpPr>
            <p:cNvPr id="169" name="Shape 169"/>
            <p:cNvSpPr/>
            <p:nvPr/>
          </p:nvSpPr>
          <p:spPr>
            <a:xfrm flipV="1">
              <a:off x="5469987" y="957870"/>
              <a:ext cx="1101797" cy="196090"/>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70" name="Shape 170"/>
            <p:cNvSpPr/>
            <p:nvPr/>
          </p:nvSpPr>
          <p:spPr>
            <a:xfrm>
              <a:off x="6975313" y="1107262"/>
              <a:ext cx="456315" cy="477829"/>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71" name="Shape 171"/>
            <p:cNvSpPr/>
            <p:nvPr/>
          </p:nvSpPr>
          <p:spPr>
            <a:xfrm flipH="1" flipV="1">
              <a:off x="5348743" y="1372824"/>
              <a:ext cx="273412" cy="58271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72" name="Shape 172"/>
            <p:cNvSpPr/>
            <p:nvPr/>
          </p:nvSpPr>
          <p:spPr>
            <a:xfrm flipH="1" flipV="1">
              <a:off x="5436341" y="1293398"/>
              <a:ext cx="1926052" cy="441086"/>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73" name="Shape 173"/>
            <p:cNvSpPr/>
            <p:nvPr/>
          </p:nvSpPr>
          <p:spPr>
            <a:xfrm flipH="1">
              <a:off x="6029818" y="1883875"/>
              <a:ext cx="1401810" cy="226036"/>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74" name="Shape 174"/>
            <p:cNvSpPr/>
            <p:nvPr/>
          </p:nvSpPr>
          <p:spPr>
            <a:xfrm flipV="1">
              <a:off x="5956449" y="1130197"/>
              <a:ext cx="699839" cy="825338"/>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177" name="Group 177"/>
            <p:cNvGrpSpPr/>
            <p:nvPr/>
          </p:nvGrpSpPr>
          <p:grpSpPr>
            <a:xfrm>
              <a:off x="5229776" y="3047614"/>
              <a:ext cx="472770" cy="580714"/>
              <a:chOff x="-1" y="0"/>
              <a:chExt cx="472768" cy="580711"/>
            </a:xfrm>
          </p:grpSpPr>
          <p:sp>
            <p:nvSpPr>
              <p:cNvPr id="175" name="Shape 17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76" name="Shape 176"/>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180" name="Group 180"/>
            <p:cNvGrpSpPr/>
            <p:nvPr/>
          </p:nvGrpSpPr>
          <p:grpSpPr>
            <a:xfrm>
              <a:off x="5767410" y="4063239"/>
              <a:ext cx="472769" cy="580714"/>
              <a:chOff x="-1" y="0"/>
              <a:chExt cx="472768" cy="580713"/>
            </a:xfrm>
          </p:grpSpPr>
          <p:sp>
            <p:nvSpPr>
              <p:cNvPr id="178" name="Shape 178"/>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79" name="Shape 179"/>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183" name="Group 183"/>
            <p:cNvGrpSpPr/>
            <p:nvPr/>
          </p:nvGrpSpPr>
          <p:grpSpPr>
            <a:xfrm>
              <a:off x="7576883" y="3620547"/>
              <a:ext cx="472770" cy="580714"/>
              <a:chOff x="-1" y="0"/>
              <a:chExt cx="472768" cy="580713"/>
            </a:xfrm>
          </p:grpSpPr>
          <p:sp>
            <p:nvSpPr>
              <p:cNvPr id="181" name="Shape 181"/>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82" name="Shape 182"/>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186" name="Group 186"/>
            <p:cNvGrpSpPr/>
            <p:nvPr/>
          </p:nvGrpSpPr>
          <p:grpSpPr>
            <a:xfrm>
              <a:off x="6786275" y="2843934"/>
              <a:ext cx="472769" cy="580714"/>
              <a:chOff x="-1" y="0"/>
              <a:chExt cx="472768" cy="580713"/>
            </a:xfrm>
          </p:grpSpPr>
          <p:sp>
            <p:nvSpPr>
              <p:cNvPr id="184" name="Shape 18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85" name="Shape 185"/>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187" name="Shape 187"/>
            <p:cNvSpPr/>
            <p:nvPr/>
          </p:nvSpPr>
          <p:spPr>
            <a:xfrm flipV="1">
              <a:off x="5684480" y="3070390"/>
              <a:ext cx="1101796" cy="196090"/>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88" name="Shape 188"/>
            <p:cNvSpPr/>
            <p:nvPr/>
          </p:nvSpPr>
          <p:spPr>
            <a:xfrm>
              <a:off x="7189805" y="3219781"/>
              <a:ext cx="456316" cy="477830"/>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89" name="Shape 189"/>
            <p:cNvSpPr/>
            <p:nvPr/>
          </p:nvSpPr>
          <p:spPr>
            <a:xfrm flipH="1" flipV="1">
              <a:off x="5617422" y="3485343"/>
              <a:ext cx="273412" cy="58271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90" name="Shape 190"/>
            <p:cNvSpPr/>
            <p:nvPr/>
          </p:nvSpPr>
          <p:spPr>
            <a:xfrm flipH="1" flipV="1">
              <a:off x="5650833" y="3405918"/>
              <a:ext cx="1926052" cy="441086"/>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191" name="Shape 191"/>
            <p:cNvSpPr/>
            <p:nvPr/>
          </p:nvSpPr>
          <p:spPr>
            <a:xfrm flipV="1">
              <a:off x="6170941" y="3260778"/>
              <a:ext cx="699839" cy="825338"/>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194" name="Group 194"/>
            <p:cNvGrpSpPr/>
            <p:nvPr/>
          </p:nvGrpSpPr>
          <p:grpSpPr>
            <a:xfrm>
              <a:off x="8876090" y="3047614"/>
              <a:ext cx="472770" cy="580714"/>
              <a:chOff x="-1" y="0"/>
              <a:chExt cx="472768" cy="580711"/>
            </a:xfrm>
          </p:grpSpPr>
          <p:sp>
            <p:nvSpPr>
              <p:cNvPr id="192" name="Shape 19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93" name="Shape 193"/>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197" name="Group 197"/>
            <p:cNvGrpSpPr/>
            <p:nvPr/>
          </p:nvGrpSpPr>
          <p:grpSpPr>
            <a:xfrm>
              <a:off x="9413725" y="4063239"/>
              <a:ext cx="472769" cy="580714"/>
              <a:chOff x="-1" y="0"/>
              <a:chExt cx="472768" cy="580713"/>
            </a:xfrm>
          </p:grpSpPr>
          <p:sp>
            <p:nvSpPr>
              <p:cNvPr id="195" name="Shape 19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96" name="Shape 196"/>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3</a:t>
                </a:r>
              </a:p>
            </p:txBody>
          </p:sp>
        </p:grpSp>
        <p:grpSp>
          <p:nvGrpSpPr>
            <p:cNvPr id="200" name="Group 200"/>
            <p:cNvGrpSpPr/>
            <p:nvPr/>
          </p:nvGrpSpPr>
          <p:grpSpPr>
            <a:xfrm>
              <a:off x="10432589" y="2843934"/>
              <a:ext cx="472770" cy="580714"/>
              <a:chOff x="-1" y="0"/>
              <a:chExt cx="472768" cy="580713"/>
            </a:xfrm>
          </p:grpSpPr>
          <p:sp>
            <p:nvSpPr>
              <p:cNvPr id="198" name="Shape 198"/>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199" name="Shape 199"/>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201" name="Shape 201"/>
            <p:cNvSpPr/>
            <p:nvPr/>
          </p:nvSpPr>
          <p:spPr>
            <a:xfrm flipV="1">
              <a:off x="9330795" y="3070390"/>
              <a:ext cx="1101796" cy="196090"/>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2" name="Shape 202"/>
            <p:cNvSpPr/>
            <p:nvPr/>
          </p:nvSpPr>
          <p:spPr>
            <a:xfrm flipH="1" flipV="1">
              <a:off x="9227612" y="3503405"/>
              <a:ext cx="273412" cy="58271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3" name="Shape 203"/>
            <p:cNvSpPr/>
            <p:nvPr/>
          </p:nvSpPr>
          <p:spPr>
            <a:xfrm>
              <a:off x="9279621" y="3423462"/>
              <a:ext cx="1237474" cy="698046"/>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4" name="Shape 204"/>
            <p:cNvSpPr/>
            <p:nvPr/>
          </p:nvSpPr>
          <p:spPr>
            <a:xfrm flipV="1">
              <a:off x="9799193" y="3260778"/>
              <a:ext cx="699840" cy="825338"/>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5" name="Shape 205"/>
            <p:cNvSpPr/>
            <p:nvPr/>
          </p:nvSpPr>
          <p:spPr>
            <a:xfrm flipH="1">
              <a:off x="4188842" y="1310943"/>
              <a:ext cx="895679" cy="42354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6" name="Shape 206"/>
            <p:cNvSpPr/>
            <p:nvPr/>
          </p:nvSpPr>
          <p:spPr>
            <a:xfrm flipH="1" flipV="1">
              <a:off x="7259042" y="3046969"/>
              <a:ext cx="1617050" cy="227102"/>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7" name="Shape 207"/>
            <p:cNvSpPr/>
            <p:nvPr/>
          </p:nvSpPr>
          <p:spPr>
            <a:xfrm>
              <a:off x="10668974" y="3281661"/>
              <a:ext cx="66443" cy="628575"/>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8" name="Shape 208"/>
            <p:cNvSpPr/>
            <p:nvPr/>
          </p:nvSpPr>
          <p:spPr>
            <a:xfrm>
              <a:off x="7598775" y="1945755"/>
              <a:ext cx="214494" cy="1689976"/>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09" name="Shape 209"/>
            <p:cNvSpPr/>
            <p:nvPr/>
          </p:nvSpPr>
          <p:spPr>
            <a:xfrm>
              <a:off x="6805546" y="1169142"/>
              <a:ext cx="169768" cy="1709196"/>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10" name="Shape 210"/>
            <p:cNvSpPr/>
            <p:nvPr/>
          </p:nvSpPr>
          <p:spPr>
            <a:xfrm>
              <a:off x="5273557" y="1372822"/>
              <a:ext cx="208603" cy="1674793"/>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11" name="Shape 211"/>
            <p:cNvSpPr/>
            <p:nvPr/>
          </p:nvSpPr>
          <p:spPr>
            <a:xfrm flipV="1">
              <a:off x="598653" y="2500751"/>
              <a:ext cx="11343076" cy="34405"/>
            </a:xfrm>
            <a:prstGeom prst="line">
              <a:avLst/>
            </a:prstGeom>
            <a:noFill/>
            <a:ln w="25400" cap="flat">
              <a:solidFill>
                <a:srgbClr val="FF6600"/>
              </a:solidFill>
              <a:prstDash val="dash"/>
              <a:bevel/>
            </a:ln>
            <a:effectLst>
              <a:outerShdw blurRad="50800" dist="25400" dir="5400000" rotWithShape="0">
                <a:srgbClr val="000000">
                  <a:alpha val="38000"/>
                </a:srgbClr>
              </a:outerShdw>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12" name="Shape 212"/>
            <p:cNvSpPr/>
            <p:nvPr/>
          </p:nvSpPr>
          <p:spPr>
            <a:xfrm>
              <a:off x="0" y="1899299"/>
              <a:ext cx="1262838"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A</a:t>
              </a:r>
            </a:p>
          </p:txBody>
        </p:sp>
        <p:sp>
          <p:nvSpPr>
            <p:cNvPr id="213" name="Shape 213"/>
            <p:cNvSpPr/>
            <p:nvPr/>
          </p:nvSpPr>
          <p:spPr>
            <a:xfrm>
              <a:off x="18062" y="2621787"/>
              <a:ext cx="1254297"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B</a:t>
              </a:r>
            </a:p>
          </p:txBody>
        </p:sp>
        <p:sp>
          <p:nvSpPr>
            <p:cNvPr id="214" name="Shape 214"/>
            <p:cNvSpPr/>
            <p:nvPr/>
          </p:nvSpPr>
          <p:spPr>
            <a:xfrm>
              <a:off x="9799193" y="1168303"/>
              <a:ext cx="872967" cy="1"/>
            </a:xfrm>
            <a:prstGeom prst="line">
              <a:avLst/>
            </a:prstGeom>
            <a:noFill/>
            <a:ln w="25400" cap="flat">
              <a:solidFill>
                <a:srgbClr val="AA7942"/>
              </a:solidFill>
              <a:prstDash val="solid"/>
              <a:miter lim="400000"/>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15" name="Shape 215"/>
            <p:cNvSpPr/>
            <p:nvPr/>
          </p:nvSpPr>
          <p:spPr>
            <a:xfrm>
              <a:off x="9797269" y="1679880"/>
              <a:ext cx="938147" cy="1"/>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16" name="Shape 216"/>
            <p:cNvSpPr/>
            <p:nvPr/>
          </p:nvSpPr>
          <p:spPr>
            <a:xfrm>
              <a:off x="10778918" y="869542"/>
              <a:ext cx="1610066"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co-expressed</a:t>
              </a:r>
            </a:p>
          </p:txBody>
        </p:sp>
        <p:sp>
          <p:nvSpPr>
            <p:cNvPr id="217" name="Shape 217"/>
            <p:cNvSpPr/>
            <p:nvPr/>
          </p:nvSpPr>
          <p:spPr>
            <a:xfrm>
              <a:off x="10796981" y="1412876"/>
              <a:ext cx="1162143"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orthologs</a:t>
              </a:r>
            </a:p>
          </p:txBody>
        </p:sp>
      </p:grpSp>
      <p:sp>
        <p:nvSpPr>
          <p:cNvPr id="219" name="Shape 219"/>
          <p:cNvSpPr/>
          <p:nvPr/>
        </p:nvSpPr>
        <p:spPr>
          <a:xfrm>
            <a:off x="5548526" y="1681486"/>
            <a:ext cx="2612820" cy="1005967"/>
          </a:xfrm>
          <a:prstGeom prst="rect">
            <a:avLst/>
          </a:prstGeom>
          <a:ln w="50800">
            <a:solidFill>
              <a:srgbClr val="5E666A"/>
            </a:solidFill>
          </a:ln>
          <a:effectLst/>
        </p:spPr>
        <p:txBody>
          <a:bodyPr lIns="45716" tIns="45716" rIns="45716" bIns="45716" anchor="ct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20" name="Shape 220"/>
          <p:cNvSpPr/>
          <p:nvPr/>
        </p:nvSpPr>
        <p:spPr>
          <a:xfrm>
            <a:off x="2672419" y="1681484"/>
            <a:ext cx="2557652" cy="1000586"/>
          </a:xfrm>
          <a:prstGeom prst="rect">
            <a:avLst/>
          </a:prstGeom>
          <a:ln w="50800">
            <a:solidFill>
              <a:srgbClr val="B86A1B"/>
            </a:solidFill>
          </a:ln>
          <a:effectLst/>
        </p:spPr>
        <p:txBody>
          <a:bodyPr lIns="45716" tIns="45716" rIns="45716" bIns="45716" anchor="ct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21" name="Shape 221"/>
          <p:cNvSpPr/>
          <p:nvPr/>
        </p:nvSpPr>
        <p:spPr>
          <a:xfrm>
            <a:off x="5766211" y="6549343"/>
            <a:ext cx="3158068" cy="292380"/>
          </a:xfrm>
          <a:prstGeom prst="rect">
            <a:avLst/>
          </a:prstGeom>
          <a:ln w="12700">
            <a:miter lim="400000"/>
          </a:ln>
          <a:extLst>
            <a:ext uri="{C572A759-6A51-4108-AA02-DFA0A04FC94B}">
              <ma14:wrappingTextBoxFlag xmlns:ma14="http://schemas.microsoft.com/office/mac/drawingml/2011/main" val="1"/>
            </a:ext>
          </a:extLst>
        </p:spPr>
        <p:txBody>
          <a:bodyPr lIns="45716" tIns="45716" rIns="45716" bIns="45716">
            <a:spAutoFit/>
          </a:bodyPr>
          <a:lstStyle>
            <a:lvl1pPr algn="l" defTabSz="914400">
              <a:defRPr sz="1600">
                <a:latin typeface="Arial"/>
                <a:ea typeface="Arial"/>
                <a:cs typeface="Arial"/>
                <a:sym typeface="Arial"/>
              </a:defRPr>
            </a:lvl1pPr>
          </a:lstStyle>
          <a:p>
            <a:pPr fontAlgn="auto">
              <a:spcBef>
                <a:spcPts val="0"/>
              </a:spcBef>
              <a:spcAft>
                <a:spcPts val="0"/>
              </a:spcAft>
              <a:defRPr sz="1800"/>
            </a:pPr>
            <a:r>
              <a:rPr sz="1300" b="0" kern="0" dirty="0">
                <a:solidFill>
                  <a:sysClr val="windowText" lastClr="000000"/>
                </a:solidFill>
              </a:rPr>
              <a:t>Yan KK et al. Genome Biology. 2014</a:t>
            </a:r>
          </a:p>
        </p:txBody>
      </p:sp>
      <p:sp>
        <p:nvSpPr>
          <p:cNvPr id="222" name="Shape 222"/>
          <p:cNvSpPr/>
          <p:nvPr/>
        </p:nvSpPr>
        <p:spPr>
          <a:xfrm>
            <a:off x="8543279" y="6411190"/>
            <a:ext cx="561975" cy="255448"/>
          </a:xfrm>
          <a:prstGeom prst="rect">
            <a:avLst/>
          </a:prstGeom>
          <a:ln w="12700">
            <a:miter lim="400000"/>
          </a:ln>
          <a:extLst>
            <a:ext uri="{C572A759-6A51-4108-AA02-DFA0A04FC94B}">
              <ma14:wrappingTextBoxFlag xmlns:ma14="http://schemas.microsoft.com/office/mac/drawingml/2011/main" val="1"/>
            </a:ext>
          </a:extLst>
        </p:spPr>
        <p:txBody>
          <a:bodyPr lIns="27429" tIns="27429" rIns="27429" bIns="27429" anchor="ctr">
            <a:spAutoFit/>
          </a:bodyPr>
          <a:lstStyle>
            <a:lvl1pPr algn="l" defTabSz="914400">
              <a:defRPr sz="16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sz="1300" b="0" kern="0">
                <a:solidFill>
                  <a:srgbClr val="000000"/>
                </a:solidFill>
              </a:rPr>
              <a:t>￼</a:t>
            </a:r>
          </a:p>
        </p:txBody>
      </p:sp>
      <p:sp>
        <p:nvSpPr>
          <p:cNvPr id="227" name="Shape 227"/>
          <p:cNvSpPr/>
          <p:nvPr/>
        </p:nvSpPr>
        <p:spPr>
          <a:xfrm flipV="1">
            <a:off x="5443656" y="2773940"/>
            <a:ext cx="1457275" cy="2357314"/>
          </a:xfrm>
          <a:prstGeom prst="line">
            <a:avLst/>
          </a:prstGeom>
          <a:ln w="38100" cap="rnd">
            <a:solidFill/>
            <a:custDash>
              <a:ds d="100000" sp="200000"/>
            </a:custDash>
            <a:round/>
            <a:tailEnd type="triangle"/>
          </a:ln>
          <a:effectLst>
            <a:outerShdw blurRad="50800" dist="25400" dir="5400000" rotWithShape="0">
              <a:srgbClr val="000000">
                <a:alpha val="38000"/>
              </a:srgbClr>
            </a:outerShdw>
          </a:effectLst>
        </p:spPr>
        <p:txBody>
          <a:bodyPr lIns="45716" tIns="45716" rIns="45716" bIns="45716"/>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918" y="1833929"/>
            <a:ext cx="5250656" cy="767953"/>
          </a:xfrm>
          <a:prstGeom prst="rect">
            <a:avLst/>
          </a:prstGeom>
        </p:spPr>
      </p:pic>
    </p:spTree>
    <p:extLst>
      <p:ext uri="{BB962C8B-B14F-4D97-AF65-F5344CB8AC3E}">
        <p14:creationId xmlns:p14="http://schemas.microsoft.com/office/powerpoint/2010/main" val="522322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prstGeom prst="rect">
            <a:avLst/>
          </a:prstGeom>
        </p:spPr>
        <p:txBody>
          <a:bodyPr>
            <a:normAutofit/>
          </a:bodyPr>
          <a:lstStyle/>
          <a:p>
            <a:pPr lvl="0">
              <a:defRPr sz="1800">
                <a:solidFill>
                  <a:srgbClr val="000000"/>
                </a:solidFill>
                <a:effectLst/>
              </a:defRPr>
            </a:pPr>
            <a:r>
              <a:rPr dirty="0"/>
              <a:t>OrthoClust: toy example</a:t>
            </a:r>
          </a:p>
        </p:txBody>
      </p:sp>
      <p:grpSp>
        <p:nvGrpSpPr>
          <p:cNvPr id="317" name="Group 317"/>
          <p:cNvGrpSpPr/>
          <p:nvPr/>
        </p:nvGrpSpPr>
        <p:grpSpPr>
          <a:xfrm>
            <a:off x="10871" y="3323083"/>
            <a:ext cx="8711005" cy="3265282"/>
            <a:chOff x="0" y="-1"/>
            <a:chExt cx="12388984" cy="4643954"/>
          </a:xfrm>
        </p:grpSpPr>
        <p:grpSp>
          <p:nvGrpSpPr>
            <p:cNvPr id="235" name="Group 235"/>
            <p:cNvGrpSpPr/>
            <p:nvPr/>
          </p:nvGrpSpPr>
          <p:grpSpPr>
            <a:xfrm>
              <a:off x="1368969" y="935095"/>
              <a:ext cx="472769" cy="580714"/>
              <a:chOff x="-1" y="0"/>
              <a:chExt cx="472768" cy="580711"/>
            </a:xfrm>
          </p:grpSpPr>
          <p:sp>
            <p:nvSpPr>
              <p:cNvPr id="233" name="Shape 23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34" name="Shape 234"/>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238" name="Group 238"/>
            <p:cNvGrpSpPr/>
            <p:nvPr/>
          </p:nvGrpSpPr>
          <p:grpSpPr>
            <a:xfrm>
              <a:off x="1870478" y="-1"/>
              <a:ext cx="472770" cy="580714"/>
              <a:chOff x="-1" y="0"/>
              <a:chExt cx="472768" cy="580711"/>
            </a:xfrm>
          </p:grpSpPr>
          <p:sp>
            <p:nvSpPr>
              <p:cNvPr id="236" name="Shape 23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37" name="Shape 237"/>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241" name="Group 241"/>
            <p:cNvGrpSpPr/>
            <p:nvPr/>
          </p:nvGrpSpPr>
          <p:grpSpPr>
            <a:xfrm>
              <a:off x="1906603" y="1878471"/>
              <a:ext cx="472769" cy="580714"/>
              <a:chOff x="-1" y="0"/>
              <a:chExt cx="472768" cy="580713"/>
            </a:xfrm>
          </p:grpSpPr>
          <p:sp>
            <p:nvSpPr>
              <p:cNvPr id="239" name="Shape 239"/>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40" name="Shape 240"/>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244" name="Group 244"/>
            <p:cNvGrpSpPr/>
            <p:nvPr/>
          </p:nvGrpSpPr>
          <p:grpSpPr>
            <a:xfrm>
              <a:off x="3716076" y="1508027"/>
              <a:ext cx="472770" cy="580714"/>
              <a:chOff x="-1" y="0"/>
              <a:chExt cx="472768" cy="580711"/>
            </a:xfrm>
          </p:grpSpPr>
          <p:sp>
            <p:nvSpPr>
              <p:cNvPr id="242" name="Shape 24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43" name="Shape 243"/>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grpSp>
          <p:nvGrpSpPr>
            <p:cNvPr id="247" name="Group 247"/>
            <p:cNvGrpSpPr/>
            <p:nvPr/>
          </p:nvGrpSpPr>
          <p:grpSpPr>
            <a:xfrm>
              <a:off x="2925467" y="731414"/>
              <a:ext cx="472770" cy="580714"/>
              <a:chOff x="-1" y="0"/>
              <a:chExt cx="472768" cy="580711"/>
            </a:xfrm>
          </p:grpSpPr>
          <p:sp>
            <p:nvSpPr>
              <p:cNvPr id="245" name="Shape 24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46" name="Shape 246"/>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2</a:t>
                </a:r>
              </a:p>
            </p:txBody>
          </p:sp>
        </p:grpSp>
        <p:sp>
          <p:nvSpPr>
            <p:cNvPr id="248" name="Shape 248"/>
            <p:cNvSpPr/>
            <p:nvPr/>
          </p:nvSpPr>
          <p:spPr>
            <a:xfrm flipV="1">
              <a:off x="1823672" y="957870"/>
              <a:ext cx="1101797" cy="196090"/>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49" name="Shape 249"/>
            <p:cNvSpPr/>
            <p:nvPr/>
          </p:nvSpPr>
          <p:spPr>
            <a:xfrm>
              <a:off x="3328998" y="1107262"/>
              <a:ext cx="456315" cy="477829"/>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0" name="Shape 250"/>
            <p:cNvSpPr/>
            <p:nvPr/>
          </p:nvSpPr>
          <p:spPr>
            <a:xfrm>
              <a:off x="2274009" y="375847"/>
              <a:ext cx="785670" cy="379993"/>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1" name="Shape 251"/>
            <p:cNvSpPr/>
            <p:nvPr/>
          </p:nvSpPr>
          <p:spPr>
            <a:xfrm flipH="1" flipV="1">
              <a:off x="1702428" y="1372824"/>
              <a:ext cx="273412" cy="58271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2" name="Shape 252"/>
            <p:cNvSpPr/>
            <p:nvPr/>
          </p:nvSpPr>
          <p:spPr>
            <a:xfrm flipH="1" flipV="1">
              <a:off x="1790026" y="1293398"/>
              <a:ext cx="1926052" cy="441086"/>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3" name="Shape 253"/>
            <p:cNvSpPr/>
            <p:nvPr/>
          </p:nvSpPr>
          <p:spPr>
            <a:xfrm flipV="1">
              <a:off x="1715495" y="385444"/>
              <a:ext cx="283401" cy="572429"/>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4" name="Shape 254"/>
            <p:cNvSpPr/>
            <p:nvPr/>
          </p:nvSpPr>
          <p:spPr>
            <a:xfrm flipV="1">
              <a:off x="2310134" y="1130197"/>
              <a:ext cx="699839" cy="825338"/>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55" name="Shape 255"/>
            <p:cNvSpPr/>
            <p:nvPr/>
          </p:nvSpPr>
          <p:spPr>
            <a:xfrm>
              <a:off x="5015284" y="950279"/>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grpSp>
          <p:nvGrpSpPr>
            <p:cNvPr id="258" name="Group 258"/>
            <p:cNvGrpSpPr/>
            <p:nvPr/>
          </p:nvGrpSpPr>
          <p:grpSpPr>
            <a:xfrm>
              <a:off x="10517094" y="3895051"/>
              <a:ext cx="472769" cy="580714"/>
              <a:chOff x="-1" y="0"/>
              <a:chExt cx="472768" cy="580711"/>
            </a:xfrm>
          </p:grpSpPr>
          <p:sp>
            <p:nvSpPr>
              <p:cNvPr id="256" name="Shape 256"/>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57" name="Shape 257"/>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261" name="Group 261"/>
            <p:cNvGrpSpPr/>
            <p:nvPr/>
          </p:nvGrpSpPr>
          <p:grpSpPr>
            <a:xfrm>
              <a:off x="5552918" y="1878471"/>
              <a:ext cx="472769" cy="580714"/>
              <a:chOff x="-1" y="0"/>
              <a:chExt cx="472768" cy="580713"/>
            </a:xfrm>
          </p:grpSpPr>
          <p:sp>
            <p:nvSpPr>
              <p:cNvPr id="259" name="Shape 259"/>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60" name="Shape 260"/>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264" name="Group 264"/>
            <p:cNvGrpSpPr/>
            <p:nvPr/>
          </p:nvGrpSpPr>
          <p:grpSpPr>
            <a:xfrm>
              <a:off x="7362391" y="1508027"/>
              <a:ext cx="472770" cy="580714"/>
              <a:chOff x="-1" y="0"/>
              <a:chExt cx="472768" cy="580711"/>
            </a:xfrm>
          </p:grpSpPr>
          <p:sp>
            <p:nvSpPr>
              <p:cNvPr id="262" name="Shape 262"/>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63" name="Shape 263"/>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267" name="Group 267"/>
            <p:cNvGrpSpPr/>
            <p:nvPr/>
          </p:nvGrpSpPr>
          <p:grpSpPr>
            <a:xfrm>
              <a:off x="6571782" y="731414"/>
              <a:ext cx="472769" cy="580714"/>
              <a:chOff x="-1" y="0"/>
              <a:chExt cx="472768" cy="580711"/>
            </a:xfrm>
          </p:grpSpPr>
          <p:sp>
            <p:nvSpPr>
              <p:cNvPr id="265" name="Shape 265"/>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66" name="Shape 266"/>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268" name="Shape 268"/>
            <p:cNvSpPr/>
            <p:nvPr/>
          </p:nvSpPr>
          <p:spPr>
            <a:xfrm flipV="1">
              <a:off x="5469987" y="957870"/>
              <a:ext cx="1101797" cy="196090"/>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69" name="Shape 269"/>
            <p:cNvSpPr/>
            <p:nvPr/>
          </p:nvSpPr>
          <p:spPr>
            <a:xfrm>
              <a:off x="6975313" y="1107262"/>
              <a:ext cx="456315" cy="477829"/>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70" name="Shape 270"/>
            <p:cNvSpPr/>
            <p:nvPr/>
          </p:nvSpPr>
          <p:spPr>
            <a:xfrm flipH="1" flipV="1">
              <a:off x="5348743" y="1372824"/>
              <a:ext cx="273412" cy="58271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71" name="Shape 271"/>
            <p:cNvSpPr/>
            <p:nvPr/>
          </p:nvSpPr>
          <p:spPr>
            <a:xfrm flipH="1" flipV="1">
              <a:off x="5436341" y="1293398"/>
              <a:ext cx="1926052" cy="441086"/>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72" name="Shape 272"/>
            <p:cNvSpPr/>
            <p:nvPr/>
          </p:nvSpPr>
          <p:spPr>
            <a:xfrm flipH="1">
              <a:off x="6029818" y="1883875"/>
              <a:ext cx="1401810" cy="226036"/>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73" name="Shape 273"/>
            <p:cNvSpPr/>
            <p:nvPr/>
          </p:nvSpPr>
          <p:spPr>
            <a:xfrm flipV="1">
              <a:off x="5956449" y="1130197"/>
              <a:ext cx="699839" cy="825338"/>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276" name="Group 276"/>
            <p:cNvGrpSpPr/>
            <p:nvPr/>
          </p:nvGrpSpPr>
          <p:grpSpPr>
            <a:xfrm>
              <a:off x="5229776" y="3047614"/>
              <a:ext cx="472770" cy="580714"/>
              <a:chOff x="-1" y="0"/>
              <a:chExt cx="472768" cy="580711"/>
            </a:xfrm>
          </p:grpSpPr>
          <p:sp>
            <p:nvSpPr>
              <p:cNvPr id="274" name="Shape 27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75" name="Shape 275"/>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279" name="Group 279"/>
            <p:cNvGrpSpPr/>
            <p:nvPr/>
          </p:nvGrpSpPr>
          <p:grpSpPr>
            <a:xfrm>
              <a:off x="5767410" y="4063239"/>
              <a:ext cx="472769" cy="580714"/>
              <a:chOff x="-1" y="0"/>
              <a:chExt cx="472768" cy="580713"/>
            </a:xfrm>
          </p:grpSpPr>
          <p:sp>
            <p:nvSpPr>
              <p:cNvPr id="277" name="Shape 277"/>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78" name="Shape 278"/>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282" name="Group 282"/>
            <p:cNvGrpSpPr/>
            <p:nvPr/>
          </p:nvGrpSpPr>
          <p:grpSpPr>
            <a:xfrm>
              <a:off x="7576883" y="3620547"/>
              <a:ext cx="472770" cy="580714"/>
              <a:chOff x="-1" y="0"/>
              <a:chExt cx="472768" cy="580713"/>
            </a:xfrm>
          </p:grpSpPr>
          <p:sp>
            <p:nvSpPr>
              <p:cNvPr id="280" name="Shape 280"/>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81" name="Shape 281"/>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grpSp>
          <p:nvGrpSpPr>
            <p:cNvPr id="285" name="Group 285"/>
            <p:cNvGrpSpPr/>
            <p:nvPr/>
          </p:nvGrpSpPr>
          <p:grpSpPr>
            <a:xfrm>
              <a:off x="6786275" y="2843934"/>
              <a:ext cx="472769" cy="580714"/>
              <a:chOff x="-1" y="0"/>
              <a:chExt cx="472768" cy="580713"/>
            </a:xfrm>
          </p:grpSpPr>
          <p:sp>
            <p:nvSpPr>
              <p:cNvPr id="283" name="Shape 283"/>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84" name="Shape 284"/>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grpSp>
        <p:sp>
          <p:nvSpPr>
            <p:cNvPr id="286" name="Shape 286"/>
            <p:cNvSpPr/>
            <p:nvPr/>
          </p:nvSpPr>
          <p:spPr>
            <a:xfrm flipV="1">
              <a:off x="5684480" y="3070390"/>
              <a:ext cx="1101796" cy="196090"/>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87" name="Shape 287"/>
            <p:cNvSpPr/>
            <p:nvPr/>
          </p:nvSpPr>
          <p:spPr>
            <a:xfrm>
              <a:off x="7189805" y="3219781"/>
              <a:ext cx="456316" cy="477830"/>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88" name="Shape 288"/>
            <p:cNvSpPr/>
            <p:nvPr/>
          </p:nvSpPr>
          <p:spPr>
            <a:xfrm flipH="1" flipV="1">
              <a:off x="5617422" y="3485343"/>
              <a:ext cx="273412" cy="58271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89" name="Shape 289"/>
            <p:cNvSpPr/>
            <p:nvPr/>
          </p:nvSpPr>
          <p:spPr>
            <a:xfrm flipH="1" flipV="1">
              <a:off x="5650833" y="3405918"/>
              <a:ext cx="1926052" cy="441086"/>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290" name="Shape 290"/>
            <p:cNvSpPr/>
            <p:nvPr/>
          </p:nvSpPr>
          <p:spPr>
            <a:xfrm flipV="1">
              <a:off x="6170941" y="3260778"/>
              <a:ext cx="699839" cy="825338"/>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grpSp>
          <p:nvGrpSpPr>
            <p:cNvPr id="293" name="Group 293"/>
            <p:cNvGrpSpPr/>
            <p:nvPr/>
          </p:nvGrpSpPr>
          <p:grpSpPr>
            <a:xfrm>
              <a:off x="8876090" y="3047614"/>
              <a:ext cx="472770" cy="580714"/>
              <a:chOff x="-1" y="0"/>
              <a:chExt cx="472768" cy="580711"/>
            </a:xfrm>
          </p:grpSpPr>
          <p:sp>
            <p:nvSpPr>
              <p:cNvPr id="291" name="Shape 291"/>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92" name="Shape 292"/>
              <p:cNvSpPr/>
              <p:nvPr/>
            </p:nvSpPr>
            <p:spPr>
              <a:xfrm>
                <a:off x="50060" y="0"/>
                <a:ext cx="369341" cy="580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296" name="Group 296"/>
            <p:cNvGrpSpPr/>
            <p:nvPr/>
          </p:nvGrpSpPr>
          <p:grpSpPr>
            <a:xfrm>
              <a:off x="9413725" y="4063239"/>
              <a:ext cx="472769" cy="580714"/>
              <a:chOff x="-1" y="0"/>
              <a:chExt cx="472768" cy="580713"/>
            </a:xfrm>
          </p:grpSpPr>
          <p:sp>
            <p:nvSpPr>
              <p:cNvPr id="294" name="Shape 294"/>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95" name="Shape 295"/>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grpSp>
          <p:nvGrpSpPr>
            <p:cNvPr id="299" name="Group 299"/>
            <p:cNvGrpSpPr/>
            <p:nvPr/>
          </p:nvGrpSpPr>
          <p:grpSpPr>
            <a:xfrm>
              <a:off x="10432589" y="2843934"/>
              <a:ext cx="472770" cy="580714"/>
              <a:chOff x="-1" y="0"/>
              <a:chExt cx="472768" cy="580713"/>
            </a:xfrm>
          </p:grpSpPr>
          <p:sp>
            <p:nvSpPr>
              <p:cNvPr id="297" name="Shape 297"/>
              <p:cNvSpPr/>
              <p:nvPr/>
            </p:nvSpPr>
            <p:spPr>
              <a:xfrm>
                <a:off x="-1" y="15183"/>
                <a:ext cx="472768" cy="4225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0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298" name="Shape 298"/>
              <p:cNvSpPr/>
              <p:nvPr/>
            </p:nvSpPr>
            <p:spPr>
              <a:xfrm>
                <a:off x="50060" y="0"/>
                <a:ext cx="369341" cy="58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1</a:t>
                </a:r>
              </a:p>
            </p:txBody>
          </p:sp>
        </p:grpSp>
        <p:sp>
          <p:nvSpPr>
            <p:cNvPr id="300" name="Shape 300"/>
            <p:cNvSpPr/>
            <p:nvPr/>
          </p:nvSpPr>
          <p:spPr>
            <a:xfrm flipV="1">
              <a:off x="9330795" y="3070390"/>
              <a:ext cx="1101796" cy="196090"/>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1" name="Shape 301"/>
            <p:cNvSpPr/>
            <p:nvPr/>
          </p:nvSpPr>
          <p:spPr>
            <a:xfrm flipH="1" flipV="1">
              <a:off x="9227612" y="3503405"/>
              <a:ext cx="273412" cy="58271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2" name="Shape 302"/>
            <p:cNvSpPr/>
            <p:nvPr/>
          </p:nvSpPr>
          <p:spPr>
            <a:xfrm>
              <a:off x="9279621" y="3423462"/>
              <a:ext cx="1237474" cy="698046"/>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3" name="Shape 303"/>
            <p:cNvSpPr/>
            <p:nvPr/>
          </p:nvSpPr>
          <p:spPr>
            <a:xfrm flipV="1">
              <a:off x="9799193" y="3260778"/>
              <a:ext cx="699840" cy="825338"/>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4" name="Shape 304"/>
            <p:cNvSpPr/>
            <p:nvPr/>
          </p:nvSpPr>
          <p:spPr>
            <a:xfrm flipH="1">
              <a:off x="4188842" y="1310943"/>
              <a:ext cx="895679" cy="42354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5" name="Shape 305"/>
            <p:cNvSpPr/>
            <p:nvPr/>
          </p:nvSpPr>
          <p:spPr>
            <a:xfrm flipH="1" flipV="1">
              <a:off x="7259042" y="3046969"/>
              <a:ext cx="1617050" cy="227102"/>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6" name="Shape 306"/>
            <p:cNvSpPr/>
            <p:nvPr/>
          </p:nvSpPr>
          <p:spPr>
            <a:xfrm>
              <a:off x="10668974" y="3281661"/>
              <a:ext cx="66443" cy="628575"/>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7" name="Shape 307"/>
            <p:cNvSpPr/>
            <p:nvPr/>
          </p:nvSpPr>
          <p:spPr>
            <a:xfrm>
              <a:off x="7598775" y="1945755"/>
              <a:ext cx="214494" cy="1689976"/>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8" name="Shape 308"/>
            <p:cNvSpPr/>
            <p:nvPr/>
          </p:nvSpPr>
          <p:spPr>
            <a:xfrm>
              <a:off x="6805546" y="1169142"/>
              <a:ext cx="169768" cy="1709196"/>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09" name="Shape 309"/>
            <p:cNvSpPr/>
            <p:nvPr/>
          </p:nvSpPr>
          <p:spPr>
            <a:xfrm>
              <a:off x="5273557" y="1372822"/>
              <a:ext cx="208603" cy="1674793"/>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10" name="Shape 310"/>
            <p:cNvSpPr/>
            <p:nvPr/>
          </p:nvSpPr>
          <p:spPr>
            <a:xfrm flipV="1">
              <a:off x="598653" y="2500751"/>
              <a:ext cx="11343076" cy="34405"/>
            </a:xfrm>
            <a:prstGeom prst="line">
              <a:avLst/>
            </a:prstGeom>
            <a:noFill/>
            <a:ln w="25400" cap="flat">
              <a:solidFill>
                <a:srgbClr val="FF6600"/>
              </a:solidFill>
              <a:prstDash val="dash"/>
              <a:bevel/>
            </a:ln>
            <a:effectLst>
              <a:outerShdw blurRad="50800" dist="25400" dir="5400000" rotWithShape="0">
                <a:srgbClr val="000000">
                  <a:alpha val="38000"/>
                </a:srgbClr>
              </a:outerShdw>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11" name="Shape 311"/>
            <p:cNvSpPr/>
            <p:nvPr/>
          </p:nvSpPr>
          <p:spPr>
            <a:xfrm>
              <a:off x="0" y="1899299"/>
              <a:ext cx="1262838"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A</a:t>
              </a:r>
            </a:p>
          </p:txBody>
        </p:sp>
        <p:sp>
          <p:nvSpPr>
            <p:cNvPr id="312" name="Shape 312"/>
            <p:cNvSpPr/>
            <p:nvPr/>
          </p:nvSpPr>
          <p:spPr>
            <a:xfrm>
              <a:off x="18062" y="2621787"/>
              <a:ext cx="1254297"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B</a:t>
              </a:r>
            </a:p>
          </p:txBody>
        </p:sp>
        <p:sp>
          <p:nvSpPr>
            <p:cNvPr id="313" name="Shape 313"/>
            <p:cNvSpPr/>
            <p:nvPr/>
          </p:nvSpPr>
          <p:spPr>
            <a:xfrm>
              <a:off x="9799193" y="1168303"/>
              <a:ext cx="872967" cy="1"/>
            </a:xfrm>
            <a:prstGeom prst="line">
              <a:avLst/>
            </a:prstGeom>
            <a:noFill/>
            <a:ln w="25400" cap="flat">
              <a:solidFill>
                <a:srgbClr val="B86A1B"/>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14" name="Shape 314"/>
            <p:cNvSpPr/>
            <p:nvPr/>
          </p:nvSpPr>
          <p:spPr>
            <a:xfrm>
              <a:off x="9797269" y="1679880"/>
              <a:ext cx="938147" cy="1"/>
            </a:xfrm>
            <a:prstGeom prst="line">
              <a:avLst/>
            </a:prstGeom>
            <a:noFill/>
            <a:ln w="25400" cap="flat">
              <a:solidFill>
                <a:srgbClr val="5E666A"/>
              </a:solidFill>
              <a:prstDash val="solid"/>
              <a:bevel/>
            </a:ln>
            <a:effectLst/>
          </p:spPr>
          <p:txBody>
            <a:bodyPr wrap="square" lIns="65023" tIns="65023" rIns="65023" bIns="65023" numCol="1" anchor="t">
              <a:noAutofit/>
            </a:bodyPr>
            <a:lstStyle/>
            <a:p>
              <a:pPr defTabSz="321440" fontAlgn="auto">
                <a:spcBef>
                  <a:spcPts val="0"/>
                </a:spcBef>
                <a:spcAft>
                  <a:spcPts val="0"/>
                </a:spcAft>
                <a:defRPr sz="1600">
                  <a:latin typeface="Helvetica"/>
                  <a:ea typeface="Helvetica"/>
                  <a:cs typeface="Helvetica"/>
                  <a:sym typeface="Helvetica"/>
                </a:defRPr>
              </a:pPr>
              <a:endParaRPr sz="1100" b="0" kern="0">
                <a:solidFill>
                  <a:sysClr val="windowText" lastClr="000000"/>
                </a:solidFill>
                <a:latin typeface="Helvetica"/>
                <a:ea typeface="Helvetica"/>
                <a:cs typeface="Helvetica"/>
                <a:sym typeface="Helvetica"/>
              </a:endParaRPr>
            </a:p>
          </p:txBody>
        </p:sp>
        <p:sp>
          <p:nvSpPr>
            <p:cNvPr id="315" name="Shape 315"/>
            <p:cNvSpPr/>
            <p:nvPr/>
          </p:nvSpPr>
          <p:spPr>
            <a:xfrm>
              <a:off x="10778918" y="869542"/>
              <a:ext cx="1610066"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co-expressed</a:t>
              </a:r>
            </a:p>
          </p:txBody>
        </p:sp>
        <p:sp>
          <p:nvSpPr>
            <p:cNvPr id="316" name="Shape 316"/>
            <p:cNvSpPr/>
            <p:nvPr/>
          </p:nvSpPr>
          <p:spPr>
            <a:xfrm>
              <a:off x="10796981" y="1412876"/>
              <a:ext cx="1162143" cy="471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orthologs</a:t>
              </a:r>
            </a:p>
          </p:txBody>
        </p:sp>
      </p:grpSp>
      <p:sp>
        <p:nvSpPr>
          <p:cNvPr id="318" name="Shape 318"/>
          <p:cNvSpPr/>
          <p:nvPr/>
        </p:nvSpPr>
        <p:spPr>
          <a:xfrm>
            <a:off x="3556001" y="3975101"/>
            <a:ext cx="220703" cy="369324"/>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1800">
                <a:latin typeface="Arial"/>
                <a:ea typeface="Arial"/>
                <a:cs typeface="Arial"/>
                <a:sym typeface="Arial"/>
              </a:defRPr>
            </a:lvl1pPr>
          </a:lstStyle>
          <a:p>
            <a:pPr fontAlgn="auto">
              <a:spcBef>
                <a:spcPts val="0"/>
              </a:spcBef>
              <a:spcAft>
                <a:spcPts val="0"/>
              </a:spcAft>
            </a:pPr>
            <a:r>
              <a:rPr b="0" kern="0">
                <a:solidFill>
                  <a:sysClr val="windowText" lastClr="000000"/>
                </a:solidFill>
              </a:rPr>
              <a:t>4</a:t>
            </a:r>
          </a:p>
        </p:txBody>
      </p:sp>
      <p:sp>
        <p:nvSpPr>
          <p:cNvPr id="319" name="Shape 319"/>
          <p:cNvSpPr/>
          <p:nvPr/>
        </p:nvSpPr>
        <p:spPr>
          <a:xfrm>
            <a:off x="850901" y="2717123"/>
            <a:ext cx="2400301" cy="3832014"/>
          </a:xfrm>
          <a:prstGeom prst="rect">
            <a:avLst/>
          </a:prstGeom>
          <a:ln w="50800">
            <a:solidFill>
              <a:srgbClr val="5C72B2"/>
            </a:solidFill>
            <a:prstDash val="dash"/>
          </a:ln>
          <a:effectLst/>
        </p:spPr>
        <p:txBody>
          <a:bodyPr lIns="45716" tIns="45716" rIns="45716" bIns="45716" anchor="ct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320" name="Shape 320"/>
          <p:cNvSpPr/>
          <p:nvPr/>
        </p:nvSpPr>
        <p:spPr>
          <a:xfrm>
            <a:off x="3403601" y="2716444"/>
            <a:ext cx="2400301" cy="3832014"/>
          </a:xfrm>
          <a:prstGeom prst="rect">
            <a:avLst/>
          </a:prstGeom>
          <a:ln w="50800">
            <a:solidFill>
              <a:srgbClr val="5C72B2"/>
            </a:solidFill>
            <a:prstDash val="dash"/>
          </a:ln>
          <a:effectLst/>
        </p:spPr>
        <p:txBody>
          <a:bodyPr lIns="45716" tIns="45716" rIns="45716" bIns="45716" anchor="ct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321" name="Shape 321"/>
          <p:cNvSpPr/>
          <p:nvPr/>
        </p:nvSpPr>
        <p:spPr>
          <a:xfrm>
            <a:off x="5930901" y="2716444"/>
            <a:ext cx="2400301" cy="3832014"/>
          </a:xfrm>
          <a:prstGeom prst="rect">
            <a:avLst/>
          </a:prstGeom>
          <a:ln w="50800">
            <a:solidFill>
              <a:srgbClr val="5C72B2"/>
            </a:solidFill>
            <a:prstDash val="dash"/>
          </a:ln>
          <a:effectLst/>
        </p:spPr>
        <p:txBody>
          <a:bodyPr lIns="45716" tIns="45716" rIns="45716" bIns="45716" anchor="ctr"/>
          <a:lstStyle/>
          <a:p>
            <a:pPr algn="ctr" defTabSz="642882" fontAlgn="auto">
              <a:spcBef>
                <a:spcPts val="0"/>
              </a:spcBef>
              <a:spcAft>
                <a:spcPts val="0"/>
              </a:spcAft>
              <a:defRPr sz="2400">
                <a:solidFill>
                  <a:srgbClr val="FFFFFF"/>
                </a:solidFill>
                <a:latin typeface="Arial"/>
                <a:ea typeface="Arial"/>
                <a:cs typeface="Arial"/>
                <a:sym typeface="Arial"/>
              </a:defRPr>
            </a:pPr>
            <a:endParaRPr sz="1700" b="0" kern="0">
              <a:solidFill>
                <a:srgbClr val="FFFFFF"/>
              </a:solidFill>
              <a:latin typeface="Arial"/>
              <a:ea typeface="Arial"/>
              <a:cs typeface="Arial"/>
              <a:sym typeface="Arial"/>
            </a:endParaRPr>
          </a:p>
        </p:txBody>
      </p:sp>
      <p:sp>
        <p:nvSpPr>
          <p:cNvPr id="322" name="Shape 322"/>
          <p:cNvSpPr/>
          <p:nvPr/>
        </p:nvSpPr>
        <p:spPr>
          <a:xfrm>
            <a:off x="1083646" y="2223017"/>
            <a:ext cx="1417313"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A specific</a:t>
            </a:r>
          </a:p>
        </p:txBody>
      </p:sp>
      <p:sp>
        <p:nvSpPr>
          <p:cNvPr id="323" name="Shape 323"/>
          <p:cNvSpPr/>
          <p:nvPr/>
        </p:nvSpPr>
        <p:spPr>
          <a:xfrm>
            <a:off x="3455322" y="2262149"/>
            <a:ext cx="2527301" cy="292380"/>
          </a:xfrm>
          <a:prstGeom prst="rect">
            <a:avLst/>
          </a:prstGeom>
          <a:ln w="12700">
            <a:miter lim="400000"/>
          </a:ln>
          <a:extLst>
            <a:ext uri="{C572A759-6A51-4108-AA02-DFA0A04FC94B}">
              <ma14:wrappingTextBoxFlag xmlns:ma14="http://schemas.microsoft.com/office/mac/drawingml/2011/main" val="1"/>
            </a:ext>
          </a:extLst>
        </p:spPr>
        <p:txBody>
          <a:bodyPr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conserved modules</a:t>
            </a:r>
          </a:p>
        </p:txBody>
      </p:sp>
      <p:sp>
        <p:nvSpPr>
          <p:cNvPr id="324" name="Shape 324"/>
          <p:cNvSpPr/>
          <p:nvPr/>
        </p:nvSpPr>
        <p:spPr>
          <a:xfrm>
            <a:off x="6162975" y="2223017"/>
            <a:ext cx="1417313" cy="292380"/>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sz="1300" b="0" kern="0">
                <a:solidFill>
                  <a:sysClr val="windowText" lastClr="000000"/>
                </a:solidFill>
              </a:rPr>
              <a:t>species B specific</a:t>
            </a:r>
          </a:p>
        </p:txBody>
      </p:sp>
      <p:sp>
        <p:nvSpPr>
          <p:cNvPr id="325" name="Shape 325"/>
          <p:cNvSpPr/>
          <p:nvPr/>
        </p:nvSpPr>
        <p:spPr>
          <a:xfrm>
            <a:off x="647701" y="1104900"/>
            <a:ext cx="7848599" cy="892544"/>
          </a:xfrm>
          <a:prstGeom prst="rect">
            <a:avLst/>
          </a:prstGeom>
          <a:ln w="12700">
            <a:miter lim="400000"/>
          </a:ln>
          <a:extLst>
            <a:ext uri="{C572A759-6A51-4108-AA02-DFA0A04FC94B}">
              <ma14:wrappingTextBoxFlag xmlns:ma14="http://schemas.microsoft.com/office/mac/drawingml/2011/main" val="1"/>
            </a:ext>
          </a:extLst>
        </p:spPr>
        <p:txBody>
          <a:bodyPr wrap="square" lIns="45716" tIns="45716" rIns="45716" bIns="45716">
            <a:spAutoFit/>
          </a:bodyPr>
          <a:lstStyle>
            <a:lvl1pPr algn="l" defTabSz="914400">
              <a:defRPr sz="2400">
                <a:latin typeface="Arial"/>
                <a:ea typeface="Arial"/>
                <a:cs typeface="Arial"/>
                <a:sym typeface="Arial"/>
              </a:defRPr>
            </a:lvl1pPr>
          </a:lstStyle>
          <a:p>
            <a:pPr fontAlgn="auto">
              <a:spcBef>
                <a:spcPts val="0"/>
              </a:spcBef>
              <a:spcAft>
                <a:spcPts val="0"/>
              </a:spcAft>
              <a:defRPr sz="1800"/>
            </a:pPr>
            <a:r>
              <a:rPr lang="en-US" sz="1800" b="0" dirty="0">
                <a:solidFill>
                  <a:prstClr val="black"/>
                </a:solidFill>
                <a:latin typeface="Calibri"/>
              </a:rPr>
              <a:t>Use Potts model (generalized </a:t>
            </a:r>
            <a:r>
              <a:rPr lang="en-US" sz="1800" b="0" dirty="0" err="1">
                <a:solidFill>
                  <a:prstClr val="black"/>
                </a:solidFill>
                <a:latin typeface="Calibri"/>
              </a:rPr>
              <a:t>Ising</a:t>
            </a:r>
            <a:r>
              <a:rPr lang="en-US" sz="1800" b="0" dirty="0">
                <a:solidFill>
                  <a:prstClr val="black"/>
                </a:solidFill>
                <a:latin typeface="Calibri"/>
              </a:rPr>
              <a:t> model) to simultaneously cluster co-expressed genes within an organism as well as </a:t>
            </a:r>
            <a:r>
              <a:rPr lang="en-US" sz="1800" b="0" dirty="0" err="1">
                <a:solidFill>
                  <a:prstClr val="black"/>
                </a:solidFill>
                <a:latin typeface="Calibri"/>
              </a:rPr>
              <a:t>orthologs</a:t>
            </a:r>
            <a:r>
              <a:rPr lang="en-US" sz="1800" b="0" dirty="0">
                <a:solidFill>
                  <a:prstClr val="black"/>
                </a:solidFill>
                <a:latin typeface="Calibri"/>
              </a:rPr>
              <a:t> shared between organisms. </a:t>
            </a:r>
            <a:r>
              <a:rPr lang="en-US" sz="1800" b="0" dirty="0" smtClean="0">
                <a:solidFill>
                  <a:prstClr val="black"/>
                </a:solidFill>
                <a:latin typeface="Calibri"/>
              </a:rPr>
              <a:t> Here, </a:t>
            </a:r>
            <a:r>
              <a:rPr lang="en-US" sz="1600" b="0" kern="0" dirty="0">
                <a:solidFill>
                  <a:sysClr val="windowText" lastClr="000000"/>
                </a:solidFill>
              </a:rPr>
              <a:t>t</a:t>
            </a:r>
            <a:r>
              <a:rPr sz="1600" b="0" kern="0" dirty="0" smtClean="0">
                <a:solidFill>
                  <a:sysClr val="windowText" lastClr="000000"/>
                </a:solidFill>
              </a:rPr>
              <a:t>he </a:t>
            </a:r>
            <a:r>
              <a:rPr sz="1600" b="0" kern="0" dirty="0">
                <a:solidFill>
                  <a:sysClr val="windowText" lastClr="000000"/>
                </a:solidFill>
              </a:rPr>
              <a:t>ground state configuration correspond to three modules: 1, 2, 4.</a:t>
            </a:r>
          </a:p>
        </p:txBody>
      </p:sp>
      <p:sp>
        <p:nvSpPr>
          <p:cNvPr id="326" name="Shape 326"/>
          <p:cNvSpPr/>
          <p:nvPr/>
        </p:nvSpPr>
        <p:spPr>
          <a:xfrm>
            <a:off x="8543279" y="6411190"/>
            <a:ext cx="561975" cy="255448"/>
          </a:xfrm>
          <a:prstGeom prst="rect">
            <a:avLst/>
          </a:prstGeom>
          <a:ln w="12700">
            <a:miter lim="400000"/>
          </a:ln>
          <a:extLst>
            <a:ext uri="{C572A759-6A51-4108-AA02-DFA0A04FC94B}">
              <ma14:wrappingTextBoxFlag xmlns:ma14="http://schemas.microsoft.com/office/mac/drawingml/2011/main" val="1"/>
            </a:ext>
          </a:extLst>
        </p:spPr>
        <p:txBody>
          <a:bodyPr lIns="27429" tIns="27429" rIns="27429" bIns="27429" anchor="ctr">
            <a:spAutoFit/>
          </a:bodyPr>
          <a:lstStyle>
            <a:lvl1pPr algn="l" defTabSz="914400">
              <a:defRPr sz="16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sz="1300" b="0" kern="0">
                <a:solidFill>
                  <a:srgbClr val="000000"/>
                </a:solidFill>
              </a:rPr>
              <a:t>￼</a:t>
            </a:r>
          </a:p>
        </p:txBody>
      </p:sp>
    </p:spTree>
    <p:extLst>
      <p:ext uri="{BB962C8B-B14F-4D97-AF65-F5344CB8AC3E}">
        <p14:creationId xmlns:p14="http://schemas.microsoft.com/office/powerpoint/2010/main" val="41109208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dirty="0">
                <a:solidFill>
                  <a:srgbClr val="2F5897"/>
                </a:solidFill>
                <a:effectLst>
                  <a:outerShdw blurRad="63500" dist="38100" dir="5400000" rotWithShape="0">
                    <a:srgbClr val="000000">
                      <a:alpha val="25000"/>
                    </a:srgbClr>
                  </a:outerShdw>
                </a:effectLst>
              </a:rPr>
              <a:t>Application for </a:t>
            </a:r>
            <a:r>
              <a:rPr lang="en-US" sz="4000" dirty="0" smtClean="0">
                <a:solidFill>
                  <a:srgbClr val="2F5897"/>
                </a:solidFill>
                <a:effectLst>
                  <a:outerShdw blurRad="63500" dist="38100" dir="5400000" rotWithShape="0">
                    <a:srgbClr val="000000">
                      <a:alpha val="25000"/>
                    </a:srgbClr>
                  </a:outerShdw>
                </a:effectLst>
              </a:rPr>
              <a:t>3</a:t>
            </a:r>
            <a:r>
              <a:rPr sz="4000" dirty="0" smtClean="0">
                <a:solidFill>
                  <a:srgbClr val="2F5897"/>
                </a:solidFill>
                <a:effectLst>
                  <a:outerShdw blurRad="63500" dist="38100" dir="5400000" rotWithShape="0">
                    <a:srgbClr val="000000">
                      <a:alpha val="25000"/>
                    </a:srgbClr>
                  </a:outerShdw>
                </a:effectLst>
              </a:rPr>
              <a:t> </a:t>
            </a:r>
            <a:r>
              <a:rPr sz="4000" dirty="0">
                <a:solidFill>
                  <a:srgbClr val="2F5897"/>
                </a:solidFill>
                <a:effectLst>
                  <a:outerShdw blurRad="63500" dist="38100" dir="5400000" rotWithShape="0">
                    <a:srgbClr val="000000">
                      <a:alpha val="25000"/>
                    </a:srgbClr>
                  </a:outerShdw>
                </a:effectLst>
              </a:rPr>
              <a:t>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17</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advTm="70627"/>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18</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475850"/>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031325"/>
          </a:xfrm>
          <a:prstGeom prst="rect">
            <a:avLst/>
          </a:prstGeom>
          <a:noFill/>
        </p:spPr>
        <p:txBody>
          <a:bodyPr wrap="square">
            <a:spAutoFit/>
          </a:bodyPr>
          <a:lstStyle/>
          <a:p>
            <a:pPr marL="285750" indent="-285750" defTabSz="457200" fontAlgn="auto">
              <a:spcBef>
                <a:spcPts val="0"/>
              </a:spcBef>
              <a:spcAft>
                <a:spcPts val="0"/>
              </a:spcAft>
              <a:buFont typeface="Arial"/>
              <a:buChar char="•"/>
              <a:defRPr/>
            </a:pPr>
            <a:r>
              <a:rPr lang="en-US" sz="1800" b="0" dirty="0" smtClean="0">
                <a:solidFill>
                  <a:prstClr val="black"/>
                </a:solidFill>
                <a:latin typeface="Calibri"/>
              </a:rPr>
              <a:t>Identify </a:t>
            </a:r>
            <a:r>
              <a:rPr lang="en-US" sz="1800" b="0" dirty="0" err="1" smtClean="0">
                <a:solidFill>
                  <a:prstClr val="black"/>
                </a:solidFill>
                <a:latin typeface="Calibri"/>
              </a:rPr>
              <a:t>ncRNAs</a:t>
            </a:r>
            <a:r>
              <a:rPr lang="en-US" sz="1800" b="0" dirty="0" smtClean="0">
                <a:solidFill>
                  <a:prstClr val="black"/>
                </a:solidFill>
                <a:latin typeface="Calibri"/>
              </a:rPr>
              <a:t> &amp; TARs </a:t>
            </a:r>
            <a:r>
              <a:rPr lang="en-US" sz="1800" b="0" dirty="0">
                <a:solidFill>
                  <a:prstClr val="black"/>
                </a:solidFill>
                <a:latin typeface="Calibri"/>
              </a:rPr>
              <a:t>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mc:AlternateContent xmlns:mc="http://schemas.openxmlformats.org/markup-compatibility/2006" xmlns:p14="http://schemas.microsoft.com/office/powerpoint/2010/main">
    <mc:Choice Requires="p14">
      <p:transition spd="slow" p14:dur="2000" advTm="42260"/>
    </mc:Choice>
    <mc:Fallback xmlns="">
      <p:transition xmlns:p14="http://schemas.microsoft.com/office/powerpoint/2010/main" spd="slow" advTm="4226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63702428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xmlns:p14="http://schemas.microsoft.com/office/powerpoint/2010/main" advTm="23795"/>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184816124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30951"/>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22</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3">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mc:AlternateContent xmlns:mc="http://schemas.openxmlformats.org/markup-compatibility/2006" xmlns:p14="http://schemas.microsoft.com/office/powerpoint/2010/main">
    <mc:Choice Requires="p14">
      <p:transition spd="slow" p14:dur="2000" advTm="44643"/>
    </mc:Choice>
    <mc:Fallback xmlns="">
      <p:transition xmlns:p14="http://schemas.microsoft.com/office/powerpoint/2010/main" spd="slow" advTm="44643"/>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23</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mc:AlternateContent xmlns:mc="http://schemas.openxmlformats.org/markup-compatibility/2006" xmlns:p14="http://schemas.microsoft.com/office/powerpoint/2010/main">
    <mc:Choice Requires="p14">
      <p:transition spd="slow" p14:dur="2000" advTm="58579"/>
    </mc:Choice>
    <mc:Fallback xmlns="">
      <p:transition xmlns:p14="http://schemas.microsoft.com/office/powerpoint/2010/main" spd="slow" advTm="58579"/>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24</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mc:AlternateContent xmlns:mc="http://schemas.openxmlformats.org/markup-compatibility/2006" xmlns:p14="http://schemas.microsoft.com/office/powerpoint/2010/main">
    <mc:Choice Requires="p14">
      <p:transition spd="slow" p14:dur="2000" advTm="28786"/>
    </mc:Choice>
    <mc:Fallback xmlns="">
      <p:transition xmlns:p14="http://schemas.microsoft.com/office/powerpoint/2010/main" spd="slow" advTm="28786"/>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312582818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t>orthologs</a:t>
              </a:r>
              <a:endParaRPr lang="en-US" sz="1400" dirty="0"/>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t>co-expressed</a:t>
              </a:r>
              <a:endParaRPr lang="en-US" sz="1400" dirty="0"/>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t>Are gene regulatory networks among </a:t>
              </a:r>
              <a:r>
                <a:rPr lang="en-US" sz="2400" b="0" i="1" dirty="0" err="1" smtClean="0"/>
                <a:t>orthologs</a:t>
              </a:r>
              <a:r>
                <a:rPr lang="en-US" sz="2400" b="0" i="1" dirty="0" smtClean="0"/>
                <a:t> conserved across species?</a:t>
              </a:r>
              <a:endParaRPr lang="en-US" sz="2400" b="0" i="1" dirty="0"/>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among </a:t>
              </a:r>
              <a:r>
                <a:rPr kumimoji="0" lang="en-US" sz="1400" b="0" i="0" u="none" strike="noStrike" kern="0" cap="none" spc="0" normalizeH="0" baseline="0" noProof="0" dirty="0" err="1" smtClean="0">
                  <a:ln>
                    <a:noFill/>
                  </a:ln>
                  <a:solidFill>
                    <a:srgbClr val="000100"/>
                  </a:solidFill>
                  <a:effectLst/>
                  <a:uLnTx/>
                  <a:uFillTx/>
                </a:rPr>
                <a:t>orthologs</a:t>
              </a:r>
              <a:r>
                <a:rPr kumimoji="0" lang="en-US" sz="1400" b="0" i="0" u="none" strike="noStrike" kern="0" cap="none" spc="0" normalizeH="0" baseline="0" noProof="0" dirty="0" smtClean="0">
                  <a:ln>
                    <a:noFill/>
                  </a:ln>
                  <a:solidFill>
                    <a:srgbClr val="000100"/>
                  </a:solidFill>
                  <a:effectLst/>
                  <a:uLnTx/>
                  <a:uFillTx/>
                </a:rPr>
                <a:t> (</a:t>
              </a:r>
              <a:r>
                <a:rPr kumimoji="0" lang="en-US" sz="1400" b="1" i="0" u="none" strike="noStrike" kern="0" cap="none" spc="0" normalizeH="0" baseline="0" noProof="0" dirty="0" smtClean="0">
                  <a:ln>
                    <a:noFill/>
                  </a:ln>
                  <a:solidFill>
                    <a:srgbClr val="000100"/>
                  </a:solidFill>
                  <a:effectLst/>
                  <a:uLnTx/>
                  <a:uFillTx/>
                </a:rPr>
                <a:t>internal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from species-specific factors (</a:t>
              </a:r>
              <a:r>
                <a:rPr kumimoji="0" lang="en-US" sz="1400" b="1" i="0" u="none" strike="noStrike" kern="0" cap="none" spc="0" normalizeH="0" baseline="0" noProof="0" dirty="0" smtClean="0">
                  <a:ln>
                    <a:noFill/>
                  </a:ln>
                  <a:solidFill>
                    <a:srgbClr val="000100"/>
                  </a:solidFill>
                  <a:effectLst/>
                  <a:uLnTx/>
                  <a:uFillTx/>
                </a:rPr>
                <a:t>external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kumimoji="0" lang="en-US" sz="1400" b="0" i="1" u="none" strike="noStrike" kern="0" cap="none" spc="0" normalizeH="0" baseline="0" noProof="0" dirty="0">
                <a:ln>
                  <a:noFill/>
                </a:ln>
                <a:solidFill>
                  <a:srgbClr val="000100"/>
                </a:solidFill>
                <a:effectLst/>
                <a:uLnTx/>
                <a:uFillTx/>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79646"/>
                  </a:solidFill>
                  <a:effectLst/>
                  <a:uLnTx/>
                  <a:uFillTx/>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Species-specific transcription factors</a:t>
                </a:r>
                <a:endParaRPr kumimoji="0" lang="en-US" sz="1400" b="0" i="1" u="none" strike="noStrike" kern="0" cap="none" spc="0" normalizeH="0" baseline="0" noProof="0" dirty="0">
                  <a:ln>
                    <a:noFill/>
                  </a:ln>
                  <a:solidFill>
                    <a:srgbClr val="000100"/>
                  </a:solidFill>
                  <a:effectLst/>
                  <a:uLnTx/>
                  <a:uFillTx/>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t>To what degree can’t </a:t>
            </a:r>
            <a:r>
              <a:rPr lang="en-US" sz="2400" dirty="0" err="1" smtClean="0"/>
              <a:t>ortholog</a:t>
            </a:r>
            <a:r>
              <a:rPr lang="en-US" sz="2400" dirty="0" smtClean="0"/>
              <a:t> expression levels be predicted due to species-specific regulation</a:t>
            </a:r>
            <a:endParaRPr lang="en-US" sz="2400" dirty="0"/>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647539051"/>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70" y="152400"/>
            <a:ext cx="7518680" cy="914400"/>
          </a:xfrm>
        </p:spPr>
        <p:txBody>
          <a:bodyPr/>
          <a:lstStyle/>
          <a:p>
            <a:r>
              <a:rPr lang="en-US" dirty="0" smtClean="0"/>
              <a:t>State-space model for internal and external gene regulatory networks</a:t>
            </a:r>
            <a:endParaRPr lang="en-US"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a:rPr>
                  <a:t>I</a:t>
                </a:r>
                <a:r>
                  <a:rPr kumimoji="0" lang="en-US" sz="1200" b="0" i="0" u="none" strike="noStrike" kern="0" cap="none" spc="0" normalizeH="0" baseline="0" noProof="0" dirty="0" smtClean="0">
                    <a:ln>
                      <a:noFill/>
                    </a:ln>
                    <a:solidFill>
                      <a:sysClr val="windowText" lastClr="000000"/>
                    </a:solidFill>
                    <a:effectLst/>
                    <a:uLnTx/>
                    <a:uFillTx/>
                    <a:latin typeface="Times New Roman"/>
                  </a:rPr>
                  <a:t>nternal 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Times New Roman"/>
                  </a:rPr>
                  <a:t>External 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t</a:t>
                    </a:r>
                    <a:r>
                      <a:rPr kumimoji="0" lang="en-US" sz="2400" b="0" i="0" u="none" strike="noStrike" kern="0" cap="none" spc="0" normalizeH="0" baseline="-25000" noProof="0" dirty="0" smtClean="0">
                        <a:ln>
                          <a:noFill/>
                        </a:ln>
                        <a:solidFill>
                          <a:sysClr val="windowText" lastClr="000000"/>
                        </a:solidFill>
                        <a:effectLst/>
                        <a:uLnTx/>
                        <a:uFillTx/>
                        <a:latin typeface="Times New Roman"/>
                        <a:cs typeface="Times New Roman"/>
                      </a:rPr>
                      <a:t>+1</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3" name="TextBox 422"/>
                  <p:cNvSpPr txBox="1"/>
                  <p:nvPr/>
                </p:nvSpPr>
                <p:spPr>
                  <a:xfrm>
                    <a:off x="3938959" y="2729279"/>
                    <a:ext cx="46707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U</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a:r>
                    <a:rPr lang="en-US" sz="2400" dirty="0" smtClean="0">
                      <a:latin typeface="Arial"/>
                      <a:cs typeface="Arial"/>
                    </a:rPr>
                    <a:t>State space model</a:t>
                  </a:r>
                  <a:endParaRPr lang="en-US" sz="2400" dirty="0">
                    <a:latin typeface="Arial"/>
                    <a:cs typeface="Arial"/>
                  </a:endParaRPr>
                </a:p>
              </p:txBody>
            </p:sp>
            <p:sp>
              <p:nvSpPr>
                <p:cNvPr id="414" name="TextBox 413"/>
                <p:cNvSpPr txBox="1"/>
                <p:nvPr/>
              </p:nvSpPr>
              <p:spPr>
                <a:xfrm>
                  <a:off x="3733801" y="5867400"/>
                  <a:ext cx="1905001" cy="954107"/>
                </a:xfrm>
                <a:prstGeom prst="rect">
                  <a:avLst/>
                </a:prstGeom>
                <a:noFill/>
              </p:spPr>
              <p:txBody>
                <a:bodyPr wrap="square" rtlCol="0">
                  <a:spAutoFit/>
                </a:bodyPr>
                <a:lstStyle/>
                <a:p>
                  <a:r>
                    <a:rPr lang="en-US" sz="1400" i="1" dirty="0" err="1" smtClean="0">
                      <a:latin typeface="Times New Roman"/>
                      <a:cs typeface="Times New Roman"/>
                    </a:rPr>
                    <a:t>A</a:t>
                  </a:r>
                  <a:r>
                    <a:rPr lang="en-US" sz="1400" i="1" baseline="-25000" dirty="0" err="1" smtClean="0">
                      <a:latin typeface="Times New Roman"/>
                      <a:cs typeface="Times New Roman"/>
                    </a:rPr>
                    <a:t>ij</a:t>
                  </a:r>
                  <a:r>
                    <a:rPr lang="en-US" sz="1400" dirty="0" smtClean="0">
                      <a:latin typeface="Times New Roman"/>
                      <a:cs typeface="Times New Roman"/>
                    </a:rPr>
                    <a:t> captures temporal casual influence from Gene </a:t>
                  </a:r>
                  <a:r>
                    <a:rPr lang="en-US" sz="1400" i="1" dirty="0" err="1" smtClean="0">
                      <a:latin typeface="Times New Roman"/>
                      <a:cs typeface="Times New Roman"/>
                    </a:rPr>
                    <a:t>i</a:t>
                  </a:r>
                  <a:r>
                    <a:rPr lang="en-US" sz="1400" dirty="0" smtClean="0">
                      <a:latin typeface="Times New Roman"/>
                      <a:cs typeface="Times New Roman"/>
                    </a:rPr>
                    <a:t> to Gene </a:t>
                  </a:r>
                  <a:r>
                    <a:rPr lang="en-US" sz="1400" i="1" dirty="0" smtClean="0">
                      <a:latin typeface="Times New Roman"/>
                      <a:cs typeface="Times New Roman"/>
                    </a:rPr>
                    <a:t>j </a:t>
                  </a:r>
                  <a:r>
                    <a:rPr lang="en-US" sz="1400" dirty="0" smtClean="0">
                      <a:latin typeface="Times New Roman"/>
                      <a:cs typeface="Times New Roman"/>
                    </a:rPr>
                    <a:t> in internal group</a:t>
                  </a:r>
                  <a:endParaRPr lang="en-US" sz="1400" i="1" dirty="0">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r>
                    <a:rPr lang="en-US" sz="1400" i="1" dirty="0" err="1" smtClean="0">
                      <a:latin typeface="Times New Roman"/>
                      <a:cs typeface="Times New Roman"/>
                    </a:rPr>
                    <a:t>B</a:t>
                  </a:r>
                  <a:r>
                    <a:rPr lang="en-US" sz="1400" i="1" baseline="-25000" dirty="0" err="1" smtClean="0">
                      <a:latin typeface="Times New Roman"/>
                      <a:cs typeface="Times New Roman"/>
                    </a:rPr>
                    <a:t>kl</a:t>
                  </a:r>
                  <a:r>
                    <a:rPr lang="en-US" sz="1400" dirty="0" smtClean="0">
                      <a:latin typeface="Times New Roman"/>
                      <a:cs typeface="Times New Roman"/>
                    </a:rPr>
                    <a:t> </a:t>
                  </a:r>
                  <a:r>
                    <a:rPr lang="en-US" sz="1400" dirty="0">
                      <a:latin typeface="Times New Roman"/>
                      <a:cs typeface="Times New Roman"/>
                    </a:rPr>
                    <a:t>captures </a:t>
                  </a:r>
                  <a:r>
                    <a:rPr lang="en-US" sz="1400" dirty="0" smtClean="0">
                      <a:latin typeface="Times New Roman"/>
                      <a:cs typeface="Times New Roman"/>
                    </a:rPr>
                    <a:t>temporal </a:t>
                  </a:r>
                  <a:r>
                    <a:rPr lang="en-US" sz="1400" dirty="0">
                      <a:latin typeface="Times New Roman"/>
                      <a:cs typeface="Times New Roman"/>
                    </a:rPr>
                    <a:t>casual influence from </a:t>
                  </a:r>
                  <a:r>
                    <a:rPr lang="en-US" sz="1400" dirty="0" smtClean="0">
                      <a:latin typeface="Times New Roman"/>
                      <a:cs typeface="Times New Roman"/>
                    </a:rPr>
                    <a:t>external factor </a:t>
                  </a:r>
                  <a:r>
                    <a:rPr lang="en-US" sz="1400" i="1" dirty="0" smtClean="0">
                      <a:latin typeface="Times New Roman"/>
                      <a:cs typeface="Times New Roman"/>
                    </a:rPr>
                    <a:t>k </a:t>
                  </a:r>
                  <a:r>
                    <a:rPr lang="en-US" sz="1400" dirty="0" smtClean="0">
                      <a:latin typeface="Times New Roman"/>
                      <a:cs typeface="Times New Roman"/>
                    </a:rPr>
                    <a:t>to Gene </a:t>
                  </a:r>
                  <a:r>
                    <a:rPr lang="en-US" sz="1400" i="1" dirty="0" smtClean="0">
                      <a:latin typeface="Times New Roman"/>
                      <a:cs typeface="Times New Roman"/>
                    </a:rPr>
                    <a:t>l </a:t>
                  </a:r>
                  <a:r>
                    <a:rPr lang="en-US" sz="1400" dirty="0" smtClean="0">
                      <a:latin typeface="Times New Roman"/>
                      <a:cs typeface="Times New Roman"/>
                    </a:rPr>
                    <a:t>in internal group</a:t>
                  </a:r>
                  <a:endParaRPr lang="en-US" sz="1400" i="1" dirty="0">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Gene expression vector of </a:t>
                </a:r>
                <a:r>
                  <a:rPr lang="en-US" sz="1400" dirty="0" smtClean="0">
                    <a:latin typeface="Times New Roman"/>
                    <a:cs typeface="Times New Roman"/>
                  </a:rPr>
                  <a:t>internal group at time </a:t>
                </a:r>
                <a:r>
                  <a:rPr lang="en-US" sz="1400" i="1" dirty="0" smtClean="0">
                    <a:latin typeface="Times New Roman"/>
                    <a:cs typeface="Times New Roman"/>
                  </a:rPr>
                  <a:t>t</a:t>
                </a:r>
                <a:endParaRPr lang="en-US" sz="1400" i="1" dirty="0">
                  <a:latin typeface="Times New Roman"/>
                  <a:cs typeface="Times New Roman"/>
                </a:endParaRPr>
              </a:p>
            </p:txBody>
          </p:sp>
          <p:sp>
            <p:nvSpPr>
              <p:cNvPr id="410" name="TextBox 409"/>
              <p:cNvSpPr txBox="1"/>
              <p:nvPr/>
            </p:nvSpPr>
            <p:spPr>
              <a:xfrm>
                <a:off x="8534401" y="3733800"/>
                <a:ext cx="1371600" cy="1169551"/>
              </a:xfrm>
              <a:prstGeom prst="rect">
                <a:avLst/>
              </a:prstGeom>
              <a:noFill/>
            </p:spPr>
            <p:txBody>
              <a:bodyPr wrap="square" rtlCol="0">
                <a:spAutoFit/>
              </a:bodyPr>
              <a:lstStyle/>
              <a:p>
                <a:r>
                  <a:rPr lang="en-US" sz="1400" dirty="0" smtClean="0">
                    <a:latin typeface="Times New Roman"/>
                    <a:cs typeface="Times New Roman"/>
                  </a:rPr>
                  <a:t>Control: Gene expression vector of external factors at time </a:t>
                </a:r>
                <a:r>
                  <a:rPr lang="en-US" sz="1400" i="1" dirty="0" smtClean="0">
                    <a:latin typeface="Times New Roman"/>
                    <a:cs typeface="Times New Roman"/>
                  </a:rPr>
                  <a:t>t</a:t>
                </a:r>
                <a:endParaRPr lang="en-US" sz="1400" i="1" dirty="0">
                  <a:latin typeface="Times New Roman"/>
                  <a:cs typeface="Times New Roman"/>
                </a:endParaRPr>
              </a:p>
            </p:txBody>
          </p:sp>
        </p:grpSp>
        <p:sp>
          <p:nvSpPr>
            <p:cNvPr id="407" name="TextBox 406"/>
            <p:cNvSpPr txBox="1"/>
            <p:nvPr/>
          </p:nvSpPr>
          <p:spPr>
            <a:xfrm>
              <a:off x="1524001" y="5638800"/>
              <a:ext cx="1925739" cy="738664"/>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a:t>
              </a:r>
              <a:r>
                <a:rPr lang="en-US" sz="1400" dirty="0" smtClean="0">
                  <a:latin typeface="Times New Roman"/>
                  <a:cs typeface="Times New Roman"/>
                </a:rPr>
                <a:t>ene expression vector of Group </a:t>
              </a:r>
              <a:r>
                <a:rPr lang="en-US" sz="1400" i="1" dirty="0" smtClean="0">
                  <a:latin typeface="Times New Roman"/>
                  <a:cs typeface="Times New Roman"/>
                </a:rPr>
                <a:t>X</a:t>
              </a:r>
              <a:r>
                <a:rPr lang="en-US" sz="1400" dirty="0" smtClean="0">
                  <a:latin typeface="Times New Roman"/>
                  <a:cs typeface="Times New Roman"/>
                </a:rPr>
                <a:t> at time </a:t>
              </a:r>
              <a:r>
                <a:rPr lang="en-US" sz="1400" i="1" dirty="0" smtClean="0">
                  <a:latin typeface="Times New Roman"/>
                  <a:cs typeface="Times New Roman"/>
                </a:rPr>
                <a:t>t</a:t>
              </a:r>
              <a:r>
                <a:rPr lang="en-US" sz="1400" dirty="0" smtClean="0">
                  <a:latin typeface="Times New Roman"/>
                  <a:cs typeface="Times New Roman"/>
                </a:rPr>
                <a:t>+1</a:t>
              </a:r>
              <a:endParaRPr lang="en-US" sz="1400" dirty="0">
                <a:latin typeface="Times New Roman"/>
                <a:cs typeface="Times New Roman"/>
              </a:endParaRPr>
            </a:p>
          </p:txBody>
        </p:sp>
      </p:grpSp>
      <p:sp>
        <p:nvSpPr>
          <p:cNvPr id="3" name="TextBox 2"/>
          <p:cNvSpPr txBox="1"/>
          <p:nvPr/>
        </p:nvSpPr>
        <p:spPr>
          <a:xfrm>
            <a:off x="381000" y="1752600"/>
            <a:ext cx="2725560" cy="1200329"/>
          </a:xfrm>
          <a:prstGeom prst="rect">
            <a:avLst/>
          </a:prstGeom>
          <a:noFill/>
        </p:spPr>
        <p:txBody>
          <a:bodyPr wrap="square" rtlCol="0">
            <a:spAutoFit/>
          </a:bodyPr>
          <a:lstStyle/>
          <a:p>
            <a:r>
              <a:rPr lang="en-US" b="1" dirty="0" smtClean="0">
                <a:latin typeface="Aril"/>
                <a:cs typeface="Aril"/>
              </a:rPr>
              <a:t>How to identify gene expression dynamics driven by internal/external regulation?</a:t>
            </a:r>
            <a:endParaRPr lang="en-US" b="1" dirty="0">
              <a:latin typeface="Aril"/>
              <a:cs typeface="Aril"/>
            </a:endParaRPr>
          </a:p>
        </p:txBody>
      </p:sp>
      <p:sp>
        <p:nvSpPr>
          <p:cNvPr id="4" name="TextBox 3"/>
          <p:cNvSpPr txBox="1"/>
          <p:nvPr/>
        </p:nvSpPr>
        <p:spPr>
          <a:xfrm>
            <a:off x="2209800" y="1219200"/>
            <a:ext cx="1274750" cy="276999"/>
          </a:xfrm>
          <a:prstGeom prst="rect">
            <a:avLst/>
          </a:prstGeom>
          <a:noFill/>
        </p:spPr>
        <p:txBody>
          <a:bodyPr wrap="none" rtlCol="0">
            <a:spAutoFit/>
          </a:bodyPr>
          <a:lstStyle/>
          <a:p>
            <a:r>
              <a:rPr lang="en-US" dirty="0" smtClean="0"/>
              <a:t>Internal Group</a:t>
            </a:r>
            <a:endParaRPr lang="en-US" i="1" dirty="0"/>
          </a:p>
        </p:txBody>
      </p:sp>
      <p:sp>
        <p:nvSpPr>
          <p:cNvPr id="428" name="TextBox 427"/>
          <p:cNvSpPr txBox="1"/>
          <p:nvPr/>
        </p:nvSpPr>
        <p:spPr>
          <a:xfrm>
            <a:off x="4800600" y="1143000"/>
            <a:ext cx="1326221" cy="276999"/>
          </a:xfrm>
          <a:prstGeom prst="rect">
            <a:avLst/>
          </a:prstGeom>
          <a:noFill/>
        </p:spPr>
        <p:txBody>
          <a:bodyPr wrap="none" rtlCol="0">
            <a:spAutoFit/>
          </a:bodyPr>
          <a:lstStyle/>
          <a:p>
            <a:r>
              <a:rPr lang="en-US" dirty="0" smtClean="0"/>
              <a:t>External Group</a:t>
            </a:r>
            <a:endParaRPr lang="en-US" i="1" dirty="0"/>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custDataLst>
      <p:tags r:id="rId1"/>
    </p:custDataLst>
    <p:extLst>
      <p:ext uri="{BB962C8B-B14F-4D97-AF65-F5344CB8AC3E}">
        <p14:creationId xmlns:p14="http://schemas.microsoft.com/office/powerpoint/2010/main" val="3997015065"/>
      </p:ext>
    </p:extLst>
  </p:cSld>
  <p:clrMapOvr>
    <a:masterClrMapping/>
  </p:clrMapOvr>
  <p:transition xmlns:p14="http://schemas.microsoft.com/office/powerpoint/2010/main" advTm="520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3265459178"/>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9556"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220893" y="4757132"/>
            <a:ext cx="4693951" cy="1015663"/>
          </a:xfrm>
          <a:prstGeom prst="rect">
            <a:avLst/>
          </a:prstGeom>
          <a:noFill/>
        </p:spPr>
        <p:txBody>
          <a:bodyPr wrap="square" rtlCol="0">
            <a:spAutoFit/>
          </a:bodyPr>
          <a:lstStyle/>
          <a:p>
            <a:pPr algn="ctr" fontAlgn="auto">
              <a:spcBef>
                <a:spcPts val="0"/>
              </a:spcBef>
              <a:spcAft>
                <a:spcPts val="0"/>
              </a:spcAft>
            </a:pPr>
            <a:r>
              <a:rPr lang="en-US" sz="2000" b="0" dirty="0">
                <a:solidFill>
                  <a:srgbClr val="000000"/>
                </a:solidFill>
                <a:latin typeface="Times New Roman"/>
                <a:ea typeface="+mn-ea"/>
                <a:cs typeface="Times New Roman"/>
              </a:rPr>
              <a:t>Effective state space model for meta-</a:t>
            </a:r>
            <a:r>
              <a:rPr lang="en-US" sz="2000" b="0" dirty="0" smtClean="0">
                <a:solidFill>
                  <a:srgbClr val="000000"/>
                </a:solidFill>
                <a:latin typeface="Times New Roman"/>
                <a:ea typeface="+mn-ea"/>
                <a:cs typeface="Times New Roman"/>
              </a:rPr>
              <a:t>genes (e.g., 250 time points to estimate 50 matrix elements if 5 worm meta-genes)</a:t>
            </a:r>
            <a:endParaRPr lang="en-US" sz="2000" b="0" dirty="0">
              <a:solidFill>
                <a:srgbClr val="000000"/>
              </a:solidFill>
              <a:latin typeface="Times New Roman"/>
              <a:ea typeface="+mn-ea"/>
              <a:cs typeface="Times New Roman"/>
            </a:endParaRPr>
          </a:p>
        </p:txBody>
      </p:sp>
      <p:graphicFrame>
        <p:nvGraphicFramePr>
          <p:cNvPr id="106" name="Object 105"/>
          <p:cNvGraphicFramePr>
            <a:graphicFrameLocks noChangeAspect="1"/>
          </p:cNvGraphicFramePr>
          <p:nvPr>
            <p:extLst>
              <p:ext uri="{D42A27DB-BD31-4B8C-83A1-F6EECF244321}">
                <p14:modId xmlns:p14="http://schemas.microsoft.com/office/powerpoint/2010/main" val="4040946230"/>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9557"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1" y="1219200"/>
            <a:ext cx="4767581" cy="1015663"/>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Times New Roman"/>
                <a:ea typeface="+mn-ea"/>
                <a:cs typeface="Times New Roman"/>
              </a:rPr>
              <a:t>Not enough data to estimate state space model for </a:t>
            </a:r>
            <a:r>
              <a:rPr lang="en-US" sz="2000" b="0" dirty="0" smtClean="0">
                <a:solidFill>
                  <a:srgbClr val="000000"/>
                </a:solidFill>
                <a:latin typeface="Times New Roman"/>
                <a:ea typeface="+mn-ea"/>
                <a:cs typeface="Times New Roman"/>
              </a:rPr>
              <a:t>genes (e.g., 91K time points to estimate 11.5M elements of </a:t>
            </a:r>
            <a:r>
              <a:rPr lang="en-US" sz="2000" b="0" i="1" dirty="0" smtClean="0">
                <a:solidFill>
                  <a:srgbClr val="000000"/>
                </a:solidFill>
                <a:latin typeface="Times New Roman"/>
                <a:ea typeface="+mn-ea"/>
                <a:cs typeface="Times New Roman"/>
              </a:rPr>
              <a:t>A &amp; B</a:t>
            </a:r>
            <a:r>
              <a:rPr lang="en-US" sz="2000" b="0" dirty="0" smtClean="0">
                <a:solidFill>
                  <a:srgbClr val="000000"/>
                </a:solidFill>
                <a:latin typeface="Times New Roman"/>
                <a:ea typeface="+mn-ea"/>
                <a:cs typeface="Times New Roman"/>
              </a:rPr>
              <a:t> in worm)</a:t>
            </a:r>
            <a:endParaRPr lang="en-US" sz="2000" b="0" dirty="0">
              <a:solidFill>
                <a:srgbClr val="000000"/>
              </a:solidFill>
              <a:latin typeface="Times New Roman"/>
              <a:ea typeface="+mn-ea"/>
              <a:cs typeface="Times New Roman"/>
            </a:endParaRPr>
          </a:p>
        </p:txBody>
      </p:sp>
      <p:sp>
        <p:nvSpPr>
          <p:cNvPr id="3" name="Rectangle 2"/>
          <p:cNvSpPr/>
          <p:nvPr/>
        </p:nvSpPr>
        <p:spPr>
          <a:xfrm>
            <a:off x="607455" y="3276600"/>
            <a:ext cx="3497452" cy="707886"/>
          </a:xfrm>
          <a:prstGeom prst="rect">
            <a:avLst/>
          </a:prstGeom>
        </p:spPr>
        <p:txBody>
          <a:bodyPr wrap="square">
            <a:spAutoFit/>
          </a:bodyPr>
          <a:lstStyle/>
          <a:p>
            <a:pPr fontAlgn="auto">
              <a:spcBef>
                <a:spcPts val="0"/>
              </a:spcBef>
              <a:spcAft>
                <a:spcPts val="0"/>
              </a:spcAft>
            </a:pPr>
            <a:r>
              <a:rPr lang="en-US" sz="2000" b="0" dirty="0">
                <a:solidFill>
                  <a:srgbClr val="000000"/>
                </a:solidFill>
                <a:latin typeface="Times New Roman"/>
                <a:ea typeface="+mn-ea"/>
                <a:cs typeface="Times New Roman"/>
              </a:rPr>
              <a:t>Dimensionality reduction from genes to meta-genes (e.g., </a:t>
            </a:r>
            <a:r>
              <a:rPr lang="en-US" sz="2000" b="0" dirty="0" smtClean="0">
                <a:solidFill>
                  <a:srgbClr val="000000"/>
                </a:solidFill>
                <a:latin typeface="Times New Roman"/>
                <a:ea typeface="+mn-ea"/>
                <a:cs typeface="Times New Roman"/>
              </a:rPr>
              <a:t>SVD)</a:t>
            </a:r>
            <a:endParaRPr lang="en-US" sz="2000" b="0" dirty="0">
              <a:solidFill>
                <a:srgbClr val="000000"/>
              </a:solidFill>
              <a:latin typeface="Times New Roman"/>
              <a:ea typeface="+mn-ea"/>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661803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ea typeface="+mn-ea"/>
                <a:cs typeface="Helvetica"/>
              </a:rPr>
              <a:t>Different </a:t>
            </a:r>
            <a:r>
              <a:rPr lang="en-US" sz="1400" b="0" dirty="0" err="1" smtClean="0">
                <a:solidFill>
                  <a:srgbClr val="000090"/>
                </a:solidFill>
                <a:latin typeface="Helvetica"/>
                <a:ea typeface="+mn-ea"/>
                <a:cs typeface="Helvetica"/>
              </a:rPr>
              <a:t>ePDP</a:t>
            </a:r>
            <a:r>
              <a:rPr lang="en-US" sz="1400" b="0" dirty="0" smtClean="0">
                <a:solidFill>
                  <a:srgbClr val="000090"/>
                </a:solidFill>
                <a:latin typeface="Helvetica"/>
                <a:ea typeface="+mn-ea"/>
                <a:cs typeface="Helvetica"/>
              </a:rPr>
              <a:t> canonical trajectories</a:t>
            </a:r>
            <a:endParaRPr lang="en-US" sz="1400" b="0" dirty="0">
              <a:solidFill>
                <a:srgbClr val="000090"/>
              </a:solidFill>
              <a:latin typeface="Helvetica"/>
              <a:ea typeface="+mn-e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1</a:t>
                </a:r>
                <a:r>
                  <a:rPr lang="en-US" b="0" kern="0" baseline="30000" dirty="0" smtClean="0">
                    <a:solidFill>
                      <a:sysClr val="windowText" lastClr="000000"/>
                    </a:solidFill>
                    <a:latin typeface="Helvetica"/>
                    <a:ea typeface="+mn-ea"/>
                    <a:cs typeface="Helvetica"/>
                  </a:rPr>
                  <a:t>st</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2</a:t>
                </a:r>
                <a:r>
                  <a:rPr lang="en-US" b="0" kern="0" baseline="30000" dirty="0" smtClean="0">
                    <a:solidFill>
                      <a:sysClr val="windowText" lastClr="000000"/>
                    </a:solidFill>
                    <a:latin typeface="Helvetica"/>
                    <a:ea typeface="+mn-ea"/>
                    <a:cs typeface="Helvetica"/>
                  </a:rPr>
                  <a:t>nd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3</a:t>
                </a:r>
                <a:r>
                  <a:rPr lang="en-US" b="0" kern="0" baseline="30000" dirty="0" smtClean="0">
                    <a:solidFill>
                      <a:sysClr val="windowText" lastClr="000000"/>
                    </a:solidFill>
                    <a:latin typeface="Helvetica"/>
                    <a:ea typeface="+mn-ea"/>
                    <a:cs typeface="Helvetica"/>
                  </a:rPr>
                  <a:t>rd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4</a:t>
                </a:r>
                <a:r>
                  <a:rPr lang="en-US" b="0" kern="0" baseline="30000" dirty="0" smtClean="0">
                    <a:solidFill>
                      <a:sysClr val="windowText" lastClr="000000"/>
                    </a:solidFill>
                    <a:latin typeface="Helvetica"/>
                    <a:ea typeface="+mn-ea"/>
                    <a:cs typeface="Helvetica"/>
                  </a:rPr>
                  <a:t>th</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ea typeface="+mn-ea"/>
                    <a:cs typeface="Helvetica"/>
                  </a:rPr>
                  <a:t>Expression</a:t>
                </a:r>
                <a:endParaRPr lang="en-US" sz="1050" b="0" kern="0" dirty="0">
                  <a:solidFill>
                    <a:sysClr val="windowText" lastClr="000000"/>
                  </a:solidFill>
                  <a:latin typeface="Helvetica"/>
                  <a:ea typeface="+mn-e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Worm’s effective state space model</a:t>
            </a:r>
            <a:endParaRPr lang="en-US" sz="1400" b="0" dirty="0">
              <a:solidFill>
                <a:prstClr val="black"/>
              </a:solidFill>
              <a:latin typeface="Helvetica"/>
              <a:ea typeface="+mn-e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ea typeface="+mn-ea"/>
                <a:cs typeface="Helvetica"/>
              </a:rPr>
              <a:t>Similar </a:t>
            </a:r>
            <a:r>
              <a:rPr lang="en-US" sz="1400" b="0" dirty="0" err="1" smtClean="0">
                <a:solidFill>
                  <a:srgbClr val="FF0000"/>
                </a:solidFill>
                <a:latin typeface="Helvetica"/>
                <a:ea typeface="+mn-ea"/>
                <a:cs typeface="Helvetica"/>
              </a:rPr>
              <a:t>iPDP</a:t>
            </a:r>
            <a:r>
              <a:rPr lang="en-US" sz="1400" b="0" dirty="0" smtClean="0">
                <a:solidFill>
                  <a:srgbClr val="FF0000"/>
                </a:solidFill>
                <a:latin typeface="Helvetica"/>
                <a:ea typeface="+mn-ea"/>
                <a:cs typeface="Helvetica"/>
              </a:rPr>
              <a:t> canonical trajectories</a:t>
            </a:r>
            <a:endParaRPr lang="en-US" sz="1400" b="0" dirty="0">
              <a:solidFill>
                <a:srgbClr val="FF0000"/>
              </a:solidFill>
              <a:latin typeface="Helvetica"/>
              <a:ea typeface="+mn-e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Fly’s effective state space model</a:t>
            </a:r>
            <a:endParaRPr lang="en-US" sz="1400" b="0" dirty="0">
              <a:solidFill>
                <a:prstClr val="black"/>
              </a:solidFill>
              <a:latin typeface="Helvetica"/>
              <a:ea typeface="+mn-e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3589284722"/>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278601"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405456041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278602"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186034264"/>
      </p:ext>
    </p:extLst>
  </p:cSld>
  <p:clrMapOvr>
    <a:masterClrMapping/>
  </p:clrMapOvr>
  <mc:AlternateContent xmlns:mc="http://schemas.openxmlformats.org/markup-compatibility/2006" xmlns:p14="http://schemas.microsoft.com/office/powerpoint/2010/main">
    <mc:Choice Requires="p14">
      <p:transition spd="slow" p14:dur="2000" advTm="77264"/>
    </mc:Choice>
    <mc:Fallback xmlns="">
      <p:transition xmlns:p14="http://schemas.microsoft.com/office/powerpoint/2010/main" spd="slow" advTm="7726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2007816174"/>
      </p:ext>
    </p:extLst>
  </p:cSld>
  <p:clrMapOvr>
    <a:masterClrMapping/>
  </p:clrMapOvr>
  <p:transition xmlns:p14="http://schemas.microsoft.com/office/powerpoint/2010/main" advTm="23046"/>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B</a:t>
            </a:r>
            <a:r>
              <a:rPr lang="en-US" sz="1600" b="0" dirty="0" smtClean="0">
                <a:solidFill>
                  <a:prstClr val="black"/>
                </a:solidFill>
                <a:latin typeface="Helvetica"/>
                <a:ea typeface="+mn-ea"/>
                <a:cs typeface="Helvetica"/>
              </a:rPr>
              <a:t>. Dimensionality Reduction</a:t>
            </a:r>
            <a:endParaRPr lang="en-US" sz="1600" b="0" dirty="0">
              <a:solidFill>
                <a:prstClr val="black"/>
              </a:solidFill>
              <a:latin typeface="Helvetica"/>
              <a:ea typeface="+mn-e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ea typeface="+mn-ea"/>
                    <a:cs typeface="Helvetica"/>
                  </a:rPr>
                  <a:t>G</a:t>
                </a:r>
                <a:r>
                  <a:rPr lang="en-US" b="0" kern="0" dirty="0" err="1" smtClean="0">
                    <a:solidFill>
                      <a:sysClr val="windowText" lastClr="000000"/>
                    </a:solidFill>
                    <a:latin typeface="Helvetica"/>
                    <a:ea typeface="+mn-ea"/>
                    <a:cs typeface="Helvetica"/>
                  </a:rPr>
                  <a:t>enes</a:t>
                </a:r>
                <a:r>
                  <a:rPr lang="en-US" b="0" kern="0" dirty="0" smtClean="0">
                    <a:solidFill>
                      <a:sysClr val="windowText" lastClr="000000"/>
                    </a:solidFill>
                    <a:latin typeface="Helvetica"/>
                    <a:ea typeface="+mn-ea"/>
                    <a:cs typeface="Helvetica"/>
                  </a:rPr>
                  <a:t>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4087574546"/>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1170"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9862584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1171"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2883834544"/>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1172"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58415042"/>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1173"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X</a:t>
              </a:r>
              <a:endParaRPr lang="en-US" b="0" i="1" dirty="0">
                <a:solidFill>
                  <a:prstClr val="black"/>
                </a:solidFill>
                <a:latin typeface="Times New Roman"/>
                <a:ea typeface="+mn-ea"/>
                <a:cs typeface="+mn-cs"/>
              </a:endParaRP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U</a:t>
              </a:r>
              <a:endParaRPr lang="en-US" b="0" i="1" dirty="0">
                <a:solidFill>
                  <a:prstClr val="black"/>
                </a:solidFill>
                <a:latin typeface="Times New Roman"/>
                <a:ea typeface="+mn-ea"/>
                <a:cs typeface="+mn-cs"/>
              </a:endParaRP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srgbClr val="005C00"/>
                  </a:solidFill>
                  <a:latin typeface="Times New Roman" pitchFamily="18" charset="0"/>
                  <a:ea typeface="+mn-ea"/>
                  <a:cs typeface="+mn-cs"/>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ea typeface="+mn-ea"/>
                    <a:cs typeface="+mn-cs"/>
                  </a:rPr>
                  <a:t>I</a:t>
                </a:r>
                <a:r>
                  <a:rPr lang="en-US" b="0" dirty="0" smtClean="0">
                    <a:solidFill>
                      <a:prstClr val="black"/>
                    </a:solidFill>
                    <a:latin typeface="Times New Roman"/>
                    <a:ea typeface="+mn-ea"/>
                    <a:cs typeface="+mn-cs"/>
                  </a:rPr>
                  <a:t>nternal regulation among genes/meta-genes Group </a:t>
                </a:r>
                <a:r>
                  <a:rPr lang="en-US" b="0" i="1" dirty="0" smtClean="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smtClean="0">
                    <a:solidFill>
                      <a:prstClr val="black"/>
                    </a:solidFill>
                    <a:latin typeface="Times New Roman"/>
                    <a:ea typeface="+mn-ea"/>
                    <a:cs typeface="+mn-cs"/>
                  </a:rPr>
                  <a:t>A/</a:t>
                </a:r>
                <a:r>
                  <a:rPr lang="en-US" b="0" i="1" dirty="0" err="1" smtClean="0">
                    <a:solidFill>
                      <a:prstClr val="black"/>
                    </a:solidFill>
                    <a:latin typeface="Times New Roman"/>
                    <a:ea typeface="+mn-ea"/>
                    <a:cs typeface="+mn-cs"/>
                  </a:rPr>
                  <a:t>Ã</a:t>
                </a:r>
                <a:endParaRPr lang="en-US" b="0" i="1" dirty="0">
                  <a:solidFill>
                    <a:prstClr val="black"/>
                  </a:solidFill>
                  <a:latin typeface="Times New Roman"/>
                  <a:ea typeface="+mn-ea"/>
                  <a:cs typeface="+mn-cs"/>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External regulation from genes/meta-genes in Group </a:t>
                </a:r>
                <a:r>
                  <a:rPr lang="en-US" b="0" i="1" dirty="0">
                    <a:solidFill>
                      <a:prstClr val="black"/>
                    </a:solidFill>
                    <a:latin typeface="Times New Roman"/>
                    <a:ea typeface="+mn-ea"/>
                    <a:cs typeface="+mn-cs"/>
                  </a:rPr>
                  <a:t>U</a:t>
                </a:r>
                <a:endParaRPr lang="en-US" b="0" i="1" dirty="0" smtClean="0">
                  <a:solidFill>
                    <a:prstClr val="black"/>
                  </a:solidFill>
                  <a:latin typeface="Times New Roman"/>
                  <a:ea typeface="+mn-ea"/>
                  <a:cs typeface="+mn-cs"/>
                </a:endParaRPr>
              </a:p>
              <a:p>
                <a:pPr defTabSz="457200" fontAlgn="auto">
                  <a:spcBef>
                    <a:spcPts val="0"/>
                  </a:spcBef>
                  <a:spcAft>
                    <a:spcPts val="0"/>
                  </a:spcAft>
                </a:pPr>
                <a:r>
                  <a:rPr lang="en-US" b="0" dirty="0" smtClean="0">
                    <a:solidFill>
                      <a:prstClr val="black"/>
                    </a:solidFill>
                    <a:latin typeface="Times New Roman"/>
                    <a:ea typeface="+mn-ea"/>
                    <a:cs typeface="+mn-cs"/>
                  </a:rPr>
                  <a:t>to genes/meta-genes in Group </a:t>
                </a:r>
                <a:r>
                  <a:rPr lang="en-US" b="0" i="1" dirty="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a:solidFill>
                      <a:prstClr val="black"/>
                    </a:solidFill>
                    <a:latin typeface="Times New Roman"/>
                    <a:ea typeface="+mn-ea"/>
                    <a:cs typeface="+mn-cs"/>
                  </a:rPr>
                  <a:t>B</a:t>
                </a:r>
                <a:r>
                  <a:rPr lang="en-US" b="0" i="1" dirty="0" smtClean="0">
                    <a:solidFill>
                      <a:prstClr val="black"/>
                    </a:solidFill>
                    <a:latin typeface="Times New Roman"/>
                    <a:ea typeface="+mn-ea"/>
                    <a:cs typeface="+mn-cs"/>
                  </a:rPr>
                  <a:t>/</a:t>
                </a:r>
                <a:endParaRPr lang="en-US" b="0" i="1" dirty="0">
                  <a:solidFill>
                    <a:prstClr val="black"/>
                  </a:solidFill>
                  <a:latin typeface="Times New Roman"/>
                  <a:ea typeface="+mn-ea"/>
                  <a:cs typeface="+mn-cs"/>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6707324"/>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1174"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A</a:t>
            </a:r>
            <a:r>
              <a:rPr lang="en-US" sz="1600" b="0" dirty="0" smtClean="0">
                <a:solidFill>
                  <a:srgbClr val="000100"/>
                </a:solidFill>
                <a:latin typeface="Helvetica"/>
                <a:ea typeface="+mn-ea"/>
                <a:cs typeface="Helvetica"/>
              </a:rPr>
              <a:t>. 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C</a:t>
            </a:r>
            <a:r>
              <a:rPr lang="en-US" sz="1600" b="0" dirty="0" smtClean="0">
                <a:solidFill>
                  <a:srgbClr val="000100"/>
                </a:solidFill>
                <a:latin typeface="Helvetica"/>
                <a:ea typeface="+mn-ea"/>
                <a:cs typeface="Helvetica"/>
              </a:rPr>
              <a:t>. Meta-gene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srgbClr val="9BBB58"/>
                </a:solidFill>
                <a:latin typeface="Times New Roman"/>
                <a:ea typeface="+mn-ea"/>
                <a:cs typeface="Times New Roman"/>
              </a:rPr>
              <a:t>X</a:t>
            </a:r>
            <a:r>
              <a:rPr lang="en-US" sz="1800" b="0" i="1" baseline="-25000" dirty="0" smtClean="0">
                <a:solidFill>
                  <a:prstClr val="black"/>
                </a:solidFill>
                <a:latin typeface="Times New Roman"/>
                <a:ea typeface="+mn-ea"/>
                <a:cs typeface="Times New Roman"/>
              </a:rPr>
              <a:t>t+1</a:t>
            </a:r>
            <a:r>
              <a:rPr lang="en-US" sz="1800" b="0" i="1" dirty="0" smtClean="0">
                <a:solidFill>
                  <a:prstClr val="black"/>
                </a:solidFill>
                <a:latin typeface="Times New Roman"/>
                <a:ea typeface="+mn-ea"/>
                <a:cs typeface="Times New Roman"/>
              </a:rPr>
              <a:t>=</a:t>
            </a:r>
            <a:r>
              <a:rPr lang="en-US" sz="1800" b="0" i="1" dirty="0" err="1" smtClean="0">
                <a:solidFill>
                  <a:srgbClr val="C0504D"/>
                </a:solidFill>
                <a:latin typeface="Times New Roman"/>
                <a:ea typeface="+mn-ea"/>
                <a:cs typeface="Times New Roman"/>
              </a:rPr>
              <a:t>A</a:t>
            </a:r>
            <a:r>
              <a:rPr lang="en-US" sz="1800" b="0" i="1" dirty="0" err="1" smtClean="0">
                <a:solidFill>
                  <a:srgbClr val="9BBB58"/>
                </a:solidFill>
                <a:latin typeface="Times New Roman"/>
                <a:ea typeface="+mn-ea"/>
                <a:cs typeface="Times New Roman"/>
              </a:rPr>
              <a:t>X</a:t>
            </a:r>
            <a:r>
              <a:rPr lang="en-US" sz="1800" b="0" i="1" baseline="-25000" dirty="0" err="1" smtClean="0">
                <a:solidFill>
                  <a:prstClr val="black"/>
                </a:solidFill>
                <a:latin typeface="Times New Roman"/>
                <a:ea typeface="+mn-ea"/>
                <a:cs typeface="Times New Roman"/>
              </a:rPr>
              <a:t>t</a:t>
            </a:r>
            <a:r>
              <a:rPr lang="en-US" sz="1800" b="0" i="1" dirty="0" err="1" smtClean="0">
                <a:solidFill>
                  <a:prstClr val="black"/>
                </a:solidFill>
                <a:latin typeface="Times New Roman"/>
                <a:ea typeface="+mn-ea"/>
                <a:cs typeface="Times New Roman"/>
              </a:rPr>
              <a:t>+</a:t>
            </a:r>
            <a:r>
              <a:rPr lang="en-US" sz="1800" b="0" i="1" dirty="0" err="1" smtClean="0">
                <a:solidFill>
                  <a:srgbClr val="4F81BD"/>
                </a:solidFill>
                <a:latin typeface="Times New Roman"/>
                <a:ea typeface="+mn-ea"/>
                <a:cs typeface="Times New Roman"/>
              </a:rPr>
              <a:t>B</a:t>
            </a:r>
            <a:r>
              <a:rPr lang="en-US" sz="1800" b="0" i="1" dirty="0" err="1" smtClean="0">
                <a:solidFill>
                  <a:srgbClr val="F69546"/>
                </a:solidFill>
                <a:latin typeface="Times New Roman"/>
                <a:ea typeface="+mn-ea"/>
                <a:cs typeface="Times New Roman"/>
              </a:rPr>
              <a:t>U</a:t>
            </a:r>
            <a:r>
              <a:rPr lang="en-US" sz="1800" b="0" i="1" baseline="-25000" dirty="0" err="1" smtClean="0">
                <a:solidFill>
                  <a:prstClr val="black"/>
                </a:solidFill>
                <a:latin typeface="Times New Roman"/>
                <a:ea typeface="+mn-ea"/>
                <a:cs typeface="Times New Roman"/>
              </a:rPr>
              <a:t>t</a:t>
            </a:r>
            <a:endParaRPr lang="en-US" sz="1800" b="0" i="1" baseline="-25000" dirty="0">
              <a:solidFill>
                <a:prstClr val="black"/>
              </a:solidFill>
              <a:latin typeface="Times New Roman"/>
              <a:ea typeface="+mn-ea"/>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98" name="Down Arrow 297"/>
          <p:cNvSpPr/>
          <p:nvPr/>
        </p:nvSpPr>
        <p:spPr bwMode="auto">
          <a:xfrm rot="5400000">
            <a:off x="2824425" y="4179009"/>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D. </a:t>
            </a:r>
            <a:r>
              <a:rPr lang="en-US" sz="1600" b="0" dirty="0" smtClean="0">
                <a:solidFill>
                  <a:srgbClr val="FF0000"/>
                </a:solidFill>
                <a:latin typeface="Helvetica"/>
                <a:ea typeface="+mn-ea"/>
                <a:cs typeface="Helvetica"/>
              </a:rPr>
              <a:t>Internal</a:t>
            </a:r>
            <a:r>
              <a:rPr lang="en-US" sz="1600" b="0" dirty="0" smtClean="0">
                <a:solidFill>
                  <a:prstClr val="black"/>
                </a:solidFill>
                <a:latin typeface="Helvetica"/>
                <a:ea typeface="+mn-ea"/>
                <a:cs typeface="Helvetica"/>
              </a:rPr>
              <a:t>/</a:t>
            </a:r>
            <a:r>
              <a:rPr lang="en-US" sz="1600" b="0" dirty="0" smtClean="0">
                <a:solidFill>
                  <a:srgbClr val="254061"/>
                </a:solidFill>
                <a:latin typeface="Helvetica"/>
                <a:ea typeface="+mn-ea"/>
                <a:cs typeface="Helvetica"/>
              </a:rPr>
              <a:t>External </a:t>
            </a:r>
            <a:r>
              <a:rPr lang="en-US" sz="1600" b="0" dirty="0" smtClean="0">
                <a:solidFill>
                  <a:prstClr val="black"/>
                </a:solidFill>
                <a:latin typeface="Helvetica"/>
                <a:ea typeface="+mn-ea"/>
                <a:cs typeface="Helvetica"/>
              </a:rPr>
              <a:t>Principal Dynamic Patterns (PDPs)</a:t>
            </a:r>
            <a:endParaRPr lang="en-US" sz="1600" b="0" dirty="0">
              <a:solidFill>
                <a:prstClr val="black"/>
              </a:solidFill>
              <a:latin typeface="Helvetica"/>
              <a:ea typeface="+mn-ea"/>
              <a:cs typeface="Helvetica"/>
            </a:endParaRP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smtClean="0">
                  <a:solidFill>
                    <a:srgbClr val="000100"/>
                  </a:solidFill>
                  <a:latin typeface="Calibri"/>
                  <a:ea typeface="+mn-ea"/>
                  <a:cs typeface="+mn-cs"/>
                </a:rPr>
                <a:t>…</a:t>
              </a:r>
              <a:endParaRPr lang="en-US" sz="3200" kern="0" dirty="0">
                <a:solidFill>
                  <a:srgbClr val="000100"/>
                </a:solidFill>
                <a:latin typeface="Calibri"/>
                <a:ea typeface="+mn-ea"/>
                <a:cs typeface="+mn-cs"/>
              </a:endParaRP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ea typeface="+mn-ea"/>
                  <a:cs typeface="Times New Roman"/>
                </a:rPr>
                <a:t>[</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smtClean="0">
                  <a:solidFill>
                    <a:srgbClr val="FF0000"/>
                  </a:solidFill>
                  <a:latin typeface="Times New Roman"/>
                  <a:ea typeface="+mn-ea"/>
                  <a:cs typeface="Times New Roman"/>
                </a:rPr>
                <a:t>λ</a:t>
              </a:r>
              <a:r>
                <a:rPr lang="en-US" sz="1400" b="0" i="1" baseline="-25000" dirty="0" err="1" smtClean="0">
                  <a:solidFill>
                    <a:srgbClr val="000000"/>
                  </a:solidFill>
                  <a:latin typeface="Times New Roman"/>
                  <a:ea typeface="+mn-ea"/>
                  <a:cs typeface="Times New Roman"/>
                </a:rPr>
                <a:t>p</a:t>
              </a:r>
              <a:r>
                <a:rPr lang="en-US" sz="1400" b="0" i="1" baseline="30000" dirty="0" err="1" smtClean="0">
                  <a:solidFill>
                    <a:srgbClr val="000000"/>
                  </a:solidFill>
                  <a:latin typeface="Times New Roman"/>
                  <a:ea typeface="+mn-ea"/>
                  <a:cs typeface="Times New Roman"/>
                </a:rPr>
                <a:t>T</a:t>
              </a:r>
              <a:r>
                <a:rPr lang="en-US" sz="1400" b="0" dirty="0" smtClean="0">
                  <a:solidFill>
                    <a:srgbClr val="000000"/>
                  </a:solidFill>
                  <a:latin typeface="Times New Roman"/>
                  <a:ea typeface="+mn-ea"/>
                  <a:cs typeface="Times New Roman"/>
                </a:rPr>
                <a:t>]</a:t>
              </a:r>
              <a:r>
                <a:rPr lang="en-US" sz="1400" b="0" dirty="0">
                  <a:solidFill>
                    <a:srgbClr val="000000"/>
                  </a:solidFill>
                  <a:latin typeface="Times New Roman"/>
                  <a:ea typeface="+mn-ea"/>
                  <a:cs typeface="Times New Roman"/>
                </a:rPr>
                <a:t> </a:t>
              </a:r>
              <a:r>
                <a:rPr lang="en-US" sz="1400" b="0" dirty="0" smtClean="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a:solidFill>
                    <a:srgbClr val="4F81BD"/>
                  </a:solidFill>
                  <a:latin typeface="Times New Roman"/>
                  <a:ea typeface="+mn-ea"/>
                  <a:cs typeface="Times New Roman"/>
                </a:rPr>
                <a:t>σ</a:t>
              </a:r>
              <a:r>
                <a:rPr lang="en-US" sz="1400" b="0" i="1" baseline="-25000" dirty="0" err="1">
                  <a:solidFill>
                    <a:srgbClr val="000000"/>
                  </a:solidFill>
                  <a:latin typeface="Times New Roman"/>
                  <a:ea typeface="+mn-ea"/>
                  <a:cs typeface="Times New Roman"/>
                </a:rPr>
                <a:t>q</a:t>
              </a:r>
              <a:r>
                <a:rPr lang="en-US" sz="1400" b="0" i="1" baseline="30000" dirty="0" err="1">
                  <a:solidFill>
                    <a:srgbClr val="000000"/>
                  </a:solidFill>
                  <a:latin typeface="Times New Roman"/>
                  <a:ea typeface="+mn-ea"/>
                  <a:cs typeface="Times New Roman"/>
                </a:rPr>
                <a:t>T</a:t>
              </a:r>
              <a:r>
                <a:rPr lang="en-US" sz="1400" b="0" dirty="0">
                  <a:solidFill>
                    <a:srgbClr val="000000"/>
                  </a:solidFill>
                  <a:latin typeface="Times New Roman"/>
                  <a:ea typeface="+mn-ea"/>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4" name="Down Arrow 313"/>
          <p:cNvSpPr/>
          <p:nvPr/>
        </p:nvSpPr>
        <p:spPr bwMode="auto">
          <a:xfrm rot="5400000">
            <a:off x="5872566" y="4197026"/>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4F81BD"/>
                  </a:solidFill>
                  <a:latin typeface="Times New Roman"/>
                  <a:ea typeface="+mn-ea"/>
                  <a:cs typeface="Times New Roman"/>
                </a:rPr>
                <a:t>EXT</a:t>
              </a:r>
              <a:r>
                <a:rPr lang="en-US" sz="1800" b="0" i="1" dirty="0" smtClean="0">
                  <a:solidFill>
                    <a:prstClr val="black"/>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1      </a:t>
              </a:r>
              <a:r>
                <a:rPr lang="en-US" sz="1800" b="0" i="1" dirty="0" smtClean="0">
                  <a:solidFill>
                    <a:srgbClr val="4F81BD"/>
                  </a:solidFill>
                  <a:latin typeface="Times New Roman"/>
                  <a:ea typeface="+mn-ea"/>
                  <a:cs typeface="Times New Roman"/>
                </a:rPr>
                <a:t>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2</a:t>
              </a:r>
              <a:r>
                <a:rPr lang="en-US" sz="1800" b="0" i="1" baseline="-25000" dirty="0" smtClean="0">
                  <a:solidFill>
                    <a:srgbClr val="F69546"/>
                  </a:solidFill>
                  <a:latin typeface="Times New Roman"/>
                  <a:ea typeface="+mn-ea"/>
                  <a:cs typeface="Times New Roman"/>
                </a:rPr>
                <a:t> </a:t>
              </a:r>
              <a:r>
                <a:rPr lang="en-US" sz="1800" b="0" i="1" baseline="-25000" dirty="0" smtClean="0">
                  <a:solidFill>
                    <a:srgbClr val="C0504D"/>
                  </a:solidFill>
                  <a:latin typeface="Times New Roman"/>
                  <a:ea typeface="+mn-ea"/>
                  <a:cs typeface="Times New Roman"/>
                </a:rPr>
                <a:t>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ea typeface="+mn-ea"/>
                <a:cs typeface="Helvetica"/>
              </a:rPr>
              <a:t>E</a:t>
            </a:r>
            <a:r>
              <a:rPr lang="en-US" sz="1600" dirty="0" smtClean="0">
                <a:solidFill>
                  <a:prstClr val="black"/>
                </a:solidFill>
                <a:latin typeface="Helvetica"/>
                <a:ea typeface="+mn-ea"/>
                <a:cs typeface="Helvetica"/>
              </a:rPr>
              <a:t>. </a:t>
            </a:r>
            <a:r>
              <a:rPr lang="en-US" sz="1600" b="0" dirty="0" smtClean="0">
                <a:solidFill>
                  <a:prstClr val="black"/>
                </a:solidFill>
                <a:latin typeface="Helvetica"/>
                <a:ea typeface="+mn-ea"/>
                <a:cs typeface="Helvetica"/>
              </a:rPr>
              <a:t>Gene’s </a:t>
            </a:r>
            <a:r>
              <a:rPr lang="en-US" sz="1600" b="0" dirty="0" smtClean="0">
                <a:solidFill>
                  <a:srgbClr val="9B4240"/>
                </a:solidFill>
                <a:latin typeface="Helvetica"/>
                <a:ea typeface="+mn-ea"/>
                <a:cs typeface="Helvetica"/>
              </a:rPr>
              <a:t>internal (INT) </a:t>
            </a:r>
            <a:r>
              <a:rPr lang="en-US" sz="1600" b="0" dirty="0" smtClean="0">
                <a:solidFill>
                  <a:prstClr val="black"/>
                </a:solidFill>
                <a:latin typeface="Helvetica"/>
                <a:ea typeface="+mn-ea"/>
                <a:cs typeface="Helvetica"/>
              </a:rPr>
              <a:t>and </a:t>
            </a:r>
            <a:r>
              <a:rPr lang="en-US" sz="1600" b="0" dirty="0" smtClean="0">
                <a:solidFill>
                  <a:srgbClr val="4F81BD"/>
                </a:solidFill>
                <a:latin typeface="Helvetica"/>
                <a:ea typeface="+mn-ea"/>
                <a:cs typeface="Helvetica"/>
              </a:rPr>
              <a:t>external (EXT)</a:t>
            </a:r>
            <a:r>
              <a:rPr lang="en-US" sz="1600" b="0" dirty="0" smtClean="0">
                <a:solidFill>
                  <a:prstClr val="black"/>
                </a:solidFill>
                <a:latin typeface="Helvetica"/>
                <a:ea typeface="+mn-ea"/>
                <a:cs typeface="Helvetica"/>
              </a:rPr>
              <a:t> driven expression dynamics composed of PDPs</a:t>
            </a:r>
            <a:endParaRPr lang="en-US" sz="1600" b="0" dirty="0">
              <a:solidFill>
                <a:prstClr val="black"/>
              </a:solidFill>
              <a:latin typeface="Helvetica"/>
              <a:ea typeface="+mn-ea"/>
              <a:cs typeface="Helvetica"/>
            </a:endParaRP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C0504D"/>
                    </a:solidFill>
                    <a:latin typeface="Times New Roman"/>
                    <a:ea typeface="+mn-ea"/>
                    <a:cs typeface="Times New Roman"/>
                  </a:rPr>
                  <a:t>INT</a:t>
                </a:r>
                <a:r>
                  <a:rPr lang="en-US" sz="1800" b="0" i="1" dirty="0" smtClean="0">
                    <a:solidFill>
                      <a:prstClr val="black"/>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1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2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4" name="TextBox 3"/>
          <p:cNvSpPr txBox="1"/>
          <p:nvPr/>
        </p:nvSpPr>
        <p:spPr>
          <a:xfrm>
            <a:off x="3088287" y="5050605"/>
            <a:ext cx="3405775" cy="646331"/>
          </a:xfrm>
          <a:prstGeom prst="rect">
            <a:avLst/>
          </a:prstGeom>
          <a:noFill/>
        </p:spPr>
        <p:txBody>
          <a:bodyPr wrap="square" rtlCol="0">
            <a:spAutoFit/>
          </a:bodyPr>
          <a:lstStyle/>
          <a:p>
            <a:pPr algn="ctr"/>
            <a:r>
              <a:rPr lang="en-US" sz="1800" dirty="0" smtClean="0">
                <a:solidFill>
                  <a:srgbClr val="FF00FF"/>
                </a:solidFill>
              </a:rPr>
              <a:t>We can also get gene coefficients over PDPs</a:t>
            </a:r>
            <a:endParaRPr lang="en-US" sz="1800" dirty="0">
              <a:solidFill>
                <a:srgbClr val="FF00FF"/>
              </a:solidFill>
            </a:endParaRPr>
          </a:p>
        </p:txBody>
      </p:sp>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686754869"/>
      </p:ext>
    </p:extLst>
  </p:cSld>
  <p:clrMapOvr>
    <a:masterClrMapping/>
  </p:clrMapOvr>
  <mc:AlternateContent xmlns:mc="http://schemas.openxmlformats.org/markup-compatibility/2006" xmlns:p14="http://schemas.microsoft.com/office/powerpoint/2010/main">
    <mc:Choice Requires="p14">
      <p:transition spd="slow" p14:dur="2000" advTm="31457"/>
    </mc:Choice>
    <mc:Fallback xmlns="">
      <p:transition xmlns:p14="http://schemas.microsoft.com/office/powerpoint/2010/main" spd="slow" advTm="31457"/>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=+0.66</a:t>
                </a:r>
                <a:endParaRPr lang="en-US" sz="1800" b="0" kern="0" dirty="0">
                  <a:solidFill>
                    <a:srgbClr val="000100"/>
                  </a:solidFill>
                  <a:latin typeface="Calibri"/>
                  <a:ea typeface="+mn-ea"/>
                  <a:cs typeface="+mn-cs"/>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=+0.67</a:t>
                </a:r>
                <a:endParaRPr lang="en-US" sz="1800" b="0" kern="0" dirty="0">
                  <a:solidFill>
                    <a:srgbClr val="000100"/>
                  </a:solidFill>
                  <a:latin typeface="Calibri"/>
                  <a:ea typeface="+mn-ea"/>
                  <a:cs typeface="+mn-cs"/>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ea typeface="+mn-ea"/>
                  <a:cs typeface="Helvetica"/>
                </a:rPr>
                <a:t>Coefficients of </a:t>
              </a:r>
              <a:r>
                <a:rPr lang="en-US" sz="2000" b="0" kern="0" dirty="0" err="1" smtClean="0">
                  <a:solidFill>
                    <a:srgbClr val="000100"/>
                  </a:solidFill>
                  <a:latin typeface="Helvetica"/>
                  <a:ea typeface="+mn-ea"/>
                  <a:cs typeface="Helvetica"/>
                </a:rPr>
                <a:t>orthologs</a:t>
              </a:r>
              <a:r>
                <a:rPr lang="en-US" sz="2000" b="0" kern="0" dirty="0" smtClean="0">
                  <a:solidFill>
                    <a:srgbClr val="000100"/>
                  </a:solidFill>
                  <a:latin typeface="Helvetica"/>
                  <a:ea typeface="+mn-ea"/>
                  <a:cs typeface="Helvetica"/>
                </a:rPr>
                <a:t> on worm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ea typeface="+mn-ea"/>
                  <a:cs typeface="Helvetica"/>
                </a:rPr>
                <a:t>Coefficients of </a:t>
              </a:r>
              <a:r>
                <a:rPr lang="en-US" sz="2000" b="0" kern="0" dirty="0" err="1">
                  <a:solidFill>
                    <a:srgbClr val="000100"/>
                  </a:solidFill>
                  <a:latin typeface="Helvetica"/>
                  <a:ea typeface="+mn-ea"/>
                  <a:cs typeface="Helvetica"/>
                </a:rPr>
                <a:t>orthologs</a:t>
              </a:r>
              <a:r>
                <a:rPr lang="en-US" sz="2000" b="0" kern="0" dirty="0">
                  <a:solidFill>
                    <a:srgbClr val="000100"/>
                  </a:solidFill>
                  <a:latin typeface="Helvetica"/>
                  <a:ea typeface="+mn-ea"/>
                  <a:cs typeface="Helvetica"/>
                </a:rPr>
                <a:t> on  </a:t>
              </a:r>
              <a:r>
                <a:rPr lang="en-US" sz="2000" b="0" kern="0" dirty="0" smtClean="0">
                  <a:solidFill>
                    <a:srgbClr val="000100"/>
                  </a:solidFill>
                  <a:latin typeface="Helvetica"/>
                  <a:ea typeface="+mn-ea"/>
                  <a:cs typeface="Helvetica"/>
                </a:rPr>
                <a:t>fly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1</a:t>
              </a:r>
              <a:r>
                <a:rPr lang="en-US" sz="1600" b="0" kern="0" baseline="30000" dirty="0" smtClean="0">
                  <a:solidFill>
                    <a:srgbClr val="000100"/>
                  </a:solidFill>
                  <a:latin typeface="Helvetica"/>
                  <a:ea typeface="+mn-ea"/>
                  <a:cs typeface="Helvetica"/>
                </a:rPr>
                <a:t>st</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3</a:t>
              </a:r>
              <a:r>
                <a:rPr lang="en-US" sz="1600" b="0" kern="0" baseline="30000" dirty="0" smtClean="0">
                  <a:solidFill>
                    <a:srgbClr val="000100"/>
                  </a:solidFill>
                  <a:latin typeface="Helvetica"/>
                  <a:ea typeface="+mn-ea"/>
                  <a:cs typeface="Helvetica"/>
                </a:rPr>
                <a:t>rd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2</a:t>
              </a:r>
              <a:r>
                <a:rPr lang="en-US" sz="1600" b="0" kern="0" baseline="30000" dirty="0" smtClean="0">
                  <a:solidFill>
                    <a:srgbClr val="000100"/>
                  </a:solidFill>
                  <a:latin typeface="Helvetica"/>
                  <a:ea typeface="+mn-ea"/>
                  <a:cs typeface="Helvetica"/>
                </a:rPr>
                <a:t>nd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4</a:t>
              </a:r>
              <a:r>
                <a:rPr lang="en-US" sz="1600" b="0" kern="0" baseline="30000" dirty="0" smtClean="0">
                  <a:solidFill>
                    <a:srgbClr val="000100"/>
                  </a:solidFill>
                  <a:latin typeface="Helvetica"/>
                  <a:ea typeface="+mn-ea"/>
                  <a:cs typeface="Helvetica"/>
                </a:rPr>
                <a:t>th</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029672446"/>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9" name="Rectangle 18"/>
          <p:cNvSpPr/>
          <p:nvPr/>
        </p:nvSpPr>
        <p:spPr>
          <a:xfrm>
            <a:off x="122466" y="3026832"/>
            <a:ext cx="5483784" cy="1015663"/>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ea typeface="+mn-ea"/>
                <a:cs typeface="Helvetica"/>
              </a:rPr>
              <a:t>Ribosomal genes have significantly larger coefficients for the internal than external </a:t>
            </a:r>
            <a:r>
              <a:rPr lang="en-US" sz="2000" b="0" dirty="0" smtClean="0">
                <a:solidFill>
                  <a:prstClr val="black"/>
                </a:solidFill>
                <a:latin typeface="Helvetica"/>
                <a:ea typeface="+mn-ea"/>
                <a:cs typeface="Helvetica"/>
              </a:rPr>
              <a:t>PDPs, </a:t>
            </a:r>
            <a:r>
              <a:rPr lang="en-US" sz="2000" b="0" dirty="0">
                <a:solidFill>
                  <a:prstClr val="black"/>
                </a:solidFill>
                <a:latin typeface="Helvetica"/>
                <a:ea typeface="+mn-ea"/>
                <a:cs typeface="Helvetica"/>
              </a:rPr>
              <a:t>but signaling genes exhibit the opposite </a:t>
            </a:r>
            <a:r>
              <a:rPr lang="en-US" sz="2000" b="0" dirty="0" smtClean="0">
                <a:solidFill>
                  <a:prstClr val="black"/>
                </a:solidFill>
                <a:latin typeface="Helvetica"/>
                <a:ea typeface="+mn-ea"/>
                <a:cs typeface="Helvetica"/>
              </a:rPr>
              <a:t>trend</a:t>
            </a:r>
            <a:endParaRPr lang="en-US" sz="2000" b="0" dirty="0">
              <a:solidFill>
                <a:prstClr val="black"/>
              </a:solidFill>
              <a:latin typeface="Helvetica"/>
              <a:ea typeface="+mn-e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2545815337"/>
              </p:ext>
            </p:extLst>
          </p:nvPr>
        </p:nvGraphicFramePr>
        <p:xfrm>
          <a:off x="122466" y="1407090"/>
          <a:ext cx="6096000" cy="741680"/>
        </p:xfrm>
        <a:graphic>
          <a:graphicData uri="http://schemas.openxmlformats.org/drawingml/2006/table">
            <a:tbl>
              <a:tblPr firstRow="1" bandRow="1">
                <a:tableStyleId>{5C22544A-7EE6-4342-B048-85BDC9FD1C3A}</a:tableStyleId>
              </a:tblPr>
              <a:tblGrid>
                <a:gridCol w="3637542"/>
                <a:gridCol w="1343759"/>
                <a:gridCol w="1114699"/>
              </a:tblGrid>
              <a:tr h="370840">
                <a:tc>
                  <a:txBody>
                    <a:bodyPr/>
                    <a:lstStyle/>
                    <a:p>
                      <a:r>
                        <a:rPr lang="en-US" dirty="0" err="1" smtClean="0"/>
                        <a:t>iPDP</a:t>
                      </a:r>
                      <a:r>
                        <a:rPr lang="en-US" baseline="0" dirty="0" smtClean="0"/>
                        <a:t> </a:t>
                      </a:r>
                      <a:r>
                        <a:rPr lang="en-US" baseline="0" dirty="0" err="1" smtClean="0"/>
                        <a:t>coeffs</a:t>
                      </a:r>
                      <a:r>
                        <a:rPr lang="en-US" baseline="0" dirty="0" smtClean="0"/>
                        <a:t> &gt;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Ribosomal</a:t>
                      </a:r>
                      <a:r>
                        <a:rPr lang="en-US" baseline="0" dirty="0" smtClean="0"/>
                        <a:t> genes</a:t>
                      </a:r>
                      <a:endParaRPr lang="en-US" dirty="0"/>
                    </a:p>
                  </a:txBody>
                  <a:tcPr/>
                </a:tc>
                <a:tc>
                  <a:txBody>
                    <a:bodyPr/>
                    <a:lstStyle/>
                    <a:p>
                      <a:r>
                        <a:rPr lang="en-US" i="1" dirty="0" smtClean="0"/>
                        <a:t>p</a:t>
                      </a:r>
                      <a:r>
                        <a:rPr lang="en-US" dirty="0" smtClean="0"/>
                        <a:t>&lt;0.001</a:t>
                      </a:r>
                      <a:endParaRPr lang="en-US" dirty="0"/>
                    </a:p>
                  </a:txBody>
                  <a:tcPr/>
                </a:tc>
                <a:tc>
                  <a:txBody>
                    <a:bodyPr/>
                    <a:lstStyle/>
                    <a:p>
                      <a:r>
                        <a:rPr lang="en-US" i="1" dirty="0" smtClean="0"/>
                        <a:t>p</a:t>
                      </a:r>
                      <a:r>
                        <a:rPr lang="en-US" dirty="0" smtClean="0"/>
                        <a:t>&lt;2.2e-16</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183581425"/>
              </p:ext>
            </p:extLst>
          </p:nvPr>
        </p:nvGraphicFramePr>
        <p:xfrm>
          <a:off x="122466" y="4853935"/>
          <a:ext cx="6096000" cy="741680"/>
        </p:xfrm>
        <a:graphic>
          <a:graphicData uri="http://schemas.openxmlformats.org/drawingml/2006/table">
            <a:tbl>
              <a:tblPr firstRow="1" bandRow="1">
                <a:tableStyleId>{5C22544A-7EE6-4342-B048-85BDC9FD1C3A}</a:tableStyleId>
              </a:tblPr>
              <a:tblGrid>
                <a:gridCol w="4060918"/>
                <a:gridCol w="938790"/>
                <a:gridCol w="1096292"/>
              </a:tblGrid>
              <a:tr h="370840">
                <a:tc>
                  <a:txBody>
                    <a:bodyPr/>
                    <a:lstStyle/>
                    <a:p>
                      <a:r>
                        <a:rPr lang="en-US" dirty="0" err="1" smtClean="0"/>
                        <a:t>iPDP</a:t>
                      </a:r>
                      <a:r>
                        <a:rPr lang="en-US" baseline="0" dirty="0" smtClean="0"/>
                        <a:t> </a:t>
                      </a:r>
                      <a:r>
                        <a:rPr lang="en-US" baseline="0" dirty="0" err="1" smtClean="0"/>
                        <a:t>coeffs</a:t>
                      </a:r>
                      <a:r>
                        <a:rPr lang="en-US" baseline="0" dirty="0" smtClean="0"/>
                        <a:t> &lt;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Signaling genes</a:t>
                      </a:r>
                      <a:endParaRPr lang="en-US" dirty="0"/>
                    </a:p>
                  </a:txBody>
                  <a:tcPr/>
                </a:tc>
                <a:tc>
                  <a:txBody>
                    <a:bodyPr/>
                    <a:lstStyle/>
                    <a:p>
                      <a:r>
                        <a:rPr lang="en-US" i="1" dirty="0" smtClean="0"/>
                        <a:t>p</a:t>
                      </a:r>
                      <a:r>
                        <a:rPr lang="en-US" dirty="0" smtClean="0"/>
                        <a:t>&lt;7e-4</a:t>
                      </a:r>
                      <a:endParaRPr lang="en-US" dirty="0"/>
                    </a:p>
                  </a:txBody>
                  <a:tcPr/>
                </a:tc>
                <a:tc>
                  <a:txBody>
                    <a:bodyPr/>
                    <a:lstStyle/>
                    <a:p>
                      <a:r>
                        <a:rPr lang="en-US" i="1" dirty="0" smtClean="0"/>
                        <a:t>p</a:t>
                      </a:r>
                      <a:r>
                        <a:rPr lang="en-US" dirty="0" smtClean="0"/>
                        <a:t>&lt;6e-4</a:t>
                      </a:r>
                      <a:endParaRPr lang="en-US" dirty="0"/>
                    </a:p>
                  </a:txBody>
                  <a:tcPr/>
                </a:tc>
              </a:tr>
            </a:tbl>
          </a:graphicData>
        </a:graphic>
      </p:graphicFrame>
      <p:grpSp>
        <p:nvGrpSpPr>
          <p:cNvPr id="17" name="Group 16"/>
          <p:cNvGrpSpPr/>
          <p:nvPr/>
        </p:nvGrpSpPr>
        <p:grpSpPr>
          <a:xfrm>
            <a:off x="5981470" y="1683051"/>
            <a:ext cx="3162530" cy="3347023"/>
            <a:chOff x="5572523" y="993080"/>
            <a:chExt cx="3162530" cy="3347023"/>
          </a:xfrm>
        </p:grpSpPr>
        <p:pic>
          <p:nvPicPr>
            <p:cNvPr id="7" name="Picture 6" descr="boxplot_fly_ribosome_coeff_cons_vs_spec.pdf"/>
            <p:cNvPicPr>
              <a:picLocks noChangeAspect="1"/>
            </p:cNvPicPr>
            <p:nvPr/>
          </p:nvPicPr>
          <p:blipFill rotWithShape="1">
            <a:blip r:embed="rId3">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16" name="TextBox 15"/>
            <p:cNvSpPr txBox="1"/>
            <p:nvPr/>
          </p:nvSpPr>
          <p:spPr>
            <a:xfrm>
              <a:off x="6491053" y="3632545"/>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21" name="TextBox 20"/>
            <p:cNvSpPr txBox="1"/>
            <p:nvPr/>
          </p:nvSpPr>
          <p:spPr>
            <a:xfrm rot="16200000">
              <a:off x="4572152" y="2459169"/>
              <a:ext cx="2647073"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ribosomal</a:t>
              </a:r>
              <a:r>
                <a:rPr lang="en-US" sz="1800" b="0" dirty="0" smtClean="0">
                  <a:solidFill>
                    <a:prstClr val="black"/>
                  </a:solidFill>
                  <a:latin typeface="Calibri"/>
                  <a:ea typeface="+mn-ea"/>
                  <a:cs typeface="+mn-cs"/>
                </a:rPr>
                <a:t> related genes (absolute)</a:t>
              </a:r>
              <a:endParaRPr lang="en-US" sz="1800" b="0" dirty="0">
                <a:solidFill>
                  <a:prstClr val="black"/>
                </a:solidFill>
                <a:latin typeface="Calibri"/>
                <a:ea typeface="+mn-ea"/>
                <a:cs typeface="+mn-cs"/>
              </a:endParaRPr>
            </a:p>
          </p:txBody>
        </p:sp>
      </p:grpSp>
      <p:sp>
        <p:nvSpPr>
          <p:cNvPr id="24" name="Right Arrow 23"/>
          <p:cNvSpPr/>
          <p:nvPr/>
        </p:nvSpPr>
        <p:spPr>
          <a:xfrm rot="5400000">
            <a:off x="2578217" y="2319509"/>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5" name="Right Arrow 24"/>
          <p:cNvSpPr/>
          <p:nvPr/>
        </p:nvSpPr>
        <p:spPr>
          <a:xfrm rot="16200000">
            <a:off x="2559809" y="4106741"/>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Arrow Connector 26"/>
          <p:cNvCxnSpPr/>
          <p:nvPr/>
        </p:nvCxnSpPr>
        <p:spPr>
          <a:xfrm>
            <a:off x="6218466" y="1932479"/>
            <a:ext cx="923702" cy="2162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22466" y="5593859"/>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 </a:t>
            </a:r>
            <a:r>
              <a:rPr lang="en-US" sz="1400" b="0" i="1" dirty="0" smtClean="0">
                <a:solidFill>
                  <a:prstClr val="black"/>
                </a:solidFill>
                <a:latin typeface="Calibri"/>
                <a:ea typeface="+mn-ea"/>
                <a:cs typeface="+mn-cs"/>
              </a:rPr>
              <a:t>p</a:t>
            </a:r>
            <a:r>
              <a:rPr lang="en-US" sz="1400" b="0" dirty="0" smtClean="0">
                <a:solidFill>
                  <a:prstClr val="black"/>
                </a:solidFill>
                <a:latin typeface="Calibri"/>
                <a:ea typeface="+mn-ea"/>
                <a:cs typeface="+mn-cs"/>
              </a:rPr>
              <a:t>-values from KS-test</a:t>
            </a:r>
            <a:endParaRPr lang="en-US" sz="1400" b="0" dirty="0">
              <a:solidFill>
                <a:prstClr val="black"/>
              </a:solidFill>
              <a:latin typeface="Calibri"/>
              <a:ea typeface="+mn-ea"/>
              <a:cs typeface="+mn-cs"/>
            </a:endParaRP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6972006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2046162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chemeClr val="bg1"/>
                </a:solidFill>
              </a:rPr>
              <a:t>Transcriptome</a:t>
            </a:r>
            <a:r>
              <a:rPr lang="en-US" sz="1800" dirty="0">
                <a:solidFill>
                  <a:schemeClr val="bg1"/>
                </a:solidFill>
              </a:rPr>
              <a:t> Analysis:</a:t>
            </a:r>
            <a:br>
              <a:rPr lang="en-US" sz="1800" dirty="0">
                <a:solidFill>
                  <a:schemeClr val="bg1"/>
                </a:solidFill>
              </a:rPr>
            </a:br>
            <a:r>
              <a:rPr lang="en-US" sz="1800" dirty="0">
                <a:solidFill>
                  <a:schemeClr val="bg1"/>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chemeClr val="bg1"/>
                </a:solidFill>
              </a:rPr>
              <a:t>Intro to Comparative ENCODE </a:t>
            </a:r>
          </a:p>
          <a:p>
            <a:pPr lvl="1"/>
            <a:r>
              <a:rPr lang="en-US" sz="2000" dirty="0" smtClean="0">
                <a:solidFill>
                  <a:schemeClr val="bg1"/>
                </a:solidFill>
              </a:rPr>
              <a:t>Lots </a:t>
            </a:r>
            <a:r>
              <a:rPr lang="en-US" sz="2000" dirty="0">
                <a:solidFill>
                  <a:schemeClr val="bg1"/>
                </a:solidFill>
              </a:rPr>
              <a:t>of Matched Data for Comparative </a:t>
            </a:r>
            <a:r>
              <a:rPr lang="en-US" sz="2000" dirty="0" smtClean="0">
                <a:solidFill>
                  <a:schemeClr val="bg1"/>
                </a:solidFill>
              </a:rPr>
              <a:t>Analysis</a:t>
            </a:r>
          </a:p>
          <a:p>
            <a:pPr eaLnBrk="1" fontAlgn="auto" hangingPunct="1">
              <a:spcAft>
                <a:spcPts val="0"/>
              </a:spcAft>
              <a:buFont typeface="Arial"/>
              <a:buChar char="•"/>
              <a:defRPr/>
            </a:pPr>
            <a:r>
              <a:rPr lang="en-US" b="1" dirty="0" smtClean="0">
                <a:solidFill>
                  <a:schemeClr val="bg1"/>
                </a:solidFill>
              </a:rPr>
              <a:t>Expression </a:t>
            </a:r>
            <a:r>
              <a:rPr lang="en-US" b="1" dirty="0">
                <a:solidFill>
                  <a:schemeClr val="bg1"/>
                </a:solidFill>
              </a:rPr>
              <a:t>Clustering, Cross-species </a:t>
            </a:r>
          </a:p>
          <a:p>
            <a:pPr lvl="1" eaLnBrk="1" fontAlgn="auto" hangingPunct="1">
              <a:spcAft>
                <a:spcPts val="0"/>
              </a:spcAft>
              <a:buFont typeface="Arial"/>
              <a:buChar char="•"/>
              <a:defRPr/>
            </a:pPr>
            <a:r>
              <a:rPr lang="en-US" sz="2000" dirty="0" smtClean="0">
                <a:solidFill>
                  <a:schemeClr val="bg1"/>
                </a:solidFill>
              </a:rPr>
              <a:t>Potts-model </a:t>
            </a:r>
            <a:r>
              <a:rPr lang="en-US" sz="2000" dirty="0">
                <a:solidFill>
                  <a:schemeClr val="bg1"/>
                </a:solidFill>
              </a:rPr>
              <a:t>o</a:t>
            </a:r>
            <a:r>
              <a:rPr lang="en-US" sz="2000" dirty="0" smtClean="0">
                <a:solidFill>
                  <a:schemeClr val="bg1"/>
                </a:solidFill>
              </a:rPr>
              <a:t>ptimization gives 16 </a:t>
            </a:r>
            <a:r>
              <a:rPr lang="en-US" sz="2000" dirty="0">
                <a:solidFill>
                  <a:schemeClr val="bg1"/>
                </a:solidFill>
              </a:rPr>
              <a:t>conserved co-expression </a:t>
            </a:r>
            <a:r>
              <a:rPr lang="en-US" sz="2000" dirty="0" smtClean="0">
                <a:solidFill>
                  <a:schemeClr val="bg1"/>
                </a:solidFill>
              </a:rPr>
              <a:t>modules (which can potentially annotate ncRNAs/TARs)</a:t>
            </a:r>
          </a:p>
          <a:p>
            <a:pPr eaLnBrk="1" fontAlgn="auto" hangingPunct="1">
              <a:spcAft>
                <a:spcPts val="0"/>
              </a:spcAft>
              <a:buFont typeface="Arial"/>
              <a:buChar char="•"/>
              <a:defRPr/>
            </a:pPr>
            <a:r>
              <a:rPr lang="en-US" b="1" dirty="0">
                <a:solidFill>
                  <a:schemeClr val="bg1"/>
                </a:solidFill>
              </a:rPr>
              <a:t>Relating Clusters to </a:t>
            </a:r>
            <a:r>
              <a:rPr lang="en-US" b="1" dirty="0" smtClean="0">
                <a:solidFill>
                  <a:schemeClr val="bg1"/>
                </a:solidFill>
              </a:rPr>
              <a:t>Hourglass Genes  </a:t>
            </a:r>
            <a:endParaRPr lang="en-US" dirty="0">
              <a:solidFill>
                <a:schemeClr val="bg1"/>
              </a:solidFill>
            </a:endParaRPr>
          </a:p>
          <a:p>
            <a:pPr lvl="1" eaLnBrk="1" fontAlgn="auto" hangingPunct="1">
              <a:spcAft>
                <a:spcPts val="0"/>
              </a:spcAft>
              <a:buFont typeface="Arial"/>
              <a:buChar char="•"/>
              <a:defRPr/>
            </a:pPr>
            <a:r>
              <a:rPr lang="en-US" sz="2000" dirty="0" smtClean="0">
                <a:solidFill>
                  <a:schemeClr val="bg1"/>
                </a:solidFill>
              </a:rPr>
              <a:t>Developmental 'hourglass' </a:t>
            </a:r>
            <a:r>
              <a:rPr lang="en-US" sz="2000" dirty="0">
                <a:solidFill>
                  <a:schemeClr val="bg1"/>
                </a:solidFill>
              </a:rPr>
              <a:t>genes in 12 of </a:t>
            </a:r>
            <a:r>
              <a:rPr lang="en-US" sz="2000" dirty="0" smtClean="0">
                <a:solidFill>
                  <a:schemeClr val="bg1"/>
                </a:solidFill>
              </a:rPr>
              <a:t>the clusters. They also exhibit intra</a:t>
            </a:r>
            <a:r>
              <a:rPr lang="en-US" sz="2000" dirty="0">
                <a:solidFill>
                  <a:schemeClr val="bg1"/>
                </a:solidFill>
              </a:rPr>
              <a:t>-organism hourglass </a:t>
            </a:r>
            <a:r>
              <a:rPr lang="en-US" sz="2000" dirty="0" smtClean="0">
                <a:solidFill>
                  <a:schemeClr val="bg1"/>
                </a:solidFill>
              </a:rPr>
              <a:t>behavior.</a:t>
            </a:r>
          </a:p>
          <a:p>
            <a:pPr lvl="1" eaLnBrk="1" fontAlgn="auto" hangingPunct="1">
              <a:spcAft>
                <a:spcPts val="0"/>
              </a:spcAft>
              <a:buFont typeface="Arial"/>
              <a:buChar char="•"/>
              <a:defRPr/>
            </a:pPr>
            <a:r>
              <a:rPr lang="en-US" sz="2000" dirty="0" smtClean="0">
                <a:solidFill>
                  <a:schemeClr val="bg1"/>
                </a:solidFill>
              </a:rPr>
              <a:t>Stage </a:t>
            </a:r>
            <a:r>
              <a:rPr lang="en-US" sz="2000" dirty="0">
                <a:solidFill>
                  <a:schemeClr val="bg1"/>
                </a:solidFill>
              </a:rPr>
              <a:t>alignment of worm &amp; fly development, strongest with hourglass genes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chemeClr val="bg1"/>
                </a:solidFill>
              </a:rPr>
              <a:t>Decoupling expression changes into those driven by worm-fly conserved genes </a:t>
            </a:r>
            <a:r>
              <a:rPr lang="en-US" b="1" dirty="0" err="1">
                <a:solidFill>
                  <a:schemeClr val="bg1"/>
                </a:solidFill>
              </a:rPr>
              <a:t>vs</a:t>
            </a:r>
            <a:r>
              <a:rPr lang="en-US" b="1" dirty="0">
                <a:solidFill>
                  <a:schemeClr val="bg1"/>
                </a:solidFill>
              </a:rPr>
              <a:t> species-specific ones</a:t>
            </a:r>
          </a:p>
          <a:p>
            <a:pPr lvl="1"/>
            <a:r>
              <a:rPr lang="en-US" sz="2000" dirty="0" smtClean="0">
                <a:solidFill>
                  <a:schemeClr val="bg1"/>
                </a:solidFill>
              </a:rPr>
              <a:t>Using dimensionality reduction to help determine internal &amp; external drivers</a:t>
            </a:r>
          </a:p>
          <a:p>
            <a:pPr lvl="1"/>
            <a:r>
              <a:rPr lang="en-US" sz="2000" dirty="0" smtClean="0">
                <a:solidFill>
                  <a:schemeClr val="bg1"/>
                </a:solidFill>
              </a:rPr>
              <a:t>Conserved genes have similar canonical patterns (</a:t>
            </a:r>
            <a:r>
              <a:rPr lang="en-US" sz="2000" dirty="0" err="1" smtClean="0">
                <a:solidFill>
                  <a:schemeClr val="bg1"/>
                </a:solidFill>
              </a:rPr>
              <a:t>iPDPs</a:t>
            </a:r>
            <a:r>
              <a:rPr lang="en-US" sz="2000" dirty="0" smtClean="0">
                <a:solidFill>
                  <a:schemeClr val="bg1"/>
                </a:solidFill>
              </a:rPr>
              <a:t>) in contrast to species specific ones (Ex of ribosomal v signaling genes)</a:t>
            </a:r>
            <a:endParaRPr lang="en-US" sz="2000" dirty="0">
              <a:solidFill>
                <a:schemeClr val="bg1"/>
              </a:solidFill>
            </a:endParaRPr>
          </a:p>
        </p:txBody>
      </p:sp>
    </p:spTree>
    <p:extLst>
      <p:ext uri="{BB962C8B-B14F-4D97-AF65-F5344CB8AC3E}">
        <p14:creationId xmlns:p14="http://schemas.microsoft.com/office/powerpoint/2010/main" val="37387216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490180" cy="5018087"/>
          </a:xfrm>
        </p:spPr>
        <p:txBody>
          <a:bodyPr rtlCol="0">
            <a:noAutofit/>
          </a:bodyPr>
          <a:lstStyle/>
          <a:p>
            <a:pPr marL="0" indent="0" algn="ctr" eaLnBrk="1" fontAlgn="auto" hangingPunct="1">
              <a:lnSpc>
                <a:spcPct val="120000"/>
              </a:lnSpc>
              <a:spcAft>
                <a:spcPts val="0"/>
              </a:spcAft>
              <a:buNone/>
              <a:defRPr/>
            </a:pPr>
            <a:r>
              <a:rPr lang="en-US" sz="1400" b="1" u="sng" dirty="0" smtClean="0">
                <a:latin typeface="Helvetica"/>
                <a:ea typeface="+mn-ea"/>
                <a:cs typeface="Helvetica"/>
              </a:rPr>
              <a:t>modENCODE/ENCODE </a:t>
            </a:r>
            <a:r>
              <a:rPr lang="en-US" sz="1400" b="1" u="sng" dirty="0" err="1" smtClean="0">
                <a:latin typeface="Helvetica"/>
                <a:ea typeface="+mn-ea"/>
                <a:cs typeface="Helvetica"/>
              </a:rPr>
              <a:t>Transcriptome</a:t>
            </a:r>
            <a:r>
              <a:rPr lang="en-US" sz="1400" b="1" u="sng" dirty="0" smtClean="0">
                <a:latin typeface="Helvetica"/>
                <a:ea typeface="+mn-ea"/>
                <a:cs typeface="Helvetica"/>
              </a:rPr>
              <a:t> group [</a:t>
            </a:r>
            <a:r>
              <a:rPr lang="en-US" sz="1400" b="1" dirty="0" err="1">
                <a:latin typeface="Calibri" charset="0"/>
              </a:rPr>
              <a:t>EncodeProject.org</a:t>
            </a:r>
            <a:r>
              <a:rPr lang="en-US" sz="1400" b="1" dirty="0">
                <a:latin typeface="Calibri" charset="0"/>
              </a:rPr>
              <a:t>/</a:t>
            </a:r>
            <a:r>
              <a:rPr lang="en-US" sz="1400" b="1" dirty="0" smtClean="0">
                <a:latin typeface="Calibri" charset="0"/>
              </a:rPr>
              <a:t>comparative]</a:t>
            </a:r>
            <a:endParaRPr lang="en-US" sz="1400" b="1" u="sng" dirty="0" smtClean="0">
              <a:latin typeface="Helvetica"/>
              <a:ea typeface="+mn-ea"/>
              <a:cs typeface="Helvetica"/>
            </a:endParaRP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a:t>
            </a:r>
            <a:r>
              <a:rPr lang="en-US" sz="1400" b="1" dirty="0">
                <a:solidFill>
                  <a:srgbClr val="008000"/>
                </a:solidFill>
                <a:latin typeface="Helvetica"/>
                <a:ea typeface="+mn-ea"/>
                <a:cs typeface="Helvetica"/>
              </a:rPr>
              <a:t>Valerie </a:t>
            </a:r>
            <a:r>
              <a:rPr lang="en-US" sz="1400" b="1" dirty="0" err="1">
                <a:solidFill>
                  <a:srgbClr val="008000"/>
                </a:solidFill>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a:t>
            </a:r>
            <a:r>
              <a:rPr lang="en-US" sz="2000" b="1" dirty="0">
                <a:solidFill>
                  <a:srgbClr val="0000FF"/>
                </a:solidFill>
                <a:latin typeface="Helvetica"/>
                <a:ea typeface="+mn-ea"/>
                <a:cs typeface="Helvetica"/>
              </a:rPr>
              <a:t/>
            </a:r>
            <a:br>
              <a:rPr lang="en-US" sz="2000" b="1" dirty="0">
                <a:solidFill>
                  <a:srgbClr val="0000FF"/>
                </a:solidFill>
                <a:latin typeface="Helvetica"/>
                <a:ea typeface="+mn-ea"/>
                <a:cs typeface="Helvetica"/>
              </a:rPr>
            </a:br>
            <a:r>
              <a:rPr lang="en-US" sz="2000" b="1" dirty="0" smtClean="0">
                <a:solidFill>
                  <a:srgbClr val="0000FF"/>
                </a:solidFill>
                <a:latin typeface="Helvetica"/>
                <a:ea typeface="+mn-ea"/>
                <a:cs typeface="Helvetica"/>
              </a:rPr>
              <a:t>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4936"/>
    </mc:Choice>
    <mc:Fallback xmlns="">
      <p:transition xmlns:p14="http://schemas.microsoft.com/office/powerpoint/2010/main" spd="slow" advTm="54936"/>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61" y="506003"/>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689568" y="1562485"/>
            <a:ext cx="3539110"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b="0" dirty="0"/>
          </a:p>
          <a:p>
            <a:pPr>
              <a:spcBef>
                <a:spcPct val="20000"/>
              </a:spcBef>
            </a:pPr>
            <a:endParaRPr lang="en-US" sz="1600" b="0" dirty="0"/>
          </a:p>
          <a:p>
            <a:pPr>
              <a:spcBef>
                <a:spcPct val="20000"/>
              </a:spcBef>
            </a:pPr>
            <a:r>
              <a:rPr lang="en-US" sz="1600" dirty="0" err="1">
                <a:solidFill>
                  <a:srgbClr val="008000"/>
                </a:solidFill>
              </a:rPr>
              <a:t>ORTHOCLUST</a:t>
            </a:r>
            <a:r>
              <a:rPr lang="en-US" sz="1600" b="0" dirty="0" err="1"/>
              <a:t>.gersteinlab.org</a:t>
            </a:r>
            <a:r>
              <a:rPr lang="en-US" sz="1600" b="0" dirty="0"/>
              <a:t> :</a:t>
            </a:r>
            <a:br>
              <a:rPr lang="en-US" sz="1600" b="0" dirty="0"/>
            </a:br>
            <a:r>
              <a:rPr lang="en-US" sz="2800" dirty="0">
                <a:solidFill>
                  <a:srgbClr val="FF0000"/>
                </a:solidFill>
              </a:rPr>
              <a:t>KK Yan, D Wang,</a:t>
            </a:r>
            <a:r>
              <a:rPr lang="en-US" sz="1600" b="0" dirty="0"/>
              <a:t> </a:t>
            </a:r>
            <a:br>
              <a:rPr lang="en-US" sz="1600" b="0" dirty="0"/>
            </a:br>
            <a:r>
              <a:rPr lang="en-US" sz="1600" b="0" dirty="0"/>
              <a:t>J </a:t>
            </a:r>
            <a:r>
              <a:rPr lang="en-US" sz="1600" b="0" dirty="0" err="1"/>
              <a:t>Rozowsky</a:t>
            </a:r>
            <a:r>
              <a:rPr lang="en-US" sz="1600" b="0" dirty="0"/>
              <a:t>, H </a:t>
            </a:r>
            <a:r>
              <a:rPr lang="en-US" sz="1600" b="0" dirty="0" err="1"/>
              <a:t>Zheng</a:t>
            </a:r>
            <a:r>
              <a:rPr lang="en-US" sz="1600" b="0" dirty="0"/>
              <a:t>, C Cheng</a:t>
            </a:r>
          </a:p>
          <a:p>
            <a:pPr>
              <a:spcBef>
                <a:spcPct val="20000"/>
              </a:spcBef>
            </a:pPr>
            <a:endParaRPr lang="en-US" sz="1600" dirty="0" smtClean="0">
              <a:solidFill>
                <a:srgbClr val="008000"/>
              </a:solidFill>
            </a:endParaRPr>
          </a:p>
          <a:p>
            <a:pPr>
              <a:spcBef>
                <a:spcPct val="20000"/>
              </a:spcBef>
            </a:pPr>
            <a:r>
              <a:rPr lang="en-US" sz="1600" dirty="0" err="1" smtClean="0">
                <a:solidFill>
                  <a:srgbClr val="008000"/>
                </a:solidFill>
              </a:rPr>
              <a:t>DREISS</a:t>
            </a:r>
            <a:r>
              <a:rPr lang="en-US" sz="1600" b="0" dirty="0" err="1" smtClean="0"/>
              <a:t>.gersteinlab.org</a:t>
            </a:r>
            <a:r>
              <a:rPr lang="en-US" sz="1600" b="0" dirty="0"/>
              <a:t/>
            </a:r>
            <a:br>
              <a:rPr lang="en-US" sz="1600" b="0" dirty="0"/>
            </a:br>
            <a:r>
              <a:rPr lang="en-US" sz="2800" dirty="0" smtClean="0">
                <a:solidFill>
                  <a:srgbClr val="FF0000"/>
                </a:solidFill>
              </a:rPr>
              <a:t>D </a:t>
            </a:r>
            <a:r>
              <a:rPr lang="en-US" sz="2800" dirty="0">
                <a:solidFill>
                  <a:srgbClr val="FF0000"/>
                </a:solidFill>
              </a:rPr>
              <a:t>Wang</a:t>
            </a:r>
            <a:r>
              <a:rPr lang="en-US" sz="1600" b="0" dirty="0"/>
              <a:t>, </a:t>
            </a:r>
            <a:r>
              <a:rPr lang="en-US" sz="1600" b="0" dirty="0" smtClean="0"/>
              <a:t>F </a:t>
            </a:r>
            <a:r>
              <a:rPr lang="en-US" sz="1600" b="0" dirty="0"/>
              <a:t>He, </a:t>
            </a:r>
            <a:r>
              <a:rPr lang="en-US" sz="1600" b="0" dirty="0" smtClean="0"/>
              <a:t>S </a:t>
            </a:r>
            <a:r>
              <a:rPr lang="en-US" sz="1600" b="0" dirty="0" err="1"/>
              <a:t>Maslov</a:t>
            </a:r>
            <a:r>
              <a:rPr lang="en-US" sz="1600" b="0" dirty="0"/>
              <a:t> </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5198505" y="508314"/>
            <a:ext cx="3022471" cy="5421473"/>
          </a:xfrm>
          <a:prstGeom prst="rect">
            <a:avLst/>
          </a:prstGeom>
          <a:ln w="38100" cmpd="sng">
            <a:solidFill>
              <a:schemeClr val="tx1"/>
            </a:solidFill>
          </a:ln>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advTm="42737"/>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021525"/>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295400"/>
            <a:ext cx="3048000" cy="2133600"/>
            <a:chOff x="6019800" y="1295400"/>
            <a:chExt cx="3048000" cy="2133600"/>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2971800"/>
              <a:ext cx="2777586" cy="369332"/>
            </a:xfrm>
            <a:prstGeom prst="rect">
              <a:avLst/>
            </a:prstGeom>
            <a:noFill/>
          </p:spPr>
          <p:txBody>
            <a:bodyPr wrap="none" rtlCol="0">
              <a:spAutoFit/>
            </a:bodyPr>
            <a:lstStyle/>
            <a:p>
              <a:r>
                <a:rPr lang="en-US" dirty="0" smtClean="0">
                  <a:solidFill>
                    <a:srgbClr val="FF0000"/>
                  </a:solidFill>
                </a:rPr>
                <a:t>No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xmlns:p14="http://schemas.microsoft.com/office/powerpoint/2010/main" advTm="1743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782220029"/>
      </p:ext>
    </p:extLst>
  </p:cSld>
  <p:clrMapOvr>
    <a:masterClrMapping/>
  </p:clrMapOvr>
  <p:transition xmlns:p14="http://schemas.microsoft.com/office/powerpoint/2010/main" advTm="21245"/>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xmlns:p14="http://schemas.microsoft.com/office/powerpoint/2010/main" advTm="729"/>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xmlns:p14="http://schemas.microsoft.com/office/powerpoint/2010/main" advTm="7071"/>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7</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advTm="43406"/>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7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7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8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8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8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9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9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9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0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80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80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0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0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80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20.xml><?xml version="1.0" encoding="utf-8"?>
<p:tagLst xmlns:a="http://schemas.openxmlformats.org/drawingml/2006/main" xmlns:r="http://schemas.openxmlformats.org/officeDocument/2006/relationships" xmlns:p="http://schemas.openxmlformats.org/presentationml/2006/main">
  <p:tag name="TIMING" val="|9.6"/>
</p:tagLst>
</file>

<file path=ppt/tags/tag821.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822.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823.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824.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825.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826.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827.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828.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829.xml><?xml version="1.0" encoding="utf-8"?>
<p:tagLst xmlns:a="http://schemas.openxmlformats.org/drawingml/2006/main" xmlns:r="http://schemas.openxmlformats.org/officeDocument/2006/relationships" xmlns:p="http://schemas.openxmlformats.org/presentationml/2006/main">
  <p:tag name="TIMING" val="|7.4"/>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_rels/theme74.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127986</TotalTime>
  <Words>2871</Words>
  <Application>Microsoft Macintosh PowerPoint</Application>
  <PresentationFormat>Letter Paper (8.5x11 in)</PresentationFormat>
  <Paragraphs>563</Paragraphs>
  <Slides>39</Slides>
  <Notes>16</Notes>
  <HiddenSlides>0</HiddenSlides>
  <MMClips>0</MMClips>
  <ScaleCrop>false</ScaleCrop>
  <HeadingPairs>
    <vt:vector size="6" baseType="variant">
      <vt:variant>
        <vt:lpstr>Theme</vt:lpstr>
      </vt:variant>
      <vt:variant>
        <vt:i4>74</vt:i4>
      </vt:variant>
      <vt:variant>
        <vt:lpstr>Embedded OLE Servers</vt:lpstr>
      </vt:variant>
      <vt:variant>
        <vt:i4>2</vt:i4>
      </vt:variant>
      <vt:variant>
        <vt:lpstr>Slide Titles</vt:lpstr>
      </vt:variant>
      <vt:variant>
        <vt:i4>39</vt:i4>
      </vt:variant>
    </vt:vector>
  </HeadingPairs>
  <TitlesOfParts>
    <vt:vector size="115"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1_Office Theme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Default</vt:lpstr>
      <vt:lpstr>5_Office Theme</vt:lpstr>
      <vt:lpstr>4_Office Theme</vt:lpstr>
      <vt:lpstr>White</vt:lpstr>
      <vt:lpstr>Image</vt:lpstr>
      <vt:lpstr>Equation</vt:lpstr>
      <vt:lpstr>PowerPoint Presentation</vt:lpstr>
      <vt:lpstr>PowerPoint Presentation</vt:lpstr>
      <vt:lpstr>PowerPoint Presentation</vt:lpstr>
      <vt:lpstr>PowerPoint Presentation</vt:lpstr>
      <vt:lpstr>PowerPoint Presentation</vt:lpstr>
      <vt:lpstr>PowerPoint Presentation</vt:lpstr>
      <vt:lpstr>Comparative ENCODE Functional Genomics Resource (EncodeProject.org/comparative)</vt:lpstr>
      <vt:lpstr>Time-course gene expression data of  worm &amp; fly development</vt:lpstr>
      <vt:lpstr>Transcriptome Analysis: Expression Clustering across Distant Organisms</vt:lpstr>
      <vt:lpstr>Expression clustering:  revisiting an ancient problem</vt:lpstr>
      <vt:lpstr>Expression clustering:  revisiting an ancient problem</vt:lpstr>
      <vt:lpstr>Network modularity</vt:lpstr>
      <vt:lpstr>Network modularity</vt:lpstr>
      <vt:lpstr>OrthoClust: toy example</vt:lpstr>
      <vt:lpstr>OrthoClust: toy example</vt:lpstr>
      <vt:lpstr>OrthoClust: toy example</vt:lpstr>
      <vt:lpstr>Application for 3 species</vt:lpstr>
      <vt:lpstr>ncRNAs associated with modules</vt:lpstr>
      <vt:lpstr>Transcriptome Analysis: Expression Clustering across Distant Organisms</vt:lpstr>
      <vt:lpstr>Transcriptome Analysis: Expression Clustering across Distant Organisms</vt:lpstr>
      <vt:lpstr>Conserved modules exhibit canonical hourglass behavior</vt:lpstr>
      <vt:lpstr>Hourglass Behavior</vt:lpstr>
      <vt:lpstr>Alignment of Developmental Time-Course</vt:lpstr>
      <vt:lpstr>Alignment of Developmental Time-Course</vt:lpstr>
      <vt:lpstr>Transcriptome Analysis: Expression Clustering across Distant Organisms</vt:lpstr>
      <vt:lpstr>Are gene regulations among orthologs conserved across species?</vt:lpstr>
      <vt:lpstr>State-space model for internal and external gene regulatory networks</vt:lpstr>
      <vt:lpstr>Effective state space model for meta-genes</vt:lpstr>
      <vt:lpstr>Orthologs have similar internal but different external dynamic patterns during embryonic development</vt:lpstr>
      <vt:lpstr>PowerPoint Presentation</vt:lpstr>
      <vt:lpstr>Orthologs have correlated iPDP coefficients</vt:lpstr>
      <vt:lpstr>Evolutionarily conserved and younger genes exhibit the opposite internal and external PDP coefficients</vt:lpstr>
      <vt:lpstr>Transcriptome Analysis: Expression Clustering across Distant Organisms</vt:lpstr>
      <vt:lpstr>Transcriptome Analysis: Expression Clustering across Distant Organisms</vt:lpstr>
      <vt:lpstr>Acknowledgements</vt:lpstr>
      <vt:lpstr>PowerPoint Presentation</vt:lpstr>
      <vt:lpstr>Default Theme</vt:lpstr>
      <vt:lpstr>Info about content in this slide pack</vt:lpstr>
      <vt:lpstr>Are there any conserved regulatory networks between worm and fly during embryonic development?</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1976</cp:revision>
  <cp:lastPrinted>2014-08-18T04:29:34Z</cp:lastPrinted>
  <dcterms:created xsi:type="dcterms:W3CDTF">2010-09-06T09:08:38Z</dcterms:created>
  <dcterms:modified xsi:type="dcterms:W3CDTF">2015-09-18T02:44:26Z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