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slideLayouts/slideLayout18.xml" ContentType="application/vnd.openxmlformats-officedocument.presentationml.slideLayout+xml"/>
  <Override PartName="/ppt/theme/theme10.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Override1.xml" ContentType="application/vnd.openxmlformats-officedocument.themeOverr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Override2.xml" ContentType="application/vnd.openxmlformats-officedocument.themeOverr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xml" ContentType="application/vnd.openxmlformats-officedocument.presentationml.notesSlide+xml"/>
  <Override PartName="/ppt/theme/themeOverride3.xml" ContentType="application/vnd.openxmlformats-officedocument.themeOverr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4.xml" ContentType="application/vnd.openxmlformats-officedocument.presentationml.notesSlide+xml"/>
  <Override PartName="/ppt/tags/tag75.xml" ContentType="application/vnd.openxmlformats-officedocument.presentationml.tags+xml"/>
  <Override PartName="/ppt/notesSlides/notesSlide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heme/themeOverride4.xml" ContentType="application/vnd.openxmlformats-officedocument.themeOverr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6.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7.xml" ContentType="application/vnd.openxmlformats-officedocument.presentationml.notesSlide+xml"/>
  <Override PartName="/ppt/tags/tag123.xml" ContentType="application/vnd.openxmlformats-officedocument.presentationml.tags+xml"/>
  <Override PartName="/ppt/notesSlides/notesSlide8.xml" ContentType="application/vnd.openxmlformats-officedocument.presentationml.notesSlide+xml"/>
  <Override PartName="/ppt/theme/themeOverride5.xml" ContentType="application/vnd.openxmlformats-officedocument.themeOverr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9.xml" ContentType="application/vnd.openxmlformats-officedocument.presentationml.notesSlide+xml"/>
  <Override PartName="/ppt/theme/themeOverride6.xml" ContentType="application/vnd.openxmlformats-officedocument.themeOverr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heme/themeOverride7.xml" ContentType="application/vnd.openxmlformats-officedocument.themeOverr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10.xml" ContentType="application/vnd.openxmlformats-officedocument.presentationml.notesSlide+xml"/>
  <Override PartName="/ppt/tags/tag135.xml" ContentType="application/vnd.openxmlformats-officedocument.presentationml.tags+xml"/>
  <Override PartName="/ppt/notesSlides/notesSlide11.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12.xml" ContentType="application/vnd.openxmlformats-officedocument.presentationml.notesSlide+xml"/>
  <Override PartName="/ppt/tags/tag13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724" r:id="rId3"/>
    <p:sldMasterId id="2147490278" r:id="rId4"/>
    <p:sldMasterId id="2147490344" r:id="rId5"/>
    <p:sldMasterId id="2147490382" r:id="rId6"/>
    <p:sldMasterId id="2147490394" r:id="rId7"/>
    <p:sldMasterId id="2147491019" r:id="rId8"/>
    <p:sldMasterId id="2147500897" r:id="rId9"/>
    <p:sldMasterId id="2147500909" r:id="rId10"/>
    <p:sldMasterId id="2147503270" r:id="rId11"/>
    <p:sldMasterId id="2147503380" r:id="rId12"/>
    <p:sldMasterId id="2147503394" r:id="rId13"/>
    <p:sldMasterId id="2147503420" r:id="rId14"/>
    <p:sldMasterId id="2147503433" r:id="rId15"/>
    <p:sldMasterId id="2147503447" r:id="rId16"/>
  </p:sldMasterIdLst>
  <p:notesMasterIdLst>
    <p:notesMasterId r:id="rId67"/>
  </p:notesMasterIdLst>
  <p:handoutMasterIdLst>
    <p:handoutMasterId r:id="rId68"/>
  </p:handoutMasterIdLst>
  <p:sldIdLst>
    <p:sldId id="837" r:id="rId17"/>
    <p:sldId id="896" r:id="rId18"/>
    <p:sldId id="888" r:id="rId19"/>
    <p:sldId id="897" r:id="rId20"/>
    <p:sldId id="898" r:id="rId21"/>
    <p:sldId id="915" r:id="rId22"/>
    <p:sldId id="899" r:id="rId23"/>
    <p:sldId id="911" r:id="rId24"/>
    <p:sldId id="910" r:id="rId25"/>
    <p:sldId id="909" r:id="rId26"/>
    <p:sldId id="904" r:id="rId27"/>
    <p:sldId id="913" r:id="rId28"/>
    <p:sldId id="890" r:id="rId29"/>
    <p:sldId id="917" r:id="rId30"/>
    <p:sldId id="907" r:id="rId31"/>
    <p:sldId id="790" r:id="rId32"/>
    <p:sldId id="912" r:id="rId33"/>
    <p:sldId id="858" r:id="rId34"/>
    <p:sldId id="925" r:id="rId35"/>
    <p:sldId id="906" r:id="rId36"/>
    <p:sldId id="908" r:id="rId37"/>
    <p:sldId id="743" r:id="rId38"/>
    <p:sldId id="744" r:id="rId39"/>
    <p:sldId id="924" r:id="rId40"/>
    <p:sldId id="926" r:id="rId41"/>
    <p:sldId id="881" r:id="rId42"/>
    <p:sldId id="902" r:id="rId43"/>
    <p:sldId id="475" r:id="rId44"/>
    <p:sldId id="927" r:id="rId45"/>
    <p:sldId id="449" r:id="rId46"/>
    <p:sldId id="408" r:id="rId47"/>
    <p:sldId id="484" r:id="rId48"/>
    <p:sldId id="928" r:id="rId49"/>
    <p:sldId id="929" r:id="rId50"/>
    <p:sldId id="900" r:id="rId51"/>
    <p:sldId id="903" r:id="rId52"/>
    <p:sldId id="819" r:id="rId53"/>
    <p:sldId id="859" r:id="rId54"/>
    <p:sldId id="791" r:id="rId55"/>
    <p:sldId id="873" r:id="rId56"/>
    <p:sldId id="879" r:id="rId57"/>
    <p:sldId id="876" r:id="rId58"/>
    <p:sldId id="793" r:id="rId59"/>
    <p:sldId id="805" r:id="rId60"/>
    <p:sldId id="875" r:id="rId61"/>
    <p:sldId id="901" r:id="rId62"/>
    <p:sldId id="872" r:id="rId63"/>
    <p:sldId id="818" r:id="rId64"/>
    <p:sldId id="905" r:id="rId65"/>
    <p:sldId id="770" r:id="rId66"/>
  </p:sldIdLst>
  <p:sldSz cx="9144000" cy="6858000" type="screen4x3"/>
  <p:notesSz cx="6858000" cy="9144000"/>
  <p:defaultTextStyle>
    <a:defPPr>
      <a:defRPr lang="en-US"/>
    </a:defPPr>
    <a:lvl1pPr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480" y="-8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73" Type="http://schemas.openxmlformats.org/officeDocument/2006/relationships/tableStyles" Target="tableStyles.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A4609B62-36D3-3C42-9453-9FC4993B21CF}" type="datetimeFigureOut">
              <a:rPr lang="en-US"/>
              <a:pPr>
                <a:defRPr/>
              </a:pPr>
              <a:t>7/19/15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630250BA-9B67-A145-9208-14EC34319364}" type="slidenum">
              <a:rPr lang="en-US"/>
              <a:pPr>
                <a:defRPr/>
              </a:pPr>
              <a:t>‹#›</a:t>
            </a:fld>
            <a:endParaRPr lang="en-US"/>
          </a:p>
        </p:txBody>
      </p:sp>
    </p:spTree>
    <p:extLst>
      <p:ext uri="{BB962C8B-B14F-4D97-AF65-F5344CB8AC3E}">
        <p14:creationId xmlns:p14="http://schemas.microsoft.com/office/powerpoint/2010/main" val="36186574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6846" fontAlgn="auto">
              <a:spcBef>
                <a:spcPts val="0"/>
              </a:spcBef>
              <a:spcAft>
                <a:spcPts val="0"/>
              </a:spcAft>
              <a:defRPr sz="1200">
                <a:latin typeface="+mn-lt"/>
                <a:ea typeface="+mn-ea"/>
                <a:cs typeface="+mn-cs"/>
              </a:defRPr>
            </a:lvl1pPr>
          </a:lstStyle>
          <a:p>
            <a:pPr>
              <a:defRPr/>
            </a:pPr>
            <a:fld id="{F1C2500A-25E7-8348-930C-084A37A14942}" type="datetimeFigureOut">
              <a:rPr lang="en-US"/>
              <a:pPr>
                <a:defRPr/>
              </a:pPr>
              <a:t>7/19/15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6846"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6846" fontAlgn="auto">
              <a:spcBef>
                <a:spcPts val="0"/>
              </a:spcBef>
              <a:spcAft>
                <a:spcPts val="0"/>
              </a:spcAft>
              <a:defRPr sz="1200">
                <a:latin typeface="+mn-lt"/>
                <a:ea typeface="+mn-ea"/>
                <a:cs typeface="+mn-cs"/>
              </a:defRPr>
            </a:lvl1pPr>
          </a:lstStyle>
          <a:p>
            <a:pPr>
              <a:defRPr/>
            </a:pPr>
            <a:fld id="{53B6188E-E6F5-7C4A-98CC-A4615C83C01D}" type="slidenum">
              <a:rPr lang="en-US"/>
              <a:pPr>
                <a:defRPr/>
              </a:pPr>
              <a:t>‹#›</a:t>
            </a:fld>
            <a:endParaRPr lang="en-US"/>
          </a:p>
        </p:txBody>
      </p:sp>
    </p:spTree>
    <p:extLst>
      <p:ext uri="{BB962C8B-B14F-4D97-AF65-F5344CB8AC3E}">
        <p14:creationId xmlns:p14="http://schemas.microsoft.com/office/powerpoint/2010/main" val="1448949419"/>
      </p:ext>
    </p:extLst>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4245" algn="l" defTabSz="456846" rtl="0" eaLnBrk="1" latinLnBrk="0" hangingPunct="1">
      <a:defRPr sz="1200" kern="1200">
        <a:solidFill>
          <a:schemeClr val="tx1"/>
        </a:solidFill>
        <a:latin typeface="+mn-lt"/>
        <a:ea typeface="+mn-ea"/>
        <a:cs typeface="+mn-cs"/>
      </a:defRPr>
    </a:lvl6pPr>
    <a:lvl7pPr marL="2741098" algn="l" defTabSz="456846" rtl="0" eaLnBrk="1" latinLnBrk="0" hangingPunct="1">
      <a:defRPr sz="1200" kern="1200">
        <a:solidFill>
          <a:schemeClr val="tx1"/>
        </a:solidFill>
        <a:latin typeface="+mn-lt"/>
        <a:ea typeface="+mn-ea"/>
        <a:cs typeface="+mn-cs"/>
      </a:defRPr>
    </a:lvl7pPr>
    <a:lvl8pPr marL="3197941" algn="l" defTabSz="456846" rtl="0" eaLnBrk="1" latinLnBrk="0" hangingPunct="1">
      <a:defRPr sz="1200" kern="1200">
        <a:solidFill>
          <a:schemeClr val="tx1"/>
        </a:solidFill>
        <a:latin typeface="+mn-lt"/>
        <a:ea typeface="+mn-ea"/>
        <a:cs typeface="+mn-cs"/>
      </a:defRPr>
    </a:lvl8pPr>
    <a:lvl9pPr marL="3654795" algn="l" defTabSz="4568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www.nature.com/nature/journal/v447/n7146/full/nature05874.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03" tIns="48752" rIns="97503" bIns="48752" anchor="b"/>
          <a:lstStyle>
            <a:lvl1pPr defTabSz="1023938" eaLnBrk="0" hangingPunct="0">
              <a:defRPr sz="2400">
                <a:solidFill>
                  <a:schemeClr val="tx1"/>
                </a:solidFill>
                <a:latin typeface="Calibri" charset="0"/>
                <a:ea typeface="ＭＳ Ｐゴシック" charset="0"/>
                <a:cs typeface="ＭＳ Ｐゴシック" charset="0"/>
              </a:defRPr>
            </a:lvl1pPr>
            <a:lvl2pPr marL="742950" indent="-285750" defTabSz="1023938" eaLnBrk="0" hangingPunct="0">
              <a:defRPr sz="2400">
                <a:solidFill>
                  <a:schemeClr val="tx1"/>
                </a:solidFill>
                <a:latin typeface="Calibri" charset="0"/>
                <a:ea typeface="ＭＳ Ｐゴシック" charset="0"/>
              </a:defRPr>
            </a:lvl2pPr>
            <a:lvl3pPr marL="1143000" indent="-228600" defTabSz="1023938" eaLnBrk="0" hangingPunct="0">
              <a:defRPr sz="2400">
                <a:solidFill>
                  <a:schemeClr val="tx1"/>
                </a:solidFill>
                <a:latin typeface="Calibri" charset="0"/>
                <a:ea typeface="ＭＳ Ｐゴシック" charset="0"/>
              </a:defRPr>
            </a:lvl3pPr>
            <a:lvl4pPr marL="1600200" indent="-228600" defTabSz="1023938" eaLnBrk="0" hangingPunct="0">
              <a:defRPr sz="2400">
                <a:solidFill>
                  <a:schemeClr val="tx1"/>
                </a:solidFill>
                <a:latin typeface="Calibri" charset="0"/>
                <a:ea typeface="ＭＳ Ｐゴシック" charset="0"/>
              </a:defRPr>
            </a:lvl4pPr>
            <a:lvl5pPr marL="2057400" indent="-228600" defTabSz="1023938" eaLnBrk="0" hangingPunct="0">
              <a:defRPr sz="2400">
                <a:solidFill>
                  <a:schemeClr val="tx1"/>
                </a:solidFill>
                <a:latin typeface="Calibri" charset="0"/>
                <a:ea typeface="ＭＳ Ｐゴシック" charset="0"/>
              </a:defRPr>
            </a:lvl5pPr>
            <a:lvl6pPr marL="2514600" indent="-228600" defTabSz="10239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10239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10239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1023938" eaLnBrk="0" fontAlgn="base" hangingPunct="0">
              <a:spcBef>
                <a:spcPct val="0"/>
              </a:spcBef>
              <a:spcAft>
                <a:spcPct val="0"/>
              </a:spcAft>
              <a:defRPr sz="2400">
                <a:solidFill>
                  <a:schemeClr val="tx1"/>
                </a:solidFill>
                <a:latin typeface="Calibri" charset="0"/>
                <a:ea typeface="ＭＳ Ｐゴシック" charset="0"/>
              </a:defRPr>
            </a:lvl9pPr>
          </a:lstStyle>
          <a:p>
            <a:pPr algn="r"/>
            <a:fld id="{F197CA31-27AC-EB4D-A347-207D872DA323}" type="slidenum">
              <a:rPr lang="en-US" sz="1300">
                <a:solidFill>
                  <a:srgbClr val="000000"/>
                </a:solidFill>
                <a:latin typeface="Arial" charset="0"/>
              </a:rPr>
              <a:pPr algn="r"/>
              <a:t>1</a:t>
            </a:fld>
            <a:endParaRPr lang="en-US" sz="1300">
              <a:solidFill>
                <a:srgbClr val="000000"/>
              </a:solidFill>
              <a:latin typeface="Arial" charset="0"/>
            </a:endParaRPr>
          </a:p>
        </p:txBody>
      </p:sp>
      <p:sp>
        <p:nvSpPr>
          <p:cNvPr id="53250" name="Rectangle 2"/>
          <p:cNvSpPr>
            <a:spLocks noGrp="1" noRot="1" noChangeAspect="1" noChangeArrowheads="1" noTextEdit="1"/>
          </p:cNvSpPr>
          <p:nvPr>
            <p:ph type="sldImg"/>
          </p:nvPr>
        </p:nvSpPr>
        <p:spPr bwMode="auto">
          <a:xfrm>
            <a:off x="1143000" y="685800"/>
            <a:ext cx="4570413"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xfrm>
            <a:off x="915988" y="4346575"/>
            <a:ext cx="50260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88959" tIns="44480" rIns="88959" bIns="44480"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Shown is the H3K36me3 track over 200kb regions with 3 active genes, indicated by green lines. The signal increases on the 3 genes. Our problem is to identify 3 enriched regions corresponding to these 3 genes. Thresholding usually overfragments these regions. To get around this issue, we apply a a multiscale filtering that smooths the signal with a sliding window using different window lengths, or scale lengths. At the top scale one can see that 3 peaks are identified.</a:t>
            </a:r>
          </a:p>
        </p:txBody>
      </p:sp>
      <p:sp>
        <p:nvSpPr>
          <p:cNvPr id="4" name="Slide Number Placeholder 3"/>
          <p:cNvSpPr>
            <a:spLocks noGrp="1"/>
          </p:cNvSpPr>
          <p:nvPr>
            <p:ph type="sldNum" sz="quarter" idx="5"/>
          </p:nvPr>
        </p:nvSpPr>
        <p:spPr/>
        <p:txBody>
          <a:bodyPr/>
          <a:lstStyle/>
          <a:p>
            <a:pPr>
              <a:defRPr/>
            </a:pPr>
            <a:fld id="{CA44E1B5-F151-3947-B30F-636F67E91F3A}" type="slidenum">
              <a:rPr lang="en-US" smtClean="0"/>
              <a:pPr>
                <a:defRPr/>
              </a:pPr>
              <a:t>39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E143F291-05D6-254B-A398-86F5379719B6}" type="slidenum">
              <a:rPr lang="en-US" sz="1300">
                <a:solidFill>
                  <a:srgbClr val="000000"/>
                </a:solidFill>
              </a:rPr>
              <a:pPr fontAlgn="base">
                <a:spcBef>
                  <a:spcPct val="0"/>
                </a:spcBef>
                <a:spcAft>
                  <a:spcPct val="0"/>
                </a:spcAft>
              </a:pPr>
              <a:t>41</a:t>
            </a:fld>
            <a:endParaRPr lang="en-US" sz="13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Put all these together</a:t>
            </a:r>
          </a:p>
        </p:txBody>
      </p:sp>
      <p:sp>
        <p:nvSpPr>
          <p:cNvPr id="4" name="Slide Number Placeholder 3"/>
          <p:cNvSpPr>
            <a:spLocks noGrp="1"/>
          </p:cNvSpPr>
          <p:nvPr>
            <p:ph type="sldNum" sz="quarter" idx="5"/>
          </p:nvPr>
        </p:nvSpPr>
        <p:spPr/>
        <p:txBody>
          <a:bodyPr/>
          <a:lstStyle/>
          <a:p>
            <a:pPr>
              <a:defRPr/>
            </a:pPr>
            <a:fld id="{82ADEC0C-DCDD-AA47-A33A-92386B0E7358}" type="slidenum">
              <a:rPr lang="en-US" smtClean="0"/>
              <a:pPr>
                <a:defRPr/>
              </a:pPr>
              <a:t>43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C1A926CC-F6FE-834B-8569-7C586DF1DA39}" type="slidenum">
              <a:rPr lang="en-US" smtClean="0">
                <a:solidFill>
                  <a:prstClr val="black"/>
                </a:solidFill>
                <a:latin typeface="Calibri"/>
              </a:rPr>
              <a:pPr>
                <a:defRPr/>
              </a:pPr>
              <a:t>47</a:t>
            </a:fld>
            <a:endParaRPr lang="en-US" smtClean="0">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8D2827AB-31B9-FF4C-91C3-021422E8F955}" type="slidenum">
              <a:rPr lang="en-US" sz="1300">
                <a:solidFill>
                  <a:srgbClr val="000000"/>
                </a:solidFill>
                <a:latin typeface="Arial" charset="0"/>
              </a:rPr>
              <a:pPr fontAlgn="base">
                <a:spcBef>
                  <a:spcPct val="0"/>
                </a:spcBef>
                <a:spcAft>
                  <a:spcPct val="0"/>
                </a:spcAft>
              </a:pPr>
              <a:t>49</a:t>
            </a:fld>
            <a:endParaRPr lang="en-US" sz="1300">
              <a:solidFill>
                <a:srgbClr val="000000"/>
              </a:solidFill>
              <a:latin typeface="Arial" charset="0"/>
            </a:endParaRPr>
          </a:p>
        </p:txBody>
      </p:sp>
      <p:sp>
        <p:nvSpPr>
          <p:cNvPr id="111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a:latin typeface="Arial" charset="0"/>
              </a:rPr>
              <a:t>a</a:t>
            </a:r>
            <a:r>
              <a:rPr lang="en-US">
                <a:latin typeface="Arial" charset="0"/>
              </a:rPr>
              <a:t>, A schematic depiction shows the different tests used for assessing overlap between experimental annotations and constrained sequences, both for individual bases and for entire regions. </a:t>
            </a:r>
            <a:r>
              <a:rPr lang="en-US" b="1">
                <a:latin typeface="Arial" charset="0"/>
              </a:rPr>
              <a:t>b</a:t>
            </a:r>
            <a:r>
              <a:rPr lang="en-US">
                <a:latin typeface="Arial" charset="0"/>
              </a:rPr>
              <a:t>, Observed fraction of overlap, depicted separately for bases and regions. The results are shown for selected experimental annotations. The internal bars indicate 95% confidence intervals of randomized placement of experimental elements using the GSC methodology to account for heterogeneity in the data sets. When the bar overlaps the observed value one cannot reject the hypothesis that these overlaps are consistent with random placements. </a:t>
            </a:r>
          </a:p>
          <a:p>
            <a:pPr eaLnBrk="1" hangingPunct="1"/>
            <a:r>
              <a:rPr lang="en-US">
                <a:latin typeface="Arial" charset="0"/>
              </a:rPr>
              <a:t>==</a:t>
            </a:r>
          </a:p>
          <a:p>
            <a:pPr eaLnBrk="1" hangingPunct="1"/>
            <a:r>
              <a:rPr lang="en-US">
                <a:latin typeface="Arial" charset="0"/>
                <a:hlinkClick r:id="rId3"/>
              </a:rPr>
              <a:t>Identification and analysis of functional elements in 1% of the human genome by the ENCODE pilot project</a:t>
            </a:r>
            <a:endParaRPr lang="en-US">
              <a:latin typeface="Arial" charset="0"/>
            </a:endParaRPr>
          </a:p>
          <a:p>
            <a:pPr eaLnBrk="1" hangingPunct="1"/>
            <a:r>
              <a:rPr lang="en-US">
                <a:latin typeface="Arial" charset="0"/>
              </a:rPr>
              <a:t>The ENCODE Project Consortium </a:t>
            </a:r>
          </a:p>
          <a:p>
            <a:pPr eaLnBrk="1" hangingPunct="1"/>
            <a:r>
              <a:rPr lang="en-US">
                <a:latin typeface="Arial" charset="0"/>
              </a:rPr>
              <a:t>Nature 447, 799-816(14 June 2007)</a:t>
            </a:r>
          </a:p>
          <a:p>
            <a:pPr eaLnBrk="1" hangingPunct="1"/>
            <a:r>
              <a:rPr lang="en-US">
                <a:latin typeface="Arial" charset="0"/>
              </a:rPr>
              <a:t>doi:10.1038/nature05874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0B5B03F0-0FAF-0D49-978A-2923111B0ABC}" type="slidenum">
              <a:rPr lang="en-US" sz="1200">
                <a:solidFill>
                  <a:srgbClr val="000000"/>
                </a:solidFill>
              </a:rPr>
              <a:pPr defTabSz="455613" eaLnBrk="1" fontAlgn="base" hangingPunct="1">
                <a:spcBef>
                  <a:spcPct val="0"/>
                </a:spcBef>
                <a:spcAft>
                  <a:spcPct val="0"/>
                </a:spcAft>
              </a:pPr>
              <a:t>50</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Shape 6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17" tIns="91417" rIns="91417" bIns="91417"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In comparison with Gaussian decomp, median based decomp conserves the enriched regions upto a certain scale then removes them completely. Unlike</a:t>
            </a:r>
          </a:p>
          <a:p>
            <a:r>
              <a:rPr lang="en-US">
                <a:latin typeface="Calibri" charset="0"/>
              </a:rPr>
              <a:t>Gaussian, where all the signal features are transferred till the highest scale in the decomposition. This property makes median filtering a better candidate</a:t>
            </a:r>
          </a:p>
          <a:p>
            <a:r>
              <a:rPr lang="en-US">
                <a:latin typeface="Calibri" charset="0"/>
              </a:rPr>
              <a:t>For analysing the which scales levels are enriched in the signal</a:t>
            </a:r>
          </a:p>
        </p:txBody>
      </p:sp>
      <p:sp>
        <p:nvSpPr>
          <p:cNvPr id="4" name="Slide Number Placeholder 3"/>
          <p:cNvSpPr>
            <a:spLocks noGrp="1"/>
          </p:cNvSpPr>
          <p:nvPr>
            <p:ph type="sldNum" sz="quarter" idx="5"/>
          </p:nvPr>
        </p:nvSpPr>
        <p:spPr/>
        <p:txBody>
          <a:bodyPr/>
          <a:lstStyle/>
          <a:p>
            <a:pPr>
              <a:defRPr/>
            </a:pPr>
            <a:fld id="{7A7686A5-3C63-0B4E-A104-5C2FD62EF3BB}" type="slidenum">
              <a:rPr lang="en-US" smtClean="0">
                <a:solidFill>
                  <a:prstClr val="black"/>
                </a:solidFill>
                <a:latin typeface="Calibri"/>
              </a:rPr>
              <a:pPr>
                <a:defRPr/>
              </a:pPr>
              <a:t>18</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7EC6F965-55BF-0946-8749-1F342658DAC8}" type="slidenum">
              <a:rPr lang="en-US" sz="1200">
                <a:solidFill>
                  <a:srgbClr val="000000"/>
                </a:solidFill>
              </a:rPr>
              <a:pPr defTabSz="455613" eaLnBrk="1" fontAlgn="base" hangingPunct="1">
                <a:spcBef>
                  <a:spcPct val="0"/>
                </a:spcBef>
                <a:spcAft>
                  <a:spcPct val="0"/>
                </a:spcAft>
              </a:pPr>
              <a:t>22</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457D78F2-5793-844F-B79A-F3E8B1D9AB45}" type="slidenum">
              <a:rPr lang="en-US" sz="1300">
                <a:solidFill>
                  <a:srgbClr val="000000"/>
                </a:solidFill>
                <a:latin typeface="Arial" charset="0"/>
              </a:rPr>
              <a:pPr fontAlgn="base">
                <a:spcBef>
                  <a:spcPct val="0"/>
                </a:spcBef>
                <a:spcAft>
                  <a:spcPct val="0"/>
                </a:spcAft>
              </a:pPr>
              <a:t>26</a:t>
            </a:fld>
            <a:endParaRPr lang="en-US" sz="1300">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36F0121C-5F30-7045-843B-42F07EA52189}" type="slidenum">
              <a:rPr lang="en-US" sz="1300">
                <a:solidFill>
                  <a:srgbClr val="000000"/>
                </a:solidFill>
                <a:latin typeface="Arial" charset="0"/>
              </a:rPr>
              <a:pPr fontAlgn="base">
                <a:spcBef>
                  <a:spcPct val="0"/>
                </a:spcBef>
                <a:spcAft>
                  <a:spcPct val="0"/>
                </a:spcAft>
              </a:pPr>
              <a:t>27</a:t>
            </a:fld>
            <a:endParaRPr lang="en-US" sz="1300">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eaLnBrk="0" hangingPunct="0">
              <a:defRPr sz="2400">
                <a:solidFill>
                  <a:schemeClr val="tx1"/>
                </a:solidFill>
                <a:latin typeface="Calibri" charset="0"/>
                <a:ea typeface="ＭＳ Ｐゴシック" charset="0"/>
                <a:cs typeface="ＭＳ Ｐゴシック" charset="0"/>
              </a:defRPr>
            </a:lvl1pPr>
            <a:lvl2pPr marL="742950" indent="-285750" defTabSz="966788" eaLnBrk="0" hangingPunct="0">
              <a:defRPr sz="2400">
                <a:solidFill>
                  <a:schemeClr val="tx1"/>
                </a:solidFill>
                <a:latin typeface="Calibri" charset="0"/>
                <a:ea typeface="ＭＳ Ｐゴシック" charset="0"/>
              </a:defRPr>
            </a:lvl2pPr>
            <a:lvl3pPr marL="1143000" indent="-228600" defTabSz="966788" eaLnBrk="0" hangingPunct="0">
              <a:defRPr sz="2400">
                <a:solidFill>
                  <a:schemeClr val="tx1"/>
                </a:solidFill>
                <a:latin typeface="Calibri" charset="0"/>
                <a:ea typeface="ＭＳ Ｐゴシック" charset="0"/>
              </a:defRPr>
            </a:lvl3pPr>
            <a:lvl4pPr marL="1600200" indent="-228600" defTabSz="966788" eaLnBrk="0" hangingPunct="0">
              <a:defRPr sz="2400">
                <a:solidFill>
                  <a:schemeClr val="tx1"/>
                </a:solidFill>
                <a:latin typeface="Calibri" charset="0"/>
                <a:ea typeface="ＭＳ Ｐゴシック" charset="0"/>
              </a:defRPr>
            </a:lvl4pPr>
            <a:lvl5pPr marL="2057400" indent="-228600" defTabSz="966788" eaLnBrk="0" hangingPunct="0">
              <a:defRPr sz="2400">
                <a:solidFill>
                  <a:schemeClr val="tx1"/>
                </a:solidFill>
                <a:latin typeface="Calibri"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B1665F30-E3D6-6D41-913C-A9724CB12A09}" type="slidenum">
              <a:rPr lang="en-US" sz="1300">
                <a:solidFill>
                  <a:srgbClr val="000000"/>
                </a:solidFill>
              </a:rPr>
              <a:pPr fontAlgn="base">
                <a:spcBef>
                  <a:spcPct val="0"/>
                </a:spcBef>
                <a:spcAft>
                  <a:spcPct val="0"/>
                </a:spcAft>
              </a:pPr>
              <a:t>28</a:t>
            </a:fld>
            <a:endParaRPr lang="en-US" sz="13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Just have one path </a:t>
            </a: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fontAlgn="base" hangingPunct="1">
              <a:spcBef>
                <a:spcPct val="0"/>
              </a:spcBef>
              <a:spcAft>
                <a:spcPct val="0"/>
              </a:spcAft>
            </a:pPr>
            <a:fld id="{87965190-B838-AF46-92B8-E4816F4D9B4F}" type="slidenum">
              <a:rPr lang="en-US" sz="1200"/>
              <a:pPr defTabSz="455613" eaLnBrk="1" fontAlgn="base" hangingPunct="1">
                <a:spcBef>
                  <a:spcPct val="0"/>
                </a:spcBef>
                <a:spcAft>
                  <a:spcPct val="0"/>
                </a:spcAft>
              </a:pPr>
              <a:t>32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2CB3FC-58AC-EA44-BB63-37D7E685811F}" type="datetime1">
              <a:rPr lang="en-US"/>
              <a:pPr>
                <a:defRPr/>
              </a:pPr>
              <a:t>7/19/15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EB65F1-C584-6840-9092-AC3801231E4B}" type="slidenum">
              <a:rPr lang="en-US"/>
              <a:pPr>
                <a:defRPr/>
              </a:pPr>
              <a:t>‹#›</a:t>
            </a:fld>
            <a:endParaRPr lang="en-US"/>
          </a:p>
        </p:txBody>
      </p:sp>
    </p:spTree>
    <p:extLst>
      <p:ext uri="{BB962C8B-B14F-4D97-AF65-F5344CB8AC3E}">
        <p14:creationId xmlns:p14="http://schemas.microsoft.com/office/powerpoint/2010/main" val="204861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107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CC336565-B73C-D94C-BC9E-E9A7C8D84850}" type="datetime1">
              <a:rPr lang="en-US"/>
              <a:pPr>
                <a:defRPr/>
              </a:pPr>
              <a:t>7/19/15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fld id="{13699716-BE7F-F941-BCD7-858B7545B759}" type="slidenum">
              <a:rPr lang="en-US"/>
              <a:pPr>
                <a:defRPr/>
              </a:pPr>
              <a:t>‹#›</a:t>
            </a:fld>
            <a:endParaRPr lang="en-US"/>
          </a:p>
        </p:txBody>
      </p:sp>
    </p:spTree>
    <p:extLst>
      <p:ext uri="{BB962C8B-B14F-4D97-AF65-F5344CB8AC3E}">
        <p14:creationId xmlns:p14="http://schemas.microsoft.com/office/powerpoint/2010/main" val="2593544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5613">
              <a:defRPr/>
            </a:lvl1pPr>
          </a:lstStyle>
          <a:p>
            <a:pPr>
              <a:defRPr/>
            </a:pPr>
            <a:fld id="{2B9E99D0-361F-AE46-B90C-252BD6BAF774}" type="datetime1">
              <a:rPr lang="en-US"/>
              <a:pPr>
                <a:defRPr/>
              </a:pPr>
              <a:t>7/19/15</a:t>
            </a:fld>
            <a:endParaRPr lang="en-US"/>
          </a:p>
        </p:txBody>
      </p:sp>
      <p:sp>
        <p:nvSpPr>
          <p:cNvPr id="6" name="Footer Placeholder 4"/>
          <p:cNvSpPr>
            <a:spLocks noGrp="1"/>
          </p:cNvSpPr>
          <p:nvPr>
            <p:ph type="ftr" sz="quarter" idx="11"/>
          </p:nvPr>
        </p:nvSpPr>
        <p:spPr/>
        <p:txBody>
          <a:bodyPr/>
          <a:lstStyle>
            <a:lvl1pPr defTabSz="455613">
              <a:defRPr/>
            </a:lvl1pPr>
          </a:lstStyle>
          <a:p>
            <a:pPr>
              <a:defRPr/>
            </a:pPr>
            <a:endParaRPr lang="en-US"/>
          </a:p>
        </p:txBody>
      </p:sp>
      <p:sp>
        <p:nvSpPr>
          <p:cNvPr id="7" name="Slide Number Placeholder 5"/>
          <p:cNvSpPr>
            <a:spLocks noGrp="1"/>
          </p:cNvSpPr>
          <p:nvPr>
            <p:ph type="sldNum" sz="quarter" idx="12"/>
          </p:nvPr>
        </p:nvSpPr>
        <p:spPr/>
        <p:txBody>
          <a:bodyPr/>
          <a:lstStyle>
            <a:lvl1pPr defTabSz="455613">
              <a:defRPr/>
            </a:lvl1pPr>
          </a:lstStyle>
          <a:p>
            <a:pPr>
              <a:defRPr/>
            </a:pPr>
            <a:fld id="{88F52229-C92B-4149-A5E6-6E690DFCFC17}" type="slidenum">
              <a:rPr lang="en-US"/>
              <a:pPr>
                <a:defRPr/>
              </a:pPr>
              <a:t>‹#›</a:t>
            </a:fld>
            <a:endParaRPr lang="en-US"/>
          </a:p>
        </p:txBody>
      </p:sp>
    </p:spTree>
    <p:extLst>
      <p:ext uri="{BB962C8B-B14F-4D97-AF65-F5344CB8AC3E}">
        <p14:creationId xmlns:p14="http://schemas.microsoft.com/office/powerpoint/2010/main" val="2353094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7/19/15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3418812-06E0-AC4F-ADE4-2751F0B2CC8F}" type="slidenum">
              <a:rPr lang="en-US"/>
              <a:pPr>
                <a:defRPr/>
              </a:pPr>
              <a:t>‹#›</a:t>
            </a:fld>
            <a:endParaRPr lang="en-US"/>
          </a:p>
        </p:txBody>
      </p:sp>
    </p:spTree>
    <p:extLst>
      <p:ext uri="{BB962C8B-B14F-4D97-AF65-F5344CB8AC3E}">
        <p14:creationId xmlns:p14="http://schemas.microsoft.com/office/powerpoint/2010/main" val="377486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7/19/15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8DF369-FF16-8149-888D-6324CC15DCDA}" type="slidenum">
              <a:rPr lang="en-US"/>
              <a:pPr>
                <a:defRPr/>
              </a:pPr>
              <a:t>‹#›</a:t>
            </a:fld>
            <a:endParaRPr lang="en-US"/>
          </a:p>
        </p:txBody>
      </p:sp>
    </p:spTree>
    <p:extLst>
      <p:ext uri="{BB962C8B-B14F-4D97-AF65-F5344CB8AC3E}">
        <p14:creationId xmlns:p14="http://schemas.microsoft.com/office/powerpoint/2010/main" val="312065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6CE1C42C-EC15-49FC-B692-B8E2328148A8}" type="datetimeFigureOut">
              <a:rPr lang="en-US"/>
              <a:pPr>
                <a:defRPr/>
              </a:pPr>
              <a:t>7/19/15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9E862F4A-4518-0642-B913-2A3719768AE7}" type="slidenum">
              <a:rPr lang="en-US"/>
              <a:pPr>
                <a:defRPr/>
              </a:pPr>
              <a:t>‹#›</a:t>
            </a:fld>
            <a:endParaRPr lang="en-US"/>
          </a:p>
        </p:txBody>
      </p:sp>
    </p:spTree>
    <p:extLst>
      <p:ext uri="{BB962C8B-B14F-4D97-AF65-F5344CB8AC3E}">
        <p14:creationId xmlns:p14="http://schemas.microsoft.com/office/powerpoint/2010/main" val="1398755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5748883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C1571A70-995C-CA40-BFBE-4517B6A83854}" type="datetime1">
              <a:rPr lang="en-US"/>
              <a:pPr>
                <a:defRPr/>
              </a:pPr>
              <a:t>7/19/15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1CC0367C-768E-3946-AB45-F3FFDFE80CF0}" type="slidenum">
              <a:rPr lang="en-US"/>
              <a:pPr>
                <a:defRPr/>
              </a:pPr>
              <a:t>‹#›</a:t>
            </a:fld>
            <a:endParaRPr lang="en-US"/>
          </a:p>
        </p:txBody>
      </p:sp>
    </p:spTree>
    <p:extLst>
      <p:ext uri="{BB962C8B-B14F-4D97-AF65-F5344CB8AC3E}">
        <p14:creationId xmlns:p14="http://schemas.microsoft.com/office/powerpoint/2010/main" val="4053856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5624B123-794C-964B-97B0-3EB3F0743F35}" type="datetime1">
              <a:rPr lang="en-US"/>
              <a:pPr>
                <a:defRPr/>
              </a:pPr>
              <a:t>7/19/15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DBDEDFF0-B518-EB43-83D5-2FE9ED687188}" type="slidenum">
              <a:rPr lang="en-US"/>
              <a:pPr>
                <a:defRPr/>
              </a:pPr>
              <a:t>‹#›</a:t>
            </a:fld>
            <a:endParaRPr lang="en-US"/>
          </a:p>
        </p:txBody>
      </p:sp>
    </p:spTree>
    <p:extLst>
      <p:ext uri="{BB962C8B-B14F-4D97-AF65-F5344CB8AC3E}">
        <p14:creationId xmlns:p14="http://schemas.microsoft.com/office/powerpoint/2010/main" val="2992836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85FB90E0-F704-B246-95DD-5E2B679792EE}" type="slidenum">
              <a:rPr lang="en-US"/>
              <a:pPr>
                <a:defRPr/>
              </a:pPr>
              <a:t>‹#›</a:t>
            </a:fld>
            <a:endParaRPr lang="en-US"/>
          </a:p>
        </p:txBody>
      </p:sp>
    </p:spTree>
    <p:extLst>
      <p:ext uri="{BB962C8B-B14F-4D97-AF65-F5344CB8AC3E}">
        <p14:creationId xmlns:p14="http://schemas.microsoft.com/office/powerpoint/2010/main" val="116666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1F41C3C-F7DB-FC4A-A817-A751BD4664FF}" type="datetime1">
              <a:rPr lang="en-US"/>
              <a:pPr>
                <a:defRPr/>
              </a:pPr>
              <a:t>7/19/15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1156913-B07A-1341-A873-81BF71156A44}" type="slidenum">
              <a:rPr lang="en-US"/>
              <a:pPr>
                <a:defRPr/>
              </a:pPr>
              <a:t>‹#›</a:t>
            </a:fld>
            <a:endParaRPr lang="en-US"/>
          </a:p>
        </p:txBody>
      </p:sp>
    </p:spTree>
    <p:extLst>
      <p:ext uri="{BB962C8B-B14F-4D97-AF65-F5344CB8AC3E}">
        <p14:creationId xmlns:p14="http://schemas.microsoft.com/office/powerpoint/2010/main" val="210092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F2D780BC-6F87-464D-ABA0-94F2F7EFAE31}" type="slidenum">
              <a:rPr lang="en-US"/>
              <a:pPr>
                <a:defRPr/>
              </a:pPr>
              <a:t>‹#›</a:t>
            </a:fld>
            <a:endParaRPr lang="en-US"/>
          </a:p>
        </p:txBody>
      </p:sp>
    </p:spTree>
    <p:extLst>
      <p:ext uri="{BB962C8B-B14F-4D97-AF65-F5344CB8AC3E}">
        <p14:creationId xmlns:p14="http://schemas.microsoft.com/office/powerpoint/2010/main" val="2578738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BC48B660-6B4D-BE42-BA6C-08C64C9A1293}" type="slidenum">
              <a:rPr lang="en-US"/>
              <a:pPr>
                <a:defRPr/>
              </a:pPr>
              <a:t>‹#›</a:t>
            </a:fld>
            <a:endParaRPr lang="en-US"/>
          </a:p>
        </p:txBody>
      </p:sp>
    </p:spTree>
    <p:extLst>
      <p:ext uri="{BB962C8B-B14F-4D97-AF65-F5344CB8AC3E}">
        <p14:creationId xmlns:p14="http://schemas.microsoft.com/office/powerpoint/2010/main" val="1412913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40E3E69D-23EF-4342-B8AD-E8C978BC45D5}" type="slidenum">
              <a:rPr lang="en-US"/>
              <a:pPr>
                <a:defRPr/>
              </a:pPr>
              <a:t>‹#›</a:t>
            </a:fld>
            <a:endParaRPr lang="en-US"/>
          </a:p>
        </p:txBody>
      </p:sp>
    </p:spTree>
    <p:extLst>
      <p:ext uri="{BB962C8B-B14F-4D97-AF65-F5344CB8AC3E}">
        <p14:creationId xmlns:p14="http://schemas.microsoft.com/office/powerpoint/2010/main" val="3361122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8" name="Footer Placeholder 7"/>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B72817F-430B-0B46-B686-4BB59D18882D}" type="slidenum">
              <a:rPr lang="en-US"/>
              <a:pPr>
                <a:defRPr/>
              </a:pPr>
              <a:t>‹#›</a:t>
            </a:fld>
            <a:endParaRPr lang="en-US"/>
          </a:p>
        </p:txBody>
      </p:sp>
    </p:spTree>
    <p:extLst>
      <p:ext uri="{BB962C8B-B14F-4D97-AF65-F5344CB8AC3E}">
        <p14:creationId xmlns:p14="http://schemas.microsoft.com/office/powerpoint/2010/main" val="195412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4" name="Footer Placeholder 3"/>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BE3AD29-5053-1D4C-8EE0-3F2EAEFA7AC5}" type="slidenum">
              <a:rPr lang="en-US"/>
              <a:pPr>
                <a:defRPr/>
              </a:pPr>
              <a:t>‹#›</a:t>
            </a:fld>
            <a:endParaRPr lang="en-US"/>
          </a:p>
        </p:txBody>
      </p:sp>
    </p:spTree>
    <p:extLst>
      <p:ext uri="{BB962C8B-B14F-4D97-AF65-F5344CB8AC3E}">
        <p14:creationId xmlns:p14="http://schemas.microsoft.com/office/powerpoint/2010/main" val="807424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3" name="Footer Placeholder 2"/>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CD7FB339-513B-CE45-A23F-4B4645E1F7D5}" type="slidenum">
              <a:rPr lang="en-US"/>
              <a:pPr>
                <a:defRPr/>
              </a:pPr>
              <a:t>‹#›</a:t>
            </a:fld>
            <a:endParaRPr lang="en-US"/>
          </a:p>
        </p:txBody>
      </p:sp>
    </p:spTree>
    <p:extLst>
      <p:ext uri="{BB962C8B-B14F-4D97-AF65-F5344CB8AC3E}">
        <p14:creationId xmlns:p14="http://schemas.microsoft.com/office/powerpoint/2010/main" val="2745232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7A53693B-473A-EB40-A0AA-29D6A9011B84}" type="slidenum">
              <a:rPr lang="en-US"/>
              <a:pPr>
                <a:defRPr/>
              </a:pPr>
              <a:t>‹#›</a:t>
            </a:fld>
            <a:endParaRPr lang="en-US"/>
          </a:p>
        </p:txBody>
      </p:sp>
    </p:spTree>
    <p:extLst>
      <p:ext uri="{BB962C8B-B14F-4D97-AF65-F5344CB8AC3E}">
        <p14:creationId xmlns:p14="http://schemas.microsoft.com/office/powerpoint/2010/main" val="10085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6" name="Footer Placeholder 5"/>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28041D1A-6C25-CB45-9076-33B0EFF58539}" type="slidenum">
              <a:rPr lang="en-US"/>
              <a:pPr>
                <a:defRPr/>
              </a:pPr>
              <a:t>‹#›</a:t>
            </a:fld>
            <a:endParaRPr lang="en-US"/>
          </a:p>
        </p:txBody>
      </p:sp>
    </p:spTree>
    <p:extLst>
      <p:ext uri="{BB962C8B-B14F-4D97-AF65-F5344CB8AC3E}">
        <p14:creationId xmlns:p14="http://schemas.microsoft.com/office/powerpoint/2010/main" val="350991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E5D3E7EF-7AF6-5345-A5E6-BD86E2F652C3}" type="slidenum">
              <a:rPr lang="en-US"/>
              <a:pPr>
                <a:defRPr/>
              </a:pPr>
              <a:t>‹#›</a:t>
            </a:fld>
            <a:endParaRPr lang="en-US"/>
          </a:p>
        </p:txBody>
      </p:sp>
    </p:spTree>
    <p:extLst>
      <p:ext uri="{BB962C8B-B14F-4D97-AF65-F5344CB8AC3E}">
        <p14:creationId xmlns:p14="http://schemas.microsoft.com/office/powerpoint/2010/main" val="3437331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330443FD-D90D-2F4C-9933-D7989B2719D3}" type="datetimeFigureOut">
              <a:rPr lang="en-US"/>
              <a:pPr>
                <a:defRPr/>
              </a:pPr>
              <a:t>7/19/15</a:t>
            </a:fld>
            <a:endParaRPr lang="en-US"/>
          </a:p>
        </p:txBody>
      </p:sp>
      <p:sp>
        <p:nvSpPr>
          <p:cNvPr id="5" name="Footer Placeholder 4"/>
          <p:cNvSpPr>
            <a:spLocks noGrp="1"/>
          </p:cNvSpPr>
          <p:nvPr>
            <p:ph type="ftr" sz="quarter" idx="11"/>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5613" fontAlgn="base">
              <a:spcBef>
                <a:spcPct val="0"/>
              </a:spcBef>
              <a:spcAft>
                <a:spcPct val="0"/>
              </a:spcAft>
              <a:defRPr>
                <a:ea typeface="ＭＳ Ｐゴシック" charset="0"/>
                <a:cs typeface="ＭＳ Ｐゴシック" charset="0"/>
              </a:defRPr>
            </a:lvl1pPr>
          </a:lstStyle>
          <a:p>
            <a:pPr>
              <a:defRPr/>
            </a:pPr>
            <a:fld id="{A0D96257-E734-1747-80C8-809F125D4524}" type="slidenum">
              <a:rPr lang="en-US"/>
              <a:pPr>
                <a:defRPr/>
              </a:pPr>
              <a:t>‹#›</a:t>
            </a:fld>
            <a:endParaRPr lang="en-US"/>
          </a:p>
        </p:txBody>
      </p:sp>
    </p:spTree>
    <p:extLst>
      <p:ext uri="{BB962C8B-B14F-4D97-AF65-F5344CB8AC3E}">
        <p14:creationId xmlns:p14="http://schemas.microsoft.com/office/powerpoint/2010/main" val="186414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2825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18564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203229"/>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76707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4116800"/>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956025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5245671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3867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203425650"/>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26450266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851726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7/19/15</a:t>
            </a:fld>
            <a:endParaRPr lang="en-US"/>
          </a:p>
        </p:txBody>
      </p:sp>
      <p:sp>
        <p:nvSpPr>
          <p:cNvPr id="6" name="Footer Placeholder 5"/>
          <p:cNvSpPr>
            <a:spLocks noGrp="1"/>
          </p:cNvSpPr>
          <p:nvPr>
            <p:ph type="ftr" sz="quarter" idx="11"/>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696" fontAlgn="base">
              <a:spcBef>
                <a:spcPct val="0"/>
              </a:spcBef>
              <a:spcAft>
                <a:spcPct val="0"/>
              </a:spcAft>
              <a:defRPr b="1">
                <a:ea typeface="ＭＳ Ｐゴシック" charset="0"/>
                <a:cs typeface="ＭＳ Ｐゴシック" charset="0"/>
              </a:defRPr>
            </a:lvl1pPr>
          </a:lstStyle>
          <a:p>
            <a:pPr>
              <a:defRPr/>
            </a:pPr>
            <a:fld id="{D3C1868F-23E4-D94A-9E2A-7AD684FAFEE6}" type="slidenum">
              <a:rPr lang="en-US"/>
              <a:pPr>
                <a:defRPr/>
              </a:pPr>
              <a:t>‹#›</a:t>
            </a:fld>
            <a:endParaRPr lang="en-US"/>
          </a:p>
        </p:txBody>
      </p:sp>
    </p:spTree>
    <p:extLst>
      <p:ext uri="{BB962C8B-B14F-4D97-AF65-F5344CB8AC3E}">
        <p14:creationId xmlns:p14="http://schemas.microsoft.com/office/powerpoint/2010/main" val="24650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55182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895327"/>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21511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0577441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281213"/>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61660233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948399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39145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139670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43360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219370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58206618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823510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096625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0100129"/>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928016"/>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26302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6821929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64616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264007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14446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6"/>
            <a:ext cx="3008313" cy="4691063"/>
          </a:xfrm>
        </p:spPr>
        <p:txBody>
          <a:bodyPr/>
          <a:lstStyle>
            <a:lvl1pPr marL="0" indent="0">
              <a:buNone/>
              <a:defRPr sz="1400"/>
            </a:lvl1pPr>
            <a:lvl2pPr marL="456554" indent="0">
              <a:buNone/>
              <a:defRPr sz="1200"/>
            </a:lvl2pPr>
            <a:lvl3pPr marL="913120" indent="0">
              <a:buNone/>
              <a:defRPr sz="1000"/>
            </a:lvl3pPr>
            <a:lvl4pPr marL="1369684" indent="0">
              <a:buNone/>
              <a:defRPr sz="900"/>
            </a:lvl4pPr>
            <a:lvl5pPr marL="1826242" indent="0">
              <a:buNone/>
              <a:defRPr sz="900"/>
            </a:lvl5pPr>
            <a:lvl6pPr marL="2282802" indent="0">
              <a:buNone/>
              <a:defRPr sz="900"/>
            </a:lvl6pPr>
            <a:lvl7pPr marL="2739364" indent="0">
              <a:buNone/>
              <a:defRPr sz="900"/>
            </a:lvl7pPr>
            <a:lvl8pPr marL="3195926" indent="0">
              <a:buNone/>
              <a:defRPr sz="900"/>
            </a:lvl8pPr>
            <a:lvl9pPr marL="3652484" indent="0">
              <a:buNone/>
              <a:defRPr sz="900"/>
            </a:lvl9pPr>
          </a:lstStyle>
          <a:p>
            <a:pPr lvl="0"/>
            <a:r>
              <a:rPr lang="en-US" smtClean="0"/>
              <a:t>Click to edit Master text styles</a:t>
            </a:r>
          </a:p>
        </p:txBody>
      </p:sp>
    </p:spTree>
    <p:extLst>
      <p:ext uri="{BB962C8B-B14F-4D97-AF65-F5344CB8AC3E}">
        <p14:creationId xmlns:p14="http://schemas.microsoft.com/office/powerpoint/2010/main" val="35204374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33137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5384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001589"/>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463400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99555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728132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3558384"/>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328181"/>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337663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835413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477513"/>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15704841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849447"/>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835412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509003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62839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38130226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33463466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932656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81783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072198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621811"/>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94039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4469451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83138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6582635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631558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20231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073841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12243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27193347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7691788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375553"/>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606208"/>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5482240"/>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918796"/>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659404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1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theme" Target="../theme/theme1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theme" Target="../theme/theme13.xml"/><Relationship Id="rId15" Type="http://schemas.openxmlformats.org/officeDocument/2006/relationships/tags" Target="../tags/tag7.xml"/><Relationship Id="rId16" Type="http://schemas.openxmlformats.org/officeDocument/2006/relationships/tags" Target="../tags/tag8.xml"/><Relationship Id="rId17" Type="http://schemas.openxmlformats.org/officeDocument/2006/relationships/tags" Target="../tags/tag9.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theme" Target="../theme/theme14.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theme" Target="../theme/theme15.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theme" Target="../theme/theme16.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tags" Target="../tags/tag1.xml"/><Relationship Id="rId5" Type="http://schemas.openxmlformats.org/officeDocument/2006/relationships/tags" Target="../tags/tag2.xml"/><Relationship Id="rId6" Type="http://schemas.openxmlformats.org/officeDocument/2006/relationships/tags" Target="../tags/tag3.xml"/><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4.xml"/><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a:solidFill>
                  <a:schemeClr val="tx1">
                    <a:tint val="75000"/>
                  </a:schemeClr>
                </a:solidFill>
                <a:latin typeface="+mn-lt"/>
                <a:ea typeface="+mn-ea"/>
                <a:cs typeface="+mn-cs"/>
              </a:defRPr>
            </a:lvl1pPr>
          </a:lstStyle>
          <a:p>
            <a:pPr>
              <a:defRPr/>
            </a:pPr>
            <a:fld id="{D96CB917-A4D0-9748-AADD-D1232034E524}" type="datetime1">
              <a:rPr lang="en-US"/>
              <a:pPr>
                <a:defRPr/>
              </a:pPr>
              <a:t>7/19/15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a:solidFill>
                  <a:schemeClr val="tx1">
                    <a:tint val="75000"/>
                  </a:schemeClr>
                </a:solidFill>
                <a:latin typeface="+mn-lt"/>
                <a:ea typeface="+mn-ea"/>
                <a:cs typeface="+mn-cs"/>
              </a:defRPr>
            </a:lvl1pPr>
          </a:lstStyle>
          <a:p>
            <a:pPr>
              <a:defRPr/>
            </a:pPr>
            <a:fld id="{2C922111-563C-E147-B7DF-4AAC13A4B4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494" r:id="rId1"/>
    <p:sldLayoutId id="2147503495" r:id="rId2"/>
    <p:sldLayoutId id="2147503566" r:id="rId3"/>
  </p:sldLayoutIdLst>
  <p:hf hdr="0" ftr="0" dt="0"/>
  <p:txStyles>
    <p:titleStyle>
      <a:lvl1pPr algn="ctr" defTabSz="455613"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5613" rtl="0" eaLnBrk="0" fontAlgn="base" hangingPunct="0">
        <a:spcBef>
          <a:spcPct val="0"/>
        </a:spcBef>
        <a:spcAft>
          <a:spcPct val="0"/>
        </a:spcAft>
        <a:defRPr sz="3600">
          <a:solidFill>
            <a:srgbClr val="000090"/>
          </a:solidFill>
          <a:latin typeface="Arial" charset="0"/>
          <a:ea typeface="ＭＳ Ｐゴシック" charset="0"/>
        </a:defRPr>
      </a:lvl2pPr>
      <a:lvl3pPr algn="ctr" defTabSz="455613" rtl="0" eaLnBrk="0" fontAlgn="base" hangingPunct="0">
        <a:spcBef>
          <a:spcPct val="0"/>
        </a:spcBef>
        <a:spcAft>
          <a:spcPct val="0"/>
        </a:spcAft>
        <a:defRPr sz="3600">
          <a:solidFill>
            <a:srgbClr val="000090"/>
          </a:solidFill>
          <a:latin typeface="Arial" charset="0"/>
          <a:ea typeface="ＭＳ Ｐゴシック" charset="0"/>
        </a:defRPr>
      </a:lvl3pPr>
      <a:lvl4pPr algn="ctr" defTabSz="455613" rtl="0" eaLnBrk="0" fontAlgn="base" hangingPunct="0">
        <a:spcBef>
          <a:spcPct val="0"/>
        </a:spcBef>
        <a:spcAft>
          <a:spcPct val="0"/>
        </a:spcAft>
        <a:defRPr sz="3600">
          <a:solidFill>
            <a:srgbClr val="000090"/>
          </a:solidFill>
          <a:latin typeface="Arial" charset="0"/>
          <a:ea typeface="ＭＳ Ｐゴシック" charset="0"/>
        </a:defRPr>
      </a:lvl4pPr>
      <a:lvl5pPr algn="ctr" defTabSz="455613" rtl="0" eaLnBrk="0" fontAlgn="base" hangingPunct="0">
        <a:spcBef>
          <a:spcPct val="0"/>
        </a:spcBef>
        <a:spcAft>
          <a:spcPct val="0"/>
        </a:spcAft>
        <a:defRPr sz="3600">
          <a:solidFill>
            <a:srgbClr val="000090"/>
          </a:solidFill>
          <a:latin typeface="Arial" charset="0"/>
          <a:ea typeface="ＭＳ Ｐゴシック" charset="0"/>
        </a:defRPr>
      </a:lvl5pPr>
      <a:lvl6pPr marL="456846" algn="ctr" defTabSz="456846" rtl="0" fontAlgn="base">
        <a:spcBef>
          <a:spcPct val="0"/>
        </a:spcBef>
        <a:spcAft>
          <a:spcPct val="0"/>
        </a:spcAft>
        <a:defRPr sz="3600">
          <a:solidFill>
            <a:srgbClr val="000090"/>
          </a:solidFill>
          <a:latin typeface="Arial" charset="0"/>
          <a:ea typeface="ＭＳ Ｐゴシック" charset="0"/>
        </a:defRPr>
      </a:lvl6pPr>
      <a:lvl7pPr marL="913696" algn="ctr" defTabSz="456846" rtl="0" fontAlgn="base">
        <a:spcBef>
          <a:spcPct val="0"/>
        </a:spcBef>
        <a:spcAft>
          <a:spcPct val="0"/>
        </a:spcAft>
        <a:defRPr sz="3600">
          <a:solidFill>
            <a:srgbClr val="000090"/>
          </a:solidFill>
          <a:latin typeface="Arial" charset="0"/>
          <a:ea typeface="ＭＳ Ｐゴシック" charset="0"/>
        </a:defRPr>
      </a:lvl7pPr>
      <a:lvl8pPr marL="1370550" algn="ctr" defTabSz="456846" rtl="0" fontAlgn="base">
        <a:spcBef>
          <a:spcPct val="0"/>
        </a:spcBef>
        <a:spcAft>
          <a:spcPct val="0"/>
        </a:spcAft>
        <a:defRPr sz="3600">
          <a:solidFill>
            <a:srgbClr val="000090"/>
          </a:solidFill>
          <a:latin typeface="Arial" charset="0"/>
          <a:ea typeface="ＭＳ Ｐゴシック" charset="0"/>
        </a:defRPr>
      </a:lvl8pPr>
      <a:lvl9pPr marL="1827398" algn="ctr" defTabSz="456846" rtl="0" fontAlgn="base">
        <a:spcBef>
          <a:spcPct val="0"/>
        </a:spcBef>
        <a:spcAft>
          <a:spcPct val="0"/>
        </a:spcAft>
        <a:defRPr sz="3600">
          <a:solidFill>
            <a:srgbClr val="000090"/>
          </a:solidFill>
          <a:latin typeface="Arial" charset="0"/>
          <a:ea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F20CACD5-66B2-6048-A9E9-3FC22AD61332}" type="datetime1">
              <a:rPr lang="en-US"/>
              <a:pPr>
                <a:defRPr/>
              </a:pPr>
              <a:t>7/19/15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50C1003E-F76D-9B44-A137-6B44E8735A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5" r:id="rId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330443FD-D90D-2F4C-9933-D7989B2719D3}" type="datetimeFigureOut">
              <a:rPr lang="en-US"/>
              <a:pPr>
                <a:defRPr/>
              </a:pPr>
              <a:t>7/19/15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AF94F938-B610-2843-BF6B-F420EE718A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6" r:id="rId1"/>
    <p:sldLayoutId id="2147503577" r:id="rId2"/>
    <p:sldLayoutId id="2147503578" r:id="rId3"/>
    <p:sldLayoutId id="2147503579" r:id="rId4"/>
    <p:sldLayoutId id="2147503580" r:id="rId5"/>
    <p:sldLayoutId id="2147503581" r:id="rId6"/>
    <p:sldLayoutId id="2147503582" r:id="rId7"/>
    <p:sldLayoutId id="2147503583" r:id="rId8"/>
    <p:sldLayoutId id="2147503584" r:id="rId9"/>
    <p:sldLayoutId id="2147503585" r:id="rId10"/>
    <p:sldLayoutId id="214750358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FE995177-1B60-6647-B167-09BA4A948693}" type="slidenum">
              <a:rPr lang="en-US" sz="1600" b="1" i="1">
                <a:solidFill>
                  <a:srgbClr val="000000"/>
                </a:solidFill>
                <a:effectLst>
                  <a:outerShdw blurRad="38100" dist="38100" dir="2700000" algn="tl">
                    <a:srgbClr val="DDDDDD"/>
                  </a:outerShdw>
                </a:effectLst>
                <a:latin typeface="Courier New" charset="0"/>
              </a:rPr>
              <a:pPr defTabSz="911225" eaLnBrk="0" hangingPunct="0">
                <a:defRPr/>
              </a:pPr>
              <a:t>‹#›</a:t>
            </a:fld>
            <a:r>
              <a:rPr lang="en-US" b="1">
                <a:solidFill>
                  <a:srgbClr val="808080"/>
                </a:solidFill>
                <a:latin typeface="Arial" charset="0"/>
              </a:rPr>
              <a:t> - </a:t>
            </a:r>
            <a:r>
              <a:rPr lang="en-US" sz="1000" b="1">
                <a:solidFill>
                  <a:srgbClr val="969696"/>
                </a:solidFill>
                <a:latin typeface="Arial" charset="0"/>
              </a:rPr>
              <a:t>Lectures.GersteinLab.org</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503502" r:id="rId1"/>
    <p:sldLayoutId id="2147503503" r:id="rId2"/>
    <p:sldLayoutId id="2147503504" r:id="rId3"/>
    <p:sldLayoutId id="2147503505" r:id="rId4"/>
    <p:sldLayoutId id="2147503506" r:id="rId5"/>
    <p:sldLayoutId id="2147503507" r:id="rId6"/>
    <p:sldLayoutId id="2147503508" r:id="rId7"/>
    <p:sldLayoutId id="2147503509" r:id="rId8"/>
    <p:sldLayoutId id="2147503510" r:id="rId9"/>
    <p:sldLayoutId id="2147503511" r:id="rId10"/>
    <p:sldLayoutId id="2147503512" r:id="rId11"/>
    <p:sldLayoutId id="2147503513" r:id="rId12"/>
    <p:sldLayoutId id="21475035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14745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DECC800-4688-E040-B0B4-421DCC228090}"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b="1" dirty="0">
                <a:solidFill>
                  <a:srgbClr val="808080"/>
                </a:solidFill>
                <a:latin typeface="Arial" charset="0"/>
                <a:ea typeface="ＭＳ Ｐゴシック" charset="-128"/>
                <a:cs typeface="ＭＳ Ｐゴシック" charset="-128"/>
              </a:rPr>
              <a:t> - </a:t>
            </a:r>
            <a:r>
              <a:rPr lang="en-US" sz="1000" b="1" dirty="0" err="1">
                <a:solidFill>
                  <a:srgbClr val="969696"/>
                </a:solidFill>
                <a:latin typeface="Arial" charset="0"/>
                <a:ea typeface="ＭＳ Ｐゴシック" charset="-128"/>
                <a:cs typeface="ＭＳ Ｐゴシック" charset="-128"/>
              </a:rPr>
              <a:t>Lectures.GersteinLab.org</a:t>
            </a:r>
            <a:endParaRPr lang="en-US" sz="3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3515" r:id="rId1"/>
    <p:sldLayoutId id="2147503516" r:id="rId2"/>
    <p:sldLayoutId id="2147503517" r:id="rId3"/>
    <p:sldLayoutId id="2147503518" r:id="rId4"/>
    <p:sldLayoutId id="2147503519" r:id="rId5"/>
    <p:sldLayoutId id="2147503520" r:id="rId6"/>
    <p:sldLayoutId id="2147503521" r:id="rId7"/>
    <p:sldLayoutId id="2147503522" r:id="rId8"/>
    <p:sldLayoutId id="2147503523" r:id="rId9"/>
    <p:sldLayoutId id="2147503524" r:id="rId10"/>
    <p:sldLayoutId id="2147503525" r:id="rId11"/>
    <p:sldLayoutId id="2147503526" r:id="rId12"/>
    <p:sldLayoutId id="214750352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a:solidFill>
                  <a:srgbClr val="FFFFFF"/>
                </a:solidFill>
                <a:latin typeface="Arial" charset="0"/>
              </a:rPr>
              <a:t>Do not reproduce without permission</a:t>
            </a:r>
          </a:p>
        </p:txBody>
      </p:sp>
      <p:sp>
        <p:nvSpPr>
          <p:cNvPr id="4802566" name="Rectangle 6"/>
          <p:cNvSpPr>
            <a:spLocks noChangeArrowheads="1"/>
          </p:cNvSpPr>
          <p:nvPr/>
        </p:nvSpPr>
        <p:spPr bwMode="auto">
          <a:xfrm rot="-5400000">
            <a:off x="7416007"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70F7145-A1AD-E94C-9A4A-0E8559FD6CEF}" type="slidenum">
              <a:rPr lang="en-US" sz="2000" b="1" i="1">
                <a:solidFill>
                  <a:srgbClr val="000000"/>
                </a:solidFill>
                <a:effectLst>
                  <a:outerShdw blurRad="38100" dist="38100" dir="2700000" algn="tl">
                    <a:srgbClr val="DDDDDD"/>
                  </a:outerShdw>
                </a:effectLst>
                <a:latin typeface="Courier New" charset="0"/>
              </a:rPr>
              <a:pPr defTabSz="912813" eaLnBrk="0" hangingPunct="0">
                <a:defRPr/>
              </a:pPr>
              <a:t>‹#›</a:t>
            </a:fld>
            <a:r>
              <a:rPr lang="en-US" sz="1200" b="1">
                <a:solidFill>
                  <a:srgbClr val="808080"/>
                </a:solidFill>
                <a:latin typeface="Arial" charset="0"/>
              </a:rPr>
              <a:t> - </a:t>
            </a:r>
            <a:r>
              <a:rPr lang="en-US" sz="1100" b="1">
                <a:solidFill>
                  <a:srgbClr val="969696"/>
                </a:solidFill>
                <a:latin typeface="Arial" charset="0"/>
              </a:rPr>
              <a:t>Lectures.GersteinLab.org</a:t>
            </a:r>
            <a:r>
              <a:rPr lang="en-US" sz="600">
                <a:solidFill>
                  <a:srgbClr val="808080"/>
                </a:solidFill>
                <a:latin typeface="Arial" charset="0"/>
              </a:rPr>
              <a:t> </a:t>
            </a:r>
            <a:r>
              <a:rPr lang="en-US" sz="500">
                <a:solidFill>
                  <a:srgbClr val="000000"/>
                </a:solidFill>
                <a:latin typeface="Arial" charset="0"/>
              </a:rPr>
              <a:t>(c) '09</a:t>
            </a:r>
          </a:p>
        </p:txBody>
      </p:sp>
    </p:spTree>
  </p:cSld>
  <p:clrMap bg1="lt1" tx1="dk1" bg2="lt2" tx2="dk2" accent1="accent1" accent2="accent2" accent3="accent3" accent4="accent4" accent5="accent5" accent6="accent6" hlink="hlink" folHlink="folHlink"/>
  <p:sldLayoutIdLst>
    <p:sldLayoutId id="2147503528" r:id="rId1"/>
    <p:sldLayoutId id="2147503529" r:id="rId2"/>
    <p:sldLayoutId id="2147503530" r:id="rId3"/>
    <p:sldLayoutId id="2147503531" r:id="rId4"/>
    <p:sldLayoutId id="2147503532" r:id="rId5"/>
    <p:sldLayoutId id="2147503533" r:id="rId6"/>
    <p:sldLayoutId id="2147503534" r:id="rId7"/>
    <p:sldLayoutId id="2147503535" r:id="rId8"/>
    <p:sldLayoutId id="2147503536" r:id="rId9"/>
    <p:sldLayoutId id="2147503537" r:id="rId10"/>
    <p:sldLayoutId id="2147503538" r:id="rId11"/>
    <p:sldLayoutId id="214750353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3600" b="1" u="sng">
          <a:solidFill>
            <a:srgbClr val="000099"/>
          </a:solidFill>
          <a:latin typeface="Arial" pitchFamily="-65" charset="0"/>
        </a:defRPr>
      </a:lvl6pPr>
      <a:lvl7pPr marL="914400" algn="ctr" defTabSz="912813" rtl="0" fontAlgn="base">
        <a:spcBef>
          <a:spcPct val="0"/>
        </a:spcBef>
        <a:spcAft>
          <a:spcPct val="0"/>
        </a:spcAft>
        <a:defRPr sz="3600" b="1" u="sng">
          <a:solidFill>
            <a:srgbClr val="000099"/>
          </a:solidFill>
          <a:latin typeface="Arial" pitchFamily="-65" charset="0"/>
        </a:defRPr>
      </a:lvl7pPr>
      <a:lvl8pPr marL="1371600" algn="ctr" defTabSz="912813" rtl="0" fontAlgn="base">
        <a:spcBef>
          <a:spcPct val="0"/>
        </a:spcBef>
        <a:spcAft>
          <a:spcPct val="0"/>
        </a:spcAft>
        <a:defRPr sz="3600" b="1" u="sng">
          <a:solidFill>
            <a:srgbClr val="000099"/>
          </a:solidFill>
          <a:latin typeface="Arial" pitchFamily="-65" charset="0"/>
        </a:defRPr>
      </a:lvl8pPr>
      <a:lvl9pPr marL="1828800" algn="ctr" defTabSz="912813" rtl="0" fontAlgn="base">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F5DD667-E831-FF44-8133-E903D3092E42}" type="slidenum">
              <a:rPr lang="en-US" sz="1600" b="1" i="1">
                <a:solidFill>
                  <a:srgbClr val="000000"/>
                </a:solidFill>
                <a:effectLst>
                  <a:outerShdw blurRad="38100" dist="38100" dir="2700000" algn="tl">
                    <a:srgbClr val="DDDDDD"/>
                  </a:outerShdw>
                </a:effectLst>
                <a:latin typeface="Courier New" charset="0"/>
              </a:rPr>
              <a:pPr defTabSz="911225" eaLnBrk="0" hangingPunct="0">
                <a:defRPr/>
              </a:pPr>
              <a:t>‹#›</a:t>
            </a:fld>
            <a:r>
              <a:rPr lang="en-US" b="1">
                <a:solidFill>
                  <a:srgbClr val="808080"/>
                </a:solidFill>
                <a:latin typeface="Arial" charset="0"/>
              </a:rPr>
              <a:t> </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503540" r:id="rId1"/>
    <p:sldLayoutId id="2147503541" r:id="rId2"/>
    <p:sldLayoutId id="2147503542" r:id="rId3"/>
    <p:sldLayoutId id="2147503543" r:id="rId4"/>
    <p:sldLayoutId id="2147503544" r:id="rId5"/>
    <p:sldLayoutId id="2147503545" r:id="rId6"/>
    <p:sldLayoutId id="2147503546" r:id="rId7"/>
    <p:sldLayoutId id="2147503547" r:id="rId8"/>
    <p:sldLayoutId id="2147503548" r:id="rId9"/>
    <p:sldLayoutId id="2147503549" r:id="rId10"/>
    <p:sldLayoutId id="2147503550" r:id="rId11"/>
    <p:sldLayoutId id="2147503551" r:id="rId12"/>
    <p:sldLayoutId id="214750355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7A05E355-9479-0C40-A920-B2203591877A}" type="slidenum">
              <a:rPr lang="en-US" sz="1600" b="1" i="1">
                <a:solidFill>
                  <a:srgbClr val="000000"/>
                </a:solidFill>
                <a:effectLst>
                  <a:outerShdw blurRad="38100" dist="38100" dir="2700000" algn="tl">
                    <a:srgbClr val="DDDDDD"/>
                  </a:outerShdw>
                </a:effectLst>
                <a:latin typeface="Courier New" charset="0"/>
              </a:rPr>
              <a:pPr defTabSz="911225" eaLnBrk="0" hangingPunct="0">
                <a:defRPr/>
              </a:pPr>
              <a:t>‹#›</a:t>
            </a:fld>
            <a:r>
              <a:rPr lang="en-US" b="1">
                <a:solidFill>
                  <a:srgbClr val="808080"/>
                </a:solidFill>
                <a:latin typeface="Arial" charset="0"/>
              </a:rPr>
              <a:t> </a:t>
            </a:r>
            <a:endParaRPr lang="en-US" sz="3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503553" r:id="rId1"/>
    <p:sldLayoutId id="2147503554" r:id="rId2"/>
    <p:sldLayoutId id="2147503555" r:id="rId3"/>
    <p:sldLayoutId id="2147503556" r:id="rId4"/>
    <p:sldLayoutId id="2147503557" r:id="rId5"/>
    <p:sldLayoutId id="2147503558" r:id="rId6"/>
    <p:sldLayoutId id="2147503559" r:id="rId7"/>
    <p:sldLayoutId id="2147503560" r:id="rId8"/>
    <p:sldLayoutId id="2147503561" r:id="rId9"/>
    <p:sldLayoutId id="2147503562" r:id="rId10"/>
    <p:sldLayoutId id="2147503563" r:id="rId11"/>
    <p:sldLayoutId id="2147503564" r:id="rId12"/>
    <p:sldLayoutId id="214750356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69" tIns="45685" rIns="91369" bIns="45685" rtlCol="0" anchor="ctr"/>
          <a:lstStyle>
            <a:lvl1pPr algn="l" defTabSz="456846"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7/19/15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9" tIns="45685" rIns="91369" bIns="45685" rtlCol="0" anchor="ctr"/>
          <a:lstStyle>
            <a:lvl1pPr algn="ctr" defTabSz="45684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9" tIns="45685" rIns="91369" bIns="45685" rtlCol="0" anchor="ctr"/>
          <a:lstStyle>
            <a:lvl1pPr algn="r" defTabSz="456846" fontAlgn="auto">
              <a:spcBef>
                <a:spcPts val="0"/>
              </a:spcBef>
              <a:spcAft>
                <a:spcPts val="0"/>
              </a:spcAft>
              <a:defRPr sz="1200" b="0">
                <a:solidFill>
                  <a:prstClr val="black">
                    <a:tint val="75000"/>
                  </a:prstClr>
                </a:solidFill>
                <a:latin typeface="Calibri"/>
                <a:ea typeface="+mn-ea"/>
                <a:cs typeface="+mn-cs"/>
              </a:defRPr>
            </a:lvl1pPr>
          </a:lstStyle>
          <a:p>
            <a:pPr>
              <a:defRPr/>
            </a:pPr>
            <a:fld id="{AD32CF72-7A0B-2449-8C8F-23D061B0C5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67" r:id="rId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46"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696"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0550"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7398" algn="ctr" defTabSz="45684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673" indent="-228422" algn="l" defTabSz="456846" rtl="0" eaLnBrk="1" latinLnBrk="0" hangingPunct="1">
        <a:spcBef>
          <a:spcPct val="20000"/>
        </a:spcBef>
        <a:buFont typeface="Arial"/>
        <a:buChar char="•"/>
        <a:defRPr sz="2000" kern="1200">
          <a:solidFill>
            <a:schemeClr val="tx1"/>
          </a:solidFill>
          <a:latin typeface="+mn-lt"/>
          <a:ea typeface="+mn-ea"/>
          <a:cs typeface="+mn-cs"/>
        </a:defRPr>
      </a:lvl6pPr>
      <a:lvl7pPr marL="2969520" indent="-228422" algn="l" defTabSz="456846" rtl="0" eaLnBrk="1" latinLnBrk="0" hangingPunct="1">
        <a:spcBef>
          <a:spcPct val="20000"/>
        </a:spcBef>
        <a:buFont typeface="Arial"/>
        <a:buChar char="•"/>
        <a:defRPr sz="2000" kern="1200">
          <a:solidFill>
            <a:schemeClr val="tx1"/>
          </a:solidFill>
          <a:latin typeface="+mn-lt"/>
          <a:ea typeface="+mn-ea"/>
          <a:cs typeface="+mn-cs"/>
        </a:defRPr>
      </a:lvl7pPr>
      <a:lvl8pPr marL="3426372" indent="-228422" algn="l" defTabSz="456846" rtl="0" eaLnBrk="1" latinLnBrk="0" hangingPunct="1">
        <a:spcBef>
          <a:spcPct val="20000"/>
        </a:spcBef>
        <a:buFont typeface="Arial"/>
        <a:buChar char="•"/>
        <a:defRPr sz="2000" kern="1200">
          <a:solidFill>
            <a:schemeClr val="tx1"/>
          </a:solidFill>
          <a:latin typeface="+mn-lt"/>
          <a:ea typeface="+mn-ea"/>
          <a:cs typeface="+mn-cs"/>
        </a:defRPr>
      </a:lvl8pPr>
      <a:lvl9pPr marL="3883216" indent="-228422" algn="l" defTabSz="4568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4"/>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9" rIns="91935" bIns="45969"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9" rIns="91935" bIns="459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6"/>
            </p:custDataLst>
          </p:nvPr>
        </p:nvSpPr>
        <p:spPr bwMode="auto">
          <a:xfrm rot="16200000">
            <a:off x="7411245" y="5253831"/>
            <a:ext cx="3078162" cy="263525"/>
          </a:xfrm>
          <a:prstGeom prst="rect">
            <a:avLst/>
          </a:prstGeom>
          <a:noFill/>
          <a:ln w="9525">
            <a:noFill/>
            <a:miter lim="800000"/>
            <a:headEnd/>
            <a:tailEnd/>
          </a:ln>
          <a:effectLst/>
        </p:spPr>
        <p:txBody>
          <a:bodyPr lIns="91935" tIns="45969" rIns="91935" bIns="45969"/>
          <a:lstStyle/>
          <a:p>
            <a:pPr defTabSz="909958" eaLnBrk="0" hangingPunct="0">
              <a:defRPr/>
            </a:pPr>
            <a:fld id="{7CFB6737-0E1C-AB48-AE63-24A0D44E811B}" type="slidenum">
              <a:rPr lang="en-US" sz="1600" b="1" i="1">
                <a:solidFill>
                  <a:srgbClr val="000000"/>
                </a:solidFill>
                <a:effectLst>
                  <a:outerShdw blurRad="38100" dist="38100" dir="2700000" algn="tl">
                    <a:srgbClr val="DDDDDD"/>
                  </a:outerShdw>
                </a:effectLst>
                <a:latin typeface="Courier New" charset="0"/>
              </a:rPr>
              <a:pPr defTabSz="909958" eaLnBrk="0" hangingPunct="0">
                <a:defRPr/>
              </a:pPr>
              <a:t>‹#›</a:t>
            </a:fld>
            <a:r>
              <a:rPr lang="en-US" b="1" dirty="0">
                <a:solidFill>
                  <a:srgbClr val="808080"/>
                </a:solidFill>
                <a:latin typeface="Arial" charset="0"/>
              </a:rPr>
              <a:t> - </a:t>
            </a:r>
            <a:r>
              <a:rPr lang="en-US" sz="1000" b="1" dirty="0" err="1">
                <a:solidFill>
                  <a:srgbClr val="969696"/>
                </a:solidFill>
                <a:latin typeface="Arial" charset="0"/>
              </a:rPr>
              <a:t>Lectures.GersteinLab.org</a:t>
            </a:r>
            <a:endParaRPr lang="en-US" sz="300" dirty="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503496" r:id="rId1"/>
    <p:sldLayoutId id="2147503497" r:id="rId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554" algn="ctr" defTabSz="911534" rtl="0" eaLnBrk="1" fontAlgn="base" hangingPunct="1">
        <a:spcBef>
          <a:spcPct val="0"/>
        </a:spcBef>
        <a:spcAft>
          <a:spcPct val="0"/>
        </a:spcAft>
        <a:defRPr sz="3600" b="1" u="sng">
          <a:solidFill>
            <a:srgbClr val="000099"/>
          </a:solidFill>
          <a:latin typeface="Arial" pitchFamily="-65" charset="0"/>
        </a:defRPr>
      </a:lvl6pPr>
      <a:lvl7pPr marL="913120" algn="ctr" defTabSz="911534" rtl="0" eaLnBrk="1" fontAlgn="base" hangingPunct="1">
        <a:spcBef>
          <a:spcPct val="0"/>
        </a:spcBef>
        <a:spcAft>
          <a:spcPct val="0"/>
        </a:spcAft>
        <a:defRPr sz="3600" b="1" u="sng">
          <a:solidFill>
            <a:srgbClr val="000099"/>
          </a:solidFill>
          <a:latin typeface="Arial" pitchFamily="-65" charset="0"/>
        </a:defRPr>
      </a:lvl7pPr>
      <a:lvl8pPr marL="1369684" algn="ctr" defTabSz="911534" rtl="0" eaLnBrk="1" fontAlgn="base" hangingPunct="1">
        <a:spcBef>
          <a:spcPct val="0"/>
        </a:spcBef>
        <a:spcAft>
          <a:spcPct val="0"/>
        </a:spcAft>
        <a:defRPr sz="3600" b="1" u="sng">
          <a:solidFill>
            <a:srgbClr val="000099"/>
          </a:solidFill>
          <a:latin typeface="Arial" pitchFamily="-65" charset="0"/>
        </a:defRPr>
      </a:lvl8pPr>
      <a:lvl9pPr marL="1826242" algn="ctr" defTabSz="911534"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0013"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0863"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86"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43"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205"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60" indent="-228278" algn="l" defTabSz="91153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4" rtl="0" eaLnBrk="1" latinLnBrk="0" hangingPunct="1">
        <a:defRPr sz="1800" kern="1200">
          <a:solidFill>
            <a:schemeClr val="tx1"/>
          </a:solidFill>
          <a:latin typeface="+mn-lt"/>
          <a:ea typeface="+mn-ea"/>
          <a:cs typeface="+mn-cs"/>
        </a:defRPr>
      </a:lvl1pPr>
      <a:lvl2pPr marL="456554" algn="l" defTabSz="456554" rtl="0" eaLnBrk="1" latinLnBrk="0" hangingPunct="1">
        <a:defRPr sz="1800" kern="1200">
          <a:solidFill>
            <a:schemeClr val="tx1"/>
          </a:solidFill>
          <a:latin typeface="+mn-lt"/>
          <a:ea typeface="+mn-ea"/>
          <a:cs typeface="+mn-cs"/>
        </a:defRPr>
      </a:lvl2pPr>
      <a:lvl3pPr marL="913120" algn="l" defTabSz="456554" rtl="0" eaLnBrk="1" latinLnBrk="0" hangingPunct="1">
        <a:defRPr sz="1800" kern="1200">
          <a:solidFill>
            <a:schemeClr val="tx1"/>
          </a:solidFill>
          <a:latin typeface="+mn-lt"/>
          <a:ea typeface="+mn-ea"/>
          <a:cs typeface="+mn-cs"/>
        </a:defRPr>
      </a:lvl3pPr>
      <a:lvl4pPr marL="1369684" algn="l" defTabSz="456554" rtl="0" eaLnBrk="1" latinLnBrk="0" hangingPunct="1">
        <a:defRPr sz="1800" kern="1200">
          <a:solidFill>
            <a:schemeClr val="tx1"/>
          </a:solidFill>
          <a:latin typeface="+mn-lt"/>
          <a:ea typeface="+mn-ea"/>
          <a:cs typeface="+mn-cs"/>
        </a:defRPr>
      </a:lvl4pPr>
      <a:lvl5pPr marL="1826242" algn="l" defTabSz="456554" rtl="0" eaLnBrk="1" latinLnBrk="0" hangingPunct="1">
        <a:defRPr sz="1800" kern="1200">
          <a:solidFill>
            <a:schemeClr val="tx1"/>
          </a:solidFill>
          <a:latin typeface="+mn-lt"/>
          <a:ea typeface="+mn-ea"/>
          <a:cs typeface="+mn-cs"/>
        </a:defRPr>
      </a:lvl5pPr>
      <a:lvl6pPr marL="2282802" algn="l" defTabSz="456554" rtl="0" eaLnBrk="1" latinLnBrk="0" hangingPunct="1">
        <a:defRPr sz="1800" kern="1200">
          <a:solidFill>
            <a:schemeClr val="tx1"/>
          </a:solidFill>
          <a:latin typeface="+mn-lt"/>
          <a:ea typeface="+mn-ea"/>
          <a:cs typeface="+mn-cs"/>
        </a:defRPr>
      </a:lvl6pPr>
      <a:lvl7pPr marL="2739364" algn="l" defTabSz="456554" rtl="0" eaLnBrk="1" latinLnBrk="0" hangingPunct="1">
        <a:defRPr sz="1800" kern="1200">
          <a:solidFill>
            <a:schemeClr val="tx1"/>
          </a:solidFill>
          <a:latin typeface="+mn-lt"/>
          <a:ea typeface="+mn-ea"/>
          <a:cs typeface="+mn-cs"/>
        </a:defRPr>
      </a:lvl7pPr>
      <a:lvl8pPr marL="3195926" algn="l" defTabSz="456554" rtl="0" eaLnBrk="1" latinLnBrk="0" hangingPunct="1">
        <a:defRPr sz="1800" kern="1200">
          <a:solidFill>
            <a:schemeClr val="tx1"/>
          </a:solidFill>
          <a:latin typeface="+mn-lt"/>
          <a:ea typeface="+mn-ea"/>
          <a:cs typeface="+mn-cs"/>
        </a:defRPr>
      </a:lvl8pPr>
      <a:lvl9pPr marL="3652484" algn="l" defTabSz="4565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17D830-70E3-E949-B3D0-5D6F4F98D4B9}"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b="1" dirty="0">
                <a:solidFill>
                  <a:srgbClr val="808080"/>
                </a:solidFill>
                <a:latin typeface="Arial" charset="0"/>
                <a:ea typeface="ＭＳ Ｐゴシック" charset="-128"/>
                <a:cs typeface="ＭＳ Ｐゴシック" charset="-128"/>
              </a:rPr>
              <a:t> - </a:t>
            </a:r>
            <a:r>
              <a:rPr lang="en-US" sz="900" b="1" dirty="0" err="1">
                <a:solidFill>
                  <a:srgbClr val="969696"/>
                </a:solidFill>
                <a:latin typeface="Arial" charset="0"/>
                <a:ea typeface="ＭＳ Ｐゴシック" charset="-128"/>
                <a:cs typeface="ＭＳ Ｐゴシック" charset="-128"/>
              </a:rPr>
              <a:t>Lectures.GersteinLab.org</a:t>
            </a:r>
            <a:endParaRPr lang="en-US" sz="900" dirty="0">
              <a:solidFill>
                <a:srgbClr val="000000"/>
              </a:solidFill>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3498" r:id="rId1"/>
    <p:sldLayoutId id="2147503499" r:id="rId2"/>
    <p:sldLayoutId id="2147503500" r:id="rId3"/>
    <p:sldLayoutId id="2147503501" r:id="rId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120" fontAlgn="auto">
              <a:spcBef>
                <a:spcPts val="0"/>
              </a:spcBef>
              <a:spcAft>
                <a:spcPts val="0"/>
              </a:spcAft>
              <a:defRPr sz="1200">
                <a:solidFill>
                  <a:prstClr val="black">
                    <a:tint val="75000"/>
                  </a:prstClr>
                </a:solidFill>
                <a:latin typeface="Calibri"/>
                <a:ea typeface="+mn-ea"/>
                <a:cs typeface="+mn-cs"/>
              </a:defRPr>
            </a:lvl1pPr>
          </a:lstStyle>
          <a:p>
            <a:pPr>
              <a:defRPr/>
            </a:pPr>
            <a:fld id="{E196CD4B-5A8E-014D-8522-16B793C1703F}" type="datetime1">
              <a:rPr lang="en-US"/>
              <a:pPr>
                <a:defRPr/>
              </a:pPr>
              <a:t>7/19/15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1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120" fontAlgn="auto">
              <a:spcBef>
                <a:spcPts val="0"/>
              </a:spcBef>
              <a:spcAft>
                <a:spcPts val="0"/>
              </a:spcAft>
              <a:defRPr sz="1200">
                <a:solidFill>
                  <a:prstClr val="black">
                    <a:tint val="75000"/>
                  </a:prstClr>
                </a:solidFill>
                <a:latin typeface="Calibri"/>
                <a:ea typeface="+mn-ea"/>
                <a:cs typeface="+mn-cs"/>
              </a:defRPr>
            </a:lvl1pPr>
          </a:lstStyle>
          <a:p>
            <a:pPr>
              <a:defRPr/>
            </a:pPr>
            <a:fld id="{04D15C6C-79F8-9A4C-939C-5F6F61232F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68"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44054914-D38F-3742-86F8-D6B72A0732F5}" type="datetime1">
              <a:rPr lang="en-US"/>
              <a:pPr>
                <a:defRPr/>
              </a:pPr>
              <a:t>7/19/15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5C585944-71D2-444E-BD16-1AE00A47F3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69" r:id="rId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7/19/15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3516DBC-765A-454F-A35C-23492574D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0" r:id="rId1"/>
    <p:sldLayoutId id="2147503571"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6CE1C42C-EC15-49FC-B692-B8E2328148A8}" type="datetimeFigureOut">
              <a:rPr lang="en-US"/>
              <a:pPr>
                <a:defRPr/>
              </a:pPr>
              <a:t>7/19/15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EE85072A-577A-644A-B7B6-0F754DE7AD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2" r:id="rId1"/>
    <p:sldLayoutId id="2147503573"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157A92A4-F29F-884C-9C76-CBF1F9F620FA}" type="datetime1">
              <a:rPr lang="en-US"/>
              <a:pPr>
                <a:defRPr/>
              </a:pPr>
              <a:t>7/19/15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97208888-652E-A047-AB4D-824AB2D309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574" r:id="rId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tags" Target="../tags/tag67.xml"/><Relationship Id="rId4" Type="http://schemas.openxmlformats.org/officeDocument/2006/relationships/tags" Target="../tags/tag68.xml"/><Relationship Id="rId5" Type="http://schemas.openxmlformats.org/officeDocument/2006/relationships/slideLayout" Target="../slideLayouts/slideLayout5.xml"/><Relationship Id="rId1" Type="http://schemas.openxmlformats.org/officeDocument/2006/relationships/themeOverride" Target="../theme/themeOverride1.xml"/><Relationship Id="rId2" Type="http://schemas.openxmlformats.org/officeDocument/2006/relationships/tags" Target="../tags/tag66.xml"/></Relationships>
</file>

<file path=ppt/slides/_rels/slide14.xml.rels><?xml version="1.0" encoding="UTF-8" standalone="yes"?>
<Relationships xmlns="http://schemas.openxmlformats.org/package/2006/relationships"><Relationship Id="rId3" Type="http://schemas.openxmlformats.org/officeDocument/2006/relationships/tags" Target="../tags/tag70.xml"/><Relationship Id="rId4" Type="http://schemas.openxmlformats.org/officeDocument/2006/relationships/tags" Target="../tags/tag71.xml"/><Relationship Id="rId5" Type="http://schemas.openxmlformats.org/officeDocument/2006/relationships/slideLayout" Target="../slideLayouts/slideLayout5.xml"/><Relationship Id="rId1" Type="http://schemas.openxmlformats.org/officeDocument/2006/relationships/themeOverride" Target="../theme/themeOverride2.xml"/><Relationship Id="rId2" Type="http://schemas.openxmlformats.org/officeDocument/2006/relationships/tags" Target="../tags/tag6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tags" Target="../tags/tag73.xml"/><Relationship Id="rId4" Type="http://schemas.openxmlformats.org/officeDocument/2006/relationships/tags" Target="../tags/tag74.xml"/><Relationship Id="rId5" Type="http://schemas.openxmlformats.org/officeDocument/2006/relationships/slideLayout" Target="../slideLayouts/slideLayout5.xml"/><Relationship Id="rId1" Type="http://schemas.openxmlformats.org/officeDocument/2006/relationships/themeOverride" Target="../theme/themeOverride3.xml"/><Relationship Id="rId2" Type="http://schemas.openxmlformats.org/officeDocument/2006/relationships/tags" Target="../tags/tag7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tags" Target="../tags/tag75.xml"/><Relationship Id="rId2"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tags" Target="../tags/tag76.xml"/><Relationship Id="rId2" Type="http://schemas.openxmlformats.org/officeDocument/2006/relationships/slideLayout" Target="../slideLayouts/slideLayout1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tags" Target="../tags/tag77.xml"/><Relationship Id="rId2"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tags" Target="../tags/tag79.xml"/><Relationship Id="rId4" Type="http://schemas.openxmlformats.org/officeDocument/2006/relationships/tags" Target="../tags/tag80.xml"/><Relationship Id="rId5" Type="http://schemas.openxmlformats.org/officeDocument/2006/relationships/slideLayout" Target="../slideLayouts/slideLayout5.xml"/><Relationship Id="rId1" Type="http://schemas.openxmlformats.org/officeDocument/2006/relationships/themeOverride" Target="../theme/themeOverride4.xml"/><Relationship Id="rId2" Type="http://schemas.openxmlformats.org/officeDocument/2006/relationships/tags" Target="../tags/tag78.xml"/></Relationships>
</file>

<file path=ppt/slides/_rels/slide26.xml.rels><?xml version="1.0" encoding="UTF-8" standalone="yes"?>
<Relationships xmlns="http://schemas.openxmlformats.org/package/2006/relationships"><Relationship Id="rId20" Type="http://schemas.openxmlformats.org/officeDocument/2006/relationships/tags" Target="../tags/tag100.xml"/><Relationship Id="rId21" Type="http://schemas.openxmlformats.org/officeDocument/2006/relationships/tags" Target="../tags/tag101.xml"/><Relationship Id="rId22" Type="http://schemas.openxmlformats.org/officeDocument/2006/relationships/tags" Target="../tags/tag102.xml"/><Relationship Id="rId23" Type="http://schemas.openxmlformats.org/officeDocument/2006/relationships/tags" Target="../tags/tag103.xml"/><Relationship Id="rId24" Type="http://schemas.openxmlformats.org/officeDocument/2006/relationships/tags" Target="../tags/tag104.xml"/><Relationship Id="rId25" Type="http://schemas.openxmlformats.org/officeDocument/2006/relationships/tags" Target="../tags/tag105.xml"/><Relationship Id="rId26" Type="http://schemas.openxmlformats.org/officeDocument/2006/relationships/tags" Target="../tags/tag106.xml"/><Relationship Id="rId27" Type="http://schemas.openxmlformats.org/officeDocument/2006/relationships/tags" Target="../tags/tag107.xml"/><Relationship Id="rId28" Type="http://schemas.openxmlformats.org/officeDocument/2006/relationships/tags" Target="../tags/tag108.xml"/><Relationship Id="rId29" Type="http://schemas.openxmlformats.org/officeDocument/2006/relationships/tags" Target="../tags/tag109.xml"/><Relationship Id="rId1" Type="http://schemas.openxmlformats.org/officeDocument/2006/relationships/tags" Target="../tags/tag81.xml"/><Relationship Id="rId2" Type="http://schemas.openxmlformats.org/officeDocument/2006/relationships/tags" Target="../tags/tag82.xml"/><Relationship Id="rId3" Type="http://schemas.openxmlformats.org/officeDocument/2006/relationships/tags" Target="../tags/tag83.xml"/><Relationship Id="rId4" Type="http://schemas.openxmlformats.org/officeDocument/2006/relationships/tags" Target="../tags/tag84.xml"/><Relationship Id="rId5" Type="http://schemas.openxmlformats.org/officeDocument/2006/relationships/tags" Target="../tags/tag85.xml"/><Relationship Id="rId30" Type="http://schemas.openxmlformats.org/officeDocument/2006/relationships/tags" Target="../tags/tag110.xml"/><Relationship Id="rId31" Type="http://schemas.openxmlformats.org/officeDocument/2006/relationships/slideLayout" Target="../slideLayouts/slideLayout11.xml"/><Relationship Id="rId32" Type="http://schemas.openxmlformats.org/officeDocument/2006/relationships/notesSlide" Target="../notesSlides/notesSlide6.xml"/><Relationship Id="rId9" Type="http://schemas.openxmlformats.org/officeDocument/2006/relationships/tags" Target="../tags/tag89.xml"/><Relationship Id="rId6" Type="http://schemas.openxmlformats.org/officeDocument/2006/relationships/tags" Target="../tags/tag86.xml"/><Relationship Id="rId7" Type="http://schemas.openxmlformats.org/officeDocument/2006/relationships/tags" Target="../tags/tag87.xml"/><Relationship Id="rId8" Type="http://schemas.openxmlformats.org/officeDocument/2006/relationships/tags" Target="../tags/tag88.xml"/><Relationship Id="rId33" Type="http://schemas.openxmlformats.org/officeDocument/2006/relationships/image" Target="../media/image40.png"/><Relationship Id="rId34" Type="http://schemas.openxmlformats.org/officeDocument/2006/relationships/image" Target="../media/image41.jpeg"/><Relationship Id="rId10" Type="http://schemas.openxmlformats.org/officeDocument/2006/relationships/tags" Target="../tags/tag90.xml"/><Relationship Id="rId11" Type="http://schemas.openxmlformats.org/officeDocument/2006/relationships/tags" Target="../tags/tag91.xml"/><Relationship Id="rId12" Type="http://schemas.openxmlformats.org/officeDocument/2006/relationships/tags" Target="../tags/tag92.xml"/><Relationship Id="rId13" Type="http://schemas.openxmlformats.org/officeDocument/2006/relationships/tags" Target="../tags/tag93.xml"/><Relationship Id="rId14" Type="http://schemas.openxmlformats.org/officeDocument/2006/relationships/tags" Target="../tags/tag94.xml"/><Relationship Id="rId15" Type="http://schemas.openxmlformats.org/officeDocument/2006/relationships/tags" Target="../tags/tag95.xml"/><Relationship Id="rId16" Type="http://schemas.openxmlformats.org/officeDocument/2006/relationships/tags" Target="../tags/tag96.xml"/><Relationship Id="rId17" Type="http://schemas.openxmlformats.org/officeDocument/2006/relationships/tags" Target="../tags/tag97.xml"/><Relationship Id="rId18" Type="http://schemas.openxmlformats.org/officeDocument/2006/relationships/tags" Target="../tags/tag98.xml"/><Relationship Id="rId19" Type="http://schemas.openxmlformats.org/officeDocument/2006/relationships/tags" Target="../tags/tag99.xml"/></Relationships>
</file>

<file path=ppt/slides/_rels/slide27.xml.rels><?xml version="1.0" encoding="UTF-8" standalone="yes"?>
<Relationships xmlns="http://schemas.openxmlformats.org/package/2006/relationships"><Relationship Id="rId11" Type="http://schemas.openxmlformats.org/officeDocument/2006/relationships/tags" Target="../tags/tag121.xml"/><Relationship Id="rId12" Type="http://schemas.openxmlformats.org/officeDocument/2006/relationships/tags" Target="../tags/tag122.xml"/><Relationship Id="rId13" Type="http://schemas.openxmlformats.org/officeDocument/2006/relationships/slideLayout" Target="../slideLayouts/slideLayout44.xml"/><Relationship Id="rId14" Type="http://schemas.openxmlformats.org/officeDocument/2006/relationships/notesSlide" Target="../notesSlides/notesSlide7.xml"/><Relationship Id="rId15" Type="http://schemas.openxmlformats.org/officeDocument/2006/relationships/image" Target="../media/image42.png"/><Relationship Id="rId16" Type="http://schemas.openxmlformats.org/officeDocument/2006/relationships/image" Target="../media/image43.jpeg"/><Relationship Id="rId1" Type="http://schemas.openxmlformats.org/officeDocument/2006/relationships/tags" Target="../tags/tag111.xml"/><Relationship Id="rId2" Type="http://schemas.openxmlformats.org/officeDocument/2006/relationships/tags" Target="../tags/tag112.xml"/><Relationship Id="rId3" Type="http://schemas.openxmlformats.org/officeDocument/2006/relationships/tags" Target="../tags/tag113.xml"/><Relationship Id="rId4" Type="http://schemas.openxmlformats.org/officeDocument/2006/relationships/tags" Target="../tags/tag114.xml"/><Relationship Id="rId5" Type="http://schemas.openxmlformats.org/officeDocument/2006/relationships/tags" Target="../tags/tag115.xml"/><Relationship Id="rId6" Type="http://schemas.openxmlformats.org/officeDocument/2006/relationships/tags" Target="../tags/tag116.xml"/><Relationship Id="rId7" Type="http://schemas.openxmlformats.org/officeDocument/2006/relationships/tags" Target="../tags/tag117.xml"/><Relationship Id="rId8" Type="http://schemas.openxmlformats.org/officeDocument/2006/relationships/tags" Target="../tags/tag118.xml"/><Relationship Id="rId9" Type="http://schemas.openxmlformats.org/officeDocument/2006/relationships/tags" Target="../tags/tag119.xml"/><Relationship Id="rId10" Type="http://schemas.openxmlformats.org/officeDocument/2006/relationships/tags" Target="../tags/tag1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4.png"/><Relationship Id="rId5" Type="http://schemas.openxmlformats.org/officeDocument/2006/relationships/image" Target="../media/image45.emf"/><Relationship Id="rId6" Type="http://schemas.openxmlformats.org/officeDocument/2006/relationships/image" Target="../media/image46.emf"/><Relationship Id="rId1" Type="http://schemas.openxmlformats.org/officeDocument/2006/relationships/tags" Target="../tags/tag123.xml"/><Relationship Id="rId2"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tags" Target="../tags/tag125.xml"/><Relationship Id="rId4" Type="http://schemas.openxmlformats.org/officeDocument/2006/relationships/tags" Target="../tags/tag126.xml"/><Relationship Id="rId5" Type="http://schemas.openxmlformats.org/officeDocument/2006/relationships/slideLayout" Target="../slideLayouts/slideLayout5.xml"/><Relationship Id="rId1" Type="http://schemas.openxmlformats.org/officeDocument/2006/relationships/themeOverride" Target="../theme/themeOverride5.xml"/><Relationship Id="rId2" Type="http://schemas.openxmlformats.org/officeDocument/2006/relationships/tags" Target="../tags/tag1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tags" Target="../tags/tag127.xml"/><Relationship Id="rId2" Type="http://schemas.openxmlformats.org/officeDocument/2006/relationships/slideLayout" Target="../slideLayouts/slideLayout2.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tags" Target="../tags/tag128.xml"/><Relationship Id="rId2"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tags" Target="../tags/tag131.xml"/><Relationship Id="rId5" Type="http://schemas.openxmlformats.org/officeDocument/2006/relationships/slideLayout" Target="../slideLayouts/slideLayout5.xml"/><Relationship Id="rId1" Type="http://schemas.openxmlformats.org/officeDocument/2006/relationships/themeOverride" Target="../theme/themeOverride6.xml"/><Relationship Id="rId2" Type="http://schemas.openxmlformats.org/officeDocument/2006/relationships/tags" Target="../tags/tag129.xml"/></Relationships>
</file>

<file path=ppt/slides/_rels/slide34.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tags" Target="../tags/tag134.xml"/><Relationship Id="rId5" Type="http://schemas.openxmlformats.org/officeDocument/2006/relationships/slideLayout" Target="../slideLayouts/slideLayout5.xml"/><Relationship Id="rId1" Type="http://schemas.openxmlformats.org/officeDocument/2006/relationships/themeOverride" Target="../theme/themeOverride7.xml"/><Relationship Id="rId2" Type="http://schemas.openxmlformats.org/officeDocument/2006/relationships/tags" Target="../tags/tag1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archive.gersteinlab.org/proj/MUSIC/music/H3K36me3.mp3" TargetMode="External"/><Relationship Id="rId3" Type="http://schemas.openxmlformats.org/officeDocument/2006/relationships/hyperlink" Target="http://archive.gersteinlab.org/proj/MUSIC/music/H3K4me3.mp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tags" Target="../tags/tag14.xml"/><Relationship Id="rId6" Type="http://schemas.openxmlformats.org/officeDocument/2006/relationships/tags" Target="../tags/tag15.xml"/><Relationship Id="rId7" Type="http://schemas.openxmlformats.org/officeDocument/2006/relationships/tags" Target="../tags/tag16.xml"/><Relationship Id="rId8" Type="http://schemas.openxmlformats.org/officeDocument/2006/relationships/tags" Target="../tags/tag17.xml"/><Relationship Id="rId9" Type="http://schemas.openxmlformats.org/officeDocument/2006/relationships/slideLayout" Target="../slideLayouts/slideLayout20.xml"/><Relationship Id="rId10"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60.tiff"/><Relationship Id="rId1" Type="http://schemas.openxmlformats.org/officeDocument/2006/relationships/tags" Target="../tags/tag135.x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45.emf"/><Relationship Id="rId5" Type="http://schemas.openxmlformats.org/officeDocument/2006/relationships/image" Target="../media/image61.emf"/><Relationship Id="rId6" Type="http://schemas.openxmlformats.org/officeDocument/2006/relationships/image" Target="../media/image46.emf"/><Relationship Id="rId1" Type="http://schemas.openxmlformats.org/officeDocument/2006/relationships/tags" Target="../tags/tag136.xml"/><Relationship Id="rId2" Type="http://schemas.openxmlformats.org/officeDocument/2006/relationships/tags" Target="../tags/tag1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3.png"/><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67.png"/><Relationship Id="rId1" Type="http://schemas.openxmlformats.org/officeDocument/2006/relationships/tags" Target="../tags/tag138.xml"/><Relationship Id="rId2"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9" Type="http://schemas.openxmlformats.org/officeDocument/2006/relationships/tags" Target="../tags/tag26.xml"/><Relationship Id="rId20" Type="http://schemas.openxmlformats.org/officeDocument/2006/relationships/image" Target="../media/image10.png"/><Relationship Id="rId21" Type="http://schemas.openxmlformats.org/officeDocument/2006/relationships/image" Target="../media/image11.png"/><Relationship Id="rId22" Type="http://schemas.openxmlformats.org/officeDocument/2006/relationships/image" Target="../media/image15.jpeg"/><Relationship Id="rId23" Type="http://schemas.openxmlformats.org/officeDocument/2006/relationships/image" Target="../media/image16.jpeg"/><Relationship Id="rId10" Type="http://schemas.openxmlformats.org/officeDocument/2006/relationships/tags" Target="../tags/tag27.xml"/><Relationship Id="rId11" Type="http://schemas.openxmlformats.org/officeDocument/2006/relationships/tags" Target="../tags/tag28.xml"/><Relationship Id="rId12" Type="http://schemas.openxmlformats.org/officeDocument/2006/relationships/tags" Target="../tags/tag29.xml"/><Relationship Id="rId13" Type="http://schemas.openxmlformats.org/officeDocument/2006/relationships/tags" Target="../tags/tag30.xml"/><Relationship Id="rId14" Type="http://schemas.openxmlformats.org/officeDocument/2006/relationships/tags" Target="../tags/tag31.xml"/><Relationship Id="rId15" Type="http://schemas.openxmlformats.org/officeDocument/2006/relationships/slideLayout" Target="../slideLayouts/slideLayout20.xml"/><Relationship Id="rId16" Type="http://schemas.openxmlformats.org/officeDocument/2006/relationships/image" Target="../media/image12.jpeg"/><Relationship Id="rId17" Type="http://schemas.openxmlformats.org/officeDocument/2006/relationships/image" Target="../media/image13.jpeg"/><Relationship Id="rId18" Type="http://schemas.openxmlformats.org/officeDocument/2006/relationships/image" Target="../media/image14.png"/><Relationship Id="rId19" Type="http://schemas.openxmlformats.org/officeDocument/2006/relationships/image" Target="../media/image9.png"/><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tags" Target="../tags/tag23.xml"/><Relationship Id="rId7" Type="http://schemas.openxmlformats.org/officeDocument/2006/relationships/tags" Target="../tags/tag24.xml"/><Relationship Id="rId8" Type="http://schemas.openxmlformats.org/officeDocument/2006/relationships/tags" Target="../tags/tag2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8.jpeg"/><Relationship Id="rId5" Type="http://schemas.openxmlformats.org/officeDocument/2006/relationships/image" Target="../media/image69.png"/><Relationship Id="rId1" Type="http://schemas.openxmlformats.org/officeDocument/2006/relationships/themeOverride" Target="../theme/themeOverride8.xml"/><Relationship Id="rId2"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9" Type="http://schemas.openxmlformats.org/officeDocument/2006/relationships/tags" Target="../tags/tag40.xml"/><Relationship Id="rId20" Type="http://schemas.openxmlformats.org/officeDocument/2006/relationships/image" Target="../media/image17.jpeg"/><Relationship Id="rId21" Type="http://schemas.openxmlformats.org/officeDocument/2006/relationships/image" Target="../media/image14.png"/><Relationship Id="rId22" Type="http://schemas.openxmlformats.org/officeDocument/2006/relationships/image" Target="../media/image9.png"/><Relationship Id="rId23" Type="http://schemas.openxmlformats.org/officeDocument/2006/relationships/image" Target="../media/image10.png"/><Relationship Id="rId24" Type="http://schemas.openxmlformats.org/officeDocument/2006/relationships/image" Target="../media/image11.png"/><Relationship Id="rId25" Type="http://schemas.openxmlformats.org/officeDocument/2006/relationships/image" Target="../media/image18.jpeg"/><Relationship Id="rId26" Type="http://schemas.openxmlformats.org/officeDocument/2006/relationships/image" Target="../media/image15.jpeg"/><Relationship Id="rId27" Type="http://schemas.openxmlformats.org/officeDocument/2006/relationships/image" Target="../media/image16.jpeg"/><Relationship Id="rId10" Type="http://schemas.openxmlformats.org/officeDocument/2006/relationships/tags" Target="../tags/tag41.xml"/><Relationship Id="rId11" Type="http://schemas.openxmlformats.org/officeDocument/2006/relationships/tags" Target="../tags/tag42.xml"/><Relationship Id="rId12" Type="http://schemas.openxmlformats.org/officeDocument/2006/relationships/tags" Target="../tags/tag43.xml"/><Relationship Id="rId13" Type="http://schemas.openxmlformats.org/officeDocument/2006/relationships/tags" Target="../tags/tag44.xml"/><Relationship Id="rId14" Type="http://schemas.openxmlformats.org/officeDocument/2006/relationships/tags" Target="../tags/tag45.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slideLayout" Target="../slideLayouts/slideLayout20.xml"/><Relationship Id="rId18" Type="http://schemas.openxmlformats.org/officeDocument/2006/relationships/image" Target="../media/image12.jpeg"/><Relationship Id="rId19" Type="http://schemas.openxmlformats.org/officeDocument/2006/relationships/image" Target="../media/image13.jpeg"/><Relationship Id="rId1" Type="http://schemas.openxmlformats.org/officeDocument/2006/relationships/tags" Target="../tags/tag32.xml"/><Relationship Id="rId2" Type="http://schemas.openxmlformats.org/officeDocument/2006/relationships/tags" Target="../tags/tag33.xml"/><Relationship Id="rId3" Type="http://schemas.openxmlformats.org/officeDocument/2006/relationships/tags" Target="../tags/tag34.xml"/><Relationship Id="rId4" Type="http://schemas.openxmlformats.org/officeDocument/2006/relationships/tags" Target="../tags/tag35.xml"/><Relationship Id="rId5" Type="http://schemas.openxmlformats.org/officeDocument/2006/relationships/tags" Target="../tags/tag36.xml"/><Relationship Id="rId6" Type="http://schemas.openxmlformats.org/officeDocument/2006/relationships/tags" Target="../tags/tag37.xml"/><Relationship Id="rId7" Type="http://schemas.openxmlformats.org/officeDocument/2006/relationships/tags" Target="../tags/tag38.xml"/><Relationship Id="rId8" Type="http://schemas.openxmlformats.org/officeDocument/2006/relationships/tags" Target="../tags/tag39.xml"/></Relationships>
</file>

<file path=ppt/slides/_rels/slide7.xml.rels><?xml version="1.0" encoding="UTF-8" standalone="yes"?>
<Relationships xmlns="http://schemas.openxmlformats.org/package/2006/relationships"><Relationship Id="rId9" Type="http://schemas.openxmlformats.org/officeDocument/2006/relationships/tags" Target="../tags/tag56.xml"/><Relationship Id="rId20" Type="http://schemas.openxmlformats.org/officeDocument/2006/relationships/image" Target="../media/image12.jpeg"/><Relationship Id="rId21" Type="http://schemas.openxmlformats.org/officeDocument/2006/relationships/image" Target="../media/image13.jpeg"/><Relationship Id="rId22" Type="http://schemas.openxmlformats.org/officeDocument/2006/relationships/image" Target="../media/image15.jpeg"/><Relationship Id="rId23" Type="http://schemas.openxmlformats.org/officeDocument/2006/relationships/image" Target="../media/image17.jpeg"/><Relationship Id="rId24" Type="http://schemas.openxmlformats.org/officeDocument/2006/relationships/image" Target="../media/image19.png"/><Relationship Id="rId25" Type="http://schemas.openxmlformats.org/officeDocument/2006/relationships/image" Target="../media/image20.jpeg"/><Relationship Id="rId26" Type="http://schemas.openxmlformats.org/officeDocument/2006/relationships/image" Target="../media/image14.png"/><Relationship Id="rId27" Type="http://schemas.openxmlformats.org/officeDocument/2006/relationships/image" Target="../media/image9.png"/><Relationship Id="rId28" Type="http://schemas.openxmlformats.org/officeDocument/2006/relationships/image" Target="../media/image10.png"/><Relationship Id="rId29" Type="http://schemas.openxmlformats.org/officeDocument/2006/relationships/image" Target="../media/image11.png"/><Relationship Id="rId30" Type="http://schemas.openxmlformats.org/officeDocument/2006/relationships/image" Target="../media/image18.jpeg"/><Relationship Id="rId31" Type="http://schemas.openxmlformats.org/officeDocument/2006/relationships/image" Target="../media/image16.jpeg"/><Relationship Id="rId10" Type="http://schemas.openxmlformats.org/officeDocument/2006/relationships/tags" Target="../tags/tag57.xml"/><Relationship Id="rId11" Type="http://schemas.openxmlformats.org/officeDocument/2006/relationships/tags" Target="../tags/tag58.xml"/><Relationship Id="rId12" Type="http://schemas.openxmlformats.org/officeDocument/2006/relationships/tags" Target="../tags/tag59.xml"/><Relationship Id="rId13" Type="http://schemas.openxmlformats.org/officeDocument/2006/relationships/tags" Target="../tags/tag60.xml"/><Relationship Id="rId14" Type="http://schemas.openxmlformats.org/officeDocument/2006/relationships/tags" Target="../tags/tag61.xml"/><Relationship Id="rId15" Type="http://schemas.openxmlformats.org/officeDocument/2006/relationships/tags" Target="../tags/tag62.xml"/><Relationship Id="rId16" Type="http://schemas.openxmlformats.org/officeDocument/2006/relationships/tags" Target="../tags/tag63.xml"/><Relationship Id="rId17" Type="http://schemas.openxmlformats.org/officeDocument/2006/relationships/tags" Target="../tags/tag64.xml"/><Relationship Id="rId18" Type="http://schemas.openxmlformats.org/officeDocument/2006/relationships/tags" Target="../tags/tag65.xml"/><Relationship Id="rId19" Type="http://schemas.openxmlformats.org/officeDocument/2006/relationships/slideLayout" Target="../slideLayouts/slideLayout20.xml"/><Relationship Id="rId1" Type="http://schemas.openxmlformats.org/officeDocument/2006/relationships/tags" Target="../tags/tag48.xml"/><Relationship Id="rId2" Type="http://schemas.openxmlformats.org/officeDocument/2006/relationships/tags" Target="../tags/tag49.xml"/><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tags" Target="../tags/tag52.xml"/><Relationship Id="rId6" Type="http://schemas.openxmlformats.org/officeDocument/2006/relationships/tags" Target="../tags/tag53.xml"/><Relationship Id="rId7" Type="http://schemas.openxmlformats.org/officeDocument/2006/relationships/tags" Target="../tags/tag54.xml"/><Relationship Id="rId8" Type="http://schemas.openxmlformats.org/officeDocument/2006/relationships/tags" Target="../tags/tag5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0.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idx="4294967295"/>
          </p:nvPr>
        </p:nvSpPr>
        <p:spPr>
          <a:xfrm>
            <a:off x="696913" y="125413"/>
            <a:ext cx="7750175" cy="1563687"/>
          </a:xfrm>
        </p:spPr>
        <p:txBody>
          <a:bodyPr/>
          <a:lstStyle/>
          <a:p>
            <a:pPr eaLnBrk="1" hangingPunct="1"/>
            <a:r>
              <a:rPr lang="en-US" sz="2400" dirty="0">
                <a:solidFill>
                  <a:srgbClr val="000000"/>
                </a:solidFill>
                <a:latin typeface="Arial" charset="0"/>
                <a:ea typeface="ＭＳ Ｐゴシック" charset="0"/>
                <a:cs typeface="ＭＳ Ｐゴシック" charset="0"/>
              </a:rPr>
              <a:t>ENCODE</a:t>
            </a:r>
            <a:r>
              <a:rPr lang="en-US" sz="1600" dirty="0">
                <a:solidFill>
                  <a:srgbClr val="000000"/>
                </a:solidFill>
                <a:latin typeface="Arial" charset="0"/>
                <a:ea typeface="ＭＳ Ｐゴシック" charset="0"/>
                <a:cs typeface="ＭＳ Ｐゴシック" charset="0"/>
              </a:rPr>
              <a:t>: </a:t>
            </a:r>
            <a:br>
              <a:rPr lang="en-US" sz="1600" dirty="0">
                <a:solidFill>
                  <a:srgbClr val="000000"/>
                </a:solidFill>
                <a:latin typeface="Arial" charset="0"/>
                <a:ea typeface="ＭＳ Ｐゴシック" charset="0"/>
                <a:cs typeface="ＭＳ Ｐゴシック" charset="0"/>
              </a:rPr>
            </a:br>
            <a:r>
              <a:rPr lang="en-US" sz="2400" dirty="0">
                <a:solidFill>
                  <a:srgbClr val="000000"/>
                </a:solidFill>
                <a:latin typeface="Arial" charset="0"/>
                <a:ea typeface="ＭＳ Ｐゴシック" charset="0"/>
                <a:cs typeface="ＭＳ Ｐゴシック" charset="0"/>
              </a:rPr>
              <a:t>“Evolution” of Approaches to Annotate the Human Genome &amp; Interpret its Variants</a:t>
            </a:r>
            <a:endParaRPr lang="en-US" sz="800" b="0" dirty="0">
              <a:solidFill>
                <a:srgbClr val="000000"/>
              </a:solidFill>
              <a:latin typeface="Arial" charset="0"/>
              <a:ea typeface="ＭＳ Ｐゴシック" charset="0"/>
              <a:cs typeface="ＭＳ Ｐゴシック" charset="0"/>
            </a:endParaRPr>
          </a:p>
        </p:txBody>
      </p:sp>
      <p:sp>
        <p:nvSpPr>
          <p:cNvPr id="52226" name="Rectangle 4"/>
          <p:cNvSpPr>
            <a:spLocks noChangeArrowheads="1"/>
          </p:cNvSpPr>
          <p:nvPr/>
        </p:nvSpPr>
        <p:spPr bwMode="auto">
          <a:xfrm>
            <a:off x="8956675" y="2268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sp>
        <p:nvSpPr>
          <p:cNvPr id="52227" name="Rectangle 2"/>
          <p:cNvSpPr>
            <a:spLocks noChangeArrowheads="1"/>
          </p:cNvSpPr>
          <p:nvPr/>
        </p:nvSpPr>
        <p:spPr bwMode="auto">
          <a:xfrm>
            <a:off x="161925" y="5641975"/>
            <a:ext cx="88201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sz="1200">
              <a:solidFill>
                <a:srgbClr val="595959"/>
              </a:solidFill>
              <a:latin typeface="Arial" charset="0"/>
            </a:endParaRPr>
          </a:p>
          <a:p>
            <a:pPr algn="ctr" defTabSz="912813"/>
            <a:r>
              <a:rPr lang="en-US" sz="1200">
                <a:solidFill>
                  <a:srgbClr val="595959"/>
                </a:solidFill>
                <a:latin typeface="Arial" charset="0"/>
              </a:rPr>
              <a:t>Slides freely downloadable from</a:t>
            </a:r>
            <a:r>
              <a:rPr lang="en-US" sz="1200" b="1">
                <a:solidFill>
                  <a:srgbClr val="595959"/>
                </a:solidFill>
                <a:latin typeface="Arial" charset="0"/>
              </a:rPr>
              <a:t> </a:t>
            </a:r>
            <a:br>
              <a:rPr lang="en-US" sz="1200" b="1">
                <a:solidFill>
                  <a:srgbClr val="595959"/>
                </a:solidFill>
                <a:latin typeface="Arial" charset="0"/>
              </a:rPr>
            </a:br>
            <a:r>
              <a:rPr lang="en-US" sz="1600" b="1">
                <a:solidFill>
                  <a:srgbClr val="000000"/>
                </a:solidFill>
                <a:latin typeface="Arial" charset="0"/>
              </a:rPr>
              <a:t>Lectures.GersteinLab.org</a:t>
            </a:r>
            <a:endParaRPr lang="en-US" sz="1200" b="1">
              <a:solidFill>
                <a:srgbClr val="000000"/>
              </a:solidFill>
              <a:latin typeface="Arial" charset="0"/>
            </a:endParaRPr>
          </a:p>
          <a:p>
            <a:pPr algn="ctr" defTabSz="912813"/>
            <a:r>
              <a:rPr lang="en-US" sz="1200">
                <a:solidFill>
                  <a:srgbClr val="595959"/>
                </a:solidFill>
                <a:latin typeface="Arial" charset="0"/>
              </a:rPr>
              <a:t>&amp; “</a:t>
            </a:r>
            <a:r>
              <a:rPr lang="en-US" altLang="ja-JP" sz="1200">
                <a:solidFill>
                  <a:srgbClr val="595959"/>
                </a:solidFill>
                <a:latin typeface="Arial" charset="0"/>
              </a:rPr>
              <a:t>tweetable</a:t>
            </a:r>
            <a:r>
              <a:rPr lang="en-US" sz="1200">
                <a:solidFill>
                  <a:srgbClr val="595959"/>
                </a:solidFill>
                <a:latin typeface="Arial" charset="0"/>
              </a:rPr>
              <a:t>”</a:t>
            </a:r>
            <a:r>
              <a:rPr lang="en-US" altLang="ja-JP" sz="1200">
                <a:solidFill>
                  <a:srgbClr val="595959"/>
                </a:solidFill>
                <a:latin typeface="Arial" charset="0"/>
              </a:rPr>
              <a:t> (via @markgerstein). See last slide for more info.</a:t>
            </a:r>
            <a:endParaRPr lang="en-US" sz="1200">
              <a:solidFill>
                <a:srgbClr val="595959"/>
              </a:solidFill>
              <a:latin typeface="Arial" charset="0"/>
            </a:endParaRPr>
          </a:p>
        </p:txBody>
      </p:sp>
      <p:sp>
        <p:nvSpPr>
          <p:cNvPr id="52228" name="Rectangle 4"/>
          <p:cNvSpPr>
            <a:spLocks noChangeArrowheads="1"/>
          </p:cNvSpPr>
          <p:nvPr/>
        </p:nvSpPr>
        <p:spPr bwMode="auto">
          <a:xfrm>
            <a:off x="2641600" y="5334000"/>
            <a:ext cx="386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r>
              <a:rPr lang="en-US" sz="1200">
                <a:solidFill>
                  <a:srgbClr val="595959"/>
                </a:solidFill>
                <a:latin typeface="Arial" charset="0"/>
              </a:rPr>
              <a:t>Mark Gerstein, Yale</a:t>
            </a:r>
          </a:p>
        </p:txBody>
      </p:sp>
      <p:pic>
        <p:nvPicPr>
          <p:cNvPr id="522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1905000"/>
            <a:ext cx="4473575" cy="2986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22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9938" y="1905000"/>
            <a:ext cx="4473575" cy="2984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Tm="31183"/>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49263" y="533400"/>
            <a:ext cx="8229600" cy="1143000"/>
          </a:xfrm>
        </p:spPr>
        <p:txBody>
          <a:bodyPr/>
          <a:lstStyle/>
          <a:p>
            <a:r>
              <a:rPr lang="en-US" sz="4000" dirty="0">
                <a:latin typeface="Arial" charset="0"/>
                <a:ea typeface="ＭＳ Ｐゴシック" charset="0"/>
                <a:cs typeface="ＭＳ Ｐゴシック" charset="0"/>
              </a:rPr>
              <a:t>Worm </a:t>
            </a:r>
            <a:r>
              <a:rPr lang="en-US" sz="4000" dirty="0" err="1">
                <a:latin typeface="Arial" charset="0"/>
                <a:ea typeface="ＭＳ Ｐゴシック" charset="0"/>
                <a:cs typeface="ＭＳ Ｐゴシック" charset="0"/>
              </a:rPr>
              <a:t>modENCODE</a:t>
            </a:r>
            <a:r>
              <a:rPr lang="en-US" sz="4000" dirty="0">
                <a:latin typeface="Arial" charset="0"/>
                <a:ea typeface="ＭＳ Ｐゴシック" charset="0"/>
                <a:cs typeface="ＭＳ Ｐゴシック" charset="0"/>
              </a:rPr>
              <a:t> </a:t>
            </a:r>
          </a:p>
        </p:txBody>
      </p:sp>
      <p:sp>
        <p:nvSpPr>
          <p:cNvPr id="61442" name="Content Placeholder 2"/>
          <p:cNvSpPr>
            <a:spLocks noGrp="1"/>
          </p:cNvSpPr>
          <p:nvPr>
            <p:ph idx="1"/>
          </p:nvPr>
        </p:nvSpPr>
        <p:spPr>
          <a:xfrm>
            <a:off x="508000" y="2205038"/>
            <a:ext cx="8229600" cy="4525962"/>
          </a:xfrm>
        </p:spPr>
        <p:txBody>
          <a:bodyPr/>
          <a:lstStyle/>
          <a:p>
            <a:pPr>
              <a:buFontTx/>
              <a:buNone/>
            </a:pPr>
            <a:r>
              <a:rPr lang="en-US" sz="1300" dirty="0">
                <a:latin typeface="Arial" charset="0"/>
                <a:ea typeface="ＭＳ Ｐゴシック" charset="0"/>
                <a:cs typeface="ＭＳ Ｐゴシック" charset="0"/>
              </a:rPr>
              <a:t/>
            </a:r>
            <a:br>
              <a:rPr lang="en-US" sz="1300" dirty="0">
                <a:latin typeface="Arial" charset="0"/>
                <a:ea typeface="ＭＳ Ｐゴシック" charset="0"/>
                <a:cs typeface="ＭＳ Ｐゴシック" charset="0"/>
              </a:rPr>
            </a:br>
            <a:r>
              <a:rPr lang="en-US" sz="1300" dirty="0">
                <a:latin typeface="Arial" charset="0"/>
                <a:ea typeface="ＭＳ Ｐゴシック" charset="0"/>
                <a:cs typeface="ＭＳ Ｐゴシック" charset="0"/>
              </a:rPr>
              <a:t/>
            </a:r>
            <a:br>
              <a:rPr lang="en-US" sz="1300" dirty="0">
                <a:latin typeface="Arial" charset="0"/>
                <a:ea typeface="ＭＳ Ｐゴシック" charset="0"/>
                <a:cs typeface="ＭＳ Ｐゴシック" charset="0"/>
              </a:rPr>
            </a:br>
            <a:r>
              <a:rPr lang="en-US" sz="1100" dirty="0">
                <a:latin typeface="Arial" charset="0"/>
                <a:ea typeface="ＭＳ Ｐゴシック" charset="0"/>
                <a:cs typeface="ＭＳ Ｐゴシック" charset="0"/>
              </a:rPr>
              <a:t>Mark Gerstein,</a:t>
            </a:r>
            <a:r>
              <a:rPr lang="en-US" sz="13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Zhi</a:t>
            </a:r>
            <a:r>
              <a:rPr lang="en-US" sz="1100" dirty="0">
                <a:latin typeface="Arial" charset="0"/>
                <a:ea typeface="ＭＳ Ｐゴシック" charset="0"/>
                <a:cs typeface="ＭＳ Ｐゴシック" charset="0"/>
              </a:rPr>
              <a:t> John Lu</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Eric L. Van Nostrand</a:t>
            </a:r>
            <a:r>
              <a:rPr lang="en-US" sz="1100" baseline="30000" dirty="0">
                <a:latin typeface="Arial" charset="0"/>
                <a:ea typeface="ＭＳ Ｐゴシック" charset="0"/>
                <a:cs typeface="ＭＳ Ｐゴシック" charset="0"/>
              </a:rPr>
              <a:t>4,*</a:t>
            </a:r>
            <a:r>
              <a:rPr lang="en-US" sz="1100" dirty="0">
                <a:latin typeface="Arial" charset="0"/>
                <a:ea typeface="ＭＳ Ｐゴシック" charset="0"/>
                <a:cs typeface="ＭＳ Ｐゴシック" charset="0"/>
              </a:rPr>
              <a:t>, Chao Cheng</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Bradley I. Arshinoff</a:t>
            </a:r>
            <a:r>
              <a:rPr lang="en-US" sz="1100" baseline="30000" dirty="0">
                <a:latin typeface="Arial" charset="0"/>
                <a:ea typeface="ＭＳ Ｐゴシック" charset="0"/>
                <a:cs typeface="ＭＳ Ｐゴシック" charset="0"/>
              </a:rPr>
              <a:t>5,6,*</a:t>
            </a:r>
            <a:r>
              <a:rPr lang="en-US" sz="1100" dirty="0">
                <a:latin typeface="Arial" charset="0"/>
                <a:ea typeface="ＭＳ Ｐゴシック" charset="0"/>
                <a:cs typeface="ＭＳ Ｐゴシック" charset="0"/>
              </a:rPr>
              <a:t>, Tao Liu</a:t>
            </a:r>
            <a:r>
              <a:rPr lang="en-US" sz="1100" baseline="30000" dirty="0">
                <a:latin typeface="Arial" charset="0"/>
                <a:ea typeface="ＭＳ Ｐゴシック" charset="0"/>
                <a:cs typeface="ＭＳ Ｐゴシック" charset="0"/>
              </a:rPr>
              <a:t>7,8,*</a:t>
            </a:r>
            <a:r>
              <a:rPr lang="en-US" sz="1100" dirty="0">
                <a:latin typeface="Arial" charset="0"/>
                <a:ea typeface="ＭＳ Ｐゴシック" charset="0"/>
                <a:cs typeface="ＭＳ Ｐゴシック" charset="0"/>
              </a:rPr>
              <a:t>, Kevin Y. Yip</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Rebecca Robilotto</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Andreas Rechtsteiner</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Kohta</a:t>
            </a:r>
            <a:r>
              <a:rPr lang="en-US" sz="1100" dirty="0">
                <a:latin typeface="Arial" charset="0"/>
                <a:ea typeface="ＭＳ Ｐゴシック" charset="0"/>
                <a:cs typeface="ＭＳ Ｐゴシック" charset="0"/>
              </a:rPr>
              <a:t> Ikegami</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Pedro Alves</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Aurelien</a:t>
            </a:r>
            <a:r>
              <a:rPr lang="en-US" sz="1100" dirty="0">
                <a:latin typeface="Arial" charset="0"/>
                <a:ea typeface="ＭＳ Ｐゴシック" charset="0"/>
                <a:cs typeface="ＭＳ Ｐゴシック" charset="0"/>
              </a:rPr>
              <a:t> Chateigner</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Marc Perry</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Mitzi Morris</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Raymond K. Auerbach</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Xin</a:t>
            </a:r>
            <a:r>
              <a:rPr lang="en-US" sz="1100" dirty="0">
                <a:latin typeface="Arial" charset="0"/>
                <a:ea typeface="ＭＳ Ｐゴシック" charset="0"/>
                <a:cs typeface="ＭＳ Ｐゴシック" charset="0"/>
              </a:rPr>
              <a:t> Feng</a:t>
            </a:r>
            <a:r>
              <a:rPr lang="en-US" sz="1100" baseline="30000" dirty="0">
                <a:latin typeface="Arial" charset="0"/>
                <a:ea typeface="ＭＳ Ｐゴシック" charset="0"/>
                <a:cs typeface="ＭＳ Ｐゴシック" charset="0"/>
              </a:rPr>
              <a:t>5,22,*</a:t>
            </a:r>
            <a:r>
              <a:rPr lang="en-US" sz="1100" dirty="0">
                <a:latin typeface="Arial" charset="0"/>
                <a:ea typeface="ＭＳ Ｐゴシック" charset="0"/>
                <a:cs typeface="ＭＳ Ｐゴシック" charset="0"/>
              </a:rPr>
              <a:t>, Jing Leng</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Anne Vielle</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Wei Niu</a:t>
            </a:r>
            <a:r>
              <a:rPr lang="en-US" sz="1100" baseline="30000" dirty="0">
                <a:latin typeface="Arial" charset="0"/>
                <a:ea typeface="ＭＳ Ｐゴシック" charset="0"/>
                <a:cs typeface="ＭＳ Ｐゴシック" charset="0"/>
              </a:rPr>
              <a:t>14,15,*</a:t>
            </a:r>
            <a:r>
              <a:rPr lang="en-US" sz="1100" dirty="0">
                <a:latin typeface="Arial" charset="0"/>
                <a:ea typeface="ＭＳ Ｐゴシック" charset="0"/>
                <a:cs typeface="ＭＳ Ｐゴシック" charset="0"/>
              </a:rPr>
              <a:t>, Kahn Rhrissorrakrai</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Ashish</a:t>
            </a:r>
            <a:r>
              <a:rPr lang="en-US" sz="1100" dirty="0">
                <a:latin typeface="Arial" charset="0"/>
                <a:ea typeface="ＭＳ Ｐゴシック" charset="0"/>
                <a:cs typeface="ＭＳ Ｐゴシック" charset="0"/>
              </a:rPr>
              <a:t> Agarwal</a:t>
            </a:r>
            <a:r>
              <a:rPr lang="en-US" sz="1100" baseline="30000" dirty="0">
                <a:latin typeface="Arial" charset="0"/>
                <a:ea typeface="ＭＳ Ｐゴシック" charset="0"/>
                <a:cs typeface="ＭＳ Ｐゴシック" charset="0"/>
              </a:rPr>
              <a:t>2,3</a:t>
            </a:r>
            <a:r>
              <a:rPr lang="en-US" sz="1100" dirty="0">
                <a:latin typeface="Arial" charset="0"/>
                <a:ea typeface="ＭＳ Ｐゴシック" charset="0"/>
                <a:cs typeface="ＭＳ Ｐゴシック" charset="0"/>
              </a:rPr>
              <a:t>, Roger P. Alexander</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Galt Barber</a:t>
            </a:r>
            <a:r>
              <a:rPr lang="en-US" sz="1100" baseline="30000" dirty="0">
                <a:latin typeface="Arial" charset="0"/>
                <a:ea typeface="ＭＳ Ｐゴシック" charset="0"/>
                <a:cs typeface="ＭＳ Ｐゴシック" charset="0"/>
              </a:rPr>
              <a:t>16</a:t>
            </a:r>
            <a:r>
              <a:rPr lang="en-US" sz="1100" dirty="0">
                <a:latin typeface="Arial" charset="0"/>
                <a:ea typeface="ＭＳ Ｐゴシック" charset="0"/>
                <a:cs typeface="ＭＳ Ｐゴシック" charset="0"/>
              </a:rPr>
              <a:t>, Cathleen M. Brdlik</a:t>
            </a:r>
            <a:r>
              <a:rPr lang="en-US" sz="1100" baseline="30000" dirty="0">
                <a:latin typeface="Arial" charset="0"/>
                <a:ea typeface="ＭＳ Ｐゴシック" charset="0"/>
                <a:cs typeface="ＭＳ Ｐゴシック" charset="0"/>
              </a:rPr>
              <a:t>4</a:t>
            </a:r>
            <a:r>
              <a:rPr lang="en-US" sz="1100" dirty="0">
                <a:latin typeface="Arial" charset="0"/>
                <a:ea typeface="ＭＳ Ｐゴシック" charset="0"/>
                <a:cs typeface="ＭＳ Ｐゴシック" charset="0"/>
              </a:rPr>
              <a:t>, Jennifer Brennan</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Jeremy Jean Brouillet</a:t>
            </a:r>
            <a:r>
              <a:rPr lang="en-US" sz="1100" baseline="30000" dirty="0">
                <a:latin typeface="Arial" charset="0"/>
                <a:ea typeface="ＭＳ Ｐゴシック" charset="0"/>
                <a:cs typeface="ＭＳ Ｐゴシック" charset="0"/>
              </a:rPr>
              <a:t>4</a:t>
            </a:r>
            <a:r>
              <a:rPr lang="en-US" sz="1100" dirty="0">
                <a:latin typeface="Arial" charset="0"/>
                <a:ea typeface="ＭＳ Ｐゴシック" charset="0"/>
                <a:cs typeface="ＭＳ Ｐゴシック" charset="0"/>
              </a:rPr>
              <a:t>, Adrian Carr</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Ming-Sin Cheung</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Hiram Clawson</a:t>
            </a:r>
            <a:r>
              <a:rPr lang="en-US" sz="1100" baseline="30000" dirty="0">
                <a:latin typeface="Arial" charset="0"/>
                <a:ea typeface="ＭＳ Ｐゴシック" charset="0"/>
                <a:cs typeface="ＭＳ Ｐゴシック" charset="0"/>
              </a:rPr>
              <a:t>16</a:t>
            </a:r>
            <a:r>
              <a:rPr lang="en-US" sz="1100" dirty="0">
                <a:latin typeface="Arial" charset="0"/>
                <a:ea typeface="ＭＳ Ｐゴシック" charset="0"/>
                <a:cs typeface="ＭＳ Ｐゴシック" charset="0"/>
              </a:rPr>
              <a:t>, Sergio Contrino</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Luke O. Dannenberg</a:t>
            </a:r>
            <a:r>
              <a:rPr lang="en-US" sz="1100" baseline="30000" dirty="0">
                <a:latin typeface="Arial" charset="0"/>
                <a:ea typeface="ＭＳ Ｐゴシック" charset="0"/>
                <a:cs typeface="ＭＳ Ｐゴシック" charset="0"/>
              </a:rPr>
              <a:t>17</a:t>
            </a:r>
            <a:r>
              <a:rPr lang="en-US" sz="1100" dirty="0">
                <a:latin typeface="Arial" charset="0"/>
                <a:ea typeface="ＭＳ Ｐゴシック" charset="0"/>
                <a:cs typeface="ＭＳ Ｐゴシック" charset="0"/>
              </a:rPr>
              <a:t>, Abby F. Dernburg</a:t>
            </a:r>
            <a:r>
              <a:rPr lang="en-US" sz="1100" baseline="30000" dirty="0">
                <a:latin typeface="Arial" charset="0"/>
                <a:ea typeface="ＭＳ Ｐゴシック" charset="0"/>
                <a:cs typeface="ＭＳ Ｐゴシック" charset="0"/>
              </a:rPr>
              <a:t>18</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Arshad</a:t>
            </a:r>
            <a:r>
              <a:rPr lang="en-US" sz="1100" dirty="0">
                <a:latin typeface="Arial" charset="0"/>
                <a:ea typeface="ＭＳ Ｐゴシック" charset="0"/>
                <a:cs typeface="ＭＳ Ｐゴシック" charset="0"/>
              </a:rPr>
              <a:t> Desai</a:t>
            </a:r>
            <a:r>
              <a:rPr lang="en-US" sz="1100" baseline="30000" dirty="0">
                <a:latin typeface="Arial" charset="0"/>
                <a:ea typeface="ＭＳ Ｐゴシック" charset="0"/>
                <a:cs typeface="ＭＳ Ｐゴシック" charset="0"/>
              </a:rPr>
              <a:t>19</a:t>
            </a:r>
            <a:r>
              <a:rPr lang="en-US" sz="1100" dirty="0">
                <a:latin typeface="Arial" charset="0"/>
                <a:ea typeface="ＭＳ Ｐゴシック" charset="0"/>
                <a:cs typeface="ＭＳ Ｐゴシック" charset="0"/>
              </a:rPr>
              <a:t>, Lindsay Dick</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Andréa C. Dosé</a:t>
            </a:r>
            <a:r>
              <a:rPr lang="en-US" sz="1100" baseline="30000" dirty="0">
                <a:latin typeface="Arial" charset="0"/>
                <a:ea typeface="ＭＳ Ｐゴシック" charset="0"/>
                <a:cs typeface="ＭＳ Ｐゴシック" charset="0"/>
              </a:rPr>
              <a:t>18</a:t>
            </a:r>
            <a:r>
              <a:rPr lang="en-US" sz="1100" dirty="0">
                <a:latin typeface="Arial" charset="0"/>
                <a:ea typeface="ＭＳ Ｐゴシック" charset="0"/>
                <a:cs typeface="ＭＳ Ｐゴシック" charset="0"/>
              </a:rPr>
              <a:t>, Jiang Du</a:t>
            </a:r>
            <a:r>
              <a:rPr lang="en-US" sz="1100" baseline="30000" dirty="0">
                <a:latin typeface="Arial" charset="0"/>
                <a:ea typeface="ＭＳ Ｐゴシック" charset="0"/>
                <a:cs typeface="ＭＳ Ｐゴシック" charset="0"/>
              </a:rPr>
              <a:t>3</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Thea</a:t>
            </a:r>
            <a:r>
              <a:rPr lang="en-US" sz="1100" dirty="0">
                <a:latin typeface="Arial" charset="0"/>
                <a:ea typeface="ＭＳ Ｐゴシック" charset="0"/>
                <a:cs typeface="ＭＳ Ｐゴシック" charset="0"/>
              </a:rPr>
              <a:t> Egelhofer</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Sevinc</a:t>
            </a:r>
            <a:r>
              <a:rPr lang="en-US" sz="1100" dirty="0">
                <a:latin typeface="Arial" charset="0"/>
                <a:ea typeface="ＭＳ Ｐゴシック" charset="0"/>
                <a:cs typeface="ＭＳ Ｐゴシック" charset="0"/>
              </a:rPr>
              <a:t> Ercan</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Ghia</a:t>
            </a:r>
            <a:r>
              <a:rPr lang="en-US" sz="1100" dirty="0">
                <a:latin typeface="Arial" charset="0"/>
                <a:ea typeface="ＭＳ Ｐゴシック" charset="0"/>
                <a:cs typeface="ＭＳ Ｐゴシック" charset="0"/>
              </a:rPr>
              <a:t> Euskirchen</a:t>
            </a:r>
            <a:r>
              <a:rPr lang="en-US" sz="1100" baseline="30000" dirty="0">
                <a:latin typeface="Arial" charset="0"/>
                <a:ea typeface="ＭＳ Ｐゴシック" charset="0"/>
                <a:cs typeface="ＭＳ Ｐゴシック" charset="0"/>
              </a:rPr>
              <a:t>14</a:t>
            </a:r>
            <a:r>
              <a:rPr lang="en-US" sz="1100" dirty="0">
                <a:latin typeface="Arial" charset="0"/>
                <a:ea typeface="ＭＳ Ｐゴシック" charset="0"/>
                <a:cs typeface="ＭＳ Ｐゴシック" charset="0"/>
              </a:rPr>
              <a:t>, Brent Ewing</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Elise A. Feingold</a:t>
            </a:r>
            <a:r>
              <a:rPr lang="en-US" sz="1100" baseline="30000" dirty="0">
                <a:latin typeface="Arial" charset="0"/>
                <a:ea typeface="ＭＳ Ｐゴシック" charset="0"/>
                <a:cs typeface="ＭＳ Ｐゴシック" charset="0"/>
              </a:rPr>
              <a:t>21</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Reto</a:t>
            </a:r>
            <a:r>
              <a:rPr lang="en-US" sz="1100" dirty="0">
                <a:latin typeface="Arial" charset="0"/>
                <a:ea typeface="ＭＳ Ｐゴシック" charset="0"/>
                <a:cs typeface="ＭＳ Ｐゴシック" charset="0"/>
              </a:rPr>
              <a:t> Gassman</a:t>
            </a:r>
            <a:r>
              <a:rPr lang="en-US" sz="1100" baseline="30000" dirty="0">
                <a:latin typeface="Arial" charset="0"/>
                <a:ea typeface="ＭＳ Ｐゴシック" charset="0"/>
                <a:cs typeface="ＭＳ Ｐゴシック" charset="0"/>
              </a:rPr>
              <a:t>19</a:t>
            </a:r>
            <a:r>
              <a:rPr lang="en-US" sz="1100" dirty="0">
                <a:latin typeface="Arial" charset="0"/>
                <a:ea typeface="ＭＳ Ｐゴシック" charset="0"/>
                <a:cs typeface="ＭＳ Ｐゴシック" charset="0"/>
              </a:rPr>
              <a:t>, Peter J. Good</a:t>
            </a:r>
            <a:r>
              <a:rPr lang="en-US" sz="1100" baseline="30000" dirty="0">
                <a:latin typeface="Arial" charset="0"/>
                <a:ea typeface="ＭＳ Ｐゴシック" charset="0"/>
                <a:cs typeface="ＭＳ Ｐゴシック" charset="0"/>
              </a:rPr>
              <a:t>21</a:t>
            </a:r>
            <a:r>
              <a:rPr lang="en-US" sz="1100" dirty="0">
                <a:latin typeface="Arial" charset="0"/>
                <a:ea typeface="ＭＳ Ｐゴシック" charset="0"/>
                <a:cs typeface="ＭＳ Ｐゴシック" charset="0"/>
              </a:rPr>
              <a:t>, Phil Green</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Francois Gullier</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Michelle Gutwein</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Mark S. Guyer</a:t>
            </a:r>
            <a:r>
              <a:rPr lang="en-US" sz="1100" baseline="30000" dirty="0">
                <a:latin typeface="Arial" charset="0"/>
                <a:ea typeface="ＭＳ Ｐゴシック" charset="0"/>
                <a:cs typeface="ＭＳ Ｐゴシック" charset="0"/>
              </a:rPr>
              <a:t>21</a:t>
            </a:r>
            <a:r>
              <a:rPr lang="en-US" sz="1100" dirty="0">
                <a:latin typeface="Arial" charset="0"/>
                <a:ea typeface="ＭＳ Ｐゴシック" charset="0"/>
                <a:cs typeface="ＭＳ Ｐゴシック" charset="0"/>
              </a:rPr>
              <a:t>, Lukas Habegger</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Ting Han</a:t>
            </a:r>
            <a:r>
              <a:rPr lang="en-US" sz="1100" baseline="30000" dirty="0">
                <a:latin typeface="Arial" charset="0"/>
                <a:ea typeface="ＭＳ Ｐゴシック" charset="0"/>
                <a:cs typeface="ＭＳ Ｐゴシック" charset="0"/>
              </a:rPr>
              <a:t>23</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Jorja</a:t>
            </a:r>
            <a:r>
              <a:rPr lang="en-US" sz="1100" dirty="0">
                <a:latin typeface="Arial" charset="0"/>
                <a:ea typeface="ＭＳ Ｐゴシック" charset="0"/>
                <a:cs typeface="ＭＳ Ｐゴシック" charset="0"/>
              </a:rPr>
              <a:t> G. Henikoff</a:t>
            </a:r>
            <a:r>
              <a:rPr lang="en-US" sz="1100" baseline="30000" dirty="0">
                <a:latin typeface="Arial" charset="0"/>
                <a:ea typeface="ＭＳ Ｐゴシック" charset="0"/>
                <a:cs typeface="ＭＳ Ｐゴシック" charset="0"/>
              </a:rPr>
              <a:t>24</a:t>
            </a:r>
            <a:r>
              <a:rPr lang="en-US" sz="1100" dirty="0">
                <a:latin typeface="Arial" charset="0"/>
                <a:ea typeface="ＭＳ Ｐゴシック" charset="0"/>
                <a:cs typeface="ＭＳ Ｐゴシック" charset="0"/>
              </a:rPr>
              <a:t>, Stefan R. Henz</a:t>
            </a:r>
            <a:r>
              <a:rPr lang="en-US" sz="1100" baseline="30000" dirty="0">
                <a:latin typeface="Arial" charset="0"/>
                <a:ea typeface="ＭＳ Ｐゴシック" charset="0"/>
                <a:cs typeface="ＭＳ Ｐゴシック" charset="0"/>
              </a:rPr>
              <a:t>29</a:t>
            </a:r>
            <a:r>
              <a:rPr lang="en-US" sz="1100" dirty="0">
                <a:latin typeface="Arial" charset="0"/>
                <a:ea typeface="ＭＳ Ｐゴシック" charset="0"/>
                <a:cs typeface="ＭＳ Ｐゴシック" charset="0"/>
              </a:rPr>
              <a:t>, Angie Hinrichs</a:t>
            </a:r>
            <a:r>
              <a:rPr lang="en-US" sz="1100" baseline="30000" dirty="0">
                <a:latin typeface="Arial" charset="0"/>
                <a:ea typeface="ＭＳ Ｐゴシック" charset="0"/>
                <a:cs typeface="ＭＳ Ｐゴシック" charset="0"/>
              </a:rPr>
              <a:t>16</a:t>
            </a:r>
            <a:r>
              <a:rPr lang="en-US" sz="1100" dirty="0">
                <a:latin typeface="Arial" charset="0"/>
                <a:ea typeface="ＭＳ Ｐゴシック" charset="0"/>
                <a:cs typeface="ＭＳ Ｐゴシック" charset="0"/>
              </a:rPr>
              <a:t>, Heather Holster</a:t>
            </a:r>
            <a:r>
              <a:rPr lang="en-US" sz="1100" baseline="30000" dirty="0">
                <a:latin typeface="Arial" charset="0"/>
                <a:ea typeface="ＭＳ Ｐゴシック" charset="0"/>
                <a:cs typeface="ＭＳ Ｐゴシック" charset="0"/>
              </a:rPr>
              <a:t>17</a:t>
            </a:r>
            <a:r>
              <a:rPr lang="en-US" sz="1100" dirty="0">
                <a:latin typeface="Arial" charset="0"/>
                <a:ea typeface="ＭＳ Ｐゴシック" charset="0"/>
                <a:cs typeface="ＭＳ Ｐゴシック" charset="0"/>
              </a:rPr>
              <a:t>, Tony Hyman</a:t>
            </a:r>
            <a:r>
              <a:rPr lang="en-US" sz="1100" baseline="30000" dirty="0">
                <a:latin typeface="Arial" charset="0"/>
                <a:ea typeface="ＭＳ Ｐゴシック" charset="0"/>
                <a:cs typeface="ＭＳ Ｐゴシック" charset="0"/>
              </a:rPr>
              <a:t>26</a:t>
            </a:r>
            <a:r>
              <a:rPr lang="en-US" sz="1100" dirty="0">
                <a:latin typeface="Arial" charset="0"/>
                <a:ea typeface="ＭＳ Ｐゴシック" charset="0"/>
                <a:cs typeface="ＭＳ Ｐゴシック" charset="0"/>
              </a:rPr>
              <a:t>, A. Leo Iniguez</a:t>
            </a:r>
            <a:r>
              <a:rPr lang="en-US" sz="1100" baseline="30000" dirty="0">
                <a:latin typeface="Arial" charset="0"/>
                <a:ea typeface="ＭＳ Ｐゴシック" charset="0"/>
                <a:cs typeface="ＭＳ Ｐゴシック" charset="0"/>
              </a:rPr>
              <a:t>17</a:t>
            </a:r>
            <a:r>
              <a:rPr lang="en-US" sz="1100" dirty="0">
                <a:latin typeface="Arial" charset="0"/>
                <a:ea typeface="ＭＳ Ｐゴシック" charset="0"/>
                <a:cs typeface="ＭＳ Ｐゴシック" charset="0"/>
              </a:rPr>
              <a:t>, Judith Janette</a:t>
            </a:r>
            <a:r>
              <a:rPr lang="en-US" sz="1100" baseline="30000" dirty="0">
                <a:latin typeface="Arial" charset="0"/>
                <a:ea typeface="ＭＳ Ｐゴシック" charset="0"/>
                <a:cs typeface="ＭＳ Ｐゴシック" charset="0"/>
              </a:rPr>
              <a:t>15</a:t>
            </a:r>
            <a:r>
              <a:rPr lang="en-US" sz="1100" dirty="0">
                <a:latin typeface="Arial" charset="0"/>
                <a:ea typeface="ＭＳ Ｐゴシック" charset="0"/>
                <a:cs typeface="ＭＳ Ｐゴシック" charset="0"/>
              </a:rPr>
              <a:t>, Morten Jensen</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Masaomi</a:t>
            </a:r>
            <a:r>
              <a:rPr lang="en-US" sz="1100" dirty="0">
                <a:latin typeface="Arial" charset="0"/>
                <a:ea typeface="ＭＳ Ｐゴシック" charset="0"/>
                <a:cs typeface="ＭＳ Ｐゴシック" charset="0"/>
              </a:rPr>
              <a:t> Kato</a:t>
            </a:r>
            <a:r>
              <a:rPr lang="en-US" sz="1100" baseline="30000" dirty="0">
                <a:latin typeface="Arial" charset="0"/>
                <a:ea typeface="ＭＳ Ｐゴシック" charset="0"/>
                <a:cs typeface="ＭＳ Ｐゴシック" charset="0"/>
              </a:rPr>
              <a:t>28</a:t>
            </a:r>
            <a:r>
              <a:rPr lang="en-US" sz="1100" dirty="0">
                <a:latin typeface="Arial" charset="0"/>
                <a:ea typeface="ＭＳ Ｐゴシック" charset="0"/>
                <a:cs typeface="ＭＳ Ｐゴシック" charset="0"/>
              </a:rPr>
              <a:t>, W. James Kent</a:t>
            </a:r>
            <a:r>
              <a:rPr lang="en-US" sz="1100" baseline="30000" dirty="0">
                <a:latin typeface="Arial" charset="0"/>
                <a:ea typeface="ＭＳ Ｐゴシック" charset="0"/>
                <a:cs typeface="ＭＳ Ｐゴシック" charset="0"/>
              </a:rPr>
              <a:t>16</a:t>
            </a:r>
            <a:r>
              <a:rPr lang="en-US" sz="1100" dirty="0">
                <a:latin typeface="Arial" charset="0"/>
                <a:ea typeface="ＭＳ Ｐゴシック" charset="0"/>
                <a:cs typeface="ＭＳ Ｐゴシック" charset="0"/>
              </a:rPr>
              <a:t>, Ellen Kephart</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Vishal Khivansara</a:t>
            </a:r>
            <a:r>
              <a:rPr lang="en-US" sz="1100" baseline="30000" dirty="0">
                <a:latin typeface="Arial" charset="0"/>
                <a:ea typeface="ＭＳ Ｐゴシック" charset="0"/>
                <a:cs typeface="ＭＳ Ｐゴシック" charset="0"/>
              </a:rPr>
              <a:t>23</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Ekta</a:t>
            </a:r>
            <a:r>
              <a:rPr lang="en-US" sz="1100" dirty="0">
                <a:latin typeface="Arial" charset="0"/>
                <a:ea typeface="ＭＳ Ｐゴシック" charset="0"/>
                <a:cs typeface="ＭＳ Ｐゴシック" charset="0"/>
              </a:rPr>
              <a:t> Khurana</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John K. Kim</a:t>
            </a:r>
            <a:r>
              <a:rPr lang="en-US" sz="1100" baseline="30000" dirty="0">
                <a:latin typeface="Arial" charset="0"/>
                <a:ea typeface="ＭＳ Ｐゴシック" charset="0"/>
                <a:cs typeface="ＭＳ Ｐゴシック" charset="0"/>
              </a:rPr>
              <a:t>23</a:t>
            </a:r>
            <a:r>
              <a:rPr lang="en-US" sz="1100" dirty="0">
                <a:latin typeface="Arial" charset="0"/>
                <a:ea typeface="ＭＳ Ｐゴシック" charset="0"/>
                <a:cs typeface="ＭＳ Ｐゴシック" charset="0"/>
              </a:rPr>
              <a:t>, Paulina Kolasinska-Zwierz</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Eric C. Lai</a:t>
            </a:r>
            <a:r>
              <a:rPr lang="en-US" sz="1100" baseline="30000" dirty="0">
                <a:latin typeface="Arial" charset="0"/>
                <a:ea typeface="ＭＳ Ｐゴシック" charset="0"/>
                <a:cs typeface="ＭＳ Ｐゴシック" charset="0"/>
              </a:rPr>
              <a:t>30</a:t>
            </a:r>
            <a:r>
              <a:rPr lang="en-US" sz="1100" dirty="0">
                <a:latin typeface="Arial" charset="0"/>
                <a:ea typeface="ＭＳ Ｐゴシック" charset="0"/>
                <a:cs typeface="ＭＳ Ｐゴシック" charset="0"/>
              </a:rPr>
              <a:t>, Isabel Latorre</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Amber Leahey</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Suzanna Lewis</a:t>
            </a:r>
            <a:r>
              <a:rPr lang="en-US" sz="1100" baseline="30000" dirty="0">
                <a:latin typeface="Arial" charset="0"/>
                <a:ea typeface="ＭＳ Ｐゴシック" charset="0"/>
                <a:cs typeface="ＭＳ Ｐゴシック" charset="0"/>
              </a:rPr>
              <a:t>31</a:t>
            </a:r>
            <a:r>
              <a:rPr lang="en-US" sz="1100" dirty="0">
                <a:latin typeface="Arial" charset="0"/>
                <a:ea typeface="ＭＳ Ｐゴシック" charset="0"/>
                <a:cs typeface="ＭＳ Ｐゴシック" charset="0"/>
              </a:rPr>
              <a:t>, Paul Lloyd</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Lucas Lochovsky</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Rebecca F. Lowdon</a:t>
            </a:r>
            <a:r>
              <a:rPr lang="en-US" sz="1100" baseline="30000" dirty="0">
                <a:latin typeface="Arial" charset="0"/>
                <a:ea typeface="ＭＳ Ｐゴシック" charset="0"/>
                <a:cs typeface="ＭＳ Ｐゴシック" charset="0"/>
              </a:rPr>
              <a:t>21</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Yaniv</a:t>
            </a:r>
            <a:r>
              <a:rPr lang="en-US" sz="1100" dirty="0">
                <a:latin typeface="Arial" charset="0"/>
                <a:ea typeface="ＭＳ Ｐゴシック" charset="0"/>
                <a:cs typeface="ＭＳ Ｐゴシック" charset="0"/>
              </a:rPr>
              <a:t> Lubling</a:t>
            </a:r>
            <a:r>
              <a:rPr lang="en-US" sz="1100" baseline="30000" dirty="0">
                <a:latin typeface="Arial" charset="0"/>
                <a:ea typeface="ＭＳ Ｐゴシック" charset="0"/>
                <a:cs typeface="ＭＳ Ｐゴシック" charset="0"/>
              </a:rPr>
              <a:t>32</a:t>
            </a:r>
            <a:r>
              <a:rPr lang="en-US" sz="1100" dirty="0">
                <a:latin typeface="Arial" charset="0"/>
                <a:ea typeface="ＭＳ Ｐゴシック" charset="0"/>
                <a:cs typeface="ＭＳ Ｐゴシック" charset="0"/>
              </a:rPr>
              <a:t>, Rachel Lyne</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Michael MacCoss</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Sebastian D. Mackowiak</a:t>
            </a:r>
            <a:r>
              <a:rPr lang="en-US" sz="1100" baseline="30000" dirty="0">
                <a:latin typeface="Arial" charset="0"/>
                <a:ea typeface="ＭＳ Ｐゴシック" charset="0"/>
                <a:cs typeface="ＭＳ Ｐゴシック" charset="0"/>
              </a:rPr>
              <a:t>33</a:t>
            </a:r>
            <a:r>
              <a:rPr lang="en-US" sz="1100" dirty="0">
                <a:latin typeface="Arial" charset="0"/>
                <a:ea typeface="ＭＳ Ｐゴシック" charset="0"/>
                <a:cs typeface="ＭＳ Ｐゴシック" charset="0"/>
              </a:rPr>
              <a:t>, Marco Mangone</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Sheldon McKay</a:t>
            </a:r>
            <a:r>
              <a:rPr lang="en-US" sz="1100" baseline="30000" dirty="0">
                <a:latin typeface="Arial" charset="0"/>
                <a:ea typeface="ＭＳ Ｐゴシック" charset="0"/>
                <a:cs typeface="ＭＳ Ｐゴシック" charset="0"/>
              </a:rPr>
              <a:t>34</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Desirea</a:t>
            </a:r>
            <a:r>
              <a:rPr lang="en-US" sz="1100" dirty="0">
                <a:latin typeface="Arial" charset="0"/>
                <a:ea typeface="ＭＳ Ｐゴシック" charset="0"/>
                <a:cs typeface="ＭＳ Ｐゴシック" charset="0"/>
              </a:rPr>
              <a:t> Mecenas</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Gennifer</a:t>
            </a:r>
            <a:r>
              <a:rPr lang="en-US" sz="1100" dirty="0">
                <a:latin typeface="Arial" charset="0"/>
                <a:ea typeface="ＭＳ Ｐゴシック" charset="0"/>
                <a:cs typeface="ＭＳ Ｐゴシック" charset="0"/>
              </a:rPr>
              <a:t> Merrihew</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David M. Miller III</a:t>
            </a:r>
            <a:r>
              <a:rPr lang="en-US" sz="1100" baseline="30000" dirty="0">
                <a:latin typeface="Arial" charset="0"/>
                <a:ea typeface="ＭＳ Ｐゴシック" charset="0"/>
                <a:cs typeface="ＭＳ Ｐゴシック" charset="0"/>
              </a:rPr>
              <a:t>27</a:t>
            </a:r>
            <a:r>
              <a:rPr lang="en-US" sz="1100" dirty="0">
                <a:latin typeface="Arial" charset="0"/>
                <a:ea typeface="ＭＳ Ｐゴシック" charset="0"/>
                <a:cs typeface="ＭＳ Ｐゴシック" charset="0"/>
              </a:rPr>
              <a:t>, Andrew Muroyama</a:t>
            </a:r>
            <a:r>
              <a:rPr lang="en-US" sz="1100" baseline="30000" dirty="0">
                <a:latin typeface="Arial" charset="0"/>
                <a:ea typeface="ＭＳ Ｐゴシック" charset="0"/>
                <a:cs typeface="ＭＳ Ｐゴシック" charset="0"/>
              </a:rPr>
              <a:t>19</a:t>
            </a:r>
            <a:r>
              <a:rPr lang="en-US" sz="1100" dirty="0">
                <a:latin typeface="Arial" charset="0"/>
                <a:ea typeface="ＭＳ Ｐゴシック" charset="0"/>
                <a:cs typeface="ＭＳ Ｐゴシック" charset="0"/>
              </a:rPr>
              <a:t>, John I. Murray</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Siew</a:t>
            </a:r>
            <a:r>
              <a:rPr lang="en-US" sz="1100" dirty="0">
                <a:latin typeface="Arial" charset="0"/>
                <a:ea typeface="ＭＳ Ｐゴシック" charset="0"/>
                <a:cs typeface="ＭＳ Ｐゴシック" charset="0"/>
              </a:rPr>
              <a:t>-Loon Ooi</a:t>
            </a:r>
            <a:r>
              <a:rPr lang="en-US" sz="1100" baseline="30000" dirty="0">
                <a:latin typeface="Arial" charset="0"/>
                <a:ea typeface="ＭＳ Ｐゴシック" charset="0"/>
                <a:cs typeface="ＭＳ Ｐゴシック" charset="0"/>
              </a:rPr>
              <a:t>24</a:t>
            </a:r>
            <a:r>
              <a:rPr lang="en-US" sz="1100" dirty="0">
                <a:latin typeface="Arial" charset="0"/>
                <a:ea typeface="ＭＳ Ｐゴシック" charset="0"/>
                <a:cs typeface="ＭＳ Ｐゴシック" charset="0"/>
              </a:rPr>
              <a:t>, Hoang Pham</a:t>
            </a:r>
            <a:r>
              <a:rPr lang="en-US" sz="1100" baseline="30000" dirty="0">
                <a:latin typeface="Arial" charset="0"/>
                <a:ea typeface="ＭＳ Ｐゴシック" charset="0"/>
                <a:cs typeface="ＭＳ Ｐゴシック" charset="0"/>
              </a:rPr>
              <a:t>18</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Taryn</a:t>
            </a:r>
            <a:r>
              <a:rPr lang="en-US" sz="1100" dirty="0">
                <a:latin typeface="Arial" charset="0"/>
                <a:ea typeface="ＭＳ Ｐゴシック" charset="0"/>
                <a:cs typeface="ＭＳ Ｐゴシック" charset="0"/>
              </a:rPr>
              <a:t> Phippen</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Elicia</a:t>
            </a:r>
            <a:r>
              <a:rPr lang="en-US" sz="1100" dirty="0">
                <a:latin typeface="Arial" charset="0"/>
                <a:ea typeface="ＭＳ Ｐゴシック" charset="0"/>
                <a:cs typeface="ＭＳ Ｐゴシック" charset="0"/>
              </a:rPr>
              <a:t> A. Preston</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Nikolaus</a:t>
            </a:r>
            <a:r>
              <a:rPr lang="en-US" sz="1100" dirty="0">
                <a:latin typeface="Arial" charset="0"/>
                <a:ea typeface="ＭＳ Ｐゴシック" charset="0"/>
                <a:cs typeface="ＭＳ Ｐゴシック" charset="0"/>
              </a:rPr>
              <a:t> Rajewsky</a:t>
            </a:r>
            <a:r>
              <a:rPr lang="en-US" sz="1100" baseline="30000" dirty="0">
                <a:latin typeface="Arial" charset="0"/>
                <a:ea typeface="ＭＳ Ｐゴシック" charset="0"/>
                <a:cs typeface="ＭＳ Ｐゴシック" charset="0"/>
              </a:rPr>
              <a:t>33</a:t>
            </a:r>
            <a:r>
              <a:rPr lang="en-US" sz="1100" dirty="0">
                <a:latin typeface="Arial" charset="0"/>
                <a:ea typeface="ＭＳ Ｐゴシック" charset="0"/>
                <a:cs typeface="ＭＳ Ｐゴシック" charset="0"/>
              </a:rPr>
              <a:t>, Gunnar Rätsch</a:t>
            </a:r>
            <a:r>
              <a:rPr lang="en-US" sz="1100" baseline="30000" dirty="0">
                <a:latin typeface="Arial" charset="0"/>
                <a:ea typeface="ＭＳ Ｐゴシック" charset="0"/>
                <a:cs typeface="ＭＳ Ｐゴシック" charset="0"/>
              </a:rPr>
              <a:t>25</a:t>
            </a:r>
            <a:r>
              <a:rPr lang="en-US" sz="1100" dirty="0">
                <a:latin typeface="Arial" charset="0"/>
                <a:ea typeface="ＭＳ Ｐゴシック" charset="0"/>
                <a:cs typeface="ＭＳ Ｐゴシック" charset="0"/>
              </a:rPr>
              <a:t>, Heidi Rosenbaum</a:t>
            </a:r>
            <a:r>
              <a:rPr lang="en-US" sz="1100" baseline="30000" dirty="0">
                <a:latin typeface="Arial" charset="0"/>
                <a:ea typeface="ＭＳ Ｐゴシック" charset="0"/>
                <a:cs typeface="ＭＳ Ｐゴシック" charset="0"/>
              </a:rPr>
              <a:t>17</a:t>
            </a:r>
            <a:r>
              <a:rPr lang="en-US" sz="1100" dirty="0">
                <a:latin typeface="Arial" charset="0"/>
                <a:ea typeface="ＭＳ Ｐゴシック" charset="0"/>
                <a:cs typeface="ＭＳ Ｐゴシック" charset="0"/>
              </a:rPr>
              <a:t>, Joel Rozowsky</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Kim Rutherford</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Peter Ruzanov</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Mihail</a:t>
            </a:r>
            <a:r>
              <a:rPr lang="en-US" sz="1100" dirty="0">
                <a:latin typeface="Arial" charset="0"/>
                <a:ea typeface="ＭＳ Ｐゴシック" charset="0"/>
                <a:cs typeface="ＭＳ Ｐゴシック" charset="0"/>
              </a:rPr>
              <a:t> Sarov</a:t>
            </a:r>
            <a:r>
              <a:rPr lang="en-US" sz="1100" baseline="30000" dirty="0">
                <a:latin typeface="Arial" charset="0"/>
                <a:ea typeface="ＭＳ Ｐゴシック" charset="0"/>
                <a:cs typeface="ＭＳ Ｐゴシック" charset="0"/>
              </a:rPr>
              <a:t>26</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Rajkumar</a:t>
            </a:r>
            <a:r>
              <a:rPr lang="en-US" sz="1100" dirty="0">
                <a:latin typeface="Arial" charset="0"/>
                <a:ea typeface="ＭＳ Ｐゴシック" charset="0"/>
                <a:cs typeface="ＭＳ Ｐゴシック" charset="0"/>
              </a:rPr>
              <a:t> Sasidharan</a:t>
            </a:r>
            <a:r>
              <a:rPr lang="en-US" sz="1100" baseline="30000" dirty="0">
                <a:latin typeface="Arial" charset="0"/>
                <a:ea typeface="ＭＳ Ｐゴシック" charset="0"/>
                <a:cs typeface="ＭＳ Ｐゴシック" charset="0"/>
              </a:rPr>
              <a:t>2</a:t>
            </a:r>
            <a:r>
              <a:rPr lang="en-US" sz="1100" dirty="0">
                <a:latin typeface="Arial" charset="0"/>
                <a:ea typeface="ＭＳ Ｐゴシック" charset="0"/>
                <a:cs typeface="ＭＳ Ｐゴシック" charset="0"/>
              </a:rPr>
              <a:t>, Andrea Sboner</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Paul Scheid</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Eran</a:t>
            </a:r>
            <a:r>
              <a:rPr lang="en-US" sz="1100" dirty="0">
                <a:latin typeface="Arial" charset="0"/>
                <a:ea typeface="ＭＳ Ｐゴシック" charset="0"/>
                <a:cs typeface="ＭＳ Ｐゴシック" charset="0"/>
              </a:rPr>
              <a:t> Segal</a:t>
            </a:r>
            <a:r>
              <a:rPr lang="en-US" sz="1100" baseline="30000" dirty="0">
                <a:latin typeface="Arial" charset="0"/>
                <a:ea typeface="ＭＳ Ｐゴシック" charset="0"/>
                <a:cs typeface="ＭＳ Ｐゴシック" charset="0"/>
              </a:rPr>
              <a:t>32</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Hyunjin</a:t>
            </a:r>
            <a:r>
              <a:rPr lang="en-US" sz="1100" dirty="0">
                <a:latin typeface="Arial" charset="0"/>
                <a:ea typeface="ＭＳ Ｐゴシック" charset="0"/>
                <a:cs typeface="ＭＳ Ｐゴシック" charset="0"/>
              </a:rPr>
              <a:t> Shin</a:t>
            </a:r>
            <a:r>
              <a:rPr lang="en-US" sz="1100" baseline="30000" dirty="0">
                <a:latin typeface="Arial" charset="0"/>
                <a:ea typeface="ＭＳ Ｐゴシック" charset="0"/>
                <a:cs typeface="ＭＳ Ｐゴシック" charset="0"/>
              </a:rPr>
              <a:t>7,8</a:t>
            </a:r>
            <a:r>
              <a:rPr lang="en-US" sz="1100" dirty="0">
                <a:latin typeface="Arial" charset="0"/>
                <a:ea typeface="ＭＳ Ｐゴシック" charset="0"/>
                <a:cs typeface="ＭＳ Ｐゴシック" charset="0"/>
              </a:rPr>
              <a:t>, Chong Shou</a:t>
            </a:r>
            <a:r>
              <a:rPr lang="en-US" sz="1100" baseline="30000" dirty="0">
                <a:latin typeface="Arial" charset="0"/>
                <a:ea typeface="ＭＳ Ｐゴシック" charset="0"/>
                <a:cs typeface="ＭＳ Ｐゴシック" charset="0"/>
              </a:rPr>
              <a:t>1</a:t>
            </a:r>
            <a:r>
              <a:rPr lang="en-US" sz="1100" dirty="0">
                <a:latin typeface="Arial" charset="0"/>
                <a:ea typeface="ＭＳ Ｐゴシック" charset="0"/>
                <a:cs typeface="ＭＳ Ｐゴシック" charset="0"/>
              </a:rPr>
              <a:t>, Frank J. Slack</a:t>
            </a:r>
            <a:r>
              <a:rPr lang="en-US" sz="1100" baseline="30000" dirty="0">
                <a:latin typeface="Arial" charset="0"/>
                <a:ea typeface="ＭＳ Ｐゴシック" charset="0"/>
                <a:cs typeface="ＭＳ Ｐゴシック" charset="0"/>
              </a:rPr>
              <a:t>28</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Cindie</a:t>
            </a:r>
            <a:r>
              <a:rPr lang="en-US" sz="1100" dirty="0">
                <a:latin typeface="Arial" charset="0"/>
                <a:ea typeface="ＭＳ Ｐゴシック" charset="0"/>
                <a:cs typeface="ＭＳ Ｐゴシック" charset="0"/>
              </a:rPr>
              <a:t> Slightam</a:t>
            </a:r>
            <a:r>
              <a:rPr lang="en-US" sz="1100" baseline="30000" dirty="0">
                <a:latin typeface="Arial" charset="0"/>
                <a:ea typeface="ＭＳ Ｐゴシック" charset="0"/>
                <a:cs typeface="ＭＳ Ｐゴシック" charset="0"/>
              </a:rPr>
              <a:t>35</a:t>
            </a:r>
            <a:r>
              <a:rPr lang="en-US" sz="1100" dirty="0">
                <a:latin typeface="Arial" charset="0"/>
                <a:ea typeface="ＭＳ Ｐゴシック" charset="0"/>
                <a:cs typeface="ＭＳ Ｐゴシック" charset="0"/>
              </a:rPr>
              <a:t>, Richard Smith</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William C. Spencer</a:t>
            </a:r>
            <a:r>
              <a:rPr lang="en-US" sz="1100" baseline="30000" dirty="0">
                <a:latin typeface="Arial" charset="0"/>
                <a:ea typeface="ＭＳ Ｐゴシック" charset="0"/>
                <a:cs typeface="ＭＳ Ｐゴシック" charset="0"/>
              </a:rPr>
              <a:t>27</a:t>
            </a:r>
            <a:r>
              <a:rPr lang="en-US" sz="1100" dirty="0">
                <a:latin typeface="Arial" charset="0"/>
                <a:ea typeface="ＭＳ Ｐゴシック" charset="0"/>
                <a:cs typeface="ＭＳ Ｐゴシック" charset="0"/>
              </a:rPr>
              <a:t>, E.O. Stinson</a:t>
            </a:r>
            <a:r>
              <a:rPr lang="en-US" sz="1100" baseline="30000" dirty="0">
                <a:latin typeface="Arial" charset="0"/>
                <a:ea typeface="ＭＳ Ｐゴシック" charset="0"/>
                <a:cs typeface="ＭＳ Ｐゴシック" charset="0"/>
              </a:rPr>
              <a:t>31</a:t>
            </a:r>
            <a:r>
              <a:rPr lang="en-US" sz="1100" dirty="0">
                <a:latin typeface="Arial" charset="0"/>
                <a:ea typeface="ＭＳ Ｐゴシック" charset="0"/>
                <a:cs typeface="ＭＳ Ｐゴシック" charset="0"/>
              </a:rPr>
              <a:t>, Scott Taing</a:t>
            </a:r>
            <a:r>
              <a:rPr lang="en-US" sz="1100" baseline="30000" dirty="0">
                <a:latin typeface="Arial" charset="0"/>
                <a:ea typeface="ＭＳ Ｐゴシック" charset="0"/>
                <a:cs typeface="ＭＳ Ｐゴシック" charset="0"/>
              </a:rPr>
              <a:t>7</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Teruaki</a:t>
            </a:r>
            <a:r>
              <a:rPr lang="en-US" sz="1100" dirty="0">
                <a:latin typeface="Arial" charset="0"/>
                <a:ea typeface="ＭＳ Ｐゴシック" charset="0"/>
                <a:cs typeface="ＭＳ Ｐゴシック" charset="0"/>
              </a:rPr>
              <a:t> Takasaki</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Dionne Vafeados</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Ksenia</a:t>
            </a:r>
            <a:r>
              <a:rPr lang="en-US" sz="1100" dirty="0">
                <a:latin typeface="Arial" charset="0"/>
                <a:ea typeface="ＭＳ Ｐゴシック" charset="0"/>
                <a:cs typeface="ＭＳ Ｐゴシック" charset="0"/>
              </a:rPr>
              <a:t> Voronina</a:t>
            </a:r>
            <a:r>
              <a:rPr lang="en-US" sz="1100" baseline="30000" dirty="0">
                <a:latin typeface="Arial" charset="0"/>
                <a:ea typeface="ＭＳ Ｐゴシック" charset="0"/>
                <a:cs typeface="ＭＳ Ｐゴシック" charset="0"/>
              </a:rPr>
              <a:t>19</a:t>
            </a:r>
            <a:r>
              <a:rPr lang="en-US" sz="1100" dirty="0">
                <a:latin typeface="Arial" charset="0"/>
                <a:ea typeface="ＭＳ Ｐゴシック" charset="0"/>
                <a:cs typeface="ＭＳ Ｐゴシック" charset="0"/>
              </a:rPr>
              <a:t>, Guilin Wang</a:t>
            </a:r>
            <a:r>
              <a:rPr lang="en-US" sz="1100" baseline="30000" dirty="0">
                <a:latin typeface="Arial" charset="0"/>
                <a:ea typeface="ＭＳ Ｐゴシック" charset="0"/>
                <a:cs typeface="ＭＳ Ｐゴシック" charset="0"/>
              </a:rPr>
              <a:t>15</a:t>
            </a:r>
            <a:r>
              <a:rPr lang="en-US" sz="1100" dirty="0">
                <a:latin typeface="Arial" charset="0"/>
                <a:ea typeface="ＭＳ Ｐゴシック" charset="0"/>
                <a:cs typeface="ＭＳ Ｐゴシック" charset="0"/>
              </a:rPr>
              <a:t>, Nicole L. Washington</a:t>
            </a:r>
            <a:r>
              <a:rPr lang="en-US" sz="1100" baseline="30000" dirty="0">
                <a:latin typeface="Arial" charset="0"/>
                <a:ea typeface="ＭＳ Ｐゴシック" charset="0"/>
                <a:cs typeface="ＭＳ Ｐゴシック" charset="0"/>
              </a:rPr>
              <a:t>31</a:t>
            </a:r>
            <a:r>
              <a:rPr lang="en-US" sz="1100" dirty="0">
                <a:latin typeface="Arial" charset="0"/>
                <a:ea typeface="ＭＳ Ｐゴシック" charset="0"/>
                <a:cs typeface="ＭＳ Ｐゴシック" charset="0"/>
              </a:rPr>
              <a:t>, Christina Whittle</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Beijing Wu</a:t>
            </a:r>
            <a:r>
              <a:rPr lang="en-US" sz="1100" baseline="30000" dirty="0">
                <a:latin typeface="Arial" charset="0"/>
                <a:ea typeface="ＭＳ Ｐゴシック" charset="0"/>
                <a:cs typeface="ＭＳ Ｐゴシック" charset="0"/>
              </a:rPr>
              <a:t>35</a:t>
            </a:r>
            <a:r>
              <a:rPr lang="en-US" sz="1100" dirty="0">
                <a:latin typeface="Arial" charset="0"/>
                <a:ea typeface="ＭＳ Ｐゴシック" charset="0"/>
                <a:cs typeface="ＭＳ Ｐゴシック" charset="0"/>
              </a:rPr>
              <a:t>, Koon-</a:t>
            </a:r>
            <a:r>
              <a:rPr lang="en-US" sz="1100" dirty="0" err="1">
                <a:latin typeface="Arial" charset="0"/>
                <a:ea typeface="ＭＳ Ｐゴシック" charset="0"/>
                <a:cs typeface="ＭＳ Ｐゴシック" charset="0"/>
              </a:rPr>
              <a:t>Kiu</a:t>
            </a:r>
            <a:r>
              <a:rPr lang="en-US" sz="1100" dirty="0">
                <a:latin typeface="Arial" charset="0"/>
                <a:ea typeface="ＭＳ Ｐゴシック" charset="0"/>
                <a:cs typeface="ＭＳ Ｐゴシック" charset="0"/>
              </a:rPr>
              <a:t> Yan</a:t>
            </a:r>
            <a:r>
              <a:rPr lang="en-US" sz="1100" baseline="30000" dirty="0">
                <a:latin typeface="Arial" charset="0"/>
                <a:ea typeface="ＭＳ Ｐゴシック" charset="0"/>
                <a:cs typeface="ＭＳ Ｐゴシック" charset="0"/>
              </a:rPr>
              <a:t>1,2</a:t>
            </a:r>
            <a:r>
              <a:rPr lang="en-US" sz="1100" dirty="0">
                <a:latin typeface="Arial" charset="0"/>
                <a:ea typeface="ＭＳ Ｐゴシック" charset="0"/>
                <a:cs typeface="ＭＳ Ｐゴシック" charset="0"/>
              </a:rPr>
              <a:t>, Georg Zeller</a:t>
            </a:r>
            <a:r>
              <a:rPr lang="en-US" sz="1100" baseline="30000" dirty="0">
                <a:latin typeface="Arial" charset="0"/>
                <a:ea typeface="ＭＳ Ｐゴシック" charset="0"/>
                <a:cs typeface="ＭＳ Ｐゴシック" charset="0"/>
              </a:rPr>
              <a:t>25,36</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Zheng</a:t>
            </a:r>
            <a:r>
              <a:rPr lang="en-US" sz="1100" dirty="0">
                <a:latin typeface="Arial" charset="0"/>
                <a:ea typeface="ＭＳ Ｐゴシック" charset="0"/>
                <a:cs typeface="ＭＳ Ｐゴシック" charset="0"/>
              </a:rPr>
              <a:t> Zha</a:t>
            </a:r>
            <a:r>
              <a:rPr lang="en-US" sz="1100" baseline="30000" dirty="0">
                <a:latin typeface="Arial" charset="0"/>
                <a:ea typeface="ＭＳ Ｐゴシック" charset="0"/>
                <a:cs typeface="ＭＳ Ｐゴシック" charset="0"/>
              </a:rPr>
              <a:t>5</a:t>
            </a:r>
            <a:r>
              <a:rPr lang="en-US" sz="1100" dirty="0">
                <a:latin typeface="Arial" charset="0"/>
                <a:ea typeface="ＭＳ Ｐゴシック" charset="0"/>
                <a:cs typeface="ＭＳ Ｐゴシック" charset="0"/>
              </a:rPr>
              <a:t>, Mei Zhong</a:t>
            </a:r>
            <a:r>
              <a:rPr lang="en-US" sz="1100" baseline="30000" dirty="0">
                <a:latin typeface="Arial" charset="0"/>
                <a:ea typeface="ＭＳ Ｐゴシック" charset="0"/>
                <a:cs typeface="ＭＳ Ｐゴシック" charset="0"/>
              </a:rPr>
              <a:t>14</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Xingliang</a:t>
            </a:r>
            <a:r>
              <a:rPr lang="en-US" sz="1100" dirty="0">
                <a:latin typeface="Arial" charset="0"/>
                <a:ea typeface="ＭＳ Ｐゴシック" charset="0"/>
                <a:cs typeface="ＭＳ Ｐゴシック" charset="0"/>
              </a:rPr>
              <a:t> Zhou</a:t>
            </a:r>
            <a:r>
              <a:rPr lang="en-US" sz="1100" baseline="30000" dirty="0">
                <a:latin typeface="Arial" charset="0"/>
                <a:ea typeface="ＭＳ Ｐゴシック" charset="0"/>
                <a:cs typeface="ＭＳ Ｐゴシック" charset="0"/>
              </a:rPr>
              <a:t>10</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modENCODE</a:t>
            </a:r>
            <a:r>
              <a:rPr lang="en-US" sz="1100" dirty="0">
                <a:latin typeface="Arial" charset="0"/>
                <a:ea typeface="ＭＳ Ｐゴシック" charset="0"/>
                <a:cs typeface="ＭＳ Ｐゴシック" charset="0"/>
              </a:rPr>
              <a:t> Consortium, Julie Ahringer</a:t>
            </a:r>
            <a:r>
              <a:rPr lang="en-US" sz="1100" baseline="30000" dirty="0">
                <a:latin typeface="Arial" charset="0"/>
                <a:ea typeface="ＭＳ Ｐゴシック" charset="0"/>
                <a:cs typeface="ＭＳ Ｐゴシック" charset="0"/>
              </a:rPr>
              <a:t>13,#</a:t>
            </a:r>
            <a:r>
              <a:rPr lang="en-US" sz="1100" dirty="0">
                <a:latin typeface="Arial" charset="0"/>
                <a:ea typeface="ＭＳ Ｐゴシック" charset="0"/>
                <a:cs typeface="ＭＳ Ｐゴシック" charset="0"/>
              </a:rPr>
              <a:t>, Susan Strome</a:t>
            </a:r>
            <a:r>
              <a:rPr lang="en-US" sz="1100" baseline="30000" dirty="0">
                <a:latin typeface="Arial" charset="0"/>
                <a:ea typeface="ＭＳ Ｐゴシック" charset="0"/>
                <a:cs typeface="ＭＳ Ｐゴシック" charset="0"/>
              </a:rPr>
              <a:t>9,#</a:t>
            </a:r>
            <a:r>
              <a:rPr lang="en-US" sz="1100" dirty="0">
                <a:latin typeface="Arial" charset="0"/>
                <a:ea typeface="ＭＳ Ｐゴシック" charset="0"/>
                <a:cs typeface="ＭＳ Ｐゴシック" charset="0"/>
              </a:rPr>
              <a:t>, Kristin C. Gunsalus</a:t>
            </a:r>
            <a:r>
              <a:rPr lang="en-US" sz="1100" baseline="30000" dirty="0">
                <a:latin typeface="Arial" charset="0"/>
                <a:ea typeface="ＭＳ Ｐゴシック" charset="0"/>
                <a:cs typeface="ＭＳ Ｐゴシック" charset="0"/>
              </a:rPr>
              <a:t>12,37,#</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Gos</a:t>
            </a:r>
            <a:r>
              <a:rPr lang="en-US" sz="1100" dirty="0">
                <a:latin typeface="Arial" charset="0"/>
                <a:ea typeface="ＭＳ Ｐゴシック" charset="0"/>
                <a:cs typeface="ＭＳ Ｐゴシック" charset="0"/>
              </a:rPr>
              <a:t> Micklem</a:t>
            </a:r>
            <a:r>
              <a:rPr lang="en-US" sz="1100" baseline="30000" dirty="0">
                <a:latin typeface="Arial" charset="0"/>
                <a:ea typeface="ＭＳ Ｐゴシック" charset="0"/>
                <a:cs typeface="ＭＳ Ｐゴシック" charset="0"/>
              </a:rPr>
              <a:t>11,#</a:t>
            </a:r>
            <a:r>
              <a:rPr lang="en-US" sz="1100" dirty="0">
                <a:latin typeface="Arial" charset="0"/>
                <a:ea typeface="ＭＳ Ｐゴシック" charset="0"/>
                <a:cs typeface="ＭＳ Ｐゴシック" charset="0"/>
              </a:rPr>
              <a:t>, X. Shirley Liu</a:t>
            </a:r>
            <a:r>
              <a:rPr lang="en-US" sz="1100" baseline="30000" dirty="0">
                <a:latin typeface="Arial" charset="0"/>
                <a:ea typeface="ＭＳ Ｐゴシック" charset="0"/>
                <a:cs typeface="ＭＳ Ｐゴシック" charset="0"/>
              </a:rPr>
              <a:t>7,8,#</a:t>
            </a:r>
            <a:r>
              <a:rPr lang="en-US" sz="1100" dirty="0">
                <a:latin typeface="Arial" charset="0"/>
                <a:ea typeface="ＭＳ Ｐゴシック" charset="0"/>
                <a:cs typeface="ＭＳ Ｐゴシック" charset="0"/>
              </a:rPr>
              <a:t>, Valerie Reinke</a:t>
            </a:r>
            <a:r>
              <a:rPr lang="en-US" sz="1100" baseline="30000" dirty="0">
                <a:latin typeface="Arial" charset="0"/>
                <a:ea typeface="ＭＳ Ｐゴシック" charset="0"/>
                <a:cs typeface="ＭＳ Ｐゴシック" charset="0"/>
              </a:rPr>
              <a:t>15,#</a:t>
            </a:r>
            <a:r>
              <a:rPr lang="en-US" sz="1100" dirty="0">
                <a:latin typeface="Arial" charset="0"/>
                <a:ea typeface="ＭＳ Ｐゴシック" charset="0"/>
                <a:cs typeface="ＭＳ Ｐゴシック" charset="0"/>
              </a:rPr>
              <a:t>, Stuart K. Kim</a:t>
            </a:r>
            <a:r>
              <a:rPr lang="en-US" sz="1100" baseline="30000" dirty="0">
                <a:latin typeface="Arial" charset="0"/>
                <a:ea typeface="ＭＳ Ｐゴシック" charset="0"/>
                <a:cs typeface="ＭＳ Ｐゴシック" charset="0"/>
              </a:rPr>
              <a:t>35,4,#</a:t>
            </a:r>
            <a:r>
              <a:rPr lang="en-US" sz="1100" dirty="0">
                <a:latin typeface="Arial" charset="0"/>
                <a:ea typeface="ＭＳ Ｐゴシック" charset="0"/>
                <a:cs typeface="ＭＳ Ｐゴシック" charset="0"/>
              </a:rPr>
              <a:t>, </a:t>
            </a:r>
            <a:r>
              <a:rPr lang="en-US" sz="1100" dirty="0" err="1">
                <a:latin typeface="Arial" charset="0"/>
                <a:ea typeface="ＭＳ Ｐゴシック" charset="0"/>
                <a:cs typeface="ＭＳ Ｐゴシック" charset="0"/>
              </a:rPr>
              <a:t>LaDeana</a:t>
            </a:r>
            <a:r>
              <a:rPr lang="en-US" sz="1100" dirty="0">
                <a:latin typeface="Arial" charset="0"/>
                <a:ea typeface="ＭＳ Ｐゴシック" charset="0"/>
                <a:cs typeface="ＭＳ Ｐゴシック" charset="0"/>
              </a:rPr>
              <a:t> W. Hillier</a:t>
            </a:r>
            <a:r>
              <a:rPr lang="en-US" sz="1100" baseline="30000" dirty="0">
                <a:latin typeface="Arial" charset="0"/>
                <a:ea typeface="ＭＳ Ｐゴシック" charset="0"/>
                <a:cs typeface="ＭＳ Ｐゴシック" charset="0"/>
              </a:rPr>
              <a:t>20,#</a:t>
            </a:r>
            <a:r>
              <a:rPr lang="en-US" sz="1100" dirty="0">
                <a:latin typeface="Arial" charset="0"/>
                <a:ea typeface="ＭＳ Ｐゴシック" charset="0"/>
                <a:cs typeface="ＭＳ Ｐゴシック" charset="0"/>
              </a:rPr>
              <a:t>, Steven Henikoff</a:t>
            </a:r>
            <a:r>
              <a:rPr lang="en-US" sz="1100" baseline="30000" dirty="0">
                <a:latin typeface="Arial" charset="0"/>
                <a:ea typeface="ＭＳ Ｐゴシック" charset="0"/>
                <a:cs typeface="ＭＳ Ｐゴシック" charset="0"/>
              </a:rPr>
              <a:t>24,#</a:t>
            </a:r>
            <a:r>
              <a:rPr lang="en-US" sz="1100" dirty="0">
                <a:latin typeface="Arial" charset="0"/>
                <a:ea typeface="ＭＳ Ｐゴシック" charset="0"/>
                <a:cs typeface="ＭＳ Ｐゴシック" charset="0"/>
              </a:rPr>
              <a:t>, Fabio Piano</a:t>
            </a:r>
            <a:r>
              <a:rPr lang="en-US" sz="1100" baseline="30000" dirty="0">
                <a:latin typeface="Arial" charset="0"/>
                <a:ea typeface="ＭＳ Ｐゴシック" charset="0"/>
                <a:cs typeface="ＭＳ Ｐゴシック" charset="0"/>
              </a:rPr>
              <a:t>12,37,#</a:t>
            </a:r>
            <a:r>
              <a:rPr lang="en-US" sz="1100" dirty="0">
                <a:latin typeface="Arial" charset="0"/>
                <a:ea typeface="ＭＳ Ｐゴシック" charset="0"/>
                <a:cs typeface="ＭＳ Ｐゴシック" charset="0"/>
              </a:rPr>
              <a:t>, </a:t>
            </a:r>
            <a:r>
              <a:rPr lang="en-US" sz="1100" dirty="0" smtClean="0">
                <a:latin typeface="Arial" charset="0"/>
                <a:ea typeface="ＭＳ Ｐゴシック" charset="0"/>
                <a:cs typeface="ＭＳ Ｐゴシック" charset="0"/>
              </a:rPr>
              <a:t/>
            </a:r>
            <a:br>
              <a:rPr lang="en-US" sz="1100" dirty="0" smtClean="0">
                <a:latin typeface="Arial" charset="0"/>
                <a:ea typeface="ＭＳ Ｐゴシック" charset="0"/>
                <a:cs typeface="ＭＳ Ｐゴシック" charset="0"/>
              </a:rPr>
            </a:br>
            <a:r>
              <a:rPr lang="en-US" sz="1400" b="1" dirty="0" smtClean="0">
                <a:latin typeface="Arial" charset="0"/>
                <a:ea typeface="ＭＳ Ｐゴシック" charset="0"/>
                <a:cs typeface="ＭＳ Ｐゴシック" charset="0"/>
              </a:rPr>
              <a:t>Michael </a:t>
            </a:r>
            <a:r>
              <a:rPr lang="en-US" sz="1400" b="1" dirty="0">
                <a:latin typeface="Arial" charset="0"/>
                <a:ea typeface="ＭＳ Ｐゴシック" charset="0"/>
                <a:cs typeface="ＭＳ Ｐゴシック" charset="0"/>
              </a:rPr>
              <a:t>Snyder</a:t>
            </a:r>
            <a:r>
              <a:rPr lang="en-US" sz="1100" baseline="30000" dirty="0">
                <a:latin typeface="Arial" charset="0"/>
                <a:ea typeface="ＭＳ Ｐゴシック" charset="0"/>
                <a:cs typeface="ＭＳ Ｐゴシック" charset="0"/>
              </a:rPr>
              <a:t>4,14,#</a:t>
            </a:r>
            <a:r>
              <a:rPr lang="en-US" sz="1100" dirty="0">
                <a:latin typeface="Arial" charset="0"/>
                <a:ea typeface="ＭＳ Ｐゴシック" charset="0"/>
                <a:cs typeface="ＭＳ Ｐゴシック" charset="0"/>
              </a:rPr>
              <a:t>, </a:t>
            </a:r>
            <a:r>
              <a:rPr lang="en-US" sz="1400" b="1" dirty="0">
                <a:latin typeface="Arial" charset="0"/>
                <a:ea typeface="ＭＳ Ｐゴシック" charset="0"/>
                <a:cs typeface="ＭＳ Ｐゴシック" charset="0"/>
              </a:rPr>
              <a:t>Lincoln Stein</a:t>
            </a:r>
            <a:r>
              <a:rPr lang="en-US" sz="1400" b="1" baseline="30000" dirty="0">
                <a:latin typeface="Arial" charset="0"/>
                <a:ea typeface="ＭＳ Ｐゴシック" charset="0"/>
                <a:cs typeface="ＭＳ Ｐゴシック" charset="0"/>
              </a:rPr>
              <a:t>34,5,6,#</a:t>
            </a:r>
            <a:r>
              <a:rPr lang="en-US" sz="1400" b="1" dirty="0">
                <a:latin typeface="Arial" charset="0"/>
                <a:ea typeface="ＭＳ Ｐゴシック" charset="0"/>
                <a:cs typeface="ＭＳ Ｐゴシック" charset="0"/>
              </a:rPr>
              <a:t>, Jason D. Lieb</a:t>
            </a:r>
            <a:r>
              <a:rPr lang="en-US" sz="1400" b="1" baseline="30000" dirty="0">
                <a:latin typeface="Arial" charset="0"/>
                <a:ea typeface="ＭＳ Ｐゴシック" charset="0"/>
                <a:cs typeface="ＭＳ Ｐゴシック" charset="0"/>
              </a:rPr>
              <a:t>10,#</a:t>
            </a:r>
            <a:r>
              <a:rPr lang="en-US" sz="1400" b="1" dirty="0">
                <a:latin typeface="Arial" charset="0"/>
                <a:ea typeface="ＭＳ Ｐゴシック" charset="0"/>
                <a:cs typeface="ＭＳ Ｐゴシック" charset="0"/>
              </a:rPr>
              <a:t>, Robert H. Waterston</a:t>
            </a:r>
            <a:r>
              <a:rPr lang="en-US" sz="1100" baseline="30000" dirty="0">
                <a:latin typeface="Arial" charset="0"/>
                <a:ea typeface="ＭＳ Ｐゴシック" charset="0"/>
                <a:cs typeface="ＭＳ Ｐゴシック" charset="0"/>
              </a:rPr>
              <a:t>20,#</a:t>
            </a:r>
            <a:endParaRPr lang="en-US" sz="1100" dirty="0">
              <a:latin typeface="Arial" charset="0"/>
              <a:ea typeface="ＭＳ Ｐゴシック" charset="0"/>
              <a:cs typeface="ＭＳ Ｐゴシック" charset="0"/>
            </a:endParaRPr>
          </a:p>
          <a:p>
            <a:pPr algn="r">
              <a:buFontTx/>
              <a:buNone/>
            </a:pPr>
            <a:endParaRPr lang="en-US" sz="1100" dirty="0">
              <a:latin typeface="Arial" charset="0"/>
              <a:ea typeface="ＭＳ Ｐゴシック" charset="0"/>
              <a:cs typeface="ＭＳ Ｐゴシック" charset="0"/>
            </a:endParaRPr>
          </a:p>
          <a:p>
            <a:pPr>
              <a:lnSpc>
                <a:spcPct val="80000"/>
              </a:lnSpc>
            </a:pPr>
            <a:endParaRPr lang="en-US" sz="1300" dirty="0">
              <a:latin typeface="Arial" charset="0"/>
              <a:ea typeface="ＭＳ Ｐゴシック" charset="0"/>
              <a:cs typeface="ＭＳ Ｐゴシック" charset="0"/>
            </a:endParaRPr>
          </a:p>
        </p:txBody>
      </p:sp>
    </p:spTree>
  </p:cSld>
  <p:clrMapOvr>
    <a:masterClrMapping/>
  </p:clrMapOvr>
  <p:transition xmlns:p14="http://schemas.microsoft.com/office/powerpoint/2010/main" advTm="15549"/>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p:txBody>
          <a:bodyPr/>
          <a:lstStyle/>
          <a:p>
            <a:endParaRPr lang="en-US">
              <a:latin typeface="Calibri" charset="0"/>
            </a:endParaRPr>
          </a:p>
        </p:txBody>
      </p:sp>
      <p:pic>
        <p:nvPicPr>
          <p:cNvPr id="15053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6038"/>
            <a:ext cx="8797925"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9685"/>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2"/>
          <p:cNvSpPr>
            <a:spLocks noGrp="1"/>
          </p:cNvSpPr>
          <p:nvPr>
            <p:ph type="ctrTitle"/>
          </p:nvPr>
        </p:nvSpPr>
        <p:spPr>
          <a:xfrm>
            <a:off x="2244725" y="109538"/>
            <a:ext cx="2047875" cy="952500"/>
          </a:xfrm>
        </p:spPr>
        <p:txBody>
          <a:bodyPr/>
          <a:lstStyle/>
          <a:p>
            <a:pPr algn="r">
              <a:defRPr/>
            </a:pPr>
            <a:r>
              <a:rPr lang="en-US" sz="1400" dirty="0" smtClean="0">
                <a:solidFill>
                  <a:schemeClr val="bg1">
                    <a:lumMod val="65000"/>
                  </a:schemeClr>
                </a:solidFill>
                <a:latin typeface="Arial" charset="0"/>
              </a:rPr>
              <a:t>Network</a:t>
            </a:r>
            <a:br>
              <a:rPr lang="en-US" sz="1400" dirty="0" smtClean="0">
                <a:solidFill>
                  <a:schemeClr val="bg1">
                    <a:lumMod val="65000"/>
                  </a:schemeClr>
                </a:solidFill>
                <a:latin typeface="Arial" charset="0"/>
              </a:rPr>
            </a:br>
            <a:r>
              <a:rPr lang="en-US" sz="1400" dirty="0" smtClean="0">
                <a:solidFill>
                  <a:schemeClr val="bg1">
                    <a:lumMod val="65000"/>
                  </a:schemeClr>
                </a:solidFill>
                <a:latin typeface="Arial" charset="0"/>
              </a:rPr>
              <a:t>Acknowledgements</a:t>
            </a:r>
            <a:endParaRPr lang="en-US" sz="1400" dirty="0">
              <a:solidFill>
                <a:schemeClr val="bg1">
                  <a:lumMod val="65000"/>
                </a:schemeClr>
              </a:solidFill>
              <a:latin typeface="Arial" charset="0"/>
            </a:endParaRPr>
          </a:p>
        </p:txBody>
      </p:sp>
      <p:sp>
        <p:nvSpPr>
          <p:cNvPr id="62466" name="Subtitle 3"/>
          <p:cNvSpPr>
            <a:spLocks noGrp="1"/>
          </p:cNvSpPr>
          <p:nvPr>
            <p:ph type="subTitle" idx="1"/>
          </p:nvPr>
        </p:nvSpPr>
        <p:spPr>
          <a:xfrm>
            <a:off x="130175" y="1073150"/>
            <a:ext cx="2036763" cy="895350"/>
          </a:xfrm>
        </p:spPr>
        <p:txBody>
          <a:bodyPr/>
          <a:lstStyle/>
          <a:p>
            <a:pPr algn="l"/>
            <a:r>
              <a:rPr lang="en-US" sz="1400" b="0">
                <a:solidFill>
                  <a:srgbClr val="008000"/>
                </a:solidFill>
                <a:latin typeface="Arial" charset="0"/>
              </a:rPr>
              <a:t>(11 Main Projects, ~50 labs, &gt;700 substantial contributors + NHGRI)</a:t>
            </a:r>
          </a:p>
        </p:txBody>
      </p:sp>
      <p:sp>
        <p:nvSpPr>
          <p:cNvPr id="409603" name="Rectangle 1"/>
          <p:cNvSpPr>
            <a:spLocks noChangeArrowheads="1"/>
          </p:cNvSpPr>
          <p:nvPr/>
        </p:nvSpPr>
        <p:spPr bwMode="auto">
          <a:xfrm>
            <a:off x="5402263" y="147638"/>
            <a:ext cx="367347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defRPr/>
            </a:pPr>
            <a:r>
              <a:rPr lang="en-US" sz="2000" b="1" dirty="0">
                <a:solidFill>
                  <a:srgbClr val="000090"/>
                </a:solidFill>
                <a:latin typeface="Arial" charset="0"/>
              </a:rPr>
              <a:t>A </a:t>
            </a:r>
            <a:r>
              <a:rPr lang="en-US" sz="2000" b="1" dirty="0" err="1">
                <a:solidFill>
                  <a:srgbClr val="000090"/>
                </a:solidFill>
                <a:latin typeface="Arial" charset="0"/>
              </a:rPr>
              <a:t>Kundaje</a:t>
            </a:r>
            <a:r>
              <a:rPr lang="en-US" sz="2000" b="1" dirty="0">
                <a:solidFill>
                  <a:srgbClr val="000090"/>
                </a:solidFill>
                <a:latin typeface="Arial" charset="0"/>
              </a:rPr>
              <a:t>, M </a:t>
            </a:r>
            <a:r>
              <a:rPr lang="en-US" sz="2000" b="1" dirty="0" err="1">
                <a:solidFill>
                  <a:srgbClr val="000090"/>
                </a:solidFill>
                <a:latin typeface="Arial" charset="0"/>
              </a:rPr>
              <a:t>Hariharan</a:t>
            </a:r>
            <a:r>
              <a:rPr lang="en-US" sz="2000" b="1" dirty="0">
                <a:solidFill>
                  <a:srgbClr val="000090"/>
                </a:solidFill>
                <a:latin typeface="Arial" charset="0"/>
              </a:rPr>
              <a:t>, </a:t>
            </a:r>
            <a:br>
              <a:rPr lang="en-US" sz="2000" b="1" dirty="0">
                <a:solidFill>
                  <a:srgbClr val="000090"/>
                </a:solidFill>
                <a:latin typeface="Arial" charset="0"/>
              </a:rPr>
            </a:br>
            <a:r>
              <a:rPr lang="en-US" sz="2000" b="1" dirty="0">
                <a:solidFill>
                  <a:srgbClr val="000090"/>
                </a:solidFill>
                <a:latin typeface="Arial" charset="0"/>
              </a:rPr>
              <a:t>S </a:t>
            </a:r>
            <a:r>
              <a:rPr lang="en-US" sz="2000" b="1" dirty="0" err="1">
                <a:solidFill>
                  <a:srgbClr val="000090"/>
                </a:solidFill>
                <a:latin typeface="Arial" charset="0"/>
              </a:rPr>
              <a:t>Landt</a:t>
            </a:r>
            <a:r>
              <a:rPr lang="en-US" sz="2000" b="1" dirty="0">
                <a:solidFill>
                  <a:srgbClr val="000090"/>
                </a:solidFill>
                <a:latin typeface="Arial" charset="0"/>
              </a:rPr>
              <a:t>, </a:t>
            </a:r>
            <a:r>
              <a:rPr lang="en-US" sz="2000" b="1" u="sng" dirty="0">
                <a:solidFill>
                  <a:srgbClr val="000090"/>
                </a:solidFill>
                <a:latin typeface="Arial" charset="0"/>
              </a:rPr>
              <a:t>K Yan</a:t>
            </a:r>
            <a:r>
              <a:rPr lang="en-US" sz="2000" b="1" dirty="0">
                <a:solidFill>
                  <a:srgbClr val="000090"/>
                </a:solidFill>
                <a:latin typeface="Arial" charset="0"/>
              </a:rPr>
              <a:t>, </a:t>
            </a:r>
            <a:r>
              <a:rPr lang="en-US" sz="2000" b="1" u="dottedHeavy" dirty="0">
                <a:solidFill>
                  <a:srgbClr val="000090"/>
                </a:solidFill>
                <a:latin typeface="Arial" charset="0"/>
              </a:rPr>
              <a:t>C Cheng</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X Mu</a:t>
            </a:r>
            <a:r>
              <a:rPr lang="en-US" sz="2000" b="1" dirty="0">
                <a:solidFill>
                  <a:srgbClr val="000090"/>
                </a:solidFill>
                <a:latin typeface="Arial" charset="0"/>
              </a:rPr>
              <a:t>, </a:t>
            </a:r>
            <a:r>
              <a:rPr lang="en-US" sz="2000" b="1" u="sng" dirty="0">
                <a:solidFill>
                  <a:srgbClr val="000090"/>
                </a:solidFill>
                <a:latin typeface="Arial" charset="0"/>
              </a:rPr>
              <a:t>E </a:t>
            </a:r>
            <a:r>
              <a:rPr lang="en-US" sz="2000" b="1" u="sng" dirty="0" err="1">
                <a:solidFill>
                  <a:srgbClr val="000090"/>
                </a:solidFill>
                <a:latin typeface="Arial" charset="0"/>
              </a:rPr>
              <a:t>Khurana</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J </a:t>
            </a:r>
            <a:r>
              <a:rPr lang="en-US" sz="2000" b="1" u="sng" dirty="0" err="1">
                <a:solidFill>
                  <a:srgbClr val="000090"/>
                </a:solidFill>
                <a:latin typeface="Arial" charset="0"/>
              </a:rPr>
              <a:t>Rozowsky</a:t>
            </a:r>
            <a:r>
              <a:rPr lang="en-US" sz="2000" b="1" dirty="0">
                <a:solidFill>
                  <a:srgbClr val="000090"/>
                </a:solidFill>
                <a:latin typeface="Arial" charset="0"/>
              </a:rPr>
              <a:t>, </a:t>
            </a:r>
            <a:br>
              <a:rPr lang="en-US" sz="2000" b="1" dirty="0">
                <a:solidFill>
                  <a:srgbClr val="000090"/>
                </a:solidFill>
                <a:latin typeface="Arial" charset="0"/>
              </a:rPr>
            </a:br>
            <a:r>
              <a:rPr lang="en-US" sz="2000" b="1" u="sng" dirty="0">
                <a:solidFill>
                  <a:srgbClr val="000090"/>
                </a:solidFill>
                <a:latin typeface="Arial" charset="0"/>
              </a:rPr>
              <a:t>R Alexander</a:t>
            </a:r>
            <a:r>
              <a:rPr lang="en-US" sz="2000" b="1" dirty="0">
                <a:solidFill>
                  <a:srgbClr val="000090"/>
                </a:solidFill>
                <a:latin typeface="Arial" charset="0"/>
              </a:rPr>
              <a:t>, </a:t>
            </a:r>
            <a:r>
              <a:rPr lang="en-US" sz="2000" b="1" u="dottedHeavy" dirty="0">
                <a:solidFill>
                  <a:srgbClr val="000090"/>
                </a:solidFill>
                <a:latin typeface="Arial" charset="0"/>
              </a:rPr>
              <a:t>R Min</a:t>
            </a:r>
            <a:r>
              <a:rPr lang="en-US" sz="2000" b="1" dirty="0">
                <a:solidFill>
                  <a:srgbClr val="000090"/>
                </a:solidFill>
                <a:latin typeface="Arial" charset="0"/>
              </a:rPr>
              <a:t>, </a:t>
            </a:r>
            <a:r>
              <a:rPr lang="en-US" sz="2000" b="1" u="dottedHeavy" dirty="0">
                <a:solidFill>
                  <a:srgbClr val="000090"/>
                </a:solidFill>
                <a:latin typeface="Arial" charset="0"/>
              </a:rPr>
              <a:t>P </a:t>
            </a:r>
            <a:r>
              <a:rPr lang="en-US" sz="2000" b="1" u="dottedHeavy" dirty="0" err="1">
                <a:solidFill>
                  <a:srgbClr val="000090"/>
                </a:solidFill>
                <a:latin typeface="Arial" charset="0"/>
              </a:rPr>
              <a:t>Alves</a:t>
            </a:r>
            <a:r>
              <a:rPr lang="en-US" sz="2000" b="1" dirty="0">
                <a:solidFill>
                  <a:srgbClr val="000090"/>
                </a:solidFill>
                <a:latin typeface="Arial" charset="0"/>
              </a:rPr>
              <a:t>,</a:t>
            </a:r>
            <a:r>
              <a:rPr lang="en-US" sz="1600" b="1" dirty="0">
                <a:solidFill>
                  <a:srgbClr val="000090"/>
                </a:solidFill>
                <a:latin typeface="Arial" charset="0"/>
              </a:rPr>
              <a:t> </a:t>
            </a:r>
            <a:br>
              <a:rPr lang="en-US" sz="1600" b="1" dirty="0">
                <a:solidFill>
                  <a:srgbClr val="000090"/>
                </a:solidFill>
                <a:latin typeface="Arial" charset="0"/>
              </a:rPr>
            </a:br>
            <a:r>
              <a:rPr lang="en-US" sz="1600" b="1" u="sng" dirty="0">
                <a:solidFill>
                  <a:srgbClr val="000090"/>
                </a:solidFill>
                <a:latin typeface="Arial" charset="0"/>
              </a:rPr>
              <a:t>A </a:t>
            </a:r>
            <a:r>
              <a:rPr lang="en-US" sz="1600" b="1" u="sng" dirty="0" err="1">
                <a:solidFill>
                  <a:srgbClr val="000090"/>
                </a:solidFill>
                <a:latin typeface="Arial" charset="0"/>
              </a:rPr>
              <a:t>Abyzov</a:t>
            </a:r>
            <a:r>
              <a:rPr lang="en-US" sz="1600" b="1" dirty="0">
                <a:solidFill>
                  <a:srgbClr val="000090"/>
                </a:solidFill>
                <a:latin typeface="Arial" charset="0"/>
              </a:rPr>
              <a:t>,</a:t>
            </a:r>
            <a:r>
              <a:rPr lang="en-US" b="1" dirty="0">
                <a:solidFill>
                  <a:srgbClr val="000090"/>
                </a:solidFill>
                <a:latin typeface="Arial" charset="0"/>
              </a:rPr>
              <a:t> </a:t>
            </a:r>
            <a:r>
              <a:rPr lang="en-US" sz="1400" dirty="0">
                <a:solidFill>
                  <a:srgbClr val="000090"/>
                </a:solidFill>
                <a:latin typeface="Arial" charset="0"/>
              </a:rPr>
              <a:t>N </a:t>
            </a:r>
            <a:r>
              <a:rPr lang="en-US" sz="1400" dirty="0" err="1">
                <a:solidFill>
                  <a:srgbClr val="000090"/>
                </a:solidFill>
                <a:latin typeface="Arial" charset="0"/>
              </a:rPr>
              <a:t>Addleman</a:t>
            </a:r>
            <a:r>
              <a:rPr lang="en-US" sz="1400" dirty="0">
                <a:solidFill>
                  <a:srgbClr val="000090"/>
                </a:solidFill>
                <a:latin typeface="Arial" charset="0"/>
              </a:rPr>
              <a:t>, </a:t>
            </a:r>
            <a:r>
              <a:rPr lang="en-US" sz="1400" u="dottedHeavy" dirty="0">
                <a:solidFill>
                  <a:srgbClr val="000090"/>
                </a:solidFill>
                <a:latin typeface="Arial" charset="0"/>
              </a:rPr>
              <a:t>N </a:t>
            </a:r>
            <a:r>
              <a:rPr lang="en-US" sz="1400" u="dottedHeavy" dirty="0" err="1">
                <a:solidFill>
                  <a:srgbClr val="000090"/>
                </a:solidFill>
                <a:latin typeface="Arial" charset="0"/>
              </a:rPr>
              <a:t>Bhardwaj</a:t>
            </a:r>
            <a:r>
              <a:rPr lang="en-US" sz="1400" dirty="0">
                <a:solidFill>
                  <a:srgbClr val="000090"/>
                </a:solidFill>
                <a:latin typeface="Arial" charset="0"/>
              </a:rPr>
              <a:t>,</a:t>
            </a:r>
            <a:r>
              <a:rPr lang="en-US" sz="1100" dirty="0">
                <a:solidFill>
                  <a:srgbClr val="000090"/>
                </a:solidFill>
                <a:latin typeface="Arial" charset="0"/>
              </a:rPr>
              <a:t> </a:t>
            </a:r>
            <a:br>
              <a:rPr lang="en-US" sz="1100" dirty="0">
                <a:solidFill>
                  <a:srgbClr val="000090"/>
                </a:solidFill>
                <a:latin typeface="Arial" charset="0"/>
              </a:rPr>
            </a:br>
            <a:r>
              <a:rPr lang="en-US" sz="1400" dirty="0">
                <a:solidFill>
                  <a:srgbClr val="000090"/>
                </a:solidFill>
                <a:latin typeface="Arial" charset="0"/>
              </a:rPr>
              <a:t>A Boyle, P </a:t>
            </a:r>
            <a:r>
              <a:rPr lang="en-US" sz="1400" dirty="0" err="1">
                <a:solidFill>
                  <a:srgbClr val="000090"/>
                </a:solidFill>
                <a:latin typeface="Arial" charset="0"/>
              </a:rPr>
              <a:t>Cayting</a:t>
            </a:r>
            <a:r>
              <a:rPr lang="en-US" sz="1400" dirty="0">
                <a:solidFill>
                  <a:srgbClr val="000090"/>
                </a:solidFill>
                <a:latin typeface="Arial" charset="0"/>
              </a:rPr>
              <a:t>, A </a:t>
            </a:r>
            <a:r>
              <a:rPr lang="en-US" sz="1400" dirty="0" err="1">
                <a:solidFill>
                  <a:srgbClr val="000090"/>
                </a:solidFill>
                <a:latin typeface="Arial" charset="0"/>
              </a:rPr>
              <a:t>Charos</a:t>
            </a:r>
            <a:r>
              <a:rPr lang="en-US" sz="1400" dirty="0">
                <a:solidFill>
                  <a:srgbClr val="000090"/>
                </a:solidFill>
                <a:latin typeface="Arial" charset="0"/>
              </a:rPr>
              <a:t>, D Chen, </a:t>
            </a:r>
            <a:br>
              <a:rPr lang="en-US" sz="1400" dirty="0">
                <a:solidFill>
                  <a:srgbClr val="000090"/>
                </a:solidFill>
                <a:latin typeface="Arial" charset="0"/>
              </a:rPr>
            </a:br>
            <a:r>
              <a:rPr lang="en-US" sz="1400" dirty="0">
                <a:solidFill>
                  <a:srgbClr val="000090"/>
                </a:solidFill>
                <a:latin typeface="Arial" charset="0"/>
              </a:rPr>
              <a:t>Y Cheng,</a:t>
            </a:r>
            <a:r>
              <a:rPr lang="en-US" b="1" dirty="0">
                <a:solidFill>
                  <a:srgbClr val="000090"/>
                </a:solidFill>
                <a:latin typeface="Arial" charset="0"/>
              </a:rPr>
              <a:t> </a:t>
            </a:r>
            <a:r>
              <a:rPr lang="en-US" sz="1600" b="1" u="sng" dirty="0">
                <a:solidFill>
                  <a:srgbClr val="000090"/>
                </a:solidFill>
                <a:latin typeface="Arial" charset="0"/>
              </a:rPr>
              <a:t>D Clarke</a:t>
            </a:r>
            <a:r>
              <a:rPr lang="en-US" sz="1600" dirty="0">
                <a:solidFill>
                  <a:srgbClr val="000090"/>
                </a:solidFill>
                <a:latin typeface="Arial" charset="0"/>
              </a:rPr>
              <a:t>,</a:t>
            </a:r>
            <a:r>
              <a:rPr lang="en-US" sz="1400" dirty="0">
                <a:solidFill>
                  <a:srgbClr val="000090"/>
                </a:solidFill>
                <a:latin typeface="Arial" charset="0"/>
              </a:rPr>
              <a:t> C Eastman, </a:t>
            </a:r>
            <a:br>
              <a:rPr lang="en-US" sz="1400" dirty="0">
                <a:solidFill>
                  <a:srgbClr val="000090"/>
                </a:solidFill>
                <a:latin typeface="Arial" charset="0"/>
              </a:rPr>
            </a:br>
            <a:r>
              <a:rPr lang="en-US" sz="1400" dirty="0">
                <a:solidFill>
                  <a:srgbClr val="000090"/>
                </a:solidFill>
                <a:latin typeface="Arial" charset="0"/>
              </a:rPr>
              <a:t>G </a:t>
            </a:r>
            <a:r>
              <a:rPr lang="en-US" sz="1400" dirty="0" err="1">
                <a:solidFill>
                  <a:srgbClr val="000090"/>
                </a:solidFill>
                <a:latin typeface="Arial" charset="0"/>
              </a:rPr>
              <a:t>Euskirchen</a:t>
            </a:r>
            <a:r>
              <a:rPr lang="en-US" sz="1400" dirty="0">
                <a:solidFill>
                  <a:srgbClr val="000090"/>
                </a:solidFill>
                <a:latin typeface="Arial" charset="0"/>
              </a:rPr>
              <a:t>, S </a:t>
            </a:r>
            <a:r>
              <a:rPr lang="en-US" sz="1400" dirty="0" err="1">
                <a:solidFill>
                  <a:srgbClr val="000090"/>
                </a:solidFill>
                <a:latin typeface="Arial" charset="0"/>
              </a:rPr>
              <a:t>Frietze</a:t>
            </a:r>
            <a:r>
              <a:rPr lang="en-US" sz="1400" dirty="0">
                <a:solidFill>
                  <a:srgbClr val="000090"/>
                </a:solidFill>
                <a:latin typeface="Arial" charset="0"/>
              </a:rPr>
              <a:t>, </a:t>
            </a:r>
            <a:r>
              <a:rPr lang="en-US" sz="2000" b="1" u="dottedHeavy" dirty="0">
                <a:solidFill>
                  <a:srgbClr val="000090"/>
                </a:solidFill>
                <a:latin typeface="Arial" charset="0"/>
              </a:rPr>
              <a:t>Y Fu</a:t>
            </a:r>
            <a:r>
              <a:rPr lang="en-US" sz="1400" dirty="0">
                <a:solidFill>
                  <a:srgbClr val="000090"/>
                </a:solidFill>
                <a:latin typeface="Arial" charset="0"/>
              </a:rPr>
              <a:t>, J </a:t>
            </a:r>
            <a:r>
              <a:rPr lang="en-US" sz="1400" dirty="0" err="1">
                <a:solidFill>
                  <a:srgbClr val="000090"/>
                </a:solidFill>
                <a:latin typeface="Arial" charset="0"/>
              </a:rPr>
              <a:t>Gertz</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F </a:t>
            </a:r>
            <a:r>
              <a:rPr lang="en-US" sz="1400" dirty="0" err="1">
                <a:solidFill>
                  <a:srgbClr val="000090"/>
                </a:solidFill>
                <a:latin typeface="Arial" charset="0"/>
              </a:rPr>
              <a:t>Grubert</a:t>
            </a:r>
            <a:r>
              <a:rPr lang="en-US" sz="1400" dirty="0">
                <a:solidFill>
                  <a:srgbClr val="000090"/>
                </a:solidFill>
                <a:latin typeface="Arial" charset="0"/>
              </a:rPr>
              <a:t>, </a:t>
            </a:r>
            <a:r>
              <a:rPr lang="en-US" sz="2000" b="1" u="sng" dirty="0">
                <a:solidFill>
                  <a:srgbClr val="000090"/>
                </a:solidFill>
                <a:latin typeface="Arial" charset="0"/>
              </a:rPr>
              <a:t>A </a:t>
            </a:r>
            <a:r>
              <a:rPr lang="en-US" sz="2000" b="1" u="sng" dirty="0" err="1">
                <a:solidFill>
                  <a:srgbClr val="000090"/>
                </a:solidFill>
                <a:latin typeface="Arial" charset="0"/>
              </a:rPr>
              <a:t>Harmanci</a:t>
            </a:r>
            <a:r>
              <a:rPr lang="en-US" sz="2000" b="1" dirty="0">
                <a:solidFill>
                  <a:srgbClr val="000090"/>
                </a:solidFill>
                <a:latin typeface="Arial" charset="0"/>
              </a:rPr>
              <a:t>, </a:t>
            </a:r>
            <a:r>
              <a:rPr lang="en-US" sz="1400" dirty="0">
                <a:solidFill>
                  <a:srgbClr val="000090"/>
                </a:solidFill>
                <a:latin typeface="Arial" charset="0"/>
              </a:rPr>
              <a:t>P Jain, </a:t>
            </a:r>
            <a:br>
              <a:rPr lang="en-US" sz="1400" dirty="0">
                <a:solidFill>
                  <a:srgbClr val="000090"/>
                </a:solidFill>
                <a:latin typeface="Arial" charset="0"/>
              </a:rPr>
            </a:br>
            <a:r>
              <a:rPr lang="en-US" sz="1400" dirty="0">
                <a:solidFill>
                  <a:srgbClr val="000090"/>
                </a:solidFill>
                <a:latin typeface="Arial" charset="0"/>
              </a:rPr>
              <a:t>M </a:t>
            </a:r>
            <a:r>
              <a:rPr lang="en-US" sz="1400" dirty="0" err="1">
                <a:solidFill>
                  <a:srgbClr val="000090"/>
                </a:solidFill>
                <a:latin typeface="Arial" charset="0"/>
              </a:rPr>
              <a:t>Kasowski</a:t>
            </a:r>
            <a:r>
              <a:rPr lang="en-US" sz="1400" dirty="0">
                <a:solidFill>
                  <a:srgbClr val="000090"/>
                </a:solidFill>
                <a:latin typeface="Arial" charset="0"/>
              </a:rPr>
              <a:t>, P </a:t>
            </a:r>
            <a:r>
              <a:rPr lang="en-US" sz="1400" dirty="0" err="1">
                <a:solidFill>
                  <a:srgbClr val="000090"/>
                </a:solidFill>
                <a:latin typeface="Arial" charset="0"/>
              </a:rPr>
              <a:t>Lacroute</a:t>
            </a:r>
            <a:r>
              <a:rPr lang="en-US" sz="1400" dirty="0">
                <a:solidFill>
                  <a:srgbClr val="000090"/>
                </a:solidFill>
                <a:latin typeface="Arial" charset="0"/>
              </a:rPr>
              <a:t>, </a:t>
            </a:r>
            <a:r>
              <a:rPr lang="en-US" sz="1600" b="1" u="sng" dirty="0">
                <a:solidFill>
                  <a:srgbClr val="000090"/>
                </a:solidFill>
                <a:latin typeface="Arial" charset="0"/>
              </a:rPr>
              <a:t>J </a:t>
            </a:r>
            <a:r>
              <a:rPr lang="en-US" sz="1600" b="1" u="sng" dirty="0" err="1">
                <a:solidFill>
                  <a:srgbClr val="000090"/>
                </a:solidFill>
                <a:latin typeface="Arial" charset="0"/>
              </a:rPr>
              <a:t>Leng</a:t>
            </a:r>
            <a:r>
              <a:rPr lang="en-US" sz="1600" b="1" dirty="0">
                <a:solidFill>
                  <a:srgbClr val="000090"/>
                </a:solidFill>
                <a:latin typeface="Arial" charset="0"/>
              </a:rPr>
              <a:t>,</a:t>
            </a:r>
            <a:r>
              <a:rPr lang="en-US" sz="1400" dirty="0">
                <a:solidFill>
                  <a:srgbClr val="000090"/>
                </a:solidFill>
                <a:latin typeface="Arial" charset="0"/>
              </a:rPr>
              <a:t> J </a:t>
            </a:r>
            <a:r>
              <a:rPr lang="en-US" sz="1400" dirty="0" err="1">
                <a:solidFill>
                  <a:srgbClr val="000090"/>
                </a:solidFill>
                <a:latin typeface="Arial" charset="0"/>
              </a:rPr>
              <a:t>Lian</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H Monahan, H </a:t>
            </a:r>
            <a:r>
              <a:rPr lang="en-US" sz="1400" dirty="0" err="1">
                <a:solidFill>
                  <a:srgbClr val="000090"/>
                </a:solidFill>
                <a:latin typeface="Arial" charset="0"/>
              </a:rPr>
              <a:t>O'Geen</a:t>
            </a:r>
            <a:r>
              <a:rPr lang="en-US" sz="1400" dirty="0">
                <a:solidFill>
                  <a:srgbClr val="000090"/>
                </a:solidFill>
                <a:latin typeface="Arial" charset="0"/>
              </a:rPr>
              <a:t>, Z </a:t>
            </a:r>
            <a:r>
              <a:rPr lang="en-US" sz="1400" dirty="0" err="1">
                <a:solidFill>
                  <a:srgbClr val="000090"/>
                </a:solidFill>
                <a:latin typeface="Arial" charset="0"/>
              </a:rPr>
              <a:t>Ouyang</a:t>
            </a:r>
            <a:r>
              <a:rPr lang="en-US" sz="1400" dirty="0">
                <a:solidFill>
                  <a:srgbClr val="000090"/>
                </a:solidFill>
                <a:latin typeface="Arial" charset="0"/>
              </a:rPr>
              <a:t>,</a:t>
            </a:r>
            <a:br>
              <a:rPr lang="en-US" sz="1400" dirty="0">
                <a:solidFill>
                  <a:srgbClr val="000090"/>
                </a:solidFill>
                <a:latin typeface="Arial" charset="0"/>
              </a:rPr>
            </a:br>
            <a:r>
              <a:rPr lang="en-US" sz="1400" dirty="0">
                <a:solidFill>
                  <a:srgbClr val="000090"/>
                </a:solidFill>
                <a:latin typeface="Arial" charset="0"/>
              </a:rPr>
              <a:t>E Partridge, D </a:t>
            </a:r>
            <a:r>
              <a:rPr lang="en-US" sz="1400" dirty="0" err="1">
                <a:solidFill>
                  <a:srgbClr val="000090"/>
                </a:solidFill>
                <a:latin typeface="Arial" charset="0"/>
              </a:rPr>
              <a:t>Patacsil</a:t>
            </a:r>
            <a:r>
              <a:rPr lang="en-US" sz="1400" dirty="0">
                <a:solidFill>
                  <a:srgbClr val="000090"/>
                </a:solidFill>
                <a:latin typeface="Arial" charset="0"/>
              </a:rPr>
              <a:t>, F Pauli, D </a:t>
            </a:r>
            <a:r>
              <a:rPr lang="en-US" sz="1400" dirty="0" err="1">
                <a:solidFill>
                  <a:srgbClr val="000090"/>
                </a:solidFill>
                <a:latin typeface="Arial" charset="0"/>
              </a:rPr>
              <a:t>Raha</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L Ramirez, T Reddy, B Reed, M Shi, T </a:t>
            </a:r>
            <a:r>
              <a:rPr lang="en-US" sz="1400" dirty="0" err="1">
                <a:solidFill>
                  <a:srgbClr val="000090"/>
                </a:solidFill>
                <a:latin typeface="Arial" charset="0"/>
              </a:rPr>
              <a:t>Slifer</a:t>
            </a:r>
            <a:r>
              <a:rPr lang="en-US" sz="1400" dirty="0">
                <a:solidFill>
                  <a:srgbClr val="000090"/>
                </a:solidFill>
                <a:latin typeface="Arial" charset="0"/>
              </a:rPr>
              <a:t>, J Wang, L Wu, X Yang, </a:t>
            </a:r>
            <a:r>
              <a:rPr lang="en-US" sz="2000" b="1" u="dottedHeavy" dirty="0">
                <a:solidFill>
                  <a:srgbClr val="000090"/>
                </a:solidFill>
                <a:latin typeface="Arial" charset="0"/>
              </a:rPr>
              <a:t>K Yip</a:t>
            </a:r>
            <a:r>
              <a:rPr lang="en-US" sz="2000" b="1" dirty="0">
                <a:solidFill>
                  <a:srgbClr val="000090"/>
                </a:solidFill>
                <a:latin typeface="Arial" charset="0"/>
              </a:rPr>
              <a:t>,</a:t>
            </a:r>
            <a:r>
              <a:rPr lang="en-US" sz="1400" dirty="0">
                <a:solidFill>
                  <a:srgbClr val="000090"/>
                </a:solidFill>
                <a:latin typeface="Arial" charset="0"/>
              </a:rPr>
              <a:t> </a:t>
            </a:r>
            <a:br>
              <a:rPr lang="en-US" sz="1400" dirty="0">
                <a:solidFill>
                  <a:srgbClr val="000090"/>
                </a:solidFill>
                <a:latin typeface="Arial" charset="0"/>
              </a:rPr>
            </a:br>
            <a:r>
              <a:rPr lang="en-US" sz="1400" u="sng" dirty="0">
                <a:solidFill>
                  <a:srgbClr val="000090"/>
                </a:solidFill>
                <a:latin typeface="Arial" charset="0"/>
              </a:rPr>
              <a:t>G </a:t>
            </a:r>
            <a:r>
              <a:rPr lang="en-US" sz="1400" u="sng" dirty="0" err="1">
                <a:solidFill>
                  <a:srgbClr val="000090"/>
                </a:solidFill>
                <a:latin typeface="Arial" charset="0"/>
              </a:rPr>
              <a:t>Zilberman-Schapira</a:t>
            </a:r>
            <a:r>
              <a:rPr lang="en-US" sz="1400" dirty="0">
                <a:solidFill>
                  <a:srgbClr val="000090"/>
                </a:solidFill>
                <a:latin typeface="Arial" charset="0"/>
              </a:rPr>
              <a:t>, S </a:t>
            </a:r>
            <a:r>
              <a:rPr lang="en-US" sz="1400" dirty="0" err="1">
                <a:solidFill>
                  <a:srgbClr val="000090"/>
                </a:solidFill>
                <a:latin typeface="Arial" charset="0"/>
              </a:rPr>
              <a:t>Batzoglou</a:t>
            </a:r>
            <a:r>
              <a:rPr lang="en-US" sz="1400" dirty="0">
                <a:solidFill>
                  <a:srgbClr val="000090"/>
                </a:solidFill>
                <a:latin typeface="Arial" charset="0"/>
              </a:rPr>
              <a:t>, </a:t>
            </a:r>
            <a:br>
              <a:rPr lang="en-US" sz="1400" dirty="0">
                <a:solidFill>
                  <a:srgbClr val="000090"/>
                </a:solidFill>
                <a:latin typeface="Arial" charset="0"/>
              </a:rPr>
            </a:br>
            <a:r>
              <a:rPr lang="en-US" sz="1400" dirty="0">
                <a:solidFill>
                  <a:srgbClr val="000090"/>
                </a:solidFill>
                <a:latin typeface="Arial" charset="0"/>
              </a:rPr>
              <a:t>A </a:t>
            </a:r>
            <a:r>
              <a:rPr lang="en-US" sz="1400" dirty="0" err="1">
                <a:solidFill>
                  <a:srgbClr val="000090"/>
                </a:solidFill>
                <a:latin typeface="Arial" charset="0"/>
              </a:rPr>
              <a:t>Sidow</a:t>
            </a:r>
            <a:r>
              <a:rPr lang="en-US" sz="1400" dirty="0">
                <a:solidFill>
                  <a:srgbClr val="000090"/>
                </a:solidFill>
                <a:latin typeface="Arial" charset="0"/>
              </a:rPr>
              <a:t>, P </a:t>
            </a:r>
            <a:r>
              <a:rPr lang="en-US" sz="1400" dirty="0" err="1">
                <a:solidFill>
                  <a:srgbClr val="000090"/>
                </a:solidFill>
                <a:latin typeface="Arial" charset="0"/>
              </a:rPr>
              <a:t>Farnham</a:t>
            </a:r>
            <a:r>
              <a:rPr lang="en-US" sz="1400" dirty="0">
                <a:solidFill>
                  <a:srgbClr val="000090"/>
                </a:solidFill>
                <a:latin typeface="Arial" charset="0"/>
              </a:rPr>
              <a:t>, </a:t>
            </a:r>
            <a:r>
              <a:rPr lang="en-US" sz="2400" b="1" dirty="0">
                <a:solidFill>
                  <a:srgbClr val="000090"/>
                </a:solidFill>
                <a:latin typeface="Arial" charset="0"/>
              </a:rPr>
              <a:t>R Myers</a:t>
            </a:r>
            <a:r>
              <a:rPr lang="en-US" sz="2400" dirty="0">
                <a:solidFill>
                  <a:srgbClr val="000090"/>
                </a:solidFill>
                <a:latin typeface="Arial" charset="0"/>
              </a:rPr>
              <a:t>,</a:t>
            </a:r>
            <a:r>
              <a:rPr lang="en-US" sz="2000" dirty="0">
                <a:solidFill>
                  <a:srgbClr val="000090"/>
                </a:solidFill>
                <a:latin typeface="Arial" charset="0"/>
              </a:rPr>
              <a:t> </a:t>
            </a:r>
            <a:br>
              <a:rPr lang="en-US" sz="2000" dirty="0">
                <a:solidFill>
                  <a:srgbClr val="000090"/>
                </a:solidFill>
                <a:latin typeface="Arial" charset="0"/>
              </a:rPr>
            </a:br>
            <a:r>
              <a:rPr lang="en-US" sz="1400" dirty="0">
                <a:solidFill>
                  <a:srgbClr val="000090"/>
                </a:solidFill>
                <a:latin typeface="Arial" charset="0"/>
              </a:rPr>
              <a:t>S </a:t>
            </a:r>
            <a:r>
              <a:rPr lang="en-US" sz="1400" dirty="0" err="1">
                <a:solidFill>
                  <a:srgbClr val="000090"/>
                </a:solidFill>
                <a:latin typeface="Arial" charset="0"/>
              </a:rPr>
              <a:t>Weissman</a:t>
            </a:r>
            <a:r>
              <a:rPr lang="en-US" sz="1400" dirty="0">
                <a:solidFill>
                  <a:srgbClr val="000090"/>
                </a:solidFill>
                <a:latin typeface="Arial" charset="0"/>
              </a:rPr>
              <a:t>, </a:t>
            </a:r>
            <a:r>
              <a:rPr lang="en-US" sz="2400" b="1" dirty="0">
                <a:solidFill>
                  <a:srgbClr val="000090"/>
                </a:solidFill>
                <a:latin typeface="Arial" charset="0"/>
              </a:rPr>
              <a:t>M Snyder</a:t>
            </a:r>
            <a:r>
              <a:rPr lang="en-US" sz="2000" b="1" dirty="0">
                <a:solidFill>
                  <a:srgbClr val="000090"/>
                </a:solidFill>
                <a:latin typeface="Arial" charset="0"/>
              </a:rPr>
              <a:t> </a:t>
            </a:r>
            <a:endParaRPr lang="en-US" sz="1600" dirty="0">
              <a:solidFill>
                <a:srgbClr val="000000"/>
              </a:solidFill>
              <a:latin typeface="Arial" charset="0"/>
            </a:endParaRPr>
          </a:p>
        </p:txBody>
      </p:sp>
      <p:pic>
        <p:nvPicPr>
          <p:cNvPr id="6246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52400"/>
            <a:ext cx="15525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6"/>
          <p:cNvSpPr>
            <a:spLocks noChangeArrowheads="1"/>
          </p:cNvSpPr>
          <p:nvPr/>
        </p:nvSpPr>
        <p:spPr bwMode="auto">
          <a:xfrm>
            <a:off x="2354263" y="1165225"/>
            <a:ext cx="1887537" cy="522288"/>
          </a:xfrm>
          <a:prstGeom prst="rect">
            <a:avLst/>
          </a:prstGeom>
          <a:noFill/>
          <a:ln w="9525">
            <a:solidFill>
              <a:srgbClr val="084DB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defTabSz="914400"/>
            <a:r>
              <a:rPr lang="en-US" sz="1400">
                <a:solidFill>
                  <a:srgbClr val="000090"/>
                </a:solidFill>
                <a:latin typeface="Arial" charset="0"/>
              </a:rPr>
              <a:t>Networks/Elements </a:t>
            </a:r>
            <a:br>
              <a:rPr lang="en-US" sz="1400">
                <a:solidFill>
                  <a:srgbClr val="000090"/>
                </a:solidFill>
                <a:latin typeface="Arial" charset="0"/>
              </a:rPr>
            </a:br>
            <a:r>
              <a:rPr lang="en-US" sz="1400">
                <a:solidFill>
                  <a:srgbClr val="000090"/>
                </a:solidFill>
                <a:latin typeface="Arial" charset="0"/>
              </a:rPr>
              <a:t>(~60 participants): </a:t>
            </a:r>
          </a:p>
        </p:txBody>
      </p:sp>
      <p:sp>
        <p:nvSpPr>
          <p:cNvPr id="62470" name="Left Brace 7"/>
          <p:cNvSpPr>
            <a:spLocks/>
          </p:cNvSpPr>
          <p:nvPr/>
        </p:nvSpPr>
        <p:spPr bwMode="auto">
          <a:xfrm>
            <a:off x="5105400" y="236538"/>
            <a:ext cx="236538" cy="4564062"/>
          </a:xfrm>
          <a:prstGeom prst="leftBrace">
            <a:avLst>
              <a:gd name="adj1" fmla="val 4645"/>
              <a:gd name="adj2" fmla="val 26171"/>
            </a:avLst>
          </a:prstGeom>
          <a:noFill/>
          <a:ln w="57150">
            <a:solidFill>
              <a:srgbClr val="00009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solidFill>
                <a:srgbClr val="000000"/>
              </a:solidFill>
              <a:latin typeface="Arial" charset="0"/>
            </a:endParaRPr>
          </a:p>
        </p:txBody>
      </p:sp>
      <p:cxnSp>
        <p:nvCxnSpPr>
          <p:cNvPr id="3" name="Straight Connector 2"/>
          <p:cNvCxnSpPr>
            <a:stCxn id="62470" idx="1"/>
            <a:endCxn id="62469" idx="3"/>
          </p:cNvCxnSpPr>
          <p:nvPr/>
        </p:nvCxnSpPr>
        <p:spPr bwMode="auto">
          <a:xfrm flipH="1" flipV="1">
            <a:off x="4241800" y="1427163"/>
            <a:ext cx="863600" cy="3175"/>
          </a:xfrm>
          <a:prstGeom prst="line">
            <a:avLst/>
          </a:prstGeom>
          <a:noFill/>
          <a:ln w="12700" cap="flat" cmpd="sng" algn="ctr">
            <a:solidFill>
              <a:schemeClr val="accent6">
                <a:lumMod val="50000"/>
              </a:schemeClr>
            </a:solidFill>
            <a:prstDash val="solid"/>
            <a:round/>
            <a:headEnd type="none" w="sm" len="sm"/>
            <a:tailEnd type="none" w="sm" len="sm"/>
          </a:ln>
          <a:effectLst/>
        </p:spPr>
      </p:cxnSp>
      <p:sp>
        <p:nvSpPr>
          <p:cNvPr id="62472" name="TextBox 5"/>
          <p:cNvSpPr txBox="1">
            <a:spLocks noChangeArrowheads="1"/>
          </p:cNvSpPr>
          <p:nvPr/>
        </p:nvSpPr>
        <p:spPr bwMode="auto">
          <a:xfrm>
            <a:off x="303213" y="2476500"/>
            <a:ext cx="36988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Also:</a:t>
            </a:r>
            <a:br>
              <a:rPr lang="en-US"/>
            </a:br>
            <a:r>
              <a:rPr lang="en-US"/>
              <a:t>E Birney, B Wold, J Stam, </a:t>
            </a:r>
            <a:br>
              <a:rPr lang="en-US"/>
            </a:br>
            <a:r>
              <a:rPr lang="en-US"/>
              <a:t>T Gingeras, B Bernstein, </a:t>
            </a:r>
            <a:br>
              <a:rPr lang="en-US"/>
            </a:br>
            <a:r>
              <a:rPr lang="en-US"/>
              <a:t>R Hardison, Z Weng, </a:t>
            </a:r>
            <a:br>
              <a:rPr lang="en-US"/>
            </a:br>
            <a:r>
              <a:rPr lang="en-US"/>
              <a:t>P Bickel, B Noble, M Kellis, </a:t>
            </a:r>
            <a:br>
              <a:rPr lang="en-US"/>
            </a:br>
            <a:r>
              <a:rPr lang="en-US"/>
              <a:t>R Guigo, T Hubbard, </a:t>
            </a:r>
            <a:br>
              <a:rPr lang="en-US"/>
            </a:br>
            <a:r>
              <a:rPr lang="en-US"/>
              <a:t>J Harrow, E Feingold, </a:t>
            </a:r>
            <a:br>
              <a:rPr lang="en-US"/>
            </a:br>
            <a:r>
              <a:rPr lang="en-US"/>
              <a:t>B Graveley, M Pazin, J Kent, M Cherry</a:t>
            </a:r>
          </a:p>
        </p:txBody>
      </p:sp>
    </p:spTree>
  </p:cSld>
  <p:clrMapOvr>
    <a:masterClrMapping/>
  </p:clrMapOvr>
  <p:transition xmlns:p14="http://schemas.microsoft.com/office/powerpoint/2010/main" advTm="31974"/>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3490"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63491" name="Content Placeholder 3"/>
          <p:cNvSpPr>
            <a:spLocks noGrp="1"/>
          </p:cNvSpPr>
          <p:nvPr>
            <p:ph idx="1"/>
            <p:custDataLst>
              <p:tags r:id="rId4"/>
            </p:custDataLst>
          </p:nvPr>
        </p:nvSpPr>
        <p:spPr>
          <a:xfrm>
            <a:off x="165100" y="165100"/>
            <a:ext cx="7493000" cy="6365875"/>
          </a:xfrm>
        </p:spPr>
        <p:txBody>
          <a:bodyPr/>
          <a:lstStyle/>
          <a:p>
            <a:r>
              <a:rPr lang="en-US" sz="1800" b="1" dirty="0">
                <a:solidFill>
                  <a:srgbClr val="FF6600"/>
                </a:solidFill>
                <a:latin typeface="Arial" charset="0"/>
                <a:ea typeface="ＭＳ Ｐゴシック" charset="0"/>
                <a:cs typeface="ＭＳ Ｐゴシック" charset="0"/>
              </a:rPr>
              <a:t>Introduction </a:t>
            </a:r>
          </a:p>
          <a:p>
            <a:pPr lvl="1"/>
            <a:r>
              <a:rPr lang="en-US" sz="1800" dirty="0">
                <a:solidFill>
                  <a:schemeClr val="bg1"/>
                </a:solidFill>
                <a:latin typeface="Arial" charset="0"/>
                <a:ea typeface="ＭＳ Ｐゴシック" charset="0"/>
              </a:rPr>
              <a:t>Being a happy cog in a 500+ person Big-science project </a:t>
            </a:r>
          </a:p>
          <a:p>
            <a:r>
              <a:rPr lang="en-US" sz="1800" b="1" dirty="0">
                <a:solidFill>
                  <a:srgbClr val="FF6600"/>
                </a:solidFill>
                <a:latin typeface="Arial" charset="0"/>
                <a:ea typeface="ＭＳ Ｐゴシック" charset="0"/>
                <a:cs typeface="ＭＳ Ｐゴシック" charset="0"/>
              </a:rPr>
              <a:t>Evolution of Linear Annotation based on </a:t>
            </a:r>
            <a:br>
              <a:rPr lang="en-US" sz="1800" b="1" dirty="0">
                <a:solidFill>
                  <a:srgbClr val="FF6600"/>
                </a:solidFill>
                <a:latin typeface="Arial" charset="0"/>
                <a:ea typeface="ＭＳ Ｐゴシック" charset="0"/>
                <a:cs typeface="ＭＳ Ｐゴシック" charset="0"/>
              </a:rPr>
            </a:br>
            <a:r>
              <a:rPr lang="en-US" sz="1800" b="1" dirty="0">
                <a:solidFill>
                  <a:srgbClr val="FF6600"/>
                </a:solidFill>
                <a:latin typeface="Arial" charset="0"/>
                <a:ea typeface="ＭＳ Ｐゴシック" charset="0"/>
                <a:cs typeface="ＭＳ Ｐゴシック" charset="0"/>
              </a:rPr>
              <a:t>Functional Genomics</a:t>
            </a:r>
          </a:p>
          <a:p>
            <a:pPr lvl="1"/>
            <a:r>
              <a:rPr lang="en-US" sz="1800" dirty="0">
                <a:solidFill>
                  <a:schemeClr val="bg1"/>
                </a:solidFill>
                <a:latin typeface="Arial" charset="0"/>
                <a:ea typeface="ＭＳ Ｐゴシック" charset="0"/>
              </a:rPr>
              <a:t>Chip-Chip, Chip-</a:t>
            </a:r>
            <a:r>
              <a:rPr lang="en-US" sz="1800" dirty="0" err="1">
                <a:solidFill>
                  <a:schemeClr val="bg1"/>
                </a:solidFill>
                <a:latin typeface="Arial" charset="0"/>
                <a:ea typeface="ＭＳ Ｐゴシック" charset="0"/>
              </a:rPr>
              <a:t>Seq</a:t>
            </a:r>
            <a:r>
              <a:rPr lang="en-US" sz="1800" dirty="0">
                <a:solidFill>
                  <a:schemeClr val="bg1"/>
                </a:solidFill>
                <a:latin typeface="Arial" charset="0"/>
                <a:ea typeface="ＭＳ Ｐゴシック" charset="0"/>
              </a:rPr>
              <a:t>, </a:t>
            </a:r>
            <a:r>
              <a:rPr lang="en-US" sz="1800" dirty="0" err="1">
                <a:solidFill>
                  <a:schemeClr val="bg1"/>
                </a:solidFill>
                <a:latin typeface="Arial" charset="0"/>
                <a:ea typeface="ＭＳ Ｐゴシック" charset="0"/>
              </a:rPr>
              <a:t>Thresholding</a:t>
            </a:r>
            <a:r>
              <a:rPr lang="en-US" sz="1800" dirty="0">
                <a:solidFill>
                  <a:schemeClr val="bg1"/>
                </a:solidFill>
                <a:latin typeface="Arial" charset="0"/>
                <a:ea typeface="ＭＳ Ｐゴシック" charset="0"/>
              </a:rPr>
              <a:t> v Control, </a:t>
            </a:r>
            <a:br>
              <a:rPr lang="en-US" sz="1800" dirty="0">
                <a:solidFill>
                  <a:schemeClr val="bg1"/>
                </a:solidFill>
                <a:latin typeface="Arial" charset="0"/>
                <a:ea typeface="ＭＳ Ｐゴシック" charset="0"/>
              </a:rPr>
            </a:br>
            <a:r>
              <a:rPr lang="en-US" sz="1800" dirty="0">
                <a:solidFill>
                  <a:schemeClr val="bg1"/>
                </a:solidFill>
                <a:latin typeface="Arial" charset="0"/>
                <a:ea typeface="ＭＳ Ｐゴシック" charset="0"/>
              </a:rPr>
              <a:t>Segmentation, Multi-scale site calling</a:t>
            </a:r>
          </a:p>
          <a:p>
            <a:r>
              <a:rPr lang="en-US" sz="1800" b="1" dirty="0">
                <a:solidFill>
                  <a:srgbClr val="FF6600"/>
                </a:solidFill>
                <a:latin typeface="Arial" charset="0"/>
                <a:ea typeface="ＭＳ Ｐゴシック" charset="0"/>
                <a:cs typeface="ＭＳ Ｐゴシック" charset="0"/>
              </a:rPr>
              <a:t>Its Relation to Conservation: </a:t>
            </a:r>
            <a:br>
              <a:rPr lang="en-US" sz="1800" b="1" dirty="0">
                <a:solidFill>
                  <a:srgbClr val="FF6600"/>
                </a:solidFill>
                <a:latin typeface="Arial" charset="0"/>
                <a:ea typeface="ＭＳ Ｐゴシック" charset="0"/>
                <a:cs typeface="ＭＳ Ｐゴシック" charset="0"/>
              </a:rPr>
            </a:br>
            <a:r>
              <a:rPr lang="en-US" sz="1800" b="1" dirty="0">
                <a:solidFill>
                  <a:srgbClr val="FF6600"/>
                </a:solidFill>
                <a:latin typeface="Arial" charset="0"/>
                <a:ea typeface="ＭＳ Ｐゴシック" charset="0"/>
                <a:cs typeface="ＭＳ Ｐゴシック" charset="0"/>
              </a:rPr>
              <a:t>An Enduring Puzzle from Pilot to Production</a:t>
            </a:r>
          </a:p>
          <a:p>
            <a:pPr lvl="1"/>
            <a:r>
              <a:rPr lang="en-US" sz="1800" dirty="0">
                <a:solidFill>
                  <a:schemeClr val="bg1"/>
                </a:solidFill>
                <a:latin typeface="Arial" charset="0"/>
                <a:ea typeface="ＭＳ Ｐゴシック" charset="0"/>
              </a:rPr>
              <a:t>Many unconstrained regulatory sites</a:t>
            </a:r>
          </a:p>
          <a:p>
            <a:pPr lvl="1"/>
            <a:r>
              <a:rPr lang="en-US" sz="1800" dirty="0">
                <a:solidFill>
                  <a:schemeClr val="bg1"/>
                </a:solidFill>
                <a:latin typeface="Arial" charset="0"/>
                <a:ea typeface="ＭＳ Ｐゴシック" charset="0"/>
              </a:rPr>
              <a:t>But finding small number of sites particularly sensitive to mutations</a:t>
            </a:r>
          </a:p>
          <a:p>
            <a:r>
              <a:rPr lang="en-US" sz="1800" b="1" dirty="0">
                <a:solidFill>
                  <a:srgbClr val="FF6600"/>
                </a:solidFill>
                <a:latin typeface="Arial" charset="0"/>
                <a:ea typeface="ＭＳ Ｐゴシック" charset="0"/>
                <a:cs typeface="ＭＳ Ｐゴシック" charset="0"/>
              </a:rPr>
              <a:t>Development of a 2nd Level Network Annotation</a:t>
            </a:r>
          </a:p>
          <a:p>
            <a:pPr lvl="1"/>
            <a:r>
              <a:rPr lang="en-US" sz="1800" dirty="0">
                <a:solidFill>
                  <a:schemeClr val="bg1"/>
                </a:solidFill>
                <a:latin typeface="Arial" charset="0"/>
                <a:ea typeface="ＭＳ Ｐゴシック" charset="0"/>
              </a:rPr>
              <a:t>Creating it from the linear annotation &amp; </a:t>
            </a:r>
            <a:br>
              <a:rPr lang="en-US" sz="1800" dirty="0">
                <a:solidFill>
                  <a:schemeClr val="bg1"/>
                </a:solidFill>
                <a:latin typeface="Arial" charset="0"/>
                <a:ea typeface="ＭＳ Ｐゴシック" charset="0"/>
              </a:rPr>
            </a:br>
            <a:r>
              <a:rPr lang="en-US" sz="1800" dirty="0">
                <a:solidFill>
                  <a:schemeClr val="bg1"/>
                </a:solidFill>
                <a:latin typeface="Arial" charset="0"/>
                <a:ea typeface="ＭＳ Ｐゴシック" charset="0"/>
              </a:rPr>
              <a:t>connecting it to network science &amp; hubs </a:t>
            </a:r>
          </a:p>
          <a:p>
            <a:pPr lvl="1"/>
            <a:r>
              <a:rPr lang="en-US" sz="1800" dirty="0">
                <a:solidFill>
                  <a:schemeClr val="bg1"/>
                </a:solidFill>
                <a:latin typeface="Arial" charset="0"/>
                <a:ea typeface="ＭＳ Ｐゴシック" charset="0"/>
              </a:rPr>
              <a:t>More connectivity, more constraint</a:t>
            </a:r>
          </a:p>
          <a:p>
            <a:r>
              <a:rPr lang="en-US" sz="1800" b="1" dirty="0" smtClean="0">
                <a:solidFill>
                  <a:srgbClr val="FF6600"/>
                </a:solidFill>
                <a:latin typeface="Arial" charset="0"/>
                <a:ea typeface="ＭＳ Ｐゴシック" charset="0"/>
                <a:cs typeface="ＭＳ Ｐゴシック" charset="0"/>
              </a:rPr>
              <a:t>New Direction: Applying the Annotation to Prioritize Mutations</a:t>
            </a:r>
            <a:endParaRPr lang="en-US" sz="1800" b="1" dirty="0">
              <a:solidFill>
                <a:srgbClr val="FF6600"/>
              </a:solidFill>
              <a:latin typeface="Arial" charset="0"/>
              <a:ea typeface="ＭＳ Ｐゴシック" charset="0"/>
              <a:cs typeface="ＭＳ Ｐゴシック" charset="0"/>
            </a:endParaRPr>
          </a:p>
          <a:p>
            <a:pPr lvl="1"/>
            <a:r>
              <a:rPr lang="en-US" sz="1800" dirty="0">
                <a:solidFill>
                  <a:schemeClr val="bg1"/>
                </a:solidFill>
                <a:latin typeface="Arial" charset="0"/>
                <a:ea typeface="ＭＳ Ｐゴシック" charset="0"/>
              </a:rPr>
              <a:t>Tools (</a:t>
            </a:r>
            <a:r>
              <a:rPr lang="en-US" sz="1800" dirty="0" err="1">
                <a:solidFill>
                  <a:schemeClr val="bg1"/>
                </a:solidFill>
                <a:latin typeface="Arial" charset="0"/>
                <a:ea typeface="ＭＳ Ｐゴシック" charset="0"/>
              </a:rPr>
              <a:t>eg</a:t>
            </a:r>
            <a:r>
              <a:rPr lang="en-US" sz="1800" dirty="0">
                <a:solidFill>
                  <a:schemeClr val="bg1"/>
                </a:solidFill>
                <a:latin typeface="Arial" charset="0"/>
                <a:ea typeface="ＭＳ Ｐゴシック" charset="0"/>
              </a:rPr>
              <a:t> </a:t>
            </a:r>
            <a:r>
              <a:rPr lang="en-US" sz="1800" dirty="0" err="1">
                <a:solidFill>
                  <a:schemeClr val="bg1"/>
                </a:solidFill>
                <a:latin typeface="Arial" charset="0"/>
                <a:ea typeface="ＭＳ Ｐゴシック" charset="0"/>
              </a:rPr>
              <a:t>FunSeq</a:t>
            </a:r>
            <a:r>
              <a:rPr lang="en-US" sz="1800" dirty="0">
                <a:solidFill>
                  <a:schemeClr val="bg1"/>
                </a:solidFill>
                <a:latin typeface="Arial" charset="0"/>
                <a:ea typeface="ＭＳ Ｐゴシック" charset="0"/>
              </a:rPr>
              <a:t>) for systematically weighting non-coding features</a:t>
            </a:r>
          </a:p>
          <a:p>
            <a:r>
              <a:rPr lang="en-US" sz="1800" b="1" dirty="0">
                <a:solidFill>
                  <a:srgbClr val="FF6600"/>
                </a:solidFill>
                <a:latin typeface="Arial" charset="0"/>
                <a:ea typeface="ＭＳ Ｐゴシック" charset="0"/>
                <a:cs typeface="ＭＳ Ｐゴシック" charset="0"/>
              </a:rPr>
              <a:t>Postscript</a:t>
            </a:r>
          </a:p>
          <a:p>
            <a:pPr lvl="1"/>
            <a:r>
              <a:rPr lang="en-US" sz="1800" dirty="0">
                <a:solidFill>
                  <a:schemeClr val="bg1"/>
                </a:solidFill>
                <a:latin typeface="Arial" charset="0"/>
                <a:ea typeface="ＭＳ Ｐゴシック" charset="0"/>
              </a:rPr>
              <a:t>Culture Clash: Open Data in Genomics v Patient Privacy</a:t>
            </a:r>
          </a:p>
          <a:p>
            <a:pPr lvl="1"/>
            <a:r>
              <a:rPr lang="en-US" sz="1800" dirty="0">
                <a:solidFill>
                  <a:schemeClr val="bg1"/>
                </a:solidFill>
                <a:latin typeface="Arial" charset="0"/>
                <a:ea typeface="ＭＳ Ｐゴシック" charset="0"/>
              </a:rPr>
              <a:t>Genomics Legacy: the discipline as a exemplar for Data Science</a:t>
            </a:r>
          </a:p>
          <a:p>
            <a:pPr lvl="1"/>
            <a:endParaRPr lang="en-US" sz="1800" dirty="0">
              <a:solidFill>
                <a:schemeClr val="bg1"/>
              </a:solidFill>
              <a:latin typeface="Arial" charset="0"/>
              <a:ea typeface="ＭＳ Ｐゴシック" charset="0"/>
            </a:endParaRP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
          <p:cNvSpPr>
            <a:spLocks noGrp="1"/>
          </p:cNvSpPr>
          <p:nvPr>
            <p:ph type="title" idx="4294967295"/>
          </p:nvPr>
        </p:nvSpPr>
        <p:spPr>
          <a:xfrm>
            <a:off x="685800" y="131763"/>
            <a:ext cx="7772400" cy="1143000"/>
          </a:xfrm>
        </p:spPr>
        <p:txBody>
          <a:bodyPr lIns="91440" tIns="45720" rIns="91440" bIns="45720"/>
          <a:lstStyle/>
          <a:p>
            <a:r>
              <a:rPr lang="en-US" sz="3200">
                <a:latin typeface="Arial" charset="0"/>
                <a:ea typeface="ＭＳ Ｐゴシック" charset="0"/>
                <a:cs typeface="ＭＳ Ｐゴシック" charset="0"/>
              </a:rPr>
              <a:t>ChIP-seq vs ChIP-chip: Much cleaner signal from sequencing than arrays</a:t>
            </a:r>
          </a:p>
        </p:txBody>
      </p:sp>
      <p:pic>
        <p:nvPicPr>
          <p:cNvPr id="65538" name="Content Placeholder 6" descr="ucsc2.eps"/>
          <p:cNvPicPr>
            <a:picLocks noGrp="1" noChangeAspect="1"/>
          </p:cNvPicPr>
          <p:nvPr>
            <p:ph idx="4294967295"/>
          </p:nvPr>
        </p:nvPicPr>
        <p:blipFill>
          <a:blip r:embed="rId2">
            <a:extLst>
              <a:ext uri="{28A0092B-C50C-407E-A947-70E740481C1C}">
                <a14:useLocalDpi xmlns:a14="http://schemas.microsoft.com/office/drawing/2010/main" val="0"/>
              </a:ext>
            </a:extLst>
          </a:blip>
          <a:srcRect t="4721" r="38153" b="-1279"/>
          <a:stretch>
            <a:fillRect/>
          </a:stretch>
        </p:blipFill>
        <p:spPr>
          <a:xfrm>
            <a:off x="153988" y="1335088"/>
            <a:ext cx="8693150" cy="5000625"/>
          </a:xfrm>
        </p:spPr>
      </p:pic>
      <p:sp>
        <p:nvSpPr>
          <p:cNvPr id="65539" name="Text Box 5"/>
          <p:cNvSpPr txBox="1">
            <a:spLocks noChangeArrowheads="1"/>
          </p:cNvSpPr>
          <p:nvPr/>
        </p:nvSpPr>
        <p:spPr bwMode="auto">
          <a:xfrm>
            <a:off x="184150" y="6419850"/>
            <a:ext cx="3109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808080"/>
                </a:solidFill>
                <a:latin typeface="Arial" charset="0"/>
              </a:rPr>
              <a:t>[Rozowsky et al. Nat. Biotech ('09)]</a:t>
            </a:r>
          </a:p>
        </p:txBody>
      </p:sp>
    </p:spTree>
  </p:cSld>
  <p:clrMapOvr>
    <a:masterClrMapping/>
  </p:clrMapOvr>
  <p:transition xmlns:p14="http://schemas.microsoft.com/office/powerpoint/2010/main" advTm="18726"/>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13" y="1149350"/>
            <a:ext cx="597058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2" name="Title 1"/>
          <p:cNvSpPr>
            <a:spLocks noGrp="1"/>
          </p:cNvSpPr>
          <p:nvPr>
            <p:ph type="title"/>
          </p:nvPr>
        </p:nvSpPr>
        <p:spPr>
          <a:xfrm>
            <a:off x="442913" y="-163513"/>
            <a:ext cx="8229600" cy="1143001"/>
          </a:xfrm>
        </p:spPr>
        <p:txBody>
          <a:bodyPr/>
          <a:lstStyle/>
          <a:p>
            <a:r>
              <a:rPr lang="en-US" sz="3200">
                <a:latin typeface="Calibri" charset="0"/>
              </a:rPr>
              <a:t>Summarizing the Signal: </a:t>
            </a:r>
            <a:br>
              <a:rPr lang="en-US" sz="3200">
                <a:latin typeface="Calibri" charset="0"/>
              </a:rPr>
            </a:br>
            <a:r>
              <a:rPr lang="en-US" sz="3200">
                <a:latin typeface="Calibri" charset="0"/>
              </a:rPr>
              <a:t>"Traditional" ChipSeq Peak Calling</a:t>
            </a:r>
          </a:p>
        </p:txBody>
      </p:sp>
      <p:sp>
        <p:nvSpPr>
          <p:cNvPr id="66563" name="TextBox 4"/>
          <p:cNvSpPr txBox="1">
            <a:spLocks noChangeArrowheads="1"/>
          </p:cNvSpPr>
          <p:nvPr/>
        </p:nvSpPr>
        <p:spPr bwMode="auto">
          <a:xfrm>
            <a:off x="7110413" y="2216150"/>
            <a:ext cx="1119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Threshold</a:t>
            </a:r>
          </a:p>
        </p:txBody>
      </p:sp>
      <p:sp>
        <p:nvSpPr>
          <p:cNvPr id="66564" name="Content Placeholder 2"/>
          <p:cNvSpPr>
            <a:spLocks noGrp="1"/>
          </p:cNvSpPr>
          <p:nvPr>
            <p:ph idx="1"/>
          </p:nvPr>
        </p:nvSpPr>
        <p:spPr>
          <a:xfrm>
            <a:off x="-330202" y="1117600"/>
            <a:ext cx="3556001" cy="1828800"/>
          </a:xfrm>
        </p:spPr>
        <p:txBody>
          <a:bodyPr/>
          <a:lstStyle/>
          <a:p>
            <a:r>
              <a:rPr lang="en-US" sz="1800" dirty="0">
                <a:latin typeface="Calibri" charset="0"/>
              </a:rPr>
              <a:t>Generate &amp; </a:t>
            </a:r>
            <a:r>
              <a:rPr lang="en-US" sz="2000" b="1" dirty="0">
                <a:latin typeface="Calibri" charset="0"/>
              </a:rPr>
              <a:t>threshold</a:t>
            </a:r>
            <a:r>
              <a:rPr lang="en-US" sz="2000" dirty="0">
                <a:latin typeface="Calibri" charset="0"/>
              </a:rPr>
              <a:t> </a:t>
            </a:r>
            <a:r>
              <a:rPr lang="en-US" sz="1800" dirty="0">
                <a:latin typeface="Calibri" charset="0"/>
              </a:rPr>
              <a:t>the signal profile to identify candidate target regions</a:t>
            </a:r>
          </a:p>
          <a:p>
            <a:pPr lvl="1"/>
            <a:r>
              <a:rPr lang="en-US" sz="1400" dirty="0">
                <a:latin typeface="Calibri" charset="0"/>
              </a:rPr>
              <a:t>Simulation (</a:t>
            </a:r>
            <a:r>
              <a:rPr lang="en-US" sz="1400" dirty="0" err="1">
                <a:latin typeface="Calibri" charset="0"/>
              </a:rPr>
              <a:t>PeakSeq</a:t>
            </a:r>
            <a:r>
              <a:rPr lang="en-US" sz="1400" dirty="0" smtClean="0">
                <a:latin typeface="Calibri" charset="0"/>
              </a:rPr>
              <a:t>)</a:t>
            </a:r>
            <a:endParaRPr lang="en-US" sz="1400" dirty="0">
              <a:latin typeface="Calibri" charset="0"/>
            </a:endParaRPr>
          </a:p>
          <a:p>
            <a:pPr lvl="1"/>
            <a:r>
              <a:rPr lang="en-US" sz="1400" dirty="0">
                <a:latin typeface="Calibri" charset="0"/>
              </a:rPr>
              <a:t>Local window based Poisson (MACS</a:t>
            </a:r>
            <a:r>
              <a:rPr lang="en-US" sz="1400" dirty="0" smtClean="0">
                <a:latin typeface="Calibri" charset="0"/>
              </a:rPr>
              <a:t>)</a:t>
            </a:r>
            <a:endParaRPr lang="en-US" sz="1400" dirty="0">
              <a:latin typeface="Calibri" charset="0"/>
            </a:endParaRPr>
          </a:p>
          <a:p>
            <a:pPr lvl="1"/>
            <a:r>
              <a:rPr lang="en-US" sz="1400" dirty="0">
                <a:latin typeface="Calibri" charset="0"/>
              </a:rPr>
              <a:t>Fold change statistics (SPP)</a:t>
            </a:r>
          </a:p>
          <a:p>
            <a:pPr lvl="1"/>
            <a:endParaRPr lang="en-US" sz="1400" dirty="0">
              <a:latin typeface="Calibri" charset="0"/>
            </a:endParaRPr>
          </a:p>
        </p:txBody>
      </p:sp>
      <p:sp>
        <p:nvSpPr>
          <p:cNvPr id="66565" name="Content Placeholder 2"/>
          <p:cNvSpPr txBox="1">
            <a:spLocks/>
          </p:cNvSpPr>
          <p:nvPr/>
        </p:nvSpPr>
        <p:spPr bwMode="auto">
          <a:xfrm>
            <a:off x="-317500" y="3968750"/>
            <a:ext cx="327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20000"/>
              </a:spcBef>
              <a:buFont typeface="Arial" charset="0"/>
              <a:buChar char="•"/>
            </a:pPr>
            <a:r>
              <a:rPr lang="en-US" sz="1600" dirty="0"/>
              <a:t>Score against the </a:t>
            </a:r>
            <a:r>
              <a:rPr lang="en-US" sz="2000" b="1" dirty="0"/>
              <a:t>control</a:t>
            </a:r>
            <a:endParaRPr lang="en-US" sz="1600" b="1" dirty="0"/>
          </a:p>
        </p:txBody>
      </p:sp>
      <p:pic>
        <p:nvPicPr>
          <p:cNvPr id="665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54350"/>
            <a:ext cx="5143500" cy="24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7" name="TextBox 14"/>
          <p:cNvSpPr txBox="1">
            <a:spLocks noChangeArrowheads="1"/>
          </p:cNvSpPr>
          <p:nvPr/>
        </p:nvSpPr>
        <p:spPr bwMode="auto">
          <a:xfrm>
            <a:off x="336550" y="2965450"/>
            <a:ext cx="174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Potential Targets</a:t>
            </a:r>
          </a:p>
        </p:txBody>
      </p:sp>
      <p:pic>
        <p:nvPicPr>
          <p:cNvPr id="665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435350"/>
            <a:ext cx="5867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730750"/>
            <a:ext cx="15716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70" name="TextBox 17"/>
          <p:cNvSpPr txBox="1">
            <a:spLocks noChangeArrowheads="1"/>
          </p:cNvSpPr>
          <p:nvPr/>
        </p:nvSpPr>
        <p:spPr bwMode="auto">
          <a:xfrm>
            <a:off x="228600" y="4641850"/>
            <a:ext cx="293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Significantly Enriched targets</a:t>
            </a:r>
          </a:p>
        </p:txBody>
      </p:sp>
      <p:cxnSp>
        <p:nvCxnSpPr>
          <p:cNvPr id="8" name="Straight Arrow Connector 7"/>
          <p:cNvCxnSpPr/>
          <p:nvPr/>
        </p:nvCxnSpPr>
        <p:spPr>
          <a:xfrm>
            <a:off x="3116263" y="4837113"/>
            <a:ext cx="1608137"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057400" y="3154363"/>
            <a:ext cx="1447800" cy="0"/>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573" name="TextBox 25"/>
          <p:cNvSpPr txBox="1">
            <a:spLocks noChangeArrowheads="1"/>
          </p:cNvSpPr>
          <p:nvPr/>
        </p:nvSpPr>
        <p:spPr bwMode="auto">
          <a:xfrm>
            <a:off x="3287713" y="3452813"/>
            <a:ext cx="200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Normalized Control</a:t>
            </a:r>
          </a:p>
        </p:txBody>
      </p:sp>
      <p:sp>
        <p:nvSpPr>
          <p:cNvPr id="66574" name="TextBox 31"/>
          <p:cNvSpPr txBox="1">
            <a:spLocks noChangeArrowheads="1"/>
          </p:cNvSpPr>
          <p:nvPr/>
        </p:nvSpPr>
        <p:spPr bwMode="auto">
          <a:xfrm>
            <a:off x="3317875" y="996950"/>
            <a:ext cx="60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ChIP</a:t>
            </a:r>
          </a:p>
        </p:txBody>
      </p:sp>
      <p:sp>
        <p:nvSpPr>
          <p:cNvPr id="3" name="TextBox 2"/>
          <p:cNvSpPr txBox="1"/>
          <p:nvPr/>
        </p:nvSpPr>
        <p:spPr>
          <a:xfrm>
            <a:off x="5705475" y="6488113"/>
            <a:ext cx="3524250" cy="369887"/>
          </a:xfrm>
          <a:prstGeom prst="rect">
            <a:avLst/>
          </a:prstGeom>
          <a:noFill/>
        </p:spPr>
        <p:txBody>
          <a:bodyPr wrap="none">
            <a:spAutoFit/>
          </a:bodyPr>
          <a:lstStyle/>
          <a:p>
            <a:pPr>
              <a:defRPr/>
            </a:pPr>
            <a:r>
              <a:rPr lang="en-US" b="1" dirty="0">
                <a:solidFill>
                  <a:schemeClr val="bg1">
                    <a:lumMod val="65000"/>
                  </a:schemeClr>
                </a:solidFill>
              </a:rPr>
              <a:t>[</a:t>
            </a:r>
            <a:r>
              <a:rPr lang="en-US" b="1" dirty="0" err="1">
                <a:solidFill>
                  <a:schemeClr val="bg1">
                    <a:lumMod val="65000"/>
                  </a:schemeClr>
                </a:solidFill>
              </a:rPr>
              <a:t>Rozowsky</a:t>
            </a:r>
            <a:r>
              <a:rPr lang="en-US" b="1" dirty="0">
                <a:solidFill>
                  <a:schemeClr val="bg1">
                    <a:lumMod val="65000"/>
                  </a:schemeClr>
                </a:solidFill>
              </a:rPr>
              <a:t> et al. ('09) </a:t>
            </a:r>
            <a:r>
              <a:rPr lang="en-US" b="1" i="1" dirty="0">
                <a:solidFill>
                  <a:schemeClr val="bg1">
                    <a:lumMod val="65000"/>
                  </a:schemeClr>
                </a:solidFill>
              </a:rPr>
              <a:t>Nat Biotech</a:t>
            </a:r>
            <a:r>
              <a:rPr lang="en-US" b="1" dirty="0">
                <a:solidFill>
                  <a:schemeClr val="bg1">
                    <a:lumMod val="65000"/>
                  </a:schemeClr>
                </a:solidFill>
              </a:rPr>
              <a:t>]</a:t>
            </a:r>
            <a:r>
              <a:rPr lang="en-US" b="1" i="1" dirty="0">
                <a:solidFill>
                  <a:schemeClr val="bg1">
                    <a:lumMod val="65000"/>
                  </a:schemeClr>
                </a:solidFill>
              </a:rPr>
              <a:t> </a:t>
            </a:r>
          </a:p>
        </p:txBody>
      </p:sp>
    </p:spTree>
  </p:cSld>
  <p:clrMapOvr>
    <a:masterClrMapping/>
  </p:clrMapOvr>
  <p:transition xmlns:p14="http://schemas.microsoft.com/office/powerpoint/2010/main" spd="slow" advTm="15287"/>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a:latin typeface="Calibri" charset="0"/>
              </a:rPr>
              <a:t>Multi-track analysis: Segmentation</a:t>
            </a:r>
          </a:p>
        </p:txBody>
      </p:sp>
      <p:pic>
        <p:nvPicPr>
          <p:cNvPr id="67586"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t="922" r="36934" b="67574"/>
          <a:stretch>
            <a:fillRect/>
          </a:stretch>
        </p:blipFill>
        <p:spPr>
          <a:xfrm>
            <a:off x="0" y="1525588"/>
            <a:ext cx="9177338" cy="4865687"/>
          </a:xfrm>
        </p:spPr>
      </p:pic>
      <p:sp>
        <p:nvSpPr>
          <p:cNvPr id="67587" name="TextBox 7"/>
          <p:cNvSpPr txBox="1">
            <a:spLocks noChangeArrowheads="1"/>
          </p:cNvSpPr>
          <p:nvPr/>
        </p:nvSpPr>
        <p:spPr bwMode="auto">
          <a:xfrm>
            <a:off x="0" y="6523038"/>
            <a:ext cx="5094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[Encode Consortium (</a:t>
            </a:r>
            <a:r>
              <a:rPr lang="fr-FR" sz="1400"/>
              <a:t>’</a:t>
            </a:r>
            <a:r>
              <a:rPr lang="en-US" altLang="ja-JP" sz="1400"/>
              <a:t>12), Nature; Ernst &amp; Kellis, Hoffman &amp; Noble]</a:t>
            </a:r>
            <a:endParaRPr lang="en-US" sz="1400"/>
          </a:p>
        </p:txBody>
      </p:sp>
    </p:spTree>
  </p:cSld>
  <p:clrMapOvr>
    <a:masterClrMapping/>
  </p:clrMapOvr>
  <p:transition xmlns:p14="http://schemas.microsoft.com/office/powerpoint/2010/main" spd="slow" advTm="10709"/>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163513"/>
            <a:ext cx="8229600" cy="1143001"/>
          </a:xfrm>
        </p:spPr>
        <p:txBody>
          <a:bodyPr/>
          <a:lstStyle/>
          <a:p>
            <a:pPr eaLnBrk="1" hangingPunct="1"/>
            <a:r>
              <a:rPr lang="en-US">
                <a:latin typeface="Calibri" charset="0"/>
              </a:rPr>
              <a:t>Multiscale Decomposition</a:t>
            </a:r>
          </a:p>
        </p:txBody>
      </p:sp>
      <p:pic>
        <p:nvPicPr>
          <p:cNvPr id="68610" name="Picture 2" descr="C:\Users\Arif\Box Sync\Papers\MUSIC.Apr.2013\Presentations\Dec.11.2014\Figures\MS_Decomposition_Exhibit\dm3_H3K36m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371600"/>
            <a:ext cx="93424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228600" y="1676400"/>
            <a:ext cx="0" cy="38100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727075" y="3200400"/>
            <a:ext cx="1671638" cy="369888"/>
          </a:xfrm>
          <a:prstGeom prst="rect">
            <a:avLst/>
          </a:prstGeom>
          <a:noFill/>
        </p:spPr>
        <p:txBody>
          <a:bodyPr wrap="none">
            <a:spAutoFit/>
          </a:bodyPr>
          <a:lstStyle/>
          <a:p>
            <a:pPr defTabSz="914400" fontAlgn="auto">
              <a:spcBef>
                <a:spcPts val="0"/>
              </a:spcBef>
              <a:spcAft>
                <a:spcPts val="0"/>
              </a:spcAft>
              <a:defRPr/>
            </a:pPr>
            <a:r>
              <a:rPr lang="en-US" dirty="0">
                <a:solidFill>
                  <a:srgbClr val="FF0000"/>
                </a:solidFill>
                <a:latin typeface="Calibri"/>
                <a:ea typeface="+mn-ea"/>
                <a:cs typeface="+mn-cs"/>
              </a:rPr>
              <a:t>Increasing Scale</a:t>
            </a:r>
          </a:p>
        </p:txBody>
      </p:sp>
      <p:pic>
        <p:nvPicPr>
          <p:cNvPr id="686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238250"/>
            <a:ext cx="239077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8275" y="957263"/>
            <a:ext cx="593725" cy="338137"/>
          </a:xfrm>
          <a:prstGeom prst="rect">
            <a:avLst/>
          </a:prstGeom>
          <a:noFill/>
        </p:spPr>
        <p:txBody>
          <a:bodyPr wrap="none">
            <a:spAutoFit/>
          </a:bodyPr>
          <a:lstStyle/>
          <a:p>
            <a:pPr defTabSz="914400" fontAlgn="auto">
              <a:spcBef>
                <a:spcPts val="0"/>
              </a:spcBef>
              <a:spcAft>
                <a:spcPts val="0"/>
              </a:spcAft>
              <a:defRPr/>
            </a:pPr>
            <a:r>
              <a:rPr lang="en-US" sz="1600" dirty="0">
                <a:solidFill>
                  <a:prstClr val="black"/>
                </a:solidFill>
                <a:latin typeface="Calibri"/>
                <a:ea typeface="+mn-ea"/>
                <a:cs typeface="+mn-cs"/>
              </a:rPr>
              <a:t>20kb</a:t>
            </a:r>
          </a:p>
        </p:txBody>
      </p:sp>
      <p:sp>
        <p:nvSpPr>
          <p:cNvPr id="18" name="Rectangle 17"/>
          <p:cNvSpPr/>
          <p:nvPr/>
        </p:nvSpPr>
        <p:spPr>
          <a:xfrm>
            <a:off x="6934200" y="1371600"/>
            <a:ext cx="228600" cy="22860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19" name="Rectangle 18"/>
          <p:cNvSpPr/>
          <p:nvPr/>
        </p:nvSpPr>
        <p:spPr>
          <a:xfrm>
            <a:off x="7847013" y="1371600"/>
            <a:ext cx="123825" cy="160972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20" name="Rectangle 19"/>
          <p:cNvSpPr/>
          <p:nvPr/>
        </p:nvSpPr>
        <p:spPr>
          <a:xfrm>
            <a:off x="4657725" y="1371600"/>
            <a:ext cx="1643063" cy="365283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21" name="Rectangle 20"/>
          <p:cNvSpPr/>
          <p:nvPr/>
        </p:nvSpPr>
        <p:spPr>
          <a:xfrm>
            <a:off x="8523288" y="1371600"/>
            <a:ext cx="460375" cy="27479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22" name="Rectangle 21"/>
          <p:cNvSpPr/>
          <p:nvPr/>
        </p:nvSpPr>
        <p:spPr>
          <a:xfrm>
            <a:off x="5006975" y="1371600"/>
            <a:ext cx="398463" cy="2209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23" name="Rectangle 22"/>
          <p:cNvSpPr/>
          <p:nvPr/>
        </p:nvSpPr>
        <p:spPr>
          <a:xfrm>
            <a:off x="5480050" y="1371600"/>
            <a:ext cx="820738" cy="2209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latin typeface="Calibri"/>
            </a:endParaRPr>
          </a:p>
        </p:txBody>
      </p:sp>
      <p:sp>
        <p:nvSpPr>
          <p:cNvPr id="14" name="TextBox 13"/>
          <p:cNvSpPr txBox="1"/>
          <p:nvPr/>
        </p:nvSpPr>
        <p:spPr>
          <a:xfrm>
            <a:off x="7546975" y="779463"/>
            <a:ext cx="738188" cy="646112"/>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Very</a:t>
            </a:r>
          </a:p>
          <a:p>
            <a:pPr algn="ctr" defTabSz="914400" fontAlgn="auto">
              <a:spcBef>
                <a:spcPts val="0"/>
              </a:spcBef>
              <a:spcAft>
                <a:spcPts val="0"/>
              </a:spcAft>
              <a:defRPr/>
            </a:pPr>
            <a:r>
              <a:rPr lang="en-US" sz="1200" dirty="0">
                <a:solidFill>
                  <a:srgbClr val="FF0000"/>
                </a:solidFill>
                <a:latin typeface="Calibri"/>
                <a:ea typeface="+mn-ea"/>
                <a:cs typeface="+mn-cs"/>
              </a:rPr>
              <a:t>Punctate</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5" name="TextBox 24"/>
          <p:cNvSpPr txBox="1"/>
          <p:nvPr/>
        </p:nvSpPr>
        <p:spPr>
          <a:xfrm>
            <a:off x="8475663" y="931863"/>
            <a:ext cx="554037" cy="461962"/>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Broad</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6" name="TextBox 25"/>
          <p:cNvSpPr txBox="1"/>
          <p:nvPr/>
        </p:nvSpPr>
        <p:spPr>
          <a:xfrm>
            <a:off x="5508625" y="928688"/>
            <a:ext cx="684213" cy="460375"/>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Broader</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7" name="TextBox 26"/>
          <p:cNvSpPr txBox="1"/>
          <p:nvPr/>
        </p:nvSpPr>
        <p:spPr>
          <a:xfrm>
            <a:off x="5075238" y="5011738"/>
            <a:ext cx="868362" cy="461962"/>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Very Broad</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8" name="TextBox 27"/>
          <p:cNvSpPr txBox="1"/>
          <p:nvPr/>
        </p:nvSpPr>
        <p:spPr>
          <a:xfrm>
            <a:off x="6669088" y="952500"/>
            <a:ext cx="738187" cy="461963"/>
          </a:xfrm>
          <a:prstGeom prst="rect">
            <a:avLst/>
          </a:prstGeom>
          <a:noFill/>
        </p:spPr>
        <p:txBody>
          <a:bodyPr wrap="none">
            <a:spAutoFit/>
          </a:bodyPr>
          <a:lstStyle/>
          <a:p>
            <a:pPr algn="ctr" defTabSz="914400" fontAlgn="auto">
              <a:spcBef>
                <a:spcPts val="0"/>
              </a:spcBef>
              <a:spcAft>
                <a:spcPts val="0"/>
              </a:spcAft>
              <a:defRPr/>
            </a:pPr>
            <a:r>
              <a:rPr lang="en-US" sz="1200" dirty="0">
                <a:solidFill>
                  <a:srgbClr val="FF0000"/>
                </a:solidFill>
                <a:latin typeface="Calibri"/>
                <a:ea typeface="+mn-ea"/>
                <a:cs typeface="+mn-cs"/>
              </a:rPr>
              <a:t>Punctate</a:t>
            </a:r>
          </a:p>
          <a:p>
            <a:pPr algn="ctr" defTabSz="914400" fontAlgn="auto">
              <a:spcBef>
                <a:spcPts val="0"/>
              </a:spcBef>
              <a:spcAft>
                <a:spcPts val="0"/>
              </a:spcAft>
              <a:defRPr/>
            </a:pPr>
            <a:r>
              <a:rPr lang="en-US" sz="1200" dirty="0">
                <a:solidFill>
                  <a:srgbClr val="FF0000"/>
                </a:solidFill>
                <a:latin typeface="Calibri"/>
                <a:ea typeface="+mn-ea"/>
                <a:cs typeface="+mn-cs"/>
              </a:rPr>
              <a:t>ER</a:t>
            </a:r>
          </a:p>
        </p:txBody>
      </p:sp>
      <p:sp>
        <p:nvSpPr>
          <p:cNvPr id="29" name="TextBox 28"/>
          <p:cNvSpPr txBox="1"/>
          <p:nvPr/>
        </p:nvSpPr>
        <p:spPr>
          <a:xfrm rot="19815646">
            <a:off x="-122238" y="1422400"/>
            <a:ext cx="650876" cy="338138"/>
          </a:xfrm>
          <a:prstGeom prst="rect">
            <a:avLst/>
          </a:prstGeom>
          <a:noFill/>
        </p:spPr>
        <p:txBody>
          <a:bodyPr wrap="none">
            <a:spAutoFit/>
          </a:bodyPr>
          <a:lstStyle/>
          <a:p>
            <a:pPr defTabSz="914400" fontAlgn="auto">
              <a:spcBef>
                <a:spcPts val="0"/>
              </a:spcBef>
              <a:spcAft>
                <a:spcPts val="0"/>
              </a:spcAft>
              <a:defRPr/>
            </a:pPr>
            <a:r>
              <a:rPr lang="en-US" sz="1600" dirty="0">
                <a:solidFill>
                  <a:srgbClr val="FF0000"/>
                </a:solidFill>
                <a:latin typeface="Calibri"/>
                <a:ea typeface="+mn-ea"/>
                <a:cs typeface="+mn-cs"/>
              </a:rPr>
              <a:t>100 b</a:t>
            </a:r>
          </a:p>
        </p:txBody>
      </p:sp>
      <p:sp>
        <p:nvSpPr>
          <p:cNvPr id="30" name="TextBox 29"/>
          <p:cNvSpPr txBox="1"/>
          <p:nvPr/>
        </p:nvSpPr>
        <p:spPr>
          <a:xfrm rot="19815646">
            <a:off x="-93663" y="5364163"/>
            <a:ext cx="742951" cy="338137"/>
          </a:xfrm>
          <a:prstGeom prst="rect">
            <a:avLst/>
          </a:prstGeom>
          <a:noFill/>
        </p:spPr>
        <p:txBody>
          <a:bodyPr wrap="none">
            <a:spAutoFit/>
          </a:bodyPr>
          <a:lstStyle/>
          <a:p>
            <a:pPr defTabSz="914400" fontAlgn="auto">
              <a:spcBef>
                <a:spcPts val="0"/>
              </a:spcBef>
              <a:spcAft>
                <a:spcPts val="0"/>
              </a:spcAft>
              <a:defRPr/>
            </a:pPr>
            <a:r>
              <a:rPr lang="en-US" sz="1600" dirty="0">
                <a:solidFill>
                  <a:srgbClr val="FF0000"/>
                </a:solidFill>
                <a:latin typeface="Calibri"/>
                <a:ea typeface="+mn-ea"/>
                <a:cs typeface="+mn-cs"/>
              </a:rPr>
              <a:t>100 kb</a:t>
            </a:r>
          </a:p>
        </p:txBody>
      </p:sp>
      <p:sp>
        <p:nvSpPr>
          <p:cNvPr id="6862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7FAEB7E-1AEA-E444-AF83-5AC700F32D92}" type="slidenum">
              <a:rPr lang="en-US" sz="1200">
                <a:solidFill>
                  <a:srgbClr val="898989"/>
                </a:solidFill>
              </a:rPr>
              <a:pPr eaLnBrk="1" hangingPunct="1"/>
              <a:t>18</a:t>
            </a:fld>
            <a:endParaRPr lang="en-US" sz="1200">
              <a:solidFill>
                <a:srgbClr val="898989"/>
              </a:solidFill>
            </a:endParaRPr>
          </a:p>
        </p:txBody>
      </p:sp>
      <p:sp>
        <p:nvSpPr>
          <p:cNvPr id="24" name="TextBox 4"/>
          <p:cNvSpPr txBox="1">
            <a:spLocks noChangeArrowheads="1"/>
          </p:cNvSpPr>
          <p:nvPr/>
        </p:nvSpPr>
        <p:spPr bwMode="auto">
          <a:xfrm>
            <a:off x="0" y="6553200"/>
            <a:ext cx="3321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b="1" dirty="0" smtClean="0">
                <a:solidFill>
                  <a:schemeClr val="bg1">
                    <a:lumMod val="65000"/>
                  </a:schemeClr>
                </a:solidFill>
              </a:rPr>
              <a:t>[</a:t>
            </a:r>
            <a:r>
              <a:rPr lang="en-US" sz="1600" b="1" dirty="0" err="1" smtClean="0">
                <a:solidFill>
                  <a:schemeClr val="bg1">
                    <a:lumMod val="65000"/>
                  </a:schemeClr>
                </a:solidFill>
              </a:rPr>
              <a:t>Harmanci</a:t>
            </a:r>
            <a:r>
              <a:rPr lang="en-US" sz="1600" b="1" i="1" dirty="0" smtClean="0">
                <a:solidFill>
                  <a:schemeClr val="bg1">
                    <a:lumMod val="65000"/>
                  </a:schemeClr>
                </a:solidFill>
              </a:rPr>
              <a:t> et al, Genome Biol. </a:t>
            </a:r>
            <a:r>
              <a:rPr lang="en-US" sz="1600" b="1" dirty="0" smtClean="0">
                <a:solidFill>
                  <a:schemeClr val="bg1">
                    <a:lumMod val="65000"/>
                  </a:schemeClr>
                </a:solidFill>
              </a:rPr>
              <a:t>('14)]</a:t>
            </a:r>
            <a:endParaRPr lang="en-US" sz="1600" b="1" i="1" dirty="0" smtClean="0">
              <a:solidFill>
                <a:schemeClr val="bg1">
                  <a:lumMod val="65000"/>
                </a:schemeClr>
              </a:solidFill>
            </a:endParaRPr>
          </a:p>
        </p:txBody>
      </p:sp>
    </p:spTree>
  </p:cSld>
  <p:clrMapOvr>
    <a:masterClrMapping/>
  </p:clrMapOvr>
  <p:transition xmlns:p14="http://schemas.microsoft.com/office/powerpoint/2010/main" spd="slow" advTm="12973"/>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415948682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 y="1127125"/>
            <a:ext cx="32099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bwMode="auto">
          <a:xfrm>
            <a:off x="11113" y="2427288"/>
            <a:ext cx="3225800" cy="2651125"/>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54275" name="Rectangle 4"/>
          <p:cNvSpPr>
            <a:spLocks noGrp="1" noChangeArrowheads="1"/>
          </p:cNvSpPr>
          <p:nvPr>
            <p:ph type="title"/>
          </p:nvPr>
        </p:nvSpPr>
        <p:spPr>
          <a:xfrm>
            <a:off x="765175" y="19050"/>
            <a:ext cx="7372350" cy="741363"/>
          </a:xfrm>
          <a:solidFill>
            <a:schemeClr val="bg1"/>
          </a:solidFill>
        </p:spPr>
        <p:txBody>
          <a:bodyPr/>
          <a:lstStyle/>
          <a:p>
            <a:pPr eaLnBrk="1" hangingPunct="1"/>
            <a:r>
              <a:rPr lang="en-US" sz="2400" dirty="0" smtClean="0">
                <a:solidFill>
                  <a:srgbClr val="000090"/>
                </a:solidFill>
                <a:latin typeface="Arial" charset="0"/>
                <a:ea typeface="ＭＳ Ｐゴシック" charset="0"/>
                <a:cs typeface="ＭＳ Ｐゴシック" charset="0"/>
              </a:rPr>
              <a:t>What is Annotation? (For Written Texts?)</a:t>
            </a:r>
            <a:endParaRPr lang="en-US" dirty="0">
              <a:solidFill>
                <a:srgbClr val="000090"/>
              </a:solidFill>
              <a:latin typeface="Arial" charset="0"/>
              <a:ea typeface="ＭＳ Ｐゴシック" charset="0"/>
              <a:cs typeface="ＭＳ Ｐゴシック" charset="0"/>
            </a:endParaRPr>
          </a:p>
        </p:txBody>
      </p:sp>
      <p:sp>
        <p:nvSpPr>
          <p:cNvPr id="32" name="Rectangle 31"/>
          <p:cNvSpPr/>
          <p:nvPr/>
        </p:nvSpPr>
        <p:spPr bwMode="auto">
          <a:xfrm>
            <a:off x="11113" y="1138238"/>
            <a:ext cx="3225800" cy="774700"/>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43" name="Rectangle 42"/>
          <p:cNvSpPr/>
          <p:nvPr/>
        </p:nvSpPr>
        <p:spPr bwMode="auto">
          <a:xfrm>
            <a:off x="11113" y="1925638"/>
            <a:ext cx="3225800" cy="501650"/>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760413"/>
            <a:ext cx="3808412"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bwMode="auto">
          <a:xfrm>
            <a:off x="1270000" y="5078413"/>
            <a:ext cx="1954213" cy="1817687"/>
          </a:xfrm>
          <a:prstGeom prst="rect">
            <a:avLst/>
          </a:prstGeom>
          <a:solidFill>
            <a:schemeClr val="tx1">
              <a:lumMod val="50000"/>
              <a:lumOff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pic>
        <p:nvPicPr>
          <p:cNvPr id="5428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760413"/>
            <a:ext cx="3060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75" y="1166813"/>
            <a:ext cx="5581650" cy="572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bwMode="auto">
          <a:xfrm>
            <a:off x="3317875" y="1127125"/>
            <a:ext cx="5338763" cy="785813"/>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6" name="Rectangle 35"/>
          <p:cNvSpPr/>
          <p:nvPr/>
        </p:nvSpPr>
        <p:spPr bwMode="auto">
          <a:xfrm>
            <a:off x="3317875" y="2427288"/>
            <a:ext cx="5581650" cy="604837"/>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8" name="Rectangle 37"/>
          <p:cNvSpPr/>
          <p:nvPr/>
        </p:nvSpPr>
        <p:spPr bwMode="auto">
          <a:xfrm>
            <a:off x="3292475" y="3032125"/>
            <a:ext cx="2824163" cy="2151063"/>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40" name="Rectangle 39"/>
          <p:cNvSpPr/>
          <p:nvPr/>
        </p:nvSpPr>
        <p:spPr bwMode="auto">
          <a:xfrm>
            <a:off x="1270000" y="5487988"/>
            <a:ext cx="1954213" cy="304800"/>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41" name="Rectangle 40"/>
          <p:cNvSpPr/>
          <p:nvPr/>
        </p:nvSpPr>
        <p:spPr bwMode="auto">
          <a:xfrm>
            <a:off x="3692525" y="3925888"/>
            <a:ext cx="1076325" cy="104775"/>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bwMode="auto">
          <a:xfrm>
            <a:off x="6119813" y="3235325"/>
            <a:ext cx="2779712" cy="463550"/>
          </a:xfrm>
          <a:prstGeom prst="rect">
            <a:avLst/>
          </a:prstGeom>
          <a:solidFill>
            <a:srgbClr val="FF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54288" name="Rectangle 1"/>
          <p:cNvSpPr>
            <a:spLocks noChangeArrowheads="1"/>
          </p:cNvSpPr>
          <p:nvPr/>
        </p:nvSpPr>
        <p:spPr bwMode="auto">
          <a:xfrm>
            <a:off x="355600" y="1651000"/>
            <a:ext cx="723900" cy="261938"/>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89" name="Rectangle 18"/>
          <p:cNvSpPr>
            <a:spLocks noChangeArrowheads="1"/>
          </p:cNvSpPr>
          <p:nvPr/>
        </p:nvSpPr>
        <p:spPr bwMode="auto">
          <a:xfrm>
            <a:off x="1847850" y="19129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0" name="Rectangle 19"/>
          <p:cNvSpPr>
            <a:spLocks noChangeArrowheads="1"/>
          </p:cNvSpPr>
          <p:nvPr/>
        </p:nvSpPr>
        <p:spPr bwMode="auto">
          <a:xfrm>
            <a:off x="431800" y="242728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1" name="Rectangle 20"/>
          <p:cNvSpPr>
            <a:spLocks noChangeArrowheads="1"/>
          </p:cNvSpPr>
          <p:nvPr/>
        </p:nvSpPr>
        <p:spPr bwMode="auto">
          <a:xfrm>
            <a:off x="431800" y="3181350"/>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2" name="Rectangle 21"/>
          <p:cNvSpPr>
            <a:spLocks noChangeArrowheads="1"/>
          </p:cNvSpPr>
          <p:nvPr/>
        </p:nvSpPr>
        <p:spPr bwMode="auto">
          <a:xfrm>
            <a:off x="1079500" y="37036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3" name="Rectangle 22"/>
          <p:cNvSpPr>
            <a:spLocks noChangeArrowheads="1"/>
          </p:cNvSpPr>
          <p:nvPr/>
        </p:nvSpPr>
        <p:spPr bwMode="auto">
          <a:xfrm>
            <a:off x="1473200" y="42116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4" name="Rectangle 23"/>
          <p:cNvSpPr>
            <a:spLocks noChangeArrowheads="1"/>
          </p:cNvSpPr>
          <p:nvPr/>
        </p:nvSpPr>
        <p:spPr bwMode="auto">
          <a:xfrm>
            <a:off x="142875" y="47323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5" name="Rectangle 24"/>
          <p:cNvSpPr>
            <a:spLocks noChangeArrowheads="1"/>
          </p:cNvSpPr>
          <p:nvPr/>
        </p:nvSpPr>
        <p:spPr bwMode="auto">
          <a:xfrm>
            <a:off x="2082800" y="5495925"/>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54296" name="Rectangle 25"/>
          <p:cNvSpPr>
            <a:spLocks noChangeArrowheads="1"/>
          </p:cNvSpPr>
          <p:nvPr/>
        </p:nvSpPr>
        <p:spPr bwMode="auto">
          <a:xfrm>
            <a:off x="2425700" y="5253038"/>
            <a:ext cx="577850" cy="146050"/>
          </a:xfrm>
          <a:prstGeom prst="rect">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
        <p:nvSpPr>
          <p:cNvPr id="28" name="Rectangle 27"/>
          <p:cNvSpPr/>
          <p:nvPr/>
        </p:nvSpPr>
        <p:spPr bwMode="auto">
          <a:xfrm>
            <a:off x="3289300" y="5183188"/>
            <a:ext cx="2827338" cy="1817687"/>
          </a:xfrm>
          <a:prstGeom prst="rect">
            <a:avLst/>
          </a:prstGeom>
          <a:solidFill>
            <a:schemeClr val="tx1">
              <a:lumMod val="50000"/>
              <a:lumOff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1" name="Rectangle 30"/>
          <p:cNvSpPr/>
          <p:nvPr/>
        </p:nvSpPr>
        <p:spPr bwMode="auto">
          <a:xfrm>
            <a:off x="6116638" y="4357688"/>
            <a:ext cx="2779712" cy="463550"/>
          </a:xfrm>
          <a:prstGeom prst="rect">
            <a:avLst/>
          </a:prstGeom>
          <a:solidFill>
            <a:srgbClr val="FF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3" name="Rectangle 32"/>
          <p:cNvSpPr/>
          <p:nvPr/>
        </p:nvSpPr>
        <p:spPr bwMode="auto">
          <a:xfrm>
            <a:off x="2616200" y="760413"/>
            <a:ext cx="1206500" cy="325437"/>
          </a:xfrm>
          <a:prstGeom prst="rect">
            <a:avLst/>
          </a:prstGeom>
          <a:noFill/>
          <a:ln w="381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5" name="Rectangle 34"/>
          <p:cNvSpPr/>
          <p:nvPr/>
        </p:nvSpPr>
        <p:spPr bwMode="auto">
          <a:xfrm>
            <a:off x="5783262" y="771525"/>
            <a:ext cx="833437" cy="325438"/>
          </a:xfrm>
          <a:prstGeom prst="rect">
            <a:avLst/>
          </a:prstGeom>
          <a:noFill/>
          <a:ln w="381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Tree>
  </p:cSld>
  <p:clrMapOvr>
    <a:masterClrMapping/>
  </p:clrMapOvr>
  <p:transition xmlns:p14="http://schemas.microsoft.com/office/powerpoint/2010/main" advTm="50578"/>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6" name="Picture 4"/>
          <p:cNvPicPr>
            <a:picLocks noChangeAspect="1" noChangeArrowheads="1"/>
          </p:cNvPicPr>
          <p:nvPr/>
        </p:nvPicPr>
        <p:blipFill>
          <a:blip r:embed="rId3">
            <a:extLst>
              <a:ext uri="{28A0092B-C50C-407E-A947-70E740481C1C}">
                <a14:useLocalDpi xmlns:a14="http://schemas.microsoft.com/office/drawing/2010/main" val="0"/>
              </a:ext>
            </a:extLst>
          </a:blip>
          <a:srcRect t="3064" r="12402" b="84355"/>
          <a:stretch>
            <a:fillRect/>
          </a:stretch>
        </p:blipFill>
        <p:spPr bwMode="auto">
          <a:xfrm>
            <a:off x="-1587" y="757238"/>
            <a:ext cx="91440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1682" name="Rectangle 5"/>
          <p:cNvSpPr>
            <a:spLocks noGrp="1" noChangeArrowheads="1"/>
          </p:cNvSpPr>
          <p:nvPr>
            <p:ph type="title"/>
          </p:nvPr>
        </p:nvSpPr>
        <p:spPr>
          <a:xfrm>
            <a:off x="685800" y="-80962"/>
            <a:ext cx="7772400" cy="1143000"/>
          </a:xfrm>
        </p:spPr>
        <p:txBody>
          <a:bodyPr/>
          <a:lstStyle/>
          <a:p>
            <a:pPr eaLnBrk="1" hangingPunct="1"/>
            <a:r>
              <a:rPr lang="en-US" sz="2400" dirty="0" smtClean="0">
                <a:latin typeface="Arial" charset="0"/>
              </a:rPr>
              <a:t>A Puzzle from the Pilot: Why so much biochemical activity w/o Sequence </a:t>
            </a:r>
            <a:r>
              <a:rPr lang="en-US" sz="2400" dirty="0">
                <a:latin typeface="Arial" charset="0"/>
              </a:rPr>
              <a:t>Constraints</a:t>
            </a:r>
          </a:p>
        </p:txBody>
      </p:sp>
      <p:sp>
        <p:nvSpPr>
          <p:cNvPr id="71683" name="Rectangle 7"/>
          <p:cNvSpPr>
            <a:spLocks noGrp="1" noChangeArrowheads="1"/>
          </p:cNvSpPr>
          <p:nvPr>
            <p:ph sz="half" idx="1"/>
          </p:nvPr>
        </p:nvSpPr>
        <p:spPr>
          <a:xfrm>
            <a:off x="-192088" y="2413000"/>
            <a:ext cx="4397376" cy="4638675"/>
          </a:xfrm>
        </p:spPr>
        <p:txBody>
          <a:bodyPr/>
          <a:lstStyle/>
          <a:p>
            <a:pPr eaLnBrk="1" hangingPunct="1"/>
            <a:r>
              <a:rPr lang="en-US" sz="1050" dirty="0" smtClean="0">
                <a:latin typeface="Arial" charset="0"/>
              </a:rPr>
              <a:t>"</a:t>
            </a:r>
            <a:r>
              <a:rPr lang="en-US" sz="1050" dirty="0">
                <a:latin typeface="Arial" charset="0"/>
              </a:rPr>
              <a:t>At the outset of the ENCODE Project, many believed that the broad collection of experimental data would nicely dovetail with the detailed evolutionary information derived from comparing multiple mammalian sequences to provide a neat </a:t>
            </a:r>
            <a:r>
              <a:rPr lang="ja-JP" altLang="en-US" sz="1050" dirty="0">
                <a:latin typeface="Arial" charset="0"/>
              </a:rPr>
              <a:t>‘</a:t>
            </a:r>
            <a:r>
              <a:rPr lang="en-US" altLang="ja-JP" sz="1050" dirty="0">
                <a:latin typeface="Arial" charset="0"/>
              </a:rPr>
              <a:t>dictionary</a:t>
            </a:r>
            <a:r>
              <a:rPr lang="ja-JP" altLang="en-US" sz="1050" dirty="0">
                <a:latin typeface="Arial" charset="0"/>
              </a:rPr>
              <a:t>’</a:t>
            </a:r>
            <a:r>
              <a:rPr lang="en-US" altLang="ja-JP" sz="1050" dirty="0">
                <a:latin typeface="Arial" charset="0"/>
              </a:rPr>
              <a:t> of conserved genomic elements, each with a growing annotation about their biochemical function(s). In one sense, this was achieved; the majority of constrained bases in the ENCODE regions are now associated with at least some experimentally-derived information about function. </a:t>
            </a:r>
            <a:r>
              <a:rPr lang="en-US" altLang="ja-JP" sz="1800" dirty="0">
                <a:solidFill>
                  <a:srgbClr val="800000"/>
                </a:solidFill>
                <a:latin typeface="Arial" charset="0"/>
              </a:rPr>
              <a:t>However, we have also encountered a remarkable excess of unconstrained experimentally-identified functional elements, and these cannot be dismissed for technical reasons. This is perhaps the biggest surprise of the pilot phase of the ENCODE Project</a:t>
            </a:r>
            <a:r>
              <a:rPr lang="en-US" altLang="ja-JP" sz="1100" dirty="0">
                <a:solidFill>
                  <a:srgbClr val="800000"/>
                </a:solidFill>
                <a:latin typeface="Arial" charset="0"/>
              </a:rPr>
              <a:t>,</a:t>
            </a:r>
            <a:r>
              <a:rPr lang="en-US" altLang="ja-JP" sz="1050" dirty="0">
                <a:solidFill>
                  <a:srgbClr val="800000"/>
                </a:solidFill>
                <a:latin typeface="Arial" charset="0"/>
              </a:rPr>
              <a:t> </a:t>
            </a:r>
            <a:r>
              <a:rPr lang="en-US" altLang="ja-JP" sz="1800" dirty="0">
                <a:solidFill>
                  <a:srgbClr val="800000"/>
                </a:solidFill>
                <a:latin typeface="Arial" charset="0"/>
              </a:rPr>
              <a:t>and suggests that we take a more </a:t>
            </a:r>
            <a:r>
              <a:rPr lang="ja-JP" altLang="en-US" sz="1800" dirty="0">
                <a:solidFill>
                  <a:srgbClr val="800000"/>
                </a:solidFill>
                <a:latin typeface="Arial" charset="0"/>
              </a:rPr>
              <a:t>‘</a:t>
            </a:r>
            <a:r>
              <a:rPr lang="en-US" altLang="ja-JP" sz="1800" dirty="0">
                <a:solidFill>
                  <a:srgbClr val="800000"/>
                </a:solidFill>
                <a:latin typeface="Arial" charset="0"/>
              </a:rPr>
              <a:t>neutral</a:t>
            </a:r>
            <a:r>
              <a:rPr lang="ja-JP" altLang="en-US" sz="1800" dirty="0">
                <a:solidFill>
                  <a:srgbClr val="800000"/>
                </a:solidFill>
                <a:latin typeface="Arial" charset="0"/>
              </a:rPr>
              <a:t>’</a:t>
            </a:r>
            <a:r>
              <a:rPr lang="en-US" altLang="ja-JP" sz="1800" dirty="0">
                <a:solidFill>
                  <a:srgbClr val="800000"/>
                </a:solidFill>
                <a:latin typeface="Arial" charset="0"/>
              </a:rPr>
              <a:t> view of many of the functions conferred by the genome. "</a:t>
            </a:r>
            <a:endParaRPr lang="en-US" sz="1800" dirty="0">
              <a:solidFill>
                <a:srgbClr val="800000"/>
              </a:solidFill>
              <a:latin typeface="Arial" charset="0"/>
            </a:endParaRPr>
          </a:p>
        </p:txBody>
      </p:sp>
      <p:sp>
        <p:nvSpPr>
          <p:cNvPr id="71681" name="Slide Number Placeholder 4"/>
          <p:cNvSpPr>
            <a:spLocks noGrp="1"/>
          </p:cNvSpPr>
          <p:nvPr>
            <p:ph type="sldNum" sz="quarter" idx="4294967295"/>
          </p:nvPr>
        </p:nvSpPr>
        <p:spPr>
          <a:xfrm rot="16200000">
            <a:off x="4906963" y="4543425"/>
            <a:ext cx="4237037" cy="258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fld id="{DAF18F0A-4D1E-DA45-B6AE-61FEEC737427}" type="slidenum">
              <a:rPr lang="en-US" sz="1200">
                <a:solidFill>
                  <a:srgbClr val="FFFFFF"/>
                </a:solidFill>
                <a:latin typeface="Arial" charset="0"/>
              </a:rPr>
              <a:pPr/>
              <a:t>20</a:t>
            </a:fld>
            <a:r>
              <a:rPr lang="en-US" sz="1200">
                <a:solidFill>
                  <a:srgbClr val="FFFFFF"/>
                </a:solidFill>
                <a:latin typeface="Arial" charset="0"/>
              </a:rPr>
              <a:t>   (c) Mark Gerstein, 2002, Yale, bioinfo.mbb.yale.edu</a:t>
            </a:r>
          </a:p>
        </p:txBody>
      </p:sp>
      <p:sp>
        <p:nvSpPr>
          <p:cNvPr id="71685" name="Text Box 5"/>
          <p:cNvSpPr txBox="1">
            <a:spLocks noChangeArrowheads="1"/>
          </p:cNvSpPr>
          <p:nvPr/>
        </p:nvSpPr>
        <p:spPr bwMode="auto">
          <a:xfrm>
            <a:off x="4103688" y="6600825"/>
            <a:ext cx="3048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defTabSz="914400" eaLnBrk="1" hangingPunct="1">
              <a:lnSpc>
                <a:spcPct val="90000"/>
              </a:lnSpc>
              <a:spcBef>
                <a:spcPct val="20000"/>
              </a:spcBef>
            </a:pPr>
            <a:r>
              <a:rPr lang="en-US" sz="1200">
                <a:solidFill>
                  <a:srgbClr val="000000"/>
                </a:solidFill>
                <a:latin typeface="Times New Roman" charset="0"/>
              </a:rPr>
              <a:t>[ENCODE Consortium, </a:t>
            </a:r>
            <a:r>
              <a:rPr lang="en-US" sz="1200" b="1" i="1">
                <a:solidFill>
                  <a:srgbClr val="000000"/>
                </a:solidFill>
                <a:latin typeface="Times New Roman" charset="0"/>
              </a:rPr>
              <a:t>Nature </a:t>
            </a:r>
            <a:r>
              <a:rPr lang="en-US" sz="1200">
                <a:solidFill>
                  <a:srgbClr val="000000"/>
                </a:solidFill>
                <a:latin typeface="Times New Roman" charset="0"/>
              </a:rPr>
              <a:t> 447,  2007]</a:t>
            </a:r>
          </a:p>
        </p:txBody>
      </p:sp>
      <p:pic>
        <p:nvPicPr>
          <p:cNvPr id="71687" name="Picture 4"/>
          <p:cNvPicPr>
            <a:picLocks noChangeAspect="1" noChangeArrowheads="1"/>
          </p:cNvPicPr>
          <p:nvPr/>
        </p:nvPicPr>
        <p:blipFill>
          <a:blip r:embed="rId3">
            <a:extLst>
              <a:ext uri="{28A0092B-C50C-407E-A947-70E740481C1C}">
                <a14:useLocalDpi xmlns:a14="http://schemas.microsoft.com/office/drawing/2010/main" val="0"/>
              </a:ext>
            </a:extLst>
          </a:blip>
          <a:srcRect t="33069"/>
          <a:stretch>
            <a:fillRect/>
          </a:stretch>
        </p:blipFill>
        <p:spPr bwMode="auto">
          <a:xfrm>
            <a:off x="4205288" y="2501900"/>
            <a:ext cx="4947965"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cxnSp>
        <p:nvCxnSpPr>
          <p:cNvPr id="3" name="Straight Arrow Connector 2"/>
          <p:cNvCxnSpPr/>
          <p:nvPr/>
        </p:nvCxnSpPr>
        <p:spPr bwMode="auto">
          <a:xfrm flipH="1" flipV="1">
            <a:off x="8178800" y="2908300"/>
            <a:ext cx="12700" cy="762000"/>
          </a:xfrm>
          <a:prstGeom prst="straightConnector1">
            <a:avLst/>
          </a:prstGeom>
          <a:noFill/>
          <a:ln w="57150" cap="flat" cmpd="sng" algn="ctr">
            <a:solidFill>
              <a:schemeClr val="tx1"/>
            </a:solidFill>
            <a:prstDash val="solid"/>
            <a:round/>
            <a:headEnd type="triangle"/>
            <a:tailEnd type="triangle"/>
          </a:ln>
          <a:effectLst/>
        </p:spPr>
      </p:cxnSp>
      <p:cxnSp>
        <p:nvCxnSpPr>
          <p:cNvPr id="5" name="Straight Connector 4"/>
          <p:cNvCxnSpPr/>
          <p:nvPr/>
        </p:nvCxnSpPr>
        <p:spPr bwMode="auto">
          <a:xfrm>
            <a:off x="4940300" y="2908300"/>
            <a:ext cx="4546600" cy="0"/>
          </a:xfrm>
          <a:prstGeom prst="line">
            <a:avLst/>
          </a:prstGeom>
          <a:noFill/>
          <a:ln w="12700" cap="flat" cmpd="sng" algn="ctr">
            <a:solidFill>
              <a:schemeClr val="tx1"/>
            </a:solidFill>
            <a:prstDash val="solid"/>
            <a:round/>
            <a:headEnd type="none" w="sm" len="sm"/>
            <a:tailEnd type="none" w="sm" len="sm"/>
          </a:ln>
          <a:effectLst/>
        </p:spPr>
      </p:cxnSp>
      <p:sp>
        <p:nvSpPr>
          <p:cNvPr id="6" name="Rectangle 5"/>
          <p:cNvSpPr/>
          <p:nvPr/>
        </p:nvSpPr>
        <p:spPr bwMode="auto">
          <a:xfrm>
            <a:off x="4940300" y="3924300"/>
            <a:ext cx="4202113" cy="1168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7" name="TextBox 6"/>
          <p:cNvSpPr txBox="1"/>
          <p:nvPr/>
        </p:nvSpPr>
        <p:spPr>
          <a:xfrm rot="16200000">
            <a:off x="7289800" y="4628634"/>
            <a:ext cx="1778000" cy="369332"/>
          </a:xfrm>
          <a:prstGeom prst="rect">
            <a:avLst/>
          </a:prstGeom>
          <a:solidFill>
            <a:srgbClr val="FFFFFF"/>
          </a:solidFill>
        </p:spPr>
        <p:txBody>
          <a:bodyPr wrap="square" rtlCol="0">
            <a:spAutoFit/>
          </a:bodyPr>
          <a:lstStyle/>
          <a:p>
            <a:pPr algn="ctr"/>
            <a:r>
              <a:rPr lang="en-US" b="1" dirty="0" smtClean="0">
                <a:solidFill>
                  <a:srgbClr val="800000"/>
                </a:solidFill>
              </a:rPr>
              <a:t>             TFBS</a:t>
            </a:r>
            <a:endParaRPr lang="en-US" b="1" dirty="0">
              <a:solidFill>
                <a:srgbClr val="800000"/>
              </a:solidFill>
            </a:endParaRPr>
          </a:p>
        </p:txBody>
      </p:sp>
      <p:sp>
        <p:nvSpPr>
          <p:cNvPr id="16" name="TextBox 15"/>
          <p:cNvSpPr txBox="1"/>
          <p:nvPr/>
        </p:nvSpPr>
        <p:spPr>
          <a:xfrm rot="16200000">
            <a:off x="4241800" y="4781033"/>
            <a:ext cx="1778000" cy="369332"/>
          </a:xfrm>
          <a:prstGeom prst="rect">
            <a:avLst/>
          </a:prstGeom>
          <a:solidFill>
            <a:srgbClr val="FFFFFF"/>
          </a:solidFill>
        </p:spPr>
        <p:txBody>
          <a:bodyPr wrap="square" rtlCol="0">
            <a:spAutoFit/>
          </a:bodyPr>
          <a:lstStyle/>
          <a:p>
            <a:pPr algn="ctr"/>
            <a:r>
              <a:rPr lang="en-US" b="1" dirty="0" smtClean="0">
                <a:solidFill>
                  <a:srgbClr val="800000"/>
                </a:solidFill>
              </a:rPr>
              <a:t>                CDS</a:t>
            </a:r>
            <a:endParaRPr lang="en-US" b="1" dirty="0">
              <a:solidFill>
                <a:srgbClr val="800000"/>
              </a:solidFill>
            </a:endParaRPr>
          </a:p>
        </p:txBody>
      </p:sp>
    </p:spTree>
  </p:cSld>
  <p:clrMapOvr>
    <a:masterClrMapping/>
  </p:clrMapOvr>
  <p:transition xmlns:p14="http://schemas.microsoft.com/office/powerpoint/2010/main" advTm="60162"/>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685800" y="215900"/>
            <a:ext cx="7772400" cy="1143000"/>
          </a:xfrm>
        </p:spPr>
        <p:txBody>
          <a:bodyPr/>
          <a:lstStyle/>
          <a:p>
            <a:r>
              <a:rPr lang="en-US" sz="2800" dirty="0" smtClean="0">
                <a:latin typeface="Arial" charset="0"/>
                <a:ea typeface="ＭＳ Ｐゴシック" charset="0"/>
                <a:cs typeface="ＭＳ Ｐゴシック" charset="0"/>
              </a:rPr>
              <a:t>Many Regulatory Sites still unconstrained in Model Organism Analysis (Worm)</a:t>
            </a:r>
            <a:endParaRPr lang="en-US" sz="2800" dirty="0">
              <a:latin typeface="Arial" charset="0"/>
              <a:ea typeface="ＭＳ Ｐゴシック" charset="0"/>
              <a:cs typeface="ＭＳ Ｐゴシック" charset="0"/>
            </a:endParaRPr>
          </a:p>
        </p:txBody>
      </p:sp>
      <p:pic>
        <p:nvPicPr>
          <p:cNvPr id="73730" name="Content Placeholder 3" descr="1196914figpack_1-8 (3).pdf"/>
          <p:cNvPicPr>
            <a:picLocks noGrp="1" noChangeAspect="1"/>
          </p:cNvPicPr>
          <p:nvPr>
            <p:ph idx="1"/>
          </p:nvPr>
        </p:nvPicPr>
        <p:blipFill>
          <a:blip r:embed="rId2">
            <a:extLst>
              <a:ext uri="{28A0092B-C50C-407E-A947-70E740481C1C}">
                <a14:useLocalDpi xmlns:a14="http://schemas.microsoft.com/office/drawing/2010/main" val="0"/>
              </a:ext>
            </a:extLst>
          </a:blip>
          <a:srcRect l="3806" t="10033" r="20918" b="54567"/>
          <a:stretch>
            <a:fillRect/>
          </a:stretch>
        </p:blipFill>
        <p:spPr>
          <a:xfrm>
            <a:off x="-901700" y="469900"/>
            <a:ext cx="10693400" cy="7116410"/>
          </a:xfrm>
        </p:spPr>
      </p:pic>
      <p:sp>
        <p:nvSpPr>
          <p:cNvPr id="4" name="TextBox 6"/>
          <p:cNvSpPr txBox="1">
            <a:spLocks noChangeArrowheads="1"/>
          </p:cNvSpPr>
          <p:nvPr/>
        </p:nvSpPr>
        <p:spPr bwMode="auto">
          <a:xfrm>
            <a:off x="0" y="6578600"/>
            <a:ext cx="1562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808080"/>
                </a:solidFill>
              </a:rPr>
              <a:t>[</a:t>
            </a:r>
            <a:r>
              <a:rPr lang="en-US" b="0" i="1" dirty="0">
                <a:solidFill>
                  <a:srgbClr val="808080"/>
                </a:solidFill>
              </a:rPr>
              <a:t>Science</a:t>
            </a:r>
            <a:r>
              <a:rPr lang="en-US" b="0" dirty="0">
                <a:solidFill>
                  <a:srgbClr val="808080"/>
                </a:solidFill>
              </a:rPr>
              <a:t> 330:6012]</a:t>
            </a:r>
          </a:p>
        </p:txBody>
      </p:sp>
    </p:spTree>
  </p:cSld>
  <p:clrMapOvr>
    <a:masterClrMapping/>
  </p:clrMapOvr>
  <p:transition xmlns:p14="http://schemas.microsoft.com/office/powerpoint/2010/main" advTm="23686"/>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95800" y="666750"/>
            <a:ext cx="368300" cy="3444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15" name="Rectangle 14"/>
          <p:cNvSpPr/>
          <p:nvPr/>
        </p:nvSpPr>
        <p:spPr>
          <a:xfrm>
            <a:off x="8953500" y="4735513"/>
            <a:ext cx="176213" cy="238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74755" name="Title 5"/>
          <p:cNvSpPr>
            <a:spLocks noGrp="1"/>
          </p:cNvSpPr>
          <p:nvPr>
            <p:ph type="title"/>
          </p:nvPr>
        </p:nvSpPr>
        <p:spPr>
          <a:xfrm>
            <a:off x="457200" y="39688"/>
            <a:ext cx="8229600" cy="1143000"/>
          </a:xfrm>
        </p:spPr>
        <p:txBody>
          <a:bodyPr/>
          <a:lstStyle/>
          <a:p>
            <a:pPr eaLnBrk="1" hangingPunct="1"/>
            <a:r>
              <a:rPr lang="en-US" sz="2400" dirty="0" smtClean="0">
                <a:latin typeface="Arial" charset="0"/>
              </a:rPr>
              <a:t>Finding </a:t>
            </a:r>
            <a:r>
              <a:rPr lang="en-US" sz="2400" dirty="0">
                <a:latin typeface="Arial" charset="0"/>
              </a:rPr>
              <a:t>"Conserved” Sites </a:t>
            </a:r>
            <a:r>
              <a:rPr lang="en-US" sz="2400" dirty="0" smtClean="0">
                <a:latin typeface="Arial" charset="0"/>
              </a:rPr>
              <a:t>in </a:t>
            </a:r>
            <a:r>
              <a:rPr lang="en-US" sz="2400" dirty="0">
                <a:latin typeface="Arial" charset="0"/>
              </a:rPr>
              <a:t>the Human Population:</a:t>
            </a:r>
            <a:br>
              <a:rPr lang="en-US" sz="2400" dirty="0">
                <a:latin typeface="Arial" charset="0"/>
              </a:rPr>
            </a:br>
            <a:r>
              <a:rPr lang="en-US" sz="2400" dirty="0">
                <a:latin typeface="Arial" charset="0"/>
              </a:rPr>
              <a:t> </a:t>
            </a:r>
            <a:r>
              <a:rPr lang="en-US" sz="1800" dirty="0">
                <a:latin typeface="Arial" charset="0"/>
              </a:rPr>
              <a:t>Negative selection in non-coding </a:t>
            </a:r>
            <a:r>
              <a:rPr lang="en-US" sz="1800" dirty="0" smtClean="0">
                <a:latin typeface="Arial" charset="0"/>
              </a:rPr>
              <a:t>elements based on </a:t>
            </a:r>
            <a:br>
              <a:rPr lang="en-US" sz="1800" dirty="0" smtClean="0">
                <a:latin typeface="Arial" charset="0"/>
              </a:rPr>
            </a:br>
            <a:r>
              <a:rPr lang="en-US" sz="1800" dirty="0" smtClean="0">
                <a:latin typeface="Arial" charset="0"/>
              </a:rPr>
              <a:t>Production ENCODE &amp; 1000G Phase 1</a:t>
            </a:r>
            <a:endParaRPr lang="en-US" sz="1800" dirty="0">
              <a:latin typeface="Arial" charset="0"/>
            </a:endParaRPr>
          </a:p>
        </p:txBody>
      </p:sp>
      <p:grpSp>
        <p:nvGrpSpPr>
          <p:cNvPr id="74756" name="Group 18"/>
          <p:cNvGrpSpPr>
            <a:grpSpLocks/>
          </p:cNvGrpSpPr>
          <p:nvPr/>
        </p:nvGrpSpPr>
        <p:grpSpPr bwMode="auto">
          <a:xfrm>
            <a:off x="457200" y="1335088"/>
            <a:ext cx="4972050" cy="4922837"/>
            <a:chOff x="4261367" y="667163"/>
            <a:chExt cx="4971998" cy="4923228"/>
          </a:xfrm>
        </p:grpSpPr>
        <p:sp>
          <p:nvSpPr>
            <p:cNvPr id="20" name="Rectangle 19"/>
            <p:cNvSpPr/>
            <p:nvPr/>
          </p:nvSpPr>
          <p:spPr>
            <a:xfrm>
              <a:off x="4496315" y="667163"/>
              <a:ext cx="366709" cy="344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pic>
          <p:nvPicPr>
            <p:cNvPr id="74767" name="Picture 20" descr="Khurana.Figure2.23Jan2013.pdf"/>
            <p:cNvPicPr>
              <a:picLocks noChangeAspect="1"/>
            </p:cNvPicPr>
            <p:nvPr/>
          </p:nvPicPr>
          <p:blipFill>
            <a:blip r:embed="rId4">
              <a:extLst>
                <a:ext uri="{28A0092B-C50C-407E-A947-70E740481C1C}">
                  <a14:useLocalDpi xmlns:a14="http://schemas.microsoft.com/office/drawing/2010/main" val="0"/>
                </a:ext>
              </a:extLst>
            </a:blip>
            <a:srcRect l="5785" t="33331" r="60252" b="62669"/>
            <a:stretch>
              <a:fillRect/>
            </a:stretch>
          </p:blipFill>
          <p:spPr bwMode="auto">
            <a:xfrm>
              <a:off x="4270892" y="4767431"/>
              <a:ext cx="4937746"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8" name="Group 21"/>
            <p:cNvGrpSpPr>
              <a:grpSpLocks/>
            </p:cNvGrpSpPr>
            <p:nvPr/>
          </p:nvGrpSpPr>
          <p:grpSpPr bwMode="auto">
            <a:xfrm>
              <a:off x="4261367" y="839321"/>
              <a:ext cx="4971998" cy="3931920"/>
              <a:chOff x="4261367" y="839321"/>
              <a:chExt cx="4971998" cy="3931920"/>
            </a:xfrm>
          </p:grpSpPr>
          <p:pic>
            <p:nvPicPr>
              <p:cNvPr id="74771" name="Picture 24" descr="Khurana.Figure2.23Jan2013.pdf"/>
              <p:cNvPicPr>
                <a:picLocks noChangeAspect="1"/>
              </p:cNvPicPr>
              <p:nvPr/>
            </p:nvPicPr>
            <p:blipFill>
              <a:blip r:embed="rId5">
                <a:extLst>
                  <a:ext uri="{28A0092B-C50C-407E-A947-70E740481C1C}">
                    <a14:useLocalDpi xmlns:a14="http://schemas.microsoft.com/office/drawing/2010/main" val="0"/>
                  </a:ext>
                </a:extLst>
              </a:blip>
              <a:srcRect l="5714" t="9776" r="60323" b="71114"/>
              <a:stretch>
                <a:fillRect/>
              </a:stretch>
            </p:blipFill>
            <p:spPr bwMode="auto">
              <a:xfrm>
                <a:off x="4261367" y="839321"/>
                <a:ext cx="4937746"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7304573" y="1661017"/>
                <a:ext cx="1928792" cy="2741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grpSp>
        <p:sp>
          <p:nvSpPr>
            <p:cNvPr id="23" name="Rectangle 22"/>
            <p:cNvSpPr/>
            <p:nvPr/>
          </p:nvSpPr>
          <p:spPr>
            <a:xfrm>
              <a:off x="8953968" y="4736248"/>
              <a:ext cx="174623" cy="238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4" name="Rectangle 23"/>
            <p:cNvSpPr/>
            <p:nvPr/>
          </p:nvSpPr>
          <p:spPr>
            <a:xfrm>
              <a:off x="4496315" y="667163"/>
              <a:ext cx="366709" cy="3445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grpSp>
      <p:sp>
        <p:nvSpPr>
          <p:cNvPr id="27" name="Content Placeholder 6"/>
          <p:cNvSpPr>
            <a:spLocks noGrp="1"/>
          </p:cNvSpPr>
          <p:nvPr/>
        </p:nvSpPr>
        <p:spPr>
          <a:xfrm>
            <a:off x="5686425" y="2582863"/>
            <a:ext cx="2886075" cy="2698750"/>
          </a:xfrm>
          <a:prstGeom prst="rect">
            <a:avLst/>
          </a:prstGeom>
        </p:spPr>
        <p:txBody>
          <a:bodyPr>
            <a:normAutofit fontScale="4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defRPr/>
            </a:pPr>
            <a:endParaRPr lang="en-US" sz="2600" dirty="0" smtClean="0">
              <a:solidFill>
                <a:prstClr val="black"/>
              </a:solidFill>
            </a:endParaRPr>
          </a:p>
          <a:p>
            <a:pPr algn="ctr" fontAlgn="auto">
              <a:spcAft>
                <a:spcPts val="0"/>
              </a:spcAft>
              <a:defRPr/>
            </a:pPr>
            <a:r>
              <a:rPr lang="en-US" sz="4600" dirty="0" smtClean="0">
                <a:solidFill>
                  <a:prstClr val="black"/>
                </a:solidFill>
              </a:rPr>
              <a:t>Broad categories of regulatory </a:t>
            </a:r>
            <a:r>
              <a:rPr lang="en-US" sz="4600" dirty="0">
                <a:solidFill>
                  <a:prstClr val="black"/>
                </a:solidFill>
              </a:rPr>
              <a:t>regions </a:t>
            </a:r>
            <a:r>
              <a:rPr lang="en-US" sz="4600" dirty="0" smtClean="0">
                <a:solidFill>
                  <a:prstClr val="black"/>
                </a:solidFill>
              </a:rPr>
              <a:t>under </a:t>
            </a:r>
            <a:r>
              <a:rPr lang="en-US" sz="4600" dirty="0">
                <a:solidFill>
                  <a:prstClr val="black"/>
                </a:solidFill>
              </a:rPr>
              <a:t>negative </a:t>
            </a:r>
            <a:r>
              <a:rPr lang="en-US" sz="4600" dirty="0" smtClean="0">
                <a:solidFill>
                  <a:prstClr val="black"/>
                </a:solidFill>
              </a:rPr>
              <a:t>selection</a:t>
            </a:r>
          </a:p>
          <a:p>
            <a:pPr algn="ctr" fontAlgn="auto">
              <a:spcAft>
                <a:spcPts val="0"/>
              </a:spcAft>
              <a:defRPr/>
            </a:pPr>
            <a:r>
              <a:rPr lang="en-US" sz="4600" dirty="0" smtClean="0">
                <a:solidFill>
                  <a:prstClr val="black"/>
                </a:solidFill>
              </a:rPr>
              <a:t>Related to:</a:t>
            </a:r>
          </a:p>
          <a:p>
            <a:pPr marL="0" indent="0" algn="ctr" fontAlgn="auto">
              <a:spcAft>
                <a:spcPts val="0"/>
              </a:spcAft>
              <a:buFont typeface="Arial"/>
              <a:buNone/>
              <a:defRPr/>
            </a:pPr>
            <a:r>
              <a:rPr lang="en-US" sz="2300" dirty="0" smtClean="0">
                <a:solidFill>
                  <a:prstClr val="black"/>
                </a:solidFill>
              </a:rPr>
              <a:t>        </a:t>
            </a:r>
          </a:p>
          <a:p>
            <a:pPr marL="0" indent="0" algn="ctr" fontAlgn="auto">
              <a:spcAft>
                <a:spcPts val="0"/>
              </a:spcAft>
              <a:buFont typeface="Arial"/>
              <a:buNone/>
              <a:defRPr/>
            </a:pPr>
            <a:r>
              <a:rPr lang="en-US" sz="2300" dirty="0" smtClean="0">
                <a:solidFill>
                  <a:prstClr val="black"/>
                </a:solidFill>
              </a:rPr>
              <a:t>ENCODE, </a:t>
            </a:r>
            <a:r>
              <a:rPr lang="en-US" sz="2300" i="1" dirty="0" smtClean="0">
                <a:solidFill>
                  <a:prstClr val="black"/>
                </a:solidFill>
              </a:rPr>
              <a:t>Nature</a:t>
            </a:r>
            <a:r>
              <a:rPr lang="en-US" sz="2300" dirty="0" smtClean="0">
                <a:solidFill>
                  <a:prstClr val="black"/>
                </a:solidFill>
              </a:rPr>
              <a:t>, 2012</a:t>
            </a:r>
          </a:p>
          <a:p>
            <a:pPr marL="0" indent="0" algn="ctr" fontAlgn="auto">
              <a:spcAft>
                <a:spcPts val="0"/>
              </a:spcAft>
              <a:buFont typeface="Arial"/>
              <a:buNone/>
              <a:defRPr/>
            </a:pPr>
            <a:r>
              <a:rPr lang="en-US" sz="2300" dirty="0" smtClean="0">
                <a:solidFill>
                  <a:prstClr val="black"/>
                </a:solidFill>
              </a:rPr>
              <a:t>Ward &amp; </a:t>
            </a:r>
            <a:r>
              <a:rPr lang="en-US" sz="2300" dirty="0" err="1" smtClean="0">
                <a:solidFill>
                  <a:prstClr val="black"/>
                </a:solidFill>
              </a:rPr>
              <a:t>Kellis</a:t>
            </a:r>
            <a:r>
              <a:rPr lang="en-US" sz="2300" dirty="0" smtClean="0">
                <a:solidFill>
                  <a:prstClr val="black"/>
                </a:solidFill>
              </a:rPr>
              <a:t>, </a:t>
            </a:r>
            <a:r>
              <a:rPr lang="en-US" sz="2300" i="1" dirty="0" smtClean="0">
                <a:solidFill>
                  <a:prstClr val="black"/>
                </a:solidFill>
              </a:rPr>
              <a:t>Science</a:t>
            </a:r>
            <a:r>
              <a:rPr lang="en-US" sz="2300" dirty="0" smtClean="0">
                <a:solidFill>
                  <a:prstClr val="black"/>
                </a:solidFill>
              </a:rPr>
              <a:t>, 2012</a:t>
            </a:r>
          </a:p>
          <a:p>
            <a:pPr marL="0" indent="0" algn="ctr" fontAlgn="auto">
              <a:spcAft>
                <a:spcPts val="0"/>
              </a:spcAft>
              <a:buFont typeface="Arial"/>
              <a:buNone/>
              <a:defRPr/>
            </a:pPr>
            <a:r>
              <a:rPr lang="en-US" sz="2300" dirty="0" smtClean="0">
                <a:solidFill>
                  <a:prstClr val="black"/>
                </a:solidFill>
              </a:rPr>
              <a:t>Mu et al, </a:t>
            </a:r>
            <a:r>
              <a:rPr lang="en-US" sz="2300" i="1" dirty="0" smtClean="0">
                <a:solidFill>
                  <a:prstClr val="black"/>
                </a:solidFill>
              </a:rPr>
              <a:t>NAR</a:t>
            </a:r>
            <a:r>
              <a:rPr lang="en-US" sz="2300" dirty="0" smtClean="0">
                <a:solidFill>
                  <a:prstClr val="black"/>
                </a:solidFill>
              </a:rPr>
              <a:t>, 2011</a:t>
            </a:r>
          </a:p>
          <a:p>
            <a:pPr marL="0" indent="0" fontAlgn="auto">
              <a:spcAft>
                <a:spcPts val="0"/>
              </a:spcAft>
              <a:buFont typeface="Arial"/>
              <a:buNone/>
              <a:defRPr/>
            </a:pPr>
            <a:endParaRPr lang="en-US" sz="4600" dirty="0" smtClean="0">
              <a:solidFill>
                <a:prstClr val="black"/>
              </a:solidFill>
            </a:endParaRPr>
          </a:p>
        </p:txBody>
      </p:sp>
      <p:sp>
        <p:nvSpPr>
          <p:cNvPr id="3" name="Rectangle 2"/>
          <p:cNvSpPr/>
          <p:nvPr/>
        </p:nvSpPr>
        <p:spPr>
          <a:xfrm>
            <a:off x="5276850" y="2189163"/>
            <a:ext cx="287338"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28" name="Rectangle 27"/>
          <p:cNvSpPr/>
          <p:nvPr/>
        </p:nvSpPr>
        <p:spPr>
          <a:xfrm>
            <a:off x="5243513" y="5281613"/>
            <a:ext cx="287337" cy="393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Calibri"/>
            </a:endParaRPr>
          </a:p>
        </p:txBody>
      </p:sp>
      <p:sp>
        <p:nvSpPr>
          <p:cNvPr id="74760" name="TextBox 29"/>
          <p:cNvSpPr txBox="1">
            <a:spLocks noChangeArrowheads="1"/>
          </p:cNvSpPr>
          <p:nvPr/>
        </p:nvSpPr>
        <p:spPr bwMode="auto">
          <a:xfrm>
            <a:off x="28575" y="3205163"/>
            <a:ext cx="1387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rPr>
              <a:t>(Non-coding RNA)</a:t>
            </a:r>
          </a:p>
        </p:txBody>
      </p:sp>
      <p:sp>
        <p:nvSpPr>
          <p:cNvPr id="74761" name="TextBox 30"/>
          <p:cNvSpPr txBox="1">
            <a:spLocks noChangeArrowheads="1"/>
          </p:cNvSpPr>
          <p:nvPr/>
        </p:nvSpPr>
        <p:spPr bwMode="auto">
          <a:xfrm>
            <a:off x="28575" y="3497263"/>
            <a:ext cx="1387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rPr>
              <a:t>(DNase I hypersensitive sites)</a:t>
            </a:r>
          </a:p>
        </p:txBody>
      </p:sp>
      <p:sp>
        <p:nvSpPr>
          <p:cNvPr id="74762" name="TextBox 31"/>
          <p:cNvSpPr txBox="1">
            <a:spLocks noChangeArrowheads="1"/>
          </p:cNvSpPr>
          <p:nvPr/>
        </p:nvSpPr>
        <p:spPr bwMode="auto">
          <a:xfrm>
            <a:off x="6350" y="4244975"/>
            <a:ext cx="1387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rPr>
              <a:t>(Transcription factor binding sites)</a:t>
            </a:r>
          </a:p>
        </p:txBody>
      </p:sp>
      <p:sp>
        <p:nvSpPr>
          <p:cNvPr id="74763" name="TextBox 32"/>
          <p:cNvSpPr txBox="1">
            <a:spLocks noChangeArrowheads="1"/>
          </p:cNvSpPr>
          <p:nvPr/>
        </p:nvSpPr>
        <p:spPr bwMode="auto">
          <a:xfrm>
            <a:off x="3244850" y="3935413"/>
            <a:ext cx="1387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rPr>
              <a:t>(TFSS: Sequence-specific TFs)</a:t>
            </a:r>
          </a:p>
        </p:txBody>
      </p:sp>
      <p:sp>
        <p:nvSpPr>
          <p:cNvPr id="74764" name="Text Box 6"/>
          <p:cNvSpPr txBox="1">
            <a:spLocks noChangeArrowheads="1"/>
          </p:cNvSpPr>
          <p:nvPr>
            <p:custDataLst>
              <p:tags r:id="rId1"/>
            </p:custDataLst>
          </p:nvPr>
        </p:nvSpPr>
        <p:spPr bwMode="auto">
          <a:xfrm>
            <a:off x="6616700" y="6551613"/>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74765" name="TextBox 1"/>
          <p:cNvSpPr txBox="1">
            <a:spLocks noChangeArrowheads="1"/>
          </p:cNvSpPr>
          <p:nvPr/>
        </p:nvSpPr>
        <p:spPr bwMode="auto">
          <a:xfrm>
            <a:off x="1498600" y="6200775"/>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t>Depletion of Common Variants </a:t>
            </a:r>
            <a:br>
              <a:rPr lang="en-US" sz="1800" b="1"/>
            </a:br>
            <a:r>
              <a:rPr lang="en-US" sz="1800" b="1"/>
              <a:t>in the Human Population</a:t>
            </a:r>
          </a:p>
        </p:txBody>
      </p:sp>
    </p:spTree>
  </p:cSld>
  <p:clrMapOvr>
    <a:masterClrMapping/>
  </p:clrMapOvr>
  <p:transition xmlns:p14="http://schemas.microsoft.com/office/powerpoint/2010/main" spd="slow" advTm="55876"/>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 descr="Figure2-May3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76803" name="TextBox 1"/>
          <p:cNvSpPr txBox="1">
            <a:spLocks noChangeArrowheads="1"/>
          </p:cNvSpPr>
          <p:nvPr/>
        </p:nvSpPr>
        <p:spPr bwMode="auto">
          <a:xfrm>
            <a:off x="1252538" y="5894388"/>
            <a:ext cx="3338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Sub-categorization possible because of better statistics from 1000G phase 1 v pilot</a:t>
            </a:r>
          </a:p>
        </p:txBody>
      </p:sp>
      <p:sp>
        <p:nvSpPr>
          <p:cNvPr id="76804" name="Title 1"/>
          <p:cNvSpPr>
            <a:spLocks noGrp="1"/>
          </p:cNvSpPr>
          <p:nvPr>
            <p:ph type="title"/>
          </p:nvPr>
        </p:nvSpPr>
        <p:spPr>
          <a:xfrm>
            <a:off x="6461125" y="706438"/>
            <a:ext cx="2376488" cy="1385887"/>
          </a:xfrm>
        </p:spPr>
        <p:txBody>
          <a:bodyPr/>
          <a:lstStyle/>
          <a:p>
            <a:pPr eaLnBrk="1" hangingPunct="1"/>
            <a:r>
              <a:rPr lang="en-US" sz="2400" dirty="0">
                <a:solidFill>
                  <a:srgbClr val="000090"/>
                </a:solidFill>
                <a:latin typeface="Arial" charset="0"/>
              </a:rPr>
              <a:t>Differential selective constraints </a:t>
            </a:r>
            <a:br>
              <a:rPr lang="en-US" sz="2400" dirty="0">
                <a:solidFill>
                  <a:srgbClr val="000090"/>
                </a:solidFill>
                <a:latin typeface="Arial" charset="0"/>
              </a:rPr>
            </a:br>
            <a:r>
              <a:rPr lang="en-US" sz="2400" dirty="0">
                <a:solidFill>
                  <a:srgbClr val="000090"/>
                </a:solidFill>
                <a:latin typeface="Arial" charset="0"/>
              </a:rPr>
              <a:t>among specific sub-categories</a:t>
            </a:r>
          </a:p>
        </p:txBody>
      </p:sp>
    </p:spTree>
  </p:cSld>
  <p:clrMapOvr>
    <a:masterClrMapping/>
  </p:clrMapOvr>
  <p:transition xmlns:p14="http://schemas.microsoft.com/office/powerpoint/2010/main" spd="slow" advTm="39195"/>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9" descr="Figure2-May3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77827" name="TextBox 1"/>
          <p:cNvSpPr txBox="1">
            <a:spLocks noChangeArrowheads="1"/>
          </p:cNvSpPr>
          <p:nvPr/>
        </p:nvSpPr>
        <p:spPr bwMode="auto">
          <a:xfrm>
            <a:off x="1252538" y="5894388"/>
            <a:ext cx="3338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Sub-categorization possible because of better statistics from 1000G phase 1 v pilot</a:t>
            </a:r>
          </a:p>
        </p:txBody>
      </p:sp>
      <p:pic>
        <p:nvPicPr>
          <p:cNvPr id="77828" name="Picture 5" descr="Figure2-May30,3.png"/>
          <p:cNvPicPr>
            <a:picLocks noChangeAspect="1"/>
          </p:cNvPicPr>
          <p:nvPr/>
        </p:nvPicPr>
        <p:blipFill>
          <a:blip r:embed="rId4">
            <a:extLst>
              <a:ext uri="{28A0092B-C50C-407E-A947-70E740481C1C}">
                <a14:useLocalDpi xmlns:a14="http://schemas.microsoft.com/office/drawing/2010/main" val="0"/>
              </a:ext>
            </a:extLst>
          </a:blip>
          <a:srcRect t="40079"/>
          <a:stretch>
            <a:fillRect/>
          </a:stretch>
        </p:blipFill>
        <p:spPr bwMode="auto">
          <a:xfrm>
            <a:off x="101600" y="850900"/>
            <a:ext cx="42306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6604000" y="2619375"/>
            <a:ext cx="223361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defRPr/>
            </a:pPr>
            <a:r>
              <a:rPr lang="en-US" sz="1600" dirty="0" smtClean="0">
                <a:solidFill>
                  <a:srgbClr val="000000"/>
                </a:solidFill>
              </a:rPr>
              <a:t>Start</a:t>
            </a:r>
            <a:r>
              <a:rPr lang="en-US" sz="3600" dirty="0" smtClean="0">
                <a:solidFill>
                  <a:srgbClr val="000000"/>
                </a:solidFill>
              </a:rPr>
              <a:t> 677</a:t>
            </a:r>
            <a:r>
              <a:rPr lang="en-US" sz="1600" dirty="0" smtClean="0">
                <a:solidFill>
                  <a:srgbClr val="000000"/>
                </a:solidFill>
              </a:rPr>
              <a:t> high-resolution non-coding categories; Rank &amp; find those under strongest selection</a:t>
            </a:r>
          </a:p>
          <a:p>
            <a:pPr eaLnBrk="1" hangingPunct="1">
              <a:buFont typeface="Wingdings" charset="0"/>
              <a:buChar char="q"/>
              <a:defRPr/>
            </a:pPr>
            <a:endParaRPr lang="en-US" sz="1600" dirty="0" smtClean="0">
              <a:solidFill>
                <a:srgbClr val="000000"/>
              </a:solidFill>
            </a:endParaRPr>
          </a:p>
        </p:txBody>
      </p:sp>
      <p:sp>
        <p:nvSpPr>
          <p:cNvPr id="77830" name="TextBox 14"/>
          <p:cNvSpPr txBox="1">
            <a:spLocks noChangeArrowheads="1"/>
          </p:cNvSpPr>
          <p:nvPr/>
        </p:nvSpPr>
        <p:spPr bwMode="auto">
          <a:xfrm>
            <a:off x="3214688" y="822325"/>
            <a:ext cx="318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~0.4% genomic coverage  (~ top 25)</a:t>
            </a:r>
          </a:p>
        </p:txBody>
      </p:sp>
      <p:sp>
        <p:nvSpPr>
          <p:cNvPr id="77831" name="TextBox 13"/>
          <p:cNvSpPr txBox="1">
            <a:spLocks noChangeArrowheads="1"/>
          </p:cNvSpPr>
          <p:nvPr/>
        </p:nvSpPr>
        <p:spPr bwMode="auto">
          <a:xfrm>
            <a:off x="3216275" y="1092200"/>
            <a:ext cx="299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~0.02% genomic coverage (top 5)</a:t>
            </a:r>
          </a:p>
        </p:txBody>
      </p:sp>
      <p:sp>
        <p:nvSpPr>
          <p:cNvPr id="77832" name="Title 1"/>
          <p:cNvSpPr>
            <a:spLocks noGrp="1"/>
          </p:cNvSpPr>
          <p:nvPr>
            <p:ph type="title"/>
          </p:nvPr>
        </p:nvSpPr>
        <p:spPr>
          <a:xfrm>
            <a:off x="6461125" y="515938"/>
            <a:ext cx="2376488" cy="1385887"/>
          </a:xfrm>
        </p:spPr>
        <p:txBody>
          <a:bodyPr/>
          <a:lstStyle/>
          <a:p>
            <a:pPr eaLnBrk="1" hangingPunct="1"/>
            <a:r>
              <a:rPr lang="en-US" sz="3200" dirty="0" smtClean="0">
                <a:solidFill>
                  <a:srgbClr val="000090"/>
                </a:solidFill>
                <a:latin typeface="Arial" charset="0"/>
              </a:rPr>
              <a:t>Defining Sensitive </a:t>
            </a:r>
            <a:r>
              <a:rPr lang="en-US" sz="3200" dirty="0">
                <a:solidFill>
                  <a:srgbClr val="000090"/>
                </a:solidFill>
                <a:latin typeface="Arial" charset="0"/>
              </a:rPr>
              <a:t/>
            </a:r>
            <a:br>
              <a:rPr lang="en-US" sz="3200" dirty="0">
                <a:solidFill>
                  <a:srgbClr val="000090"/>
                </a:solidFill>
                <a:latin typeface="Arial" charset="0"/>
              </a:rPr>
            </a:br>
            <a:r>
              <a:rPr lang="en-US" sz="3200" dirty="0" smtClean="0">
                <a:solidFill>
                  <a:srgbClr val="000090"/>
                </a:solidFill>
                <a:latin typeface="Arial" charset="0"/>
              </a:rPr>
              <a:t>non-coding Regions</a:t>
            </a:r>
            <a:endParaRPr lang="en-US" sz="3200" dirty="0">
              <a:solidFill>
                <a:srgbClr val="000090"/>
              </a:solidFill>
              <a:latin typeface="Arial" charset="0"/>
            </a:endParaRPr>
          </a:p>
        </p:txBody>
      </p:sp>
    </p:spTree>
  </p:cSld>
  <p:clrMapOvr>
    <a:masterClrMapping/>
  </p:clrMapOvr>
  <p:transition xmlns:p14="http://schemas.microsoft.com/office/powerpoint/2010/main" spd="slow" advTm="39195"/>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2560094040"/>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custDataLst>
              <p:tags r:id="rId2"/>
            </p:custDataLst>
          </p:nvPr>
        </p:nvSpPr>
        <p:spPr>
          <a:xfrm>
            <a:off x="215900" y="158750"/>
            <a:ext cx="4637088" cy="460375"/>
          </a:xfrm>
        </p:spPr>
        <p:txBody>
          <a:bodyPr/>
          <a:lstStyle/>
          <a:p>
            <a:r>
              <a:rPr lang="en-US" sz="1800" b="1">
                <a:latin typeface="Helvetica" charset="0"/>
                <a:cs typeface="Helvetica" charset="0"/>
              </a:rPr>
              <a:t>Relating Non-coding Annotation </a:t>
            </a:r>
            <a:br>
              <a:rPr lang="en-US" sz="1800" b="1">
                <a:latin typeface="Helvetica" charset="0"/>
                <a:cs typeface="Helvetica" charset="0"/>
              </a:rPr>
            </a:br>
            <a:r>
              <a:rPr lang="en-US" sz="1800" b="1">
                <a:latin typeface="Helvetica" charset="0"/>
                <a:cs typeface="Helvetica" charset="0"/>
              </a:rPr>
              <a:t>to Protein-coding Genes via Networks</a:t>
            </a:r>
          </a:p>
        </p:txBody>
      </p:sp>
      <p:sp>
        <p:nvSpPr>
          <p:cNvPr id="79874" name="Content Placeholder 2"/>
          <p:cNvSpPr txBox="1">
            <a:spLocks/>
          </p:cNvSpPr>
          <p:nvPr>
            <p:custDataLst>
              <p:tags r:id="rId3"/>
            </p:custDataLst>
          </p:nvPr>
        </p:nvSpPr>
        <p:spPr bwMode="auto">
          <a:xfrm>
            <a:off x="381000" y="717550"/>
            <a:ext cx="5130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4" tIns="45998" rIns="91994" bIns="45998"/>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pPr>
            <a:r>
              <a:rPr lang="en-US" sz="1400">
                <a:solidFill>
                  <a:srgbClr val="000000"/>
                </a:solidFill>
                <a:latin typeface="Arial" charset="0"/>
              </a:rPr>
              <a:t>Regulatory elements</a:t>
            </a:r>
          </a:p>
          <a:p>
            <a:pPr>
              <a:spcBef>
                <a:spcPct val="20000"/>
              </a:spcBef>
            </a:pPr>
            <a:endParaRPr lang="en-US" sz="1600">
              <a:solidFill>
                <a:srgbClr val="000000"/>
              </a:solidFill>
              <a:latin typeface="Arial" charset="0"/>
            </a:endParaRPr>
          </a:p>
        </p:txBody>
      </p:sp>
      <p:cxnSp>
        <p:nvCxnSpPr>
          <p:cNvPr id="79875" name="Straight Arrow Connector 102"/>
          <p:cNvCxnSpPr>
            <a:cxnSpLocks noChangeShapeType="1"/>
          </p:cNvCxnSpPr>
          <p:nvPr>
            <p:custDataLst>
              <p:tags r:id="rId4"/>
            </p:custDataLst>
          </p:nvPr>
        </p:nvCxnSpPr>
        <p:spPr bwMode="auto">
          <a:xfrm flipH="1">
            <a:off x="1731963" y="1292225"/>
            <a:ext cx="1587" cy="247650"/>
          </a:xfrm>
          <a:prstGeom prst="straightConnector1">
            <a:avLst/>
          </a:prstGeom>
          <a:noFill/>
          <a:ln w="31750">
            <a:solidFill>
              <a:schemeClr val="tx1"/>
            </a:solidFill>
            <a:round/>
            <a:headEnd type="none" w="sm" len="sm"/>
            <a:tailEnd type="arrow" w="med" len="med"/>
          </a:ln>
          <a:extLst>
            <a:ext uri="{909E8E84-426E-40dd-AFC4-6F175D3DCCD1}">
              <a14:hiddenFill xmlns:a14="http://schemas.microsoft.com/office/drawing/2010/main">
                <a:noFill/>
              </a14:hiddenFill>
            </a:ext>
          </a:extLst>
        </p:spPr>
      </p:cxnSp>
      <p:pic>
        <p:nvPicPr>
          <p:cNvPr id="79876" name="Picture 2"/>
          <p:cNvPicPr>
            <a:picLocks noChangeAspect="1"/>
          </p:cNvPicPr>
          <p:nvPr>
            <p:custDataLst>
              <p:tags r:id="rId5"/>
            </p:custDataLst>
          </p:nvPr>
        </p:nvPicPr>
        <p:blipFill>
          <a:blip r:embed="rId33">
            <a:extLst>
              <a:ext uri="{28A0092B-C50C-407E-A947-70E740481C1C}">
                <a14:useLocalDpi xmlns:a14="http://schemas.microsoft.com/office/drawing/2010/main" val="0"/>
              </a:ext>
            </a:extLst>
          </a:blip>
          <a:srcRect/>
          <a:stretch>
            <a:fillRect/>
          </a:stretch>
        </p:blipFill>
        <p:spPr bwMode="auto">
          <a:xfrm>
            <a:off x="7121525" y="-1588"/>
            <a:ext cx="2025650" cy="19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Box 61"/>
          <p:cNvSpPr txBox="1">
            <a:spLocks noChangeArrowheads="1"/>
          </p:cNvSpPr>
          <p:nvPr>
            <p:custDataLst>
              <p:tags r:id="rId6"/>
            </p:custDataLst>
          </p:nvPr>
        </p:nvSpPr>
        <p:spPr bwMode="auto">
          <a:xfrm>
            <a:off x="5127625" y="71438"/>
            <a:ext cx="1968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a:solidFill>
                  <a:srgbClr val="A6A6A6"/>
                </a:solidFill>
                <a:latin typeface="Arial" charset="0"/>
              </a:rPr>
              <a:t>[ Cheng et al., </a:t>
            </a:r>
            <a:r>
              <a:rPr lang="en-US" sz="900" i="1">
                <a:solidFill>
                  <a:srgbClr val="A6A6A6"/>
                </a:solidFill>
                <a:latin typeface="Arial" charset="0"/>
              </a:rPr>
              <a:t>Bioinfo</a:t>
            </a:r>
            <a:r>
              <a:rPr lang="en-US" sz="900">
                <a:solidFill>
                  <a:srgbClr val="A6A6A6"/>
                </a:solidFill>
                <a:latin typeface="Arial" charset="0"/>
              </a:rPr>
              <a:t>. ('11), </a:t>
            </a:r>
            <a:br>
              <a:rPr lang="en-US" sz="900">
                <a:solidFill>
                  <a:srgbClr val="A6A6A6"/>
                </a:solidFill>
                <a:latin typeface="Arial" charset="0"/>
              </a:rPr>
            </a:br>
            <a:r>
              <a:rPr lang="en-US" sz="900">
                <a:solidFill>
                  <a:srgbClr val="A6A6A6"/>
                </a:solidFill>
                <a:latin typeface="Arial" charset="0"/>
              </a:rPr>
              <a:t>  Gerstein et al., </a:t>
            </a:r>
            <a:r>
              <a:rPr lang="en-US" sz="900" i="1">
                <a:solidFill>
                  <a:srgbClr val="A6A6A6"/>
                </a:solidFill>
                <a:latin typeface="Arial" charset="0"/>
              </a:rPr>
              <a:t>Nature</a:t>
            </a:r>
            <a:r>
              <a:rPr lang="en-US" sz="900">
                <a:solidFill>
                  <a:srgbClr val="A6A6A6"/>
                </a:solidFill>
                <a:latin typeface="Arial" charset="0"/>
              </a:rPr>
              <a:t> ('12) , </a:t>
            </a:r>
            <a:br>
              <a:rPr lang="en-US" sz="900">
                <a:solidFill>
                  <a:srgbClr val="A6A6A6"/>
                </a:solidFill>
                <a:latin typeface="Arial" charset="0"/>
              </a:rPr>
            </a:br>
            <a:r>
              <a:rPr lang="en-US" sz="900">
                <a:solidFill>
                  <a:srgbClr val="A6A6A6"/>
                </a:solidFill>
                <a:latin typeface="Arial" charset="0"/>
              </a:rPr>
              <a:t>  Yip et al., </a:t>
            </a:r>
            <a:r>
              <a:rPr lang="en-US" sz="900" i="1">
                <a:solidFill>
                  <a:srgbClr val="A6A6A6"/>
                </a:solidFill>
                <a:latin typeface="Arial" charset="0"/>
              </a:rPr>
              <a:t>GenomeBiology</a:t>
            </a:r>
            <a:r>
              <a:rPr lang="en-US" sz="900">
                <a:solidFill>
                  <a:srgbClr val="A6A6A6"/>
                </a:solidFill>
                <a:latin typeface="Arial" charset="0"/>
              </a:rPr>
              <a:t> ('12),</a:t>
            </a:r>
          </a:p>
          <a:p>
            <a:pPr eaLnBrk="1" hangingPunct="1"/>
            <a:r>
              <a:rPr lang="en-US" sz="900">
                <a:solidFill>
                  <a:srgbClr val="A6A6A6"/>
                </a:solidFill>
                <a:latin typeface="Arial" charset="0"/>
              </a:rPr>
              <a:t>  Fu</a:t>
            </a:r>
            <a:r>
              <a:rPr lang="zh-CN" altLang="en-US" sz="900">
                <a:solidFill>
                  <a:srgbClr val="A6A6A6"/>
                </a:solidFill>
                <a:latin typeface="Arial" charset="0"/>
              </a:rPr>
              <a:t> </a:t>
            </a:r>
            <a:r>
              <a:rPr lang="en-US" altLang="zh-CN" sz="900">
                <a:solidFill>
                  <a:srgbClr val="A6A6A6"/>
                </a:solidFill>
                <a:latin typeface="Arial" charset="0"/>
              </a:rPr>
              <a:t>et</a:t>
            </a:r>
            <a:r>
              <a:rPr lang="zh-CN" altLang="en-US" sz="900">
                <a:solidFill>
                  <a:srgbClr val="A6A6A6"/>
                </a:solidFill>
                <a:latin typeface="Arial" charset="0"/>
              </a:rPr>
              <a:t> </a:t>
            </a:r>
            <a:r>
              <a:rPr lang="en-US" altLang="zh-CN" sz="900">
                <a:solidFill>
                  <a:srgbClr val="A6A6A6"/>
                </a:solidFill>
                <a:latin typeface="Arial" charset="0"/>
              </a:rPr>
              <a:t>al.,</a:t>
            </a:r>
            <a:r>
              <a:rPr lang="zh-CN" altLang="en-US" sz="900">
                <a:solidFill>
                  <a:srgbClr val="A6A6A6"/>
                </a:solidFill>
                <a:latin typeface="Arial" charset="0"/>
              </a:rPr>
              <a:t> </a:t>
            </a:r>
            <a:r>
              <a:rPr lang="en-US" altLang="zh-CN" sz="900" i="1">
                <a:solidFill>
                  <a:srgbClr val="A6A6A6"/>
                </a:solidFill>
                <a:latin typeface="Arial" charset="0"/>
              </a:rPr>
              <a:t>GenomeBiology</a:t>
            </a:r>
            <a:r>
              <a:rPr lang="en-US" altLang="zh-CN" sz="900">
                <a:solidFill>
                  <a:srgbClr val="A6A6A6"/>
                </a:solidFill>
                <a:latin typeface="Arial" charset="0"/>
              </a:rPr>
              <a:t>(</a:t>
            </a:r>
            <a:r>
              <a:rPr lang="en-US" sz="900">
                <a:solidFill>
                  <a:srgbClr val="A6A6A6"/>
                </a:solidFill>
                <a:latin typeface="Arial" charset="0"/>
              </a:rPr>
              <a:t>'</a:t>
            </a:r>
            <a:r>
              <a:rPr lang="en-US" altLang="zh-CN" sz="900">
                <a:solidFill>
                  <a:srgbClr val="A6A6A6"/>
                </a:solidFill>
                <a:latin typeface="Arial" charset="0"/>
              </a:rPr>
              <a:t>14) </a:t>
            </a:r>
            <a:r>
              <a:rPr lang="zh-CN" altLang="en-US" sz="900">
                <a:solidFill>
                  <a:srgbClr val="A6A6A6"/>
                </a:solidFill>
                <a:latin typeface="Arial" charset="0"/>
              </a:rPr>
              <a:t> </a:t>
            </a:r>
            <a:r>
              <a:rPr lang="en-US" sz="900">
                <a:solidFill>
                  <a:srgbClr val="A6A6A6"/>
                </a:solidFill>
                <a:latin typeface="Arial" charset="0"/>
              </a:rPr>
              <a:t>]</a:t>
            </a:r>
          </a:p>
        </p:txBody>
      </p:sp>
      <p:sp>
        <p:nvSpPr>
          <p:cNvPr id="79878" name="Rectangle 1"/>
          <p:cNvSpPr>
            <a:spLocks noChangeArrowheads="1"/>
          </p:cNvSpPr>
          <p:nvPr/>
        </p:nvSpPr>
        <p:spPr bwMode="auto">
          <a:xfrm>
            <a:off x="381000" y="1598613"/>
            <a:ext cx="4002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1400">
                <a:solidFill>
                  <a:srgbClr val="000000"/>
                </a:solidFill>
                <a:latin typeface="Arial" charset="0"/>
              </a:rPr>
              <a:t>Assigning proximal sites (&lt; 1Kb) to target genes</a:t>
            </a:r>
          </a:p>
        </p:txBody>
      </p:sp>
      <p:sp>
        <p:nvSpPr>
          <p:cNvPr id="79879" name="Rectangle 69"/>
          <p:cNvSpPr>
            <a:spLocks noChangeArrowheads="1"/>
          </p:cNvSpPr>
          <p:nvPr/>
        </p:nvSpPr>
        <p:spPr bwMode="auto">
          <a:xfrm>
            <a:off x="381000" y="3068638"/>
            <a:ext cx="5280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en-US" sz="1400">
                <a:solidFill>
                  <a:srgbClr val="000000"/>
                </a:solidFill>
                <a:latin typeface="Arial" charset="0"/>
              </a:rPr>
              <a:t>Assigning distal sites (10Kb-1Mb) to targets</a:t>
            </a:r>
          </a:p>
        </p:txBody>
      </p:sp>
      <p:grpSp>
        <p:nvGrpSpPr>
          <p:cNvPr id="79880" name="Group 11"/>
          <p:cNvGrpSpPr>
            <a:grpSpLocks/>
          </p:cNvGrpSpPr>
          <p:nvPr/>
        </p:nvGrpSpPr>
        <p:grpSpPr bwMode="auto">
          <a:xfrm>
            <a:off x="152400" y="1031875"/>
            <a:ext cx="5562600" cy="233363"/>
            <a:chOff x="152400" y="1031553"/>
            <a:chExt cx="5562600" cy="233362"/>
          </a:xfrm>
        </p:grpSpPr>
        <p:grpSp>
          <p:nvGrpSpPr>
            <p:cNvPr id="79998" name="Group 95"/>
            <p:cNvGrpSpPr>
              <a:grpSpLocks/>
            </p:cNvGrpSpPr>
            <p:nvPr>
              <p:custDataLst>
                <p:tags r:id="rId30"/>
              </p:custDataLst>
            </p:nvPr>
          </p:nvGrpSpPr>
          <p:grpSpPr bwMode="auto">
            <a:xfrm>
              <a:off x="152400" y="1031553"/>
              <a:ext cx="5562600" cy="233362"/>
              <a:chOff x="152400" y="3462868"/>
              <a:chExt cx="5562600" cy="233677"/>
            </a:xfrm>
          </p:grpSpPr>
          <p:cxnSp>
            <p:nvCxnSpPr>
              <p:cNvPr id="80000" name="Straight Connector 86"/>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80001" name="Oval 8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80002" name="Oval 92"/>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80003" name="Oval 93"/>
              <p:cNvSpPr>
                <a:spLocks noChangeArrowheads="1"/>
              </p:cNvSpPr>
              <p:nvPr/>
            </p:nvSpPr>
            <p:spPr bwMode="auto">
              <a:xfrm>
                <a:off x="194061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80004" name="Oval 94"/>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sp>
          <p:nvSpPr>
            <p:cNvPr id="79999" name="Oval 93"/>
            <p:cNvSpPr>
              <a:spLocks noChangeArrowheads="1"/>
            </p:cNvSpPr>
            <p:nvPr/>
          </p:nvSpPr>
          <p:spPr bwMode="auto">
            <a:xfrm>
              <a:off x="1317625" y="1076003"/>
              <a:ext cx="152400" cy="152400"/>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881" name="Group 4"/>
          <p:cNvGrpSpPr>
            <a:grpSpLocks/>
          </p:cNvGrpSpPr>
          <p:nvPr/>
        </p:nvGrpSpPr>
        <p:grpSpPr bwMode="auto">
          <a:xfrm>
            <a:off x="134938" y="3505200"/>
            <a:ext cx="5562600" cy="692150"/>
            <a:chOff x="134938" y="3374920"/>
            <a:chExt cx="5562600" cy="692150"/>
          </a:xfrm>
        </p:grpSpPr>
        <p:grpSp>
          <p:nvGrpSpPr>
            <p:cNvPr id="79984" name="Group 96"/>
            <p:cNvGrpSpPr>
              <a:grpSpLocks/>
            </p:cNvGrpSpPr>
            <p:nvPr>
              <p:custDataLst>
                <p:tags r:id="rId26"/>
              </p:custDataLst>
            </p:nvPr>
          </p:nvGrpSpPr>
          <p:grpSpPr bwMode="auto">
            <a:xfrm>
              <a:off x="134938" y="3832120"/>
              <a:ext cx="5562600" cy="234950"/>
              <a:chOff x="152400" y="3462868"/>
              <a:chExt cx="5562600" cy="233677"/>
            </a:xfrm>
          </p:grpSpPr>
          <p:cxnSp>
            <p:nvCxnSpPr>
              <p:cNvPr id="79993" name="Straight Connector 13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79994" name="Oval 13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95" name="Oval 139"/>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96" name="Oval 140"/>
              <p:cNvSpPr>
                <a:spLocks noChangeArrowheads="1"/>
              </p:cNvSpPr>
              <p:nvPr/>
            </p:nvSpPr>
            <p:spPr bwMode="auto">
              <a:xfrm>
                <a:off x="194061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97" name="Oval 14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985" name="Group 109"/>
            <p:cNvGrpSpPr>
              <a:grpSpLocks/>
            </p:cNvGrpSpPr>
            <p:nvPr>
              <p:custDataLst>
                <p:tags r:id="rId27"/>
              </p:custDataLst>
            </p:nvPr>
          </p:nvGrpSpPr>
          <p:grpSpPr bwMode="auto">
            <a:xfrm>
              <a:off x="2817813" y="3798783"/>
              <a:ext cx="611187" cy="152400"/>
              <a:chOff x="2818606" y="4876800"/>
              <a:chExt cx="838994" cy="228600"/>
            </a:xfrm>
          </p:grpSpPr>
          <p:cxnSp>
            <p:nvCxnSpPr>
              <p:cNvPr id="79991" name="Straight Connector 135"/>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92" name="Straight Arrow Connector 136"/>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79986" name="Group 110"/>
            <p:cNvGrpSpPr>
              <a:grpSpLocks/>
            </p:cNvGrpSpPr>
            <p:nvPr>
              <p:custDataLst>
                <p:tags r:id="rId28"/>
              </p:custDataLst>
            </p:nvPr>
          </p:nvGrpSpPr>
          <p:grpSpPr bwMode="auto">
            <a:xfrm>
              <a:off x="4876800" y="3798783"/>
              <a:ext cx="609600" cy="152400"/>
              <a:chOff x="2818606" y="4876800"/>
              <a:chExt cx="838994" cy="228600"/>
            </a:xfrm>
          </p:grpSpPr>
          <p:cxnSp>
            <p:nvCxnSpPr>
              <p:cNvPr id="79989" name="Straight Connector 133"/>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90" name="Straight Arrow Connector 134"/>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08" name="U-Turn Arrow 107"/>
            <p:cNvSpPr/>
            <p:nvPr>
              <p:custDataLst>
                <p:tags r:id="rId29"/>
              </p:custDataLst>
            </p:nvPr>
          </p:nvSpPr>
          <p:spPr bwMode="auto">
            <a:xfrm>
              <a:off x="711200" y="3374920"/>
              <a:ext cx="2336800" cy="420688"/>
            </a:xfrm>
            <a:prstGeom prst="uturnArrow">
              <a:avLst>
                <a:gd name="adj1" fmla="val 8897"/>
                <a:gd name="adj2" fmla="val 25000"/>
                <a:gd name="adj3" fmla="val 25000"/>
                <a:gd name="adj4" fmla="val 43750"/>
                <a:gd name="adj5" fmla="val 75000"/>
              </a:avLst>
            </a:prstGeom>
            <a:solidFill>
              <a:srgbClr val="008000"/>
            </a:solidFill>
            <a:ln w="12700" cap="flat" cmpd="sng" algn="ctr">
              <a:solidFill>
                <a:schemeClr val="accent1">
                  <a:lumMod val="50000"/>
                </a:schemeClr>
              </a:solidFill>
              <a:prstDash val="solid"/>
              <a:round/>
              <a:headEnd type="none" w="sm" len="sm"/>
              <a:tailEnd type="none" w="sm" len="sm"/>
            </a:ln>
            <a:effectLst/>
          </p:spPr>
          <p:txBody>
            <a:bodyPr wrap="none" lIns="91369" tIns="45685" rIns="91369" bIns="45685" anchor="ctr"/>
            <a:lstStyle/>
            <a:p>
              <a:pPr algn="ctr" defTabSz="912113">
                <a:defRPr/>
              </a:pPr>
              <a:endParaRPr lang="en-US" sz="1200" b="1">
                <a:solidFill>
                  <a:srgbClr val="00CC99">
                    <a:lumMod val="50000"/>
                  </a:srgbClr>
                </a:solidFill>
                <a:latin typeface="Arial" pitchFamily="-65" charset="0"/>
                <a:ea typeface="ＭＳ Ｐゴシック" pitchFamily="-1" charset="-128"/>
                <a:cs typeface="ＭＳ Ｐゴシック" pitchFamily="-1" charset="-128"/>
              </a:endParaRPr>
            </a:p>
          </p:txBody>
        </p:sp>
        <p:sp>
          <p:nvSpPr>
            <p:cNvPr id="79988" name="Oval 93"/>
            <p:cNvSpPr>
              <a:spLocks noChangeArrowheads="1"/>
            </p:cNvSpPr>
            <p:nvPr/>
          </p:nvSpPr>
          <p:spPr bwMode="auto">
            <a:xfrm>
              <a:off x="1317625" y="3879207"/>
              <a:ext cx="152400" cy="152400"/>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882" name="Group 3"/>
          <p:cNvGrpSpPr>
            <a:grpSpLocks/>
          </p:cNvGrpSpPr>
          <p:nvPr/>
        </p:nvGrpSpPr>
        <p:grpSpPr bwMode="auto">
          <a:xfrm>
            <a:off x="152400" y="1954213"/>
            <a:ext cx="5562600" cy="685800"/>
            <a:chOff x="152400" y="1883428"/>
            <a:chExt cx="5562600" cy="685800"/>
          </a:xfrm>
        </p:grpSpPr>
        <p:grpSp>
          <p:nvGrpSpPr>
            <p:cNvPr id="79967" name="Group 123"/>
            <p:cNvGrpSpPr>
              <a:grpSpLocks/>
            </p:cNvGrpSpPr>
            <p:nvPr>
              <p:custDataLst>
                <p:tags r:id="rId25"/>
              </p:custDataLst>
            </p:nvPr>
          </p:nvGrpSpPr>
          <p:grpSpPr bwMode="auto">
            <a:xfrm>
              <a:off x="152400" y="1883428"/>
              <a:ext cx="5562600" cy="685800"/>
              <a:chOff x="152400" y="5258386"/>
              <a:chExt cx="5562600" cy="685214"/>
            </a:xfrm>
          </p:grpSpPr>
          <p:grpSp>
            <p:nvGrpSpPr>
              <p:cNvPr id="79969" name="Group 96"/>
              <p:cNvGrpSpPr>
                <a:grpSpLocks/>
              </p:cNvGrpSpPr>
              <p:nvPr/>
            </p:nvGrpSpPr>
            <p:grpSpPr bwMode="auto">
              <a:xfrm>
                <a:off x="152400" y="5709923"/>
                <a:ext cx="5562600" cy="233677"/>
                <a:chOff x="152400" y="3462868"/>
                <a:chExt cx="5562600" cy="233677"/>
              </a:xfrm>
            </p:grpSpPr>
            <p:cxnSp>
              <p:nvCxnSpPr>
                <p:cNvPr id="79979" name="Straight Connector 97"/>
                <p:cNvCxnSpPr>
                  <a:cxnSpLocks noChangeShapeType="1"/>
                </p:cNvCxnSpPr>
                <p:nvPr/>
              </p:nvCxnSpPr>
              <p:spPr bwMode="auto">
                <a:xfrm>
                  <a:off x="152400" y="3579812"/>
                  <a:ext cx="5562600"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79980" name="Oval 98"/>
                <p:cNvSpPr>
                  <a:spLocks noChangeArrowheads="1"/>
                </p:cNvSpPr>
                <p:nvPr/>
              </p:nvSpPr>
              <p:spPr bwMode="auto">
                <a:xfrm>
                  <a:off x="609600" y="3462868"/>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81" name="Oval 99"/>
                <p:cNvSpPr>
                  <a:spLocks noChangeArrowheads="1"/>
                </p:cNvSpPr>
                <p:nvPr/>
              </p:nvSpPr>
              <p:spPr bwMode="auto">
                <a:xfrm>
                  <a:off x="2362200" y="3471332"/>
                  <a:ext cx="225213" cy="225213"/>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82" name="Oval 100"/>
                <p:cNvSpPr>
                  <a:spLocks noChangeArrowheads="1"/>
                </p:cNvSpPr>
                <p:nvPr/>
              </p:nvSpPr>
              <p:spPr bwMode="auto">
                <a:xfrm>
                  <a:off x="195248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sp>
              <p:nvSpPr>
                <p:cNvPr id="79983" name="Oval 101"/>
                <p:cNvSpPr>
                  <a:spLocks noChangeArrowheads="1"/>
                </p:cNvSpPr>
                <p:nvPr/>
              </p:nvSpPr>
              <p:spPr bwMode="auto">
                <a:xfrm>
                  <a:off x="4572000" y="3505200"/>
                  <a:ext cx="152399" cy="152399"/>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970" name="Group 109"/>
              <p:cNvGrpSpPr>
                <a:grpSpLocks/>
              </p:cNvGrpSpPr>
              <p:nvPr/>
            </p:nvGrpSpPr>
            <p:grpSpPr bwMode="auto">
              <a:xfrm>
                <a:off x="2818606" y="5659124"/>
                <a:ext cx="610394" cy="152400"/>
                <a:chOff x="2818606" y="4876800"/>
                <a:chExt cx="838994" cy="228600"/>
              </a:xfrm>
            </p:grpSpPr>
            <p:cxnSp>
              <p:nvCxnSpPr>
                <p:cNvPr id="79977" name="Straight Connector 104"/>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78" name="Straight Arrow Connector 108"/>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grpSp>
            <p:nvGrpSpPr>
              <p:cNvPr id="79971" name="Group 110"/>
              <p:cNvGrpSpPr>
                <a:grpSpLocks/>
              </p:cNvGrpSpPr>
              <p:nvPr/>
            </p:nvGrpSpPr>
            <p:grpSpPr bwMode="auto">
              <a:xfrm>
                <a:off x="4876800" y="5659124"/>
                <a:ext cx="610394" cy="152400"/>
                <a:chOff x="2818606" y="4876800"/>
                <a:chExt cx="838994" cy="228600"/>
              </a:xfrm>
            </p:grpSpPr>
            <p:cxnSp>
              <p:nvCxnSpPr>
                <p:cNvPr id="79975" name="Straight Connector 111"/>
                <p:cNvCxnSpPr>
                  <a:cxnSpLocks noChangeShapeType="1"/>
                </p:cNvCxnSpPr>
                <p:nvPr/>
              </p:nvCxnSpPr>
              <p:spPr bwMode="auto">
                <a:xfrm rot="5400000" flipH="1" flipV="1">
                  <a:off x="2705497" y="4990703"/>
                  <a:ext cx="227806"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76" name="Straight Arrow Connector 112"/>
                <p:cNvCxnSpPr>
                  <a:cxnSpLocks noChangeShapeType="1"/>
                </p:cNvCxnSpPr>
                <p:nvPr/>
              </p:nvCxnSpPr>
              <p:spPr bwMode="auto">
                <a:xfrm>
                  <a:off x="2819400" y="4876800"/>
                  <a:ext cx="838200" cy="1588"/>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14" name="U-Turn Arrow 113"/>
              <p:cNvSpPr/>
              <p:nvPr/>
            </p:nvSpPr>
            <p:spPr bwMode="auto">
              <a:xfrm>
                <a:off x="4630738" y="5258386"/>
                <a:ext cx="457200" cy="420328"/>
              </a:xfrm>
              <a:prstGeom prst="uturnArrow">
                <a:avLst>
                  <a:gd name="adj1" fmla="val 8897"/>
                  <a:gd name="adj2" fmla="val 25000"/>
                  <a:gd name="adj3" fmla="val 25000"/>
                  <a:gd name="adj4" fmla="val 43750"/>
                  <a:gd name="adj5" fmla="val 75000"/>
                </a:avLst>
              </a:prstGeom>
              <a:solidFill>
                <a:srgbClr val="0000FF"/>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21" name="U-Turn Arrow 120"/>
              <p:cNvSpPr/>
              <p:nvPr/>
            </p:nvSpPr>
            <p:spPr bwMode="auto">
              <a:xfrm>
                <a:off x="2438400" y="5258386"/>
                <a:ext cx="533400" cy="420328"/>
              </a:xfrm>
              <a:prstGeom prst="uturnArrow">
                <a:avLst>
                  <a:gd name="adj1" fmla="val 8897"/>
                  <a:gd name="adj2" fmla="val 25000"/>
                  <a:gd name="adj3" fmla="val 25000"/>
                  <a:gd name="adj4" fmla="val 43750"/>
                  <a:gd name="adj5" fmla="val 75000"/>
                </a:avLst>
              </a:prstGeom>
              <a:solidFill>
                <a:srgbClr val="0000FF"/>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sp>
            <p:nvSpPr>
              <p:cNvPr id="122" name="U-Turn Arrow 121"/>
              <p:cNvSpPr/>
              <p:nvPr/>
            </p:nvSpPr>
            <p:spPr bwMode="auto">
              <a:xfrm>
                <a:off x="1981200" y="5258386"/>
                <a:ext cx="990600" cy="420328"/>
              </a:xfrm>
              <a:prstGeom prst="uturnArrow">
                <a:avLst>
                  <a:gd name="adj1" fmla="val 8897"/>
                  <a:gd name="adj2" fmla="val 25000"/>
                  <a:gd name="adj3" fmla="val 25000"/>
                  <a:gd name="adj4" fmla="val 43750"/>
                  <a:gd name="adj5" fmla="val 75000"/>
                </a:avLst>
              </a:prstGeom>
              <a:solidFill>
                <a:srgbClr val="0000FF"/>
              </a:solidFill>
              <a:ln w="12700" cap="flat" cmpd="sng" algn="ctr">
                <a:solidFill>
                  <a:schemeClr val="tx1"/>
                </a:solidFill>
                <a:prstDash val="solid"/>
                <a:round/>
                <a:headEnd type="none" w="sm" len="sm"/>
                <a:tailEnd type="none" w="sm" len="sm"/>
              </a:ln>
              <a:effectLst/>
            </p:spPr>
            <p:txBody>
              <a:bodyPr wrap="none" anchor="ctr"/>
              <a:lstStyle/>
              <a:p>
                <a:pPr algn="ctr" defTabSz="912113">
                  <a:defRPr/>
                </a:pPr>
                <a:endParaRPr lang="en-US" sz="1200" b="1">
                  <a:solidFill>
                    <a:srgbClr val="000000"/>
                  </a:solidFill>
                  <a:latin typeface="Arial" pitchFamily="-65" charset="0"/>
                  <a:ea typeface="ＭＳ Ｐゴシック" pitchFamily="-1" charset="-128"/>
                  <a:cs typeface="ＭＳ Ｐゴシック" pitchFamily="-1" charset="-128"/>
                </a:endParaRPr>
              </a:p>
            </p:txBody>
          </p:sp>
        </p:grpSp>
        <p:sp>
          <p:nvSpPr>
            <p:cNvPr id="79968" name="Oval 93"/>
            <p:cNvSpPr>
              <a:spLocks noChangeArrowheads="1"/>
            </p:cNvSpPr>
            <p:nvPr/>
          </p:nvSpPr>
          <p:spPr bwMode="auto">
            <a:xfrm>
              <a:off x="1317625" y="2375335"/>
              <a:ext cx="152400" cy="152400"/>
            </a:xfrm>
            <a:prstGeom prst="ellipse">
              <a:avLst/>
            </a:prstGeom>
            <a:solidFill>
              <a:srgbClr val="FF0000"/>
            </a:solidFill>
            <a:ln w="12700">
              <a:solidFill>
                <a:srgbClr val="FF0000"/>
              </a:solidFill>
              <a:round/>
              <a:headEnd type="none" w="sm" len="sm"/>
              <a:tailEnd type="none" w="sm" len="sm"/>
            </a:ln>
          </p:spPr>
          <p:txBody>
            <a:bodyPr/>
            <a:lstStyle/>
            <a:p>
              <a:pPr defTabSz="912813"/>
              <a:endParaRPr lang="en-US" sz="1200" b="1">
                <a:solidFill>
                  <a:srgbClr val="000000"/>
                </a:solidFill>
                <a:latin typeface="Arial" charset="0"/>
              </a:endParaRPr>
            </a:p>
          </p:txBody>
        </p:sp>
      </p:grpSp>
      <p:grpSp>
        <p:nvGrpSpPr>
          <p:cNvPr id="79883" name="Group 131"/>
          <p:cNvGrpSpPr>
            <a:grpSpLocks/>
          </p:cNvGrpSpPr>
          <p:nvPr/>
        </p:nvGrpSpPr>
        <p:grpSpPr bwMode="auto">
          <a:xfrm>
            <a:off x="155575" y="4437063"/>
            <a:ext cx="5956300" cy="1949450"/>
            <a:chOff x="440576" y="2177429"/>
            <a:chExt cx="8737442" cy="2486855"/>
          </a:xfrm>
        </p:grpSpPr>
        <p:sp>
          <p:nvSpPr>
            <p:cNvPr id="76" name="Rectangle 75"/>
            <p:cNvSpPr/>
            <p:nvPr/>
          </p:nvSpPr>
          <p:spPr>
            <a:xfrm>
              <a:off x="1905356" y="3445158"/>
              <a:ext cx="838347" cy="303769"/>
            </a:xfrm>
            <a:prstGeom prst="rect">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77" name="TextBox 76"/>
            <p:cNvSpPr txBox="1"/>
            <p:nvPr/>
          </p:nvSpPr>
          <p:spPr>
            <a:xfrm>
              <a:off x="440576" y="3099654"/>
              <a:ext cx="586896" cy="1046987"/>
            </a:xfrm>
            <a:prstGeom prst="rect">
              <a:avLst/>
            </a:prstGeom>
            <a:noFill/>
          </p:spPr>
          <p:txBody>
            <a:bodyPr vert="vert270" wrap="none">
              <a:spAutoFit/>
            </a:bodyPr>
            <a:lstStyle/>
            <a:p>
              <a:pPr defTabSz="457200" fontAlgn="auto">
                <a:spcBef>
                  <a:spcPts val="0"/>
                </a:spcBef>
                <a:spcAft>
                  <a:spcPts val="0"/>
                </a:spcAft>
                <a:defRPr/>
              </a:pPr>
              <a:r>
                <a:rPr lang="en-US" altLang="zh-TW" sz="1400" dirty="0">
                  <a:solidFill>
                    <a:prstClr val="black"/>
                  </a:solidFill>
                  <a:latin typeface="Helvetica"/>
                  <a:ea typeface="新細明體"/>
                  <a:cs typeface="Helvetica"/>
                </a:rPr>
                <a:t>Cell lines</a:t>
              </a:r>
              <a:endParaRPr lang="zh-TW" altLang="en-US" sz="1400" dirty="0">
                <a:solidFill>
                  <a:prstClr val="black"/>
                </a:solidFill>
                <a:latin typeface="Helvetica"/>
                <a:ea typeface="新細明體"/>
                <a:cs typeface="Helvetica"/>
              </a:endParaRPr>
            </a:p>
          </p:txBody>
        </p:sp>
        <p:sp>
          <p:nvSpPr>
            <p:cNvPr id="78" name="Rectangle 77"/>
            <p:cNvSpPr/>
            <p:nvPr/>
          </p:nvSpPr>
          <p:spPr>
            <a:xfrm>
              <a:off x="1032077" y="2833570"/>
              <a:ext cx="915197" cy="30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GM12878</a:t>
              </a:r>
              <a:endParaRPr lang="zh-TW" altLang="en-US" sz="900" dirty="0">
                <a:solidFill>
                  <a:prstClr val="black"/>
                </a:solidFill>
                <a:latin typeface="Helvetica"/>
                <a:ea typeface="新細明體"/>
                <a:cs typeface="Helvetica"/>
              </a:endParaRPr>
            </a:p>
          </p:txBody>
        </p:sp>
        <p:sp>
          <p:nvSpPr>
            <p:cNvPr id="79" name="Rectangle 78"/>
            <p:cNvSpPr/>
            <p:nvPr/>
          </p:nvSpPr>
          <p:spPr>
            <a:xfrm>
              <a:off x="1905356" y="2833570"/>
              <a:ext cx="838347" cy="30376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80" name="Rectangle 79"/>
            <p:cNvSpPr/>
            <p:nvPr/>
          </p:nvSpPr>
          <p:spPr>
            <a:xfrm>
              <a:off x="1905356" y="3748927"/>
              <a:ext cx="838347" cy="305793"/>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81" name="Rectangle 80"/>
            <p:cNvSpPr/>
            <p:nvPr/>
          </p:nvSpPr>
          <p:spPr>
            <a:xfrm>
              <a:off x="1032077" y="3137339"/>
              <a:ext cx="915197" cy="307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H1-hESC</a:t>
              </a:r>
              <a:endParaRPr lang="zh-TW" altLang="en-US" sz="900" dirty="0">
                <a:solidFill>
                  <a:prstClr val="black"/>
                </a:solidFill>
                <a:latin typeface="Helvetica"/>
                <a:ea typeface="新細明體"/>
                <a:cs typeface="Helvetica"/>
              </a:endParaRPr>
            </a:p>
          </p:txBody>
        </p:sp>
        <p:sp>
          <p:nvSpPr>
            <p:cNvPr id="82" name="Rectangle 81"/>
            <p:cNvSpPr/>
            <p:nvPr/>
          </p:nvSpPr>
          <p:spPr>
            <a:xfrm>
              <a:off x="1032077" y="3445158"/>
              <a:ext cx="915197" cy="30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HeLa-S3</a:t>
              </a:r>
              <a:endParaRPr lang="zh-TW" altLang="en-US" sz="900" dirty="0">
                <a:solidFill>
                  <a:prstClr val="black"/>
                </a:solidFill>
                <a:latin typeface="Helvetica"/>
                <a:ea typeface="新細明體"/>
                <a:cs typeface="Helvetica"/>
              </a:endParaRPr>
            </a:p>
          </p:txBody>
        </p:sp>
        <p:sp>
          <p:nvSpPr>
            <p:cNvPr id="83" name="Rectangle 82"/>
            <p:cNvSpPr/>
            <p:nvPr/>
          </p:nvSpPr>
          <p:spPr>
            <a:xfrm>
              <a:off x="1905356" y="3137339"/>
              <a:ext cx="838347" cy="307819"/>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84" name="Rectangle 83"/>
            <p:cNvSpPr/>
            <p:nvPr/>
          </p:nvSpPr>
          <p:spPr>
            <a:xfrm>
              <a:off x="1032077" y="3748927"/>
              <a:ext cx="915197" cy="305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Hep-G2</a:t>
              </a:r>
              <a:endParaRPr lang="zh-TW" altLang="en-US" sz="900" dirty="0">
                <a:solidFill>
                  <a:prstClr val="black"/>
                </a:solidFill>
                <a:latin typeface="Helvetica"/>
                <a:ea typeface="新細明體"/>
                <a:cs typeface="Helvetica"/>
              </a:endParaRPr>
            </a:p>
          </p:txBody>
        </p:sp>
        <p:sp>
          <p:nvSpPr>
            <p:cNvPr id="85" name="Rectangle 84"/>
            <p:cNvSpPr/>
            <p:nvPr/>
          </p:nvSpPr>
          <p:spPr>
            <a:xfrm>
              <a:off x="1032077" y="4054720"/>
              <a:ext cx="915197" cy="303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900" dirty="0">
                  <a:solidFill>
                    <a:prstClr val="black"/>
                  </a:solidFill>
                  <a:latin typeface="Helvetica"/>
                  <a:ea typeface="新細明體"/>
                  <a:cs typeface="Helvetica"/>
                </a:rPr>
                <a:t>K562</a:t>
              </a:r>
              <a:endParaRPr lang="zh-TW" altLang="en-US" sz="900" dirty="0">
                <a:solidFill>
                  <a:prstClr val="black"/>
                </a:solidFill>
                <a:latin typeface="Helvetica"/>
                <a:ea typeface="新細明體"/>
                <a:cs typeface="Helvetica"/>
              </a:endParaRPr>
            </a:p>
          </p:txBody>
        </p:sp>
        <p:sp>
          <p:nvSpPr>
            <p:cNvPr id="86" name="Rectangle 85"/>
            <p:cNvSpPr/>
            <p:nvPr/>
          </p:nvSpPr>
          <p:spPr>
            <a:xfrm>
              <a:off x="992489" y="4358489"/>
              <a:ext cx="91286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r" defTabSz="457200" fontAlgn="auto">
                <a:spcBef>
                  <a:spcPts val="0"/>
                </a:spcBef>
                <a:spcAft>
                  <a:spcPts val="0"/>
                </a:spcAft>
                <a:defRPr/>
              </a:pPr>
              <a:r>
                <a:rPr lang="en-US" altLang="zh-TW" sz="1000" dirty="0">
                  <a:solidFill>
                    <a:prstClr val="black"/>
                  </a:solidFill>
                  <a:latin typeface="Calibri"/>
                  <a:ea typeface="新細明體"/>
                </a:rPr>
                <a:t>...</a:t>
              </a:r>
              <a:endParaRPr lang="zh-TW" altLang="en-US" sz="1000" dirty="0">
                <a:solidFill>
                  <a:prstClr val="black"/>
                </a:solidFill>
                <a:latin typeface="Calibri"/>
                <a:ea typeface="新細明體"/>
              </a:endParaRPr>
            </a:p>
          </p:txBody>
        </p:sp>
        <p:sp>
          <p:nvSpPr>
            <p:cNvPr id="79926" name="TextBox 20"/>
            <p:cNvSpPr txBox="1">
              <a:spLocks noChangeArrowheads="1"/>
            </p:cNvSpPr>
            <p:nvPr/>
          </p:nvSpPr>
          <p:spPr bwMode="auto">
            <a:xfrm>
              <a:off x="1529560" y="2177429"/>
              <a:ext cx="3041959" cy="35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TW" sz="1200">
                  <a:solidFill>
                    <a:srgbClr val="000000"/>
                  </a:solidFill>
                  <a:latin typeface="Helvetica" charset="0"/>
                  <a:cs typeface="Helvetica" charset="0"/>
                </a:rPr>
                <a:t>Distal signals</a:t>
              </a:r>
              <a:endParaRPr lang="zh-TW" altLang="en-US" sz="1200">
                <a:solidFill>
                  <a:srgbClr val="000000"/>
                </a:solidFill>
                <a:latin typeface="Helvetica" charset="0"/>
                <a:ea typeface="新細明體" charset="0"/>
                <a:cs typeface="新細明體" charset="0"/>
              </a:endParaRPr>
            </a:p>
          </p:txBody>
        </p:sp>
        <p:sp>
          <p:nvSpPr>
            <p:cNvPr id="88" name="Rectangle 87"/>
            <p:cNvSpPr/>
            <p:nvPr/>
          </p:nvSpPr>
          <p:spPr>
            <a:xfrm>
              <a:off x="1930971" y="2527775"/>
              <a:ext cx="83834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Methylation</a:t>
              </a:r>
              <a:endParaRPr lang="zh-TW" altLang="en-US" sz="900" dirty="0">
                <a:solidFill>
                  <a:prstClr val="black"/>
                </a:solidFill>
                <a:latin typeface="Helvetica"/>
                <a:ea typeface="新細明體"/>
                <a:cs typeface="Helvetica"/>
              </a:endParaRPr>
            </a:p>
          </p:txBody>
        </p:sp>
        <p:sp>
          <p:nvSpPr>
            <p:cNvPr id="89" name="Rectangle 88"/>
            <p:cNvSpPr/>
            <p:nvPr/>
          </p:nvSpPr>
          <p:spPr>
            <a:xfrm>
              <a:off x="2769319" y="2527775"/>
              <a:ext cx="83834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H3K27ac</a:t>
              </a:r>
              <a:endParaRPr lang="zh-TW" altLang="en-US" sz="900" dirty="0">
                <a:solidFill>
                  <a:prstClr val="black"/>
                </a:solidFill>
                <a:latin typeface="Helvetica"/>
                <a:ea typeface="新細明體"/>
                <a:cs typeface="Helvetica"/>
              </a:endParaRPr>
            </a:p>
          </p:txBody>
        </p:sp>
        <p:sp>
          <p:nvSpPr>
            <p:cNvPr id="90" name="Rectangle 89"/>
            <p:cNvSpPr/>
            <p:nvPr/>
          </p:nvSpPr>
          <p:spPr>
            <a:xfrm>
              <a:off x="3582050" y="2527775"/>
              <a:ext cx="83834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1000" dirty="0">
                  <a:solidFill>
                    <a:prstClr val="black"/>
                  </a:solidFill>
                  <a:latin typeface="Calibri"/>
                  <a:ea typeface="新細明體"/>
                </a:rPr>
                <a:t>...</a:t>
              </a:r>
              <a:endParaRPr lang="zh-TW" altLang="en-US" sz="1000" dirty="0">
                <a:solidFill>
                  <a:prstClr val="black"/>
                </a:solidFill>
                <a:latin typeface="Calibri"/>
                <a:ea typeface="新細明體"/>
              </a:endParaRPr>
            </a:p>
          </p:txBody>
        </p:sp>
        <p:sp>
          <p:nvSpPr>
            <p:cNvPr id="79930" name="TextBox 24"/>
            <p:cNvSpPr txBox="1">
              <a:spLocks noChangeArrowheads="1"/>
            </p:cNvSpPr>
            <p:nvPr/>
          </p:nvSpPr>
          <p:spPr bwMode="auto">
            <a:xfrm>
              <a:off x="4775351" y="2177429"/>
              <a:ext cx="3352831" cy="35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TW" sz="1200">
                  <a:solidFill>
                    <a:srgbClr val="000000"/>
                  </a:solidFill>
                  <a:latin typeface="Helvetica" charset="0"/>
                  <a:cs typeface="Helvetica" charset="0"/>
                </a:rPr>
                <a:t>Expression levels</a:t>
              </a:r>
              <a:endParaRPr lang="zh-TW" altLang="en-US" sz="1200">
                <a:solidFill>
                  <a:srgbClr val="000000"/>
                </a:solidFill>
                <a:latin typeface="Helvetica" charset="0"/>
                <a:ea typeface="新細明體" charset="0"/>
                <a:cs typeface="新細明體" charset="0"/>
              </a:endParaRPr>
            </a:p>
          </p:txBody>
        </p:sp>
        <p:sp>
          <p:nvSpPr>
            <p:cNvPr id="92" name="Rectangle 91"/>
            <p:cNvSpPr/>
            <p:nvPr/>
          </p:nvSpPr>
          <p:spPr>
            <a:xfrm>
              <a:off x="4674230" y="2527775"/>
              <a:ext cx="83834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Gene 1</a:t>
              </a:r>
              <a:endParaRPr lang="zh-TW" altLang="en-US" sz="900" dirty="0">
                <a:solidFill>
                  <a:prstClr val="black"/>
                </a:solidFill>
                <a:latin typeface="Helvetica"/>
                <a:ea typeface="新細明體"/>
                <a:cs typeface="Helvetica"/>
              </a:endParaRPr>
            </a:p>
          </p:txBody>
        </p:sp>
        <p:sp>
          <p:nvSpPr>
            <p:cNvPr id="93" name="Rectangle 92"/>
            <p:cNvSpPr/>
            <p:nvPr/>
          </p:nvSpPr>
          <p:spPr>
            <a:xfrm>
              <a:off x="5512577" y="2527775"/>
              <a:ext cx="84067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Gene 2</a:t>
              </a:r>
              <a:endParaRPr lang="zh-TW" altLang="en-US" sz="900" dirty="0">
                <a:solidFill>
                  <a:prstClr val="black"/>
                </a:solidFill>
                <a:latin typeface="Helvetica"/>
                <a:ea typeface="新細明體"/>
                <a:cs typeface="Helvetica"/>
              </a:endParaRPr>
            </a:p>
          </p:txBody>
        </p:sp>
        <p:sp>
          <p:nvSpPr>
            <p:cNvPr id="94" name="Rectangle 93"/>
            <p:cNvSpPr/>
            <p:nvPr/>
          </p:nvSpPr>
          <p:spPr>
            <a:xfrm>
              <a:off x="6353254" y="2527775"/>
              <a:ext cx="833690"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900" dirty="0">
                  <a:solidFill>
                    <a:prstClr val="black"/>
                  </a:solidFill>
                  <a:latin typeface="Helvetica"/>
                  <a:ea typeface="新細明體"/>
                  <a:cs typeface="Helvetica"/>
                </a:rPr>
                <a:t>Gene 3</a:t>
              </a:r>
              <a:endParaRPr lang="zh-TW" altLang="en-US" sz="900" dirty="0">
                <a:solidFill>
                  <a:prstClr val="black"/>
                </a:solidFill>
                <a:latin typeface="Helvetica"/>
                <a:ea typeface="新細明體"/>
                <a:cs typeface="Helvetica"/>
              </a:endParaRPr>
            </a:p>
          </p:txBody>
        </p:sp>
        <p:sp>
          <p:nvSpPr>
            <p:cNvPr id="95" name="Rectangle 94"/>
            <p:cNvSpPr/>
            <p:nvPr/>
          </p:nvSpPr>
          <p:spPr>
            <a:xfrm>
              <a:off x="7161327" y="2527775"/>
              <a:ext cx="840677" cy="305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defTabSz="457200" fontAlgn="auto">
                <a:spcBef>
                  <a:spcPts val="0"/>
                </a:spcBef>
                <a:spcAft>
                  <a:spcPts val="0"/>
                </a:spcAft>
                <a:defRPr/>
              </a:pPr>
              <a:r>
                <a:rPr lang="en-US" altLang="zh-TW" sz="1000" dirty="0">
                  <a:solidFill>
                    <a:prstClr val="black"/>
                  </a:solidFill>
                  <a:latin typeface="Calibri"/>
                  <a:ea typeface="新細明體"/>
                </a:rPr>
                <a:t>...</a:t>
              </a:r>
              <a:endParaRPr lang="zh-TW" altLang="en-US" sz="1000" dirty="0">
                <a:solidFill>
                  <a:prstClr val="black"/>
                </a:solidFill>
                <a:latin typeface="Calibri"/>
                <a:ea typeface="新細明體"/>
              </a:endParaRPr>
            </a:p>
          </p:txBody>
        </p:sp>
        <p:sp>
          <p:nvSpPr>
            <p:cNvPr id="96" name="Rectangle 95"/>
            <p:cNvSpPr/>
            <p:nvPr/>
          </p:nvSpPr>
          <p:spPr>
            <a:xfrm>
              <a:off x="5486962" y="2833570"/>
              <a:ext cx="840675" cy="303769"/>
            </a:xfrm>
            <a:prstGeom prst="rect">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97" name="Rectangle 96"/>
            <p:cNvSpPr/>
            <p:nvPr/>
          </p:nvSpPr>
          <p:spPr>
            <a:xfrm>
              <a:off x="5486962" y="3137339"/>
              <a:ext cx="840675" cy="30781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98" name="Rectangle 97"/>
            <p:cNvSpPr/>
            <p:nvPr/>
          </p:nvSpPr>
          <p:spPr>
            <a:xfrm>
              <a:off x="5486962" y="4054720"/>
              <a:ext cx="840675"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99" name="Rectangle 98"/>
            <p:cNvSpPr/>
            <p:nvPr/>
          </p:nvSpPr>
          <p:spPr>
            <a:xfrm>
              <a:off x="5486962" y="3748927"/>
              <a:ext cx="840675" cy="305793"/>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0" name="Rectangle 99"/>
            <p:cNvSpPr/>
            <p:nvPr/>
          </p:nvSpPr>
          <p:spPr>
            <a:xfrm>
              <a:off x="5486962" y="3445158"/>
              <a:ext cx="840675" cy="303769"/>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1" name="Rectangle 100"/>
            <p:cNvSpPr/>
            <p:nvPr/>
          </p:nvSpPr>
          <p:spPr>
            <a:xfrm>
              <a:off x="2743703" y="2833570"/>
              <a:ext cx="838347" cy="303769"/>
            </a:xfrm>
            <a:prstGeom prst="rect">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2" name="Rectangle 101"/>
            <p:cNvSpPr/>
            <p:nvPr/>
          </p:nvSpPr>
          <p:spPr>
            <a:xfrm>
              <a:off x="2743703" y="3137339"/>
              <a:ext cx="838347" cy="30781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3" name="Rectangle 102"/>
            <p:cNvSpPr/>
            <p:nvPr/>
          </p:nvSpPr>
          <p:spPr>
            <a:xfrm>
              <a:off x="2743703" y="4054720"/>
              <a:ext cx="838347"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4" name="Rectangle 103"/>
            <p:cNvSpPr/>
            <p:nvPr/>
          </p:nvSpPr>
          <p:spPr>
            <a:xfrm>
              <a:off x="2743703" y="3748927"/>
              <a:ext cx="838347" cy="305793"/>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5" name="Rectangle 104"/>
            <p:cNvSpPr/>
            <p:nvPr/>
          </p:nvSpPr>
          <p:spPr>
            <a:xfrm>
              <a:off x="2743703" y="3445158"/>
              <a:ext cx="838347" cy="303769"/>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dirty="0">
                <a:solidFill>
                  <a:prstClr val="white"/>
                </a:solidFill>
                <a:latin typeface="Calibri"/>
                <a:ea typeface="新細明體"/>
              </a:endParaRPr>
            </a:p>
          </p:txBody>
        </p:sp>
        <p:sp>
          <p:nvSpPr>
            <p:cNvPr id="106" name="Rectangle 105"/>
            <p:cNvSpPr/>
            <p:nvPr/>
          </p:nvSpPr>
          <p:spPr>
            <a:xfrm>
              <a:off x="1905356" y="4054720"/>
              <a:ext cx="838347" cy="30376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7" name="Rectangle 106"/>
            <p:cNvSpPr/>
            <p:nvPr/>
          </p:nvSpPr>
          <p:spPr>
            <a:xfrm>
              <a:off x="8230221" y="3445158"/>
              <a:ext cx="228217" cy="3037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09" name="Rectangle 108"/>
            <p:cNvSpPr/>
            <p:nvPr/>
          </p:nvSpPr>
          <p:spPr>
            <a:xfrm>
              <a:off x="8230221" y="4358489"/>
              <a:ext cx="228217" cy="3057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0" name="Rectangle 109"/>
            <p:cNvSpPr/>
            <p:nvPr/>
          </p:nvSpPr>
          <p:spPr>
            <a:xfrm>
              <a:off x="8230221" y="4054720"/>
              <a:ext cx="228217" cy="30376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1" name="Rectangle 110"/>
            <p:cNvSpPr/>
            <p:nvPr/>
          </p:nvSpPr>
          <p:spPr>
            <a:xfrm>
              <a:off x="8230221" y="3748927"/>
              <a:ext cx="228217" cy="30579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2" name="Rectangle 111"/>
            <p:cNvSpPr/>
            <p:nvPr/>
          </p:nvSpPr>
          <p:spPr>
            <a:xfrm>
              <a:off x="8230221" y="3137339"/>
              <a:ext cx="228217" cy="3078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79951" name="TextBox 168"/>
            <p:cNvSpPr txBox="1">
              <a:spLocks noChangeArrowheads="1"/>
            </p:cNvSpPr>
            <p:nvPr/>
          </p:nvSpPr>
          <p:spPr bwMode="auto">
            <a:xfrm>
              <a:off x="8007643" y="2675437"/>
              <a:ext cx="694366" cy="29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TW" sz="900">
                  <a:solidFill>
                    <a:srgbClr val="000000"/>
                  </a:solidFill>
                  <a:latin typeface="Helvetica" charset="0"/>
                  <a:cs typeface="Helvetica" charset="0"/>
                </a:rPr>
                <a:t>Scale</a:t>
              </a:r>
              <a:endParaRPr lang="zh-TW" altLang="en-US" sz="900">
                <a:solidFill>
                  <a:srgbClr val="000000"/>
                </a:solidFill>
                <a:latin typeface="Helvetica" charset="0"/>
                <a:ea typeface="新細明體" charset="0"/>
                <a:cs typeface="新細明體" charset="0"/>
              </a:endParaRPr>
            </a:p>
          </p:txBody>
        </p:sp>
        <p:sp>
          <p:nvSpPr>
            <p:cNvPr id="79952" name="TextBox 169"/>
            <p:cNvSpPr txBox="1">
              <a:spLocks noChangeArrowheads="1"/>
            </p:cNvSpPr>
            <p:nvPr/>
          </p:nvSpPr>
          <p:spPr bwMode="auto">
            <a:xfrm>
              <a:off x="8408347" y="2946599"/>
              <a:ext cx="769671" cy="29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TW" sz="900">
                  <a:solidFill>
                    <a:srgbClr val="000000"/>
                  </a:solidFill>
                  <a:latin typeface="Helvetica" charset="0"/>
                  <a:cs typeface="Helvetica" charset="0"/>
                </a:rPr>
                <a:t>Strong</a:t>
              </a:r>
              <a:endParaRPr lang="zh-TW" altLang="en-US" sz="900">
                <a:solidFill>
                  <a:srgbClr val="000000"/>
                </a:solidFill>
                <a:latin typeface="Helvetica" charset="0"/>
                <a:ea typeface="新細明體" charset="0"/>
                <a:cs typeface="新細明體" charset="0"/>
              </a:endParaRPr>
            </a:p>
          </p:txBody>
        </p:sp>
        <p:sp>
          <p:nvSpPr>
            <p:cNvPr id="79953" name="TextBox 170"/>
            <p:cNvSpPr txBox="1">
              <a:spLocks noChangeArrowheads="1"/>
            </p:cNvSpPr>
            <p:nvPr/>
          </p:nvSpPr>
          <p:spPr bwMode="auto">
            <a:xfrm>
              <a:off x="8408349" y="4356077"/>
              <a:ext cx="700648" cy="29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TW" sz="900">
                  <a:solidFill>
                    <a:srgbClr val="000000"/>
                  </a:solidFill>
                  <a:latin typeface="Helvetica" charset="0"/>
                  <a:cs typeface="Helvetica" charset="0"/>
                </a:rPr>
                <a:t>Weak</a:t>
              </a:r>
              <a:endParaRPr lang="zh-TW" altLang="en-US" sz="900">
                <a:solidFill>
                  <a:srgbClr val="000000"/>
                </a:solidFill>
                <a:latin typeface="Helvetica" charset="0"/>
                <a:ea typeface="新細明體" charset="0"/>
                <a:cs typeface="新細明體" charset="0"/>
              </a:endParaRPr>
            </a:p>
          </p:txBody>
        </p:sp>
        <p:sp>
          <p:nvSpPr>
            <p:cNvPr id="117" name="Rectangle 116"/>
            <p:cNvSpPr/>
            <p:nvPr/>
          </p:nvSpPr>
          <p:spPr>
            <a:xfrm>
              <a:off x="4648614" y="3137339"/>
              <a:ext cx="838347" cy="30781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8" name="Rectangle 117"/>
            <p:cNvSpPr/>
            <p:nvPr/>
          </p:nvSpPr>
          <p:spPr>
            <a:xfrm>
              <a:off x="4648614" y="4054720"/>
              <a:ext cx="838347"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19" name="Rectangle 118"/>
            <p:cNvSpPr/>
            <p:nvPr/>
          </p:nvSpPr>
          <p:spPr>
            <a:xfrm>
              <a:off x="4648614" y="3445158"/>
              <a:ext cx="838347" cy="303769"/>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0" name="Rectangle 119"/>
            <p:cNvSpPr/>
            <p:nvPr/>
          </p:nvSpPr>
          <p:spPr>
            <a:xfrm>
              <a:off x="6327637" y="3748927"/>
              <a:ext cx="833690" cy="305793"/>
            </a:xfrm>
            <a:prstGeom prst="rect">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3" name="Rectangle 122"/>
            <p:cNvSpPr/>
            <p:nvPr/>
          </p:nvSpPr>
          <p:spPr>
            <a:xfrm>
              <a:off x="6327637" y="3137339"/>
              <a:ext cx="833690" cy="307819"/>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4" name="Rectangle 123"/>
            <p:cNvSpPr/>
            <p:nvPr/>
          </p:nvSpPr>
          <p:spPr>
            <a:xfrm>
              <a:off x="6327637" y="2833570"/>
              <a:ext cx="833690"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5" name="Rectangle 124"/>
            <p:cNvSpPr/>
            <p:nvPr/>
          </p:nvSpPr>
          <p:spPr>
            <a:xfrm>
              <a:off x="6327637" y="3445158"/>
              <a:ext cx="833690" cy="303769"/>
            </a:xfrm>
            <a:prstGeom prst="rect">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6" name="Rectangle 125"/>
            <p:cNvSpPr/>
            <p:nvPr/>
          </p:nvSpPr>
          <p:spPr>
            <a:xfrm>
              <a:off x="6327637" y="4054720"/>
              <a:ext cx="833690" cy="303769"/>
            </a:xfrm>
            <a:prstGeom prst="rect">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7" name="Rectangle 126"/>
            <p:cNvSpPr/>
            <p:nvPr/>
          </p:nvSpPr>
          <p:spPr>
            <a:xfrm>
              <a:off x="4648614" y="3748927"/>
              <a:ext cx="838347" cy="305793"/>
            </a:xfrm>
            <a:prstGeom prst="rect">
              <a:avLst/>
            </a:prstGeom>
            <a:solidFill>
              <a:schemeClr val="accent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8" name="Rectangle 127"/>
            <p:cNvSpPr/>
            <p:nvPr/>
          </p:nvSpPr>
          <p:spPr>
            <a:xfrm>
              <a:off x="4648614" y="2833570"/>
              <a:ext cx="838347" cy="303769"/>
            </a:xfrm>
            <a:prstGeom prst="rect">
              <a:avLst/>
            </a:prstGeom>
            <a:solidFill>
              <a:schemeClr val="accent2">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29" name="Rectangle 128"/>
            <p:cNvSpPr/>
            <p:nvPr/>
          </p:nvSpPr>
          <p:spPr>
            <a:xfrm>
              <a:off x="4648614" y="2833570"/>
              <a:ext cx="3353389" cy="1830714"/>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sp>
          <p:nvSpPr>
            <p:cNvPr id="130" name="Rectangle 129"/>
            <p:cNvSpPr/>
            <p:nvPr/>
          </p:nvSpPr>
          <p:spPr>
            <a:xfrm>
              <a:off x="1905356" y="2833570"/>
              <a:ext cx="2515042" cy="1830714"/>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zh-TW" altLang="en-US" sz="1050">
                <a:solidFill>
                  <a:prstClr val="white"/>
                </a:solidFill>
                <a:latin typeface="Calibri"/>
                <a:ea typeface="新細明體"/>
              </a:endParaRPr>
            </a:p>
          </p:txBody>
        </p:sp>
        <p:cxnSp>
          <p:nvCxnSpPr>
            <p:cNvPr id="131" name="Curved Connector 130"/>
            <p:cNvCxnSpPr/>
            <p:nvPr/>
          </p:nvCxnSpPr>
          <p:spPr>
            <a:xfrm rot="16200000" flipH="1">
              <a:off x="4532227" y="3002200"/>
              <a:ext cx="16201" cy="2740931"/>
            </a:xfrm>
            <a:prstGeom prst="curvedConnector3">
              <a:avLst>
                <a:gd name="adj1" fmla="val 4772865"/>
              </a:avLst>
            </a:prstGeom>
            <a:ln w="38100" cmpd="sng">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79884" name="TextBox 2"/>
          <p:cNvSpPr txBox="1">
            <a:spLocks noChangeArrowheads="1"/>
          </p:cNvSpPr>
          <p:nvPr/>
        </p:nvSpPr>
        <p:spPr bwMode="auto">
          <a:xfrm>
            <a:off x="6102350" y="5430838"/>
            <a:ext cx="2825750" cy="1384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8000"/>
                </a:solidFill>
                <a:latin typeface="Helvetica" charset="0"/>
                <a:cs typeface="Helvetica" charset="0"/>
              </a:rPr>
              <a:t>Connecting Distal Elements </a:t>
            </a:r>
            <a:br>
              <a:rPr lang="en-US" sz="1400">
                <a:solidFill>
                  <a:srgbClr val="008000"/>
                </a:solidFill>
                <a:latin typeface="Helvetica" charset="0"/>
                <a:cs typeface="Helvetica" charset="0"/>
              </a:rPr>
            </a:br>
            <a:r>
              <a:rPr lang="en-US" sz="1400">
                <a:solidFill>
                  <a:srgbClr val="008000"/>
                </a:solidFill>
                <a:latin typeface="Helvetica" charset="0"/>
                <a:cs typeface="Helvetica" charset="0"/>
              </a:rPr>
              <a:t>via </a:t>
            </a:r>
            <a:r>
              <a:rPr lang="en-US" sz="1400" b="1" u="sng">
                <a:solidFill>
                  <a:srgbClr val="008000"/>
                </a:solidFill>
                <a:latin typeface="Helvetica" charset="0"/>
                <a:cs typeface="Helvetica" charset="0"/>
              </a:rPr>
              <a:t>Activity Correlations</a:t>
            </a:r>
            <a:r>
              <a:rPr lang="en-US" sz="1400">
                <a:solidFill>
                  <a:srgbClr val="008000"/>
                </a:solidFill>
                <a:latin typeface="Helvetica" charset="0"/>
                <a:cs typeface="Helvetica" charset="0"/>
              </a:rPr>
              <a:t>. </a:t>
            </a:r>
          </a:p>
          <a:p>
            <a:pPr eaLnBrk="1" hangingPunct="1"/>
            <a:endParaRPr lang="en-US" sz="1400">
              <a:solidFill>
                <a:srgbClr val="008000"/>
              </a:solidFill>
              <a:latin typeface="Helvetica" charset="0"/>
              <a:cs typeface="Helvetica" charset="0"/>
            </a:endParaRPr>
          </a:p>
          <a:p>
            <a:pPr eaLnBrk="1" hangingPunct="1"/>
            <a:r>
              <a:rPr lang="en-US" sz="1400">
                <a:solidFill>
                  <a:srgbClr val="008000"/>
                </a:solidFill>
                <a:latin typeface="Helvetica" charset="0"/>
                <a:cs typeface="Helvetica" charset="0"/>
              </a:rPr>
              <a:t>Other strategies to create linkage incl. eQTL and Hi-C</a:t>
            </a:r>
            <a:r>
              <a:rPr lang="en-US" sz="1400" b="1">
                <a:solidFill>
                  <a:srgbClr val="008000"/>
                </a:solidFill>
                <a:latin typeface="Helvetica" charset="0"/>
                <a:cs typeface="Helvetica" charset="0"/>
              </a:rPr>
              <a:t>. </a:t>
            </a:r>
            <a:r>
              <a:rPr lang="en-US" sz="1400">
                <a:solidFill>
                  <a:srgbClr val="008000"/>
                </a:solidFill>
                <a:latin typeface="Helvetica" charset="0"/>
                <a:cs typeface="Helvetica" charset="0"/>
              </a:rPr>
              <a:t>Much in recent Epigenomics Roadmap.</a:t>
            </a:r>
          </a:p>
        </p:txBody>
      </p:sp>
      <p:grpSp>
        <p:nvGrpSpPr>
          <p:cNvPr id="79885" name="Group 12"/>
          <p:cNvGrpSpPr>
            <a:grpSpLocks/>
          </p:cNvGrpSpPr>
          <p:nvPr/>
        </p:nvGrpSpPr>
        <p:grpSpPr bwMode="auto">
          <a:xfrm>
            <a:off x="5765800" y="2878138"/>
            <a:ext cx="1658938" cy="1463675"/>
            <a:chOff x="5765714" y="2865733"/>
            <a:chExt cx="1658938" cy="1464871"/>
          </a:xfrm>
        </p:grpSpPr>
        <p:sp>
          <p:nvSpPr>
            <p:cNvPr id="79903" name="TextBox 63"/>
            <p:cNvSpPr txBox="1">
              <a:spLocks noChangeArrowheads="1"/>
            </p:cNvSpPr>
            <p:nvPr>
              <p:custDataLst>
                <p:tags r:id="rId18"/>
              </p:custDataLst>
            </p:nvPr>
          </p:nvSpPr>
          <p:spPr bwMode="auto">
            <a:xfrm>
              <a:off x="5765714" y="4053676"/>
              <a:ext cx="1658938" cy="2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5B00"/>
                  </a:solidFill>
                  <a:latin typeface="Arial" charset="0"/>
                </a:rPr>
                <a:t>~</a:t>
              </a:r>
              <a:r>
                <a:rPr lang="en-US" sz="1200" b="1">
                  <a:solidFill>
                    <a:srgbClr val="005B00"/>
                  </a:solidFill>
                  <a:latin typeface="Arial" charset="0"/>
                </a:rPr>
                <a:t>700K</a:t>
              </a:r>
              <a:r>
                <a:rPr lang="en-US" sz="1200">
                  <a:solidFill>
                    <a:srgbClr val="005B00"/>
                  </a:solidFill>
                  <a:latin typeface="Arial" charset="0"/>
                </a:rPr>
                <a:t> Edges</a:t>
              </a:r>
            </a:p>
          </p:txBody>
        </p:sp>
        <p:grpSp>
          <p:nvGrpSpPr>
            <p:cNvPr id="79904" name="Group 6"/>
            <p:cNvGrpSpPr>
              <a:grpSpLocks/>
            </p:cNvGrpSpPr>
            <p:nvPr/>
          </p:nvGrpSpPr>
          <p:grpSpPr bwMode="auto">
            <a:xfrm>
              <a:off x="5862974" y="2865733"/>
              <a:ext cx="1012115" cy="1211110"/>
              <a:chOff x="9150420" y="2883973"/>
              <a:chExt cx="1272197" cy="1471035"/>
            </a:xfrm>
          </p:grpSpPr>
          <p:sp>
            <p:nvSpPr>
              <p:cNvPr id="79905" name="Rectangle 74"/>
              <p:cNvSpPr>
                <a:spLocks noChangeArrowheads="1"/>
              </p:cNvSpPr>
              <p:nvPr>
                <p:custDataLst>
                  <p:tags r:id="rId19"/>
                </p:custDataLst>
              </p:nvPr>
            </p:nvSpPr>
            <p:spPr bwMode="auto">
              <a:xfrm>
                <a:off x="9751724" y="3305199"/>
                <a:ext cx="670893" cy="48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000" b="1">
                    <a:solidFill>
                      <a:srgbClr val="00664D"/>
                    </a:solidFill>
                    <a:latin typeface="Arial" charset="0"/>
                  </a:rPr>
                  <a:t>Distal </a:t>
                </a:r>
                <a:br>
                  <a:rPr lang="en-US" sz="1000" b="1">
                    <a:solidFill>
                      <a:srgbClr val="00664D"/>
                    </a:solidFill>
                    <a:latin typeface="Arial" charset="0"/>
                  </a:rPr>
                </a:br>
                <a:r>
                  <a:rPr lang="en-US" sz="1000" b="1">
                    <a:solidFill>
                      <a:srgbClr val="00664D"/>
                    </a:solidFill>
                    <a:latin typeface="Arial" charset="0"/>
                  </a:rPr>
                  <a:t>Edge</a:t>
                </a:r>
              </a:p>
            </p:txBody>
          </p:sp>
          <p:cxnSp>
            <p:nvCxnSpPr>
              <p:cNvPr id="79906" name="Straight Connector 73"/>
              <p:cNvCxnSpPr>
                <a:cxnSpLocks noChangeShapeType="1"/>
                <a:stCxn id="79913" idx="3"/>
              </p:cNvCxnSpPr>
              <p:nvPr>
                <p:custDataLst>
                  <p:tags r:id="rId20"/>
                </p:custDataLst>
              </p:nvPr>
            </p:nvCxnSpPr>
            <p:spPr bwMode="auto">
              <a:xfrm flipH="1">
                <a:off x="9556819" y="3312599"/>
                <a:ext cx="7938" cy="734520"/>
              </a:xfrm>
              <a:prstGeom prst="line">
                <a:avLst/>
              </a:prstGeom>
              <a:noFill/>
              <a:ln w="38100">
                <a:solidFill>
                  <a:srgbClr val="008000"/>
                </a:solidFill>
                <a:round/>
                <a:headEnd type="none" w="sm" len="sm"/>
                <a:tailEnd type="triangle" w="lg" len="med"/>
              </a:ln>
              <a:extLst>
                <a:ext uri="{909E8E84-426E-40dd-AFC4-6F175D3DCCD1}">
                  <a14:hiddenFill xmlns:a14="http://schemas.microsoft.com/office/drawing/2010/main">
                    <a:noFill/>
                  </a14:hiddenFill>
                </a:ext>
              </a:extLst>
            </p:spPr>
          </p:cxnSp>
          <p:grpSp>
            <p:nvGrpSpPr>
              <p:cNvPr id="79907" name="Group 76"/>
              <p:cNvGrpSpPr>
                <a:grpSpLocks/>
              </p:cNvGrpSpPr>
              <p:nvPr>
                <p:custDataLst>
                  <p:tags r:id="rId21"/>
                </p:custDataLst>
              </p:nvPr>
            </p:nvGrpSpPr>
            <p:grpSpPr bwMode="auto">
              <a:xfrm>
                <a:off x="9299645" y="2883973"/>
                <a:ext cx="542636" cy="437912"/>
                <a:chOff x="2311399" y="6070599"/>
                <a:chExt cx="542419" cy="437695"/>
              </a:xfrm>
            </p:grpSpPr>
            <p:sp>
              <p:nvSpPr>
                <p:cNvPr id="79913" name="Isosceles Triangle 77"/>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defTabSz="912813"/>
                  <a:endParaRPr lang="en-US" sz="1200" b="1">
                    <a:solidFill>
                      <a:srgbClr val="000000"/>
                    </a:solidFill>
                    <a:latin typeface="Arial" charset="0"/>
                  </a:endParaRPr>
                </a:p>
              </p:txBody>
            </p:sp>
            <p:sp>
              <p:nvSpPr>
                <p:cNvPr id="79914" name="TextBox 78"/>
                <p:cNvSpPr txBox="1">
                  <a:spLocks noChangeArrowheads="1"/>
                </p:cNvSpPr>
                <p:nvPr/>
              </p:nvSpPr>
              <p:spPr bwMode="auto">
                <a:xfrm>
                  <a:off x="2396067" y="6206060"/>
                  <a:ext cx="457751" cy="30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b="1">
                      <a:solidFill>
                        <a:srgbClr val="000000"/>
                      </a:solidFill>
                      <a:latin typeface="Arial" charset="0"/>
                    </a:rPr>
                    <a:t>TF</a:t>
                  </a:r>
                </a:p>
              </p:txBody>
            </p:sp>
          </p:grpSp>
          <p:sp>
            <p:nvSpPr>
              <p:cNvPr id="79908" name="Rectangle 76"/>
              <p:cNvSpPr>
                <a:spLocks noChangeArrowheads="1"/>
              </p:cNvSpPr>
              <p:nvPr>
                <p:custDataLst>
                  <p:tags r:id="rId22"/>
                </p:custDataLst>
              </p:nvPr>
            </p:nvSpPr>
            <p:spPr bwMode="auto">
              <a:xfrm>
                <a:off x="9150420" y="4023337"/>
                <a:ext cx="787401"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grpSp>
            <p:nvGrpSpPr>
              <p:cNvPr id="79909" name="Group 109"/>
              <p:cNvGrpSpPr>
                <a:grpSpLocks/>
              </p:cNvGrpSpPr>
              <p:nvPr>
                <p:custDataLst>
                  <p:tags r:id="rId23"/>
                </p:custDataLst>
              </p:nvPr>
            </p:nvGrpSpPr>
            <p:grpSpPr bwMode="auto">
              <a:xfrm>
                <a:off x="9282183" y="4203134"/>
                <a:ext cx="609600" cy="151874"/>
                <a:chOff x="2809143" y="4469840"/>
                <a:chExt cx="838201" cy="227808"/>
              </a:xfrm>
            </p:grpSpPr>
            <p:cxnSp>
              <p:nvCxnSpPr>
                <p:cNvPr id="79911" name="Straight Connector 135"/>
                <p:cNvCxnSpPr>
                  <a:cxnSpLocks noChangeShapeType="1"/>
                </p:cNvCxnSpPr>
                <p:nvPr/>
              </p:nvCxnSpPr>
              <p:spPr bwMode="auto">
                <a:xfrm rot="5400000" flipH="1" flipV="1">
                  <a:off x="2705496" y="4582950"/>
                  <a:ext cx="227808"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12" name="Straight Arrow Connector 136"/>
                <p:cNvCxnSpPr>
                  <a:cxnSpLocks noChangeShapeType="1"/>
                </p:cNvCxnSpPr>
                <p:nvPr/>
              </p:nvCxnSpPr>
              <p:spPr bwMode="auto">
                <a:xfrm>
                  <a:off x="2809143" y="4490276"/>
                  <a:ext cx="838201" cy="1589"/>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79910" name="Oval 78"/>
              <p:cNvSpPr>
                <a:spLocks noChangeArrowheads="1"/>
              </p:cNvSpPr>
              <p:nvPr>
                <p:custDataLst>
                  <p:tags r:id="rId24"/>
                </p:custDataLst>
              </p:nvPr>
            </p:nvSpPr>
            <p:spPr bwMode="auto">
              <a:xfrm>
                <a:off x="9493320" y="3420510"/>
                <a:ext cx="144463" cy="144462"/>
              </a:xfrm>
              <a:prstGeom prst="ellipse">
                <a:avLst/>
              </a:prstGeom>
              <a:solidFill>
                <a:srgbClr val="FF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grpSp>
      </p:grpSp>
      <p:cxnSp>
        <p:nvCxnSpPr>
          <p:cNvPr id="79886" name="Straight Arrow Connector 102"/>
          <p:cNvCxnSpPr>
            <a:cxnSpLocks noChangeShapeType="1"/>
          </p:cNvCxnSpPr>
          <p:nvPr>
            <p:custDataLst>
              <p:tags r:id="rId7"/>
            </p:custDataLst>
          </p:nvPr>
        </p:nvCxnSpPr>
        <p:spPr bwMode="auto">
          <a:xfrm flipH="1">
            <a:off x="1733550" y="2732088"/>
            <a:ext cx="1588" cy="247650"/>
          </a:xfrm>
          <a:prstGeom prst="straightConnector1">
            <a:avLst/>
          </a:prstGeom>
          <a:noFill/>
          <a:ln w="3175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nvGrpSpPr>
          <p:cNvPr id="79887" name="Group 218"/>
          <p:cNvGrpSpPr>
            <a:grpSpLocks/>
          </p:cNvGrpSpPr>
          <p:nvPr/>
        </p:nvGrpSpPr>
        <p:grpSpPr bwMode="auto">
          <a:xfrm>
            <a:off x="5811838" y="1316038"/>
            <a:ext cx="1204912" cy="1211262"/>
            <a:chOff x="9150420" y="2883973"/>
            <a:chExt cx="1514147" cy="1471035"/>
          </a:xfrm>
        </p:grpSpPr>
        <p:sp>
          <p:nvSpPr>
            <p:cNvPr id="79893" name="Rectangle 74"/>
            <p:cNvSpPr>
              <a:spLocks noChangeArrowheads="1"/>
            </p:cNvSpPr>
            <p:nvPr>
              <p:custDataLst>
                <p:tags r:id="rId12"/>
              </p:custDataLst>
            </p:nvPr>
          </p:nvSpPr>
          <p:spPr bwMode="auto">
            <a:xfrm>
              <a:off x="9751724" y="3305199"/>
              <a:ext cx="912843" cy="48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r>
                <a:rPr lang="en-US" sz="1000" b="1">
                  <a:solidFill>
                    <a:srgbClr val="0000FF"/>
                  </a:solidFill>
                  <a:latin typeface="Arial" charset="0"/>
                </a:rPr>
                <a:t>Proximal</a:t>
              </a:r>
            </a:p>
            <a:p>
              <a:pPr defTabSz="912813"/>
              <a:r>
                <a:rPr lang="en-US" sz="1000" b="1">
                  <a:solidFill>
                    <a:srgbClr val="0000FF"/>
                  </a:solidFill>
                  <a:latin typeface="Arial" charset="0"/>
                </a:rPr>
                <a:t>Edge</a:t>
              </a:r>
            </a:p>
          </p:txBody>
        </p:sp>
        <p:cxnSp>
          <p:nvCxnSpPr>
            <p:cNvPr id="79894" name="Straight Connector 73"/>
            <p:cNvCxnSpPr>
              <a:cxnSpLocks noChangeShapeType="1"/>
              <a:stCxn id="79901" idx="3"/>
            </p:cNvCxnSpPr>
            <p:nvPr>
              <p:custDataLst>
                <p:tags r:id="rId13"/>
              </p:custDataLst>
            </p:nvPr>
          </p:nvCxnSpPr>
          <p:spPr bwMode="auto">
            <a:xfrm flipH="1">
              <a:off x="9556819" y="3312599"/>
              <a:ext cx="7938" cy="734520"/>
            </a:xfrm>
            <a:prstGeom prst="line">
              <a:avLst/>
            </a:prstGeom>
            <a:noFill/>
            <a:ln w="38100">
              <a:solidFill>
                <a:srgbClr val="0000FF"/>
              </a:solidFill>
              <a:round/>
              <a:headEnd type="none" w="sm" len="sm"/>
              <a:tailEnd type="triangle" w="lg" len="med"/>
            </a:ln>
            <a:extLst>
              <a:ext uri="{909E8E84-426E-40dd-AFC4-6F175D3DCCD1}">
                <a14:hiddenFill xmlns:a14="http://schemas.microsoft.com/office/drawing/2010/main">
                  <a:noFill/>
                </a14:hiddenFill>
              </a:ext>
            </a:extLst>
          </p:spPr>
        </p:cxnSp>
        <p:grpSp>
          <p:nvGrpSpPr>
            <p:cNvPr id="79895" name="Group 76"/>
            <p:cNvGrpSpPr>
              <a:grpSpLocks/>
            </p:cNvGrpSpPr>
            <p:nvPr>
              <p:custDataLst>
                <p:tags r:id="rId14"/>
              </p:custDataLst>
            </p:nvPr>
          </p:nvGrpSpPr>
          <p:grpSpPr bwMode="auto">
            <a:xfrm>
              <a:off x="9299645" y="2883973"/>
              <a:ext cx="542636" cy="437912"/>
              <a:chOff x="2311399" y="6070599"/>
              <a:chExt cx="542419" cy="437695"/>
            </a:xfrm>
          </p:grpSpPr>
          <p:sp>
            <p:nvSpPr>
              <p:cNvPr id="79901" name="Isosceles Triangle 77"/>
              <p:cNvSpPr>
                <a:spLocks noChangeArrowheads="1"/>
              </p:cNvSpPr>
              <p:nvPr/>
            </p:nvSpPr>
            <p:spPr bwMode="auto">
              <a:xfrm>
                <a:off x="2311399" y="6070599"/>
                <a:ext cx="530013" cy="428413"/>
              </a:xfrm>
              <a:prstGeom prst="triangle">
                <a:avLst>
                  <a:gd name="adj" fmla="val 50000"/>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defTabSz="912813"/>
                <a:endParaRPr lang="en-US" sz="1200" b="1">
                  <a:solidFill>
                    <a:srgbClr val="000000"/>
                  </a:solidFill>
                  <a:latin typeface="Arial" charset="0"/>
                </a:endParaRPr>
              </a:p>
            </p:txBody>
          </p:sp>
          <p:sp>
            <p:nvSpPr>
              <p:cNvPr id="79902" name="TextBox 78"/>
              <p:cNvSpPr txBox="1">
                <a:spLocks noChangeArrowheads="1"/>
              </p:cNvSpPr>
              <p:nvPr/>
            </p:nvSpPr>
            <p:spPr bwMode="auto">
              <a:xfrm>
                <a:off x="2396067" y="6206060"/>
                <a:ext cx="457751" cy="30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b="1">
                    <a:solidFill>
                      <a:srgbClr val="000000"/>
                    </a:solidFill>
                    <a:latin typeface="Arial" charset="0"/>
                  </a:rPr>
                  <a:t>TF</a:t>
                </a:r>
              </a:p>
            </p:txBody>
          </p:sp>
        </p:grpSp>
        <p:sp>
          <p:nvSpPr>
            <p:cNvPr id="79896" name="Rectangle 76"/>
            <p:cNvSpPr>
              <a:spLocks noChangeArrowheads="1"/>
            </p:cNvSpPr>
            <p:nvPr>
              <p:custDataLst>
                <p:tags r:id="rId15"/>
              </p:custDataLst>
            </p:nvPr>
          </p:nvSpPr>
          <p:spPr bwMode="auto">
            <a:xfrm>
              <a:off x="9150420" y="4023337"/>
              <a:ext cx="787401" cy="330200"/>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69" tIns="45685" rIns="91369" bIns="45685" anchor="ctr"/>
            <a:lstStyle/>
            <a:p>
              <a:pPr algn="ctr" defTabSz="911225"/>
              <a:endParaRPr lang="en-US" sz="1200" b="1">
                <a:solidFill>
                  <a:srgbClr val="000000"/>
                </a:solidFill>
                <a:latin typeface="Arial" charset="0"/>
              </a:endParaRPr>
            </a:p>
          </p:txBody>
        </p:sp>
        <p:grpSp>
          <p:nvGrpSpPr>
            <p:cNvPr id="79897" name="Group 109"/>
            <p:cNvGrpSpPr>
              <a:grpSpLocks/>
            </p:cNvGrpSpPr>
            <p:nvPr>
              <p:custDataLst>
                <p:tags r:id="rId16"/>
              </p:custDataLst>
            </p:nvPr>
          </p:nvGrpSpPr>
          <p:grpSpPr bwMode="auto">
            <a:xfrm>
              <a:off x="9282183" y="4203134"/>
              <a:ext cx="609600" cy="151874"/>
              <a:chOff x="2809143" y="4469840"/>
              <a:chExt cx="838201" cy="227808"/>
            </a:xfrm>
          </p:grpSpPr>
          <p:cxnSp>
            <p:nvCxnSpPr>
              <p:cNvPr id="79899" name="Straight Connector 135"/>
              <p:cNvCxnSpPr>
                <a:cxnSpLocks noChangeShapeType="1"/>
              </p:cNvCxnSpPr>
              <p:nvPr/>
            </p:nvCxnSpPr>
            <p:spPr bwMode="auto">
              <a:xfrm rot="5400000" flipH="1" flipV="1">
                <a:off x="2705496" y="4582950"/>
                <a:ext cx="227808" cy="158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9900" name="Straight Arrow Connector 136"/>
              <p:cNvCxnSpPr>
                <a:cxnSpLocks noChangeShapeType="1"/>
              </p:cNvCxnSpPr>
              <p:nvPr/>
            </p:nvCxnSpPr>
            <p:spPr bwMode="auto">
              <a:xfrm>
                <a:off x="2809143" y="4490276"/>
                <a:ext cx="838201" cy="1589"/>
              </a:xfrm>
              <a:prstGeom prst="straightConnector1">
                <a:avLst/>
              </a:prstGeom>
              <a:noFill/>
              <a:ln w="25400">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79898" name="Oval 78"/>
            <p:cNvSpPr>
              <a:spLocks noChangeArrowheads="1"/>
            </p:cNvSpPr>
            <p:nvPr>
              <p:custDataLst>
                <p:tags r:id="rId17"/>
              </p:custDataLst>
            </p:nvPr>
          </p:nvSpPr>
          <p:spPr bwMode="auto">
            <a:xfrm>
              <a:off x="9493320" y="3694442"/>
              <a:ext cx="144463" cy="144462"/>
            </a:xfrm>
            <a:prstGeom prst="ellipse">
              <a:avLst/>
            </a:prstGeom>
            <a:solidFill>
              <a:srgbClr val="FF0000"/>
            </a:solidFill>
            <a:ln w="12700">
              <a:solidFill>
                <a:schemeClr val="tx1"/>
              </a:solidFill>
              <a:round/>
              <a:headEnd type="none" w="sm" len="sm"/>
              <a:tailEnd type="none" w="sm" len="sm"/>
            </a:ln>
          </p:spPr>
          <p:txBody>
            <a:bodyPr wrap="none" lIns="91369" tIns="45685" rIns="91369" bIns="45685" anchor="ctr"/>
            <a:lstStyle/>
            <a:p>
              <a:pPr algn="ctr" defTabSz="911225"/>
              <a:endParaRPr lang="en-US" sz="1200" b="1">
                <a:solidFill>
                  <a:srgbClr val="000000"/>
                </a:solidFill>
                <a:latin typeface="Arial" charset="0"/>
              </a:endParaRPr>
            </a:p>
          </p:txBody>
        </p:sp>
      </p:grpSp>
      <p:sp>
        <p:nvSpPr>
          <p:cNvPr id="79888" name="TextBox 63"/>
          <p:cNvSpPr txBox="1">
            <a:spLocks noChangeArrowheads="1"/>
          </p:cNvSpPr>
          <p:nvPr>
            <p:custDataLst>
              <p:tags r:id="rId8"/>
            </p:custDataLst>
          </p:nvPr>
        </p:nvSpPr>
        <p:spPr bwMode="auto">
          <a:xfrm>
            <a:off x="7426325" y="2722563"/>
            <a:ext cx="13827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262699"/>
                </a:solidFill>
                <a:latin typeface="Arial" charset="0"/>
              </a:rPr>
              <a:t>~26K</a:t>
            </a:r>
          </a:p>
        </p:txBody>
      </p:sp>
      <p:pic>
        <p:nvPicPr>
          <p:cNvPr id="134" name="Picture 3"/>
          <p:cNvPicPr>
            <a:picLocks noChangeAspect="1"/>
          </p:cNvPicPr>
          <p:nvPr>
            <p:custDataLst>
              <p:tags r:id="rId9"/>
            </p:custDataLst>
          </p:nvPr>
        </p:nvPicPr>
        <p:blipFill>
          <a:blip r:embed="rId34">
            <a:alphaModFix/>
            <a:duotone>
              <a:schemeClr val="accent1">
                <a:shade val="45000"/>
                <a:satMod val="135000"/>
              </a:schemeClr>
              <a:prstClr val="white"/>
            </a:duotone>
            <a:extLst/>
          </a:blip>
          <a:srcRect/>
          <a:stretch>
            <a:fillRect/>
          </a:stretch>
        </p:blipFill>
        <p:spPr bwMode="auto">
          <a:xfrm>
            <a:off x="7122221" y="3040654"/>
            <a:ext cx="1991368" cy="2027007"/>
          </a:xfrm>
          <a:prstGeom prst="rect">
            <a:avLst/>
          </a:prstGeom>
          <a:solidFill>
            <a:srgbClr val="F2F2F2"/>
          </a:solidFill>
          <a:ln>
            <a:noFill/>
          </a:ln>
          <a:extLst/>
        </p:spPr>
      </p:pic>
      <p:sp>
        <p:nvSpPr>
          <p:cNvPr id="79890" name="TextBox 63"/>
          <p:cNvSpPr txBox="1">
            <a:spLocks noChangeArrowheads="1"/>
          </p:cNvSpPr>
          <p:nvPr>
            <p:custDataLst>
              <p:tags r:id="rId10"/>
            </p:custDataLst>
          </p:nvPr>
        </p:nvSpPr>
        <p:spPr bwMode="auto">
          <a:xfrm>
            <a:off x="7016750" y="2039938"/>
            <a:ext cx="2266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262699"/>
                </a:solidFill>
                <a:latin typeface="Arial" charset="0"/>
              </a:rPr>
              <a:t>~500K Prox. Edges</a:t>
            </a:r>
          </a:p>
        </p:txBody>
      </p:sp>
      <p:sp>
        <p:nvSpPr>
          <p:cNvPr id="79891" name="TextBox 63"/>
          <p:cNvSpPr txBox="1">
            <a:spLocks noChangeArrowheads="1"/>
          </p:cNvSpPr>
          <p:nvPr>
            <p:custDataLst>
              <p:tags r:id="rId11"/>
            </p:custDataLst>
          </p:nvPr>
        </p:nvSpPr>
        <p:spPr bwMode="auto">
          <a:xfrm>
            <a:off x="7340600" y="2370138"/>
            <a:ext cx="1619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262699"/>
                </a:solidFill>
                <a:latin typeface="Arial" charset="0"/>
              </a:rPr>
              <a:t>Filtering</a:t>
            </a:r>
          </a:p>
        </p:txBody>
      </p:sp>
      <p:sp>
        <p:nvSpPr>
          <p:cNvPr id="2" name="Down Arrow 1"/>
          <p:cNvSpPr/>
          <p:nvPr/>
        </p:nvSpPr>
        <p:spPr>
          <a:xfrm>
            <a:off x="7345363" y="2389188"/>
            <a:ext cx="1609725" cy="398462"/>
          </a:xfrm>
          <a:prstGeom prst="downArrow">
            <a:avLst>
              <a:gd name="adj1" fmla="val 46222"/>
              <a:gd name="adj2" fmla="val 90762"/>
            </a:avLst>
          </a:prstGeom>
          <a:solidFill>
            <a:schemeClr val="accent2">
              <a:lumMod val="20000"/>
              <a:lumOff val="80000"/>
              <a:alpha val="27000"/>
            </a:scheme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ransition xmlns:p14="http://schemas.microsoft.com/office/powerpoint/2010/main" spd="slow" advTm="38795"/>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060419_cytoscape_HPRDng_almostall_colorPS"/>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5435600" y="3748088"/>
            <a:ext cx="3492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2"/>
          <p:cNvSpPr>
            <a:spLocks noGrp="1"/>
          </p:cNvSpPr>
          <p:nvPr>
            <p:ph type="title"/>
            <p:custDataLst>
              <p:tags r:id="rId3"/>
            </p:custDataLst>
          </p:nvPr>
        </p:nvSpPr>
        <p:spPr>
          <a:xfrm>
            <a:off x="5472113" y="366713"/>
            <a:ext cx="3367087" cy="1143000"/>
          </a:xfrm>
        </p:spPr>
        <p:txBody>
          <a:bodyPr/>
          <a:lstStyle/>
          <a:p>
            <a:r>
              <a:rPr lang="en-US" dirty="0" smtClean="0">
                <a:latin typeface="Arial" charset="0"/>
                <a:ea typeface="ＭＳ Ｐゴシック" charset="0"/>
                <a:cs typeface="ＭＳ Ｐゴシック" charset="0"/>
              </a:rPr>
              <a:t>Hubs Under Constraint: </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A Finding from the Network Biology Community</a:t>
            </a:r>
            <a:endParaRPr lang="en-US" dirty="0">
              <a:latin typeface="Arial" charset="0"/>
              <a:ea typeface="ＭＳ Ｐゴシック" charset="0"/>
              <a:cs typeface="ＭＳ Ｐゴシック" charset="0"/>
            </a:endParaRPr>
          </a:p>
        </p:txBody>
      </p:sp>
      <p:sp>
        <p:nvSpPr>
          <p:cNvPr id="81923" name="Content Placeholder 2"/>
          <p:cNvSpPr>
            <a:spLocks noGrp="1"/>
          </p:cNvSpPr>
          <p:nvPr>
            <p:ph idx="1"/>
          </p:nvPr>
        </p:nvSpPr>
        <p:spPr>
          <a:xfrm>
            <a:off x="0" y="3605213"/>
            <a:ext cx="6337300" cy="3452812"/>
          </a:xfrm>
        </p:spPr>
        <p:txBody>
          <a:bodyPr/>
          <a:lstStyle/>
          <a:p>
            <a:r>
              <a:rPr lang="en-US" sz="1800" u="sng" dirty="0" smtClean="0">
                <a:latin typeface="Arial" charset="0"/>
                <a:ea typeface="ＭＳ Ｐゴシック" charset="0"/>
                <a:cs typeface="ＭＳ Ｐゴシック" charset="0"/>
              </a:rPr>
              <a:t>More Connectivity, More Constraint: </a:t>
            </a:r>
            <a:r>
              <a:rPr lang="en-US" sz="1800" dirty="0" smtClean="0">
                <a:latin typeface="Arial" charset="0"/>
                <a:ea typeface="ＭＳ Ｐゴシック" charset="0"/>
                <a:cs typeface="ＭＳ Ｐゴシック" charset="0"/>
              </a:rPr>
              <a:t>Genes </a:t>
            </a:r>
            <a:r>
              <a:rPr lang="en-US" sz="1800" dirty="0">
                <a:latin typeface="Arial" charset="0"/>
                <a:ea typeface="ＭＳ Ｐゴシック" charset="0"/>
                <a:cs typeface="ＭＳ Ｐゴシック" charset="0"/>
              </a:rPr>
              <a:t>&amp; proteins that have a more central position in the network tend to evolve more slowly and are more likely to be essential. </a:t>
            </a:r>
          </a:p>
          <a:p>
            <a:r>
              <a:rPr lang="en-US" sz="1800" dirty="0">
                <a:latin typeface="Arial" charset="0"/>
                <a:ea typeface="ＭＳ Ｐゴシック" charset="0"/>
                <a:cs typeface="ＭＳ Ｐゴシック" charset="0"/>
              </a:rPr>
              <a:t>This phenomenon is observed in </a:t>
            </a:r>
            <a:br>
              <a:rPr lang="en-US" sz="1800" dirty="0">
                <a:latin typeface="Arial" charset="0"/>
                <a:ea typeface="ＭＳ Ｐゴシック" charset="0"/>
                <a:cs typeface="ＭＳ Ｐゴシック" charset="0"/>
              </a:rPr>
            </a:br>
            <a:r>
              <a:rPr lang="en-US" sz="1800" b="1" dirty="0">
                <a:solidFill>
                  <a:srgbClr val="FF0000"/>
                </a:solidFill>
                <a:latin typeface="Arial" charset="0"/>
                <a:ea typeface="ＭＳ Ｐゴシック" charset="0"/>
                <a:cs typeface="ＭＳ Ｐゴシック" charset="0"/>
              </a:rPr>
              <a:t>many organisms &amp; different kinds of networks</a:t>
            </a:r>
            <a:endParaRPr lang="en-US" sz="1800" dirty="0">
              <a:latin typeface="Arial" charset="0"/>
              <a:ea typeface="ＭＳ Ｐゴシック" charset="0"/>
              <a:cs typeface="ＭＳ Ｐゴシック" charset="0"/>
            </a:endParaRPr>
          </a:p>
          <a:p>
            <a:pPr lvl="1"/>
            <a:r>
              <a:rPr lang="en-US" sz="1800" b="1" dirty="0">
                <a:solidFill>
                  <a:srgbClr val="FF0000"/>
                </a:solidFill>
                <a:latin typeface="Arial" charset="0"/>
                <a:ea typeface="ＭＳ Ｐゴシック" charset="0"/>
              </a:rPr>
              <a:t>yeast PPI</a:t>
            </a:r>
            <a:r>
              <a:rPr lang="en-US" sz="1800" dirty="0">
                <a:latin typeface="Arial" charset="0"/>
                <a:ea typeface="ＭＳ Ｐゴシック" charset="0"/>
              </a:rPr>
              <a:t> - Fraser et al ('02) Science, </a:t>
            </a:r>
            <a:br>
              <a:rPr lang="en-US" sz="1800" dirty="0">
                <a:latin typeface="Arial" charset="0"/>
                <a:ea typeface="ＭＳ Ｐゴシック" charset="0"/>
              </a:rPr>
            </a:br>
            <a:r>
              <a:rPr lang="en-US" sz="1800" dirty="0">
                <a:latin typeface="Arial" charset="0"/>
                <a:ea typeface="ＭＳ Ｐゴシック" charset="0"/>
              </a:rPr>
              <a:t>('03) BMC </a:t>
            </a:r>
            <a:r>
              <a:rPr lang="en-US" sz="1800" dirty="0" err="1">
                <a:latin typeface="Arial" charset="0"/>
                <a:ea typeface="ＭＳ Ｐゴシック" charset="0"/>
              </a:rPr>
              <a:t>Evo</a:t>
            </a:r>
            <a:r>
              <a:rPr lang="en-US" sz="1800" dirty="0">
                <a:latin typeface="Arial" charset="0"/>
                <a:ea typeface="ＭＳ Ｐゴシック" charset="0"/>
              </a:rPr>
              <a:t>. Bio.</a:t>
            </a:r>
          </a:p>
          <a:p>
            <a:pPr lvl="1"/>
            <a:r>
              <a:rPr lang="en-US" sz="1800" b="1" dirty="0" err="1">
                <a:solidFill>
                  <a:srgbClr val="FF0000"/>
                </a:solidFill>
                <a:latin typeface="Arial" charset="0"/>
                <a:ea typeface="ＭＳ Ｐゴシック" charset="0"/>
              </a:rPr>
              <a:t>Ecoli</a:t>
            </a:r>
            <a:r>
              <a:rPr lang="en-US" sz="1800" b="1" dirty="0">
                <a:solidFill>
                  <a:srgbClr val="FF0000"/>
                </a:solidFill>
                <a:latin typeface="Arial" charset="0"/>
                <a:ea typeface="ＭＳ Ｐゴシック" charset="0"/>
              </a:rPr>
              <a:t> PPI</a:t>
            </a:r>
            <a:r>
              <a:rPr lang="en-US" sz="1800" dirty="0">
                <a:latin typeface="Arial" charset="0"/>
                <a:ea typeface="ＭＳ Ｐゴシック" charset="0"/>
              </a:rPr>
              <a:t> - </a:t>
            </a:r>
            <a:r>
              <a:rPr lang="en-US" sz="1800" dirty="0" err="1">
                <a:latin typeface="Arial" charset="0"/>
                <a:ea typeface="ＭＳ Ｐゴシック" charset="0"/>
              </a:rPr>
              <a:t>Butland</a:t>
            </a:r>
            <a:r>
              <a:rPr lang="en-US" sz="1800" dirty="0">
                <a:latin typeface="Arial" charset="0"/>
                <a:ea typeface="ＭＳ Ｐゴシック" charset="0"/>
              </a:rPr>
              <a:t> et al ('04) Nature </a:t>
            </a:r>
          </a:p>
          <a:p>
            <a:pPr lvl="1"/>
            <a:r>
              <a:rPr lang="en-US" sz="1800" b="1" dirty="0">
                <a:solidFill>
                  <a:srgbClr val="FF0000"/>
                </a:solidFill>
                <a:latin typeface="Arial" charset="0"/>
                <a:ea typeface="ＭＳ Ｐゴシック" charset="0"/>
              </a:rPr>
              <a:t>Worm/fly PPI</a:t>
            </a:r>
            <a:r>
              <a:rPr lang="en-US" sz="1800" dirty="0">
                <a:latin typeface="Arial" charset="0"/>
                <a:ea typeface="ＭＳ Ｐゴシック" charset="0"/>
              </a:rPr>
              <a:t> - Hahn et al ('05) MBE </a:t>
            </a:r>
          </a:p>
          <a:p>
            <a:pPr lvl="1"/>
            <a:r>
              <a:rPr lang="en-US" sz="1800" b="1" dirty="0" err="1">
                <a:solidFill>
                  <a:srgbClr val="FF0000"/>
                </a:solidFill>
                <a:latin typeface="Arial" charset="0"/>
                <a:ea typeface="ＭＳ Ｐゴシック" charset="0"/>
              </a:rPr>
              <a:t>miRNA</a:t>
            </a:r>
            <a:r>
              <a:rPr lang="en-US" sz="1800" b="1" dirty="0">
                <a:solidFill>
                  <a:srgbClr val="FF0000"/>
                </a:solidFill>
                <a:latin typeface="Arial" charset="0"/>
                <a:ea typeface="ＭＳ Ｐゴシック" charset="0"/>
              </a:rPr>
              <a:t> net</a:t>
            </a:r>
            <a:r>
              <a:rPr lang="en-US" sz="1800" dirty="0">
                <a:latin typeface="Arial" charset="0"/>
                <a:ea typeface="ＭＳ Ｐゴシック" charset="0"/>
              </a:rPr>
              <a:t> - Cheng et al ('09) BMC Genomics</a:t>
            </a:r>
          </a:p>
          <a:p>
            <a:endParaRPr lang="en-US" sz="1800" dirty="0">
              <a:latin typeface="Arial" charset="0"/>
              <a:ea typeface="ＭＳ Ｐゴシック" charset="0"/>
              <a:cs typeface="ＭＳ Ｐゴシック" charset="0"/>
            </a:endParaRPr>
          </a:p>
        </p:txBody>
      </p:sp>
      <p:sp>
        <p:nvSpPr>
          <p:cNvPr id="81924" name="McK Footnote"/>
          <p:cNvSpPr txBox="1">
            <a:spLocks noChangeArrowheads="1"/>
          </p:cNvSpPr>
          <p:nvPr>
            <p:custDataLst>
              <p:tags r:id="rId4"/>
            </p:custDataLst>
          </p:nvPr>
        </p:nvSpPr>
        <p:spPr bwMode="auto">
          <a:xfrm>
            <a:off x="7107238" y="3186113"/>
            <a:ext cx="190341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pPr>
            <a:r>
              <a:rPr lang="en-US" sz="1100" b="1">
                <a:solidFill>
                  <a:srgbClr val="A6A6A6"/>
                </a:solidFill>
                <a:latin typeface="Arial" charset="0"/>
              </a:rPr>
              <a:t>[Nielsen et al. </a:t>
            </a:r>
            <a:r>
              <a:rPr lang="en-US" sz="1100" b="1" i="1">
                <a:solidFill>
                  <a:srgbClr val="A6A6A6"/>
                </a:solidFill>
                <a:latin typeface="Arial" charset="0"/>
              </a:rPr>
              <a:t>PLoS Biol. </a:t>
            </a:r>
            <a:r>
              <a:rPr lang="en-US" sz="1100" b="1">
                <a:solidFill>
                  <a:srgbClr val="A6A6A6"/>
                </a:solidFill>
                <a:latin typeface="Arial" charset="0"/>
              </a:rPr>
              <a:t>(2005), HPRD, Kim et al. PNAS (2007)]</a:t>
            </a:r>
          </a:p>
        </p:txBody>
      </p:sp>
      <p:sp>
        <p:nvSpPr>
          <p:cNvPr id="81925" name="Oval 6"/>
          <p:cNvSpPr>
            <a:spLocks noChangeArrowheads="1"/>
          </p:cNvSpPr>
          <p:nvPr>
            <p:custDataLst>
              <p:tags r:id="rId5"/>
            </p:custDataLst>
          </p:nvPr>
        </p:nvSpPr>
        <p:spPr bwMode="auto">
          <a:xfrm>
            <a:off x="5273675" y="2208213"/>
            <a:ext cx="111125" cy="112712"/>
          </a:xfrm>
          <a:prstGeom prst="ellipse">
            <a:avLst/>
          </a:prstGeom>
          <a:solidFill>
            <a:srgbClr val="660033"/>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81926" name="Oval 7"/>
          <p:cNvSpPr>
            <a:spLocks noChangeArrowheads="1"/>
          </p:cNvSpPr>
          <p:nvPr>
            <p:custDataLst>
              <p:tags r:id="rId6"/>
            </p:custDataLst>
          </p:nvPr>
        </p:nvSpPr>
        <p:spPr bwMode="auto">
          <a:xfrm>
            <a:off x="5272088" y="2692400"/>
            <a:ext cx="111125" cy="111125"/>
          </a:xfrm>
          <a:prstGeom prst="ellipse">
            <a:avLst/>
          </a:prstGeom>
          <a:solidFill>
            <a:srgbClr val="FF33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81927" name="Oval 8"/>
          <p:cNvSpPr>
            <a:spLocks noChangeArrowheads="1"/>
          </p:cNvSpPr>
          <p:nvPr>
            <p:custDataLst>
              <p:tags r:id="rId7"/>
            </p:custDataLst>
          </p:nvPr>
        </p:nvSpPr>
        <p:spPr bwMode="auto">
          <a:xfrm>
            <a:off x="7342188" y="2219325"/>
            <a:ext cx="111125" cy="112713"/>
          </a:xfrm>
          <a:prstGeom prst="ellipse">
            <a:avLst/>
          </a:prstGeom>
          <a:solidFill>
            <a:srgbClr val="FFFF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81928" name="Oval 9"/>
          <p:cNvSpPr>
            <a:spLocks noChangeArrowheads="1"/>
          </p:cNvSpPr>
          <p:nvPr>
            <p:custDataLst>
              <p:tags r:id="rId8"/>
            </p:custDataLst>
          </p:nvPr>
        </p:nvSpPr>
        <p:spPr bwMode="auto">
          <a:xfrm>
            <a:off x="7342188" y="2706688"/>
            <a:ext cx="111125" cy="111125"/>
          </a:xfrm>
          <a:prstGeom prst="ellipse">
            <a:avLst/>
          </a:prstGeom>
          <a:solidFill>
            <a:schemeClr val="bg1"/>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81929" name="Rectangle 10"/>
          <p:cNvSpPr>
            <a:spLocks noChangeArrowheads="1"/>
          </p:cNvSpPr>
          <p:nvPr>
            <p:custDataLst>
              <p:tags r:id="rId9"/>
            </p:custDataLst>
          </p:nvPr>
        </p:nvSpPr>
        <p:spPr bwMode="gray">
          <a:xfrm>
            <a:off x="5489575" y="2035175"/>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High likelihood of positive selection</a:t>
            </a:r>
          </a:p>
        </p:txBody>
      </p:sp>
      <p:sp>
        <p:nvSpPr>
          <p:cNvPr id="81930" name="Rectangle 11"/>
          <p:cNvSpPr>
            <a:spLocks noChangeArrowheads="1"/>
          </p:cNvSpPr>
          <p:nvPr>
            <p:custDataLst>
              <p:tags r:id="rId10"/>
            </p:custDataLst>
          </p:nvPr>
        </p:nvSpPr>
        <p:spPr bwMode="gray">
          <a:xfrm>
            <a:off x="5513388" y="2466975"/>
            <a:ext cx="1866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Lower likelihood of positive selection</a:t>
            </a:r>
          </a:p>
        </p:txBody>
      </p:sp>
      <p:sp>
        <p:nvSpPr>
          <p:cNvPr id="81931" name="Rectangle 12"/>
          <p:cNvSpPr>
            <a:spLocks noChangeArrowheads="1"/>
          </p:cNvSpPr>
          <p:nvPr>
            <p:custDataLst>
              <p:tags r:id="rId11"/>
            </p:custDataLst>
          </p:nvPr>
        </p:nvSpPr>
        <p:spPr bwMode="gray">
          <a:xfrm>
            <a:off x="7559675" y="2038350"/>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Not under positive selection</a:t>
            </a:r>
          </a:p>
        </p:txBody>
      </p:sp>
      <p:sp>
        <p:nvSpPr>
          <p:cNvPr id="81932" name="Rectangle 13"/>
          <p:cNvSpPr>
            <a:spLocks noChangeArrowheads="1"/>
          </p:cNvSpPr>
          <p:nvPr>
            <p:custDataLst>
              <p:tags r:id="rId12"/>
            </p:custDataLst>
          </p:nvPr>
        </p:nvSpPr>
        <p:spPr bwMode="gray">
          <a:xfrm>
            <a:off x="7559675" y="2481263"/>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 data about positive selection</a:t>
            </a:r>
          </a:p>
        </p:txBody>
      </p:sp>
      <p:pic>
        <p:nvPicPr>
          <p:cNvPr id="81933" name="Picture 4" descr="scalefree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1013" y="688975"/>
            <a:ext cx="36576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
          <p:cNvSpPr txBox="1">
            <a:spLocks noChangeArrowheads="1"/>
          </p:cNvSpPr>
          <p:nvPr/>
        </p:nvSpPr>
        <p:spPr bwMode="auto">
          <a:xfrm>
            <a:off x="1928813" y="3051175"/>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Arial" charset="0"/>
              </a:rPr>
              <a:t>log(Degree)</a:t>
            </a:r>
          </a:p>
        </p:txBody>
      </p:sp>
      <p:sp>
        <p:nvSpPr>
          <p:cNvPr id="22" name="Text Box 7"/>
          <p:cNvSpPr txBox="1">
            <a:spLocks noChangeArrowheads="1"/>
          </p:cNvSpPr>
          <p:nvPr/>
        </p:nvSpPr>
        <p:spPr bwMode="auto">
          <a:xfrm rot="16200000">
            <a:off x="-23018" y="1877218"/>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Arial" charset="0"/>
              </a:rPr>
              <a:t>log(Frequency)</a:t>
            </a:r>
          </a:p>
        </p:txBody>
      </p:sp>
      <p:sp>
        <p:nvSpPr>
          <p:cNvPr id="23" name="Text Box 8"/>
          <p:cNvSpPr txBox="1">
            <a:spLocks noChangeArrowheads="1"/>
          </p:cNvSpPr>
          <p:nvPr/>
        </p:nvSpPr>
        <p:spPr bwMode="auto">
          <a:xfrm>
            <a:off x="862013" y="79375"/>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cs typeface="Arial" charset="0"/>
              </a:rPr>
              <a:t>Power-law distribution</a:t>
            </a:r>
          </a:p>
        </p:txBody>
      </p:sp>
      <p:grpSp>
        <p:nvGrpSpPr>
          <p:cNvPr id="81937" name="Group 9"/>
          <p:cNvGrpSpPr>
            <a:grpSpLocks/>
          </p:cNvGrpSpPr>
          <p:nvPr/>
        </p:nvGrpSpPr>
        <p:grpSpPr bwMode="auto">
          <a:xfrm>
            <a:off x="1624013" y="688975"/>
            <a:ext cx="609600" cy="492125"/>
            <a:chOff x="2536" y="830"/>
            <a:chExt cx="635" cy="502"/>
          </a:xfrm>
        </p:grpSpPr>
        <p:sp>
          <p:nvSpPr>
            <p:cNvPr id="25" name="Oval 10"/>
            <p:cNvSpPr>
              <a:spLocks noChangeAspect="1" noChangeArrowheads="1"/>
            </p:cNvSpPr>
            <p:nvPr/>
          </p:nvSpPr>
          <p:spPr bwMode="auto">
            <a:xfrm rot="5400000">
              <a:off x="2742" y="1001"/>
              <a:ext cx="165" cy="170"/>
            </a:xfrm>
            <a:prstGeom prst="ellipse">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81966" name="Group 11"/>
            <p:cNvGrpSpPr>
              <a:grpSpLocks/>
            </p:cNvGrpSpPr>
            <p:nvPr/>
          </p:nvGrpSpPr>
          <p:grpSpPr bwMode="auto">
            <a:xfrm>
              <a:off x="2536" y="830"/>
              <a:ext cx="236" cy="205"/>
              <a:chOff x="1569" y="1054"/>
              <a:chExt cx="236" cy="205"/>
            </a:xfrm>
          </p:grpSpPr>
          <p:sp>
            <p:nvSpPr>
              <p:cNvPr id="33" name="Oval 12"/>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4" name="Line 13"/>
              <p:cNvSpPr>
                <a:spLocks noChangeShapeType="1"/>
              </p:cNvSpPr>
              <p:nvPr/>
            </p:nvSpPr>
            <p:spPr bwMode="auto">
              <a:xfrm>
                <a:off x="1698" y="1171"/>
                <a:ext cx="107"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67" name="Group 14"/>
            <p:cNvGrpSpPr>
              <a:grpSpLocks/>
            </p:cNvGrpSpPr>
            <p:nvPr/>
          </p:nvGrpSpPr>
          <p:grpSpPr bwMode="auto">
            <a:xfrm rot="-4728718">
              <a:off x="2526" y="1111"/>
              <a:ext cx="236" cy="205"/>
              <a:chOff x="1569" y="1054"/>
              <a:chExt cx="236" cy="205"/>
            </a:xfrm>
          </p:grpSpPr>
          <p:sp>
            <p:nvSpPr>
              <p:cNvPr id="31" name="Oval 15"/>
              <p:cNvSpPr>
                <a:spLocks noChangeAspect="1" noChangeArrowheads="1"/>
              </p:cNvSpPr>
              <p:nvPr/>
            </p:nvSpPr>
            <p:spPr bwMode="auto">
              <a:xfrm rot="5400000">
                <a:off x="1571" y="1050"/>
                <a:ext cx="147"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2" name="Line 16"/>
              <p:cNvSpPr>
                <a:spLocks noChangeShapeType="1"/>
              </p:cNvSpPr>
              <p:nvPr/>
            </p:nvSpPr>
            <p:spPr bwMode="auto">
              <a:xfrm>
                <a:off x="1702" y="1151"/>
                <a:ext cx="107"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68" name="Group 17"/>
            <p:cNvGrpSpPr>
              <a:grpSpLocks/>
            </p:cNvGrpSpPr>
            <p:nvPr/>
          </p:nvGrpSpPr>
          <p:grpSpPr bwMode="auto">
            <a:xfrm rot="8341726">
              <a:off x="2935" y="985"/>
              <a:ext cx="236" cy="205"/>
              <a:chOff x="1569" y="1054"/>
              <a:chExt cx="236" cy="205"/>
            </a:xfrm>
          </p:grpSpPr>
          <p:sp>
            <p:nvSpPr>
              <p:cNvPr id="29" name="Oval 18"/>
              <p:cNvSpPr>
                <a:spLocks noChangeAspect="1" noChangeArrowheads="1"/>
              </p:cNvSpPr>
              <p:nvPr/>
            </p:nvSpPr>
            <p:spPr bwMode="auto">
              <a:xfrm rot="5400000">
                <a:off x="1567" y="1055"/>
                <a:ext cx="143" cy="150"/>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 name="Line 19"/>
              <p:cNvSpPr>
                <a:spLocks noChangeShapeType="1"/>
              </p:cNvSpPr>
              <p:nvPr/>
            </p:nvSpPr>
            <p:spPr bwMode="auto">
              <a:xfrm>
                <a:off x="1695" y="1197"/>
                <a:ext cx="107" cy="83"/>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grpSp>
        <p:nvGrpSpPr>
          <p:cNvPr id="81938" name="Group 20"/>
          <p:cNvGrpSpPr>
            <a:grpSpLocks/>
          </p:cNvGrpSpPr>
          <p:nvPr/>
        </p:nvGrpSpPr>
        <p:grpSpPr bwMode="auto">
          <a:xfrm>
            <a:off x="3071813" y="1755775"/>
            <a:ext cx="685800" cy="685800"/>
            <a:chOff x="4537" y="737"/>
            <a:chExt cx="699" cy="665"/>
          </a:xfrm>
        </p:grpSpPr>
        <p:sp>
          <p:nvSpPr>
            <p:cNvPr id="36" name="Oval 21"/>
            <p:cNvSpPr>
              <a:spLocks noChangeAspect="1" noChangeArrowheads="1"/>
            </p:cNvSpPr>
            <p:nvPr/>
          </p:nvSpPr>
          <p:spPr bwMode="auto">
            <a:xfrm rot="5400000">
              <a:off x="4807" y="998"/>
              <a:ext cx="166" cy="170"/>
            </a:xfrm>
            <a:prstGeom prst="ellipse">
              <a:avLst/>
            </a:prstGeom>
            <a:gradFill rotWithShape="1">
              <a:gsLst>
                <a:gs pos="0">
                  <a:srgbClr val="FFFFFF"/>
                </a:gs>
                <a:gs pos="100000">
                  <a:srgbClr val="00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81941" name="Group 22"/>
            <p:cNvGrpSpPr>
              <a:grpSpLocks/>
            </p:cNvGrpSpPr>
            <p:nvPr/>
          </p:nvGrpSpPr>
          <p:grpSpPr bwMode="auto">
            <a:xfrm>
              <a:off x="4601" y="827"/>
              <a:ext cx="236" cy="205"/>
              <a:chOff x="1569" y="1054"/>
              <a:chExt cx="236" cy="205"/>
            </a:xfrm>
          </p:grpSpPr>
          <p:sp>
            <p:nvSpPr>
              <p:cNvPr id="59" name="Oval 23"/>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 name="Line 24"/>
              <p:cNvSpPr>
                <a:spLocks noChangeShapeType="1"/>
              </p:cNvSpPr>
              <p:nvPr/>
            </p:nvSpPr>
            <p:spPr bwMode="auto">
              <a:xfrm>
                <a:off x="1698" y="1170"/>
                <a:ext cx="107"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2" name="Group 25"/>
            <p:cNvGrpSpPr>
              <a:grpSpLocks/>
            </p:cNvGrpSpPr>
            <p:nvPr/>
          </p:nvGrpSpPr>
          <p:grpSpPr bwMode="auto">
            <a:xfrm rot="-4728718">
              <a:off x="4591" y="1108"/>
              <a:ext cx="236" cy="205"/>
              <a:chOff x="1569" y="1054"/>
              <a:chExt cx="236" cy="205"/>
            </a:xfrm>
          </p:grpSpPr>
          <p:sp>
            <p:nvSpPr>
              <p:cNvPr id="57" name="Oval 26"/>
              <p:cNvSpPr>
                <a:spLocks noChangeAspect="1" noChangeArrowheads="1"/>
              </p:cNvSpPr>
              <p:nvPr/>
            </p:nvSpPr>
            <p:spPr bwMode="auto">
              <a:xfrm rot="5400000">
                <a:off x="1588" y="1033"/>
                <a:ext cx="136" cy="152"/>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 name="Line 27"/>
              <p:cNvSpPr>
                <a:spLocks noChangeShapeType="1"/>
              </p:cNvSpPr>
              <p:nvPr/>
            </p:nvSpPr>
            <p:spPr bwMode="auto">
              <a:xfrm>
                <a:off x="1705" y="1151"/>
                <a:ext cx="115" cy="8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3" name="Group 28"/>
            <p:cNvGrpSpPr>
              <a:grpSpLocks/>
            </p:cNvGrpSpPr>
            <p:nvPr/>
          </p:nvGrpSpPr>
          <p:grpSpPr bwMode="auto">
            <a:xfrm rot="8341726">
              <a:off x="5000" y="982"/>
              <a:ext cx="236" cy="205"/>
              <a:chOff x="1569" y="1054"/>
              <a:chExt cx="236" cy="205"/>
            </a:xfrm>
          </p:grpSpPr>
          <p:sp>
            <p:nvSpPr>
              <p:cNvPr id="55" name="Oval 29"/>
              <p:cNvSpPr>
                <a:spLocks noChangeAspect="1" noChangeArrowheads="1"/>
              </p:cNvSpPr>
              <p:nvPr/>
            </p:nvSpPr>
            <p:spPr bwMode="auto">
              <a:xfrm rot="5400000">
                <a:off x="1589" y="1054"/>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 name="Line 30"/>
              <p:cNvSpPr>
                <a:spLocks noChangeShapeType="1"/>
              </p:cNvSpPr>
              <p:nvPr/>
            </p:nvSpPr>
            <p:spPr bwMode="auto">
              <a:xfrm>
                <a:off x="1706" y="1191"/>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4" name="Group 31"/>
            <p:cNvGrpSpPr>
              <a:grpSpLocks/>
            </p:cNvGrpSpPr>
            <p:nvPr/>
          </p:nvGrpSpPr>
          <p:grpSpPr bwMode="auto">
            <a:xfrm rot="6340408">
              <a:off x="4965" y="840"/>
              <a:ext cx="236" cy="205"/>
              <a:chOff x="1569" y="1054"/>
              <a:chExt cx="236" cy="205"/>
            </a:xfrm>
          </p:grpSpPr>
          <p:sp>
            <p:nvSpPr>
              <p:cNvPr id="53" name="Oval 32"/>
              <p:cNvSpPr>
                <a:spLocks noChangeAspect="1" noChangeArrowheads="1"/>
              </p:cNvSpPr>
              <p:nvPr/>
            </p:nvSpPr>
            <p:spPr bwMode="auto">
              <a:xfrm rot="5400000">
                <a:off x="1578" y="1088"/>
                <a:ext cx="139" cy="148"/>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 name="Line 33"/>
              <p:cNvSpPr>
                <a:spLocks noChangeShapeType="1"/>
              </p:cNvSpPr>
              <p:nvPr/>
            </p:nvSpPr>
            <p:spPr bwMode="auto">
              <a:xfrm>
                <a:off x="1699" y="1175"/>
                <a:ext cx="105" cy="8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5" name="Group 34"/>
            <p:cNvGrpSpPr>
              <a:grpSpLocks/>
            </p:cNvGrpSpPr>
            <p:nvPr/>
          </p:nvGrpSpPr>
          <p:grpSpPr bwMode="auto">
            <a:xfrm rot="-8468712">
              <a:off x="4817" y="1197"/>
              <a:ext cx="236" cy="205"/>
              <a:chOff x="1569" y="1054"/>
              <a:chExt cx="236" cy="205"/>
            </a:xfrm>
          </p:grpSpPr>
          <p:sp>
            <p:nvSpPr>
              <p:cNvPr id="51" name="Oval 35"/>
              <p:cNvSpPr>
                <a:spLocks noChangeAspect="1" noChangeArrowheads="1"/>
              </p:cNvSpPr>
              <p:nvPr/>
            </p:nvSpPr>
            <p:spPr bwMode="auto">
              <a:xfrm rot="5400000">
                <a:off x="1572" y="1045"/>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 name="Line 36"/>
              <p:cNvSpPr>
                <a:spLocks noChangeShapeType="1"/>
              </p:cNvSpPr>
              <p:nvPr/>
            </p:nvSpPr>
            <p:spPr bwMode="auto">
              <a:xfrm>
                <a:off x="1712" y="1151"/>
                <a:ext cx="108"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6" name="Group 37"/>
            <p:cNvGrpSpPr>
              <a:grpSpLocks/>
            </p:cNvGrpSpPr>
            <p:nvPr/>
          </p:nvGrpSpPr>
          <p:grpSpPr bwMode="auto">
            <a:xfrm rot="3344373">
              <a:off x="4812" y="752"/>
              <a:ext cx="236" cy="205"/>
              <a:chOff x="1569" y="1054"/>
              <a:chExt cx="236" cy="205"/>
            </a:xfrm>
          </p:grpSpPr>
          <p:sp>
            <p:nvSpPr>
              <p:cNvPr id="49" name="Oval 38"/>
              <p:cNvSpPr>
                <a:spLocks noChangeAspect="1" noChangeArrowheads="1"/>
              </p:cNvSpPr>
              <p:nvPr/>
            </p:nvSpPr>
            <p:spPr bwMode="auto">
              <a:xfrm rot="5400000">
                <a:off x="1554" y="1061"/>
                <a:ext cx="150" cy="145"/>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0" name="Line 39"/>
              <p:cNvSpPr>
                <a:spLocks noChangeShapeType="1"/>
              </p:cNvSpPr>
              <p:nvPr/>
            </p:nvSpPr>
            <p:spPr bwMode="auto">
              <a:xfrm>
                <a:off x="1695" y="1170"/>
                <a:ext cx="105"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7" name="Group 40"/>
            <p:cNvGrpSpPr>
              <a:grpSpLocks/>
            </p:cNvGrpSpPr>
            <p:nvPr/>
          </p:nvGrpSpPr>
          <p:grpSpPr bwMode="auto">
            <a:xfrm rot="-2169917">
              <a:off x="4537" y="973"/>
              <a:ext cx="236" cy="205"/>
              <a:chOff x="1569" y="1054"/>
              <a:chExt cx="236" cy="205"/>
            </a:xfrm>
          </p:grpSpPr>
          <p:sp>
            <p:nvSpPr>
              <p:cNvPr id="47" name="Oval 41"/>
              <p:cNvSpPr>
                <a:spLocks noChangeAspect="1" noChangeArrowheads="1"/>
              </p:cNvSpPr>
              <p:nvPr/>
            </p:nvSpPr>
            <p:spPr bwMode="auto">
              <a:xfrm rot="5400000">
                <a:off x="1572" y="1036"/>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 name="Line 42"/>
              <p:cNvSpPr>
                <a:spLocks noChangeShapeType="1"/>
              </p:cNvSpPr>
              <p:nvPr/>
            </p:nvSpPr>
            <p:spPr bwMode="auto">
              <a:xfrm>
                <a:off x="1699" y="1148"/>
                <a:ext cx="108"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8" name="Group 43"/>
            <p:cNvGrpSpPr>
              <a:grpSpLocks/>
            </p:cNvGrpSpPr>
            <p:nvPr/>
          </p:nvGrpSpPr>
          <p:grpSpPr bwMode="auto">
            <a:xfrm rot="10516566">
              <a:off x="4958" y="1126"/>
              <a:ext cx="236" cy="205"/>
              <a:chOff x="1569" y="1054"/>
              <a:chExt cx="236" cy="205"/>
            </a:xfrm>
          </p:grpSpPr>
          <p:sp>
            <p:nvSpPr>
              <p:cNvPr id="45" name="Oval 44"/>
              <p:cNvSpPr>
                <a:spLocks noChangeAspect="1" noChangeArrowheads="1"/>
              </p:cNvSpPr>
              <p:nvPr/>
            </p:nvSpPr>
            <p:spPr bwMode="auto">
              <a:xfrm rot="5400000">
                <a:off x="1591" y="1048"/>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 name="Line 45"/>
              <p:cNvSpPr>
                <a:spLocks noChangeShapeType="1"/>
              </p:cNvSpPr>
              <p:nvPr/>
            </p:nvSpPr>
            <p:spPr bwMode="auto">
              <a:xfrm>
                <a:off x="1705" y="1167"/>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81939" name="TextBox 1"/>
          <p:cNvSpPr txBox="1">
            <a:spLocks noChangeArrowheads="1"/>
          </p:cNvSpPr>
          <p:nvPr/>
        </p:nvSpPr>
        <p:spPr bwMode="auto">
          <a:xfrm>
            <a:off x="3784600" y="1465263"/>
            <a:ext cx="56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Hub</a:t>
            </a:r>
          </a:p>
        </p:txBody>
      </p:sp>
    </p:spTree>
    <p:custDataLst>
      <p:tags r:id="rId1"/>
    </p:custDataLst>
  </p:cSld>
  <p:clrMapOvr>
    <a:masterClrMapping/>
  </p:clrMapOvr>
  <p:transition xmlns:p14="http://schemas.microsoft.com/office/powerpoint/2010/main" advTm="47289"/>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388938"/>
            <a:ext cx="68199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6" name="Group 6"/>
          <p:cNvGrpSpPr>
            <a:grpSpLocks/>
          </p:cNvGrpSpPr>
          <p:nvPr/>
        </p:nvGrpSpPr>
        <p:grpSpPr bwMode="auto">
          <a:xfrm>
            <a:off x="7224713" y="5211763"/>
            <a:ext cx="1919287" cy="635000"/>
            <a:chOff x="5263321" y="4174424"/>
            <a:chExt cx="1920279" cy="636470"/>
          </a:xfrm>
        </p:grpSpPr>
        <p:sp>
          <p:nvSpPr>
            <p:cNvPr id="11" name="Oval 10"/>
            <p:cNvSpPr>
              <a:spLocks noChangeAspect="1"/>
            </p:cNvSpPr>
            <p:nvPr/>
          </p:nvSpPr>
          <p:spPr>
            <a:xfrm>
              <a:off x="5854176" y="4174424"/>
              <a:ext cx="228718" cy="22912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solidFill>
                  <a:prstClr val="white"/>
                </a:solidFill>
                <a:latin typeface="Calibri"/>
              </a:endParaRPr>
            </a:p>
          </p:txBody>
        </p:sp>
        <p:sp>
          <p:nvSpPr>
            <p:cNvPr id="82963" name="TextBox 11"/>
            <p:cNvSpPr txBox="1">
              <a:spLocks noChangeArrowheads="1"/>
            </p:cNvSpPr>
            <p:nvPr/>
          </p:nvSpPr>
          <p:spPr bwMode="auto">
            <a:xfrm>
              <a:off x="5263321" y="4471928"/>
              <a:ext cx="1920279" cy="33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rPr>
                <a:t>Essential genes</a:t>
              </a:r>
            </a:p>
          </p:txBody>
        </p:sp>
      </p:grpSp>
      <p:sp>
        <p:nvSpPr>
          <p:cNvPr id="14" name="Oval 13"/>
          <p:cNvSpPr>
            <a:spLocks noChangeAspect="1"/>
          </p:cNvSpPr>
          <p:nvPr/>
        </p:nvSpPr>
        <p:spPr>
          <a:xfrm>
            <a:off x="5970588" y="5232400"/>
            <a:ext cx="255587" cy="2286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lIns="91369" tIns="45685" rIns="91369" bIns="45685" anchor="ctr"/>
          <a:lstStyle/>
          <a:p>
            <a:pPr algn="ctr" defTabSz="456846" fontAlgn="auto">
              <a:spcBef>
                <a:spcPts val="0"/>
              </a:spcBef>
              <a:spcAft>
                <a:spcPts val="0"/>
              </a:spcAft>
              <a:defRPr/>
            </a:pPr>
            <a:endParaRPr lang="en-US" dirty="0">
              <a:solidFill>
                <a:prstClr val="white"/>
              </a:solidFill>
              <a:latin typeface="Calibri"/>
            </a:endParaRPr>
          </a:p>
        </p:txBody>
      </p:sp>
      <p:sp>
        <p:nvSpPr>
          <p:cNvPr id="82948" name="TextBox 14"/>
          <p:cNvSpPr txBox="1">
            <a:spLocks noChangeArrowheads="1"/>
          </p:cNvSpPr>
          <p:nvPr/>
        </p:nvSpPr>
        <p:spPr bwMode="auto">
          <a:xfrm>
            <a:off x="5370513" y="5526088"/>
            <a:ext cx="191928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rPr>
              <a:t>LoF-tolerant genes</a:t>
            </a:r>
          </a:p>
        </p:txBody>
      </p:sp>
      <p:pic>
        <p:nvPicPr>
          <p:cNvPr id="82949" name="Picture 15" descr="net-sel-lof-essntial.pdf"/>
          <p:cNvPicPr>
            <a:picLocks noChangeAspect="1"/>
          </p:cNvPicPr>
          <p:nvPr/>
        </p:nvPicPr>
        <p:blipFill>
          <a:blip r:embed="rId5">
            <a:extLst>
              <a:ext uri="{28A0092B-C50C-407E-A947-70E740481C1C}">
                <a14:useLocalDpi xmlns:a14="http://schemas.microsoft.com/office/drawing/2010/main" val="0"/>
              </a:ext>
            </a:extLst>
          </a:blip>
          <a:srcRect l="3" r="48148" b="53001"/>
          <a:stretch>
            <a:fillRect/>
          </a:stretch>
        </p:blipFill>
        <p:spPr bwMode="auto">
          <a:xfrm>
            <a:off x="269875" y="1784350"/>
            <a:ext cx="235585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17"/>
          <p:cNvSpPr txBox="1">
            <a:spLocks noChangeArrowheads="1"/>
          </p:cNvSpPr>
          <p:nvPr/>
        </p:nvSpPr>
        <p:spPr bwMode="auto">
          <a:xfrm rot="-5400000">
            <a:off x="-601663" y="2641600"/>
            <a:ext cx="1692275" cy="523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Unified network</a:t>
            </a:r>
          </a:p>
          <a:p>
            <a:pPr eaLnBrk="1" hangingPunct="1"/>
            <a:r>
              <a:rPr lang="en-US" sz="1400">
                <a:solidFill>
                  <a:srgbClr val="000000"/>
                </a:solidFill>
              </a:rPr>
              <a:t>degree (log scale)</a:t>
            </a:r>
          </a:p>
        </p:txBody>
      </p:sp>
      <p:sp>
        <p:nvSpPr>
          <p:cNvPr id="82951" name="TextBox 4"/>
          <p:cNvSpPr txBox="1">
            <a:spLocks noChangeArrowheads="1"/>
          </p:cNvSpPr>
          <p:nvPr/>
        </p:nvSpPr>
        <p:spPr bwMode="auto">
          <a:xfrm>
            <a:off x="5854700" y="6173788"/>
            <a:ext cx="23399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Size of nodes scaled by total degree</a:t>
            </a:r>
          </a:p>
        </p:txBody>
      </p:sp>
      <p:sp>
        <p:nvSpPr>
          <p:cNvPr id="82952" name="TextBox 22"/>
          <p:cNvSpPr txBox="1">
            <a:spLocks noChangeArrowheads="1"/>
          </p:cNvSpPr>
          <p:nvPr/>
        </p:nvSpPr>
        <p:spPr bwMode="auto">
          <a:xfrm>
            <a:off x="1671638" y="4090988"/>
            <a:ext cx="9540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rPr>
              <a:t>Essential</a:t>
            </a:r>
          </a:p>
        </p:txBody>
      </p:sp>
      <p:sp>
        <p:nvSpPr>
          <p:cNvPr id="82953" name="TextBox 23"/>
          <p:cNvSpPr txBox="1">
            <a:spLocks noChangeArrowheads="1"/>
          </p:cNvSpPr>
          <p:nvPr/>
        </p:nvSpPr>
        <p:spPr bwMode="auto">
          <a:xfrm>
            <a:off x="804863" y="3967163"/>
            <a:ext cx="9556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rPr>
              <a:t>LoF-tolerant</a:t>
            </a:r>
          </a:p>
        </p:txBody>
      </p:sp>
      <p:sp>
        <p:nvSpPr>
          <p:cNvPr id="82954" name="Text Box 6"/>
          <p:cNvSpPr txBox="1">
            <a:spLocks noChangeArrowheads="1"/>
          </p:cNvSpPr>
          <p:nvPr>
            <p:custDataLst>
              <p:tags r:id="rId1"/>
            </p:custDataLst>
          </p:nvPr>
        </p:nvSpPr>
        <p:spPr bwMode="auto">
          <a:xfrm>
            <a:off x="3100388" y="6559550"/>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[Khurana et al., </a:t>
            </a:r>
            <a:r>
              <a:rPr lang="en-US" sz="1200" i="1">
                <a:solidFill>
                  <a:srgbClr val="7F7F7F"/>
                </a:solidFill>
                <a:latin typeface="Arial" charset="0"/>
              </a:rPr>
              <a:t>PLOS Comp. Bio. </a:t>
            </a:r>
            <a:r>
              <a:rPr lang="fr-FR" sz="1200">
                <a:solidFill>
                  <a:srgbClr val="7F7F7F"/>
                </a:solidFill>
                <a:latin typeface="Arial" charset="0"/>
              </a:rPr>
              <a:t>’</a:t>
            </a:r>
            <a:r>
              <a:rPr lang="en-US" altLang="ja-JP" sz="1200">
                <a:solidFill>
                  <a:srgbClr val="7F7F7F"/>
                </a:solidFill>
                <a:latin typeface="Arial" charset="0"/>
              </a:rPr>
              <a:t>13]</a:t>
            </a:r>
            <a:endParaRPr lang="en-US" sz="1200">
              <a:solidFill>
                <a:srgbClr val="7F7F7F"/>
              </a:solidFill>
              <a:latin typeface="Arial" charset="0"/>
            </a:endParaRPr>
          </a:p>
        </p:txBody>
      </p:sp>
      <p:sp>
        <p:nvSpPr>
          <p:cNvPr id="82955" name="Title 1"/>
          <p:cNvSpPr>
            <a:spLocks noGrp="1"/>
          </p:cNvSpPr>
          <p:nvPr>
            <p:ph type="title"/>
          </p:nvPr>
        </p:nvSpPr>
        <p:spPr>
          <a:xfrm>
            <a:off x="457200" y="107950"/>
            <a:ext cx="3008313" cy="1162050"/>
          </a:xfrm>
        </p:spPr>
        <p:txBody>
          <a:bodyPr/>
          <a:lstStyle/>
          <a:p>
            <a:pPr algn="ctr" eaLnBrk="1" hangingPunct="1"/>
            <a:r>
              <a:rPr lang="en-US" sz="2800">
                <a:latin typeface="Calibri" charset="0"/>
              </a:rPr>
              <a:t>Regulatory Hubs are more Essential</a:t>
            </a:r>
          </a:p>
        </p:txBody>
      </p:sp>
      <p:grpSp>
        <p:nvGrpSpPr>
          <p:cNvPr id="82956" name="Group 17"/>
          <p:cNvGrpSpPr>
            <a:grpSpLocks/>
          </p:cNvGrpSpPr>
          <p:nvPr/>
        </p:nvGrpSpPr>
        <p:grpSpPr bwMode="auto">
          <a:xfrm>
            <a:off x="611188" y="4681538"/>
            <a:ext cx="2120900" cy="2146300"/>
            <a:chOff x="342366" y="1738313"/>
            <a:chExt cx="3970872" cy="4018390"/>
          </a:xfrm>
        </p:grpSpPr>
        <p:pic>
          <p:nvPicPr>
            <p:cNvPr id="82957" name="Picture 9" descr="reg-lof-essential.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625" y="1965325"/>
              <a:ext cx="3630613"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TextBox 10"/>
            <p:cNvSpPr txBox="1">
              <a:spLocks noChangeArrowheads="1"/>
            </p:cNvSpPr>
            <p:nvPr/>
          </p:nvSpPr>
          <p:spPr bwMode="auto">
            <a:xfrm rot="-5400000">
              <a:off x="-782636" y="3336386"/>
              <a:ext cx="2768601" cy="5185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600"/>
                <a:t>Total  degree (IN + OUT) </a:t>
              </a:r>
            </a:p>
            <a:p>
              <a:pPr algn="ctr" eaLnBrk="1" hangingPunct="1"/>
              <a:r>
                <a:rPr lang="en-US" sz="600"/>
                <a:t>(log scale)</a:t>
              </a:r>
            </a:p>
          </p:txBody>
        </p:sp>
        <p:sp>
          <p:nvSpPr>
            <p:cNvPr id="82959" name="TextBox 10"/>
            <p:cNvSpPr txBox="1">
              <a:spLocks noChangeArrowheads="1"/>
            </p:cNvSpPr>
            <p:nvPr/>
          </p:nvSpPr>
          <p:spPr bwMode="auto">
            <a:xfrm>
              <a:off x="1249365" y="5122863"/>
              <a:ext cx="1211262" cy="6338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800" b="1">
                  <a:latin typeface="Arial" charset="0"/>
                  <a:cs typeface="Arial" charset="0"/>
                </a:rPr>
                <a:t>LoF-tolerant</a:t>
              </a:r>
            </a:p>
          </p:txBody>
        </p:sp>
        <p:sp>
          <p:nvSpPr>
            <p:cNvPr id="82960" name="TextBox 11"/>
            <p:cNvSpPr txBox="1">
              <a:spLocks noChangeArrowheads="1"/>
            </p:cNvSpPr>
            <p:nvPr/>
          </p:nvSpPr>
          <p:spPr bwMode="auto">
            <a:xfrm>
              <a:off x="2640015" y="5122863"/>
              <a:ext cx="1212849" cy="403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b="1">
                  <a:latin typeface="Arial" charset="0"/>
                  <a:cs typeface="Arial" charset="0"/>
                </a:rPr>
                <a:t>Essential</a:t>
              </a:r>
            </a:p>
          </p:txBody>
        </p:sp>
        <p:sp>
          <p:nvSpPr>
            <p:cNvPr id="82961" name="TextBox 1"/>
            <p:cNvSpPr txBox="1">
              <a:spLocks noChangeArrowheads="1"/>
            </p:cNvSpPr>
            <p:nvPr/>
          </p:nvSpPr>
          <p:spPr bwMode="auto">
            <a:xfrm>
              <a:off x="1168402" y="1738313"/>
              <a:ext cx="2650605" cy="40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a:t>Proximal Regulatory Network</a:t>
              </a:r>
            </a:p>
          </p:txBody>
        </p:sp>
      </p:grpSp>
    </p:spTree>
  </p:cSld>
  <p:clrMapOvr>
    <a:masterClrMapping/>
  </p:clrMapOvr>
  <p:transition xmlns:p14="http://schemas.microsoft.com/office/powerpoint/2010/main" spd="slow" advTm="21010"/>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2692711630"/>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hape 55"/>
          <p:cNvSpPr>
            <a:spLocks noGrp="1"/>
          </p:cNvSpPr>
          <p:nvPr>
            <p:ph type="title"/>
          </p:nvPr>
        </p:nvSpPr>
        <p:spPr>
          <a:xfrm>
            <a:off x="457200" y="433388"/>
            <a:ext cx="8229600" cy="984250"/>
          </a:xfrm>
        </p:spPr>
        <p:txBody>
          <a:bodyPr/>
          <a:lstStyle/>
          <a:p>
            <a:pPr>
              <a:spcBef>
                <a:spcPct val="0"/>
              </a:spcBef>
              <a:buClr>
                <a:srgbClr val="000000"/>
              </a:buClr>
              <a:buSzPct val="25000"/>
            </a:pPr>
            <a:r>
              <a:rPr lang="en-US">
                <a:solidFill>
                  <a:srgbClr val="000000"/>
                </a:solidFill>
                <a:latin typeface="Arial" charset="0"/>
                <a:ea typeface="ＭＳ Ｐゴシック" charset="0"/>
                <a:cs typeface="ＭＳ Ｐゴシック" charset="0"/>
                <a:sym typeface="Arial" charset="0"/>
              </a:rPr>
              <a:t>Non-coding Annotations: Overview</a:t>
            </a:r>
          </a:p>
        </p:txBody>
      </p:sp>
      <p:sp>
        <p:nvSpPr>
          <p:cNvPr id="55298"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Tx/>
              <a:buNone/>
            </a:pPr>
            <a:endParaRPr lang="en-US" sz="1400">
              <a:solidFill>
                <a:srgbClr val="000000"/>
              </a:solidFill>
              <a:latin typeface="Arial" charset="0"/>
              <a:ea typeface="ＭＳ Ｐゴシック" charset="0"/>
              <a:cs typeface="ＭＳ Ｐゴシック" charset="0"/>
              <a:sym typeface="Arial" charset="0"/>
            </a:endParaRPr>
          </a:p>
          <a:p>
            <a:pPr marL="0" indent="0">
              <a:spcBef>
                <a:spcPct val="0"/>
              </a:spcBef>
              <a:buClr>
                <a:srgbClr val="000000"/>
              </a:buClr>
              <a:buFontTx/>
              <a:buNone/>
            </a:pPr>
            <a:endParaRPr lang="en-US" sz="1400">
              <a:solidFill>
                <a:srgbClr val="000000"/>
              </a:solidFill>
              <a:latin typeface="Arial" charset="0"/>
              <a:ea typeface="ＭＳ Ｐゴシック" charset="0"/>
              <a:cs typeface="ＭＳ Ｐゴシック" charset="0"/>
              <a:sym typeface="Arial" charset="0"/>
            </a:endParaRPr>
          </a:p>
          <a:p>
            <a:pPr marL="0" indent="0">
              <a:spcBef>
                <a:spcPct val="0"/>
              </a:spcBef>
              <a:buClr>
                <a:srgbClr val="000000"/>
              </a:buClr>
              <a:buFontTx/>
              <a:buNone/>
            </a:pPr>
            <a:endParaRPr lang="en-US" sz="1400">
              <a:solidFill>
                <a:srgbClr val="000000"/>
              </a:solidFill>
              <a:latin typeface="Arial" charset="0"/>
              <a:ea typeface="ＭＳ Ｐゴシック" charset="0"/>
              <a:cs typeface="ＭＳ Ｐゴシック" charset="0"/>
              <a:sym typeface="Arial" charset="0"/>
            </a:endParaRPr>
          </a:p>
          <a:p>
            <a:pPr marL="0" indent="0">
              <a:spcBef>
                <a:spcPct val="0"/>
              </a:spcBef>
              <a:buClr>
                <a:srgbClr val="000000"/>
              </a:buClr>
              <a:buSzPct val="25000"/>
              <a:buFontTx/>
              <a:buNone/>
            </a:pPr>
            <a:r>
              <a:rPr lang="en-US" sz="1400">
                <a:solidFill>
                  <a:srgbClr val="000000"/>
                </a:solidFill>
                <a:latin typeface="Arial" charset="0"/>
                <a:ea typeface="ＭＳ Ｐゴシック" charset="0"/>
                <a:cs typeface="ＭＳ Ｐゴシック" charset="0"/>
                <a:sym typeface="Arial" charset="0"/>
              </a:rPr>
              <a:t>Sequence features, incl. </a:t>
            </a:r>
            <a:r>
              <a:rPr lang="en-US" sz="1400" b="1" u="sng">
                <a:solidFill>
                  <a:srgbClr val="000000"/>
                </a:solidFill>
                <a:latin typeface="Arial" charset="0"/>
                <a:ea typeface="ＭＳ Ｐゴシック" charset="0"/>
                <a:cs typeface="ＭＳ Ｐゴシック" charset="0"/>
                <a:sym typeface="Arial" charset="0"/>
              </a:rPr>
              <a:t>Conservation</a:t>
            </a:r>
          </a:p>
        </p:txBody>
      </p:sp>
      <p:pic>
        <p:nvPicPr>
          <p:cNvPr id="55299"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Shape 62"/>
          <p:cNvSpPr txBox="1">
            <a:spLocks noChangeArrowheads="1"/>
          </p:cNvSpPr>
          <p:nvPr/>
        </p:nvSpPr>
        <p:spPr bwMode="auto">
          <a:xfrm>
            <a:off x="6813550" y="0"/>
            <a:ext cx="233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55301"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a:solidFill>
                  <a:srgbClr val="000000"/>
                </a:solidFill>
                <a:latin typeface="Arial" charset="0"/>
                <a:cs typeface="Arial" charset="0"/>
                <a:sym typeface="Arial" charset="0"/>
              </a:rPr>
              <a:t>ChIP-seq (Epigenome &amp; seq. specific TF) and ncRNA &amp; un-annotated transcription</a:t>
            </a:r>
          </a:p>
          <a:p>
            <a:pPr eaLnBrk="1" hangingPunct="1">
              <a:buClr>
                <a:srgbClr val="000000"/>
              </a:buClr>
              <a:buFont typeface="Arial" charset="0"/>
              <a:buNone/>
            </a:pPr>
            <a:endParaRPr lang="en-US" sz="1400">
              <a:solidFill>
                <a:srgbClr val="000000"/>
              </a:solidFill>
              <a:latin typeface="Arial" charset="0"/>
              <a:cs typeface="Arial" charset="0"/>
              <a:sym typeface="Arial" charset="0"/>
            </a:endParaRPr>
          </a:p>
        </p:txBody>
      </p:sp>
      <p:pic>
        <p:nvPicPr>
          <p:cNvPr id="553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5288" y="3262313"/>
            <a:ext cx="453707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39727">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Content Placeholder 1" descr="Land-of-Waldos-Answer.png"/>
          <p:cNvPicPr>
            <a:picLocks noGrp="1" noChangeAspect="1"/>
          </p:cNvPicPr>
          <p:nvPr>
            <p:ph idx="1"/>
          </p:nvPr>
        </p:nvPicPr>
        <p:blipFill>
          <a:blip r:embed="rId2">
            <a:extLst>
              <a:ext uri="{28A0092B-C50C-407E-A947-70E740481C1C}">
                <a14:useLocalDpi xmlns:a14="http://schemas.microsoft.com/office/drawing/2010/main" val="0"/>
              </a:ext>
            </a:extLst>
          </a:blip>
          <a:srcRect t="6696" b="6696"/>
          <a:stretch>
            <a:fillRect/>
          </a:stretch>
        </p:blipFill>
        <p:spPr>
          <a:xfrm>
            <a:off x="457200" y="1752600"/>
            <a:ext cx="8229600" cy="4525963"/>
          </a:xfrm>
        </p:spPr>
      </p:pic>
      <p:sp>
        <p:nvSpPr>
          <p:cNvPr id="3" name="Title 1"/>
          <p:cNvSpPr>
            <a:spLocks noGrp="1"/>
          </p:cNvSpPr>
          <p:nvPr>
            <p:ph type="title"/>
          </p:nvPr>
        </p:nvSpPr>
        <p:spPr/>
        <p:txBody>
          <a:bodyPr rtlCol="0">
            <a:normAutofit fontScale="90000"/>
          </a:bodyPr>
          <a:lstStyle/>
          <a:p>
            <a:pPr defTabSz="456846" eaLnBrk="1" fontAlgn="auto" hangingPunct="1">
              <a:spcAft>
                <a:spcPts val="0"/>
              </a:spcAft>
              <a:defRPr/>
            </a:pPr>
            <a:r>
              <a:rPr lang="en-US" dirty="0">
                <a:latin typeface="Calibri" charset="0"/>
                <a:ea typeface="+mj-ea"/>
              </a:rPr>
              <a:t>Where is Waldo</a:t>
            </a:r>
            <a:r>
              <a:rPr lang="en-US" dirty="0" smtClean="0">
                <a:latin typeface="Calibri" charset="0"/>
                <a:ea typeface="+mj-ea"/>
              </a:rPr>
              <a:t>?</a:t>
            </a:r>
            <a:br>
              <a:rPr lang="en-US" dirty="0" smtClean="0">
                <a:latin typeface="Calibri" charset="0"/>
                <a:ea typeface="+mj-ea"/>
              </a:rPr>
            </a:br>
            <a:r>
              <a:rPr lang="en-US" sz="2800" dirty="0">
                <a:latin typeface="Calibri" charset="0"/>
                <a:ea typeface="+mj-ea"/>
              </a:rPr>
              <a:t>(Finding the key mutations in </a:t>
            </a:r>
            <a:r>
              <a:rPr lang="en-US" sz="2800" dirty="0" smtClean="0">
                <a:latin typeface="Calibri" charset="0"/>
                <a:ea typeface="+mj-ea"/>
              </a:rPr>
              <a:t>~4M </a:t>
            </a:r>
            <a:r>
              <a:rPr lang="en-US" sz="2800" dirty="0" err="1">
                <a:latin typeface="Calibri" charset="0"/>
                <a:ea typeface="+mj-ea"/>
              </a:rPr>
              <a:t>Germline</a:t>
            </a:r>
            <a:r>
              <a:rPr lang="en-US" sz="2800" dirty="0">
                <a:latin typeface="Calibri" charset="0"/>
                <a:ea typeface="+mj-ea"/>
              </a:rPr>
              <a:t> variants &amp; </a:t>
            </a:r>
            <a:br>
              <a:rPr lang="en-US" sz="2800" dirty="0">
                <a:latin typeface="Calibri" charset="0"/>
                <a:ea typeface="+mj-ea"/>
              </a:rPr>
            </a:br>
            <a:r>
              <a:rPr lang="en-US" sz="2800" dirty="0">
                <a:latin typeface="Calibri" charset="0"/>
                <a:ea typeface="+mj-ea"/>
              </a:rPr>
              <a:t>~5K Somatic Variants in a Tumor Sample)</a:t>
            </a:r>
            <a:endParaRPr lang="en-US" dirty="0">
              <a:latin typeface="Calibri" charset="0"/>
              <a:ea typeface="+mj-ea"/>
            </a:endParaRPr>
          </a:p>
        </p:txBody>
      </p:sp>
      <p:sp>
        <p:nvSpPr>
          <p:cNvPr id="2" name="Slide Number Placeholder 1"/>
          <p:cNvSpPr>
            <a:spLocks noGrp="1"/>
          </p:cNvSpPr>
          <p:nvPr>
            <p:ph type="sldNum" sz="quarter" idx="12"/>
          </p:nvPr>
        </p:nvSpPr>
        <p:spPr/>
        <p:txBody>
          <a:bodyPr/>
          <a:lstStyle/>
          <a:p>
            <a:pPr>
              <a:defRPr/>
            </a:pPr>
            <a:fld id="{7C7EA80B-EAB0-3347-A7A5-BBF16CC4CA9A}" type="slidenum">
              <a:rPr lang="en-US"/>
              <a:pPr>
                <a:defRPr/>
              </a:pPr>
              <a:t>30</a:t>
            </a:fld>
            <a:endParaRPr lang="en-US"/>
          </a:p>
        </p:txBody>
      </p:sp>
    </p:spTree>
  </p:cSld>
  <p:clrMapOvr>
    <a:masterClrMapping/>
  </p:clrMapOvr>
  <p:transition xmlns:p14="http://schemas.microsoft.com/office/powerpoint/2010/main" spd="slow" advTm="24211"/>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EDDB385-4F90-8742-8A83-21C8B3754585}" type="slidenum">
              <a:rPr lang="en-US"/>
              <a:pPr>
                <a:defRPr/>
              </a:pPr>
              <a:t>31</a:t>
            </a:fld>
            <a:endParaRPr lang="en-US"/>
          </a:p>
        </p:txBody>
      </p:sp>
      <p:sp>
        <p:nvSpPr>
          <p:cNvPr id="8" name="Title 5"/>
          <p:cNvSpPr>
            <a:spLocks noGrp="1"/>
          </p:cNvSpPr>
          <p:nvPr>
            <p:ph type="title"/>
          </p:nvPr>
        </p:nvSpPr>
        <p:spPr>
          <a:xfrm>
            <a:off x="84138" y="38100"/>
            <a:ext cx="8940800" cy="1143000"/>
          </a:xfrm>
        </p:spPr>
        <p:txBody>
          <a:bodyPr rtlCol="0">
            <a:normAutofit/>
          </a:bodyPr>
          <a:lstStyle/>
          <a:p>
            <a:pPr defTabSz="456846" eaLnBrk="1" fontAlgn="auto" hangingPunct="1">
              <a:spcAft>
                <a:spcPts val="0"/>
              </a:spcAft>
              <a:defRPr/>
            </a:pPr>
            <a:r>
              <a:rPr lang="en-US" sz="2800" dirty="0" smtClean="0">
                <a:ea typeface="+mj-ea"/>
              </a:rPr>
              <a:t>Applying Linear &amp; Network Annotation to Prioritize Somatic Mutations as Possible Drivers</a:t>
            </a:r>
            <a:endParaRPr lang="en-US" sz="2800" dirty="0">
              <a:ea typeface="+mj-ea"/>
            </a:endParaRPr>
          </a:p>
        </p:txBody>
      </p:sp>
      <p:pic>
        <p:nvPicPr>
          <p:cNvPr id="880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 y="1157288"/>
            <a:ext cx="7297738"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6"/>
          <p:cNvSpPr txBox="1">
            <a:spLocks noChangeArrowheads="1"/>
          </p:cNvSpPr>
          <p:nvPr>
            <p:custDataLst>
              <p:tags r:id="rId1"/>
            </p:custDataLst>
          </p:nvPr>
        </p:nvSpPr>
        <p:spPr bwMode="auto">
          <a:xfrm>
            <a:off x="5995988" y="6421438"/>
            <a:ext cx="21113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88069" name="TextBox 1"/>
          <p:cNvSpPr txBox="1">
            <a:spLocks noChangeArrowheads="1"/>
          </p:cNvSpPr>
          <p:nvPr/>
        </p:nvSpPr>
        <p:spPr bwMode="auto">
          <a:xfrm>
            <a:off x="7165939" y="1157288"/>
            <a:ext cx="188284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err="1"/>
              <a:t>FunSeq</a:t>
            </a:r>
            <a:endParaRPr lang="en-US" dirty="0"/>
          </a:p>
          <a:p>
            <a:pPr eaLnBrk="1" hangingPunct="1"/>
            <a:endParaRPr lang="en-US" dirty="0"/>
          </a:p>
          <a:p>
            <a:pPr eaLnBrk="1" hangingPunct="1"/>
            <a:r>
              <a:rPr lang="en-US" dirty="0"/>
              <a:t>Other Tools </a:t>
            </a:r>
            <a:r>
              <a:rPr lang="en-US" dirty="0" smtClean="0"/>
              <a:t/>
            </a:r>
            <a:br>
              <a:rPr lang="en-US" dirty="0" smtClean="0"/>
            </a:br>
            <a:r>
              <a:rPr lang="en-US" dirty="0" smtClean="0"/>
              <a:t>for </a:t>
            </a:r>
            <a:endParaRPr lang="en-US" dirty="0"/>
          </a:p>
          <a:p>
            <a:pPr eaLnBrk="1" hangingPunct="1"/>
            <a:r>
              <a:rPr lang="en-US" dirty="0"/>
              <a:t>non-coding</a:t>
            </a:r>
          </a:p>
          <a:p>
            <a:pPr eaLnBrk="1" hangingPunct="1"/>
            <a:r>
              <a:rPr lang="en-US" dirty="0" smtClean="0"/>
              <a:t>prioritization:</a:t>
            </a:r>
            <a:endParaRPr lang="en-US" dirty="0"/>
          </a:p>
          <a:p>
            <a:pPr eaLnBrk="1" hangingPunct="1"/>
            <a:r>
              <a:rPr lang="en-US" dirty="0" err="1"/>
              <a:t>HaploReg</a:t>
            </a:r>
            <a:r>
              <a:rPr lang="en-US" dirty="0"/>
              <a:t>,</a:t>
            </a:r>
          </a:p>
          <a:p>
            <a:pPr eaLnBrk="1" hangingPunct="1"/>
            <a:r>
              <a:rPr lang="en-US" dirty="0"/>
              <a:t>VEP,</a:t>
            </a:r>
          </a:p>
          <a:p>
            <a:pPr eaLnBrk="1" hangingPunct="1"/>
            <a:r>
              <a:rPr lang="en-US" dirty="0"/>
              <a:t>CADD….</a:t>
            </a:r>
          </a:p>
          <a:p>
            <a:pPr eaLnBrk="1" hangingPunct="1"/>
            <a:endParaRPr lang="en-US" dirty="0"/>
          </a:p>
        </p:txBody>
      </p:sp>
    </p:spTree>
  </p:cSld>
  <p:clrMapOvr>
    <a:masterClrMapping/>
  </p:clrMapOvr>
  <p:transition xmlns:p14="http://schemas.microsoft.com/office/powerpoint/2010/main" spd="slow" advTm="28242"/>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Group 2"/>
          <p:cNvGrpSpPr>
            <a:grpSpLocks/>
          </p:cNvGrpSpPr>
          <p:nvPr/>
        </p:nvGrpSpPr>
        <p:grpSpPr bwMode="auto">
          <a:xfrm>
            <a:off x="484188" y="233363"/>
            <a:ext cx="7083425" cy="6567487"/>
            <a:chOff x="908700" y="234096"/>
            <a:chExt cx="7083487" cy="6567371"/>
          </a:xfrm>
        </p:grpSpPr>
        <p:grpSp>
          <p:nvGrpSpPr>
            <p:cNvPr id="89093" name="Group 25"/>
            <p:cNvGrpSpPr>
              <a:grpSpLocks/>
            </p:cNvGrpSpPr>
            <p:nvPr/>
          </p:nvGrpSpPr>
          <p:grpSpPr bwMode="auto">
            <a:xfrm>
              <a:off x="908700" y="234096"/>
              <a:ext cx="7083487" cy="6567371"/>
              <a:chOff x="908700" y="234096"/>
              <a:chExt cx="7083487" cy="6567371"/>
            </a:xfrm>
          </p:grpSpPr>
          <p:grpSp>
            <p:nvGrpSpPr>
              <p:cNvPr id="89096" name="Group 19"/>
              <p:cNvGrpSpPr>
                <a:grpSpLocks noChangeAspect="1"/>
              </p:cNvGrpSpPr>
              <p:nvPr/>
            </p:nvGrpSpPr>
            <p:grpSpPr bwMode="auto">
              <a:xfrm>
                <a:off x="1097847" y="501355"/>
                <a:ext cx="6894340" cy="6300112"/>
                <a:chOff x="964174" y="284098"/>
                <a:chExt cx="7147776" cy="6531703"/>
              </a:xfrm>
            </p:grpSpPr>
            <p:grpSp>
              <p:nvGrpSpPr>
                <p:cNvPr id="89100" name="Group 11"/>
                <p:cNvGrpSpPr>
                  <a:grpSpLocks/>
                </p:cNvGrpSpPr>
                <p:nvPr/>
              </p:nvGrpSpPr>
              <p:grpSpPr bwMode="auto">
                <a:xfrm>
                  <a:off x="964174" y="284098"/>
                  <a:ext cx="6431430" cy="6531703"/>
                  <a:chOff x="529740" y="284098"/>
                  <a:chExt cx="6431430" cy="6531703"/>
                </a:xfrm>
              </p:grpSpPr>
              <p:pic>
                <p:nvPicPr>
                  <p:cNvPr id="89102" name="Picture 3" descr="Khurana6.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970" y="722536"/>
                    <a:ext cx="3606645" cy="55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29498" y="2648566"/>
                    <a:ext cx="130024" cy="350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6" name="Rectangle 5"/>
                  <p:cNvSpPr/>
                  <p:nvPr/>
                </p:nvSpPr>
                <p:spPr>
                  <a:xfrm>
                    <a:off x="2802447" y="4768392"/>
                    <a:ext cx="1270612" cy="1747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7" name="Rectangle 6"/>
                  <p:cNvSpPr/>
                  <p:nvPr/>
                </p:nvSpPr>
                <p:spPr>
                  <a:xfrm>
                    <a:off x="2659255" y="5555097"/>
                    <a:ext cx="641890" cy="143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8" name="Rectangle 7"/>
                  <p:cNvSpPr/>
                  <p:nvPr/>
                </p:nvSpPr>
                <p:spPr>
                  <a:xfrm>
                    <a:off x="1788590" y="3181814"/>
                    <a:ext cx="972709" cy="275346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2" name="Trapezoid 1"/>
                  <p:cNvSpPr/>
                  <p:nvPr/>
                </p:nvSpPr>
                <p:spPr>
                  <a:xfrm rot="16200000">
                    <a:off x="1468529" y="3506838"/>
                    <a:ext cx="4601733" cy="2016192"/>
                  </a:xfrm>
                  <a:prstGeom prst="trapezoid">
                    <a:avLst>
                      <a:gd name="adj" fmla="val 43834"/>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13" name="Rectangle 12"/>
                  <p:cNvSpPr/>
                  <p:nvPr/>
                </p:nvSpPr>
                <p:spPr>
                  <a:xfrm>
                    <a:off x="1912030" y="601157"/>
                    <a:ext cx="1245925" cy="1152079"/>
                  </a:xfrm>
                  <a:prstGeom prst="rect">
                    <a:avLst/>
                  </a:prstGeom>
                  <a:noFill/>
                  <a:ln w="9525" cmpd="sng">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14" name="Trapezoid 13"/>
                  <p:cNvSpPr/>
                  <p:nvPr/>
                </p:nvSpPr>
                <p:spPr>
                  <a:xfrm rot="16200000">
                    <a:off x="3073216" y="368252"/>
                    <a:ext cx="1789014" cy="1619537"/>
                  </a:xfrm>
                  <a:prstGeom prst="trapezoid">
                    <a:avLst>
                      <a:gd name="adj" fmla="val 19942"/>
                    </a:avLst>
                  </a:prstGeom>
                  <a:gradFill flip="none" rotWithShape="1">
                    <a:gsLst>
                      <a:gs pos="0">
                        <a:schemeClr val="bg1">
                          <a:lumMod val="65000"/>
                          <a:alpha val="48000"/>
                        </a:schemeClr>
                      </a:gs>
                      <a:gs pos="100000">
                        <a:schemeClr val="bg1">
                          <a:lumMod val="95000"/>
                          <a:alpha val="48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pic>
                <p:nvPicPr>
                  <p:cNvPr id="9" name="Picture 8" descr="Khurana6.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492" y="283513"/>
                    <a:ext cx="2184070" cy="1789014"/>
                  </a:xfrm>
                  <a:prstGeom prst="rect">
                    <a:avLst/>
                  </a:prstGeom>
                  <a:ln>
                    <a:solidFill>
                      <a:srgbClr val="FFFFFF"/>
                    </a:solidFill>
                  </a:ln>
                  <a:effectLst>
                    <a:outerShdw blurRad="50800" dist="38100" algn="l" rotWithShape="0">
                      <a:prstClr val="black">
                        <a:alpha val="40000"/>
                      </a:prstClr>
                    </a:outerShdw>
                  </a:effectLst>
                </p:spPr>
              </p:pic>
            </p:grpSp>
            <p:sp>
              <p:nvSpPr>
                <p:cNvPr id="19" name="Rectangle 18"/>
                <p:cNvSpPr/>
                <p:nvPr/>
              </p:nvSpPr>
              <p:spPr>
                <a:xfrm>
                  <a:off x="7981926" y="6024159"/>
                  <a:ext cx="130024" cy="350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grpSp>
          <p:sp>
            <p:nvSpPr>
              <p:cNvPr id="89097" name="Rectangle 20"/>
              <p:cNvSpPr>
                <a:spLocks noChangeArrowheads="1"/>
              </p:cNvSpPr>
              <p:nvPr/>
            </p:nvSpPr>
            <p:spPr bwMode="auto">
              <a:xfrm>
                <a:off x="908700" y="234096"/>
                <a:ext cx="3681435" cy="58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aseline="30000"/>
                  <a:t>Flowchart for 1 Prostate Cancer Genome (from Berger et al. '11)</a:t>
                </a:r>
                <a:endParaRPr lang="en-US" sz="2400"/>
              </a:p>
            </p:txBody>
          </p:sp>
          <p:sp>
            <p:nvSpPr>
              <p:cNvPr id="24" name="Rectangle 23"/>
              <p:cNvSpPr/>
              <p:nvPr/>
            </p:nvSpPr>
            <p:spPr>
              <a:xfrm>
                <a:off x="7849311" y="6037893"/>
                <a:ext cx="125413" cy="338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sp>
            <p:nvSpPr>
              <p:cNvPr id="25" name="Rectangle 24"/>
              <p:cNvSpPr/>
              <p:nvPr/>
            </p:nvSpPr>
            <p:spPr>
              <a:xfrm>
                <a:off x="5510902" y="2367658"/>
                <a:ext cx="620718" cy="106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grpSp>
        <p:sp>
          <p:nvSpPr>
            <p:cNvPr id="28" name="Rectangle 27"/>
            <p:cNvSpPr/>
            <p:nvPr/>
          </p:nvSpPr>
          <p:spPr>
            <a:xfrm>
              <a:off x="6657087" y="2367658"/>
              <a:ext cx="620718" cy="46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846" fontAlgn="auto">
                <a:spcBef>
                  <a:spcPts val="0"/>
                </a:spcBef>
                <a:spcAft>
                  <a:spcPts val="0"/>
                </a:spcAft>
                <a:defRPr/>
              </a:pPr>
              <a:endParaRPr lang="en-US"/>
            </a:p>
          </p:txBody>
        </p:sp>
        <p:pic>
          <p:nvPicPr>
            <p:cNvPr id="15" name="Picture 14" descr="Khurana6.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0863" y="2359720"/>
              <a:ext cx="2103455" cy="4430635"/>
            </a:xfrm>
            <a:prstGeom prst="rect">
              <a:avLst/>
            </a:prstGeom>
            <a:ln>
              <a:solidFill>
                <a:srgbClr val="FFFFFF"/>
              </a:solidFill>
            </a:ln>
            <a:effectLst>
              <a:outerShdw blurRad="50800" dist="38100" algn="l" rotWithShape="0">
                <a:prstClr val="black">
                  <a:alpha val="40000"/>
                </a:prstClr>
              </a:outerShdw>
            </a:effectLst>
          </p:spPr>
        </p:pic>
      </p:grpSp>
      <p:sp>
        <p:nvSpPr>
          <p:cNvPr id="89090" name="Text Box 6"/>
          <p:cNvSpPr txBox="1">
            <a:spLocks noChangeArrowheads="1"/>
          </p:cNvSpPr>
          <p:nvPr>
            <p:custDataLst>
              <p:tags r:id="rId1"/>
            </p:custDataLst>
          </p:nvPr>
        </p:nvSpPr>
        <p:spPr bwMode="auto">
          <a:xfrm rot="-5400000">
            <a:off x="7870031" y="2496345"/>
            <a:ext cx="21113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
        <p:nvSpPr>
          <p:cNvPr id="89091" name="TextBox 2"/>
          <p:cNvSpPr txBox="1">
            <a:spLocks noChangeArrowheads="1"/>
          </p:cNvSpPr>
          <p:nvPr/>
        </p:nvSpPr>
        <p:spPr bwMode="auto">
          <a:xfrm>
            <a:off x="4843463" y="87313"/>
            <a:ext cx="1611312" cy="646112"/>
          </a:xfrm>
          <a:prstGeom prst="rect">
            <a:avLst/>
          </a:prstGeom>
          <a:solidFill>
            <a:schemeClr val="bg1"/>
          </a:solidFill>
          <a:ln w="19050">
            <a:solidFill>
              <a:srgbClr val="0000FF"/>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00FF"/>
                </a:solidFill>
              </a:rPr>
              <a:t>Start: 1829 </a:t>
            </a:r>
            <a:r>
              <a:rPr lang="en-US" sz="1800"/>
              <a:t/>
            </a:r>
            <a:br>
              <a:rPr lang="en-US" sz="1800"/>
            </a:br>
            <a:r>
              <a:rPr lang="en-US" sz="1800"/>
              <a:t>Somatic SNVs</a:t>
            </a:r>
          </a:p>
        </p:txBody>
      </p:sp>
      <p:sp>
        <p:nvSpPr>
          <p:cNvPr id="89092" name="TextBox 22"/>
          <p:cNvSpPr txBox="1">
            <a:spLocks noChangeArrowheads="1"/>
          </p:cNvSpPr>
          <p:nvPr/>
        </p:nvSpPr>
        <p:spPr bwMode="auto">
          <a:xfrm>
            <a:off x="7137400" y="5299075"/>
            <a:ext cx="1916113" cy="1476375"/>
          </a:xfrm>
          <a:prstGeom prst="rect">
            <a:avLst/>
          </a:prstGeom>
          <a:solidFill>
            <a:schemeClr val="bg1"/>
          </a:solidFill>
          <a:ln w="19050">
            <a:solidFill>
              <a:srgbClr val="FF0000"/>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rPr>
              <a:t>End: 1 </a:t>
            </a:r>
            <a:r>
              <a:rPr lang="en-US" sz="1800"/>
              <a:t>Somatic SNV in ultra-sensitive region &amp; hub. Potential non-coding Driver</a:t>
            </a:r>
          </a:p>
        </p:txBody>
      </p:sp>
    </p:spTree>
  </p:cSld>
  <p:clrMapOvr>
    <a:masterClrMapping/>
  </p:clrMapOvr>
  <p:transition xmlns:p14="http://schemas.microsoft.com/office/powerpoint/2010/main" spd="slow" advTm="6676"/>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105475" name="Content Placeholder 3"/>
          <p:cNvSpPr>
            <a:spLocks noGrp="1"/>
          </p:cNvSpPr>
          <p:nvPr>
            <p:ph idx="1"/>
            <p:custDataLst>
              <p:tags r:id="rId4"/>
            </p:custDataLst>
          </p:nvPr>
        </p:nvSpPr>
        <p:spPr>
          <a:xfrm>
            <a:off x="165100" y="165100"/>
            <a:ext cx="7493000" cy="6365875"/>
          </a:xfrm>
        </p:spPr>
        <p:txBody>
          <a:bodyPr/>
          <a:lstStyle/>
          <a:p>
            <a:pPr>
              <a:defRPr/>
            </a:pPr>
            <a:r>
              <a:rPr lang="en-US" sz="1800" b="1" dirty="0" smtClean="0">
                <a:solidFill>
                  <a:srgbClr val="A6A6A6"/>
                </a:solidFill>
                <a:latin typeface="Arial" charset="0"/>
                <a:ea typeface="ＭＳ Ｐゴシック" charset="0"/>
                <a:cs typeface="ＭＳ Ｐゴシック" charset="0"/>
              </a:rPr>
              <a:t>Introduction </a:t>
            </a:r>
          </a:p>
          <a:p>
            <a:pPr lvl="1">
              <a:defRPr/>
            </a:pPr>
            <a:r>
              <a:rPr lang="en-US" sz="1800" dirty="0">
                <a:solidFill>
                  <a:schemeClr val="bg1">
                    <a:lumMod val="65000"/>
                  </a:schemeClr>
                </a:solidFill>
                <a:latin typeface="Arial" charset="0"/>
                <a:ea typeface="ＭＳ Ｐゴシック" charset="0"/>
              </a:rPr>
              <a:t>Being a </a:t>
            </a:r>
            <a:r>
              <a:rPr lang="en-US" sz="1800" dirty="0" smtClean="0">
                <a:solidFill>
                  <a:schemeClr val="bg1">
                    <a:lumMod val="65000"/>
                  </a:schemeClr>
                </a:solidFill>
                <a:latin typeface="Arial" charset="0"/>
                <a:ea typeface="ＭＳ Ｐゴシック" charset="0"/>
              </a:rPr>
              <a:t>happy cog </a:t>
            </a:r>
            <a:r>
              <a:rPr lang="en-US" sz="1800" dirty="0">
                <a:solidFill>
                  <a:schemeClr val="bg1">
                    <a:lumMod val="65000"/>
                  </a:schemeClr>
                </a:solidFill>
                <a:latin typeface="Arial" charset="0"/>
                <a:ea typeface="ＭＳ Ｐゴシック" charset="0"/>
              </a:rPr>
              <a:t>in a 500+ person Big-science project</a:t>
            </a:r>
            <a:r>
              <a:rPr lang="en-US" sz="1800" dirty="0">
                <a:solidFill>
                  <a:schemeClr val="bg1">
                    <a:lumMod val="50000"/>
                  </a:schemeClr>
                </a:solidFill>
                <a:latin typeface="Arial" charset="0"/>
                <a:ea typeface="ＭＳ Ｐゴシック" charset="0"/>
              </a:rPr>
              <a:t> </a:t>
            </a:r>
          </a:p>
          <a:p>
            <a:pPr>
              <a:defRPr/>
            </a:pPr>
            <a:r>
              <a:rPr lang="en-US" sz="1800" b="1" dirty="0" smtClean="0">
                <a:solidFill>
                  <a:srgbClr val="FF6600"/>
                </a:solidFill>
                <a:latin typeface="Arial" charset="0"/>
                <a:ea typeface="ＭＳ Ｐゴシック" charset="0"/>
                <a:cs typeface="ＭＳ Ｐゴシック" charset="0"/>
              </a:rPr>
              <a:t>Evolution of Linear </a:t>
            </a:r>
            <a:r>
              <a:rPr lang="en-US" sz="1800" b="1" dirty="0">
                <a:solidFill>
                  <a:srgbClr val="FF6600"/>
                </a:solidFill>
                <a:latin typeface="Arial" charset="0"/>
                <a:ea typeface="ＭＳ Ｐゴシック" charset="0"/>
                <a:cs typeface="ＭＳ Ｐゴシック" charset="0"/>
              </a:rPr>
              <a:t>Annotation </a:t>
            </a:r>
            <a:r>
              <a:rPr lang="en-US" sz="1800" b="1" dirty="0" smtClean="0">
                <a:solidFill>
                  <a:srgbClr val="FF6600"/>
                </a:solidFill>
                <a:latin typeface="Arial" charset="0"/>
                <a:ea typeface="ＭＳ Ｐゴシック" charset="0"/>
                <a:cs typeface="ＭＳ Ｐゴシック" charset="0"/>
              </a:rPr>
              <a:t>based </a:t>
            </a:r>
            <a:r>
              <a:rPr lang="en-US" sz="1800" b="1" dirty="0">
                <a:solidFill>
                  <a:srgbClr val="FF6600"/>
                </a:solidFill>
                <a:latin typeface="Arial" charset="0"/>
                <a:ea typeface="ＭＳ Ｐゴシック" charset="0"/>
                <a:cs typeface="ＭＳ Ｐゴシック" charset="0"/>
              </a:rPr>
              <a:t>on </a:t>
            </a:r>
            <a:r>
              <a:rPr lang="en-US" sz="1800" b="1" dirty="0" smtClean="0">
                <a:solidFill>
                  <a:srgbClr val="FF6600"/>
                </a:solidFill>
                <a:latin typeface="Arial" charset="0"/>
                <a:ea typeface="ＭＳ Ｐゴシック" charset="0"/>
                <a:cs typeface="ＭＳ Ｐゴシック" charset="0"/>
              </a:rPr>
              <a:t/>
            </a:r>
            <a:br>
              <a:rPr lang="en-US" sz="1800" b="1" dirty="0" smtClean="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Functional </a:t>
            </a:r>
            <a:r>
              <a:rPr lang="en-US" sz="1800" b="1" dirty="0">
                <a:solidFill>
                  <a:srgbClr val="FF6600"/>
                </a:solidFill>
                <a:latin typeface="Arial" charset="0"/>
                <a:ea typeface="ＭＳ Ｐゴシック" charset="0"/>
                <a:cs typeface="ＭＳ Ｐゴシック" charset="0"/>
              </a:rPr>
              <a:t>Genomics</a:t>
            </a:r>
          </a:p>
          <a:p>
            <a:pPr lvl="1">
              <a:defRPr/>
            </a:pPr>
            <a:r>
              <a:rPr lang="en-US" sz="1800" dirty="0">
                <a:solidFill>
                  <a:schemeClr val="bg1">
                    <a:lumMod val="65000"/>
                  </a:schemeClr>
                </a:solidFill>
                <a:latin typeface="Arial" charset="0"/>
                <a:ea typeface="ＭＳ Ｐゴシック" charset="0"/>
              </a:rPr>
              <a:t>Chip-Chip, Chip-</a:t>
            </a:r>
            <a:r>
              <a:rPr lang="en-US" sz="1800" dirty="0" err="1">
                <a:solidFill>
                  <a:schemeClr val="bg1">
                    <a:lumMod val="65000"/>
                  </a:schemeClr>
                </a:solidFill>
                <a:latin typeface="Arial" charset="0"/>
                <a:ea typeface="ＭＳ Ｐゴシック" charset="0"/>
              </a:rPr>
              <a:t>Seq</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Thresholding</a:t>
            </a:r>
            <a:r>
              <a:rPr lang="en-US" sz="1800" dirty="0">
                <a:solidFill>
                  <a:schemeClr val="bg1">
                    <a:lumMod val="65000"/>
                  </a:schemeClr>
                </a:solidFill>
                <a:latin typeface="Arial" charset="0"/>
                <a:ea typeface="ＭＳ Ｐゴシック" charset="0"/>
              </a:rPr>
              <a:t> v Control,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Segmentation, Multi-scale site calling</a:t>
            </a:r>
          </a:p>
          <a:p>
            <a:pPr>
              <a:defRPr/>
            </a:pPr>
            <a:r>
              <a:rPr lang="en-US" sz="1800" b="1" dirty="0" smtClean="0">
                <a:solidFill>
                  <a:srgbClr val="FF6600"/>
                </a:solidFill>
                <a:latin typeface="Arial" charset="0"/>
                <a:ea typeface="ＭＳ Ｐゴシック" charset="0"/>
                <a:cs typeface="ＭＳ Ｐゴシック" charset="0"/>
              </a:rPr>
              <a:t>Its Relation </a:t>
            </a:r>
            <a:r>
              <a:rPr lang="en-US" sz="1800" b="1" dirty="0">
                <a:solidFill>
                  <a:srgbClr val="FF6600"/>
                </a:solidFill>
                <a:latin typeface="Arial" charset="0"/>
                <a:ea typeface="ＭＳ Ｐゴシック" charset="0"/>
                <a:cs typeface="ＭＳ Ｐゴシック" charset="0"/>
              </a:rPr>
              <a:t>to Conservation: </a:t>
            </a:r>
            <a:br>
              <a:rPr lang="en-US" sz="1800" b="1" dirty="0">
                <a:solidFill>
                  <a:srgbClr val="FF6600"/>
                </a:solidFill>
                <a:latin typeface="Arial" charset="0"/>
                <a:ea typeface="ＭＳ Ｐゴシック" charset="0"/>
                <a:cs typeface="ＭＳ Ｐゴシック" charset="0"/>
              </a:rPr>
            </a:br>
            <a:r>
              <a:rPr lang="en-US" sz="1800" b="1" dirty="0" smtClean="0">
                <a:solidFill>
                  <a:srgbClr val="FF6600"/>
                </a:solidFill>
                <a:latin typeface="Arial" charset="0"/>
                <a:ea typeface="ＭＳ Ｐゴシック" charset="0"/>
                <a:cs typeface="ＭＳ Ｐゴシック" charset="0"/>
              </a:rPr>
              <a:t>An Enduring </a:t>
            </a:r>
            <a:r>
              <a:rPr lang="en-US" sz="1800" b="1" dirty="0">
                <a:solidFill>
                  <a:srgbClr val="FF6600"/>
                </a:solidFill>
                <a:latin typeface="Arial" charset="0"/>
                <a:ea typeface="ＭＳ Ｐゴシック" charset="0"/>
                <a:cs typeface="ＭＳ Ｐゴシック" charset="0"/>
              </a:rPr>
              <a:t>Puzzle from Pilot to </a:t>
            </a:r>
            <a:r>
              <a:rPr lang="en-US" sz="1800" b="1" dirty="0" smtClean="0">
                <a:solidFill>
                  <a:srgbClr val="FF6600"/>
                </a:solidFill>
                <a:latin typeface="Arial" charset="0"/>
                <a:ea typeface="ＭＳ Ｐゴシック" charset="0"/>
                <a:cs typeface="ＭＳ Ｐゴシック" charset="0"/>
              </a:rPr>
              <a:t>Production</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Many unconstrained regulatory sites</a:t>
            </a:r>
          </a:p>
          <a:p>
            <a:pPr lvl="1">
              <a:defRPr/>
            </a:pPr>
            <a:r>
              <a:rPr lang="en-US" sz="1800" dirty="0">
                <a:solidFill>
                  <a:schemeClr val="bg1">
                    <a:lumMod val="65000"/>
                  </a:schemeClr>
                </a:solidFill>
                <a:latin typeface="Arial" charset="0"/>
                <a:ea typeface="ＭＳ Ｐゴシック" charset="0"/>
              </a:rPr>
              <a:t>But finding small number of sites particularly sensitive to mutations</a:t>
            </a:r>
          </a:p>
          <a:p>
            <a:pPr>
              <a:defRPr/>
            </a:pPr>
            <a:r>
              <a:rPr lang="en-US" sz="1800" b="1" dirty="0" smtClean="0">
                <a:solidFill>
                  <a:srgbClr val="FF6600"/>
                </a:solidFill>
                <a:latin typeface="Arial" charset="0"/>
                <a:ea typeface="ＭＳ Ｐゴシック" charset="0"/>
                <a:cs typeface="ＭＳ Ｐゴシック" charset="0"/>
              </a:rPr>
              <a:t>Development of a 2nd </a:t>
            </a:r>
            <a:r>
              <a:rPr lang="en-US" sz="1800" b="1" dirty="0">
                <a:solidFill>
                  <a:srgbClr val="FF6600"/>
                </a:solidFill>
                <a:latin typeface="Arial" charset="0"/>
                <a:ea typeface="ＭＳ Ｐゴシック" charset="0"/>
                <a:cs typeface="ＭＳ Ｐゴシック" charset="0"/>
              </a:rPr>
              <a:t>Level Network Annotation</a:t>
            </a:r>
          </a:p>
          <a:p>
            <a:pPr lvl="1">
              <a:defRPr/>
            </a:pPr>
            <a:r>
              <a:rPr lang="en-US" sz="1800" dirty="0">
                <a:solidFill>
                  <a:schemeClr val="bg1">
                    <a:lumMod val="65000"/>
                  </a:schemeClr>
                </a:solidFill>
                <a:latin typeface="Arial" charset="0"/>
                <a:ea typeface="ＭＳ Ｐゴシック" charset="0"/>
              </a:rPr>
              <a:t>Creating it from the linear annotation &amp; </a:t>
            </a:r>
            <a:br>
              <a:rPr lang="en-US" sz="1800" dirty="0">
                <a:solidFill>
                  <a:schemeClr val="bg1">
                    <a:lumMod val="65000"/>
                  </a:schemeClr>
                </a:solidFill>
                <a:latin typeface="Arial" charset="0"/>
                <a:ea typeface="ＭＳ Ｐゴシック" charset="0"/>
              </a:rPr>
            </a:br>
            <a:r>
              <a:rPr lang="en-US" sz="1800" dirty="0">
                <a:solidFill>
                  <a:schemeClr val="bg1">
                    <a:lumMod val="65000"/>
                  </a:schemeClr>
                </a:solidFill>
                <a:latin typeface="Arial" charset="0"/>
                <a:ea typeface="ＭＳ Ｐゴシック" charset="0"/>
              </a:rPr>
              <a:t>connecting it to network science &amp; hubs </a:t>
            </a:r>
          </a:p>
          <a:p>
            <a:pPr lvl="1">
              <a:defRPr/>
            </a:pPr>
            <a:r>
              <a:rPr lang="en-US" sz="1800" dirty="0">
                <a:solidFill>
                  <a:schemeClr val="bg1">
                    <a:lumMod val="65000"/>
                  </a:schemeClr>
                </a:solidFill>
                <a:latin typeface="Arial" charset="0"/>
                <a:ea typeface="ＭＳ Ｐゴシック" charset="0"/>
              </a:rPr>
              <a:t>More connectivity, more constraint</a:t>
            </a:r>
          </a:p>
          <a:p>
            <a:pPr>
              <a:defRPr/>
            </a:pPr>
            <a:r>
              <a:rPr lang="en-US" sz="1800" b="1" dirty="0">
                <a:solidFill>
                  <a:srgbClr val="FF6600"/>
                </a:solidFill>
                <a:latin typeface="Arial" charset="0"/>
                <a:ea typeface="ＭＳ Ｐゴシック" charset="0"/>
                <a:cs typeface="ＭＳ Ｐゴシック" charset="0"/>
              </a:rPr>
              <a:t>New Direction: Applying the Annotation to Prioritize </a:t>
            </a:r>
            <a:r>
              <a:rPr lang="en-US" sz="1800" b="1" dirty="0" smtClean="0">
                <a:solidFill>
                  <a:srgbClr val="FF6600"/>
                </a:solidFill>
                <a:latin typeface="Arial" charset="0"/>
                <a:ea typeface="ＭＳ Ｐゴシック" charset="0"/>
                <a:cs typeface="ＭＳ Ｐゴシック" charset="0"/>
              </a:rPr>
              <a:t>Mutations</a:t>
            </a:r>
            <a:endParaRPr lang="en-US" sz="1800" b="1" dirty="0">
              <a:solidFill>
                <a:srgbClr val="FF6600"/>
              </a:solidFill>
              <a:latin typeface="Arial" charset="0"/>
              <a:ea typeface="ＭＳ Ｐゴシック" charset="0"/>
              <a:cs typeface="ＭＳ Ｐゴシック" charset="0"/>
            </a:endParaRPr>
          </a:p>
          <a:p>
            <a:pPr lvl="1">
              <a:defRPr/>
            </a:pPr>
            <a:r>
              <a:rPr lang="en-US" sz="1800" dirty="0">
                <a:solidFill>
                  <a:schemeClr val="bg1">
                    <a:lumMod val="65000"/>
                  </a:schemeClr>
                </a:solidFill>
                <a:latin typeface="Arial" charset="0"/>
                <a:ea typeface="ＭＳ Ｐゴシック" charset="0"/>
              </a:rPr>
              <a:t>Tools (</a:t>
            </a:r>
            <a:r>
              <a:rPr lang="en-US" sz="1800" dirty="0" err="1">
                <a:solidFill>
                  <a:schemeClr val="bg1">
                    <a:lumMod val="65000"/>
                  </a:schemeClr>
                </a:solidFill>
                <a:latin typeface="Arial" charset="0"/>
                <a:ea typeface="ＭＳ Ｐゴシック" charset="0"/>
              </a:rPr>
              <a:t>eg</a:t>
            </a:r>
            <a:r>
              <a:rPr lang="en-US" sz="1800" dirty="0">
                <a:solidFill>
                  <a:schemeClr val="bg1">
                    <a:lumMod val="65000"/>
                  </a:schemeClr>
                </a:solidFill>
                <a:latin typeface="Arial" charset="0"/>
                <a:ea typeface="ＭＳ Ｐゴシック" charset="0"/>
              </a:rPr>
              <a:t> </a:t>
            </a:r>
            <a:r>
              <a:rPr lang="en-US" sz="1800" dirty="0" err="1">
                <a:solidFill>
                  <a:schemeClr val="bg1">
                    <a:lumMod val="65000"/>
                  </a:schemeClr>
                </a:solidFill>
                <a:latin typeface="Arial" charset="0"/>
                <a:ea typeface="ＭＳ Ｐゴシック" charset="0"/>
              </a:rPr>
              <a:t>FunSeq</a:t>
            </a:r>
            <a:r>
              <a:rPr lang="en-US" sz="1800" dirty="0">
                <a:solidFill>
                  <a:schemeClr val="bg1">
                    <a:lumMod val="65000"/>
                  </a:schemeClr>
                </a:solidFill>
                <a:latin typeface="Arial" charset="0"/>
                <a:ea typeface="ＭＳ Ｐゴシック" charset="0"/>
              </a:rPr>
              <a:t>) for systematically weighting non-coding features</a:t>
            </a:r>
          </a:p>
          <a:p>
            <a:pPr>
              <a:defRPr/>
            </a:pPr>
            <a:r>
              <a:rPr lang="en-US" sz="1800" b="1" dirty="0">
                <a:solidFill>
                  <a:srgbClr val="A6A6A6"/>
                </a:solidFill>
                <a:latin typeface="Arial" charset="0"/>
                <a:ea typeface="ＭＳ Ｐゴシック" charset="0"/>
                <a:cs typeface="ＭＳ Ｐゴシック" charset="0"/>
              </a:rPr>
              <a:t>Postscript</a:t>
            </a:r>
          </a:p>
          <a:p>
            <a:pPr lvl="1">
              <a:defRPr/>
            </a:pPr>
            <a:r>
              <a:rPr lang="en-US" sz="1800" dirty="0">
                <a:solidFill>
                  <a:schemeClr val="bg1">
                    <a:lumMod val="65000"/>
                  </a:schemeClr>
                </a:solidFill>
                <a:latin typeface="Arial" charset="0"/>
                <a:ea typeface="ＭＳ Ｐゴシック" charset="0"/>
              </a:rPr>
              <a:t>Culture Clash: Open Data in Genomics v Patient Privacy</a:t>
            </a:r>
          </a:p>
          <a:p>
            <a:pPr lvl="1">
              <a:defRPr/>
            </a:pPr>
            <a:r>
              <a:rPr lang="en-US" sz="1800" dirty="0">
                <a:solidFill>
                  <a:schemeClr val="bg1">
                    <a:lumMod val="65000"/>
                  </a:schemeClr>
                </a:solidFill>
                <a:latin typeface="Arial" charset="0"/>
                <a:ea typeface="ＭＳ Ｐゴシック" charset="0"/>
              </a:rPr>
              <a:t>Genomics Legacy: the discipline as a exemplar for Data Science</a:t>
            </a:r>
          </a:p>
          <a:p>
            <a:pPr lvl="1">
              <a:defRPr/>
            </a:pPr>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33021404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3490" name="Title 1"/>
          <p:cNvSpPr>
            <a:spLocks noGrp="1"/>
          </p:cNvSpPr>
          <p:nvPr>
            <p:ph type="title"/>
            <p:custDataLst>
              <p:tags r:id="rId3"/>
            </p:custDataLst>
          </p:nvPr>
        </p:nvSpPr>
        <p:spPr>
          <a:xfrm>
            <a:off x="6819900" y="868363"/>
            <a:ext cx="2184400" cy="952500"/>
          </a:xfrm>
        </p:spPr>
        <p:txBody>
          <a:bodyPr/>
          <a:lstStyle/>
          <a:p>
            <a:r>
              <a:rPr lang="en-US" sz="1800">
                <a:solidFill>
                  <a:srgbClr val="A6A6A6"/>
                </a:solidFill>
                <a:latin typeface="Arial" charset="0"/>
                <a:ea typeface="ＭＳ Ｐゴシック" charset="0"/>
                <a:cs typeface="ＭＳ Ｐゴシック" charset="0"/>
              </a:rPr>
              <a:t>ENCODE: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“Evolution” of Approaches to Annotate </a:t>
            </a:r>
            <a:br>
              <a:rPr lang="en-US" sz="1800">
                <a:solidFill>
                  <a:srgbClr val="A6A6A6"/>
                </a:solidFill>
                <a:latin typeface="Arial" charset="0"/>
                <a:ea typeface="ＭＳ Ｐゴシック" charset="0"/>
                <a:cs typeface="ＭＳ Ｐゴシック" charset="0"/>
              </a:rPr>
            </a:br>
            <a:r>
              <a:rPr lang="en-US" sz="1800">
                <a:solidFill>
                  <a:srgbClr val="A6A6A6"/>
                </a:solidFill>
                <a:latin typeface="Arial" charset="0"/>
                <a:ea typeface="ＭＳ Ｐゴシック" charset="0"/>
                <a:cs typeface="ＭＳ Ｐゴシック" charset="0"/>
              </a:rPr>
              <a:t>the Human Genome &amp; Interpret its Variants</a:t>
            </a:r>
            <a:endParaRPr lang="en-US">
              <a:solidFill>
                <a:srgbClr val="A6A6A6"/>
              </a:solidFill>
              <a:latin typeface="Arial" charset="0"/>
              <a:ea typeface="ＭＳ Ｐゴシック" charset="0"/>
              <a:cs typeface="ＭＳ Ｐゴシック" charset="0"/>
            </a:endParaRPr>
          </a:p>
        </p:txBody>
      </p:sp>
      <p:sp>
        <p:nvSpPr>
          <p:cNvPr id="63491" name="Content Placeholder 3"/>
          <p:cNvSpPr>
            <a:spLocks noGrp="1"/>
          </p:cNvSpPr>
          <p:nvPr>
            <p:ph idx="1"/>
            <p:custDataLst>
              <p:tags r:id="rId4"/>
            </p:custDataLst>
          </p:nvPr>
        </p:nvSpPr>
        <p:spPr>
          <a:xfrm>
            <a:off x="165100" y="165100"/>
            <a:ext cx="7493000" cy="6365875"/>
          </a:xfrm>
        </p:spPr>
        <p:txBody>
          <a:bodyPr/>
          <a:lstStyle/>
          <a:p>
            <a:r>
              <a:rPr lang="en-US" sz="1800" b="1" dirty="0">
                <a:solidFill>
                  <a:srgbClr val="FF6600"/>
                </a:solidFill>
                <a:latin typeface="Arial" charset="0"/>
                <a:ea typeface="ＭＳ Ｐゴシック" charset="0"/>
                <a:cs typeface="ＭＳ Ｐゴシック" charset="0"/>
              </a:rPr>
              <a:t>Introduction </a:t>
            </a:r>
          </a:p>
          <a:p>
            <a:pPr lvl="1"/>
            <a:r>
              <a:rPr lang="en-US" sz="1800" dirty="0">
                <a:solidFill>
                  <a:schemeClr val="bg1"/>
                </a:solidFill>
                <a:latin typeface="Arial" charset="0"/>
                <a:ea typeface="ＭＳ Ｐゴシック" charset="0"/>
              </a:rPr>
              <a:t>Being a happy cog in a 500+ person Big-science project </a:t>
            </a:r>
          </a:p>
          <a:p>
            <a:r>
              <a:rPr lang="en-US" sz="1800" b="1" dirty="0">
                <a:solidFill>
                  <a:srgbClr val="FF6600"/>
                </a:solidFill>
                <a:latin typeface="Arial" charset="0"/>
                <a:ea typeface="ＭＳ Ｐゴシック" charset="0"/>
                <a:cs typeface="ＭＳ Ｐゴシック" charset="0"/>
              </a:rPr>
              <a:t>Evolution of Linear Annotation based on </a:t>
            </a:r>
            <a:br>
              <a:rPr lang="en-US" sz="1800" b="1" dirty="0">
                <a:solidFill>
                  <a:srgbClr val="FF6600"/>
                </a:solidFill>
                <a:latin typeface="Arial" charset="0"/>
                <a:ea typeface="ＭＳ Ｐゴシック" charset="0"/>
                <a:cs typeface="ＭＳ Ｐゴシック" charset="0"/>
              </a:rPr>
            </a:br>
            <a:r>
              <a:rPr lang="en-US" sz="1800" b="1" dirty="0">
                <a:solidFill>
                  <a:srgbClr val="FF6600"/>
                </a:solidFill>
                <a:latin typeface="Arial" charset="0"/>
                <a:ea typeface="ＭＳ Ｐゴシック" charset="0"/>
                <a:cs typeface="ＭＳ Ｐゴシック" charset="0"/>
              </a:rPr>
              <a:t>Functional Genomics</a:t>
            </a:r>
          </a:p>
          <a:p>
            <a:pPr lvl="1"/>
            <a:r>
              <a:rPr lang="en-US" sz="1800" dirty="0">
                <a:solidFill>
                  <a:schemeClr val="bg1"/>
                </a:solidFill>
                <a:latin typeface="Arial" charset="0"/>
                <a:ea typeface="ＭＳ Ｐゴシック" charset="0"/>
              </a:rPr>
              <a:t>Chip-Chip, Chip-</a:t>
            </a:r>
            <a:r>
              <a:rPr lang="en-US" sz="1800" dirty="0" err="1">
                <a:solidFill>
                  <a:schemeClr val="bg1"/>
                </a:solidFill>
                <a:latin typeface="Arial" charset="0"/>
                <a:ea typeface="ＭＳ Ｐゴシック" charset="0"/>
              </a:rPr>
              <a:t>Seq</a:t>
            </a:r>
            <a:r>
              <a:rPr lang="en-US" sz="1800" dirty="0">
                <a:solidFill>
                  <a:schemeClr val="bg1"/>
                </a:solidFill>
                <a:latin typeface="Arial" charset="0"/>
                <a:ea typeface="ＭＳ Ｐゴシック" charset="0"/>
              </a:rPr>
              <a:t>, </a:t>
            </a:r>
            <a:r>
              <a:rPr lang="en-US" sz="1800" dirty="0" err="1">
                <a:solidFill>
                  <a:schemeClr val="bg1"/>
                </a:solidFill>
                <a:latin typeface="Arial" charset="0"/>
                <a:ea typeface="ＭＳ Ｐゴシック" charset="0"/>
              </a:rPr>
              <a:t>Thresholding</a:t>
            </a:r>
            <a:r>
              <a:rPr lang="en-US" sz="1800" dirty="0">
                <a:solidFill>
                  <a:schemeClr val="bg1"/>
                </a:solidFill>
                <a:latin typeface="Arial" charset="0"/>
                <a:ea typeface="ＭＳ Ｐゴシック" charset="0"/>
              </a:rPr>
              <a:t> v Control, </a:t>
            </a:r>
            <a:br>
              <a:rPr lang="en-US" sz="1800" dirty="0">
                <a:solidFill>
                  <a:schemeClr val="bg1"/>
                </a:solidFill>
                <a:latin typeface="Arial" charset="0"/>
                <a:ea typeface="ＭＳ Ｐゴシック" charset="0"/>
              </a:rPr>
            </a:br>
            <a:r>
              <a:rPr lang="en-US" sz="1800" dirty="0">
                <a:solidFill>
                  <a:schemeClr val="bg1"/>
                </a:solidFill>
                <a:latin typeface="Arial" charset="0"/>
                <a:ea typeface="ＭＳ Ｐゴシック" charset="0"/>
              </a:rPr>
              <a:t>Segmentation, Multi-scale site calling</a:t>
            </a:r>
          </a:p>
          <a:p>
            <a:r>
              <a:rPr lang="en-US" sz="1800" b="1" dirty="0">
                <a:solidFill>
                  <a:srgbClr val="FF6600"/>
                </a:solidFill>
                <a:latin typeface="Arial" charset="0"/>
                <a:ea typeface="ＭＳ Ｐゴシック" charset="0"/>
                <a:cs typeface="ＭＳ Ｐゴシック" charset="0"/>
              </a:rPr>
              <a:t>Its Relation to Conservation: </a:t>
            </a:r>
            <a:br>
              <a:rPr lang="en-US" sz="1800" b="1" dirty="0">
                <a:solidFill>
                  <a:srgbClr val="FF6600"/>
                </a:solidFill>
                <a:latin typeface="Arial" charset="0"/>
                <a:ea typeface="ＭＳ Ｐゴシック" charset="0"/>
                <a:cs typeface="ＭＳ Ｐゴシック" charset="0"/>
              </a:rPr>
            </a:br>
            <a:r>
              <a:rPr lang="en-US" sz="1800" b="1" dirty="0">
                <a:solidFill>
                  <a:srgbClr val="FF6600"/>
                </a:solidFill>
                <a:latin typeface="Arial" charset="0"/>
                <a:ea typeface="ＭＳ Ｐゴシック" charset="0"/>
                <a:cs typeface="ＭＳ Ｐゴシック" charset="0"/>
              </a:rPr>
              <a:t>An Enduring Puzzle from Pilot to Production</a:t>
            </a:r>
          </a:p>
          <a:p>
            <a:pPr lvl="1"/>
            <a:r>
              <a:rPr lang="en-US" sz="1800" dirty="0">
                <a:solidFill>
                  <a:schemeClr val="bg1"/>
                </a:solidFill>
                <a:latin typeface="Arial" charset="0"/>
                <a:ea typeface="ＭＳ Ｐゴシック" charset="0"/>
              </a:rPr>
              <a:t>Many unconstrained regulatory sites</a:t>
            </a:r>
          </a:p>
          <a:p>
            <a:pPr lvl="1"/>
            <a:r>
              <a:rPr lang="en-US" sz="1800" dirty="0">
                <a:solidFill>
                  <a:schemeClr val="bg1"/>
                </a:solidFill>
                <a:latin typeface="Arial" charset="0"/>
                <a:ea typeface="ＭＳ Ｐゴシック" charset="0"/>
              </a:rPr>
              <a:t>But finding small number of sites particularly sensitive to mutations</a:t>
            </a:r>
          </a:p>
          <a:p>
            <a:r>
              <a:rPr lang="en-US" sz="1800" b="1" dirty="0">
                <a:solidFill>
                  <a:srgbClr val="FF6600"/>
                </a:solidFill>
                <a:latin typeface="Arial" charset="0"/>
                <a:ea typeface="ＭＳ Ｐゴシック" charset="0"/>
                <a:cs typeface="ＭＳ Ｐゴシック" charset="0"/>
              </a:rPr>
              <a:t>Development of a 2nd Level Network Annotation</a:t>
            </a:r>
          </a:p>
          <a:p>
            <a:pPr lvl="1"/>
            <a:r>
              <a:rPr lang="en-US" sz="1800" dirty="0">
                <a:solidFill>
                  <a:schemeClr val="bg1"/>
                </a:solidFill>
                <a:latin typeface="Arial" charset="0"/>
                <a:ea typeface="ＭＳ Ｐゴシック" charset="0"/>
              </a:rPr>
              <a:t>Creating it from the linear annotation &amp; </a:t>
            </a:r>
            <a:br>
              <a:rPr lang="en-US" sz="1800" dirty="0">
                <a:solidFill>
                  <a:schemeClr val="bg1"/>
                </a:solidFill>
                <a:latin typeface="Arial" charset="0"/>
                <a:ea typeface="ＭＳ Ｐゴシック" charset="0"/>
              </a:rPr>
            </a:br>
            <a:r>
              <a:rPr lang="en-US" sz="1800" dirty="0">
                <a:solidFill>
                  <a:schemeClr val="bg1"/>
                </a:solidFill>
                <a:latin typeface="Arial" charset="0"/>
                <a:ea typeface="ＭＳ Ｐゴシック" charset="0"/>
              </a:rPr>
              <a:t>connecting it to network science &amp; hubs </a:t>
            </a:r>
          </a:p>
          <a:p>
            <a:pPr lvl="1"/>
            <a:r>
              <a:rPr lang="en-US" sz="1800" dirty="0">
                <a:solidFill>
                  <a:schemeClr val="bg1"/>
                </a:solidFill>
                <a:latin typeface="Arial" charset="0"/>
                <a:ea typeface="ＭＳ Ｐゴシック" charset="0"/>
              </a:rPr>
              <a:t>More connectivity, more constraint</a:t>
            </a:r>
          </a:p>
          <a:p>
            <a:r>
              <a:rPr lang="en-US" sz="1800" b="1" dirty="0" smtClean="0">
                <a:solidFill>
                  <a:srgbClr val="FF6600"/>
                </a:solidFill>
                <a:latin typeface="Arial" charset="0"/>
                <a:ea typeface="ＭＳ Ｐゴシック" charset="0"/>
                <a:cs typeface="ＭＳ Ｐゴシック" charset="0"/>
              </a:rPr>
              <a:t>New Direction: Applying the Annotation to Prioritize Mutations</a:t>
            </a:r>
            <a:endParaRPr lang="en-US" sz="1800" b="1" dirty="0">
              <a:solidFill>
                <a:srgbClr val="FF6600"/>
              </a:solidFill>
              <a:latin typeface="Arial" charset="0"/>
              <a:ea typeface="ＭＳ Ｐゴシック" charset="0"/>
              <a:cs typeface="ＭＳ Ｐゴシック" charset="0"/>
            </a:endParaRPr>
          </a:p>
          <a:p>
            <a:pPr lvl="1"/>
            <a:r>
              <a:rPr lang="en-US" sz="1800" dirty="0">
                <a:solidFill>
                  <a:schemeClr val="bg1"/>
                </a:solidFill>
                <a:latin typeface="Arial" charset="0"/>
                <a:ea typeface="ＭＳ Ｐゴシック" charset="0"/>
              </a:rPr>
              <a:t>Tools (</a:t>
            </a:r>
            <a:r>
              <a:rPr lang="en-US" sz="1800" dirty="0" err="1">
                <a:solidFill>
                  <a:schemeClr val="bg1"/>
                </a:solidFill>
                <a:latin typeface="Arial" charset="0"/>
                <a:ea typeface="ＭＳ Ｐゴシック" charset="0"/>
              </a:rPr>
              <a:t>eg</a:t>
            </a:r>
            <a:r>
              <a:rPr lang="en-US" sz="1800" dirty="0">
                <a:solidFill>
                  <a:schemeClr val="bg1"/>
                </a:solidFill>
                <a:latin typeface="Arial" charset="0"/>
                <a:ea typeface="ＭＳ Ｐゴシック" charset="0"/>
              </a:rPr>
              <a:t> </a:t>
            </a:r>
            <a:r>
              <a:rPr lang="en-US" sz="1800" dirty="0" err="1">
                <a:solidFill>
                  <a:schemeClr val="bg1"/>
                </a:solidFill>
                <a:latin typeface="Arial" charset="0"/>
                <a:ea typeface="ＭＳ Ｐゴシック" charset="0"/>
              </a:rPr>
              <a:t>FunSeq</a:t>
            </a:r>
            <a:r>
              <a:rPr lang="en-US" sz="1800" dirty="0">
                <a:solidFill>
                  <a:schemeClr val="bg1"/>
                </a:solidFill>
                <a:latin typeface="Arial" charset="0"/>
                <a:ea typeface="ＭＳ Ｐゴシック" charset="0"/>
              </a:rPr>
              <a:t>) for systematically weighting non-coding features</a:t>
            </a:r>
          </a:p>
          <a:p>
            <a:r>
              <a:rPr lang="en-US" sz="1800" b="1" dirty="0">
                <a:solidFill>
                  <a:srgbClr val="FF6600"/>
                </a:solidFill>
                <a:latin typeface="Arial" charset="0"/>
                <a:ea typeface="ＭＳ Ｐゴシック" charset="0"/>
                <a:cs typeface="ＭＳ Ｐゴシック" charset="0"/>
              </a:rPr>
              <a:t>Postscript</a:t>
            </a:r>
          </a:p>
          <a:p>
            <a:pPr lvl="1"/>
            <a:r>
              <a:rPr lang="en-US" sz="1800" dirty="0">
                <a:solidFill>
                  <a:schemeClr val="bg1"/>
                </a:solidFill>
                <a:latin typeface="Arial" charset="0"/>
                <a:ea typeface="ＭＳ Ｐゴシック" charset="0"/>
              </a:rPr>
              <a:t>Culture Clash: Open Data in Genomics v Patient Privacy</a:t>
            </a:r>
          </a:p>
          <a:p>
            <a:pPr lvl="1"/>
            <a:r>
              <a:rPr lang="en-US" sz="1800" dirty="0">
                <a:solidFill>
                  <a:schemeClr val="bg1"/>
                </a:solidFill>
                <a:latin typeface="Arial" charset="0"/>
                <a:ea typeface="ＭＳ Ｐゴシック" charset="0"/>
              </a:rPr>
              <a:t>Genomics Legacy: the discipline as a exemplar for Data Science</a:t>
            </a:r>
          </a:p>
          <a:p>
            <a:pPr lvl="1"/>
            <a:endParaRPr lang="en-US" sz="1800" dirty="0">
              <a:solidFill>
                <a:schemeClr val="bg1"/>
              </a:solidFill>
              <a:latin typeface="Arial" charset="0"/>
              <a:ea typeface="ＭＳ Ｐゴシック" charset="0"/>
            </a:endParaRPr>
          </a:p>
        </p:txBody>
      </p:sp>
    </p:spTree>
    <p:custDataLst>
      <p:tags r:id="rId2"/>
    </p:custDataLst>
    <p:extLst>
      <p:ext uri="{BB962C8B-B14F-4D97-AF65-F5344CB8AC3E}">
        <p14:creationId xmlns:p14="http://schemas.microsoft.com/office/powerpoint/2010/main" val="317241814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20165"/>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693738" y="185738"/>
            <a:ext cx="7772400" cy="522287"/>
          </a:xfrm>
        </p:spPr>
        <p:txBody>
          <a:bodyPr/>
          <a:lstStyle/>
          <a:p>
            <a:pPr eaLnBrk="1" hangingPunct="1"/>
            <a:r>
              <a:rPr lang="en-US" dirty="0" smtClean="0">
                <a:latin typeface="Calibri" charset="0"/>
                <a:ea typeface="ＭＳ Ｐゴシック" charset="0"/>
                <a:cs typeface="ＭＳ Ｐゴシック" charset="0"/>
              </a:rPr>
              <a:t>Culture Clash: Open Data in Genomics v Patient Privacy</a:t>
            </a:r>
          </a:p>
        </p:txBody>
      </p:sp>
      <p:sp>
        <p:nvSpPr>
          <p:cNvPr id="89090" name="Content Placeholder 2"/>
          <p:cNvSpPr>
            <a:spLocks noGrp="1"/>
          </p:cNvSpPr>
          <p:nvPr>
            <p:ph sz="half" idx="1"/>
          </p:nvPr>
        </p:nvSpPr>
        <p:spPr>
          <a:xfrm>
            <a:off x="474662" y="857250"/>
            <a:ext cx="4452937" cy="5245100"/>
          </a:xfrm>
        </p:spPr>
        <p:txBody>
          <a:bodyPr>
            <a:normAutofit fontScale="92500"/>
          </a:bodyPr>
          <a:lstStyle/>
          <a:p>
            <a:pPr marL="225425" indent="-225425" defTabSz="909638" eaLnBrk="1" hangingPunct="1">
              <a:defRPr/>
            </a:pPr>
            <a:r>
              <a:rPr lang="en-US" altLang="en-US" sz="2400" b="1" dirty="0" smtClean="0">
                <a:solidFill>
                  <a:srgbClr val="800000"/>
                </a:solidFill>
                <a:ea typeface="ＭＳ Ｐゴシック" pitchFamily="34" charset="-128"/>
              </a:rPr>
              <a:t>Open Data, Open Source, &amp;c is the culture of Genomics (“its meta</a:t>
            </a:r>
            <a:r>
              <a:rPr lang="en-US" altLang="en-US" sz="2400" b="1" dirty="0">
                <a:solidFill>
                  <a:srgbClr val="800000"/>
                </a:solidFill>
                <a:ea typeface="ＭＳ Ｐゴシック" pitchFamily="34" charset="-128"/>
              </a:rPr>
              <a:t>-</a:t>
            </a:r>
            <a:r>
              <a:rPr lang="en-US" altLang="en-US" sz="2400" b="1" dirty="0" smtClean="0">
                <a:solidFill>
                  <a:srgbClr val="800000"/>
                </a:solidFill>
                <a:ea typeface="ＭＳ Ｐゴシック" pitchFamily="34" charset="-128"/>
              </a:rPr>
              <a:t>DNA”</a:t>
            </a:r>
            <a:r>
              <a:rPr lang="en-US" altLang="en-US" sz="2400" b="1" dirty="0" smtClean="0">
                <a:solidFill>
                  <a:srgbClr val="800000"/>
                </a:solidFill>
                <a:ea typeface="ＭＳ Ｐゴシック" pitchFamily="34" charset="-128"/>
              </a:rPr>
              <a:t>)</a:t>
            </a:r>
          </a:p>
          <a:p>
            <a:pPr marL="568325" lvl="1" indent="-225425" defTabSz="909638" eaLnBrk="1" hangingPunct="1">
              <a:defRPr/>
            </a:pPr>
            <a:r>
              <a:rPr lang="en-US" altLang="en-US" sz="2200" b="1" dirty="0" smtClean="0">
                <a:solidFill>
                  <a:srgbClr val="800000"/>
                </a:solidFill>
                <a:ea typeface="ＭＳ Ｐゴシック" pitchFamily="34" charset="-128"/>
              </a:rPr>
              <a:t>Origins in worm project</a:t>
            </a:r>
            <a:endParaRPr lang="en-US" altLang="en-US" sz="2200" b="1" dirty="0" smtClean="0">
              <a:solidFill>
                <a:srgbClr val="800000"/>
              </a:solidFill>
              <a:ea typeface="ＭＳ Ｐゴシック" pitchFamily="34" charset="-128"/>
            </a:endParaRPr>
          </a:p>
          <a:p>
            <a:pPr marL="225425" indent="-225425" defTabSz="909638" eaLnBrk="1" hangingPunct="1">
              <a:defRPr/>
            </a:pPr>
            <a:endParaRPr lang="en-US" altLang="en-US" sz="2400" dirty="0">
              <a:ea typeface="ＭＳ Ｐゴシック" pitchFamily="34" charset="-128"/>
            </a:endParaRPr>
          </a:p>
          <a:p>
            <a:pPr marL="225425" indent="-225425" defTabSz="909638" eaLnBrk="1" hangingPunct="1">
              <a:defRPr/>
            </a:pPr>
            <a:r>
              <a:rPr lang="en-US" altLang="en-US" sz="2400" b="1" dirty="0" smtClean="0">
                <a:solidFill>
                  <a:srgbClr val="008000"/>
                </a:solidFill>
                <a:ea typeface="ＭＳ Ｐゴシック" pitchFamily="34" charset="-128"/>
              </a:rPr>
              <a:t>Strong Reasons for Genomic Privacy in the Future</a:t>
            </a:r>
          </a:p>
          <a:p>
            <a:pPr marL="568325" lvl="1" indent="-225425" defTabSz="909638" eaLnBrk="1" hangingPunct="1">
              <a:defRPr/>
            </a:pPr>
            <a:r>
              <a:rPr lang="en-US" altLang="en-US" sz="2200" dirty="0" smtClean="0">
                <a:ea typeface="ＭＳ Ｐゴシック" pitchFamily="34" charset="-128"/>
              </a:rPr>
              <a:t>Personal </a:t>
            </a:r>
            <a:r>
              <a:rPr lang="en-US" altLang="en-US" sz="2200" dirty="0">
                <a:ea typeface="ＭＳ Ｐゴシック" pitchFamily="34" charset="-128"/>
              </a:rPr>
              <a:t>Genomic info. </a:t>
            </a:r>
            <a:r>
              <a:rPr lang="en-US" altLang="en-US" sz="2200" dirty="0" smtClean="0">
                <a:ea typeface="ＭＳ Ｐゴシック" pitchFamily="34" charset="-128"/>
              </a:rPr>
              <a:t>essentially </a:t>
            </a:r>
            <a:r>
              <a:rPr lang="en-US" altLang="en-US" sz="2200" dirty="0">
                <a:ea typeface="ＭＳ Ｐゴシック" pitchFamily="34" charset="-128"/>
              </a:rPr>
              <a:t>meaningless currently </a:t>
            </a:r>
            <a:r>
              <a:rPr lang="en-US" altLang="en-US" sz="2200" dirty="0" smtClean="0">
                <a:ea typeface="ＭＳ Ｐゴシック" pitchFamily="34" charset="-128"/>
              </a:rPr>
              <a:t>but </a:t>
            </a:r>
            <a:r>
              <a:rPr lang="en-US" altLang="en-US" sz="2200" dirty="0">
                <a:ea typeface="ＭＳ Ｐゴシック" pitchFamily="34" charset="-128"/>
              </a:rPr>
              <a:t>will it be in 20 </a:t>
            </a:r>
            <a:r>
              <a:rPr lang="en-US" altLang="en-US" sz="2200" dirty="0" err="1">
                <a:ea typeface="ＭＳ Ｐゴシック" pitchFamily="34" charset="-128"/>
              </a:rPr>
              <a:t>yrs</a:t>
            </a:r>
            <a:r>
              <a:rPr lang="en-US" altLang="en-US" sz="2200" dirty="0">
                <a:ea typeface="ＭＳ Ｐゴシック" pitchFamily="34" charset="-128"/>
              </a:rPr>
              <a:t>? 50 </a:t>
            </a:r>
            <a:r>
              <a:rPr lang="en-US" altLang="en-US" sz="2200" dirty="0" err="1" smtClean="0">
                <a:ea typeface="ＭＳ Ｐゴシック" pitchFamily="34" charset="-128"/>
              </a:rPr>
              <a:t>yrs</a:t>
            </a:r>
            <a:r>
              <a:rPr lang="en-US" altLang="en-US" sz="2200" dirty="0" smtClean="0">
                <a:ea typeface="ＭＳ Ｐゴシック" pitchFamily="34" charset="-128"/>
              </a:rPr>
              <a:t>?</a:t>
            </a:r>
            <a:endParaRPr lang="en-US" altLang="en-US" sz="2200" dirty="0">
              <a:ea typeface="ＭＳ Ｐゴシック" pitchFamily="34" charset="-128"/>
            </a:endParaRPr>
          </a:p>
          <a:p>
            <a:pPr marL="568325" lvl="1" indent="-225425" defTabSz="909638" eaLnBrk="1" hangingPunct="1">
              <a:defRPr/>
            </a:pPr>
            <a:r>
              <a:rPr lang="en-US" altLang="en-US" sz="2200" dirty="0">
                <a:ea typeface="ＭＳ Ｐゴシック" pitchFamily="34" charset="-128"/>
              </a:rPr>
              <a:t>Genomic sequence very revealing about one’s children</a:t>
            </a:r>
          </a:p>
          <a:p>
            <a:pPr marL="568325" lvl="1" indent="-225425" defTabSz="909638"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smtClean="0">
              <a:ea typeface="ＭＳ Ｐゴシック" pitchFamily="34" charset="-128"/>
            </a:endParaRPr>
          </a:p>
          <a:p>
            <a:pPr lvl="1" eaLnBrk="1" hangingPunct="1">
              <a:defRPr/>
            </a:pPr>
            <a:endParaRPr lang="en-US" altLang="en-US" sz="2200" dirty="0" smtClean="0">
              <a:ea typeface="ＭＳ Ｐゴシック" pitchFamily="34" charset="-128"/>
            </a:endParaRPr>
          </a:p>
          <a:p>
            <a:pPr eaLnBrk="1" hangingPunct="1">
              <a:defRPr/>
            </a:pPr>
            <a:endParaRPr lang="en-US" altLang="en-US" sz="2400" dirty="0" smtClean="0">
              <a:ea typeface="ＭＳ Ｐゴシック" pitchFamily="34" charset="-128"/>
            </a:endParaRPr>
          </a:p>
        </p:txBody>
      </p:sp>
      <p:sp>
        <p:nvSpPr>
          <p:cNvPr id="93187" name="TextBox 4"/>
          <p:cNvSpPr txBox="1">
            <a:spLocks noChangeArrowheads="1"/>
          </p:cNvSpPr>
          <p:nvPr/>
        </p:nvSpPr>
        <p:spPr bwMode="auto">
          <a:xfrm>
            <a:off x="254000" y="6424613"/>
            <a:ext cx="8555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000">
                <a:solidFill>
                  <a:srgbClr val="7F7F7F"/>
                </a:solidFill>
                <a:latin typeface="Arial" charset="0"/>
              </a:rPr>
              <a:t>[D Greenbaum &amp; M Gerstein (</a:t>
            </a:r>
            <a:r>
              <a:rPr lang="fr-FR" sz="1000">
                <a:solidFill>
                  <a:srgbClr val="7F7F7F"/>
                </a:solidFill>
                <a:latin typeface="Arial" charset="0"/>
              </a:rPr>
              <a:t>’</a:t>
            </a:r>
            <a:r>
              <a:rPr lang="en-US" altLang="ja-JP" sz="1000">
                <a:solidFill>
                  <a:srgbClr val="7F7F7F"/>
                </a:solidFill>
                <a:latin typeface="Arial" charset="0"/>
              </a:rPr>
              <a:t>08). Am J. Bioethics; D Greenbaum &amp; M Gerstein, Hartford Courant, 10 Jul. '08 ; SF Chronicle, 2 Nov. '08; </a:t>
            </a:r>
            <a:br>
              <a:rPr lang="en-US" altLang="ja-JP" sz="1000">
                <a:solidFill>
                  <a:srgbClr val="7F7F7F"/>
                </a:solidFill>
                <a:latin typeface="Arial" charset="0"/>
              </a:rPr>
            </a:br>
            <a:r>
              <a:rPr lang="en-US" altLang="ja-JP" sz="1000">
                <a:solidFill>
                  <a:srgbClr val="7F7F7F"/>
                </a:solidFill>
                <a:latin typeface="Arial" charset="0"/>
              </a:rPr>
              <a:t>Greenbaum et al. </a:t>
            </a:r>
            <a:r>
              <a:rPr lang="en-US" altLang="ja-JP" sz="1000" i="1">
                <a:solidFill>
                  <a:srgbClr val="7F7F7F"/>
                </a:solidFill>
                <a:latin typeface="Arial" charset="0"/>
              </a:rPr>
              <a:t>PLOS CB </a:t>
            </a:r>
            <a:r>
              <a:rPr lang="en-US" altLang="ja-JP" sz="1000">
                <a:solidFill>
                  <a:srgbClr val="7F7F7F"/>
                </a:solidFill>
                <a:latin typeface="Arial" charset="0"/>
              </a:rPr>
              <a:t>(</a:t>
            </a:r>
            <a:r>
              <a:rPr lang="en-US" sz="1000">
                <a:solidFill>
                  <a:srgbClr val="7F7F7F"/>
                </a:solidFill>
                <a:latin typeface="Arial" charset="0"/>
              </a:rPr>
              <a:t>‘</a:t>
            </a:r>
            <a:r>
              <a:rPr lang="en-US" altLang="ja-JP" sz="1000">
                <a:solidFill>
                  <a:srgbClr val="7F7F7F"/>
                </a:solidFill>
                <a:latin typeface="Arial" charset="0"/>
              </a:rPr>
              <a:t>11) ; Greenbaum &amp; Gerstein ('13), The Scientist; Photo from NY Times]</a:t>
            </a:r>
            <a:endParaRPr lang="en-US" sz="1000">
              <a:solidFill>
                <a:srgbClr val="7F7F7F"/>
              </a:solidFill>
              <a:latin typeface="Arial" charset="0"/>
            </a:endParaRPr>
          </a:p>
        </p:txBody>
      </p:sp>
      <p:pic>
        <p:nvPicPr>
          <p:cNvPr id="93188"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1274762"/>
            <a:ext cx="2663825" cy="2663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57185"/>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366963"/>
            <a:ext cx="5734050"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itle 4"/>
          <p:cNvSpPr>
            <a:spLocks noGrp="1"/>
          </p:cNvSpPr>
          <p:nvPr>
            <p:ph type="title"/>
          </p:nvPr>
        </p:nvSpPr>
        <p:spPr>
          <a:xfrm>
            <a:off x="365125" y="484188"/>
            <a:ext cx="4786313" cy="1143000"/>
          </a:xfrm>
        </p:spPr>
        <p:txBody>
          <a:bodyPr/>
          <a:lstStyle/>
          <a:p>
            <a:r>
              <a:rPr lang="en-US" sz="3200" dirty="0">
                <a:latin typeface="Arial" charset="0"/>
                <a:ea typeface="ＭＳ Ｐゴシック" charset="0"/>
                <a:cs typeface="ＭＳ Ｐゴシック" charset="0"/>
              </a:rPr>
              <a:t>Legacy of Human </a:t>
            </a:r>
            <a:r>
              <a:rPr lang="en-US" sz="3200" dirty="0" smtClean="0">
                <a:latin typeface="Arial" charset="0"/>
                <a:ea typeface="ＭＳ Ｐゴシック" charset="0"/>
                <a:cs typeface="ＭＳ Ｐゴシック" charset="0"/>
              </a:rPr>
              <a:t>Genom</a:t>
            </a:r>
            <a:r>
              <a:rPr lang="en-US" sz="3200" dirty="0" smtClean="0">
                <a:latin typeface="Arial" charset="0"/>
                <a:ea typeface="ＭＳ Ｐゴシック" charset="0"/>
                <a:cs typeface="ＭＳ Ｐゴシック" charset="0"/>
              </a:rPr>
              <a:t>e Annotation</a:t>
            </a:r>
            <a:r>
              <a:rPr lang="en-US" sz="3200" dirty="0" smtClean="0">
                <a:latin typeface="Arial" charset="0"/>
                <a:ea typeface="ＭＳ Ｐゴシック" charset="0"/>
                <a:cs typeface="ＭＳ Ｐゴシック" charset="0"/>
              </a:rPr>
              <a:t>?</a:t>
            </a:r>
            <a:r>
              <a:rPr lang="en-US" sz="3200" dirty="0">
                <a:latin typeface="Arial" charset="0"/>
                <a:ea typeface="ＭＳ Ｐゴシック" charset="0"/>
                <a:cs typeface="ＭＳ Ｐゴシック" charset="0"/>
              </a:rPr>
              <a:t/>
            </a:r>
            <a:br>
              <a:rPr lang="en-US" sz="3200" dirty="0">
                <a:latin typeface="Arial" charset="0"/>
                <a:ea typeface="ＭＳ Ｐゴシック" charset="0"/>
                <a:cs typeface="ＭＳ Ｐゴシック" charset="0"/>
              </a:rPr>
            </a:br>
            <a:r>
              <a:rPr lang="en-US" sz="3200" dirty="0">
                <a:latin typeface="Arial" charset="0"/>
                <a:ea typeface="ＭＳ Ｐゴシック" charset="0"/>
                <a:cs typeface="ＭＳ Ｐゴシック" charset="0"/>
              </a:rPr>
              <a:t>Is it an early exemplar for Data Science</a:t>
            </a:r>
          </a:p>
        </p:txBody>
      </p:sp>
      <p:pic>
        <p:nvPicPr>
          <p:cNvPr id="94211" name="Picture 4"/>
          <p:cNvPicPr>
            <a:picLocks noChangeAspect="1"/>
          </p:cNvPicPr>
          <p:nvPr/>
        </p:nvPicPr>
        <p:blipFill>
          <a:blip r:embed="rId3">
            <a:extLst>
              <a:ext uri="{28A0092B-C50C-407E-A947-70E740481C1C}">
                <a14:useLocalDpi xmlns:a14="http://schemas.microsoft.com/office/drawing/2010/main" val="0"/>
              </a:ext>
            </a:extLst>
          </a:blip>
          <a:srcRect b="17982"/>
          <a:stretch>
            <a:fillRect/>
          </a:stretch>
        </p:blipFill>
        <p:spPr bwMode="auto">
          <a:xfrm>
            <a:off x="5626100" y="63500"/>
            <a:ext cx="3517900" cy="3609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4212" name="TextBox 2"/>
          <p:cNvSpPr txBox="1">
            <a:spLocks noChangeArrowheads="1"/>
          </p:cNvSpPr>
          <p:nvPr/>
        </p:nvSpPr>
        <p:spPr bwMode="auto">
          <a:xfrm>
            <a:off x="7750175" y="187325"/>
            <a:ext cx="1279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latin typeface="Arial" charset="0"/>
              </a:rPr>
              <a:t>[Oct. ‘12 issue]</a:t>
            </a:r>
          </a:p>
        </p:txBody>
      </p:sp>
    </p:spTree>
  </p:cSld>
  <p:clrMapOvr>
    <a:masterClrMapping/>
  </p:clrMapOvr>
  <p:transition xmlns:p14="http://schemas.microsoft.com/office/powerpoint/2010/main" spd="med" advTm="69900"/>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685800" y="338138"/>
            <a:ext cx="7772400" cy="1143000"/>
          </a:xfrm>
        </p:spPr>
        <p:txBody>
          <a:bodyPr/>
          <a:lstStyle/>
          <a:p>
            <a:r>
              <a:rPr lang="en-US">
                <a:latin typeface="Arial" charset="0"/>
                <a:ea typeface="ＭＳ Ｐゴシック" charset="0"/>
                <a:cs typeface="ＭＳ Ｐゴシック" charset="0"/>
              </a:rPr>
              <a:t>Info about content in this slide pack</a:t>
            </a:r>
          </a:p>
        </p:txBody>
      </p:sp>
      <p:sp>
        <p:nvSpPr>
          <p:cNvPr id="175106" name="Content Placeholder 2"/>
          <p:cNvSpPr>
            <a:spLocks noGrp="1"/>
          </p:cNvSpPr>
          <p:nvPr>
            <p:ph idx="1"/>
          </p:nvPr>
        </p:nvSpPr>
        <p:spPr>
          <a:xfrm>
            <a:off x="685800" y="1341438"/>
            <a:ext cx="7772400" cy="5245100"/>
          </a:xfrm>
        </p:spPr>
        <p:txBody>
          <a:bodyPr/>
          <a:lstStyle/>
          <a:p>
            <a:pPr marL="228422" indent="-228422" defTabSz="912113">
              <a:defRPr/>
            </a:pPr>
            <a:r>
              <a:rPr lang="en-US" dirty="0" smtClean="0">
                <a:latin typeface="Arial" charset="0"/>
                <a:ea typeface="ＭＳ Ｐゴシック" charset="0"/>
                <a:cs typeface="ＭＳ Ｐゴシック" charset="0"/>
              </a:rPr>
              <a:t>General PERMISSIONS</a:t>
            </a:r>
          </a:p>
          <a:p>
            <a:pPr marL="571065" lvl="1" indent="-228422" defTabSz="912113">
              <a:defRPr/>
            </a:pPr>
            <a:r>
              <a:rPr lang="en-US" dirty="0" smtClean="0">
                <a:latin typeface="Arial" charset="0"/>
                <a:ea typeface="ＭＳ Ｐゴシック" charset="0"/>
                <a:cs typeface="ＭＳ Ｐゴシック" charset="0"/>
              </a:rPr>
              <a:t>This </a:t>
            </a:r>
            <a:r>
              <a:rPr lang="en-US" dirty="0">
                <a:latin typeface="Arial" charset="0"/>
                <a:ea typeface="ＭＳ Ｐゴシック" charset="0"/>
                <a:cs typeface="ＭＳ Ｐゴシック" charset="0"/>
              </a:rPr>
              <a:t>Presentation is copyright Mark Gerstein,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Yale </a:t>
            </a:r>
            <a:r>
              <a:rPr lang="en-US" dirty="0">
                <a:latin typeface="Arial" charset="0"/>
                <a:ea typeface="ＭＳ Ｐゴシック" charset="0"/>
                <a:cs typeface="ＭＳ Ｐゴシック" charset="0"/>
              </a:rPr>
              <a:t>University, </a:t>
            </a:r>
            <a:r>
              <a:rPr lang="en-US" dirty="0" smtClean="0">
                <a:latin typeface="Arial" charset="0"/>
                <a:ea typeface="ＭＳ Ｐゴシック" charset="0"/>
                <a:cs typeface="ＭＳ Ｐゴシック" charset="0"/>
              </a:rPr>
              <a:t>2015. </a:t>
            </a:r>
            <a:endParaRPr lang="en-US" dirty="0" smtClean="0">
              <a:latin typeface="Arial" charset="0"/>
              <a:ea typeface="ＭＳ Ｐゴシック" charset="0"/>
              <a:cs typeface="ＭＳ Ｐゴシック" charset="0"/>
            </a:endParaRPr>
          </a:p>
          <a:p>
            <a:pPr marL="571065" lvl="1" indent="-228422" defTabSz="912113">
              <a:defRPr/>
            </a:pPr>
            <a:r>
              <a:rPr lang="en-US" dirty="0" smtClean="0">
                <a:latin typeface="Arial" charset="0"/>
                <a:ea typeface="ＭＳ Ｐゴシック" charset="0"/>
                <a:cs typeface="ＭＳ Ｐゴシック" charset="0"/>
              </a:rPr>
              <a:t>Please </a:t>
            </a:r>
            <a:r>
              <a:rPr lang="en-US" dirty="0">
                <a:latin typeface="Arial" charset="0"/>
                <a:ea typeface="ＭＳ Ｐゴシック" charset="0"/>
                <a:cs typeface="ＭＳ Ｐゴシック" charset="0"/>
              </a:rPr>
              <a:t>read permissions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t>
            </a:r>
          </a:p>
          <a:p>
            <a:pPr marL="571065" lvl="1" indent="-228422" defTabSz="912113">
              <a:defRPr/>
            </a:pPr>
            <a:r>
              <a:rPr lang="en-US" sz="1600" dirty="0">
                <a:latin typeface="Arial" charset="0"/>
                <a:ea typeface="ＭＳ Ｐゴシック" charset="0"/>
                <a:cs typeface="ＭＳ Ｐゴシック" charset="0"/>
              </a:rPr>
              <a:t>Feel free to use slides &amp; images in the talk with PROPER acknowledgement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(via citation to relevant papers or link to </a:t>
            </a:r>
            <a:r>
              <a:rPr lang="en-US" sz="1600" dirty="0" err="1">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 </a:t>
            </a:r>
          </a:p>
          <a:p>
            <a:pPr marL="571065" lvl="1" indent="-228422" defTabSz="912113">
              <a:defRPr/>
            </a:pPr>
            <a:r>
              <a:rPr lang="en-US" sz="1600" dirty="0">
                <a:latin typeface="Arial" charset="0"/>
                <a:ea typeface="ＭＳ Ｐゴシック" charset="0"/>
                <a:cs typeface="ＭＳ Ｐゴシック" charset="0"/>
              </a:rPr>
              <a:t>Paper references in the talk were mostly from </a:t>
            </a:r>
            <a:r>
              <a:rPr lang="en-US" sz="1600" dirty="0" err="1">
                <a:latin typeface="Arial" charset="0"/>
                <a:ea typeface="ＭＳ Ｐゴシック" charset="0"/>
                <a:cs typeface="ＭＳ Ｐゴシック" charset="0"/>
              </a:rPr>
              <a:t>Papers.GersteinLab.org</a:t>
            </a:r>
            <a:r>
              <a:rPr lang="en-US" sz="1600" dirty="0">
                <a:latin typeface="Arial" charset="0"/>
                <a:ea typeface="ＭＳ Ｐゴシック" charset="0"/>
                <a:cs typeface="ＭＳ Ｐゴシック" charset="0"/>
              </a:rPr>
              <a:t>. </a:t>
            </a:r>
          </a:p>
          <a:p>
            <a:pPr marL="0" indent="0" defTabSz="912113">
              <a:buFontTx/>
              <a:buNone/>
              <a:defRPr/>
            </a:pPr>
            <a:endParaRPr lang="en-US" sz="1600" dirty="0">
              <a:latin typeface="Arial" charset="0"/>
              <a:ea typeface="ＭＳ Ｐゴシック" charset="0"/>
              <a:cs typeface="ＭＳ Ｐゴシック" charset="0"/>
            </a:endParaRPr>
          </a:p>
          <a:p>
            <a:pPr marL="228422" indent="-228422" defTabSz="912113">
              <a:defRPr/>
            </a:pPr>
            <a:r>
              <a:rPr lang="en-US" sz="1800" dirty="0">
                <a:latin typeface="Arial" charset="0"/>
                <a:ea typeface="ＭＳ Ｐゴシック" charset="0"/>
                <a:cs typeface="ＭＳ Ｐゴシック" charset="0"/>
              </a:rPr>
              <a:t>For </a:t>
            </a:r>
            <a:r>
              <a:rPr lang="en-US" sz="1800" dirty="0" err="1">
                <a:latin typeface="Arial" charset="0"/>
                <a:ea typeface="ＭＳ Ｐゴシック" charset="0"/>
                <a:cs typeface="ＭＳ Ｐゴシック" charset="0"/>
              </a:rPr>
              <a:t>SeqUniverse</a:t>
            </a:r>
            <a:r>
              <a:rPr lang="en-US" sz="1800" dirty="0">
                <a:latin typeface="Arial" charset="0"/>
                <a:ea typeface="ＭＳ Ｐゴシック" charset="0"/>
                <a:cs typeface="ＭＳ Ｐゴシック" charset="0"/>
              </a:rPr>
              <a:t> slide, please contact </a:t>
            </a:r>
            <a:r>
              <a:rPr lang="en-US" sz="1800" dirty="0"/>
              <a:t>Heidi Sofia, NHGRI</a:t>
            </a:r>
          </a:p>
          <a:p>
            <a:pPr marL="0" indent="0" defTabSz="912113">
              <a:buFontTx/>
              <a:buNone/>
              <a:defRPr/>
            </a:pPr>
            <a:endParaRPr lang="en-US" sz="1300" dirty="0">
              <a:latin typeface="Arial" charset="0"/>
              <a:ea typeface="ＭＳ Ｐゴシック" charset="0"/>
              <a:cs typeface="ＭＳ Ｐゴシック" charset="0"/>
            </a:endParaRPr>
          </a:p>
          <a:p>
            <a:pPr marL="228422" indent="-228422" defTabSz="912113">
              <a:defRPr/>
            </a:pPr>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a:t>
            </a:r>
          </a:p>
          <a:p>
            <a:pPr marL="571065" lvl="1" indent="-228422" defTabSz="912113">
              <a:defRPr/>
            </a:pPr>
            <a:r>
              <a:rPr lang="en-US" sz="1300" dirty="0">
                <a:latin typeface="Arial" charset="0"/>
                <a:ea typeface="ＭＳ Ｐゴシック" charset="0"/>
                <a:cs typeface="ＭＳ Ｐゴシック" charset="0"/>
              </a:rPr>
              <a:t>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endParaRPr lang="en-US" sz="1300" dirty="0" smtClean="0">
              <a:latin typeface="Arial" charset="0"/>
              <a:ea typeface="ＭＳ Ｐゴシック" charset="0"/>
              <a:cs typeface="ＭＳ Ｐゴシック" charset="0"/>
            </a:endParaRPr>
          </a:p>
          <a:p>
            <a:pPr marL="342643" lvl="1" indent="0" defTabSz="912113">
              <a:buFont typeface="Lucida Grande" charset="0"/>
              <a:buNone/>
              <a:defRPr/>
            </a:pPr>
            <a:endParaRPr lang="en-US" sz="1300" dirty="0">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pPr eaLnBrk="1" hangingPunct="1"/>
            <a:r>
              <a:rPr lang="en-US">
                <a:latin typeface="Calibri" charset="0"/>
              </a:rPr>
              <a:t>MUSIC makes music</a:t>
            </a:r>
          </a:p>
        </p:txBody>
      </p:sp>
      <p:sp>
        <p:nvSpPr>
          <p:cNvPr id="3" name="Content Placeholder 2"/>
          <p:cNvSpPr>
            <a:spLocks noGrp="1"/>
          </p:cNvSpPr>
          <p:nvPr>
            <p:ph idx="1"/>
          </p:nvPr>
        </p:nvSpPr>
        <p:spPr>
          <a:xfrm>
            <a:off x="457200" y="1360488"/>
            <a:ext cx="8229600" cy="5083175"/>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ea typeface="+mn-ea"/>
                <a:cs typeface="+mn-cs"/>
              </a:rPr>
              <a:t>-</a:t>
            </a:r>
            <a:r>
              <a:rPr lang="en-US" dirty="0" err="1" smtClean="0">
                <a:ea typeface="+mn-ea"/>
                <a:cs typeface="+mn-cs"/>
              </a:rPr>
              <a:t>get_multiscale_music</a:t>
            </a:r>
            <a:r>
              <a:rPr lang="en-US" dirty="0" smtClean="0">
                <a:ea typeface="+mn-ea"/>
                <a:cs typeface="+mn-cs"/>
              </a:rPr>
              <a:t>: Generates a .wav file using the aggregate </a:t>
            </a:r>
            <a:r>
              <a:rPr lang="en-US" dirty="0" err="1" smtClean="0">
                <a:ea typeface="+mn-ea"/>
                <a:cs typeface="+mn-cs"/>
              </a:rPr>
              <a:t>multiscale</a:t>
            </a:r>
            <a:r>
              <a:rPr lang="en-US" dirty="0" smtClean="0">
                <a:ea typeface="+mn-ea"/>
                <a:cs typeface="+mn-cs"/>
              </a:rPr>
              <a:t> decomposition</a:t>
            </a:r>
          </a:p>
          <a:p>
            <a:pPr eaLnBrk="1" fontAlgn="auto" hangingPunct="1">
              <a:spcAft>
                <a:spcPts val="0"/>
              </a:spcAft>
              <a:buFont typeface="Arial" pitchFamily="34" charset="0"/>
              <a:buChar char="•"/>
              <a:defRPr/>
            </a:pPr>
            <a:r>
              <a:rPr lang="en-US" dirty="0" smtClean="0">
                <a:ea typeface="+mn-ea"/>
                <a:cs typeface="+mn-cs"/>
              </a:rPr>
              <a:t>Listen to K562 H3K36me3 chromosome 1: </a:t>
            </a:r>
            <a:r>
              <a:rPr lang="en-US" dirty="0" smtClean="0">
                <a:ea typeface="+mn-ea"/>
                <a:cs typeface="+mn-cs"/>
                <a:hlinkClick r:id="rId2"/>
              </a:rPr>
              <a:t>http</a:t>
            </a:r>
            <a:r>
              <a:rPr lang="en-US" dirty="0">
                <a:ea typeface="+mn-ea"/>
                <a:cs typeface="+mn-cs"/>
                <a:hlinkClick r:id="rId2"/>
              </a:rPr>
              <a:t>://</a:t>
            </a:r>
            <a:r>
              <a:rPr lang="en-US" dirty="0" smtClean="0">
                <a:ea typeface="+mn-ea"/>
                <a:cs typeface="+mn-cs"/>
                <a:hlinkClick r:id="rId2"/>
              </a:rPr>
              <a:t>archive.gersteinlab.org/proj/MUSIC/music/H3K36me3.mp3</a:t>
            </a:r>
            <a:endParaRPr lang="en-US" dirty="0" smtClean="0">
              <a:ea typeface="+mn-ea"/>
              <a:cs typeface="+mn-cs"/>
            </a:endParaRPr>
          </a:p>
          <a:p>
            <a:pPr lvl="1" eaLnBrk="1" fontAlgn="auto" hangingPunct="1">
              <a:spcAft>
                <a:spcPts val="0"/>
              </a:spcAft>
              <a:buFont typeface="Arial" pitchFamily="34" charset="0"/>
              <a:buChar char="–"/>
              <a:defRPr/>
            </a:pPr>
            <a:r>
              <a:rPr lang="en-US" dirty="0" smtClean="0">
                <a:ea typeface="+mn-ea"/>
              </a:rPr>
              <a:t>Telomeres are vocal, centromeres (46:00-53:00) are silent</a:t>
            </a:r>
          </a:p>
          <a:p>
            <a:pPr eaLnBrk="1" fontAlgn="auto" hangingPunct="1">
              <a:spcAft>
                <a:spcPts val="0"/>
              </a:spcAft>
              <a:buFont typeface="Arial" pitchFamily="34" charset="0"/>
              <a:buChar char="•"/>
              <a:defRPr/>
            </a:pPr>
            <a:r>
              <a:rPr lang="en-US" dirty="0" smtClean="0">
                <a:ea typeface="+mn-ea"/>
                <a:cs typeface="+mn-cs"/>
              </a:rPr>
              <a:t>Listen K562 H3K4me3 </a:t>
            </a:r>
            <a:r>
              <a:rPr lang="en-US" dirty="0">
                <a:ea typeface="+mn-ea"/>
                <a:cs typeface="+mn-cs"/>
              </a:rPr>
              <a:t>chromosome </a:t>
            </a:r>
            <a:r>
              <a:rPr lang="en-US" dirty="0" smtClean="0">
                <a:ea typeface="+mn-ea"/>
                <a:cs typeface="+mn-cs"/>
              </a:rPr>
              <a:t>1: </a:t>
            </a:r>
            <a:r>
              <a:rPr lang="en-US" dirty="0" smtClean="0">
                <a:ea typeface="+mn-ea"/>
                <a:cs typeface="+mn-cs"/>
                <a:hlinkClick r:id="rId3"/>
              </a:rPr>
              <a:t>http</a:t>
            </a:r>
            <a:r>
              <a:rPr lang="en-US" dirty="0">
                <a:ea typeface="+mn-ea"/>
                <a:cs typeface="+mn-cs"/>
                <a:hlinkClick r:id="rId3"/>
              </a:rPr>
              <a:t>://</a:t>
            </a:r>
            <a:r>
              <a:rPr lang="en-US" dirty="0" smtClean="0">
                <a:ea typeface="+mn-ea"/>
                <a:cs typeface="+mn-cs"/>
                <a:hlinkClick r:id="rId3"/>
              </a:rPr>
              <a:t>archive.gersteinlab.org/proj/MUSIC/music/H3K4me3.mp3</a:t>
            </a:r>
            <a:endParaRPr lang="en-US" dirty="0" smtClean="0">
              <a:ea typeface="+mn-ea"/>
              <a:cs typeface="+mn-cs"/>
            </a:endParaRPr>
          </a:p>
          <a:p>
            <a:pPr lvl="1" eaLnBrk="1" fontAlgn="auto" hangingPunct="1">
              <a:spcAft>
                <a:spcPts val="0"/>
              </a:spcAft>
              <a:buFont typeface="Arial" pitchFamily="34" charset="0"/>
              <a:buChar char="–"/>
              <a:defRPr/>
            </a:pPr>
            <a:r>
              <a:rPr lang="en-US" dirty="0" smtClean="0">
                <a:ea typeface="+mn-ea"/>
              </a:rPr>
              <a:t>More “</a:t>
            </a:r>
            <a:r>
              <a:rPr lang="en-US" dirty="0" err="1" smtClean="0">
                <a:ea typeface="+mn-ea"/>
              </a:rPr>
              <a:t>clicky</a:t>
            </a:r>
            <a:r>
              <a:rPr lang="en-US" dirty="0" smtClean="0">
                <a:ea typeface="+mn-ea"/>
              </a:rPr>
              <a:t>” than H3K36me3 with more punctate enriched regions</a:t>
            </a:r>
          </a:p>
          <a:p>
            <a:pPr eaLnBrk="1" fontAlgn="auto" hangingPunct="1">
              <a:spcAft>
                <a:spcPts val="0"/>
              </a:spcAft>
              <a:buFont typeface="Arial" pitchFamily="34" charset="0"/>
              <a:buChar char="•"/>
              <a:defRPr/>
            </a:pPr>
            <a:endParaRPr lang="en-US" dirty="0" smtClean="0">
              <a:ea typeface="+mn-ea"/>
              <a:cs typeface="+mn-cs"/>
            </a:endParaRPr>
          </a:p>
        </p:txBody>
      </p:sp>
      <p:sp>
        <p:nvSpPr>
          <p:cNvPr id="962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80DE8D0-1BD1-A446-B49E-C3C941284F6C}" type="slidenum">
              <a:rPr lang="en-US" sz="1200">
                <a:solidFill>
                  <a:srgbClr val="898989"/>
                </a:solidFill>
              </a:rPr>
              <a:pPr eaLnBrk="1" hangingPunct="1"/>
              <a:t>38</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1" name="Title 1"/>
          <p:cNvSpPr>
            <a:spLocks noGrp="1"/>
          </p:cNvSpPr>
          <p:nvPr>
            <p:ph type="title"/>
          </p:nvPr>
        </p:nvSpPr>
        <p:spPr>
          <a:xfrm>
            <a:off x="457200" y="-152400"/>
            <a:ext cx="8229600" cy="1143000"/>
          </a:xfrm>
        </p:spPr>
        <p:txBody>
          <a:bodyPr/>
          <a:lstStyle/>
          <a:p>
            <a:r>
              <a:rPr lang="en-US" sz="3200">
                <a:latin typeface="Calibri" charset="0"/>
              </a:rPr>
              <a:t>Multiscale Analysis, Minima/Maxima based Coarse Segmentation</a:t>
            </a:r>
          </a:p>
        </p:txBody>
      </p:sp>
      <p:sp>
        <p:nvSpPr>
          <p:cNvPr id="97282" name="Content Placeholder 2"/>
          <p:cNvSpPr>
            <a:spLocks noGrp="1"/>
          </p:cNvSpPr>
          <p:nvPr>
            <p:ph idx="1"/>
          </p:nvPr>
        </p:nvSpPr>
        <p:spPr>
          <a:xfrm>
            <a:off x="457200" y="998538"/>
            <a:ext cx="8305800" cy="5791200"/>
          </a:xfrm>
        </p:spPr>
        <p:txBody>
          <a:bodyPr/>
          <a:lstStyle/>
          <a:p>
            <a:r>
              <a:rPr lang="en-US">
                <a:latin typeface="Calibri" charset="0"/>
              </a:rPr>
              <a:t>Multiscale analysis is a natural way to analyze the ChIP-Seq data</a:t>
            </a:r>
          </a:p>
        </p:txBody>
      </p:sp>
      <p:sp>
        <p:nvSpPr>
          <p:cNvPr id="97283" name="Slide Number Placeholder 3"/>
          <p:cNvSpPr>
            <a:spLocks noGrp="1"/>
          </p:cNvSpPr>
          <p:nvPr>
            <p:ph type="sldNum" sz="quarter" idx="12"/>
          </p:nvPr>
        </p:nvSpPr>
        <p:spPr bwMode="auto">
          <a:xfrm>
            <a:off x="6553200" y="65690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A1C7948-2A90-7849-B807-2FC67034EC44}" type="slidenum">
              <a:rPr lang="en-US" sz="1200">
                <a:solidFill>
                  <a:srgbClr val="898989"/>
                </a:solidFill>
              </a:rPr>
              <a:pPr eaLnBrk="1" hangingPunct="1"/>
              <a:t>39</a:t>
            </a:fld>
            <a:endParaRPr lang="en-US" sz="1200">
              <a:solidFill>
                <a:srgbClr val="898989"/>
              </a:solidFill>
            </a:endParaRPr>
          </a:p>
        </p:txBody>
      </p:sp>
      <p:pic>
        <p:nvPicPr>
          <p:cNvPr id="972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922338"/>
            <a:ext cx="9164638" cy="134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5" name="Picture 4" descr="C:\Users\Ozgun\Desktop\Box\My Box Files\Presentations\Jan.8.2014_GM_MUSIC\ms_decomp_4_lev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727325"/>
            <a:ext cx="5249863"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762000" y="2270125"/>
            <a:ext cx="1066800" cy="5334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781800" y="2270125"/>
            <a:ext cx="685800" cy="5334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97288" name="TextBox 9"/>
          <p:cNvSpPr txBox="1">
            <a:spLocks noChangeArrowheads="1"/>
          </p:cNvSpPr>
          <p:nvPr/>
        </p:nvSpPr>
        <p:spPr bwMode="auto">
          <a:xfrm>
            <a:off x="6975475" y="3032125"/>
            <a:ext cx="52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1kb</a:t>
            </a:r>
          </a:p>
        </p:txBody>
      </p:sp>
      <p:sp>
        <p:nvSpPr>
          <p:cNvPr id="97289" name="TextBox 10"/>
          <p:cNvSpPr txBox="1">
            <a:spLocks noChangeArrowheads="1"/>
          </p:cNvSpPr>
          <p:nvPr/>
        </p:nvSpPr>
        <p:spPr bwMode="auto">
          <a:xfrm>
            <a:off x="6975475" y="4098925"/>
            <a:ext cx="52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4kb</a:t>
            </a:r>
          </a:p>
        </p:txBody>
      </p:sp>
      <p:sp>
        <p:nvSpPr>
          <p:cNvPr id="97290" name="TextBox 11"/>
          <p:cNvSpPr txBox="1">
            <a:spLocks noChangeArrowheads="1"/>
          </p:cNvSpPr>
          <p:nvPr/>
        </p:nvSpPr>
        <p:spPr bwMode="auto">
          <a:xfrm>
            <a:off x="6934200" y="508952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16kb</a:t>
            </a:r>
          </a:p>
        </p:txBody>
      </p:sp>
      <p:sp>
        <p:nvSpPr>
          <p:cNvPr id="97291" name="TextBox 12"/>
          <p:cNvSpPr txBox="1">
            <a:spLocks noChangeArrowheads="1"/>
          </p:cNvSpPr>
          <p:nvPr/>
        </p:nvSpPr>
        <p:spPr bwMode="auto">
          <a:xfrm>
            <a:off x="6975475" y="615632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64kb</a:t>
            </a:r>
          </a:p>
        </p:txBody>
      </p:sp>
      <p:cxnSp>
        <p:nvCxnSpPr>
          <p:cNvPr id="14" name="Straight Connector 13"/>
          <p:cNvCxnSpPr/>
          <p:nvPr/>
        </p:nvCxnSpPr>
        <p:spPr>
          <a:xfrm>
            <a:off x="6781800" y="2803525"/>
            <a:ext cx="0" cy="3810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28800" y="2803525"/>
            <a:ext cx="0" cy="3810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97294" name="TextBox 15"/>
          <p:cNvSpPr txBox="1">
            <a:spLocks noChangeArrowheads="1"/>
          </p:cNvSpPr>
          <p:nvPr/>
        </p:nvSpPr>
        <p:spPr bwMode="auto">
          <a:xfrm>
            <a:off x="7021513" y="2651125"/>
            <a:ext cx="1665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Window Length</a:t>
            </a:r>
          </a:p>
        </p:txBody>
      </p:sp>
      <p:cxnSp>
        <p:nvCxnSpPr>
          <p:cNvPr id="17" name="Straight Arrow Connector 16"/>
          <p:cNvCxnSpPr>
            <a:stCxn id="97296" idx="3"/>
          </p:cNvCxnSpPr>
          <p:nvPr/>
        </p:nvCxnSpPr>
        <p:spPr>
          <a:xfrm>
            <a:off x="1371600" y="5667375"/>
            <a:ext cx="1676400" cy="488950"/>
          </a:xfrm>
          <a:prstGeom prst="straightConnector1">
            <a:avLst/>
          </a:prstGeom>
          <a:ln w="317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97296" name="TextBox 17"/>
          <p:cNvSpPr txBox="1">
            <a:spLocks noChangeArrowheads="1"/>
          </p:cNvSpPr>
          <p:nvPr/>
        </p:nvSpPr>
        <p:spPr bwMode="auto">
          <a:xfrm>
            <a:off x="433388" y="5481638"/>
            <a:ext cx="938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Maxima</a:t>
            </a:r>
          </a:p>
        </p:txBody>
      </p:sp>
      <p:sp>
        <p:nvSpPr>
          <p:cNvPr id="97297" name="TextBox 18"/>
          <p:cNvSpPr txBox="1">
            <a:spLocks noChangeArrowheads="1"/>
          </p:cNvSpPr>
          <p:nvPr/>
        </p:nvSpPr>
        <p:spPr bwMode="auto">
          <a:xfrm>
            <a:off x="509588" y="6319838"/>
            <a:ext cx="90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Minima</a:t>
            </a:r>
          </a:p>
        </p:txBody>
      </p:sp>
      <p:cxnSp>
        <p:nvCxnSpPr>
          <p:cNvPr id="20" name="Straight Arrow Connector 19"/>
          <p:cNvCxnSpPr>
            <a:stCxn id="97297" idx="3"/>
          </p:cNvCxnSpPr>
          <p:nvPr/>
        </p:nvCxnSpPr>
        <p:spPr>
          <a:xfrm flipV="1">
            <a:off x="1414463" y="6308725"/>
            <a:ext cx="2014537" cy="196850"/>
          </a:xfrm>
          <a:prstGeom prst="straightConnector1">
            <a:avLst/>
          </a:prstGeom>
          <a:ln w="317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43000" y="2370138"/>
            <a:ext cx="137160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00400" y="2370138"/>
            <a:ext cx="137160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34000" y="2370138"/>
            <a:ext cx="137160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97302" name="TextBox 24"/>
          <p:cNvSpPr txBox="1">
            <a:spLocks noChangeArrowheads="1"/>
          </p:cNvSpPr>
          <p:nvPr/>
        </p:nvSpPr>
        <p:spPr bwMode="auto">
          <a:xfrm rot="-5400000">
            <a:off x="-1893888" y="4583113"/>
            <a:ext cx="4054475"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i="1"/>
              <a:t>Harmanci et al, Genome Biology 2014, MUSIC.gersteinlab.org</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cSld>
  <p:clrMapOvr>
    <a:masterClrMapping/>
  </p:clrMapOvr>
  <p:transition xmlns:p14="http://schemas.microsoft.com/office/powerpoint/2010/main" spd="slow" advTm="17478"/>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Box 4"/>
          <p:cNvSpPr txBox="1">
            <a:spLocks noChangeArrowheads="1"/>
          </p:cNvSpPr>
          <p:nvPr/>
        </p:nvSpPr>
        <p:spPr bwMode="auto">
          <a:xfrm>
            <a:off x="1833563" y="107950"/>
            <a:ext cx="23320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defTabSz="914400" eaLnBrk="1" hangingPunct="1"/>
            <a:r>
              <a:rPr lang="en-US" sz="1100">
                <a:solidFill>
                  <a:srgbClr val="BFBFBF"/>
                </a:solidFill>
                <a:latin typeface="Helvetica" charset="0"/>
                <a:cs typeface="Helvetica" charset="0"/>
              </a:rPr>
              <a:t>[Nat. Rev. Genet. (2010) 11: 559]</a:t>
            </a:r>
          </a:p>
          <a:p>
            <a:pPr algn="r" defTabSz="914400" eaLnBrk="1" hangingPunct="1"/>
            <a:r>
              <a:rPr lang="en-US" sz="1100">
                <a:solidFill>
                  <a:srgbClr val="BFBFBF"/>
                </a:solidFill>
                <a:latin typeface="Arial" charset="0"/>
              </a:rPr>
              <a:t>[Science 330:6012]</a:t>
            </a:r>
          </a:p>
          <a:p>
            <a:pPr algn="r" defTabSz="914400" eaLnBrk="1" hangingPunct="1"/>
            <a:endParaRPr lang="en-US" sz="1100">
              <a:solidFill>
                <a:srgbClr val="BFBFBF"/>
              </a:solidFill>
              <a:latin typeface="Helvetica" charset="0"/>
              <a:cs typeface="Helvetica" charset="0"/>
            </a:endParaRPr>
          </a:p>
        </p:txBody>
      </p:sp>
      <p:sp>
        <p:nvSpPr>
          <p:cNvPr id="99330" name="Title 1"/>
          <p:cNvSpPr>
            <a:spLocks noGrp="1"/>
          </p:cNvSpPr>
          <p:nvPr>
            <p:ph type="title"/>
          </p:nvPr>
        </p:nvSpPr>
        <p:spPr>
          <a:xfrm>
            <a:off x="127000" y="512763"/>
            <a:ext cx="3402013" cy="1917700"/>
          </a:xfrm>
        </p:spPr>
        <p:txBody>
          <a:bodyPr/>
          <a:lstStyle/>
          <a:p>
            <a:pPr algn="l" eaLnBrk="1" hangingPunct="1"/>
            <a:r>
              <a:rPr lang="en-US">
                <a:latin typeface="Helvetica" charset="0"/>
                <a:ea typeface="ＭＳ Ｐゴシック" charset="0"/>
                <a:cs typeface="Helvetica" charset="0"/>
              </a:rPr>
              <a:t>Sources </a:t>
            </a:r>
            <a:br>
              <a:rPr lang="en-US">
                <a:latin typeface="Helvetica" charset="0"/>
                <a:ea typeface="ＭＳ Ｐゴシック" charset="0"/>
                <a:cs typeface="Helvetica" charset="0"/>
              </a:rPr>
            </a:br>
            <a:r>
              <a:rPr lang="en-US">
                <a:latin typeface="Helvetica" charset="0"/>
                <a:ea typeface="ＭＳ Ｐゴシック" charset="0"/>
                <a:cs typeface="Helvetica" charset="0"/>
              </a:rPr>
              <a:t>of Annotation:</a:t>
            </a:r>
            <a:br>
              <a:rPr lang="en-US">
                <a:latin typeface="Helvetica" charset="0"/>
                <a:ea typeface="ＭＳ Ｐゴシック" charset="0"/>
                <a:cs typeface="Helvetica" charset="0"/>
              </a:rPr>
            </a:br>
            <a:r>
              <a:rPr lang="en-US">
                <a:latin typeface="Helvetica" charset="0"/>
                <a:ea typeface="ＭＳ Ｐゴシック" charset="0"/>
                <a:cs typeface="Helvetica" charset="0"/>
              </a:rPr>
              <a:t>Comparative </a:t>
            </a:r>
            <a:br>
              <a:rPr lang="en-US">
                <a:latin typeface="Helvetica" charset="0"/>
                <a:ea typeface="ＭＳ Ｐゴシック" charset="0"/>
                <a:cs typeface="Helvetica" charset="0"/>
              </a:rPr>
            </a:br>
            <a:r>
              <a:rPr lang="en-US">
                <a:latin typeface="Helvetica" charset="0"/>
                <a:ea typeface="ＭＳ Ｐゴシック" charset="0"/>
                <a:cs typeface="Helvetica" charset="0"/>
              </a:rPr>
              <a:t>&amp; </a:t>
            </a:r>
            <a:br>
              <a:rPr lang="en-US">
                <a:latin typeface="Helvetica" charset="0"/>
                <a:ea typeface="ＭＳ Ｐゴシック" charset="0"/>
                <a:cs typeface="Helvetica" charset="0"/>
              </a:rPr>
            </a:br>
            <a:r>
              <a:rPr lang="en-US">
                <a:latin typeface="Helvetica" charset="0"/>
                <a:ea typeface="ＭＳ Ｐゴシック" charset="0"/>
                <a:cs typeface="Helvetica" charset="0"/>
              </a:rPr>
              <a:t>Functional</a:t>
            </a:r>
          </a:p>
        </p:txBody>
      </p:sp>
      <p:pic>
        <p:nvPicPr>
          <p:cNvPr id="9933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723" t="10893" r="50407" b="17873"/>
          <a:stretch>
            <a:fillRect/>
          </a:stretch>
        </p:blipFill>
        <p:spPr>
          <a:xfrm>
            <a:off x="4100513" y="0"/>
            <a:ext cx="5043487" cy="3652838"/>
          </a:xfrm>
        </p:spPr>
      </p:pic>
      <p:pic>
        <p:nvPicPr>
          <p:cNvPr id="99332" name="Picture 16" descr="modencode_AWG_fig5_rev1_forJCVI.png"/>
          <p:cNvPicPr>
            <a:picLocks noChangeAspect="1"/>
          </p:cNvPicPr>
          <p:nvPr/>
        </p:nvPicPr>
        <p:blipFill>
          <a:blip r:embed="rId3">
            <a:extLst>
              <a:ext uri="{28A0092B-C50C-407E-A947-70E740481C1C}">
                <a14:useLocalDpi xmlns:a14="http://schemas.microsoft.com/office/drawing/2010/main" val="0"/>
              </a:ext>
            </a:extLst>
          </a:blip>
          <a:srcRect l="21349" t="35242" r="42500" b="9689"/>
          <a:stretch>
            <a:fillRect/>
          </a:stretch>
        </p:blipFill>
        <p:spPr bwMode="auto">
          <a:xfrm>
            <a:off x="174625" y="2787650"/>
            <a:ext cx="3529013" cy="38560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99333" name="Group 4"/>
          <p:cNvGrpSpPr>
            <a:grpSpLocks/>
          </p:cNvGrpSpPr>
          <p:nvPr/>
        </p:nvGrpSpPr>
        <p:grpSpPr bwMode="auto">
          <a:xfrm>
            <a:off x="4114800" y="3832225"/>
            <a:ext cx="5037138" cy="3246438"/>
            <a:chOff x="4061356" y="98425"/>
            <a:chExt cx="5037137" cy="3245908"/>
          </a:xfrm>
        </p:grpSpPr>
        <p:pic>
          <p:nvPicPr>
            <p:cNvPr id="99337" name="Picture 3"/>
            <p:cNvPicPr>
              <a:picLocks noChangeAspect="1"/>
            </p:cNvPicPr>
            <p:nvPr/>
          </p:nvPicPr>
          <p:blipFill>
            <a:blip r:embed="rId4">
              <a:extLst>
                <a:ext uri="{28A0092B-C50C-407E-A947-70E740481C1C}">
                  <a14:useLocalDpi xmlns:a14="http://schemas.microsoft.com/office/drawing/2010/main" val="0"/>
                </a:ext>
              </a:extLst>
            </a:blip>
            <a:srcRect t="12798" b="17830"/>
            <a:stretch>
              <a:fillRect/>
            </a:stretch>
          </p:blipFill>
          <p:spPr bwMode="auto">
            <a:xfrm>
              <a:off x="4061356"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Rectangle 1"/>
            <p:cNvSpPr>
              <a:spLocks noChangeArrowheads="1"/>
            </p:cNvSpPr>
            <p:nvPr/>
          </p:nvSpPr>
          <p:spPr bwMode="auto">
            <a:xfrm>
              <a:off x="6350000" y="2861733"/>
              <a:ext cx="2675467" cy="4826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sz="1200" b="1">
                <a:solidFill>
                  <a:srgbClr val="000000"/>
                </a:solidFill>
                <a:latin typeface="Arial" charset="0"/>
              </a:endParaRPr>
            </a:p>
          </p:txBody>
        </p:sp>
      </p:grpSp>
      <p:cxnSp>
        <p:nvCxnSpPr>
          <p:cNvPr id="99334" name="Elbow Connector 8"/>
          <p:cNvCxnSpPr>
            <a:cxnSpLocks noChangeShapeType="1"/>
          </p:cNvCxnSpPr>
          <p:nvPr/>
        </p:nvCxnSpPr>
        <p:spPr bwMode="auto">
          <a:xfrm rot="16200000" flipV="1">
            <a:off x="10260806" y="3717132"/>
            <a:ext cx="9525" cy="7938"/>
          </a:xfrm>
          <a:prstGeom prst="bentConnector3">
            <a:avLst>
              <a:gd name="adj1" fmla="val 50000"/>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99335" name="Freeform 10"/>
          <p:cNvSpPr>
            <a:spLocks/>
          </p:cNvSpPr>
          <p:nvPr/>
        </p:nvSpPr>
        <p:spPr bwMode="auto">
          <a:xfrm>
            <a:off x="7618413" y="3573463"/>
            <a:ext cx="2058987" cy="188912"/>
          </a:xfrm>
          <a:custGeom>
            <a:avLst/>
            <a:gdLst>
              <a:gd name="T0" fmla="*/ 1951669 w 2058294"/>
              <a:gd name="T1" fmla="*/ 170256 h 189178"/>
              <a:gd name="T2" fmla="*/ 1009 w 2058294"/>
              <a:gd name="T3" fmla="*/ 145940 h 189178"/>
              <a:gd name="T4" fmla="*/ 1686449 w 2058294"/>
              <a:gd name="T5" fmla="*/ 46 h 189178"/>
              <a:gd name="T6" fmla="*/ 1951669 w 2058294"/>
              <a:gd name="T7" fmla="*/ 170256 h 189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8294" h="189178">
                <a:moveTo>
                  <a:pt x="1931409" y="177846"/>
                </a:moveTo>
                <a:cubicBezTo>
                  <a:pt x="1653420" y="203246"/>
                  <a:pt x="44753" y="182079"/>
                  <a:pt x="1009" y="152446"/>
                </a:cubicBezTo>
                <a:cubicBezTo>
                  <a:pt x="-42736" y="122813"/>
                  <a:pt x="1348620" y="-2776"/>
                  <a:pt x="1668942" y="46"/>
                </a:cubicBezTo>
                <a:cubicBezTo>
                  <a:pt x="1989264" y="2868"/>
                  <a:pt x="2209398" y="152446"/>
                  <a:pt x="1931409" y="17784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cxnSp>
        <p:nvCxnSpPr>
          <p:cNvPr id="26" name="Elbow Connector 25"/>
          <p:cNvCxnSpPr/>
          <p:nvPr/>
        </p:nvCxnSpPr>
        <p:spPr bwMode="auto">
          <a:xfrm>
            <a:off x="566738" y="1998663"/>
            <a:ext cx="8839200" cy="1752600"/>
          </a:xfrm>
          <a:prstGeom prst="bentConnector3">
            <a:avLst>
              <a:gd name="adj1" fmla="val 37261"/>
            </a:avLst>
          </a:prstGeom>
          <a:noFill/>
          <a:ln w="57150" cap="flat" cmpd="sng" algn="ctr">
            <a:solidFill>
              <a:schemeClr val="accent2">
                <a:lumMod val="75000"/>
              </a:schemeClr>
            </a:solidFill>
            <a:prstDash val="solid"/>
            <a:round/>
            <a:headEnd type="none" w="sm" len="sm"/>
            <a:tailEnd type="none" w="sm" len="sm"/>
          </a:ln>
          <a:effectLst/>
        </p:spPr>
      </p:cxnSp>
    </p:spTree>
  </p:cSld>
  <p:clrMapOvr>
    <a:masterClrMapping/>
  </p:clrMapOvr>
  <p:transition xmlns:p14="http://schemas.microsoft.com/office/powerpoint/2010/main" advTm="77369"/>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xt Placeholder 5"/>
          <p:cNvSpPr>
            <a:spLocks noGrp="1"/>
          </p:cNvSpPr>
          <p:nvPr>
            <p:ph type="body" sz="half" idx="2"/>
          </p:nvPr>
        </p:nvSpPr>
        <p:spPr>
          <a:xfrm>
            <a:off x="611188" y="3311525"/>
            <a:ext cx="3008312" cy="2505075"/>
          </a:xfrm>
        </p:spPr>
        <p:txBody>
          <a:bodyPr rtlCol="0">
            <a:normAutofit lnSpcReduction="10000"/>
          </a:bodyPr>
          <a:lstStyle/>
          <a:p>
            <a:pPr algn="ctr" eaLnBrk="1" fontAlgn="auto" hangingPunct="1">
              <a:spcAft>
                <a:spcPts val="0"/>
              </a:spcAft>
              <a:buFont typeface="Arial"/>
              <a:buNone/>
              <a:defRPr/>
            </a:pPr>
            <a:r>
              <a:rPr lang="en-US" sz="2000" dirty="0">
                <a:latin typeface="Calibri" charset="0"/>
                <a:ea typeface="+mn-ea"/>
                <a:cs typeface="+mn-cs"/>
              </a:rPr>
              <a:t>Combine </a:t>
            </a:r>
            <a:r>
              <a:rPr lang="en-US" sz="2000" b="1" dirty="0">
                <a:latin typeface="Calibri" charset="0"/>
                <a:ea typeface="+mn-ea"/>
                <a:cs typeface="+mn-cs"/>
              </a:rPr>
              <a:t>regulatory</a:t>
            </a:r>
            <a:r>
              <a:rPr lang="en-US" sz="2000" dirty="0">
                <a:latin typeface="Calibri" charset="0"/>
                <a:ea typeface="+mn-ea"/>
                <a:cs typeface="+mn-cs"/>
              </a:rPr>
              <a:t> interactions with other networks : </a:t>
            </a:r>
            <a:r>
              <a:rPr lang="en-US" sz="2000" b="1" dirty="0">
                <a:latin typeface="Calibri" charset="0"/>
                <a:ea typeface="+mn-ea"/>
                <a:cs typeface="+mn-cs"/>
              </a:rPr>
              <a:t>physical protein-protein</a:t>
            </a:r>
            <a:r>
              <a:rPr lang="en-US" sz="2000" dirty="0">
                <a:latin typeface="Calibri" charset="0"/>
                <a:ea typeface="+mn-ea"/>
                <a:cs typeface="+mn-cs"/>
              </a:rPr>
              <a:t>, </a:t>
            </a:r>
            <a:r>
              <a:rPr lang="en-US" sz="2000" b="1" dirty="0">
                <a:latin typeface="Calibri" charset="0"/>
                <a:ea typeface="+mn-ea"/>
                <a:cs typeface="+mn-cs"/>
              </a:rPr>
              <a:t>signaling</a:t>
            </a:r>
            <a:r>
              <a:rPr lang="en-US" sz="2000" dirty="0">
                <a:latin typeface="Calibri" charset="0"/>
                <a:ea typeface="+mn-ea"/>
                <a:cs typeface="+mn-cs"/>
              </a:rPr>
              <a:t>, </a:t>
            </a:r>
            <a:r>
              <a:rPr lang="en-US" sz="2000" b="1" dirty="0">
                <a:latin typeface="Calibri" charset="0"/>
                <a:ea typeface="+mn-ea"/>
                <a:cs typeface="+mn-cs"/>
              </a:rPr>
              <a:t>metabolic</a:t>
            </a:r>
            <a:r>
              <a:rPr lang="en-US" sz="2000" dirty="0">
                <a:latin typeface="Calibri" charset="0"/>
                <a:ea typeface="+mn-ea"/>
                <a:cs typeface="+mn-cs"/>
              </a:rPr>
              <a:t>, </a:t>
            </a:r>
            <a:r>
              <a:rPr lang="en-US" sz="2000" b="1" dirty="0">
                <a:latin typeface="Calibri" charset="0"/>
                <a:ea typeface="+mn-ea"/>
                <a:cs typeface="+mn-cs"/>
              </a:rPr>
              <a:t>phosphorylation</a:t>
            </a:r>
            <a:r>
              <a:rPr lang="en-US" sz="2000" dirty="0">
                <a:latin typeface="Calibri" charset="0"/>
                <a:ea typeface="+mn-ea"/>
                <a:cs typeface="+mn-cs"/>
              </a:rPr>
              <a:t> and </a:t>
            </a:r>
            <a:r>
              <a:rPr lang="en-US" sz="2000" b="1" dirty="0" smtClean="0">
                <a:latin typeface="Calibri" charset="0"/>
                <a:ea typeface="+mn-ea"/>
                <a:cs typeface="+mn-cs"/>
              </a:rPr>
              <a:t>genetic </a:t>
            </a:r>
            <a:r>
              <a:rPr lang="en-US" sz="2000" dirty="0" smtClean="0">
                <a:latin typeface="Calibri" charset="0"/>
                <a:ea typeface="+mn-ea"/>
                <a:cs typeface="+mn-cs"/>
              </a:rPr>
              <a:t>to create a </a:t>
            </a:r>
            <a:r>
              <a:rPr lang="en-US" sz="2000" b="1" dirty="0" smtClean="0">
                <a:latin typeface="Calibri" charset="0"/>
                <a:ea typeface="+mn-ea"/>
                <a:cs typeface="+mn-cs"/>
              </a:rPr>
              <a:t>unified network</a:t>
            </a:r>
            <a:r>
              <a:rPr lang="en-US" sz="2000" b="1" dirty="0">
                <a:latin typeface="Calibri" charset="0"/>
                <a:ea typeface="+mn-ea"/>
                <a:cs typeface="+mn-cs"/>
              </a:rPr>
              <a:t> </a:t>
            </a:r>
            <a:r>
              <a:rPr lang="en-US" sz="2000" b="1" dirty="0" smtClean="0">
                <a:latin typeface="Calibri" charset="0"/>
                <a:ea typeface="+mn-ea"/>
                <a:cs typeface="+mn-cs"/>
              </a:rPr>
              <a:t>(</a:t>
            </a:r>
            <a:r>
              <a:rPr lang="en-US" sz="2000" b="1" dirty="0" err="1" smtClean="0">
                <a:latin typeface="Calibri" charset="0"/>
                <a:ea typeface="+mn-ea"/>
                <a:cs typeface="+mn-cs"/>
              </a:rPr>
              <a:t>Multinet</a:t>
            </a:r>
            <a:r>
              <a:rPr lang="en-US" sz="2000" b="1" dirty="0" smtClean="0">
                <a:latin typeface="Calibri" charset="0"/>
                <a:ea typeface="+mn-ea"/>
                <a:cs typeface="+mn-cs"/>
              </a:rPr>
              <a:t>)</a:t>
            </a:r>
            <a:endParaRPr lang="en-US" sz="2000" b="1" dirty="0">
              <a:latin typeface="Calibri" charset="0"/>
              <a:ea typeface="+mn-ea"/>
              <a:cs typeface="+mn-cs"/>
            </a:endParaRPr>
          </a:p>
        </p:txBody>
      </p:sp>
      <p:sp>
        <p:nvSpPr>
          <p:cNvPr id="100354" name="TextBox 8"/>
          <p:cNvSpPr txBox="1">
            <a:spLocks noChangeArrowheads="1"/>
          </p:cNvSpPr>
          <p:nvPr/>
        </p:nvSpPr>
        <p:spPr bwMode="auto">
          <a:xfrm>
            <a:off x="4452938" y="177800"/>
            <a:ext cx="4017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rPr>
              <a:t>Multinet – the ultimate hairball! </a:t>
            </a:r>
          </a:p>
        </p:txBody>
      </p:sp>
      <p:sp>
        <p:nvSpPr>
          <p:cNvPr id="100355" name="TextBox 7"/>
          <p:cNvSpPr txBox="1">
            <a:spLocks noChangeArrowheads="1"/>
          </p:cNvSpPr>
          <p:nvPr/>
        </p:nvSpPr>
        <p:spPr bwMode="auto">
          <a:xfrm>
            <a:off x="5049838" y="5376863"/>
            <a:ext cx="2903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Nodes: ~15,000 genes</a:t>
            </a:r>
          </a:p>
          <a:p>
            <a:pPr eaLnBrk="1" hangingPunct="1"/>
            <a:r>
              <a:rPr lang="en-US" sz="1800">
                <a:solidFill>
                  <a:srgbClr val="000000"/>
                </a:solidFill>
              </a:rPr>
              <a:t>Edges: ~110,000 interactions</a:t>
            </a:r>
          </a:p>
          <a:p>
            <a:pPr eaLnBrk="1" hangingPunct="1"/>
            <a:endParaRPr lang="en-US" sz="1800">
              <a:solidFill>
                <a:srgbClr val="000000"/>
              </a:solidFill>
            </a:endParaRPr>
          </a:p>
        </p:txBody>
      </p:sp>
      <p:sp>
        <p:nvSpPr>
          <p:cNvPr id="100356"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[Khurana et al., </a:t>
            </a:r>
            <a:r>
              <a:rPr lang="en-US" sz="1200" i="1">
                <a:solidFill>
                  <a:srgbClr val="7F7F7F"/>
                </a:solidFill>
                <a:latin typeface="Arial" charset="0"/>
              </a:rPr>
              <a:t>PLOS Comp. Bio. </a:t>
            </a:r>
            <a:r>
              <a:rPr lang="fr-FR" sz="1200">
                <a:solidFill>
                  <a:srgbClr val="7F7F7F"/>
                </a:solidFill>
                <a:latin typeface="Arial" charset="0"/>
              </a:rPr>
              <a:t>’</a:t>
            </a:r>
            <a:r>
              <a:rPr lang="en-US" altLang="ja-JP" sz="1200">
                <a:solidFill>
                  <a:srgbClr val="7F7F7F"/>
                </a:solidFill>
                <a:latin typeface="Arial" charset="0"/>
              </a:rPr>
              <a:t>13]</a:t>
            </a:r>
            <a:endParaRPr lang="en-US" sz="1200">
              <a:solidFill>
                <a:srgbClr val="7F7F7F"/>
              </a:solidFill>
              <a:latin typeface="Arial" charset="0"/>
            </a:endParaRPr>
          </a:p>
        </p:txBody>
      </p:sp>
      <p:sp>
        <p:nvSpPr>
          <p:cNvPr id="100357" name="Title 1"/>
          <p:cNvSpPr txBox="1">
            <a:spLocks/>
          </p:cNvSpPr>
          <p:nvPr/>
        </p:nvSpPr>
        <p:spPr bwMode="auto">
          <a:xfrm>
            <a:off x="7938" y="476250"/>
            <a:ext cx="42132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a:solidFill>
                  <a:srgbClr val="000000"/>
                </a:solidFill>
              </a:rPr>
              <a:t>Genes participate in many networks and no single network captures the global picture of gene interactions</a:t>
            </a:r>
          </a:p>
        </p:txBody>
      </p:sp>
      <p:pic>
        <p:nvPicPr>
          <p:cNvPr id="12" name="Content Placeholder 6" descr="network-nolof-noess.tiff"/>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9684" t="5776" r="43075" b="63815"/>
          <a:stretch/>
        </p:blipFill>
        <p:spPr>
          <a:xfrm>
            <a:off x="4368803" y="747498"/>
            <a:ext cx="4264025" cy="4505799"/>
          </a:xfrm>
          <a:prstGeom prst="rect">
            <a:avLst/>
          </a:prstGeom>
        </p:spPr>
      </p:pic>
      <p:sp>
        <p:nvSpPr>
          <p:cNvPr id="100359" name="TextBox 9"/>
          <p:cNvSpPr txBox="1">
            <a:spLocks noChangeArrowheads="1"/>
          </p:cNvSpPr>
          <p:nvPr/>
        </p:nvSpPr>
        <p:spPr bwMode="auto">
          <a:xfrm>
            <a:off x="5334000" y="6040438"/>
            <a:ext cx="2335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rPr>
              <a:t>Edges shown in gray</a:t>
            </a:r>
          </a:p>
        </p:txBody>
      </p:sp>
    </p:spTree>
  </p:cSld>
  <p:clrMapOvr>
    <a:masterClrMapping/>
  </p:clrMapOvr>
  <p:transition xmlns:p14="http://schemas.microsoft.com/office/powerpoint/2010/main" advTm="13528"/>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265113" y="177800"/>
            <a:ext cx="4495800" cy="1509713"/>
          </a:xfrm>
        </p:spPr>
        <p:txBody>
          <a:bodyPr/>
          <a:lstStyle/>
          <a:p>
            <a:r>
              <a:rPr lang="en-US">
                <a:latin typeface="Arial" charset="0"/>
                <a:ea typeface="ＭＳ Ｐゴシック" charset="0"/>
                <a:cs typeface="ＭＳ Ｐゴシック" charset="0"/>
              </a:rPr>
              <a:t>Centrality in Gene Networks Weakly Associated with Essentiality </a:t>
            </a:r>
          </a:p>
        </p:txBody>
      </p:sp>
      <p:sp>
        <p:nvSpPr>
          <p:cNvPr id="102402" name="Text Box 6"/>
          <p:cNvSpPr txBox="1">
            <a:spLocks noChangeArrowheads="1"/>
          </p:cNvSpPr>
          <p:nvPr>
            <p:custDataLst>
              <p:tags r:id="rId1"/>
            </p:custDataLst>
          </p:nvPr>
        </p:nvSpPr>
        <p:spPr bwMode="auto">
          <a:xfrm>
            <a:off x="0" y="6604000"/>
            <a:ext cx="2616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latin typeface="Arial" charset="0"/>
              </a:rPr>
              <a:t>Khurana et al., </a:t>
            </a:r>
            <a:r>
              <a:rPr lang="en-US" sz="1100" i="1">
                <a:latin typeface="Arial" charset="0"/>
              </a:rPr>
              <a:t>PLoS Comp. Bio.</a:t>
            </a:r>
            <a:r>
              <a:rPr lang="en-US" sz="1100">
                <a:latin typeface="Arial" charset="0"/>
              </a:rPr>
              <a:t>, 2013</a:t>
            </a:r>
          </a:p>
        </p:txBody>
      </p:sp>
      <p:sp>
        <p:nvSpPr>
          <p:cNvPr id="102403" name="McK Footnote"/>
          <p:cNvSpPr txBox="1">
            <a:spLocks noChangeArrowheads="1"/>
          </p:cNvSpPr>
          <p:nvPr>
            <p:custDataLst>
              <p:tags r:id="rId2"/>
            </p:custDataLst>
          </p:nvPr>
        </p:nvSpPr>
        <p:spPr bwMode="auto">
          <a:xfrm>
            <a:off x="9259888" y="6864350"/>
            <a:ext cx="53594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5788" indent="-585788" defTabSz="912813" eaLnBrk="0" hangingPunct="0">
              <a:tabLst>
                <a:tab pos="544513" algn="r"/>
              </a:tabLst>
              <a:defRPr sz="2400">
                <a:solidFill>
                  <a:schemeClr val="tx1"/>
                </a:solidFill>
                <a:latin typeface="Calibri" charset="0"/>
                <a:ea typeface="ＭＳ Ｐゴシック" charset="0"/>
                <a:cs typeface="ＭＳ Ｐゴシック" charset="0"/>
              </a:defRPr>
            </a:lvl1pPr>
            <a:lvl2pPr marL="742950" indent="-285750" defTabSz="912813" eaLnBrk="0" hangingPunct="0">
              <a:tabLst>
                <a:tab pos="544513" algn="r"/>
              </a:tabLst>
              <a:defRPr sz="2400">
                <a:solidFill>
                  <a:schemeClr val="tx1"/>
                </a:solidFill>
                <a:latin typeface="Calibri" charset="0"/>
                <a:ea typeface="ＭＳ Ｐゴシック" charset="0"/>
              </a:defRPr>
            </a:lvl2pPr>
            <a:lvl3pPr marL="1143000" indent="-228600" defTabSz="912813" eaLnBrk="0" hangingPunct="0">
              <a:tabLst>
                <a:tab pos="544513" algn="r"/>
              </a:tabLst>
              <a:defRPr sz="2400">
                <a:solidFill>
                  <a:schemeClr val="tx1"/>
                </a:solidFill>
                <a:latin typeface="Calibri" charset="0"/>
                <a:ea typeface="ＭＳ Ｐゴシック" charset="0"/>
              </a:defRPr>
            </a:lvl3pPr>
            <a:lvl4pPr marL="1600200" indent="-228600" defTabSz="912813" eaLnBrk="0" hangingPunct="0">
              <a:tabLst>
                <a:tab pos="544513" algn="r"/>
              </a:tabLst>
              <a:defRPr sz="2400">
                <a:solidFill>
                  <a:schemeClr val="tx1"/>
                </a:solidFill>
                <a:latin typeface="Calibri" charset="0"/>
                <a:ea typeface="ＭＳ Ｐゴシック" charset="0"/>
              </a:defRPr>
            </a:lvl4pPr>
            <a:lvl5pPr marL="2057400" indent="-228600" defTabSz="912813" eaLnBrk="0" hangingPunct="0">
              <a:tabLst>
                <a:tab pos="544513" algn="r"/>
              </a:tabLst>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9pPr>
          </a:lstStyle>
          <a:p>
            <a:pPr eaLnBrk="1" hangingPunct="1">
              <a:spcBef>
                <a:spcPct val="20000"/>
              </a:spcBef>
            </a:pPr>
            <a:r>
              <a:rPr lang="en-US" sz="700">
                <a:solidFill>
                  <a:srgbClr val="A6A6A6"/>
                </a:solidFill>
                <a:latin typeface="Arial" charset="0"/>
              </a:rPr>
              <a:t>	[Nielsen et al. </a:t>
            </a:r>
            <a:r>
              <a:rPr lang="en-US" sz="700" i="1">
                <a:solidFill>
                  <a:srgbClr val="A6A6A6"/>
                </a:solidFill>
                <a:latin typeface="Arial" charset="0"/>
              </a:rPr>
              <a:t>PLoS Biol. </a:t>
            </a:r>
            <a:r>
              <a:rPr lang="en-US" sz="700">
                <a:solidFill>
                  <a:srgbClr val="A6A6A6"/>
                </a:solidFill>
                <a:latin typeface="Arial" charset="0"/>
              </a:rPr>
              <a:t>(2005), HPRD, Kim et al. PNAS (2007)]</a:t>
            </a:r>
          </a:p>
        </p:txBody>
      </p:sp>
      <p:grpSp>
        <p:nvGrpSpPr>
          <p:cNvPr id="102404" name="Group 18"/>
          <p:cNvGrpSpPr>
            <a:grpSpLocks/>
          </p:cNvGrpSpPr>
          <p:nvPr/>
        </p:nvGrpSpPr>
        <p:grpSpPr bwMode="auto">
          <a:xfrm>
            <a:off x="4760913" y="1236663"/>
            <a:ext cx="3994150" cy="4470400"/>
            <a:chOff x="4809197" y="1352550"/>
            <a:chExt cx="3995650" cy="4470991"/>
          </a:xfrm>
        </p:grpSpPr>
        <p:sp>
          <p:nvSpPr>
            <p:cNvPr id="102411" name="TextBox 7"/>
            <p:cNvSpPr txBox="1">
              <a:spLocks noChangeArrowheads="1"/>
            </p:cNvSpPr>
            <p:nvPr/>
          </p:nvSpPr>
          <p:spPr bwMode="auto">
            <a:xfrm>
              <a:off x="5278438" y="1352550"/>
              <a:ext cx="279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200" b="1">
                <a:latin typeface="Arial" charset="0"/>
              </a:endParaRPr>
            </a:p>
          </p:txBody>
        </p:sp>
        <p:pic>
          <p:nvPicPr>
            <p:cNvPr id="102412" name="Picture 9" descr="net-sel-lof-essntial.pdf"/>
            <p:cNvPicPr>
              <a:picLocks noChangeAspect="1"/>
            </p:cNvPicPr>
            <p:nvPr/>
          </p:nvPicPr>
          <p:blipFill>
            <a:blip r:embed="rId4">
              <a:extLst>
                <a:ext uri="{28A0092B-C50C-407E-A947-70E740481C1C}">
                  <a14:useLocalDpi xmlns:a14="http://schemas.microsoft.com/office/drawing/2010/main" val="0"/>
                </a:ext>
              </a:extLst>
            </a:blip>
            <a:srcRect l="51144" t="44389" b="7465"/>
            <a:stretch>
              <a:fillRect/>
            </a:stretch>
          </p:blipFill>
          <p:spPr bwMode="auto">
            <a:xfrm>
              <a:off x="4935442" y="3803921"/>
              <a:ext cx="2239579" cy="162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3" name="TextBox 10"/>
            <p:cNvSpPr txBox="1">
              <a:spLocks noChangeArrowheads="1"/>
            </p:cNvSpPr>
            <p:nvPr/>
          </p:nvSpPr>
          <p:spPr bwMode="auto">
            <a:xfrm>
              <a:off x="5424983" y="5361876"/>
              <a:ext cx="95567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latin typeface="Arial" charset="0"/>
                  <a:cs typeface="Arial" charset="0"/>
                </a:rPr>
                <a:t>LoF-tolerant</a:t>
              </a:r>
            </a:p>
          </p:txBody>
        </p:sp>
        <p:sp>
          <p:nvSpPr>
            <p:cNvPr id="102414" name="TextBox 11"/>
            <p:cNvSpPr txBox="1">
              <a:spLocks noChangeArrowheads="1"/>
            </p:cNvSpPr>
            <p:nvPr/>
          </p:nvSpPr>
          <p:spPr bwMode="auto">
            <a:xfrm>
              <a:off x="6246185" y="5425407"/>
              <a:ext cx="957377"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latin typeface="Arial" charset="0"/>
                  <a:cs typeface="Arial" charset="0"/>
                </a:rPr>
                <a:t>Essential</a:t>
              </a:r>
            </a:p>
          </p:txBody>
        </p:sp>
        <p:pic>
          <p:nvPicPr>
            <p:cNvPr id="102415" name="Picture 15" descr="PPI-boxplot.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1248" y="1459483"/>
              <a:ext cx="2103773" cy="210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6" name="TextBox 3"/>
            <p:cNvSpPr txBox="1">
              <a:spLocks noChangeArrowheads="1"/>
            </p:cNvSpPr>
            <p:nvPr/>
          </p:nvSpPr>
          <p:spPr bwMode="auto">
            <a:xfrm rot="-5400000">
              <a:off x="4014217" y="2286097"/>
              <a:ext cx="1961006"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latin typeface="Arial" charset="0"/>
                </a:rPr>
                <a:t>PPI degree (log scale)</a:t>
              </a:r>
            </a:p>
          </p:txBody>
        </p:sp>
        <p:sp>
          <p:nvSpPr>
            <p:cNvPr id="102417" name="TextBox 3"/>
            <p:cNvSpPr txBox="1">
              <a:spLocks noChangeArrowheads="1"/>
            </p:cNvSpPr>
            <p:nvPr/>
          </p:nvSpPr>
          <p:spPr bwMode="auto">
            <a:xfrm rot="-5400000">
              <a:off x="4167291" y="4417838"/>
              <a:ext cx="1591589"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latin typeface="Arial" charset="0"/>
                </a:rPr>
                <a:t>Num of interfaces</a:t>
              </a:r>
            </a:p>
          </p:txBody>
        </p:sp>
        <p:sp>
          <p:nvSpPr>
            <p:cNvPr id="102418" name="TextBox 28"/>
            <p:cNvSpPr txBox="1">
              <a:spLocks noChangeArrowheads="1"/>
            </p:cNvSpPr>
            <p:nvPr/>
          </p:nvSpPr>
          <p:spPr bwMode="auto">
            <a:xfrm>
              <a:off x="7056974" y="2188342"/>
              <a:ext cx="16298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latin typeface="Arial" charset="0"/>
                  <a:cs typeface="Arial" charset="0"/>
                </a:rPr>
                <a:t>Higher</a:t>
              </a:r>
            </a:p>
            <a:p>
              <a:pPr algn="ctr" eaLnBrk="1" hangingPunct="1"/>
              <a:r>
                <a:rPr lang="en-US" sz="1800" b="1">
                  <a:latin typeface="Arial" charset="0"/>
                  <a:cs typeface="Arial" charset="0"/>
                </a:rPr>
                <a:t>Centrality</a:t>
              </a:r>
            </a:p>
            <a:p>
              <a:pPr algn="ctr" eaLnBrk="1" hangingPunct="1"/>
              <a:r>
                <a:rPr lang="en-US" sz="1800" b="1">
                  <a:latin typeface="Arial" charset="0"/>
                  <a:cs typeface="Arial" charset="0"/>
                </a:rPr>
                <a:t>In PPI</a:t>
              </a:r>
            </a:p>
          </p:txBody>
        </p:sp>
        <p:sp>
          <p:nvSpPr>
            <p:cNvPr id="102419" name="TextBox 29"/>
            <p:cNvSpPr txBox="1">
              <a:spLocks noChangeArrowheads="1"/>
            </p:cNvSpPr>
            <p:nvPr/>
          </p:nvSpPr>
          <p:spPr bwMode="auto">
            <a:xfrm>
              <a:off x="7175021" y="4293688"/>
              <a:ext cx="16298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latin typeface="Arial" charset="0"/>
                  <a:cs typeface="Arial" charset="0"/>
                </a:rPr>
                <a:t>More interaction interfaces</a:t>
              </a:r>
            </a:p>
          </p:txBody>
        </p:sp>
      </p:grpSp>
      <p:grpSp>
        <p:nvGrpSpPr>
          <p:cNvPr id="102405" name="Group 1"/>
          <p:cNvGrpSpPr>
            <a:grpSpLocks/>
          </p:cNvGrpSpPr>
          <p:nvPr/>
        </p:nvGrpSpPr>
        <p:grpSpPr bwMode="auto">
          <a:xfrm>
            <a:off x="336550" y="1738313"/>
            <a:ext cx="3976688" cy="4030662"/>
            <a:chOff x="336550" y="1738313"/>
            <a:chExt cx="3976688" cy="4030662"/>
          </a:xfrm>
        </p:grpSpPr>
        <p:pic>
          <p:nvPicPr>
            <p:cNvPr id="102406" name="Picture 9" descr="reg-lof-essential.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625" y="1965325"/>
              <a:ext cx="3630613"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Box 10"/>
            <p:cNvSpPr txBox="1">
              <a:spLocks noChangeArrowheads="1"/>
            </p:cNvSpPr>
            <p:nvPr/>
          </p:nvSpPr>
          <p:spPr bwMode="auto">
            <a:xfrm rot="-5400000">
              <a:off x="-782637" y="3330575"/>
              <a:ext cx="2768600" cy="53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t>Total  degree (IN + OUT) </a:t>
              </a:r>
            </a:p>
            <a:p>
              <a:pPr algn="ctr" eaLnBrk="1" hangingPunct="1"/>
              <a:r>
                <a:rPr lang="en-US" sz="1400"/>
                <a:t>(log scale)</a:t>
              </a:r>
            </a:p>
          </p:txBody>
        </p:sp>
        <p:sp>
          <p:nvSpPr>
            <p:cNvPr id="102408" name="TextBox 10"/>
            <p:cNvSpPr txBox="1">
              <a:spLocks noChangeArrowheads="1"/>
            </p:cNvSpPr>
            <p:nvPr/>
          </p:nvSpPr>
          <p:spPr bwMode="auto">
            <a:xfrm>
              <a:off x="1249363" y="5122863"/>
              <a:ext cx="121126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latin typeface="Arial" charset="0"/>
                  <a:cs typeface="Arial" charset="0"/>
                </a:rPr>
                <a:t>LoF-tolerant</a:t>
              </a:r>
            </a:p>
          </p:txBody>
        </p:sp>
        <p:sp>
          <p:nvSpPr>
            <p:cNvPr id="102409" name="TextBox 11"/>
            <p:cNvSpPr txBox="1">
              <a:spLocks noChangeArrowheads="1"/>
            </p:cNvSpPr>
            <p:nvPr/>
          </p:nvSpPr>
          <p:spPr bwMode="auto">
            <a:xfrm>
              <a:off x="2640013" y="5122863"/>
              <a:ext cx="12128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latin typeface="Arial" charset="0"/>
                  <a:cs typeface="Arial" charset="0"/>
                </a:rPr>
                <a:t>Essential</a:t>
              </a:r>
            </a:p>
          </p:txBody>
        </p:sp>
        <p:sp>
          <p:nvSpPr>
            <p:cNvPr id="102410" name="TextBox 1"/>
            <p:cNvSpPr txBox="1">
              <a:spLocks noChangeArrowheads="1"/>
            </p:cNvSpPr>
            <p:nvPr/>
          </p:nvSpPr>
          <p:spPr bwMode="auto">
            <a:xfrm>
              <a:off x="1168400" y="1738313"/>
              <a:ext cx="2943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Proximal Regulatory Network</a:t>
              </a:r>
            </a:p>
          </p:txBody>
        </p:sp>
      </p:grpSp>
    </p:spTree>
  </p:cSld>
  <p:clrMapOvr>
    <a:masterClrMapping/>
  </p:clrMapOvr>
  <p:transition xmlns:p14="http://schemas.microsoft.com/office/powerpoint/2010/main" spd="slow" advTm="46023"/>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C:\Users\Ozgun\Desktop\Box\Box Sync\Papers\MUSIC.Apr.2013\figures\Flowchart_Figure\music_flowchart_decomposition_details_v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136525"/>
            <a:ext cx="10448925"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6863" y="374650"/>
            <a:ext cx="3419475" cy="1143000"/>
          </a:xfrm>
        </p:spPr>
        <p:txBody>
          <a:bodyPr>
            <a:normAutofit fontScale="90000"/>
          </a:bodyPr>
          <a:lstStyle/>
          <a:p>
            <a:pPr>
              <a:defRPr/>
            </a:pPr>
            <a:r>
              <a:rPr lang="en-US" dirty="0" err="1" smtClean="0"/>
              <a:t>MUSIC.</a:t>
            </a:r>
            <a:r>
              <a:rPr lang="en-US" sz="2200" dirty="0" err="1" smtClean="0"/>
              <a:t>gersteinlab.org</a:t>
            </a:r>
            <a:r>
              <a:rPr lang="en-US" sz="2700" dirty="0" smtClean="0"/>
              <a:t> </a:t>
            </a:r>
            <a:r>
              <a:rPr lang="en-US" dirty="0" smtClean="0"/>
              <a:t/>
            </a:r>
            <a:br>
              <a:rPr lang="en-US" dirty="0" smtClean="0"/>
            </a:br>
            <a:r>
              <a:rPr lang="en-US" dirty="0" smtClean="0"/>
              <a:t>Algorithm</a:t>
            </a:r>
            <a:endParaRPr lang="en-US" dirty="0"/>
          </a:p>
        </p:txBody>
      </p:sp>
      <p:sp>
        <p:nvSpPr>
          <p:cNvPr id="1034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51B2864-AED5-0B43-9385-0F3B332E27F5}" type="slidenum">
              <a:rPr lang="en-US" sz="1200">
                <a:solidFill>
                  <a:srgbClr val="898989"/>
                </a:solidFill>
              </a:rPr>
              <a:pPr eaLnBrk="1" hangingPunct="1"/>
              <a:t>43</a:t>
            </a:fld>
            <a:endParaRPr lang="en-US" sz="1200">
              <a:solidFill>
                <a:srgbClr val="898989"/>
              </a:solidFill>
            </a:endParaRPr>
          </a:p>
        </p:txBody>
      </p:sp>
      <p:sp>
        <p:nvSpPr>
          <p:cNvPr id="179204" name="TextBox 4"/>
          <p:cNvSpPr txBox="1">
            <a:spLocks noChangeArrowheads="1"/>
          </p:cNvSpPr>
          <p:nvPr/>
        </p:nvSpPr>
        <p:spPr bwMode="auto">
          <a:xfrm>
            <a:off x="0" y="6553200"/>
            <a:ext cx="3321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b="1" dirty="0" smtClean="0">
                <a:solidFill>
                  <a:schemeClr val="bg1">
                    <a:lumMod val="65000"/>
                  </a:schemeClr>
                </a:solidFill>
              </a:rPr>
              <a:t>[</a:t>
            </a:r>
            <a:r>
              <a:rPr lang="en-US" sz="1600" b="1" dirty="0" err="1" smtClean="0">
                <a:solidFill>
                  <a:schemeClr val="bg1">
                    <a:lumMod val="65000"/>
                  </a:schemeClr>
                </a:solidFill>
              </a:rPr>
              <a:t>Harmanci</a:t>
            </a:r>
            <a:r>
              <a:rPr lang="en-US" sz="1600" b="1" i="1" dirty="0" smtClean="0">
                <a:solidFill>
                  <a:schemeClr val="bg1">
                    <a:lumMod val="65000"/>
                  </a:schemeClr>
                </a:solidFill>
              </a:rPr>
              <a:t> et al, Genome Biol. </a:t>
            </a:r>
            <a:r>
              <a:rPr lang="en-US" sz="1600" b="1" dirty="0" smtClean="0">
                <a:solidFill>
                  <a:schemeClr val="bg1">
                    <a:lumMod val="65000"/>
                  </a:schemeClr>
                </a:solidFill>
              </a:rPr>
              <a:t>('14)]</a:t>
            </a:r>
            <a:endParaRPr lang="en-US" sz="1600" b="1" i="1" dirty="0" smtClean="0">
              <a:solidFill>
                <a:schemeClr val="bg1">
                  <a:lumMod val="65000"/>
                </a:schemeClr>
              </a:solidFill>
            </a:endParaRPr>
          </a:p>
        </p:txBody>
      </p:sp>
      <p:sp>
        <p:nvSpPr>
          <p:cNvPr id="103429" name="TextBox 2"/>
          <p:cNvSpPr txBox="1">
            <a:spLocks noChangeArrowheads="1"/>
          </p:cNvSpPr>
          <p:nvPr/>
        </p:nvSpPr>
        <p:spPr bwMode="auto">
          <a:xfrm rot="-5400000">
            <a:off x="3020219" y="1370807"/>
            <a:ext cx="2560637" cy="400050"/>
          </a:xfrm>
          <a:prstGeom prst="rect">
            <a:avLst/>
          </a:prstGeom>
          <a:solidFill>
            <a:srgbClr val="0066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chemeClr val="bg1"/>
                </a:solidFill>
              </a:rPr>
              <a:t>Mapability Correction</a:t>
            </a:r>
          </a:p>
        </p:txBody>
      </p:sp>
      <p:sp>
        <p:nvSpPr>
          <p:cNvPr id="103430" name="TextBox 6"/>
          <p:cNvSpPr txBox="1">
            <a:spLocks noChangeArrowheads="1"/>
          </p:cNvSpPr>
          <p:nvPr/>
        </p:nvSpPr>
        <p:spPr bwMode="auto">
          <a:xfrm rot="-5400000">
            <a:off x="2885281" y="4326732"/>
            <a:ext cx="2830513" cy="400050"/>
          </a:xfrm>
          <a:prstGeom prst="rect">
            <a:avLst/>
          </a:prstGeom>
          <a:solidFill>
            <a:srgbClr val="00664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chemeClr val="bg1"/>
                </a:solidFill>
              </a:rPr>
              <a:t>Multi-scale Peak Calling</a:t>
            </a:r>
          </a:p>
        </p:txBody>
      </p:sp>
    </p:spTree>
  </p:cSld>
  <p:clrMapOvr>
    <a:masterClrMapping/>
  </p:clrMapOvr>
  <p:transition xmlns:p14="http://schemas.microsoft.com/office/powerpoint/2010/main" spd="slow" advTm="55266"/>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Variant prioritiza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1650" y="1995488"/>
            <a:ext cx="4738688"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itle 1"/>
          <p:cNvSpPr txBox="1">
            <a:spLocks/>
          </p:cNvSpPr>
          <p:nvPr/>
        </p:nvSpPr>
        <p:spPr bwMode="auto">
          <a:xfrm>
            <a:off x="404813" y="4643438"/>
            <a:ext cx="3546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000" b="1">
                <a:solidFill>
                  <a:srgbClr val="000090"/>
                </a:solidFill>
              </a:rPr>
              <a:t>FunSeq</a:t>
            </a:r>
            <a:r>
              <a:rPr lang="en-US" sz="2000" b="1">
                <a:solidFill>
                  <a:srgbClr val="000090"/>
                </a:solidFill>
              </a:rPr>
              <a:t>.gersteinlab.org</a:t>
            </a:r>
          </a:p>
        </p:txBody>
      </p:sp>
      <p:sp>
        <p:nvSpPr>
          <p:cNvPr id="10547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CC7BBD6-19C3-0C46-AD3B-F794B9818FC0}" type="slidenum">
              <a:rPr lang="en-US" sz="1200">
                <a:solidFill>
                  <a:srgbClr val="898989"/>
                </a:solidFill>
              </a:rPr>
              <a:pPr eaLnBrk="1" hangingPunct="1"/>
              <a:t>44</a:t>
            </a:fld>
            <a:endParaRPr lang="en-US" sz="1200">
              <a:solidFill>
                <a:srgbClr val="898989"/>
              </a:solidFill>
            </a:endParaRPr>
          </a:p>
        </p:txBody>
      </p:sp>
      <p:sp>
        <p:nvSpPr>
          <p:cNvPr id="105476" name="TextBox 6"/>
          <p:cNvSpPr txBox="1">
            <a:spLocks noChangeArrowheads="1"/>
          </p:cNvSpPr>
          <p:nvPr/>
        </p:nvSpPr>
        <p:spPr bwMode="auto">
          <a:xfrm>
            <a:off x="0" y="6562725"/>
            <a:ext cx="282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7F7F7F"/>
                </a:solidFill>
              </a:rPr>
              <a:t>[Fu et al., GenomeBiology ('14)]</a:t>
            </a:r>
          </a:p>
        </p:txBody>
      </p:sp>
      <p:pic>
        <p:nvPicPr>
          <p:cNvPr id="105477" name="Picture 2" descr="Screen Shot 2014-09-29 at 10.05.4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01600"/>
            <a:ext cx="5592762" cy="400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5478" name="TextBox 2"/>
          <p:cNvSpPr txBox="1">
            <a:spLocks noChangeArrowheads="1"/>
          </p:cNvSpPr>
          <p:nvPr/>
        </p:nvSpPr>
        <p:spPr bwMode="auto">
          <a:xfrm>
            <a:off x="6748463" y="338138"/>
            <a:ext cx="166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Site integrates user variants with large-scale context </a:t>
            </a:r>
          </a:p>
        </p:txBody>
      </p:sp>
      <p:sp>
        <p:nvSpPr>
          <p:cNvPr id="105479" name="TextBox 1"/>
          <p:cNvSpPr txBox="1">
            <a:spLocks noChangeArrowheads="1"/>
          </p:cNvSpPr>
          <p:nvPr/>
        </p:nvSpPr>
        <p:spPr bwMode="auto">
          <a:xfrm>
            <a:off x="6848475" y="2640013"/>
            <a:ext cx="1689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~5 Tb </a:t>
            </a:r>
            <a:r>
              <a:rPr lang="en-US" sz="1200"/>
              <a:t>(rebuilt slowly)</a:t>
            </a:r>
          </a:p>
        </p:txBody>
      </p:sp>
      <p:sp>
        <p:nvSpPr>
          <p:cNvPr id="105480" name="TextBox 8"/>
          <p:cNvSpPr txBox="1">
            <a:spLocks noChangeArrowheads="1"/>
          </p:cNvSpPr>
          <p:nvPr/>
        </p:nvSpPr>
        <p:spPr bwMode="auto">
          <a:xfrm>
            <a:off x="4703763" y="5065713"/>
            <a:ext cx="53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~5K</a:t>
            </a:r>
            <a:endParaRPr lang="en-US" sz="1200"/>
          </a:p>
        </p:txBody>
      </p:sp>
    </p:spTree>
  </p:cSld>
  <p:clrMapOvr>
    <a:masterClrMapping/>
  </p:clrMapOvr>
  <p:transition xmlns:p14="http://schemas.microsoft.com/office/powerpoint/2010/main" spd="slow" advTm="19591"/>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7" descr="abell1689_hs-2003-01-a-4x3p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a:spLocks noGrp="1"/>
          </p:cNvSpPr>
          <p:nvPr>
            <p:ph type="title"/>
          </p:nvPr>
        </p:nvSpPr>
        <p:spPr>
          <a:xfrm>
            <a:off x="454025" y="609600"/>
            <a:ext cx="8235950" cy="1143000"/>
          </a:xfrm>
        </p:spPr>
        <p:txBody>
          <a:bodyPr/>
          <a:lstStyle/>
          <a:p>
            <a:pPr eaLnBrk="1" hangingPunct="1"/>
            <a:r>
              <a:rPr lang="en-US" sz="2400">
                <a:solidFill>
                  <a:srgbClr val="CEBF7C"/>
                </a:solidFill>
                <a:latin typeface="Helvetica" charset="0"/>
                <a:ea typeface="ＭＳ Ｐゴシック" charset="0"/>
                <a:cs typeface="Helvetica" charset="0"/>
              </a:rPr>
              <a:t>Only ~1% of the Human Genome is Genes. Importance of Non-coding “Dark Matter” of the Genome</a:t>
            </a:r>
          </a:p>
        </p:txBody>
      </p:sp>
      <p:sp>
        <p:nvSpPr>
          <p:cNvPr id="106499" name="Content Placeholder 2"/>
          <p:cNvSpPr>
            <a:spLocks noGrp="1"/>
          </p:cNvSpPr>
          <p:nvPr>
            <p:ph idx="1"/>
          </p:nvPr>
        </p:nvSpPr>
        <p:spPr>
          <a:xfrm>
            <a:off x="1289050" y="1830388"/>
            <a:ext cx="6505575" cy="2963862"/>
          </a:xfrm>
          <a:solidFill>
            <a:srgbClr val="3D311F">
              <a:alpha val="59999"/>
            </a:srgbClr>
          </a:solidFill>
        </p:spPr>
        <p:txBody>
          <a:bodyPr/>
          <a:lstStyle/>
          <a:p>
            <a:pPr lvl="1" eaLnBrk="1" hangingPunct="1"/>
            <a:endParaRPr lang="en-US" sz="1600" b="1">
              <a:solidFill>
                <a:srgbClr val="CEBF7C"/>
              </a:solidFill>
              <a:latin typeface="Helvetica" charset="0"/>
              <a:ea typeface="ＭＳ Ｐゴシック" charset="0"/>
              <a:cs typeface="Helvetica" charset="0"/>
            </a:endParaRPr>
          </a:p>
          <a:p>
            <a:pPr lvl="1" eaLnBrk="1" hangingPunct="1"/>
            <a:r>
              <a:rPr lang="en-US" sz="1600" b="1">
                <a:solidFill>
                  <a:srgbClr val="CEBF7C"/>
                </a:solidFill>
                <a:latin typeface="Helvetica" charset="0"/>
                <a:ea typeface="ＭＳ Ｐゴシック" charset="0"/>
                <a:cs typeface="Helvetica" charset="0"/>
              </a:rPr>
              <a:t>Non-coding regions contain the control elements </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for coding regions.</a:t>
            </a:r>
          </a:p>
          <a:p>
            <a:pPr lvl="1" eaLnBrk="1" hangingPunct="1"/>
            <a:endParaRPr lang="en-US" sz="1600" b="1">
              <a:solidFill>
                <a:srgbClr val="CEBF7C"/>
              </a:solidFill>
              <a:latin typeface="Helvetica" charset="0"/>
              <a:ea typeface="ＭＳ Ｐゴシック" charset="0"/>
              <a:cs typeface="Helvetica" charset="0"/>
            </a:endParaRPr>
          </a:p>
          <a:p>
            <a:pPr lvl="1" eaLnBrk="1" hangingPunct="1"/>
            <a:r>
              <a:rPr lang="en-US" sz="1600" b="1">
                <a:solidFill>
                  <a:srgbClr val="CEBF7C"/>
                </a:solidFill>
                <a:latin typeface="Helvetica" charset="0"/>
                <a:ea typeface="ＭＳ Ｐゴシック" charset="0"/>
                <a:cs typeface="Helvetica" charset="0"/>
              </a:rPr>
              <a:t>Some non-coding regions are functional </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&amp; are pervasively transcribed.</a:t>
            </a:r>
          </a:p>
          <a:p>
            <a:pPr lvl="1" eaLnBrk="1" hangingPunct="1"/>
            <a:r>
              <a:rPr lang="ja-JP" altLang="en-US" sz="1600" b="1">
                <a:solidFill>
                  <a:srgbClr val="CEBF7C"/>
                </a:solidFill>
                <a:latin typeface="Helvetica" charset="0"/>
                <a:ea typeface="ＭＳ Ｐゴシック" charset="0"/>
                <a:cs typeface="Helvetica" charset="0"/>
              </a:rPr>
              <a:t>“</a:t>
            </a:r>
            <a:r>
              <a:rPr lang="en-US" altLang="ja-JP" sz="1600" b="1">
                <a:solidFill>
                  <a:srgbClr val="CEBF7C"/>
                </a:solidFill>
                <a:latin typeface="Helvetica" charset="0"/>
                <a:ea typeface="ＭＳ Ｐゴシック" charset="0"/>
                <a:cs typeface="Helvetica" charset="0"/>
              </a:rPr>
              <a:t>Molecular Fossils</a:t>
            </a:r>
            <a:r>
              <a:rPr lang="ja-JP" altLang="en-US" sz="1600" b="1">
                <a:solidFill>
                  <a:srgbClr val="CEBF7C"/>
                </a:solidFill>
                <a:latin typeface="Helvetica" charset="0"/>
                <a:ea typeface="ＭＳ Ｐゴシック" charset="0"/>
                <a:cs typeface="Helvetica" charset="0"/>
              </a:rPr>
              <a:t>”</a:t>
            </a:r>
            <a:r>
              <a:rPr lang="en-US" altLang="ja-JP" sz="1600" b="1">
                <a:solidFill>
                  <a:srgbClr val="CEBF7C"/>
                </a:solidFill>
                <a:latin typeface="Helvetica" charset="0"/>
                <a:ea typeface="ＭＳ Ｐゴシック" charset="0"/>
                <a:cs typeface="Helvetica" charset="0"/>
              </a:rPr>
              <a:t> in the non-coding genome </a:t>
            </a:r>
            <a:br>
              <a:rPr lang="en-US" altLang="ja-JP" sz="1600" b="1">
                <a:solidFill>
                  <a:srgbClr val="CEBF7C"/>
                </a:solidFill>
                <a:latin typeface="Helvetica" charset="0"/>
                <a:ea typeface="ＭＳ Ｐゴシック" charset="0"/>
                <a:cs typeface="Helvetica" charset="0"/>
              </a:rPr>
            </a:br>
            <a:r>
              <a:rPr lang="en-US" altLang="ja-JP" sz="1600" b="1">
                <a:solidFill>
                  <a:srgbClr val="CEBF7C"/>
                </a:solidFill>
                <a:latin typeface="Helvetica" charset="0"/>
                <a:ea typeface="ＭＳ Ｐゴシック" charset="0"/>
                <a:cs typeface="Helvetica" charset="0"/>
              </a:rPr>
              <a:t>represent a historical record of the genome</a:t>
            </a:r>
          </a:p>
          <a:p>
            <a:pPr lvl="1" eaLnBrk="1" hangingPunct="1"/>
            <a:r>
              <a:rPr lang="en-US" sz="1600" b="1">
                <a:solidFill>
                  <a:srgbClr val="CEBF7C"/>
                </a:solidFill>
                <a:latin typeface="Helvetica" charset="0"/>
                <a:ea typeface="ＭＳ Ｐゴシック" charset="0"/>
                <a:cs typeface="Helvetica" charset="0"/>
              </a:rPr>
              <a:t>Most disease-associated mutations (e.g. GWAS hits)</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 are in non-coding regions.</a:t>
            </a:r>
            <a:endParaRPr lang="en-US" sz="2000" b="1">
              <a:solidFill>
                <a:srgbClr val="CEBF7C"/>
              </a:solidFill>
              <a:latin typeface="Helvetica" charset="0"/>
              <a:ea typeface="ＭＳ Ｐゴシック" charset="0"/>
              <a:cs typeface="Helvetica" charset="0"/>
            </a:endParaRPr>
          </a:p>
          <a:p>
            <a:pPr lvl="1" eaLnBrk="1" hangingPunct="1"/>
            <a:endParaRPr lang="en-US" sz="1600" b="1">
              <a:solidFill>
                <a:srgbClr val="CEBF7C"/>
              </a:solidFill>
              <a:latin typeface="Helvetica" charset="0"/>
              <a:ea typeface="ＭＳ Ｐゴシック" charset="0"/>
              <a:cs typeface="Helvetica" charset="0"/>
            </a:endParaRPr>
          </a:p>
          <a:p>
            <a:pPr lvl="1" eaLnBrk="1" hangingPunct="1"/>
            <a:endParaRPr lang="en-US" sz="1600" b="1">
              <a:solidFill>
                <a:srgbClr val="CEBF7C"/>
              </a:solidFill>
              <a:latin typeface="Helvetica" charset="0"/>
              <a:ea typeface="ＭＳ Ｐゴシック" charset="0"/>
              <a:cs typeface="Helvetica" charset="0"/>
            </a:endParaRPr>
          </a:p>
          <a:p>
            <a:pPr eaLnBrk="1" hangingPunct="1"/>
            <a:endParaRPr lang="en-US" b="1">
              <a:solidFill>
                <a:srgbClr val="CEBF7C"/>
              </a:solidFill>
              <a:latin typeface="Helvetica" charset="0"/>
              <a:ea typeface="ＭＳ Ｐゴシック" charset="0"/>
              <a:cs typeface="Helvetica" charset="0"/>
            </a:endParaRPr>
          </a:p>
          <a:p>
            <a:pPr eaLnBrk="1" hangingPunct="1"/>
            <a:endParaRPr lang="en-US" b="1">
              <a:solidFill>
                <a:srgbClr val="CEBF7C"/>
              </a:solidFill>
              <a:latin typeface="Helvetica" charset="0"/>
              <a:ea typeface="ＭＳ Ｐゴシック" charset="0"/>
              <a:cs typeface="Helvetica" charset="0"/>
            </a:endParaRPr>
          </a:p>
        </p:txBody>
      </p:sp>
      <p:sp>
        <p:nvSpPr>
          <p:cNvPr id="106500" name="TextBox 5"/>
          <p:cNvSpPr txBox="1">
            <a:spLocks noChangeArrowheads="1"/>
          </p:cNvSpPr>
          <p:nvPr/>
        </p:nvSpPr>
        <p:spPr bwMode="auto">
          <a:xfrm>
            <a:off x="0" y="6550025"/>
            <a:ext cx="662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CEBF7C"/>
                </a:solidFill>
                <a:latin typeface="Helvetica" charset="0"/>
                <a:cs typeface="Helvetica" charset="0"/>
              </a:rPr>
              <a:t>[Gravitational lensing by dark matter in Abell 1689 – HST (NASA, ESA)]</a:t>
            </a:r>
          </a:p>
        </p:txBody>
      </p:sp>
    </p:spTree>
  </p:cSld>
  <p:clrMapOvr>
    <a:masterClrMapping/>
  </p:clrMapOvr>
  <p:transition xmlns:p14="http://schemas.microsoft.com/office/powerpoint/2010/main" advTm="62186"/>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endParaRPr lang="en-US">
              <a:latin typeface="Calibri" charset="0"/>
            </a:endParaRPr>
          </a:p>
        </p:txBody>
      </p:sp>
      <p:pic>
        <p:nvPicPr>
          <p:cNvPr id="15155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3027" b="302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485775" y="136525"/>
            <a:ext cx="8229600" cy="1143000"/>
          </a:xfrm>
        </p:spPr>
        <p:txBody>
          <a:bodyPr/>
          <a:lstStyle/>
          <a:p>
            <a:pPr eaLnBrk="1" hangingPunct="1"/>
            <a:r>
              <a:rPr lang="en-US" sz="3200">
                <a:solidFill>
                  <a:srgbClr val="000090"/>
                </a:solidFill>
                <a:latin typeface="Arial" charset="0"/>
              </a:rPr>
              <a:t>SNPs which break TF motifs are under particularly strong selection</a:t>
            </a:r>
          </a:p>
        </p:txBody>
      </p:sp>
      <p:pic>
        <p:nvPicPr>
          <p:cNvPr id="107522" name="Picture 10" descr="Figure2-May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779588"/>
            <a:ext cx="904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a:solidFill>
                  <a:srgbClr val="000000"/>
                </a:solidFill>
                <a:latin typeface="Arial" charset="0"/>
              </a:rPr>
              <a:t>[Khurana et al., </a:t>
            </a:r>
            <a:r>
              <a:rPr lang="en-US" sz="1100" i="1">
                <a:solidFill>
                  <a:srgbClr val="000000"/>
                </a:solidFill>
                <a:latin typeface="Arial" charset="0"/>
              </a:rPr>
              <a:t>Science</a:t>
            </a:r>
            <a:r>
              <a:rPr lang="en-US" sz="1100">
                <a:solidFill>
                  <a:srgbClr val="000000"/>
                </a:solidFill>
                <a:latin typeface="Arial" charset="0"/>
              </a:rPr>
              <a:t> (‘13)]</a:t>
            </a:r>
            <a:endParaRPr lang="en-US" sz="1100" i="1">
              <a:solidFill>
                <a:srgbClr val="000000"/>
              </a:solidFill>
              <a:latin typeface="Arial" charset="0"/>
            </a:endParaRPr>
          </a:p>
        </p:txBody>
      </p:sp>
    </p:spTree>
  </p:cSld>
  <p:clrMapOvr>
    <a:masterClrMapping/>
  </p:clrMapOvr>
  <p:transition xmlns:p14="http://schemas.microsoft.com/office/powerpoint/2010/main" spd="slow" advTm="1126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190500" y="3092450"/>
            <a:ext cx="2770188" cy="768350"/>
          </a:xfrm>
        </p:spPr>
        <p:txBody>
          <a:bodyPr/>
          <a:lstStyle/>
          <a:p>
            <a:r>
              <a:rPr lang="en-US" sz="2000">
                <a:solidFill>
                  <a:schemeClr val="tx1"/>
                </a:solidFill>
                <a:latin typeface="Arial" charset="0"/>
                <a:ea typeface="ＭＳ Ｐゴシック" charset="0"/>
                <a:cs typeface="ＭＳ Ｐゴシック" charset="0"/>
              </a:rPr>
              <a:t>Acknowledgements</a:t>
            </a:r>
          </a:p>
        </p:txBody>
      </p:sp>
      <p:sp>
        <p:nvSpPr>
          <p:cNvPr id="109570" name="Content Placeholder 2"/>
          <p:cNvSpPr>
            <a:spLocks noGrp="1"/>
          </p:cNvSpPr>
          <p:nvPr>
            <p:ph sz="half" idx="1"/>
          </p:nvPr>
        </p:nvSpPr>
        <p:spPr>
          <a:xfrm>
            <a:off x="190500" y="4003675"/>
            <a:ext cx="4424363" cy="2400300"/>
          </a:xfrm>
        </p:spPr>
        <p:txBody>
          <a:bodyPr/>
          <a:lstStyle/>
          <a:p>
            <a:r>
              <a:rPr lang="en-US" sz="2000" b="1">
                <a:solidFill>
                  <a:srgbClr val="FF0000"/>
                </a:solidFill>
                <a:latin typeface="Arial" charset="0"/>
                <a:ea typeface="ＭＳ Ｐゴシック" charset="0"/>
                <a:cs typeface="ＭＳ Ｐゴシック" charset="0"/>
              </a:rPr>
              <a:t>MUSIC</a:t>
            </a:r>
            <a:r>
              <a:rPr lang="en-US" sz="2000">
                <a:latin typeface="Arial" charset="0"/>
                <a:ea typeface="ＭＳ Ｐゴシック" charset="0"/>
                <a:cs typeface="ＭＳ Ｐゴシック" charset="0"/>
              </a:rPr>
              <a:t>.</a:t>
            </a:r>
            <a:r>
              <a:rPr lang="en-US" sz="1200">
                <a:latin typeface="Arial" charset="0"/>
                <a:ea typeface="ＭＳ Ｐゴシック" charset="0"/>
                <a:cs typeface="ＭＳ Ｐゴシック" charset="0"/>
              </a:rPr>
              <a:t>gersteinlab.org</a:t>
            </a:r>
            <a:endParaRPr lang="en-US" sz="2000">
              <a:latin typeface="Arial" charset="0"/>
              <a:ea typeface="ＭＳ Ｐゴシック" charset="0"/>
              <a:cs typeface="ＭＳ Ｐゴシック" charset="0"/>
            </a:endParaRPr>
          </a:p>
          <a:p>
            <a:pPr lvl="1"/>
            <a:r>
              <a:rPr lang="en-US" sz="1800">
                <a:latin typeface="Arial" charset="0"/>
                <a:ea typeface="ＭＳ Ｐゴシック" charset="0"/>
              </a:rPr>
              <a:t>A </a:t>
            </a:r>
            <a:r>
              <a:rPr lang="en-US" b="1">
                <a:solidFill>
                  <a:srgbClr val="0000FF"/>
                </a:solidFill>
                <a:latin typeface="Arial" charset="0"/>
                <a:ea typeface="ＭＳ Ｐゴシック" charset="0"/>
              </a:rPr>
              <a:t>Harmanci</a:t>
            </a:r>
            <a:r>
              <a:rPr lang="en-US" sz="1800">
                <a:latin typeface="Arial" charset="0"/>
                <a:ea typeface="ＭＳ Ｐゴシック" charset="0"/>
              </a:rPr>
              <a:t>, J Rozowsky </a:t>
            </a:r>
          </a:p>
          <a:p>
            <a:r>
              <a:rPr lang="en-US" sz="1800" b="1">
                <a:solidFill>
                  <a:srgbClr val="FF0000"/>
                </a:solidFill>
                <a:latin typeface="Arial" charset="0"/>
                <a:ea typeface="ＭＳ Ｐゴシック" charset="0"/>
                <a:cs typeface="ＭＳ Ｐゴシック" charset="0"/>
              </a:rPr>
              <a:t>FunSeq2</a:t>
            </a:r>
            <a:r>
              <a:rPr lang="en-US" sz="1800">
                <a:latin typeface="Arial" charset="0"/>
                <a:ea typeface="ＭＳ Ｐゴシック" charset="0"/>
                <a:cs typeface="ＭＳ Ｐゴシック" charset="0"/>
              </a:rPr>
              <a:t>.</a:t>
            </a:r>
            <a:r>
              <a:rPr lang="en-US" sz="1200">
                <a:latin typeface="Arial" charset="0"/>
                <a:ea typeface="ＭＳ Ｐゴシック" charset="0"/>
                <a:cs typeface="ＭＳ Ｐゴシック" charset="0"/>
              </a:rPr>
              <a:t>gersteinlab.org </a:t>
            </a:r>
            <a:endParaRPr lang="en-US" sz="1800">
              <a:latin typeface="Arial" charset="0"/>
              <a:ea typeface="ＭＳ Ｐゴシック" charset="0"/>
              <a:cs typeface="ＭＳ Ｐゴシック" charset="0"/>
            </a:endParaRPr>
          </a:p>
          <a:p>
            <a:pPr lvl="1"/>
            <a:r>
              <a:rPr lang="en-US" sz="1800">
                <a:latin typeface="Arial" charset="0"/>
                <a:ea typeface="ＭＳ Ｐゴシック" charset="0"/>
              </a:rPr>
              <a:t>Y </a:t>
            </a:r>
            <a:r>
              <a:rPr lang="en-US" sz="2800" b="1">
                <a:solidFill>
                  <a:srgbClr val="0000FF"/>
                </a:solidFill>
                <a:latin typeface="Arial" charset="0"/>
                <a:ea typeface="ＭＳ Ｐゴシック" charset="0"/>
              </a:rPr>
              <a:t>Fu</a:t>
            </a:r>
            <a:r>
              <a:rPr lang="en-US" sz="1800">
                <a:latin typeface="Arial" charset="0"/>
                <a:ea typeface="ＭＳ Ｐゴシック" charset="0"/>
              </a:rPr>
              <a:t>, Z Liu, S Lou, J Bedford, X Mu, K Yip, E </a:t>
            </a:r>
            <a:r>
              <a:rPr lang="en-US" sz="2800" b="1">
                <a:solidFill>
                  <a:srgbClr val="0000FF"/>
                </a:solidFill>
                <a:latin typeface="Arial" charset="0"/>
                <a:ea typeface="ＭＳ Ｐゴシック" charset="0"/>
              </a:rPr>
              <a:t>Khurana</a:t>
            </a:r>
          </a:p>
          <a:p>
            <a:endParaRPr lang="en-US" sz="1800">
              <a:latin typeface="Arial" charset="0"/>
              <a:ea typeface="ＭＳ Ｐゴシック" charset="0"/>
              <a:cs typeface="ＭＳ Ｐゴシック" charset="0"/>
            </a:endParaRPr>
          </a:p>
          <a:p>
            <a:endParaRPr lang="en-US" sz="1800">
              <a:latin typeface="Arial" charset="0"/>
              <a:ea typeface="ＭＳ Ｐゴシック" charset="0"/>
              <a:cs typeface="ＭＳ Ｐゴシック" charset="0"/>
            </a:endParaRPr>
          </a:p>
        </p:txBody>
      </p:sp>
      <p:sp>
        <p:nvSpPr>
          <p:cNvPr id="5" name="TextBox 4"/>
          <p:cNvSpPr txBox="1"/>
          <p:nvPr/>
        </p:nvSpPr>
        <p:spPr>
          <a:xfrm>
            <a:off x="298450" y="373063"/>
            <a:ext cx="2552700" cy="1630362"/>
          </a:xfrm>
          <a:prstGeom prst="rect">
            <a:avLst/>
          </a:prstGeom>
          <a:solidFill>
            <a:schemeClr val="accent6">
              <a:lumMod val="75000"/>
            </a:schemeClr>
          </a:solidFill>
          <a:ln w="38100" cmpd="sng">
            <a:solidFill>
              <a:schemeClr val="tx1"/>
            </a:solidFill>
          </a:ln>
        </p:spPr>
        <p:txBody>
          <a:bodyPr>
            <a:spAutoFit/>
          </a:bodyPr>
          <a:lstStyle/>
          <a:p>
            <a:pPr algn="ctr">
              <a:defRPr/>
            </a:pPr>
            <a:endParaRPr lang="en-US" sz="2000" b="1" dirty="0">
              <a:solidFill>
                <a:schemeClr val="bg1">
                  <a:lumMod val="95000"/>
                </a:schemeClr>
              </a:solidFill>
            </a:endParaRPr>
          </a:p>
          <a:p>
            <a:pPr algn="ctr">
              <a:defRPr/>
            </a:pPr>
            <a:r>
              <a:rPr lang="en-US" sz="2000" b="1" dirty="0">
                <a:solidFill>
                  <a:schemeClr val="bg1">
                    <a:lumMod val="95000"/>
                  </a:schemeClr>
                </a:solidFill>
              </a:rPr>
              <a:t>Hiring postdocs, see</a:t>
            </a:r>
          </a:p>
          <a:p>
            <a:pPr algn="ctr">
              <a:defRPr/>
            </a:pPr>
            <a:r>
              <a:rPr lang="en-US" sz="2000" b="1" dirty="0">
                <a:solidFill>
                  <a:schemeClr val="bg1">
                    <a:lumMod val="95000"/>
                  </a:schemeClr>
                </a:solidFill>
              </a:rPr>
              <a:t> </a:t>
            </a:r>
          </a:p>
          <a:p>
            <a:pPr algn="ctr">
              <a:defRPr/>
            </a:pPr>
            <a:r>
              <a:rPr lang="en-US" sz="2000" b="1" dirty="0" err="1">
                <a:solidFill>
                  <a:schemeClr val="bg1">
                    <a:lumMod val="95000"/>
                  </a:schemeClr>
                </a:solidFill>
              </a:rPr>
              <a:t>GersteinLab.org</a:t>
            </a:r>
            <a:r>
              <a:rPr lang="en-US" sz="2000" b="1" dirty="0">
                <a:solidFill>
                  <a:schemeClr val="bg1">
                    <a:lumMod val="95000"/>
                  </a:schemeClr>
                </a:solidFill>
              </a:rPr>
              <a:t>/jobs</a:t>
            </a:r>
          </a:p>
          <a:p>
            <a:pPr algn="ctr">
              <a:defRPr/>
            </a:pPr>
            <a:endParaRPr lang="en-US" sz="2000" b="1" dirty="0">
              <a:solidFill>
                <a:schemeClr val="bg1">
                  <a:lumMod val="95000"/>
                </a:schemeClr>
              </a:solidFill>
            </a:endParaRPr>
          </a:p>
        </p:txBody>
      </p:sp>
      <p:cxnSp>
        <p:nvCxnSpPr>
          <p:cNvPr id="109572" name="Straight Connector 6"/>
          <p:cNvCxnSpPr>
            <a:cxnSpLocks noChangeShapeType="1"/>
          </p:cNvCxnSpPr>
          <p:nvPr/>
        </p:nvCxnSpPr>
        <p:spPr bwMode="auto">
          <a:xfrm>
            <a:off x="779463" y="2743200"/>
            <a:ext cx="1592262" cy="0"/>
          </a:xfrm>
          <a:prstGeom prst="line">
            <a:avLst/>
          </a:prstGeom>
          <a:noFill/>
          <a:ln w="57150">
            <a:solidFill>
              <a:schemeClr val="tx1"/>
            </a:solidFill>
            <a:round/>
            <a:headEnd type="oval" w="sm" len="sm"/>
            <a:tailEnd type="oval" w="sm" len="sm"/>
          </a:ln>
          <a:extLst>
            <a:ext uri="{909E8E84-426E-40dd-AFC4-6F175D3DCCD1}">
              <a14:hiddenFill xmlns:a14="http://schemas.microsoft.com/office/drawing/2010/main">
                <a:noFill/>
              </a14:hiddenFill>
            </a:ext>
          </a:extLst>
        </p:spPr>
      </p:cxnSp>
      <p:pic>
        <p:nvPicPr>
          <p:cNvPr id="1095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6013" y="373063"/>
            <a:ext cx="3346450" cy="4462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Tm="15764"/>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5514975" y="808038"/>
            <a:ext cx="3413125" cy="1143000"/>
          </a:xfrm>
        </p:spPr>
        <p:txBody>
          <a:bodyPr/>
          <a:lstStyle/>
          <a:p>
            <a:pPr eaLnBrk="1" hangingPunct="1"/>
            <a:r>
              <a:rPr lang="en-US" sz="3200">
                <a:latin typeface="Arial" charset="0"/>
              </a:rPr>
              <a:t>Biochemically Active Regions Don't all Appear to be Under Constraint</a:t>
            </a:r>
          </a:p>
        </p:txBody>
      </p:sp>
      <p:sp>
        <p:nvSpPr>
          <p:cNvPr id="110595" name="Rectangle 8"/>
          <p:cNvSpPr>
            <a:spLocks noGrp="1" noChangeArrowheads="1"/>
          </p:cNvSpPr>
          <p:nvPr>
            <p:ph idx="1"/>
          </p:nvPr>
        </p:nvSpPr>
        <p:spPr>
          <a:xfrm>
            <a:off x="5626100" y="2903538"/>
            <a:ext cx="3149600" cy="3716337"/>
          </a:xfrm>
        </p:spPr>
        <p:txBody>
          <a:bodyPr/>
          <a:lstStyle/>
          <a:p>
            <a:r>
              <a:rPr lang="en-US">
                <a:latin typeface="Arial" charset="0"/>
              </a:rPr>
              <a:t>Integrating &amp; averaging results over larger and larger sets</a:t>
            </a:r>
          </a:p>
          <a:p>
            <a:r>
              <a:rPr lang="en-US">
                <a:latin typeface="Arial" charset="0"/>
              </a:rPr>
              <a:t>Comparison of integrated quantities</a:t>
            </a:r>
          </a:p>
        </p:txBody>
      </p:sp>
      <p:sp>
        <p:nvSpPr>
          <p:cNvPr id="110593" name="Slide Number Placeholder 3"/>
          <p:cNvSpPr>
            <a:spLocks noGrp="1"/>
          </p:cNvSpPr>
          <p:nvPr>
            <p:ph type="sldNum" sz="quarter" idx="4294967295"/>
          </p:nvPr>
        </p:nvSpPr>
        <p:spPr>
          <a:xfrm rot="16200000">
            <a:off x="4906963" y="4543425"/>
            <a:ext cx="4237037" cy="258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fld id="{BCCF4787-DBBF-4447-86A2-2E8FF66E631F}" type="slidenum">
              <a:rPr lang="en-US" sz="1200">
                <a:solidFill>
                  <a:srgbClr val="FFFFFF"/>
                </a:solidFill>
                <a:latin typeface="Arial" charset="0"/>
              </a:rPr>
              <a:pPr/>
              <a:t>49</a:t>
            </a:fld>
            <a:r>
              <a:rPr lang="en-US" sz="1200">
                <a:solidFill>
                  <a:srgbClr val="FFFFFF"/>
                </a:solidFill>
                <a:latin typeface="Arial" charset="0"/>
              </a:rPr>
              <a:t>   (c) Mark Gerstein, 2002, Yale, bioinfo.mbb.yale.edu</a:t>
            </a: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t="33069"/>
          <a:stretch>
            <a:fillRect/>
          </a:stretch>
        </p:blipFill>
        <p:spPr bwMode="auto">
          <a:xfrm>
            <a:off x="0" y="2449513"/>
            <a:ext cx="5299075"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0597" name="Text Box 5"/>
          <p:cNvSpPr txBox="1">
            <a:spLocks noChangeArrowheads="1"/>
          </p:cNvSpPr>
          <p:nvPr/>
        </p:nvSpPr>
        <p:spPr bwMode="auto">
          <a:xfrm>
            <a:off x="0" y="6600825"/>
            <a:ext cx="3048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defTabSz="914400" eaLnBrk="1" hangingPunct="1">
              <a:lnSpc>
                <a:spcPct val="90000"/>
              </a:lnSpc>
              <a:spcBef>
                <a:spcPct val="20000"/>
              </a:spcBef>
            </a:pPr>
            <a:r>
              <a:rPr lang="en-US" sz="1200">
                <a:solidFill>
                  <a:srgbClr val="000000"/>
                </a:solidFill>
                <a:latin typeface="Times New Roman" charset="0"/>
              </a:rPr>
              <a:t>[ENCODE Consortium, </a:t>
            </a:r>
            <a:r>
              <a:rPr lang="en-US" sz="1200" b="1" i="1">
                <a:solidFill>
                  <a:srgbClr val="000000"/>
                </a:solidFill>
                <a:latin typeface="Times New Roman" charset="0"/>
              </a:rPr>
              <a:t>Nature </a:t>
            </a:r>
            <a:r>
              <a:rPr lang="en-US" sz="1200">
                <a:solidFill>
                  <a:srgbClr val="000000"/>
                </a:solidFill>
                <a:latin typeface="Times New Roman" charset="0"/>
              </a:rPr>
              <a:t> 447,  2007]</a:t>
            </a:r>
          </a:p>
        </p:txBody>
      </p:sp>
    </p:spTree>
  </p:cSld>
  <p:clrMapOvr>
    <a:masterClrMapping/>
  </p:clrMapOvr>
  <p:transition xmlns:p14="http://schemas.microsoft.com/office/powerpoint/2010/main" advTm="33047"/>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cSld>
  <p:clrMapOvr>
    <a:masterClrMapping/>
  </p:clrMapOvr>
  <p:transition xmlns:p14="http://schemas.microsoft.com/office/powerpoint/2010/main" spd="slow" advTm="39902"/>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Slide Number Placeholder 3"/>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B49CCB7-0B97-2543-9607-A58A3DEF9BEE}" type="slidenum">
              <a:rPr lang="en-US" sz="1800">
                <a:solidFill>
                  <a:srgbClr val="000000"/>
                </a:solidFill>
              </a:rPr>
              <a:pPr eaLnBrk="1" hangingPunct="1"/>
              <a:t>50</a:t>
            </a:fld>
            <a:endParaRPr lang="en-US" sz="1800">
              <a:solidFill>
                <a:srgbClr val="000000"/>
              </a:solidFill>
            </a:endParaRPr>
          </a:p>
        </p:txBody>
      </p:sp>
      <p:sp>
        <p:nvSpPr>
          <p:cNvPr id="112643" name="Title 1"/>
          <p:cNvSpPr txBox="1">
            <a:spLocks/>
          </p:cNvSpPr>
          <p:nvPr/>
        </p:nvSpPr>
        <p:spPr bwMode="auto">
          <a:xfrm>
            <a:off x="287338" y="171450"/>
            <a:ext cx="3870325"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800000"/>
                </a:solidFill>
              </a:rPr>
              <a:t>Fusion Group</a:t>
            </a:r>
            <a:br>
              <a:rPr lang="en-US" sz="2000" b="1">
                <a:solidFill>
                  <a:srgbClr val="800000"/>
                </a:solidFill>
              </a:rPr>
            </a:br>
            <a:r>
              <a:rPr lang="en-US" sz="2000" b="1">
                <a:solidFill>
                  <a:srgbClr val="800000"/>
                </a:solidFill>
              </a:rPr>
              <a:t>1000G FIG-Cancer</a:t>
            </a:r>
            <a:br>
              <a:rPr lang="en-US" sz="2000" b="1">
                <a:solidFill>
                  <a:srgbClr val="800000"/>
                </a:solidFill>
              </a:rPr>
            </a:br>
            <a:r>
              <a:rPr lang="en-US" sz="2000" b="1">
                <a:solidFill>
                  <a:srgbClr val="000090"/>
                </a:solidFill>
              </a:rPr>
              <a:t>Acknowledgements</a:t>
            </a:r>
          </a:p>
        </p:txBody>
      </p:sp>
      <p:sp>
        <p:nvSpPr>
          <p:cNvPr id="112644" name="TextBox 9"/>
          <p:cNvSpPr txBox="1">
            <a:spLocks noChangeArrowheads="1"/>
          </p:cNvSpPr>
          <p:nvPr/>
        </p:nvSpPr>
        <p:spPr bwMode="auto">
          <a:xfrm>
            <a:off x="179388" y="1203325"/>
            <a:ext cx="36068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solidFill>
                  <a:srgbClr val="000000"/>
                </a:solidFill>
                <a:latin typeface="Arial" charset="0"/>
                <a:cs typeface="Arial" charset="0"/>
              </a:rPr>
              <a:t>Yale</a:t>
            </a:r>
          </a:p>
          <a:p>
            <a:pPr algn="ctr" eaLnBrk="1" hangingPunct="1"/>
            <a:r>
              <a:rPr lang="en-US" sz="1600" b="1" u="sng">
                <a:solidFill>
                  <a:srgbClr val="77933C"/>
                </a:solidFill>
                <a:latin typeface="Arial" charset="0"/>
                <a:cs typeface="Arial" charset="0"/>
              </a:rPr>
              <a:t>Ekta Khurana, Yao Fu, Jieming Chen, </a:t>
            </a:r>
            <a:br>
              <a:rPr lang="en-US" sz="1600" b="1" u="sng">
                <a:solidFill>
                  <a:srgbClr val="77933C"/>
                </a:solidFill>
                <a:latin typeface="Arial" charset="0"/>
                <a:cs typeface="Arial" charset="0"/>
              </a:rPr>
            </a:br>
            <a:r>
              <a:rPr lang="en-US" sz="1600" b="1" u="sng">
                <a:solidFill>
                  <a:srgbClr val="008000"/>
                </a:solidFill>
                <a:latin typeface="Arial" charset="0"/>
                <a:cs typeface="Arial" charset="0"/>
              </a:rPr>
              <a:t>Xinmeng Mu</a:t>
            </a:r>
            <a:r>
              <a:rPr lang="en-US" sz="1600">
                <a:solidFill>
                  <a:srgbClr val="008000"/>
                </a:solidFill>
                <a:latin typeface="Arial" charset="0"/>
                <a:cs typeface="Arial" charset="0"/>
              </a:rPr>
              <a:t>, Lucas Lochovsky, </a:t>
            </a:r>
            <a:br>
              <a:rPr lang="en-US" sz="1600">
                <a:solidFill>
                  <a:srgbClr val="008000"/>
                </a:solidFill>
                <a:latin typeface="Arial" charset="0"/>
                <a:cs typeface="Arial" charset="0"/>
              </a:rPr>
            </a:br>
            <a:r>
              <a:rPr lang="en-US" sz="1600">
                <a:solidFill>
                  <a:srgbClr val="008000"/>
                </a:solidFill>
                <a:latin typeface="Arial" charset="0"/>
                <a:cs typeface="Arial" charset="0"/>
              </a:rPr>
              <a:t>Arif Harmanci, Alexej Abyzov, Suganthi Balasubramanian, Cristina Sisu, </a:t>
            </a:r>
            <a:br>
              <a:rPr lang="en-US" sz="1600">
                <a:solidFill>
                  <a:srgbClr val="008000"/>
                </a:solidFill>
                <a:latin typeface="Arial" charset="0"/>
                <a:cs typeface="Arial" charset="0"/>
              </a:rPr>
            </a:br>
            <a:r>
              <a:rPr lang="en-US" sz="1600">
                <a:solidFill>
                  <a:srgbClr val="008000"/>
                </a:solidFill>
                <a:latin typeface="Arial" charset="0"/>
                <a:cs typeface="Arial" charset="0"/>
              </a:rPr>
              <a:t>Declan Clarke, Mike Wilson</a:t>
            </a:r>
          </a:p>
          <a:p>
            <a:pPr algn="ctr" eaLnBrk="1" hangingPunct="1"/>
            <a:endParaRPr lang="en-US" sz="800" b="1">
              <a:solidFill>
                <a:srgbClr val="008000"/>
              </a:solidFill>
              <a:latin typeface="Arial" charset="0"/>
              <a:cs typeface="Arial" charset="0"/>
            </a:endParaRPr>
          </a:p>
          <a:p>
            <a:pPr algn="ctr" eaLnBrk="1" hangingPunct="1"/>
            <a:r>
              <a:rPr lang="en-US" sz="2000">
                <a:solidFill>
                  <a:srgbClr val="000000"/>
                </a:solidFill>
                <a:latin typeface="Arial" charset="0"/>
                <a:cs typeface="Arial" charset="0"/>
              </a:rPr>
              <a:t>Sanger</a:t>
            </a:r>
          </a:p>
          <a:p>
            <a:pPr algn="ctr" eaLnBrk="1" hangingPunct="1"/>
            <a:r>
              <a:rPr lang="en-US" sz="1600" b="1" u="sng">
                <a:solidFill>
                  <a:srgbClr val="008000"/>
                </a:solidFill>
                <a:latin typeface="Arial" charset="0"/>
                <a:cs typeface="Arial" charset="0"/>
              </a:rPr>
              <a:t>Vincenza Colonna</a:t>
            </a:r>
            <a:r>
              <a:rPr lang="en-US" sz="1600">
                <a:solidFill>
                  <a:srgbClr val="008000"/>
                </a:solidFill>
                <a:latin typeface="Arial" charset="0"/>
                <a:cs typeface="Arial" charset="0"/>
              </a:rPr>
              <a:t>, Yali Xue, </a:t>
            </a:r>
            <a:br>
              <a:rPr lang="en-US" sz="1600">
                <a:solidFill>
                  <a:srgbClr val="008000"/>
                </a:solidFill>
                <a:latin typeface="Arial" charset="0"/>
                <a:cs typeface="Arial" charset="0"/>
              </a:rPr>
            </a:br>
            <a:r>
              <a:rPr lang="en-US" sz="1600" b="1" u="sng">
                <a:solidFill>
                  <a:srgbClr val="008000"/>
                </a:solidFill>
                <a:latin typeface="Arial" charset="0"/>
                <a:cs typeface="Arial" charset="0"/>
              </a:rPr>
              <a:t>Chris Tyler-Smith</a:t>
            </a:r>
          </a:p>
          <a:p>
            <a:pPr algn="ctr" eaLnBrk="1" hangingPunct="1"/>
            <a:endParaRPr lang="en-US" sz="1600">
              <a:solidFill>
                <a:srgbClr val="000000"/>
              </a:solidFill>
              <a:latin typeface="Arial" charset="0"/>
              <a:cs typeface="Arial" charset="0"/>
            </a:endParaRPr>
          </a:p>
          <a:p>
            <a:pPr algn="ctr" eaLnBrk="1" hangingPunct="1"/>
            <a:r>
              <a:rPr lang="en-US" sz="2000">
                <a:solidFill>
                  <a:srgbClr val="000000"/>
                </a:solidFill>
                <a:latin typeface="Arial" charset="0"/>
                <a:cs typeface="Arial" charset="0"/>
              </a:rPr>
              <a:t>Cornell</a:t>
            </a:r>
          </a:p>
          <a:p>
            <a:pPr algn="ctr" eaLnBrk="1" hangingPunct="1"/>
            <a:r>
              <a:rPr lang="en-US" sz="1600">
                <a:solidFill>
                  <a:srgbClr val="008000"/>
                </a:solidFill>
                <a:latin typeface="Arial" charset="0"/>
                <a:cs typeface="Arial" charset="0"/>
              </a:rPr>
              <a:t>Steven Lipkin, Jishnu Das, Robert Fragoza, Xiaomu Wei, </a:t>
            </a:r>
            <a:r>
              <a:rPr lang="en-US" sz="1600" b="1" u="sng">
                <a:solidFill>
                  <a:srgbClr val="008000"/>
                </a:solidFill>
                <a:latin typeface="Arial" charset="0"/>
                <a:cs typeface="Arial" charset="0"/>
              </a:rPr>
              <a:t>Haiyuan Yu</a:t>
            </a:r>
            <a:endParaRPr lang="en-US" sz="2000" b="1" u="sng">
              <a:solidFill>
                <a:srgbClr val="008000"/>
              </a:solidFill>
              <a:latin typeface="Arial" charset="0"/>
              <a:cs typeface="Arial" charset="0"/>
            </a:endParaRPr>
          </a:p>
          <a:p>
            <a:pPr algn="ctr" eaLnBrk="1" hangingPunct="1"/>
            <a:endParaRPr lang="en-US" sz="600" b="1">
              <a:solidFill>
                <a:srgbClr val="800000"/>
              </a:solidFill>
              <a:latin typeface="Arial" charset="0"/>
              <a:cs typeface="Arial" charset="0"/>
            </a:endParaRPr>
          </a:p>
          <a:p>
            <a:pPr algn="ctr" eaLnBrk="1" hangingPunct="1"/>
            <a:r>
              <a:rPr lang="en-US" sz="1800">
                <a:solidFill>
                  <a:srgbClr val="800000"/>
                </a:solidFill>
                <a:latin typeface="Arial" charset="0"/>
                <a:cs typeface="Arial" charset="0"/>
              </a:rPr>
              <a:t> Andrea Sboner, Dimple Chakravarty, Naoki Kitabayashi, Vaja Liluashvili, </a:t>
            </a:r>
            <a:br>
              <a:rPr lang="en-US" sz="1800">
                <a:solidFill>
                  <a:srgbClr val="800000"/>
                </a:solidFill>
                <a:latin typeface="Arial" charset="0"/>
                <a:cs typeface="Arial" charset="0"/>
              </a:rPr>
            </a:br>
            <a:r>
              <a:rPr lang="en-US" sz="1800">
                <a:solidFill>
                  <a:srgbClr val="800000"/>
                </a:solidFill>
                <a:latin typeface="Arial" charset="0"/>
                <a:cs typeface="Arial" charset="0"/>
              </a:rPr>
              <a:t>Zeynep H. Gümüş, </a:t>
            </a:r>
            <a:br>
              <a:rPr lang="en-US" sz="1800">
                <a:solidFill>
                  <a:srgbClr val="800000"/>
                </a:solidFill>
                <a:latin typeface="Arial" charset="0"/>
                <a:cs typeface="Arial" charset="0"/>
              </a:rPr>
            </a:br>
            <a:r>
              <a:rPr lang="en-US" sz="1800" b="1" u="sng">
                <a:solidFill>
                  <a:srgbClr val="800000"/>
                </a:solidFill>
                <a:latin typeface="Arial" charset="0"/>
                <a:cs typeface="Arial" charset="0"/>
              </a:rPr>
              <a:t>Mark A. Rubin</a:t>
            </a:r>
            <a:r>
              <a:rPr lang="en-US" sz="1800" b="1">
                <a:solidFill>
                  <a:srgbClr val="800000"/>
                </a:solidFill>
                <a:latin typeface="Arial" charset="0"/>
                <a:cs typeface="Arial" charset="0"/>
              </a:rPr>
              <a:t/>
            </a:r>
            <a:br>
              <a:rPr lang="en-US" sz="1800" b="1">
                <a:solidFill>
                  <a:srgbClr val="800000"/>
                </a:solidFill>
                <a:latin typeface="Arial" charset="0"/>
                <a:cs typeface="Arial" charset="0"/>
              </a:rPr>
            </a:br>
            <a:endParaRPr lang="en-US" sz="1800">
              <a:solidFill>
                <a:srgbClr val="800000"/>
              </a:solidFill>
              <a:latin typeface="Arial" charset="0"/>
              <a:cs typeface="Arial" charset="0"/>
            </a:endParaRPr>
          </a:p>
        </p:txBody>
      </p:sp>
      <p:sp>
        <p:nvSpPr>
          <p:cNvPr id="112645" name="Rectangle 13"/>
          <p:cNvSpPr>
            <a:spLocks noChangeArrowheads="1"/>
          </p:cNvSpPr>
          <p:nvPr/>
        </p:nvSpPr>
        <p:spPr bwMode="auto">
          <a:xfrm>
            <a:off x="3902075" y="1855788"/>
            <a:ext cx="4975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2000">
                <a:solidFill>
                  <a:srgbClr val="000000"/>
                </a:solidFill>
                <a:latin typeface="Arial" charset="0"/>
                <a:cs typeface="Arial" charset="0"/>
              </a:rPr>
              <a:t>US, UK, Switzerland….</a:t>
            </a:r>
          </a:p>
          <a:p>
            <a:pPr algn="ctr" defTabSz="457200"/>
            <a:r>
              <a:rPr lang="en-US" sz="1400" b="1" u="sng">
                <a:solidFill>
                  <a:srgbClr val="008000"/>
                </a:solidFill>
                <a:latin typeface="Arial" charset="0"/>
                <a:cs typeface="Arial" charset="0"/>
              </a:rPr>
              <a:t>Hyun Min Kang, Tuuli Lappalainen,</a:t>
            </a:r>
            <a:r>
              <a:rPr lang="en-US" sz="1100">
                <a:solidFill>
                  <a:srgbClr val="008000"/>
                </a:solidFill>
                <a:latin typeface="Arial" charset="0"/>
                <a:cs typeface="Arial" charset="0"/>
              </a:rPr>
              <a:t> Kathryn Beal, Daniel Challis, Yuan Chen, Laura Clarke, Fiona Cunningham, Emmanouil T. Dermitzakis, Uday Evani, Paul Flicek, Erik Garrison, Javier Herrero, Yong Kong, Kasper Lage, Daniel G. MacArthur, Gabor Marth, Donna Muzny, Tune H. Pers, Graham R. S. Ritchie, Jeffrey A. Rosenfeld, Fuli Yu, Richard Gibbs</a:t>
            </a:r>
          </a:p>
        </p:txBody>
      </p:sp>
      <p:pic>
        <p:nvPicPr>
          <p:cNvPr id="112646" name="Picture 199" descr="cover_nature.jpg"/>
          <p:cNvPicPr>
            <a:picLocks noChangeAspect="1"/>
          </p:cNvPicPr>
          <p:nvPr/>
        </p:nvPicPr>
        <p:blipFill>
          <a:blip r:embed="rId4">
            <a:extLst>
              <a:ext uri="{28A0092B-C50C-407E-A947-70E740481C1C}">
                <a14:useLocalDpi xmlns:a14="http://schemas.microsoft.com/office/drawing/2010/main" val="0"/>
              </a:ext>
            </a:extLst>
          </a:blip>
          <a:srcRect t="23117" b="15561"/>
          <a:stretch>
            <a:fillRect/>
          </a:stretch>
        </p:blipFill>
        <p:spPr bwMode="auto">
          <a:xfrm>
            <a:off x="7343775" y="646113"/>
            <a:ext cx="14081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Box 1"/>
          <p:cNvSpPr txBox="1">
            <a:spLocks noChangeArrowheads="1"/>
          </p:cNvSpPr>
          <p:nvPr/>
        </p:nvSpPr>
        <p:spPr bwMode="auto">
          <a:xfrm>
            <a:off x="4995863" y="736600"/>
            <a:ext cx="1679575" cy="923925"/>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8000"/>
                </a:solidFill>
              </a:rPr>
              <a:t>Functional Interpretation Subgroup</a:t>
            </a:r>
          </a:p>
        </p:txBody>
      </p:sp>
      <p:sp>
        <p:nvSpPr>
          <p:cNvPr id="112648" name="TextBox 8"/>
          <p:cNvSpPr txBox="1">
            <a:spLocks noChangeArrowheads="1"/>
          </p:cNvSpPr>
          <p:nvPr/>
        </p:nvSpPr>
        <p:spPr bwMode="auto">
          <a:xfrm>
            <a:off x="7245350" y="214313"/>
            <a:ext cx="1731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rPr>
              <a:t>~1000 “authors”</a:t>
            </a:r>
          </a:p>
        </p:txBody>
      </p:sp>
      <p:sp>
        <p:nvSpPr>
          <p:cNvPr id="112649" name="TextBox 10"/>
          <p:cNvSpPr txBox="1">
            <a:spLocks noChangeArrowheads="1"/>
          </p:cNvSpPr>
          <p:nvPr/>
        </p:nvSpPr>
        <p:spPr bwMode="auto">
          <a:xfrm>
            <a:off x="5187950" y="214313"/>
            <a:ext cx="1233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8000"/>
                </a:solidFill>
              </a:rPr>
              <a:t>~50 people</a:t>
            </a:r>
          </a:p>
        </p:txBody>
      </p:sp>
      <p:cxnSp>
        <p:nvCxnSpPr>
          <p:cNvPr id="8" name="Straight Arrow Connector 7"/>
          <p:cNvCxnSpPr>
            <a:endCxn id="112649" idx="3"/>
          </p:cNvCxnSpPr>
          <p:nvPr/>
        </p:nvCxnSpPr>
        <p:spPr>
          <a:xfrm flipH="1">
            <a:off x="6421438" y="396875"/>
            <a:ext cx="8239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2649" idx="1"/>
            <a:endCxn id="112643" idx="3"/>
          </p:cNvCxnSpPr>
          <p:nvPr/>
        </p:nvCxnSpPr>
        <p:spPr>
          <a:xfrm flipH="1">
            <a:off x="4157663" y="400050"/>
            <a:ext cx="1030287" cy="2809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1265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7663" y="3871913"/>
            <a:ext cx="4529137" cy="2849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advTm="21963"/>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cSld>
  <p:clrMapOvr>
    <a:masterClrMapping/>
  </p:clrMapOvr>
  <p:transition xmlns:p14="http://schemas.microsoft.com/office/powerpoint/2010/main" spd="slow" advTm="39902"/>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cSld>
  <p:clrMapOvr>
    <a:masterClrMapping/>
  </p:clrMapOvr>
  <p:transition xmlns:p14="http://schemas.microsoft.com/office/powerpoint/2010/main" spd="slow" advTm="15254"/>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a:xfrm>
            <a:off x="457200" y="444500"/>
            <a:ext cx="8229600" cy="1143000"/>
          </a:xfrm>
        </p:spPr>
        <p:txBody>
          <a:bodyPr/>
          <a:lstStyle/>
          <a:p>
            <a:r>
              <a:rPr lang="en-US" sz="3600">
                <a:latin typeface="Calibri" charset="0"/>
              </a:rPr>
              <a:t>MBG: ‘03-’15: (happy little)</a:t>
            </a:r>
            <a:br>
              <a:rPr lang="en-US" sz="3600">
                <a:latin typeface="Calibri" charset="0"/>
              </a:rPr>
            </a:br>
            <a:r>
              <a:rPr lang="en-US" sz="3600">
                <a:latin typeface="Calibri" charset="0"/>
              </a:rPr>
              <a:t>COG in a Big-science </a:t>
            </a:r>
            <a:br>
              <a:rPr lang="en-US" sz="3600">
                <a:latin typeface="Calibri" charset="0"/>
              </a:rPr>
            </a:br>
            <a:r>
              <a:rPr lang="en-US" sz="3600">
                <a:latin typeface="Calibri" charset="0"/>
              </a:rPr>
              <a:t>Machine</a:t>
            </a:r>
          </a:p>
        </p:txBody>
      </p:sp>
      <p:pic>
        <p:nvPicPr>
          <p:cNvPr id="14848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0490" b="10490"/>
          <a:stretch>
            <a:fillRect/>
          </a:stretch>
        </p:blipFill>
        <p:spPr>
          <a:xfrm>
            <a:off x="457200" y="2122488"/>
            <a:ext cx="8229600" cy="4525962"/>
          </a:xfrm>
        </p:spPr>
      </p:pic>
      <p:pic>
        <p:nvPicPr>
          <p:cNvPr id="1484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220000">
            <a:off x="8129588" y="4003675"/>
            <a:ext cx="3746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6"/>
          <p:cNvPicPr>
            <a:picLocks noChangeAspect="1"/>
          </p:cNvPicPr>
          <p:nvPr/>
        </p:nvPicPr>
        <p:blipFill>
          <a:blip r:embed="rId4">
            <a:extLst>
              <a:ext uri="{28A0092B-C50C-407E-A947-70E740481C1C}">
                <a14:useLocalDpi xmlns:a14="http://schemas.microsoft.com/office/drawing/2010/main" val="0"/>
              </a:ext>
            </a:extLst>
          </a:blip>
          <a:srcRect l="9489" t="9814" r="9258"/>
          <a:stretch>
            <a:fillRect/>
          </a:stretch>
        </p:blipFill>
        <p:spPr bwMode="auto">
          <a:xfrm>
            <a:off x="4784725" y="3376613"/>
            <a:ext cx="88582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p:cNvSpPr/>
          <p:nvPr/>
        </p:nvSpPr>
        <p:spPr>
          <a:xfrm>
            <a:off x="7329488" y="714375"/>
            <a:ext cx="1814512" cy="1054100"/>
          </a:xfrm>
          <a:prstGeom prst="wedgeEllipseCallout">
            <a:avLst>
              <a:gd name="adj1" fmla="val -147520"/>
              <a:gd name="adj2" fmla="val 269268"/>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Mark, Redo the PCA -Again!</a:t>
            </a:r>
          </a:p>
        </p:txBody>
      </p:sp>
    </p:spTree>
  </p:cSld>
  <p:clrMapOvr>
    <a:masterClrMapping/>
  </p:clrMapOvr>
  <p:transition xmlns:p14="http://schemas.microsoft.com/office/powerpoint/2010/main" spd="slow" advTm="36178"/>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a:xfrm>
            <a:off x="606425" y="0"/>
            <a:ext cx="7772400" cy="468313"/>
          </a:xfrm>
        </p:spPr>
        <p:txBody>
          <a:bodyPr/>
          <a:lstStyle/>
          <a:p>
            <a:r>
              <a:rPr lang="en-US">
                <a:latin typeface="Arial" charset="0"/>
                <a:ea typeface="ＭＳ Ｐゴシック" charset="0"/>
                <a:cs typeface="ＭＳ Ｐゴシック" charset="0"/>
              </a:rPr>
              <a:t>Encode Production People </a:t>
            </a:r>
          </a:p>
        </p:txBody>
      </p:sp>
      <p:sp>
        <p:nvSpPr>
          <p:cNvPr id="149506" name="TextBox 3"/>
          <p:cNvSpPr txBox="1">
            <a:spLocks noChangeArrowheads="1"/>
          </p:cNvSpPr>
          <p:nvPr/>
        </p:nvSpPr>
        <p:spPr bwMode="auto">
          <a:xfrm>
            <a:off x="0" y="487363"/>
            <a:ext cx="9144000"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Dunham I, Kundaje A, Aldred SF, Collins PJ, Davis CA, Doyle F, Epstein CB, Frietze S, Harrow J, Kaul R, Khatun J, Lajoie BR, Landt SG, Lee BK, Pauli F, Rosenbloom KR, Sabo P, Safi A, Sanyal A, Shoresh N, Simon JM, Song L, Trinklein ND, Altshuler RC, Birney E, Brown JB, Cheng C, Djebali S, Dong X, Dunham I, Ernst J, Furey TS, Gerstein M, Giardine B, Greven M, Hardison RC, Harris RS, Herrero J, Hoffman MM, Iyer S, Kellis M, Khatun J, Kheradpour P, Kundaje A, Lassmann T, Li Q, Lin X, Marinov GK, Merkel A, Mortazavi A, Parker SC, Reddy TE, Rozowsky J, Schlesinger F, Thurman RE, Wang J, Ward LD, Whitfield TW, Wilder SP, Wu W, Xi HS, Yip KY, Zhuang J, Pazin MJ, Lowdon RF, Dillon LA, Adams LB, Kelly CJ, Zhang J, Wexler JR, Green ED, Good PJ, Feingold EA, Bernstein BE, Birney E, Crawford GE, Dekker J, Elnitski L, Farnham PJ, Gerstein M, Giddings MC, Gingeras TR, Green ED, Guigó R, Hardison RC, Hubbard TJ, Kellis M, Kent W, Lieb JD, Margulies EH, Myers RM, Snyder M, Stamatoyannopoulos JA, Tenenbaum SA, Weng Z, White KP, Wold B, Khatun J, Yu Y, Wrobel J, Risk BA, Gunawardena HP, Kuiper HC, Maier CW, Xie L, Chen X, Giddings MC, Bernstein BE, Epstein CB, Shoresh N, Ernst J, Kheradpour P, Mikkelsen TS, Gillespie S, Goren A, Ram O, Zhang X, Wang L, Issner R, Coyne MJ, Durham T, Ku M, Truong T, Ward LD, Altshuler RC, Eaton ML, Kellis M, Djebali S, Davis CA, Merkel A, Dobin A, Lassmann T, Mortazavi A, Tanzer A, Lagarde J, Lin W, Schlesinger F, Xue C, Marinov GK, Khatun J, Williams BA, Zaleski C, Rozowsky J, Röder M, Kokocinski F, Abdelhamid RF, Alioto T, Antoshechkin I, Baer MT, Batut P, Bell I, Bell K, Chakrabortty S, Chen X, Chrast J, Curado J, Derrien T, Drenkow J, Dumais E, Dumais J, Duttagupta R, Fastuca M, Fejes-Toth K, Ferreira P, Foissac S, Fullwood MJ, Gao H, Gonzalez D, Gordon A, Gunawardena HP, Howald C, Jha S, Johnson R, Kapranov P, King B, Kingswood C, Li G, Luo OJ, Park E, Preall JB, Presaud K, Ribeca P, Risk BA, Robyr D, Ruan X, Sammeth M, Sandhu KS, Schaeffer L, See LH, Shahab A, Skancke J, Suzuki AM, Takahashi H, Tilgner H, Trout D, Walters N, Wang H, Wrobel J, Yu Y, Hayashizaki Y, Harrow J, Gerstein M, Hubbard TJ, Reymond A, Antonarakis SE, Hannon GJ, Giddings MC, Ruan Y, Wold B, Carninci P, Guigó R, Gingeras TR, Rosenbloom KR, Sloan CA, Learned K, Malladi VS, Wong MC, Barber GP, Cline MS, Dreszer TR, Heitner SG, Karolchik D, Kent W, Kirkup VM, Meyer LR, Long JC, Maddren M, Raney BJ, Furey TS, Song L, Grasfeder LL, Giresi PG, Lee BK, Battenhouse A, Sheffield NC, Simon JM, Showers KA, Safi A, London D, Bhinge AA, Shestak C, Schaner MR, Kim SK, Zhang ZZ, Mieczkowski PA, Mieczkowska JO, Liu Z, McDaniell RM, Ni Y, Rashid NU, Kim MJ, Adar S, Zhang Z, Wang T, Winter D, Keefe D, Birney E, Iyer VR, Lieb JD, Crawford GE, Li G, Sandhu KS, Zheng M, Wang P, Luo OJ, Shahab A, Fullwood MJ, Ruan X, Ruan Y, Myers RM, Pauli F, Williams BA, Gertz J, Marinov GK, Reddy TE, Vielmetter J, Partridge E, Trout D, Varley KE, Gasper C, Bansal A, Pepke S, Jain P, Amrhein H, Bowling KM, Anaya M, Cross MK, King B, Muratet MA, Antoshechkin I, Newberry KM, McCue K, Nesmith AS, Fisher-Aylor KI, Pusey B, DeSalvo G, Parker SL, Balasubramanian S, Davis NS, Meadows SK, Eggleston T, Gunter C, Newberry J, Levy SE, Absher DM, Mortazavi A, Wong WH, Wold B, Blow MJ, Visel A, Pennachio LA, Elnitski L, Margulies EH, Parker SC, Petrykowska HM, Abyzov A, Aken B, Barrell D, Barson G, Berry A, Bignell A, Boychenko V, Bussotti G, Chrast J, Davidson C, Derrien T, Despacio-Reyes G, Diekhans M, Ezkurdia I, Frankish A, Gilbert J, Gonzalez JM, Griffiths E, Harte R, Hendrix DA, Howald C, Hunt T, Jungreis I, Kay M, Khurana E, Kokocinski F, Leng J, Lin MF, Loveland J, Lu Z, Manthravadi D, Mariotti M, Mudge J, Mukherjee G, Notredame C, Pei B, Rodriguez JM, Saunders G, Sboner A, Searle S, Sisu C, Snow C, Steward C, Tanzer A, Tapanari E, Tress ML, van Baren MJ, Walters N, Washietl S, Wilming L, Zadissa A, Zhang Z, Brent M, Haussler D, Kellis M, Valencia A, Gerstein M, Reymond A, Guigó R, Harrow J, Hubbard TJ, Landt SG, Frietze S, Abyzov A, Addleman N, Alexander RP, Auerbach RK, Balasubramanian S, Bettinger K, Bhardwaj N, Boyle AP, Cao AR, Cayting P, Charos A, Cheng Y, Cheng C, Eastman C, Euskirchen G, Fleming JD, Grubert F, Habegger L, Hariharan M, Harmanci A, Iyengar S, Jin VX, Karczewski KJ, Kasowski M, Lacroute P, Lam H, Lamarre-Vincent N, Leng J, Lian J, Lindahl-Allen M, Min R, Miotto B, Monahan H, Moqtaderi Z, Mu XJ, O'Geen H, Ouyang Z, Patacsil D, Pei B, Raha D, Ramirez L, Reed B, Rozowsky J, Sboner A, Shi M, Sisu C, Slifer T, Witt H, Wu L, Xu X, Yan KK, Yang X, Yip KY, Zhang Z, Struhl K, Weissman SM, Gerstein M, Farnham PJ, Snyder M, Tenenbaum SA, Penalva LO, Doyle F, Karmakar S, Landt SG, Bhanvadia RR, Choudhury A, Domanus M, Ma L, Moran J, Patacsil D, Slifer T, Victorsen A, Yang X, Snyder M, Auer T, Centanin L, Eichenlaub M, Gruhl F, Heermann S, Hoeckendorf B, Inoue D, Kellner T, Kirchmaier S, Mueller C, Reinhardt R, Schertel L, Schneider S, Sinn R, Wittbrodt B, Wittbrodt J, Weng Z, Whitfield TW, Wang J, Collins PJ, Aldred SF, Trinklein ND, Partridge EC, Myers RM, Dekker J, Jain G, Lajoie BR, Sanyal A, Balasundaram G, Bates DL, Byron R, Canfield TK, Diegel MJ, Dunn D, Ebersol AK, Frum T, Garg K, Gist E, Hansen R, Boatman L, Haugen E, Humbert R, Jain G, Johnson AK, Johnson EM, Kutyavin TV, Lajoie BR, Lee K, Lotakis D, Maurano MT, Neph SJ, Neri FV, Nguyen ED, Qu H, Reynolds AP, Roach V, Rynes E, Sabo P, Sanchez ME, Sandstrom RS, Sanyal A, Shafer AO, Stergachis AB, Thomas S, Thurman RE, Vernot B, Vierstra J, Vong S, Wang H, Weaver MA, Yan Y, Zhang M, Akey JM, Bender M, Dorschner MO, Groudine M, MacCoss MJ, Navas P, Stamatoyannopoulos G, Kaul R, Dekker J, Stamatoyannopoulos JA, Dunham I, Beal K, Brazma A, Flicek P, Herrero J, Johnson N, Keefe D, Lukk M, Luscombe NM, Sobral D, Vaquerizas JM, Wilder SP, Batzoglou S, Sidow A, Hussami N, Kyriazopoulou-Panagiotopoulou S, Libbrecht MW, Schaub MA, Kundaje A, Hardison RC, Miller W, Giardine B, Harris RS, Wu W, Bickel PJ, Banfai B, Boley NP, Brown JB, Huang H, Li Q, Li JJ, Noble WS, Bilmes JA, Buske OJ, Hoffman MM, Sahu AD, Kharchenko PV, Park PJ, Baker D, Taylor J, Weng Z, Iyer S, Dong X, Greven M, Lin X, Wang J, Xi HS, Zhuang J, Gerstein M, Alexander RP, Balasubramanian S, Cheng C, Harmanci A, Lochovsky L, Min R, Mu XJ, Rozowsky J, Yan KK, Yip KY, Birney E.</a:t>
            </a:r>
          </a:p>
        </p:txBody>
      </p:sp>
      <p:sp>
        <p:nvSpPr>
          <p:cNvPr id="149507" name="TextBox 4"/>
          <p:cNvSpPr txBox="1">
            <a:spLocks noChangeArrowheads="1"/>
          </p:cNvSpPr>
          <p:nvPr/>
        </p:nvSpPr>
        <p:spPr bwMode="auto">
          <a:xfrm>
            <a:off x="6916738" y="6426200"/>
            <a:ext cx="1636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Pubmed record</a:t>
            </a:r>
          </a:p>
        </p:txBody>
      </p:sp>
    </p:spTree>
  </p:cSld>
  <p:clrMapOvr>
    <a:masterClrMapping/>
  </p:clrMapOvr>
  <p:transition xmlns:p14="http://schemas.microsoft.com/office/powerpoint/2010/main" advTm="20612"/>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00.xml><?xml version="1.0" encoding="utf-8"?>
<p:tagLst xmlns:a="http://schemas.openxmlformats.org/drawingml/2006/main" xmlns:r="http://schemas.openxmlformats.org/officeDocument/2006/relationships" xmlns:p="http://schemas.openxmlformats.org/presentationml/2006/main">
  <p:tag name="DVSHAPEID" val="X5I4HyP8BjXjM6mdYbce8Q"/>
</p:tagLst>
</file>

<file path=ppt/tags/tag101.xml><?xml version="1.0" encoding="utf-8"?>
<p:tagLst xmlns:a="http://schemas.openxmlformats.org/drawingml/2006/main" xmlns:r="http://schemas.openxmlformats.org/officeDocument/2006/relationships" xmlns:p="http://schemas.openxmlformats.org/presentationml/2006/main">
  <p:tag name="DVSHAPEID" val="yGm7zoCJPjaD9VxgnDZnK3"/>
</p:tagLst>
</file>

<file path=ppt/tags/tag102.xml><?xml version="1.0" encoding="utf-8"?>
<p:tagLst xmlns:a="http://schemas.openxmlformats.org/drawingml/2006/main" xmlns:r="http://schemas.openxmlformats.org/officeDocument/2006/relationships" xmlns:p="http://schemas.openxmlformats.org/presentationml/2006/main">
  <p:tag name="DVSHAPEID" val="aHnCba1EUSZ6x2IAYrvRtE"/>
</p:tagLst>
</file>

<file path=ppt/tags/tag103.xml><?xml version="1.0" encoding="utf-8"?>
<p:tagLst xmlns:a="http://schemas.openxmlformats.org/drawingml/2006/main" xmlns:r="http://schemas.openxmlformats.org/officeDocument/2006/relationships" xmlns:p="http://schemas.openxmlformats.org/presentationml/2006/main">
  <p:tag name="DVSHAPEID" val="99XrGHNyeK5vwEJWcrIboh"/>
</p:tagLst>
</file>

<file path=ppt/tags/tag104.xml><?xml version="1.0" encoding="utf-8"?>
<p:tagLst xmlns:a="http://schemas.openxmlformats.org/drawingml/2006/main" xmlns:r="http://schemas.openxmlformats.org/officeDocument/2006/relationships" xmlns:p="http://schemas.openxmlformats.org/presentationml/2006/main">
  <p:tag name="DVSHAPEID" val="E2nvxNEyRTzwxeFJujQlDe"/>
</p:tagLst>
</file>

<file path=ppt/tags/tag105.xml><?xml version="1.0" encoding="utf-8"?>
<p:tagLst xmlns:a="http://schemas.openxmlformats.org/drawingml/2006/main" xmlns:r="http://schemas.openxmlformats.org/officeDocument/2006/relationships" xmlns:p="http://schemas.openxmlformats.org/presentationml/2006/main">
  <p:tag name="DVSHAPEID" val="3X9JaTFqzqp3lRmaLRNsNh"/>
</p:tagLst>
</file>

<file path=ppt/tags/tag106.xml><?xml version="1.0" encoding="utf-8"?>
<p:tagLst xmlns:a="http://schemas.openxmlformats.org/drawingml/2006/main" xmlns:r="http://schemas.openxmlformats.org/officeDocument/2006/relationships" xmlns:p="http://schemas.openxmlformats.org/presentationml/2006/main">
  <p:tag name="DVSHAPEID" val="EhKSVgxWiUcoiXptXlpWCX"/>
</p:tagLst>
</file>

<file path=ppt/tags/tag107.xml><?xml version="1.0" encoding="utf-8"?>
<p:tagLst xmlns:a="http://schemas.openxmlformats.org/drawingml/2006/main" xmlns:r="http://schemas.openxmlformats.org/officeDocument/2006/relationships" xmlns:p="http://schemas.openxmlformats.org/presentationml/2006/main">
  <p:tag name="DVSHAPEID" val="UU8DhEWr19slpbuLBtsTRS"/>
</p:tagLst>
</file>

<file path=ppt/tags/tag108.xml><?xml version="1.0" encoding="utf-8"?>
<p:tagLst xmlns:a="http://schemas.openxmlformats.org/drawingml/2006/main" xmlns:r="http://schemas.openxmlformats.org/officeDocument/2006/relationships" xmlns:p="http://schemas.openxmlformats.org/presentationml/2006/main">
  <p:tag name="DVSHAPEID" val="m5AoT9ibak1HnPKhZT0RT2"/>
</p:tagLst>
</file>

<file path=ppt/tags/tag109.xml><?xml version="1.0" encoding="utf-8"?>
<p:tagLst xmlns:a="http://schemas.openxmlformats.org/drawingml/2006/main" xmlns:r="http://schemas.openxmlformats.org/officeDocument/2006/relationships" xmlns:p="http://schemas.openxmlformats.org/presentationml/2006/main">
  <p:tag name="DVSHAPEID" val="kIOF0ktyS0Yj9CRFa5reQh"/>
</p:tagLst>
</file>

<file path=ppt/tags/tag1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10.xml><?xml version="1.0" encoding="utf-8"?>
<p:tagLst xmlns:a="http://schemas.openxmlformats.org/drawingml/2006/main" xmlns:r="http://schemas.openxmlformats.org/officeDocument/2006/relationships" xmlns:p="http://schemas.openxmlformats.org/presentationml/2006/main">
  <p:tag name="DVSHAPEID" val="GhKMLDZkEy1EQTddIqdd1C"/>
</p:tagLst>
</file>

<file path=ppt/tags/tag111.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12.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113.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114.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115.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116.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117.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118.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119.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1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20.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121.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122.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123.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2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2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26.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2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28.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2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3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3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3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13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13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13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3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37.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138.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3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3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4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5.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5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5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5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6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66.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67.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6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6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8.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80.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81.xml><?xml version="1.0" encoding="utf-8"?>
<p:tagLst xmlns:a="http://schemas.openxmlformats.org/drawingml/2006/main" xmlns:r="http://schemas.openxmlformats.org/officeDocument/2006/relationships" xmlns:p="http://schemas.openxmlformats.org/presentationml/2006/main">
  <p:tag name="DVSECTIONID" val="lHTW3xh6X7Ttck6ygZtflQ"/>
</p:tagLst>
</file>

<file path=ppt/tags/tag82.xml><?xml version="1.0" encoding="utf-8"?>
<p:tagLst xmlns:a="http://schemas.openxmlformats.org/drawingml/2006/main" xmlns:r="http://schemas.openxmlformats.org/officeDocument/2006/relationships" xmlns:p="http://schemas.openxmlformats.org/presentationml/2006/main">
  <p:tag name="DVSHAPEID" val="Ybf0b3HvtUWnX2BuwEACxj"/>
</p:tagLst>
</file>

<file path=ppt/tags/tag83.xml><?xml version="1.0" encoding="utf-8"?>
<p:tagLst xmlns:a="http://schemas.openxmlformats.org/drawingml/2006/main" xmlns:r="http://schemas.openxmlformats.org/officeDocument/2006/relationships" xmlns:p="http://schemas.openxmlformats.org/presentationml/2006/main">
  <p:tag name="DVSHAPEID" val="llNYlhhgSkr4C0Cn6oQNDr"/>
</p:tagLst>
</file>

<file path=ppt/tags/tag84.xml><?xml version="1.0" encoding="utf-8"?>
<p:tagLst xmlns:a="http://schemas.openxmlformats.org/drawingml/2006/main" xmlns:r="http://schemas.openxmlformats.org/officeDocument/2006/relationships" xmlns:p="http://schemas.openxmlformats.org/presentationml/2006/main">
  <p:tag name="DVSHAPEID" val="WTqBS8xbLKGTFvdyvDgxFS"/>
</p:tagLst>
</file>

<file path=ppt/tags/tag85.xml><?xml version="1.0" encoding="utf-8"?>
<p:tagLst xmlns:a="http://schemas.openxmlformats.org/drawingml/2006/main" xmlns:r="http://schemas.openxmlformats.org/officeDocument/2006/relationships" xmlns:p="http://schemas.openxmlformats.org/presentationml/2006/main">
  <p:tag name="DVSHAPEID" val="7h1SICS9Wr7HsCxCXzHyJJ"/>
</p:tagLst>
</file>

<file path=ppt/tags/tag86.xml><?xml version="1.0" encoding="utf-8"?>
<p:tagLst xmlns:a="http://schemas.openxmlformats.org/drawingml/2006/main" xmlns:r="http://schemas.openxmlformats.org/officeDocument/2006/relationships" xmlns:p="http://schemas.openxmlformats.org/presentationml/2006/main">
  <p:tag name="DVSHAPEID" val="Aydnujgo4DcUPniiV1JFpg"/>
</p:tagLst>
</file>

<file path=ppt/tags/tag87.xml><?xml version="1.0" encoding="utf-8"?>
<p:tagLst xmlns:a="http://schemas.openxmlformats.org/drawingml/2006/main" xmlns:r="http://schemas.openxmlformats.org/officeDocument/2006/relationships" xmlns:p="http://schemas.openxmlformats.org/presentationml/2006/main">
  <p:tag name="DVSHAPEID" val="WTqBS8xbLKGTFvdyvDgxFS"/>
</p:tagLst>
</file>

<file path=ppt/tags/tag88.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89.xml><?xml version="1.0" encoding="utf-8"?>
<p:tagLst xmlns:a="http://schemas.openxmlformats.org/drawingml/2006/main" xmlns:r="http://schemas.openxmlformats.org/officeDocument/2006/relationships" xmlns:p="http://schemas.openxmlformats.org/presentationml/2006/main">
  <p:tag name="DVSHAPEID" val="Y4teEwK0PaNyuTljDgxAgD"/>
</p:tagLst>
</file>

<file path=ppt/tags/tag9.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90.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91.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92.xml><?xml version="1.0" encoding="utf-8"?>
<p:tagLst xmlns:a="http://schemas.openxmlformats.org/drawingml/2006/main" xmlns:r="http://schemas.openxmlformats.org/officeDocument/2006/relationships" xmlns:p="http://schemas.openxmlformats.org/presentationml/2006/main">
  <p:tag name="DVSHAPEID" val="elY1fQT2LUrxg1ON52BEHk"/>
</p:tagLst>
</file>

<file path=ppt/tags/tag93.xml><?xml version="1.0" encoding="utf-8"?>
<p:tagLst xmlns:a="http://schemas.openxmlformats.org/drawingml/2006/main" xmlns:r="http://schemas.openxmlformats.org/officeDocument/2006/relationships" xmlns:p="http://schemas.openxmlformats.org/presentationml/2006/main">
  <p:tag name="DVSHAPEID" val="X5I4HyP8BjXjM6mdYbce8Q"/>
</p:tagLst>
</file>

<file path=ppt/tags/tag94.xml><?xml version="1.0" encoding="utf-8"?>
<p:tagLst xmlns:a="http://schemas.openxmlformats.org/drawingml/2006/main" xmlns:r="http://schemas.openxmlformats.org/officeDocument/2006/relationships" xmlns:p="http://schemas.openxmlformats.org/presentationml/2006/main">
  <p:tag name="DVSHAPEID" val="yGm7zoCJPjaD9VxgnDZnK3"/>
</p:tagLst>
</file>

<file path=ppt/tags/tag95.xml><?xml version="1.0" encoding="utf-8"?>
<p:tagLst xmlns:a="http://schemas.openxmlformats.org/drawingml/2006/main" xmlns:r="http://schemas.openxmlformats.org/officeDocument/2006/relationships" xmlns:p="http://schemas.openxmlformats.org/presentationml/2006/main">
  <p:tag name="DVSHAPEID" val="aHnCba1EUSZ6x2IAYrvRtE"/>
</p:tagLst>
</file>

<file path=ppt/tags/tag96.xml><?xml version="1.0" encoding="utf-8"?>
<p:tagLst xmlns:a="http://schemas.openxmlformats.org/drawingml/2006/main" xmlns:r="http://schemas.openxmlformats.org/officeDocument/2006/relationships" xmlns:p="http://schemas.openxmlformats.org/presentationml/2006/main">
  <p:tag name="DVSHAPEID" val="99XrGHNyeK5vwEJWcrIboh"/>
</p:tagLst>
</file>

<file path=ppt/tags/tag97.xml><?xml version="1.0" encoding="utf-8"?>
<p:tagLst xmlns:a="http://schemas.openxmlformats.org/drawingml/2006/main" xmlns:r="http://schemas.openxmlformats.org/officeDocument/2006/relationships" xmlns:p="http://schemas.openxmlformats.org/presentationml/2006/main">
  <p:tag name="DVSHAPEID" val="E2nvxNEyRTzwxeFJujQlDe"/>
</p:tagLst>
</file>

<file path=ppt/tags/tag98.xml><?xml version="1.0" encoding="utf-8"?>
<p:tagLst xmlns:a="http://schemas.openxmlformats.org/drawingml/2006/main" xmlns:r="http://schemas.openxmlformats.org/officeDocument/2006/relationships" xmlns:p="http://schemas.openxmlformats.org/presentationml/2006/main">
  <p:tag name="DVSHAPEID" val="4fTq15C3nJi26toi6mqFiU"/>
</p:tagLst>
</file>

<file path=ppt/tags/tag99.xml><?xml version="1.0" encoding="utf-8"?>
<p:tagLst xmlns:a="http://schemas.openxmlformats.org/drawingml/2006/main" xmlns:r="http://schemas.openxmlformats.org/officeDocument/2006/relationships" xmlns:p="http://schemas.openxmlformats.org/presentationml/2006/main">
  <p:tag name="DVSHAPEID" val="elY1fQT2LUrxg1ON52BEHk"/>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BGLab-Basic-11Jul201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48445</TotalTime>
  <Words>4062</Words>
  <Application>Microsoft Macintosh PowerPoint</Application>
  <PresentationFormat>On-screen Show (4:3)</PresentationFormat>
  <Paragraphs>498</Paragraphs>
  <Slides>50</Slides>
  <Notes>15</Notes>
  <HiddenSlides>1</HiddenSlides>
  <MMClips>0</MMClips>
  <ScaleCrop>false</ScaleCrop>
  <HeadingPairs>
    <vt:vector size="4" baseType="variant">
      <vt:variant>
        <vt:lpstr>Theme</vt:lpstr>
      </vt:variant>
      <vt:variant>
        <vt:i4>16</vt:i4>
      </vt:variant>
      <vt:variant>
        <vt:lpstr>Slide Titles</vt:lpstr>
      </vt:variant>
      <vt:variant>
        <vt:i4>50</vt:i4>
      </vt:variant>
    </vt:vector>
  </HeadingPairs>
  <TitlesOfParts>
    <vt:vector size="66" baseType="lpstr">
      <vt:lpstr>Office Theme</vt:lpstr>
      <vt:lpstr>2_Office Theme</vt:lpstr>
      <vt:lpstr>7_template</vt:lpstr>
      <vt:lpstr>MBGLab-Basic-11Jul2015</vt:lpstr>
      <vt:lpstr>4_Office Theme</vt:lpstr>
      <vt:lpstr>10_Office Theme</vt:lpstr>
      <vt:lpstr>11_Office Theme</vt:lpstr>
      <vt:lpstr>13_Office Theme</vt:lpstr>
      <vt:lpstr>1_Office Theme</vt:lpstr>
      <vt:lpstr>3_Office Theme</vt:lpstr>
      <vt:lpstr>5_Office Theme</vt:lpstr>
      <vt:lpstr>4_template</vt:lpstr>
      <vt:lpstr>1_template</vt:lpstr>
      <vt:lpstr>2_Default Design</vt:lpstr>
      <vt:lpstr>6_Default Design</vt:lpstr>
      <vt:lpstr>7_Default Design</vt:lpstr>
      <vt:lpstr>ENCODE:  “Evolution” of Approaches to Annotate the Human Genome &amp; Interpret its Variants</vt:lpstr>
      <vt:lpstr>What is Annotation? (For Written Texts?)</vt:lpstr>
      <vt:lpstr>Non-coding Annotations: Overview</vt:lpstr>
      <vt:lpstr>PowerPoint Presentation</vt:lpstr>
      <vt:lpstr>PowerPoint Presentation</vt:lpstr>
      <vt:lpstr>PowerPoint Presentation</vt:lpstr>
      <vt:lpstr>PowerPoint Presentation</vt:lpstr>
      <vt:lpstr>MBG: ‘03-’15: (happy little) COG in a Big-science  Machine</vt:lpstr>
      <vt:lpstr>Encode Production People </vt:lpstr>
      <vt:lpstr>Worm modENCODE </vt:lpstr>
      <vt:lpstr>PowerPoint Presentation</vt:lpstr>
      <vt:lpstr>Network Acknowledgements</vt:lpstr>
      <vt:lpstr>ENCODE:  “Evolution” of Approaches to Annotate  the Human Genome &amp; Interpret its Variants</vt:lpstr>
      <vt:lpstr>ENCODE:  “Evolution” of Approaches to Annotate  the Human Genome &amp; Interpret its Variants</vt:lpstr>
      <vt:lpstr>ChIP-seq vs ChIP-chip: Much cleaner signal from sequencing than arrays</vt:lpstr>
      <vt:lpstr>Summarizing the Signal:  "Traditional" ChipSeq Peak Calling</vt:lpstr>
      <vt:lpstr>Multi-track analysis: Segmentation</vt:lpstr>
      <vt:lpstr>Multiscale Decomposition</vt:lpstr>
      <vt:lpstr>ENCODE:  “Evolution” of Approaches to Annotate  the Human Genome &amp; Interpret its Variants</vt:lpstr>
      <vt:lpstr>A Puzzle from the Pilot: Why so much biochemical activity w/o Sequence Constraints</vt:lpstr>
      <vt:lpstr>Many Regulatory Sites still unconstrained in Model Organism Analysis (Worm)</vt:lpstr>
      <vt:lpstr>Finding "Conserved” Sites in the Human Population:  Negative selection in non-coding elements based on  Production ENCODE &amp; 1000G Phase 1</vt:lpstr>
      <vt:lpstr>Differential selective constraints  among specific sub-categories</vt:lpstr>
      <vt:lpstr>Defining Sensitive  non-coding Regions</vt:lpstr>
      <vt:lpstr>ENCODE:  “Evolution” of Approaches to Annotate  the Human Genome &amp; Interpret its Variants</vt:lpstr>
      <vt:lpstr>Relating Non-coding Annotation  to Protein-coding Genes via Networks</vt:lpstr>
      <vt:lpstr>Hubs Under Constraint:  A Finding from the Network Biology Community</vt:lpstr>
      <vt:lpstr>Regulatory Hubs are more Essential</vt:lpstr>
      <vt:lpstr>ENCODE:  “Evolution” of Approaches to Annotate  the Human Genome &amp; Interpret its Variants</vt:lpstr>
      <vt:lpstr>Where is Waldo? (Finding the key mutations in ~4M Germline variants &amp;  ~5K Somatic Variants in a Tumor Sample)</vt:lpstr>
      <vt:lpstr>Applying Linear &amp; Network Annotation to Prioritize Somatic Mutations as Possible Drivers</vt:lpstr>
      <vt:lpstr>PowerPoint Presentation</vt:lpstr>
      <vt:lpstr>ENCODE:  “Evolution” of Approaches to Annotate  the Human Genome &amp; Interpret its Variants</vt:lpstr>
      <vt:lpstr>ENCODE:  “Evolution” of Approaches to Annotate  the Human Genome &amp; Interpret its Variants</vt:lpstr>
      <vt:lpstr>Culture Clash: Open Data in Genomics v Patient Privacy</vt:lpstr>
      <vt:lpstr>Legacy of Human Genome Annotation? Is it an early exemplar for Data Science</vt:lpstr>
      <vt:lpstr>Info about content in this slide pack</vt:lpstr>
      <vt:lpstr>MUSIC makes music</vt:lpstr>
      <vt:lpstr>Multiscale Analysis, Minima/Maxima based Coarse Segmentation</vt:lpstr>
      <vt:lpstr>Sources  of Annotation: Comparative  &amp;  Functional</vt:lpstr>
      <vt:lpstr>PowerPoint Presentation</vt:lpstr>
      <vt:lpstr>Centrality in Gene Networks Weakly Associated with Essentiality </vt:lpstr>
      <vt:lpstr>MUSIC.gersteinlab.org  Algorithm</vt:lpstr>
      <vt:lpstr>PowerPoint Presentation</vt:lpstr>
      <vt:lpstr>Only ~1% of the Human Genome is Genes. Importance of Non-coding “Dark Matter” of the Genome</vt:lpstr>
      <vt:lpstr>PowerPoint Presentation</vt:lpstr>
      <vt:lpstr>SNPs which break TF motifs are under particularly strong selection</vt:lpstr>
      <vt:lpstr>Acknowledgements</vt:lpstr>
      <vt:lpstr>Biochemically Active Regions Don't all Appear to be Under Constraint</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Ekta Khurana</dc:creator>
  <cp:lastModifiedBy>Mark Gerstein</cp:lastModifiedBy>
  <cp:revision>2127</cp:revision>
  <cp:lastPrinted>2014-09-26T01:55:52Z</cp:lastPrinted>
  <dcterms:created xsi:type="dcterms:W3CDTF">2012-06-21T22:25:50Z</dcterms:created>
  <dcterms:modified xsi:type="dcterms:W3CDTF">2015-07-19T13:32:47Z</dcterms:modified>
</cp:coreProperties>
</file>