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0" r:id="rId2"/>
    <p:sldId id="282" r:id="rId3"/>
    <p:sldId id="292" r:id="rId4"/>
    <p:sldId id="257" r:id="rId5"/>
    <p:sldId id="275" r:id="rId6"/>
    <p:sldId id="258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59" r:id="rId16"/>
    <p:sldId id="281" r:id="rId17"/>
    <p:sldId id="260" r:id="rId18"/>
    <p:sldId id="296" r:id="rId19"/>
    <p:sldId id="261" r:id="rId20"/>
    <p:sldId id="297" r:id="rId21"/>
    <p:sldId id="293" r:id="rId22"/>
    <p:sldId id="284" r:id="rId23"/>
    <p:sldId id="298" r:id="rId24"/>
    <p:sldId id="285" r:id="rId25"/>
    <p:sldId id="299" r:id="rId26"/>
    <p:sldId id="300" r:id="rId27"/>
    <p:sldId id="286" r:id="rId28"/>
    <p:sldId id="301" r:id="rId29"/>
    <p:sldId id="302" r:id="rId30"/>
    <p:sldId id="287" r:id="rId31"/>
    <p:sldId id="303" r:id="rId32"/>
    <p:sldId id="304" r:id="rId33"/>
    <p:sldId id="305" r:id="rId34"/>
    <p:sldId id="306" r:id="rId35"/>
    <p:sldId id="315" r:id="rId36"/>
    <p:sldId id="288" r:id="rId37"/>
    <p:sldId id="289" r:id="rId38"/>
    <p:sldId id="307" r:id="rId39"/>
    <p:sldId id="308" r:id="rId40"/>
    <p:sldId id="309" r:id="rId41"/>
    <p:sldId id="310" r:id="rId42"/>
    <p:sldId id="290" r:id="rId43"/>
    <p:sldId id="291" r:id="rId44"/>
    <p:sldId id="311" r:id="rId45"/>
    <p:sldId id="312" r:id="rId46"/>
    <p:sldId id="313" r:id="rId47"/>
    <p:sldId id="314" r:id="rId48"/>
    <p:sldId id="294" r:id="rId49"/>
    <p:sldId id="29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30" autoAdjust="0"/>
  </p:normalViewPr>
  <p:slideViewPr>
    <p:cSldViewPr snapToGrid="0" snapToObjects="1">
      <p:cViewPr varScale="1">
        <p:scale>
          <a:sx n="117" d="100"/>
          <a:sy n="117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225A-45EE-5143-BB66-BB9397F631CC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F692-F74B-9A40-8B96-AE32EE53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40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5D5D-5635-1348-9FDE-97705BCFA2B9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937EF-D341-5743-9BA4-7F833A1C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37EF-D341-5743-9BA4-7F833A1CF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C472-3FF2-644F-9810-0DB49F510376}" type="slidenum"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C472-3FF2-644F-9810-0DB49F510376}" type="slidenum"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C472-3FF2-644F-9810-0DB49F510376}" type="slidenum"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C472-3FF2-644F-9810-0DB49F510376}" type="slidenum"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C472-3FF2-644F-9810-0DB49F510376}" type="slidenum"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546-03DF-2642-A3D3-87EB401591DA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B487-83D7-1C47-8D7C-70C649691514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71FB-26EA-E44F-98A8-DB813C381A9E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863D-E770-F146-859A-E7D6B6C99534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6CCF-0EE9-EF41-AB1C-0EE2798D1646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10B-2E56-8144-98D4-EDF949D28A35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0BEF-C0FB-9147-973A-8583CE557DDB}" type="datetime1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4B1-36C7-6D41-82FE-2D1649E50AF6}" type="datetime1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6BCF-FEFE-4C43-9172-C46F28D2C542}" type="datetime1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64F2-BBFA-FE43-92EC-1F833D54FA87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A7F9-A3BB-CE46-B8CA-D59A59E9627D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973B-FD68-DA45-9647-3AA69273104D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1A7D-50AA-0A46-833A-85C1693E8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Recommendations related to genome function</a:t>
            </a:r>
            <a:r>
              <a:rPr lang="en-US" sz="2800" dirty="0"/>
              <a:t> from NHGRI’s </a:t>
            </a:r>
            <a:r>
              <a:rPr lang="en-US" sz="2800" dirty="0" smtClean="0"/>
              <a:t>Planning </a:t>
            </a:r>
            <a:r>
              <a:rPr lang="en-US" sz="2800" dirty="0"/>
              <a:t>Workshop on the Future Opportunities </a:t>
            </a:r>
            <a:r>
              <a:rPr lang="en-US" sz="2800" dirty="0" smtClean="0"/>
              <a:t>for </a:t>
            </a:r>
            <a:r>
              <a:rPr lang="en-US" sz="2800" dirty="0"/>
              <a:t>Genome Sequencing </a:t>
            </a:r>
            <a:r>
              <a:rPr lang="en-US" sz="2800" dirty="0" smtClean="0"/>
              <a:t>&amp; Beyond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Gerstein &amp; Rick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4"/>
    </mc:Choice>
    <mc:Fallback xmlns="">
      <p:transition xmlns:p14="http://schemas.microsoft.com/office/powerpoint/2010/main" spd="slow" advTm="156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21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should the resource be?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types </a:t>
            </a:r>
            <a:r>
              <a:rPr lang="en-US" dirty="0"/>
              <a:t>of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At molecular/biochemical and cellular levels</a:t>
            </a:r>
          </a:p>
          <a:p>
            <a:pPr lvl="2"/>
            <a:r>
              <a:rPr lang="en-US" dirty="0" smtClean="0"/>
              <a:t>can be studied at scale &amp; systematized</a:t>
            </a:r>
          </a:p>
          <a:p>
            <a:pPr lvl="2"/>
            <a:r>
              <a:rPr lang="en-US" dirty="0" smtClean="0"/>
              <a:t>Also, is closer to the variants</a:t>
            </a:r>
          </a:p>
          <a:p>
            <a:pPr lvl="1"/>
            <a:r>
              <a:rPr lang="en-US" dirty="0" smtClean="0"/>
              <a:t>At organismal level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as easy </a:t>
            </a:r>
            <a:r>
              <a:rPr lang="en-US" dirty="0" smtClean="0"/>
              <a:t>to scale or to systematize</a:t>
            </a:r>
          </a:p>
          <a:p>
            <a:r>
              <a:rPr lang="en-US" dirty="0" smtClean="0"/>
              <a:t>NHGRI should find the “sweet spot”</a:t>
            </a:r>
            <a:endParaRPr lang="en-US" dirty="0"/>
          </a:p>
          <a:p>
            <a:pPr lvl="1"/>
            <a:r>
              <a:rPr lang="en-US" dirty="0" smtClean="0"/>
              <a:t>Problems that capitalize on the new technologies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ots </a:t>
            </a:r>
            <a:r>
              <a:rPr lang="en-US" dirty="0"/>
              <a:t>of readout with modest investment</a:t>
            </a:r>
          </a:p>
          <a:p>
            <a:pPr lvl="1"/>
            <a:r>
              <a:rPr lang="en-US" dirty="0"/>
              <a:t>Best models </a:t>
            </a:r>
            <a:r>
              <a:rPr lang="en-US" dirty="0" smtClean="0"/>
              <a:t>– cells?  mouse</a:t>
            </a:r>
            <a:r>
              <a:rPr lang="en-US" dirty="0"/>
              <a:t>?  </a:t>
            </a:r>
            <a:r>
              <a:rPr lang="en-US" dirty="0" smtClean="0"/>
              <a:t>model diseases?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3"/>
    </mc:Choice>
    <mc:Fallback xmlns="">
      <p:transition xmlns:p14="http://schemas.microsoft.com/office/powerpoint/2010/main" spd="slow" advTm="336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9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Dichotomy of Directions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</a:t>
            </a:r>
            <a:r>
              <a:rPr lang="en-US" dirty="0"/>
              <a:t>-</a:t>
            </a:r>
            <a:r>
              <a:rPr lang="en-US" dirty="0" smtClean="0"/>
              <a:t>down:  </a:t>
            </a:r>
            <a:r>
              <a:rPr lang="en-US" dirty="0" smtClean="0">
                <a:solidFill>
                  <a:srgbClr val="FF0000"/>
                </a:solidFill>
              </a:rPr>
              <a:t>Develop catalogs </a:t>
            </a:r>
            <a:r>
              <a:rPr lang="en-US" dirty="0">
                <a:solidFill>
                  <a:srgbClr val="FF0000"/>
                </a:solidFill>
              </a:rPr>
              <a:t>of elements &amp;/or all possible variants</a:t>
            </a:r>
            <a:r>
              <a:rPr lang="en-US" dirty="0"/>
              <a:t> &amp; </a:t>
            </a:r>
            <a:r>
              <a:rPr lang="en-US" dirty="0">
                <a:solidFill>
                  <a:srgbClr val="3366FF"/>
                </a:solidFill>
              </a:rPr>
              <a:t>then intersect them with </a:t>
            </a:r>
            <a:r>
              <a:rPr lang="en-US" dirty="0" smtClean="0">
                <a:solidFill>
                  <a:srgbClr val="3366FF"/>
                </a:solidFill>
              </a:rPr>
              <a:t>variants found in disease studies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Shendure</a:t>
            </a:r>
            <a:r>
              <a:rPr lang="en-US" dirty="0" smtClean="0"/>
              <a:t> </a:t>
            </a:r>
            <a:r>
              <a:rPr lang="en-US" dirty="0"/>
              <a:t>challenge talk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Bottom-up: </a:t>
            </a:r>
            <a:r>
              <a:rPr lang="en-US" dirty="0" smtClean="0">
                <a:solidFill>
                  <a:srgbClr val="3366FF"/>
                </a:solidFill>
              </a:rPr>
              <a:t>Start </a:t>
            </a:r>
            <a:r>
              <a:rPr lang="en-US" dirty="0">
                <a:solidFill>
                  <a:srgbClr val="3366FF"/>
                </a:solidFill>
              </a:rPr>
              <a:t>from a list of disease variants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characterize </a:t>
            </a:r>
            <a:r>
              <a:rPr lang="en-US" dirty="0">
                <a:solidFill>
                  <a:srgbClr val="FF0000"/>
                </a:solidFill>
              </a:rPr>
              <a:t>them functionally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</a:t>
            </a:r>
            <a:r>
              <a:rPr lang="en-US" dirty="0"/>
              <a:t>have merits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24"/>
    </mc:Choice>
    <mc:Fallback xmlns="">
      <p:transition xmlns:p14="http://schemas.microsoft.com/office/powerpoint/2010/main" spd="slow" advTm="381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Multiple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12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Approaches that </a:t>
            </a:r>
            <a:r>
              <a:rPr lang="en-US" dirty="0"/>
              <a:t>look at large numbers of genes, variants, </a:t>
            </a:r>
            <a:r>
              <a:rPr lang="en-US" dirty="0" smtClean="0"/>
              <a:t>cell types</a:t>
            </a:r>
            <a:r>
              <a:rPr lang="en-US" dirty="0"/>
              <a:t>, etc</a:t>
            </a:r>
            <a:r>
              <a:rPr lang="en-US" dirty="0" smtClean="0"/>
              <a:t>. in a standardized, high-throughput way</a:t>
            </a:r>
          </a:p>
          <a:p>
            <a:endParaRPr lang="en-US" dirty="0"/>
          </a:p>
          <a:p>
            <a:r>
              <a:rPr lang="en-US" dirty="0" smtClean="0"/>
              <a:t>In contrast:  Deep disease/gene-specific studies</a:t>
            </a:r>
          </a:p>
          <a:p>
            <a:pPr lvl="1"/>
            <a:r>
              <a:rPr lang="en-US" dirty="0" smtClean="0"/>
              <a:t>Require domain experts </a:t>
            </a:r>
            <a:r>
              <a:rPr lang="en-US" dirty="0"/>
              <a:t>&amp; </a:t>
            </a:r>
            <a:r>
              <a:rPr lang="en-US" dirty="0" smtClean="0"/>
              <a:t>detailed assays, </a:t>
            </a:r>
            <a:br>
              <a:rPr lang="en-US" dirty="0" smtClean="0"/>
            </a:br>
            <a:r>
              <a:rPr lang="en-US" dirty="0" smtClean="0"/>
              <a:t>many of which cannot be scaled </a:t>
            </a:r>
          </a:p>
          <a:p>
            <a:pPr lvl="1"/>
            <a:r>
              <a:rPr lang="en-US" dirty="0" smtClean="0"/>
              <a:t>Not the province of NHGRI -- at least not on their own</a:t>
            </a:r>
          </a:p>
          <a:p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/>
              <a:t>to have both &amp; integrate them </a:t>
            </a:r>
            <a:endParaRPr lang="en-US" dirty="0" smtClean="0"/>
          </a:p>
          <a:p>
            <a:pPr lvl="1"/>
            <a:r>
              <a:rPr lang="en-US" dirty="0" smtClean="0"/>
              <a:t>Build </a:t>
            </a:r>
            <a:r>
              <a:rPr lang="en-US" dirty="0"/>
              <a:t>special informatics infrastructure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tie them </a:t>
            </a:r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42"/>
    </mc:Choice>
    <mc:Fallback xmlns="">
      <p:transition xmlns:p14="http://schemas.microsoft.com/office/powerpoint/2010/main" spd="slow" advTm="455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Other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Scaling from the genome-scale assays </a:t>
            </a:r>
            <a:br>
              <a:rPr lang="en-US" dirty="0" smtClean="0"/>
            </a:br>
            <a:r>
              <a:rPr lang="en-US" dirty="0" smtClean="0"/>
              <a:t>to population-scale </a:t>
            </a:r>
          </a:p>
          <a:p>
            <a:pPr lvl="1"/>
            <a:r>
              <a:rPr lang="en-US" dirty="0" smtClean="0"/>
              <a:t>Success </a:t>
            </a:r>
            <a:r>
              <a:rPr lang="en-US" dirty="0"/>
              <a:t>of </a:t>
            </a:r>
            <a:r>
              <a:rPr lang="en-US" dirty="0" err="1"/>
              <a:t>eQTL</a:t>
            </a:r>
            <a:r>
              <a:rPr lang="en-US" dirty="0"/>
              <a:t> &amp; related projects </a:t>
            </a:r>
          </a:p>
          <a:p>
            <a:pPr lvl="1"/>
            <a:r>
              <a:rPr lang="en-US" dirty="0"/>
              <a:t>Personal functional genomics, value in longitudinal studies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Functional </a:t>
            </a:r>
            <a:r>
              <a:rPr lang="en-US" dirty="0"/>
              <a:t>genomics </a:t>
            </a:r>
            <a:r>
              <a:rPr lang="en-US" dirty="0" smtClean="0"/>
              <a:t>is valuable beyond </a:t>
            </a:r>
            <a:br>
              <a:rPr lang="en-US" dirty="0" smtClean="0"/>
            </a:br>
            <a:r>
              <a:rPr lang="en-US" dirty="0" smtClean="0"/>
              <a:t>just variant </a:t>
            </a:r>
            <a:r>
              <a:rPr lang="en-US" dirty="0"/>
              <a:t>characterization</a:t>
            </a:r>
          </a:p>
          <a:p>
            <a:pPr lvl="1"/>
            <a:r>
              <a:rPr lang="en-US" dirty="0" smtClean="0"/>
              <a:t>Use high-throughput sequencing to characterize </a:t>
            </a:r>
            <a:r>
              <a:rPr lang="en-US" dirty="0"/>
              <a:t>c</a:t>
            </a:r>
            <a:r>
              <a:rPr lang="en-US" dirty="0" smtClean="0"/>
              <a:t>ell types</a:t>
            </a:r>
          </a:p>
          <a:p>
            <a:pPr lvl="2"/>
            <a:r>
              <a:rPr lang="en-US" dirty="0"/>
              <a:t>e.g., to develop cellular biomarkers</a:t>
            </a:r>
          </a:p>
          <a:p>
            <a:pPr lvl="2"/>
            <a:r>
              <a:rPr lang="en-US" dirty="0"/>
              <a:t>ex:  </a:t>
            </a:r>
            <a:r>
              <a:rPr lang="en-US" dirty="0" err="1"/>
              <a:t>Regev</a:t>
            </a:r>
            <a:r>
              <a:rPr lang="en-US" dirty="0"/>
              <a:t> challenge talk </a:t>
            </a:r>
            <a:br>
              <a:rPr lang="en-US" dirty="0"/>
            </a:br>
            <a:r>
              <a:rPr lang="en-US" dirty="0"/>
              <a:t>(Single-cell </a:t>
            </a:r>
            <a:r>
              <a:rPr lang="en-US" dirty="0" err="1"/>
              <a:t>transcriptomics</a:t>
            </a:r>
            <a:r>
              <a:rPr lang="en-US" dirty="0"/>
              <a:t> &amp; Human Cell Atlas Project)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16"/>
    </mc:Choice>
    <mc:Fallback xmlns="">
      <p:transition xmlns:p14="http://schemas.microsoft.com/office/powerpoint/2010/main" spd="slow" advTm="719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NHGRI synthesis of broader discussion (involving </a:t>
            </a:r>
            <a:r>
              <a:rPr lang="en-US" b="1" dirty="0" smtClean="0">
                <a:solidFill>
                  <a:srgbClr val="008000"/>
                </a:solidFill>
              </a:rPr>
              <a:t>&gt;100</a:t>
            </a:r>
            <a:r>
              <a:rPr lang="en-US" dirty="0" smtClean="0"/>
              <a:t> people) of goals, opportunities &amp; recommendations from the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1"/>
    </mc:Choice>
    <mc:Fallback xmlns="">
      <p:transition xmlns:p14="http://schemas.microsoft.com/office/powerpoint/2010/main" spd="slow" advTm="207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1718"/>
            <a:ext cx="922866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Rec #1</a:t>
            </a:r>
            <a:r>
              <a:rPr lang="en-US" sz="3600" b="1" dirty="0" smtClean="0">
                <a:latin typeface="Arial"/>
                <a:cs typeface="Arial"/>
              </a:rPr>
              <a:t>: Defining the function of coding &amp; noncoding sequences is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foundational for genomics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140"/>
            <a:ext cx="8229600" cy="41550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Develop &amp; deploy assays reporting disease-relevant functions at the variant, gene &amp;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pathway levels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4"/>
    </mc:Choice>
    <mc:Fallback xmlns="">
      <p:transition xmlns:p14="http://schemas.microsoft.com/office/powerpoint/2010/main" spd="slow" advTm="297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1718"/>
            <a:ext cx="922866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Rec #1</a:t>
            </a:r>
            <a:r>
              <a:rPr lang="en-US" sz="3600" b="1" dirty="0" smtClean="0">
                <a:latin typeface="Arial"/>
                <a:cs typeface="Arial"/>
              </a:rPr>
              <a:t>: Defining the function of coding &amp; noncoding sequences is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foundational for genomics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140"/>
            <a:ext cx="8229600" cy="41550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Develop &amp; deploy assays reporting disease-relevant functions at the variant, gene &amp;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pathway levels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Functions should be considered at different scales (e.g. molecular v. cellular)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NHGRI should consider both function-first approaches and variant-first approaches.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Computational methods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need to be developed</a:t>
            </a:r>
            <a:r>
              <a:rPr lang="en-US" sz="2400" dirty="0" smtClean="0">
                <a:latin typeface="Arial"/>
                <a:cs typeface="Arial"/>
              </a:rPr>
              <a:t> to predict the effect of coding and non-coding variants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7"/>
    </mc:Choice>
    <mc:Fallback xmlns="">
      <p:transition xmlns:p14="http://schemas.microsoft.com/office/powerpoint/2010/main" spd="slow" advTm="316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Rec #2: Develop tools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to manipulate genomic sequences at scale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br>
              <a:rPr lang="en-US" sz="28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&amp; experimentally characterize their impact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537"/>
            <a:ext cx="8229600" cy="512764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Arial"/>
                <a:cs typeface="Arial"/>
              </a:rPr>
              <a:t>Need develop new ways to measure function &amp; determine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causality of stat. significant variants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NHGRI should raise the technical challenge</a:t>
            </a:r>
            <a:r>
              <a:rPr lang="en-US" sz="2600" b="1" dirty="0" smtClean="0">
                <a:latin typeface="Arial"/>
                <a:cs typeface="Arial"/>
              </a:rPr>
              <a:t> on how to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b="1" dirty="0" smtClean="0">
                <a:latin typeface="Arial"/>
                <a:cs typeface="Arial"/>
              </a:rPr>
              <a:t>scale up (to whole genome or whole population) the most important functional assays</a:t>
            </a:r>
            <a:r>
              <a:rPr lang="en-US" sz="2600" dirty="0" smtClean="0">
                <a:latin typeface="Arial"/>
                <a:cs typeface="Arial"/>
              </a:rPr>
              <a:t>, while maintaining assay validity.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Large scale assays need to be scaled from molecular to organ, organism, and clinical levels.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Need to improve understanding on how proteins interact with the genome.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NHGRI could help foster assays and models that allow us to test how drugs and other environmental agents interact with the genome.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Personal genomics can be expanded to include personal functional genomics.</a:t>
            </a:r>
          </a:p>
          <a:p>
            <a:endParaRPr lang="en-US" sz="26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48"/>
    </mc:Choice>
    <mc:Fallback xmlns="">
      <p:transition xmlns:p14="http://schemas.microsoft.com/office/powerpoint/2010/main" spd="slow" advTm="347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Rec #2: Develop tools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to manipulate genomic sequences at scale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br>
              <a:rPr lang="en-US" sz="28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&amp; experimentally characterize their impact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537"/>
            <a:ext cx="8229600" cy="512764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Arial"/>
                <a:cs typeface="Arial"/>
              </a:rPr>
              <a:t>Need develop new ways to measure function &amp; determine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causality of stat. significant variants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NHGRI should raise the technical challenge</a:t>
            </a:r>
            <a:r>
              <a:rPr lang="en-US" sz="2600" b="1" dirty="0" smtClean="0">
                <a:latin typeface="Arial"/>
                <a:cs typeface="Arial"/>
              </a:rPr>
              <a:t> on how to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b="1" dirty="0" smtClean="0">
                <a:latin typeface="Arial"/>
                <a:cs typeface="Arial"/>
              </a:rPr>
              <a:t>scale up (to whole genome or whole population) the most important functional assays</a:t>
            </a:r>
            <a:r>
              <a:rPr lang="en-US" sz="2600" dirty="0" smtClean="0">
                <a:latin typeface="Arial"/>
                <a:cs typeface="Arial"/>
              </a:rPr>
              <a:t>, while maintaining assay validity.</a:t>
            </a:r>
          </a:p>
          <a:p>
            <a:r>
              <a:rPr lang="en-US" sz="2600" dirty="0" smtClean="0">
                <a:solidFill>
                  <a:srgbClr val="77933C"/>
                </a:solidFill>
                <a:latin typeface="Arial"/>
                <a:cs typeface="Arial"/>
              </a:rPr>
              <a:t>Large scale assays need to be scaled from molecular to organ, organism, and clinical levels.</a:t>
            </a:r>
          </a:p>
          <a:p>
            <a:r>
              <a:rPr lang="en-US" sz="2600" dirty="0" smtClean="0">
                <a:latin typeface="Arial"/>
                <a:cs typeface="Arial"/>
              </a:rPr>
              <a:t>Need to improve understanding on how proteins interact with the genome.</a:t>
            </a:r>
          </a:p>
          <a:p>
            <a:r>
              <a:rPr lang="en-US" sz="2600" dirty="0" smtClean="0">
                <a:solidFill>
                  <a:srgbClr val="77933C"/>
                </a:solidFill>
                <a:latin typeface="Arial"/>
                <a:cs typeface="Arial"/>
              </a:rPr>
              <a:t>NHGRI could help foster assays and models that allow us to test how drugs &amp; other environmental agents interact with the genome.</a:t>
            </a:r>
          </a:p>
          <a:p>
            <a:r>
              <a:rPr lang="en-US" sz="2600" dirty="0" smtClean="0">
                <a:solidFill>
                  <a:srgbClr val="77933C"/>
                </a:solidFill>
                <a:latin typeface="Arial"/>
                <a:cs typeface="Arial"/>
              </a:rPr>
              <a:t>Personal genomics can be expanded to include personal functional genomics.</a:t>
            </a:r>
          </a:p>
          <a:p>
            <a:endParaRPr lang="en-US" sz="26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2"/>
    </mc:Choice>
    <mc:Fallback xmlns="">
      <p:transition xmlns:p14="http://schemas.microsoft.com/office/powerpoint/2010/main" spd="slow" advTm="254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8097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Rec #3</a:t>
            </a:r>
            <a:r>
              <a:rPr lang="en-US" sz="2800" b="1" dirty="0" smtClean="0">
                <a:latin typeface="Arial"/>
                <a:cs typeface="Arial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Need to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systematically catalog molecular components &amp; their interactions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Function should also be considered at the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systems biology level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catalog of regulatory elements is not complete. Additional profiling of regulatory data needs to be done in key tissues and cell types.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Functional genomics is valuable beyond characterization of variants. Sequencing can be used to characterize cell types.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NHGRI should probably limit consideration to genetic effects, and should not further consider environmental…or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cs typeface="Arial"/>
              </a:rPr>
              <a:t>microbiome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17"/>
    </mc:Choice>
    <mc:Fallback xmlns="">
      <p:transition xmlns:p14="http://schemas.microsoft.com/office/powerpoint/2010/main" spd="slow" advTm="335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Recommendations related to genome function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Part 1: Workshop summary (Mark)</a:t>
            </a:r>
          </a:p>
          <a:p>
            <a:pPr marL="0" indent="0">
              <a:buNone/>
            </a:pPr>
            <a:r>
              <a:rPr lang="en-US" dirty="0" smtClean="0"/>
              <a:t>Part 2: Our Additional Suggestions (Rick)</a:t>
            </a:r>
          </a:p>
          <a:p>
            <a:endParaRPr lang="en-US" dirty="0"/>
          </a:p>
          <a:p>
            <a:r>
              <a:rPr lang="en-US" dirty="0" smtClean="0"/>
              <a:t>Overall Key Message of both Parts </a:t>
            </a:r>
          </a:p>
          <a:p>
            <a:pPr lvl="1"/>
            <a:r>
              <a:rPr lang="en-US" dirty="0" smtClean="0"/>
              <a:t>Functional annotation is </a:t>
            </a:r>
            <a:r>
              <a:rPr lang="en-US" b="1" dirty="0" smtClean="0">
                <a:solidFill>
                  <a:srgbClr val="FF0000"/>
                </a:solidFill>
              </a:rPr>
              <a:t>critical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NHGRI's mission</a:t>
            </a:r>
          </a:p>
          <a:p>
            <a:pPr lvl="1"/>
            <a:r>
              <a:rPr lang="en-US" dirty="0" smtClean="0"/>
              <a:t>Biotechnological &amp; computational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need to be developed for this</a:t>
            </a:r>
          </a:p>
          <a:p>
            <a:pPr lvl="1"/>
            <a:r>
              <a:rPr lang="en-US" dirty="0" smtClean="0"/>
              <a:t>Need a </a:t>
            </a:r>
            <a:r>
              <a:rPr lang="en-US" b="1" dirty="0" smtClean="0">
                <a:solidFill>
                  <a:srgbClr val="FF0000"/>
                </a:solidFill>
              </a:rPr>
              <a:t>systematic catalog</a:t>
            </a:r>
            <a:r>
              <a:rPr lang="en-US" dirty="0" smtClean="0"/>
              <a:t> of non-coding elements &amp; their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6"/>
    </mc:Choice>
    <mc:Fallback xmlns="">
      <p:transition xmlns:p14="http://schemas.microsoft.com/office/powerpoint/2010/main" spd="slow" advTm="357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8097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Rec #3</a:t>
            </a:r>
            <a:r>
              <a:rPr lang="en-US" sz="2800" b="1" dirty="0" smtClean="0">
                <a:latin typeface="Arial"/>
                <a:cs typeface="Arial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Need to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systematically catalog molecular components &amp; their interactions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Function should also be considered at the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systems biology level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catalog of regulatory elements is not complete. Additional profiling of regulatory data needs to be done in key tissues and cell types.</a:t>
            </a:r>
          </a:p>
          <a:p>
            <a:r>
              <a:rPr lang="en-US" dirty="0" smtClean="0">
                <a:solidFill>
                  <a:srgbClr val="77933C"/>
                </a:solidFill>
                <a:latin typeface="Arial"/>
                <a:cs typeface="Arial"/>
              </a:rPr>
              <a:t>Functional genomics is valuable beyond characterization of variants. Sequencing can be used to characterize cell types.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NHGRI should probably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limit consideration to genetic effects</a:t>
            </a:r>
            <a:r>
              <a:rPr lang="en-US" b="1" dirty="0" smtClean="0">
                <a:latin typeface="Arial"/>
                <a:cs typeface="Arial"/>
              </a:rPr>
              <a:t>, and should not further consider environmental…or </a:t>
            </a:r>
            <a:r>
              <a:rPr lang="en-US" b="1" dirty="0" err="1" smtClean="0">
                <a:latin typeface="Arial"/>
                <a:cs typeface="Arial"/>
              </a:rPr>
              <a:t>microbiome</a:t>
            </a:r>
            <a:r>
              <a:rPr lang="en-US" b="1" dirty="0" smtClean="0">
                <a:latin typeface="Arial"/>
                <a:cs typeface="Arial"/>
              </a:rPr>
              <a:t>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1"/>
    </mc:Choice>
    <mc:Fallback xmlns="">
      <p:transition xmlns:p14="http://schemas.microsoft.com/office/powerpoint/2010/main" spd="slow" advTm="19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D9D9D9"/>
                </a:solidFill>
              </a:rPr>
              <a:t>Recommendations related to genome function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Part 1: Workshop summary (Mark)</a:t>
            </a:r>
          </a:p>
          <a:p>
            <a:pPr marL="0" indent="0">
              <a:buNone/>
            </a:pPr>
            <a:r>
              <a:rPr lang="en-US" dirty="0" smtClean="0"/>
              <a:t>Part 2: Our Additional Suggestions (Rick)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Overall Key Message of both Parts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Functional annotation is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critical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for NHGRI's mission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Biotechnological &amp; computational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tools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need to be developed for this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Need 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systematic catalog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non-coding elements &amp; their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3"/>
    </mc:Choice>
    <mc:Fallback xmlns="">
      <p:transition xmlns:p14="http://schemas.microsoft.com/office/powerpoint/2010/main" spd="slow" advTm="174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Some important, crosscutting themes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" y="1054730"/>
            <a:ext cx="8544108" cy="265247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Arial"/>
                <a:cs typeface="Arial"/>
              </a:rPr>
              <a:t>Large-scale genomics projects have helped to establish: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Standardized experimental and analytical approaches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Quality control metrics, resource development, economies of scale, and data sharing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Generation of multiple data types and large studies that lead to meta-analysis and integration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Arial"/>
              <a:cs typeface="Arial"/>
            </a:endParaRPr>
          </a:p>
          <a:p>
            <a:pPr marL="400050" lvl="1" indent="0">
              <a:spcBef>
                <a:spcPts val="1800"/>
              </a:spcBef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857" y="4339147"/>
            <a:ext cx="8667481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Small- and medium-scale genomics projects have advantages: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More detailed knowledge and interest in specific biological problems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Often geared towards determining mechanism, testing specific hypotheses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Support wide range of researchers </a:t>
            </a:r>
          </a:p>
        </p:txBody>
      </p:sp>
    </p:spTree>
    <p:extLst>
      <p:ext uri="{BB962C8B-B14F-4D97-AF65-F5344CB8AC3E}">
        <p14:creationId xmlns:p14="http://schemas.microsoft.com/office/powerpoint/2010/main" val="18072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"/>
    </mc:Choice>
    <mc:Fallback xmlns="">
      <p:transition xmlns:p14="http://schemas.microsoft.com/office/powerpoint/2010/main" spd="slow" advTm="38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Some important, crosscutting themes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" y="1054730"/>
            <a:ext cx="8544108" cy="265247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Arial"/>
                <a:cs typeface="Arial"/>
              </a:rPr>
              <a:t>Large-scale genomics projects have helped to establish: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Standardized experimental and analytical approaches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Quality control metrics, resource development, economies of scale, and data sharing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Generation of multiple data types and large studies that lead to meta-analysis and integration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Arial"/>
              <a:cs typeface="Arial"/>
            </a:endParaRPr>
          </a:p>
          <a:p>
            <a:pPr marL="400050" lvl="1" indent="0">
              <a:spcBef>
                <a:spcPts val="1800"/>
              </a:spcBef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857" y="4339147"/>
            <a:ext cx="8667481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Small- and medium-scale genomics projects have advantages: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More detailed knowledge and interest in specific biological problems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Often geared towards determining mechanism, testing specific hypotheses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Support wide range of researchers </a:t>
            </a:r>
          </a:p>
        </p:txBody>
      </p:sp>
    </p:spTree>
    <p:extLst>
      <p:ext uri="{BB962C8B-B14F-4D97-AF65-F5344CB8AC3E}">
        <p14:creationId xmlns:p14="http://schemas.microsoft.com/office/powerpoint/2010/main" val="13782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"/>
    </mc:Choice>
    <mc:Fallback xmlns="">
      <p:transition xmlns:p14="http://schemas.microsoft.com/office/powerpoint/2010/main" spd="slow" advTm="38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Some important, crosscutting themes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" y="1054730"/>
            <a:ext cx="8391601" cy="543965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Knowledge of genome function is essential to understand human biology and genomic basis of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5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Some important, crosscutting themes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" y="1054730"/>
            <a:ext cx="8391601" cy="543965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Knowledge of genome function is essential to understand human biology and genomic basis of disease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Evolutionary genomics is important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Sequencing and alignment of primate and vertebrate genomes has helped identify &gt;3 million conserved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Some important, crosscutting themes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7" y="1054730"/>
            <a:ext cx="8391601" cy="543965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Knowledge of genome function is essential to understand human biology and genomic basis of disease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Evolutionary genomics is important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Sequencing and alignment of primate and vertebrate genomes has helped identify &gt;3 million conserved elements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Arial"/>
                <a:cs typeface="Arial"/>
              </a:rPr>
              <a:t>We have learned an incredible amount by identifying human knock-outs (i.e. Mendelian diseases) and, to a smaller extent, dominant mutations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292291"/>
            <a:ext cx="8617446" cy="467258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Don’t try to do everything in genomics:  Partner with other NIH institutes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1: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69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292291"/>
            <a:ext cx="8617446" cy="467258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Don’t try to do everything in genomics:  Partner with other NIH institutes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Many very large-scale whole genome sequencing and functional genomics DNA projects are already being done -- and will continue to be done -- by other institutes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Disease/organ-specific genomics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1: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40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292291"/>
            <a:ext cx="8617446" cy="467258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Don’t try to do everything in genomics:  Partner with other NIH institutes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Many very large-scale whole genome sequencing and functional genomics DNA projects are already being done -- and will continue to be done -- by other institutes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Disease/organ-specific genomics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But NHGRI can and should still play a major role in these studies (as follows)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1: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81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D9D9D9"/>
                </a:solidFill>
              </a:rPr>
              <a:t>Recommendations related to genome function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Part 1: Workshop summary (Mark)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Part 2: Our Additional Suggestions (Rick)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Overall Key Message of both Parts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Functional annotation is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critical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for NHGRI's mission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Biotechnological &amp; computational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tools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need to be developed for this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Need a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systematic catalog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non-coding elements &amp; their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"/>
    </mc:Choice>
    <mc:Fallback xmlns="">
      <p:transition xmlns:p14="http://schemas.microsoft.com/office/powerpoint/2010/main" spd="slow" advTm="28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Continue to support development of new DNA sequencing technologies </a:t>
            </a:r>
            <a:r>
              <a:rPr lang="en-US" sz="2000" dirty="0">
                <a:latin typeface="Arial"/>
                <a:cs typeface="Arial"/>
              </a:rPr>
              <a:t>(and other high-throughput genomics/genetics approaches)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2: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77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Continue to support development of new DNA sequencing technologies </a:t>
            </a:r>
            <a:r>
              <a:rPr lang="en-US" sz="2000" dirty="0">
                <a:latin typeface="Arial"/>
                <a:cs typeface="Arial"/>
              </a:rPr>
              <a:t>(and other high-throughput genomics/genetics approaches)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Support work that allows us to analyze every single base pair accurately, regardless of length or context of sequence variants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e.g., missing sequence data may miss undiagnosed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2: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14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Continue to support development of new DNA sequencing technologies </a:t>
            </a:r>
            <a:r>
              <a:rPr lang="en-US" sz="2000" dirty="0">
                <a:latin typeface="Arial"/>
                <a:cs typeface="Arial"/>
              </a:rPr>
              <a:t>(and other high-throughput genomics/genetics approaches)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Support work that allows us to analyze every single base pair accurately, regardless of length or context of sequence variants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e.g., missing sequence data may miss undiagnosed diseases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Emphasize phenotypes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2: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8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Continue to support development of new DNA sequencing technologies </a:t>
            </a:r>
            <a:r>
              <a:rPr lang="en-US" sz="2000" dirty="0">
                <a:latin typeface="Arial"/>
                <a:cs typeface="Arial"/>
              </a:rPr>
              <a:t>(and other high-throughput genomics/genetics approaches)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Support work that allows us to analyze every single base pair accurately, regardless of length or context of sequence variants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e.g., missing sequence data may miss undiagnosed diseases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Emphasize phenotypes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Give much more support for advances in bioinformatics, computing and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2: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9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/>
                <a:cs typeface="Arial"/>
              </a:rPr>
              <a:t>Continue to support development of new DNA sequencing technologies </a:t>
            </a:r>
            <a:r>
              <a:rPr lang="en-US" sz="2000" dirty="0">
                <a:latin typeface="Arial"/>
                <a:cs typeface="Arial"/>
              </a:rPr>
              <a:t>(and other high-throughput genomics/genetics approaches)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Support work that allows us to analyze every single base pair accurately, regardless of length or context of sequence variants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e.g., missing sequence data may miss undiagnosed diseases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Emphasize phenotypes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Give much more support for advances in bioinformatics, computing and data analysis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200" dirty="0">
                <a:latin typeface="Arial"/>
                <a:cs typeface="Arial"/>
              </a:rPr>
              <a:t>Take a more systems biology approach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Consider the effects of genetic variants in the larger context of the cell, the individual and the environment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800" dirty="0">
                <a:latin typeface="Arial"/>
                <a:cs typeface="Arial"/>
              </a:rPr>
              <a:t>Perturbation approaches</a:t>
            </a: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2: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0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" y="1048565"/>
            <a:ext cx="8617446" cy="5525956"/>
          </a:xfr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2400" dirty="0">
                <a:latin typeface="Arial"/>
                <a:cs typeface="Arial"/>
              </a:rPr>
              <a:t>Put a much heavier emphasis on integration functional studies with evolutionary information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>
                <a:latin typeface="Arial"/>
                <a:cs typeface="Arial"/>
              </a:rPr>
              <a:t>This is not just measurement of conservation.  Must integrate phylogeny, sequence similarity, human population genetics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>
                <a:latin typeface="Arial"/>
                <a:cs typeface="Arial"/>
              </a:rPr>
              <a:t>Continue to improve predictions of deleterious mutations (e.g., CADD, tolerance scores, FunSeq,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3</a:t>
            </a:r>
            <a:r>
              <a:rPr lang="en-US" sz="3600" dirty="0" smtClean="0">
                <a:latin typeface="Arial"/>
                <a:cs typeface="Arial"/>
              </a:rPr>
              <a:t>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72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56" y="1433396"/>
            <a:ext cx="8617446" cy="4056853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Arial"/>
                <a:cs typeface="Arial"/>
              </a:rPr>
              <a:t>Foster new and emerging methods for assessing function of base pairs in the genome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Some production-type grants (but not too large)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R01s to support creative technology development (perhaps partner with NIGMS) 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Very high-throughput genome editing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Ultra-high throughput functional assays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4</a:t>
            </a:r>
            <a:r>
              <a:rPr lang="en-US" sz="3600" dirty="0" smtClean="0">
                <a:latin typeface="Arial"/>
                <a:cs typeface="Arial"/>
              </a:rPr>
              <a:t>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40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5: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131698"/>
            <a:ext cx="8428183" cy="543965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Be the lead in cataloguing different sequencing </a:t>
            </a:r>
            <a:r>
              <a:rPr lang="en-US" sz="2400" dirty="0" smtClean="0">
                <a:latin typeface="Arial"/>
                <a:cs typeface="Arial"/>
              </a:rPr>
              <a:t>efforts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5: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131698"/>
            <a:ext cx="8428183" cy="543965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Be the lead in cataloguing different sequencing </a:t>
            </a:r>
            <a:r>
              <a:rPr lang="en-US" sz="2400" dirty="0" smtClean="0">
                <a:latin typeface="Arial"/>
                <a:cs typeface="Arial"/>
              </a:rPr>
              <a:t>efforts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Create </a:t>
            </a:r>
            <a:r>
              <a:rPr lang="en-US" sz="2400" dirty="0">
                <a:latin typeface="Arial"/>
                <a:cs typeface="Arial"/>
              </a:rPr>
              <a:t>data sharing standards for more interoperability and collaboration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5: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131698"/>
            <a:ext cx="8428183" cy="543965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Be the lead in cataloguing different sequencing </a:t>
            </a:r>
            <a:r>
              <a:rPr lang="en-US" sz="2400" dirty="0" smtClean="0">
                <a:latin typeface="Arial"/>
                <a:cs typeface="Arial"/>
              </a:rPr>
              <a:t>efforts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Create </a:t>
            </a:r>
            <a:r>
              <a:rPr lang="en-US" sz="2400" dirty="0">
                <a:latin typeface="Arial"/>
                <a:cs typeface="Arial"/>
              </a:rPr>
              <a:t>data sharing standards for more interoperability and collaboration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Continue to expand beyond whole genome sequencing (e.g., very broad and deep functional genomics studies)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Workshop last summer: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Future Opportunities for Genome Sequencing &amp; Beyond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64" y="1845049"/>
            <a:ext cx="3583710" cy="4458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Goals:</a:t>
            </a:r>
          </a:p>
          <a:p>
            <a:r>
              <a:rPr lang="en-US" sz="2400" dirty="0" smtClean="0">
                <a:latin typeface="Arial"/>
                <a:cs typeface="Arial"/>
              </a:rPr>
              <a:t>“Discuss Qs &amp; opportunities addressed using genomics studies, starting with genomic sequencing but also using other technologies”</a:t>
            </a:r>
          </a:p>
          <a:p>
            <a:r>
              <a:rPr lang="en-US" sz="2400" dirty="0" smtClean="0">
                <a:latin typeface="Arial"/>
                <a:cs typeface="Arial"/>
              </a:rPr>
              <a:t>“Consider future NHGRI programs addressing” these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0184" y="6123381"/>
            <a:ext cx="3191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Slides and videos available at</a:t>
            </a:r>
          </a:p>
          <a:p>
            <a:pPr algn="r"/>
            <a:r>
              <a:rPr lang="en-US" sz="2400" b="1" dirty="0" err="1" smtClean="0">
                <a:solidFill>
                  <a:srgbClr val="FF0000"/>
                </a:solidFill>
              </a:rPr>
              <a:t>Genome.gov</a:t>
            </a:r>
            <a:r>
              <a:rPr lang="en-US" sz="2400" b="1" dirty="0" smtClean="0">
                <a:solidFill>
                  <a:srgbClr val="FF0000"/>
                </a:solidFill>
              </a:rPr>
              <a:t>/27558042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36" y="2099049"/>
            <a:ext cx="4794171" cy="3717636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8"/>
    </mc:Choice>
    <mc:Fallback xmlns="">
      <p:transition xmlns:p14="http://schemas.microsoft.com/office/powerpoint/2010/main" spd="slow" advTm="301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5: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131698"/>
            <a:ext cx="8428183" cy="543965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Be the lead in cataloguing different sequencing </a:t>
            </a:r>
            <a:r>
              <a:rPr lang="en-US" sz="2400" dirty="0" smtClean="0">
                <a:latin typeface="Arial"/>
                <a:cs typeface="Arial"/>
              </a:rPr>
              <a:t>efforts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Create </a:t>
            </a:r>
            <a:r>
              <a:rPr lang="en-US" sz="2400" dirty="0">
                <a:latin typeface="Arial"/>
                <a:cs typeface="Arial"/>
              </a:rPr>
              <a:t>data sharing standards for more interoperability and collaboration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Continue to expand beyond whole genome sequencing (e.g., very broad and deep functional genomics studies)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Include large-scale efforts in </a:t>
            </a:r>
            <a:r>
              <a:rPr lang="en-US" sz="2400" dirty="0" err="1">
                <a:latin typeface="Arial"/>
                <a:cs typeface="Arial"/>
              </a:rPr>
              <a:t>epigenomics</a:t>
            </a:r>
            <a:r>
              <a:rPr lang="en-US" sz="2400" dirty="0">
                <a:latin typeface="Arial"/>
                <a:cs typeface="Arial"/>
              </a:rPr>
              <a:t> and metabolomics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" y="24462"/>
            <a:ext cx="8902030" cy="8508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5:  Additional suggestions for NHGRI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131698"/>
            <a:ext cx="8428183" cy="543965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Be the lead in cataloguing different sequencing </a:t>
            </a:r>
            <a:r>
              <a:rPr lang="en-US" sz="2400" dirty="0" smtClean="0">
                <a:latin typeface="Arial"/>
                <a:cs typeface="Arial"/>
              </a:rPr>
              <a:t>efforts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Create </a:t>
            </a:r>
            <a:r>
              <a:rPr lang="en-US" sz="2400" dirty="0">
                <a:latin typeface="Arial"/>
                <a:cs typeface="Arial"/>
              </a:rPr>
              <a:t>data sharing standards for more interoperability and collaboration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Continue to expand beyond whole genome sequencing (e.g., very broad and deep functional genomics studies)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Include large-scale efforts in </a:t>
            </a:r>
            <a:r>
              <a:rPr lang="en-US" sz="2400" dirty="0" err="1">
                <a:latin typeface="Arial"/>
                <a:cs typeface="Arial"/>
              </a:rPr>
              <a:t>epigenomics</a:t>
            </a:r>
            <a:r>
              <a:rPr lang="en-US" sz="2400" dirty="0">
                <a:latin typeface="Arial"/>
                <a:cs typeface="Arial"/>
              </a:rPr>
              <a:t> and metabolomics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/>
                <a:cs typeface="Arial"/>
              </a:rPr>
              <a:t>Continue to lead in training genome scientists, clinical researchers, and support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6" y="188044"/>
            <a:ext cx="8997884" cy="7987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dirty="0" err="1" smtClean="0">
                <a:latin typeface="Arial"/>
                <a:cs typeface="Arial"/>
              </a:rPr>
              <a:t>Why coordination would be good:</a:t>
            </a:r>
            <a:br>
              <a:rPr lang="en-US" sz="3600" dirty="0" err="1" smtClean="0">
                <a:latin typeface="Arial"/>
                <a:cs typeface="Arial"/>
              </a:rPr>
            </a:br>
            <a:r>
              <a:rPr lang="en-US" sz="1800" dirty="0" err="1" smtClean="0">
                <a:latin typeface="Arial"/>
                <a:cs typeface="Arial"/>
              </a:rPr>
              <a:t>#s of RNA-seq</a:t>
            </a:r>
            <a:r>
              <a:rPr lang="en-US" sz="1800" dirty="0" smtClean="0">
                <a:latin typeface="Arial"/>
                <a:cs typeface="Arial"/>
              </a:rPr>
              <a:t> datasets from different consortia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03" y="1346016"/>
            <a:ext cx="8663349" cy="4663373"/>
          </a:xfrm>
        </p:spPr>
        <p:txBody>
          <a:bodyPr>
            <a:normAutofit/>
          </a:bodyPr>
          <a:lstStyle/>
          <a:p>
            <a:pPr marL="0" indent="0">
              <a:spcBef>
                <a:spcPts val="312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ENCODE: 	588 </a:t>
            </a:r>
          </a:p>
          <a:p>
            <a:pPr marL="0" indent="0">
              <a:spcBef>
                <a:spcPts val="312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REMC:  		166  </a:t>
            </a:r>
          </a:p>
          <a:p>
            <a:pPr marL="0" indent="0">
              <a:spcBef>
                <a:spcPts val="3120"/>
              </a:spcBef>
              <a:buNone/>
            </a:pPr>
            <a:r>
              <a:rPr lang="en-US" dirty="0" err="1" smtClean="0">
                <a:latin typeface="Arial"/>
                <a:cs typeface="Arial"/>
              </a:rPr>
              <a:t>GTEx</a:t>
            </a:r>
            <a:r>
              <a:rPr lang="en-US" dirty="0">
                <a:latin typeface="Arial"/>
                <a:cs typeface="Arial"/>
              </a:rPr>
              <a:t>:			</a:t>
            </a:r>
            <a:r>
              <a:rPr lang="en-US" dirty="0" smtClean="0">
                <a:latin typeface="Arial"/>
                <a:cs typeface="Arial"/>
              </a:rPr>
              <a:t>837</a:t>
            </a:r>
          </a:p>
          <a:p>
            <a:pPr marL="0" indent="0">
              <a:spcBef>
                <a:spcPts val="312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TCGA:			24,662</a:t>
            </a:r>
          </a:p>
          <a:p>
            <a:pPr marL="0" indent="0">
              <a:spcBef>
                <a:spcPts val="312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ICGC:			1,486</a:t>
            </a:r>
          </a:p>
          <a:p>
            <a:pPr marL="0" indent="0">
              <a:spcBef>
                <a:spcPts val="3120"/>
              </a:spcBef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961" y="5875662"/>
            <a:ext cx="7642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And many other functional genomic datasets are available from different consortia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85" y="3964843"/>
            <a:ext cx="4248440" cy="457004"/>
          </a:xfrm>
          <a:prstGeom prst="rect">
            <a:avLst/>
          </a:prstGeom>
        </p:spPr>
      </p:pic>
      <p:pic>
        <p:nvPicPr>
          <p:cNvPr id="10" name="Picture 9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9" y="1399769"/>
            <a:ext cx="1383709" cy="83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58" y="2405564"/>
            <a:ext cx="1726352" cy="373692"/>
          </a:xfrm>
          <a:prstGeom prst="rect">
            <a:avLst/>
          </a:prstGeom>
        </p:spPr>
      </p:pic>
      <p:pic>
        <p:nvPicPr>
          <p:cNvPr id="13" name="Picture 12" descr="Screen Shot 2015-03-09 at 5.45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20" y="4704158"/>
            <a:ext cx="1566428" cy="6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705" y="165890"/>
            <a:ext cx="89545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rial"/>
                <a:cs typeface="Arial"/>
              </a:rPr>
              <a:t>For example: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Establish a coordinated data integration and analysis hub</a:t>
            </a:r>
            <a:endParaRPr lang="en-US" sz="2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05"/>
            <a:ext cx="8229600" cy="501485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Integrate NHGRI-funded standardized data with large amount of other functional genomics data produced worldwide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05" y="165890"/>
            <a:ext cx="89545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rial"/>
                <a:cs typeface="Arial"/>
              </a:rPr>
              <a:t>For example: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Establish a coordinated data integration and analysis hub</a:t>
            </a:r>
            <a:endParaRPr lang="en-US" sz="2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05"/>
            <a:ext cx="8229600" cy="501485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Integrate NHGRI-funded standardized data with large amount of other functional genomics data produced worldwide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Make functional genomics data into digestible annotation that can be interrelated with a variety of variants (common, rare, SVs, disease, etc.)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05" y="165890"/>
            <a:ext cx="89545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rial"/>
                <a:cs typeface="Arial"/>
              </a:rPr>
              <a:t>For example: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Establish a coordinated data integration and analysis hub</a:t>
            </a:r>
            <a:endParaRPr lang="en-US" sz="2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05"/>
            <a:ext cx="8229600" cy="501485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Integrate NHGRI-funded standardized data with large amount of other functional genomics data produced worldwide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Make functional genomics data into digestible annotation that can be interrelated with a variety of variants (common, rare, SVs, disease, etc.)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Develop standardized and exportable pipelines, QC metrics, and analysis approaches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05" y="165890"/>
            <a:ext cx="89545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rial"/>
                <a:cs typeface="Arial"/>
              </a:rPr>
              <a:t>For example: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Establish a coordinated data integration and analysis hub</a:t>
            </a:r>
            <a:endParaRPr lang="en-US" sz="2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05"/>
            <a:ext cx="8229600" cy="501485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Integrate NHGRI-funded standardized data with large amount of other functional genomics data produced worldwide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Make functional genomics data into digestible annotation that can be interrelated with a variety of variants (common, rare, SVs, disease, etc.)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Develop standardized and exportable pipelines, QC metrics, and analysis approaches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Amazon model: build a shopping platform on a core (</a:t>
            </a:r>
            <a:r>
              <a:rPr lang="en-US" sz="2400" dirty="0" err="1" smtClean="0">
                <a:latin typeface="Arial"/>
                <a:cs typeface="Arial"/>
              </a:rPr>
              <a:t>i.e.,</a:t>
            </a:r>
            <a:r>
              <a:rPr lang="en-US" sz="2400" dirty="0">
                <a:latin typeface="Arial"/>
                <a:cs typeface="Arial"/>
              </a:rPr>
              <a:t> books) and then expand it outwards to everything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05" y="165890"/>
            <a:ext cx="89545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rial"/>
                <a:cs typeface="Arial"/>
              </a:rPr>
              <a:t>For example: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Establish a coordinated data integration and analysis hub</a:t>
            </a:r>
            <a:endParaRPr lang="en-US" sz="2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A1A7D-50AA-0A46-833A-85C1693E8F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Recommendations related to genome function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Part 1: Workshop summary (Mark)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Part 2: Our Additional Suggestions (Rick)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Overall Key Message of both Parts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Functional annotation is </a:t>
            </a:r>
            <a:r>
              <a:rPr lang="en-US" b="1" dirty="0" smtClean="0">
                <a:solidFill>
                  <a:srgbClr val="000000"/>
                </a:solidFill>
              </a:rPr>
              <a:t>critical</a:t>
            </a:r>
            <a:r>
              <a:rPr lang="en-US" dirty="0" smtClean="0">
                <a:solidFill>
                  <a:srgbClr val="000000"/>
                </a:solidFill>
              </a:rPr>
              <a:t> for NHGRI's mission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Biotechnological &amp; computational </a:t>
            </a:r>
            <a:r>
              <a:rPr lang="en-US" b="1" dirty="0" smtClean="0">
                <a:solidFill>
                  <a:srgbClr val="000000"/>
                </a:solidFill>
              </a:rPr>
              <a:t>tools</a:t>
            </a:r>
            <a:r>
              <a:rPr lang="en-US" dirty="0" smtClean="0">
                <a:solidFill>
                  <a:srgbClr val="000000"/>
                </a:solidFill>
              </a:rPr>
              <a:t> need to be developed for this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a </a:t>
            </a:r>
            <a:r>
              <a:rPr lang="en-US" b="1" dirty="0" smtClean="0">
                <a:solidFill>
                  <a:srgbClr val="000000"/>
                </a:solidFill>
              </a:rPr>
              <a:t>systematic catalog</a:t>
            </a:r>
            <a:r>
              <a:rPr lang="en-US" dirty="0" smtClean="0">
                <a:solidFill>
                  <a:srgbClr val="000000"/>
                </a:solidFill>
              </a:rPr>
              <a:t> of non-coding elements &amp; their interactions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BFBFBF"/>
                </a:solidFill>
              </a:rPr>
              <a:t>Recommendations related to genome function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1: Workshop summary (Mark)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 2: Our Additional Suggestions (Rick)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Overall Key Message of both Parts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Functional annotation is </a:t>
            </a:r>
            <a:r>
              <a:rPr lang="en-US" b="1" dirty="0" smtClean="0">
                <a:solidFill>
                  <a:srgbClr val="FF0000"/>
                </a:solidFill>
              </a:rPr>
              <a:t>critical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 NHGRI's mission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Biotechnological &amp; computational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need to be developed for this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a </a:t>
            </a:r>
            <a:r>
              <a:rPr lang="en-US" b="1" dirty="0" smtClean="0">
                <a:solidFill>
                  <a:srgbClr val="FF0000"/>
                </a:solidFill>
              </a:rPr>
              <a:t>systematic catalog</a:t>
            </a:r>
            <a:r>
              <a:rPr lang="en-US" dirty="0" smtClean="0">
                <a:solidFill>
                  <a:srgbClr val="000000"/>
                </a:solidFill>
              </a:rPr>
              <a:t> of non-coding elements &amp; their interactions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0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Backdrop: A Future where N</a:t>
            </a:r>
            <a:r>
              <a:rPr lang="en-US" sz="3600" b="1" dirty="0" smtClean="0">
                <a:solidFill>
                  <a:srgbClr val="0000FF"/>
                </a:solidFill>
              </a:rPr>
              <a:t>HG</a:t>
            </a:r>
            <a:r>
              <a:rPr lang="en-US" sz="3600" dirty="0" smtClean="0"/>
              <a:t>RI is only involved in minority of </a:t>
            </a:r>
            <a:r>
              <a:rPr lang="en-US" sz="3600" b="1" dirty="0" smtClean="0">
                <a:solidFill>
                  <a:srgbClr val="0000FF"/>
                </a:solidFill>
              </a:rPr>
              <a:t>HG</a:t>
            </a:r>
            <a:r>
              <a:rPr lang="en-US" sz="3600" dirty="0" smtClean="0"/>
              <a:t>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61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Human Genome Sequencing is a success story… </a:t>
            </a:r>
            <a:br>
              <a:rPr lang="en-US" sz="2400" b="1" dirty="0" smtClean="0"/>
            </a:br>
            <a:r>
              <a:rPr lang="en-US" sz="2400" b="1" dirty="0" smtClean="0"/>
              <a:t>but what to do now?</a:t>
            </a:r>
          </a:p>
          <a:p>
            <a:r>
              <a:rPr lang="en-US" sz="2400" dirty="0" smtClean="0"/>
              <a:t>Most genome sequencing will be done outside of NHGRI</a:t>
            </a:r>
          </a:p>
          <a:p>
            <a:r>
              <a:rPr lang="en-US" sz="2400" dirty="0" smtClean="0"/>
              <a:t>“NHGRI </a:t>
            </a:r>
            <a:r>
              <a:rPr lang="en-US" sz="2400" dirty="0"/>
              <a:t>needs to position itself to positively influence the large amount of sequencing that </a:t>
            </a:r>
            <a:r>
              <a:rPr lang="en-US" sz="2400" dirty="0" smtClean="0"/>
              <a:t>will occur.”</a:t>
            </a:r>
          </a:p>
          <a:p>
            <a:r>
              <a:rPr lang="en-US" sz="2400" dirty="0" smtClean="0"/>
              <a:t>Involving itself in </a:t>
            </a:r>
            <a:r>
              <a:rPr lang="en-US" sz="2400" b="1" dirty="0" smtClean="0">
                <a:solidFill>
                  <a:srgbClr val="FF0000"/>
                </a:solidFill>
              </a:rPr>
              <a:t>partnerships</a:t>
            </a:r>
          </a:p>
          <a:p>
            <a:r>
              <a:rPr lang="en-US" sz="2400" dirty="0" smtClean="0"/>
              <a:t>Creating </a:t>
            </a:r>
            <a:r>
              <a:rPr lang="en-US" sz="2400" b="1" dirty="0" smtClean="0">
                <a:solidFill>
                  <a:srgbClr val="FF0000"/>
                </a:solidFill>
              </a:rPr>
              <a:t>exportable technology, platforms &amp; standards</a:t>
            </a:r>
            <a:r>
              <a:rPr lang="en-US" sz="2400" dirty="0" smtClean="0"/>
              <a:t> for interpreting the genome</a:t>
            </a:r>
          </a:p>
          <a:p>
            <a:r>
              <a:rPr lang="en-US" sz="2400" dirty="0" smtClean="0"/>
              <a:t>Focusing on </a:t>
            </a:r>
            <a:r>
              <a:rPr lang="en-US" sz="2400" b="1" dirty="0" smtClean="0">
                <a:solidFill>
                  <a:srgbClr val="FF0000"/>
                </a:solidFill>
              </a:rPr>
              <a:t>things that scale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57"/>
    </mc:Choice>
    <mc:Fallback xmlns="">
      <p:transition xmlns:p14="http://schemas.microsoft.com/office/powerpoint/2010/main" spd="slow" advTm="935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Sections within Workshop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967" cy="50355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Genomic Architecture of Disease at Scale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  <a:latin typeface="Calibri"/>
                <a:cs typeface="Calibri"/>
              </a:rPr>
              <a:t>Exec Summary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: “Using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genomic sequencing to determine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variants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underlying human disease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&amp; healthy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traits, including both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Mendelian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&amp; complex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diseases,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 continues to be an important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activity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&amp; will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need to be addressed at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scale.”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Integrating Genomic Variant Discovery with Function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“Improving our </a:t>
            </a:r>
            <a:r>
              <a:rPr lang="en-US" dirty="0">
                <a:solidFill>
                  <a:srgbClr val="FFFFFF"/>
                </a:solidFill>
              </a:rPr>
              <a:t>understanding of the impact of variants through functional genomics studies </a:t>
            </a:r>
            <a:r>
              <a:rPr lang="en-US" b="1" dirty="0">
                <a:solidFill>
                  <a:srgbClr val="FFFFFF"/>
                </a:solidFill>
              </a:rPr>
              <a:t>is critical</a:t>
            </a:r>
            <a:r>
              <a:rPr lang="en-US" dirty="0">
                <a:solidFill>
                  <a:srgbClr val="FFFFFF"/>
                </a:solidFill>
              </a:rPr>
              <a:t> to inform gene-disease relationships</a:t>
            </a:r>
            <a:r>
              <a:rPr lang="en-US" dirty="0" smtClean="0">
                <a:solidFill>
                  <a:srgbClr val="FFFFFF"/>
                </a:solidFill>
              </a:rPr>
              <a:t>.”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Clinical Genomic Sequencing at Scale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“Translating </a:t>
            </a:r>
            <a:r>
              <a:rPr lang="en-US" dirty="0">
                <a:solidFill>
                  <a:srgbClr val="FFFFFF"/>
                </a:solidFill>
              </a:rPr>
              <a:t>genomics to medical practice </a:t>
            </a:r>
            <a:r>
              <a:rPr lang="en-US" b="1" dirty="0" smtClean="0">
                <a:solidFill>
                  <a:srgbClr val="FFFFFF"/>
                </a:solidFill>
              </a:rPr>
              <a:t>will require a critical evaluation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of the </a:t>
            </a:r>
            <a:r>
              <a:rPr lang="en-US" dirty="0" smtClean="0">
                <a:solidFill>
                  <a:srgbClr val="FFFFFF"/>
                </a:solidFill>
              </a:rPr>
              <a:t>utility </a:t>
            </a:r>
            <a:r>
              <a:rPr lang="en-US" dirty="0">
                <a:solidFill>
                  <a:srgbClr val="FFFFFF"/>
                </a:solidFill>
              </a:rPr>
              <a:t>of sequencing </a:t>
            </a:r>
            <a:r>
              <a:rPr lang="en-US" dirty="0" smtClean="0">
                <a:solidFill>
                  <a:srgbClr val="FFFFFF"/>
                </a:solidFill>
              </a:rPr>
              <a:t>&amp; approaches </a:t>
            </a:r>
            <a:r>
              <a:rPr lang="en-US" dirty="0">
                <a:solidFill>
                  <a:srgbClr val="FFFFFF"/>
                </a:solidFill>
              </a:rPr>
              <a:t>to clinical implementation</a:t>
            </a:r>
            <a:r>
              <a:rPr lang="en-US" dirty="0" smtClean="0">
                <a:solidFill>
                  <a:srgbClr val="FFFFFF"/>
                </a:solidFill>
              </a:rPr>
              <a:t>.”</a:t>
            </a:r>
          </a:p>
          <a:p>
            <a:r>
              <a:rPr lang="en-US" b="1" dirty="0" smtClean="0">
                <a:latin typeface="Arial"/>
                <a:cs typeface="Arial"/>
              </a:rPr>
              <a:t>Comparative &amp; Evolutionary Genomics</a:t>
            </a: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“This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is </a:t>
            </a:r>
            <a:r>
              <a:rPr lang="en-US" b="1" dirty="0">
                <a:solidFill>
                  <a:srgbClr val="FFFFFF"/>
                </a:solidFill>
              </a:rPr>
              <a:t>still needed</a:t>
            </a:r>
            <a:r>
              <a:rPr lang="en-US" dirty="0">
                <a:solidFill>
                  <a:srgbClr val="FFFFFF"/>
                </a:solidFill>
              </a:rPr>
              <a:t> to inform the prioritization and interpretation of genetic </a:t>
            </a:r>
            <a:r>
              <a:rPr lang="en-US" dirty="0" smtClean="0">
                <a:solidFill>
                  <a:srgbClr val="FFFFFF"/>
                </a:solidFill>
              </a:rPr>
              <a:t>variants.”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xmlns:p14="http://schemas.microsoft.com/office/powerpoint/2010/main" spd="slow" advTm="158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Sections within Workshop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967" cy="50355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Genomic Architecture of Disease at Scale</a:t>
            </a:r>
          </a:p>
          <a:p>
            <a:pPr lvl="1"/>
            <a:r>
              <a:rPr lang="en-US" u="sng" dirty="0" smtClean="0">
                <a:latin typeface="Calibri"/>
                <a:cs typeface="Calibri"/>
              </a:rPr>
              <a:t>Exec Summary</a:t>
            </a:r>
            <a:r>
              <a:rPr lang="en-US" dirty="0" smtClean="0">
                <a:latin typeface="Calibri"/>
                <a:cs typeface="Calibri"/>
              </a:rPr>
              <a:t> : “Using </a:t>
            </a:r>
            <a:r>
              <a:rPr lang="en-US" dirty="0">
                <a:latin typeface="Calibri"/>
                <a:cs typeface="Calibri"/>
              </a:rPr>
              <a:t>genomic sequencing to determine </a:t>
            </a:r>
            <a:r>
              <a:rPr lang="en-US" dirty="0" smtClean="0">
                <a:latin typeface="Calibri"/>
                <a:cs typeface="Calibri"/>
              </a:rPr>
              <a:t>variants </a:t>
            </a:r>
            <a:r>
              <a:rPr lang="en-US" dirty="0">
                <a:latin typeface="Calibri"/>
                <a:cs typeface="Calibri"/>
              </a:rPr>
              <a:t>underlying human disease </a:t>
            </a:r>
            <a:r>
              <a:rPr lang="en-US" dirty="0" smtClean="0">
                <a:latin typeface="Calibri"/>
                <a:cs typeface="Calibri"/>
              </a:rPr>
              <a:t>&amp; healthy </a:t>
            </a:r>
            <a:r>
              <a:rPr lang="en-US" dirty="0">
                <a:latin typeface="Calibri"/>
                <a:cs typeface="Calibri"/>
              </a:rPr>
              <a:t>traits, including both </a:t>
            </a:r>
            <a:r>
              <a:rPr lang="en-US" dirty="0" err="1" smtClean="0">
                <a:latin typeface="Calibri"/>
                <a:cs typeface="Calibri"/>
              </a:rPr>
              <a:t>Mendelian</a:t>
            </a:r>
            <a:r>
              <a:rPr lang="en-US" dirty="0" smtClean="0">
                <a:latin typeface="Calibri"/>
                <a:cs typeface="Calibri"/>
              </a:rPr>
              <a:t> &amp; complex </a:t>
            </a:r>
            <a:r>
              <a:rPr lang="en-US" dirty="0">
                <a:latin typeface="Calibri"/>
                <a:cs typeface="Calibri"/>
              </a:rPr>
              <a:t>diseases,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continues to be an important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r>
              <a:rPr lang="en-US" dirty="0" smtClean="0">
                <a:latin typeface="Calibri"/>
                <a:cs typeface="Calibri"/>
              </a:rPr>
              <a:t> &amp; will </a:t>
            </a:r>
            <a:r>
              <a:rPr lang="en-US" dirty="0">
                <a:latin typeface="Calibri"/>
                <a:cs typeface="Calibri"/>
              </a:rPr>
              <a:t>need to be addressed at </a:t>
            </a:r>
            <a:r>
              <a:rPr lang="en-US" dirty="0" smtClean="0">
                <a:latin typeface="Calibri"/>
                <a:cs typeface="Calibri"/>
              </a:rPr>
              <a:t>scale.”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Integrating Genomic Variant Discovery with Function</a:t>
            </a:r>
          </a:p>
          <a:p>
            <a:pPr lvl="1"/>
            <a:r>
              <a:rPr lang="en-US" dirty="0" smtClean="0"/>
              <a:t>“Improving our </a:t>
            </a:r>
            <a:r>
              <a:rPr lang="en-US" dirty="0"/>
              <a:t>understanding of the impact of variants through functional genomics studies </a:t>
            </a:r>
            <a:r>
              <a:rPr lang="en-US" b="1" dirty="0">
                <a:solidFill>
                  <a:srgbClr val="FF0000"/>
                </a:solidFill>
              </a:rPr>
              <a:t>is critical</a:t>
            </a:r>
            <a:r>
              <a:rPr lang="en-US" dirty="0"/>
              <a:t> to inform gene-disease relationships</a:t>
            </a:r>
            <a:r>
              <a:rPr lang="en-US" dirty="0" smtClean="0"/>
              <a:t>.”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Clinical Genomic Sequencing at Scale</a:t>
            </a:r>
          </a:p>
          <a:p>
            <a:pPr lvl="1"/>
            <a:r>
              <a:rPr lang="en-US" dirty="0" smtClean="0"/>
              <a:t>“Translating </a:t>
            </a:r>
            <a:r>
              <a:rPr lang="en-US" dirty="0"/>
              <a:t>genomics to medical practice </a:t>
            </a:r>
            <a:r>
              <a:rPr lang="en-US" b="1" dirty="0" smtClean="0">
                <a:solidFill>
                  <a:srgbClr val="FF0000"/>
                </a:solidFill>
              </a:rPr>
              <a:t>will require a critical evaluation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utility </a:t>
            </a:r>
            <a:r>
              <a:rPr lang="en-US" dirty="0"/>
              <a:t>of sequencing </a:t>
            </a:r>
            <a:r>
              <a:rPr lang="en-US" dirty="0" smtClean="0"/>
              <a:t>&amp; approaches </a:t>
            </a:r>
            <a:r>
              <a:rPr lang="en-US" dirty="0"/>
              <a:t>to clinical implementation</a:t>
            </a:r>
            <a:r>
              <a:rPr lang="en-US" dirty="0" smtClean="0"/>
              <a:t>.”</a:t>
            </a:r>
          </a:p>
          <a:p>
            <a:r>
              <a:rPr lang="en-US" b="1" dirty="0" smtClean="0">
                <a:latin typeface="Arial"/>
                <a:cs typeface="Arial"/>
              </a:rPr>
              <a:t>Comparative &amp; Evolutionary Genomics</a:t>
            </a:r>
          </a:p>
          <a:p>
            <a:pPr lvl="1"/>
            <a:r>
              <a:rPr lang="en-US" sz="2900" dirty="0"/>
              <a:t>“This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still needed</a:t>
            </a:r>
            <a:r>
              <a:rPr lang="en-US" dirty="0"/>
              <a:t> to inform the prioritization and interpretation of genetic </a:t>
            </a:r>
            <a:r>
              <a:rPr lang="en-US" dirty="0" smtClean="0"/>
              <a:t>variants.”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A7D-50AA-0A46-833A-85C1693E8FA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123"/>
            <a:ext cx="593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workshop report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genome.gov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27559219]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6"/>
    </mc:Choice>
    <mc:Fallback xmlns="">
      <p:transition xmlns:p14="http://schemas.microsoft.com/office/powerpoint/2010/main" spd="slow" advTm="354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Integrating </a:t>
            </a:r>
            <a:r>
              <a:rPr lang="en-US" b="1" dirty="0">
                <a:solidFill>
                  <a:srgbClr val="0000FF"/>
                </a:solidFill>
              </a:rPr>
              <a:t>Genomic Variant Discovery with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lang="en-US" sz="2400" dirty="0" smtClean="0">
                <a:latin typeface="Arial"/>
                <a:cs typeface="Arial"/>
              </a:rPr>
              <a:t>Overview </a:t>
            </a:r>
            <a:r>
              <a:rPr lang="en-US" sz="2400" dirty="0">
                <a:latin typeface="Arial"/>
                <a:cs typeface="Arial"/>
              </a:rPr>
              <a:t>talk by J </a:t>
            </a:r>
            <a:r>
              <a:rPr lang="en-US" sz="2400" dirty="0" err="1">
                <a:latin typeface="Arial"/>
                <a:cs typeface="Arial"/>
              </a:rPr>
              <a:t>Ecker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Discussion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Group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en-US" sz="2800" b="1" dirty="0">
                <a:solidFill>
                  <a:srgbClr val="008000"/>
                </a:solidFill>
                <a:latin typeface="Arial"/>
                <a:cs typeface="Arial"/>
              </a:rPr>
              <a:t>~25</a:t>
            </a:r>
            <a:r>
              <a:rPr lang="en-US" sz="2800" dirty="0" smtClean="0">
                <a:latin typeface="Arial"/>
                <a:cs typeface="Arial"/>
              </a:rPr>
              <a:t>): 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Mark </a:t>
            </a:r>
            <a:r>
              <a:rPr lang="en-US" sz="1800" dirty="0">
                <a:latin typeface="Arial"/>
                <a:cs typeface="Arial"/>
              </a:rPr>
              <a:t>Adams, Toby Bloom, Jim Broach, Carol </a:t>
            </a:r>
            <a:r>
              <a:rPr lang="en-US" sz="1800" dirty="0" err="1">
                <a:latin typeface="Arial"/>
                <a:cs typeface="Arial"/>
              </a:rPr>
              <a:t>Bult</a:t>
            </a:r>
            <a:r>
              <a:rPr lang="en-US" sz="1800" dirty="0">
                <a:latin typeface="Arial"/>
                <a:cs typeface="Arial"/>
              </a:rPr>
              <a:t>, Carlos Bustamante, Deborah </a:t>
            </a:r>
            <a:r>
              <a:rPr lang="en-US" sz="1800" dirty="0" err="1">
                <a:latin typeface="Arial"/>
                <a:cs typeface="Arial"/>
              </a:rPr>
              <a:t>Colantuoni</a:t>
            </a:r>
            <a:r>
              <a:rPr lang="en-US" sz="1800" dirty="0">
                <a:latin typeface="Arial"/>
                <a:cs typeface="Arial"/>
              </a:rPr>
              <a:t>, Joe </a:t>
            </a:r>
            <a:r>
              <a:rPr lang="en-US" sz="1800" dirty="0" err="1">
                <a:latin typeface="Arial"/>
                <a:cs typeface="Arial"/>
              </a:rPr>
              <a:t>Ecker</a:t>
            </a:r>
            <a:r>
              <a:rPr lang="en-US" sz="1800" dirty="0">
                <a:latin typeface="Arial"/>
                <a:cs typeface="Arial"/>
              </a:rPr>
              <a:t>, Elise Feingold, Kelly Frazer, Ross </a:t>
            </a:r>
            <a:r>
              <a:rPr lang="en-US" sz="1800" dirty="0" err="1">
                <a:latin typeface="Arial"/>
                <a:cs typeface="Arial"/>
              </a:rPr>
              <a:t>Hardison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Chanita</a:t>
            </a:r>
            <a:r>
              <a:rPr lang="en-US" sz="1800" dirty="0">
                <a:latin typeface="Arial"/>
                <a:cs typeface="Arial"/>
              </a:rPr>
              <a:t> Hughes-</a:t>
            </a:r>
            <a:r>
              <a:rPr lang="en-US" sz="1800" dirty="0" err="1">
                <a:latin typeface="Arial"/>
                <a:cs typeface="Arial"/>
              </a:rPr>
              <a:t>Halbert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Stephen </a:t>
            </a:r>
            <a:r>
              <a:rPr lang="en-US" sz="1800" dirty="0" err="1">
                <a:latin typeface="Arial"/>
                <a:cs typeface="Arial"/>
              </a:rPr>
              <a:t>Kingsmore</a:t>
            </a:r>
            <a:r>
              <a:rPr lang="en-US" sz="1800" dirty="0">
                <a:latin typeface="Arial"/>
                <a:cs typeface="Arial"/>
              </a:rPr>
              <a:t>, Jim </a:t>
            </a:r>
            <a:r>
              <a:rPr lang="en-US" sz="1800" dirty="0" err="1">
                <a:latin typeface="Arial"/>
                <a:cs typeface="Arial"/>
              </a:rPr>
              <a:t>Lupski</a:t>
            </a:r>
            <a:r>
              <a:rPr lang="en-US" sz="1800" dirty="0">
                <a:latin typeface="Arial"/>
                <a:cs typeface="Arial"/>
              </a:rPr>
              <a:t>, Gabor </a:t>
            </a:r>
            <a:r>
              <a:rPr lang="en-US" sz="1800" dirty="0" err="1">
                <a:latin typeface="Arial"/>
                <a:cs typeface="Arial"/>
              </a:rPr>
              <a:t>Marth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Debbie </a:t>
            </a:r>
            <a:r>
              <a:rPr lang="en-US" sz="1800" dirty="0">
                <a:latin typeface="Arial"/>
                <a:cs typeface="Arial"/>
              </a:rPr>
              <a:t>Nickerson, Mike </a:t>
            </a:r>
            <a:r>
              <a:rPr lang="en-US" sz="1800" dirty="0" err="1">
                <a:latin typeface="Arial"/>
                <a:cs typeface="Arial"/>
              </a:rPr>
              <a:t>Pazin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Len </a:t>
            </a:r>
            <a:r>
              <a:rPr lang="en-US" sz="1800" dirty="0" err="1">
                <a:latin typeface="Arial"/>
                <a:cs typeface="Arial"/>
              </a:rPr>
              <a:t>Pennacchio</a:t>
            </a:r>
            <a:r>
              <a:rPr lang="en-US" sz="1800" dirty="0">
                <a:latin typeface="Arial"/>
                <a:cs typeface="Arial"/>
              </a:rPr>
              <a:t>, Ulrike Peters, Aviv </a:t>
            </a:r>
            <a:r>
              <a:rPr lang="en-US" sz="1800" dirty="0" err="1">
                <a:latin typeface="Arial"/>
                <a:cs typeface="Arial"/>
              </a:rPr>
              <a:t>Regev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Jay </a:t>
            </a:r>
            <a:r>
              <a:rPr lang="en-US" sz="1800" dirty="0" err="1">
                <a:latin typeface="Arial"/>
                <a:cs typeface="Arial"/>
              </a:rPr>
              <a:t>Shendure</a:t>
            </a:r>
            <a:r>
              <a:rPr lang="en-US" sz="1800" dirty="0">
                <a:latin typeface="Arial"/>
                <a:cs typeface="Arial"/>
              </a:rPr>
              <a:t>, Mike Snyder, </a:t>
            </a:r>
            <a:r>
              <a:rPr lang="en-US" sz="1800" dirty="0" err="1">
                <a:latin typeface="Arial"/>
                <a:cs typeface="Arial"/>
              </a:rPr>
              <a:t>Simona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Volpi</a:t>
            </a:r>
            <a:r>
              <a:rPr lang="en-US" sz="1800" dirty="0">
                <a:latin typeface="Arial"/>
                <a:cs typeface="Arial"/>
              </a:rPr>
              <a:t>, Peter </a:t>
            </a:r>
            <a:r>
              <a:rPr lang="en-US" sz="1800" dirty="0" smtClean="0">
                <a:latin typeface="Arial"/>
                <a:cs typeface="Arial"/>
              </a:rPr>
              <a:t>Good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Discussion summary by </a:t>
            </a:r>
            <a:r>
              <a:rPr lang="en-US" sz="2400" b="1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(R Myers &amp; M Gerstein)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8"/>
    </mc:Choice>
    <mc:Fallback xmlns="">
      <p:transition xmlns:p14="http://schemas.microsoft.com/office/powerpoint/2010/main" spd="slow" advTm="292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Opportune time to study “function” on a large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34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Huge number of variants available from many studies from NHGRI &amp; beyond</a:t>
            </a:r>
            <a:endParaRPr lang="en-US" dirty="0"/>
          </a:p>
          <a:p>
            <a:pPr lvl="1"/>
            <a:r>
              <a:rPr lang="en-US" dirty="0"/>
              <a:t>Functional characterization </a:t>
            </a:r>
            <a:r>
              <a:rPr lang="en-US" dirty="0" smtClean="0"/>
              <a:t>= connection between genomes </a:t>
            </a:r>
            <a:r>
              <a:rPr lang="en-US" dirty="0"/>
              <a:t>&amp; biology</a:t>
            </a:r>
          </a:p>
          <a:p>
            <a:r>
              <a:rPr lang="en-US" dirty="0"/>
              <a:t>Recent development of new </a:t>
            </a:r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CRISPR</a:t>
            </a:r>
            <a:r>
              <a:rPr lang="en-US" dirty="0"/>
              <a:t>, large-scale </a:t>
            </a:r>
            <a:r>
              <a:rPr lang="en-US" dirty="0" err="1"/>
              <a:t>epigenomics</a:t>
            </a:r>
            <a:r>
              <a:rPr lang="en-US" dirty="0"/>
              <a:t>, single cell, </a:t>
            </a:r>
            <a:r>
              <a:rPr lang="en-US" dirty="0" smtClean="0"/>
              <a:t>etc.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 need a </a:t>
            </a:r>
            <a:r>
              <a:rPr lang="en-US" b="1" dirty="0">
                <a:solidFill>
                  <a:srgbClr val="FF0000"/>
                </a:solidFill>
              </a:rPr>
              <a:t>foundational resource to integrate functional information on many discovered variants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E793-4C9A-7C4E-9F60-00AD6FB55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5"/>
    </mc:Choice>
    <mc:Fallback xmlns="">
      <p:transition xmlns:p14="http://schemas.microsoft.com/office/powerpoint/2010/main" spd="slow" advTm="348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2880</Words>
  <Application>Microsoft Macintosh PowerPoint</Application>
  <PresentationFormat>On-screen Show (4:3)</PresentationFormat>
  <Paragraphs>337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Recommendations related to genome function from NHGRI’s Planning Workshop on the Future Opportunities for Genome Sequencing &amp; Beyond</vt:lpstr>
      <vt:lpstr>Recommendations related to genome function </vt:lpstr>
      <vt:lpstr>Recommendations related to genome function </vt:lpstr>
      <vt:lpstr>Workshop last summer:  Future Opportunities for Genome Sequencing &amp; Beyond</vt:lpstr>
      <vt:lpstr>Backdrop: A Future where NHGRI is only involved in minority of HG sequencing</vt:lpstr>
      <vt:lpstr>Sections within Workshop</vt:lpstr>
      <vt:lpstr>Sections within Workshop</vt:lpstr>
      <vt:lpstr>Integrating Genomic Variant Discovery with Function</vt:lpstr>
      <vt:lpstr>Opportune time to study “function” on a large scale</vt:lpstr>
      <vt:lpstr>What should the resource be?</vt:lpstr>
      <vt:lpstr>Dichotomy of Directions </vt:lpstr>
      <vt:lpstr>Multiple Approaches</vt:lpstr>
      <vt:lpstr>Other considerations</vt:lpstr>
      <vt:lpstr>NHGRI synthesis of broader discussion (involving &gt;100 people) of goals, opportunities &amp; recommendations from the meeting</vt:lpstr>
      <vt:lpstr>Rec #1: Defining the function of coding &amp; noncoding sequences is  foundational for genomics</vt:lpstr>
      <vt:lpstr>Rec #1: Defining the function of coding &amp; noncoding sequences is  foundational for genomics</vt:lpstr>
      <vt:lpstr>Rec #2: Develop tools to manipulate genomic sequences at scale  &amp; experimentally characterize their impact</vt:lpstr>
      <vt:lpstr>Rec #2: Develop tools to manipulate genomic sequences at scale  &amp; experimentally characterize their impact</vt:lpstr>
      <vt:lpstr>Rec #3: Need to systematically catalog molecular components &amp; their interactions</vt:lpstr>
      <vt:lpstr>Rec #3: Need to systematically catalog molecular components &amp; their interactions</vt:lpstr>
      <vt:lpstr>Recommendations related to genome function </vt:lpstr>
      <vt:lpstr>Some important, crosscutting themes</vt:lpstr>
      <vt:lpstr>Some important, crosscutting themes</vt:lpstr>
      <vt:lpstr>Some important, crosscutting themes</vt:lpstr>
      <vt:lpstr>Some important, crosscutting themes</vt:lpstr>
      <vt:lpstr>Some important, crosscutting themes</vt:lpstr>
      <vt:lpstr>1:  Additional suggestions for NHGRI</vt:lpstr>
      <vt:lpstr>1:  Additional suggestions for NHGRI</vt:lpstr>
      <vt:lpstr>1:  Additional suggestions for NHGRI</vt:lpstr>
      <vt:lpstr>2:  Additional suggestions for NHGRI</vt:lpstr>
      <vt:lpstr>2:  Additional suggestions for NHGRI</vt:lpstr>
      <vt:lpstr>2:  Additional suggestions for NHGRI</vt:lpstr>
      <vt:lpstr>2:  Additional suggestions for NHGRI</vt:lpstr>
      <vt:lpstr>2:  Additional suggestions for NHGRI</vt:lpstr>
      <vt:lpstr>3:  Additional suggestions for NHGRI</vt:lpstr>
      <vt:lpstr>4:  Additional suggestions for NHGRI</vt:lpstr>
      <vt:lpstr>5:  Additional suggestions for NHGRI</vt:lpstr>
      <vt:lpstr>5:  Additional suggestions for NHGRI</vt:lpstr>
      <vt:lpstr>5:  Additional suggestions for NHGRI</vt:lpstr>
      <vt:lpstr>5:  Additional suggestions for NHGRI</vt:lpstr>
      <vt:lpstr>5:  Additional suggestions for NHGRI</vt:lpstr>
      <vt:lpstr>Why coordination would be good: #s of RNA-seq datasets from different consortia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related to genome function </vt:lpstr>
      <vt:lpstr>Recommendations related to genome function 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Sethi</dc:creator>
  <cp:lastModifiedBy>Richard Myers</cp:lastModifiedBy>
  <cp:revision>128</cp:revision>
  <dcterms:created xsi:type="dcterms:W3CDTF">2015-03-03T14:47:01Z</dcterms:created>
  <dcterms:modified xsi:type="dcterms:W3CDTF">2015-03-10T15:52:02Z</dcterms:modified>
</cp:coreProperties>
</file>