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357" r:id="rId2"/>
    <p:sldId id="376" r:id="rId3"/>
    <p:sldId id="377" r:id="rId4"/>
    <p:sldId id="378" r:id="rId5"/>
    <p:sldId id="358" r:id="rId6"/>
    <p:sldId id="374" r:id="rId7"/>
    <p:sldId id="379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75" r:id="rId18"/>
    <p:sldId id="368" r:id="rId19"/>
    <p:sldId id="369" r:id="rId20"/>
    <p:sldId id="370" r:id="rId21"/>
    <p:sldId id="371" r:id="rId22"/>
    <p:sldId id="372" r:id="rId23"/>
    <p:sldId id="373" r:id="rId24"/>
    <p:sldId id="307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2C"/>
    <a:srgbClr val="1FDFE3"/>
    <a:srgbClr val="10BA44"/>
    <a:srgbClr val="ABBA0E"/>
    <a:srgbClr val="18C5EF"/>
    <a:srgbClr val="349EE3"/>
    <a:srgbClr val="31BDE3"/>
    <a:srgbClr val="FF4AB4"/>
    <a:srgbClr val="E342A0"/>
    <a:srgbClr val="7BB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333" autoAdjust="0"/>
  </p:normalViewPr>
  <p:slideViewPr>
    <p:cSldViewPr>
      <p:cViewPr varScale="1">
        <p:scale>
          <a:sx n="106" d="100"/>
          <a:sy n="106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0FFDE62C-5F15-2043-B2DF-DA42ABEFC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B9CDC-CB9E-CD42-BC1B-4B4DBB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1E13B-5FEB-644B-ABDF-92C9B6737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6009-69F7-D143-80DA-8F4297743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1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56AA-85A6-CF40-961A-EC1269D9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75904-9BB0-5943-B1D6-FB0EFBB05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66351-0F4B-EF45-8FFF-D0E204CA4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604-9EC1-6D4C-B8E3-0770B1DFA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5536-304B-F046-8BEA-B9BDD674A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1DBD3-A37B-D74F-9F72-96A98174F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1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1D2C-6840-B243-AE38-D76E9F6B0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E9FA-551D-254F-80B7-854551957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0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fld id="{7AF0B086-A5C2-4B42-B676-B6A4CC21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20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2"/>
                </a:solidFill>
                <a:effectLst/>
                <a:cs typeface="+mn-cs"/>
              </a:rPr>
              <a:t>Molecular simulations of intrinsically disordered proteins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3886200"/>
            <a:ext cx="2228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Elizabeth Rhoades, </a:t>
            </a:r>
          </a:p>
          <a:p>
            <a:r>
              <a:rPr lang="en-US" sz="2000" dirty="0"/>
              <a:t>Chemistry, </a:t>
            </a:r>
            <a:r>
              <a:rPr lang="en-US" sz="2000" dirty="0" err="1"/>
              <a:t>UPenn</a:t>
            </a:r>
            <a:endParaRPr lang="en-US" sz="2000" dirty="0"/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33" y="5827183"/>
            <a:ext cx="1023067" cy="103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038600"/>
            <a:ext cx="172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Wendell Smith</a:t>
            </a:r>
          </a:p>
          <a:p>
            <a:r>
              <a:rPr lang="en-US" sz="2000" dirty="0"/>
              <a:t>Physics</a:t>
            </a:r>
          </a:p>
        </p:txBody>
      </p:sp>
      <p:pic>
        <p:nvPicPr>
          <p:cNvPr id="8" name="Picture 7" descr="RBSIheade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29884"/>
            <a:ext cx="6629400" cy="928116"/>
          </a:xfrm>
          <a:prstGeom prst="rect">
            <a:avLst/>
          </a:prstGeom>
        </p:spPr>
      </p:pic>
      <p:pic>
        <p:nvPicPr>
          <p:cNvPr id="9" name="Picture 8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08133"/>
            <a:ext cx="1117600" cy="1016000"/>
          </a:xfrm>
          <a:prstGeom prst="rect">
            <a:avLst/>
          </a:prstGeom>
        </p:spPr>
      </p:pic>
      <p:pic>
        <p:nvPicPr>
          <p:cNvPr id="12" name="Picture 11" descr="Wende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10370" r="23888" b="20494"/>
          <a:stretch/>
        </p:blipFill>
        <p:spPr>
          <a:xfrm>
            <a:off x="4800600" y="1752600"/>
            <a:ext cx="1828800" cy="2197699"/>
          </a:xfrm>
          <a:prstGeom prst="rect">
            <a:avLst/>
          </a:prstGeom>
        </p:spPr>
      </p:pic>
      <p:pic>
        <p:nvPicPr>
          <p:cNvPr id="16" name="Picture 15" descr="rhoades_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2425700" cy="187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800" y="4953000"/>
            <a:ext cx="740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W. W. Smith, P.-Y. Ho, and CSO, “Calibrated </a:t>
            </a:r>
            <a:r>
              <a:rPr lang="en-US" sz="1800" dirty="0" err="1"/>
              <a:t>Langevin</a:t>
            </a:r>
            <a:r>
              <a:rPr lang="en-US" sz="1800" dirty="0"/>
              <a:t>-dynamics simulations</a:t>
            </a:r>
          </a:p>
          <a:p>
            <a:r>
              <a:rPr lang="en-US" sz="1800" dirty="0"/>
              <a:t>of intrinsically disordered proteins,” Phys. Rev. E 90 (2014) 042709.</a:t>
            </a:r>
          </a:p>
        </p:txBody>
      </p:sp>
    </p:spTree>
    <p:extLst>
      <p:ext uri="{BB962C8B-B14F-4D97-AF65-F5344CB8AC3E}">
        <p14:creationId xmlns:p14="http://schemas.microsoft.com/office/powerpoint/2010/main" val="2519809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118622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32354"/>
              </p:ext>
            </p:extLst>
          </p:nvPr>
        </p:nvGraphicFramePr>
        <p:xfrm>
          <a:off x="423863" y="349250"/>
          <a:ext cx="11541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9000" imgH="520700" progId="Equation.3">
                  <p:embed/>
                </p:oleObj>
              </mc:Choice>
              <mc:Fallback>
                <p:oleObj name="Equation" r:id="rId3" imgW="889000" imgH="5207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863" y="349250"/>
                        <a:ext cx="11541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481"/>
              </p:ext>
            </p:extLst>
          </p:nvPr>
        </p:nvGraphicFramePr>
        <p:xfrm>
          <a:off x="381000" y="1066800"/>
          <a:ext cx="1285544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500" imgH="469900" progId="Equation.3">
                  <p:embed/>
                </p:oleObj>
              </mc:Choice>
              <mc:Fallback>
                <p:oleObj name="Equation" r:id="rId5" imgW="825500" imgH="4699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1066800"/>
                        <a:ext cx="1285544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2057400"/>
            <a:ext cx="75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ε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&gt;0</a:t>
            </a:r>
          </a:p>
        </p:txBody>
      </p:sp>
    </p:spTree>
    <p:extLst>
      <p:ext uri="{BB962C8B-B14F-4D97-AF65-F5344CB8AC3E}">
        <p14:creationId xmlns:p14="http://schemas.microsoft.com/office/powerpoint/2010/main" val="169515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47" y="0"/>
            <a:ext cx="553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3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3072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90500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hydrophobic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709446"/>
            <a:ext cx="113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hydrophilic</a:t>
            </a:r>
          </a:p>
        </p:txBody>
      </p:sp>
    </p:spTree>
    <p:extLst>
      <p:ext uri="{BB962C8B-B14F-4D97-AF65-F5344CB8AC3E}">
        <p14:creationId xmlns:p14="http://schemas.microsoft.com/office/powerpoint/2010/main" val="415530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-112931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Coarse-grained model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0668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6002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336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6670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514600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2766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ε</a:t>
            </a:r>
            <a:r>
              <a:rPr lang="en-US" baseline="-25000" dirty="0" err="1"/>
              <a:t>i</a:t>
            </a:r>
            <a:r>
              <a:rPr lang="en-US" dirty="0"/>
              <a:t>, Q</a:t>
            </a:r>
            <a:r>
              <a:rPr lang="en-US" baseline="-25000" dirty="0"/>
              <a:t>i</a:t>
            </a:r>
          </a:p>
        </p:txBody>
      </p:sp>
      <p:pic>
        <p:nvPicPr>
          <p:cNvPr id="9" name="Picture 8" descr="Screen Shot 2016-04-18 at 8.3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3136900" cy="184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886200"/>
            <a:ext cx="1640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l=3.9Å</a:t>
            </a:r>
          </a:p>
          <a:p>
            <a:r>
              <a:rPr lang="en-US" dirty="0"/>
              <a:t>θ</a:t>
            </a:r>
            <a:r>
              <a:rPr lang="en-US" baseline="-25000" dirty="0"/>
              <a:t>0</a:t>
            </a:r>
            <a:r>
              <a:rPr lang="en-US" dirty="0"/>
              <a:t>=2.12 rad</a:t>
            </a:r>
          </a:p>
          <a:p>
            <a:r>
              <a:rPr lang="en-US" dirty="0" err="1"/>
              <a:t>λ</a:t>
            </a:r>
            <a:r>
              <a:rPr lang="en-US" dirty="0"/>
              <a:t>=9Å</a:t>
            </a:r>
          </a:p>
          <a:p>
            <a:r>
              <a:rPr lang="en-US" dirty="0"/>
              <a:t>α</a:t>
            </a:r>
            <a:r>
              <a:rPr lang="en-US" baseline="-25000" dirty="0"/>
              <a:t>CG</a:t>
            </a:r>
            <a:r>
              <a:rPr lang="en-US" dirty="0"/>
              <a:t>=</a:t>
            </a:r>
            <a:r>
              <a:rPr lang="en-US" dirty="0" err="1"/>
              <a:t>ε</a:t>
            </a:r>
            <a:r>
              <a:rPr lang="en-US" baseline="-25000" dirty="0" err="1"/>
              <a:t>A</a:t>
            </a:r>
            <a:r>
              <a:rPr lang="en-US" dirty="0"/>
              <a:t>/</a:t>
            </a:r>
            <a:r>
              <a:rPr lang="en-US" dirty="0" err="1"/>
              <a:t>ε</a:t>
            </a:r>
            <a:r>
              <a:rPr lang="en-US" baseline="-25000" dirty="0" err="1"/>
              <a:t>es</a:t>
            </a:r>
            <a:endParaRPr lang="en-US" baseline="-25000" dirty="0"/>
          </a:p>
        </p:txBody>
      </p:sp>
      <p:pic>
        <p:nvPicPr>
          <p:cNvPr id="11" name="Picture 10" descr="Screen Shot 2016-04-18 at 8.41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2209800"/>
            <a:ext cx="5422900" cy="1028700"/>
          </a:xfrm>
          <a:prstGeom prst="rect">
            <a:avLst/>
          </a:prstGeom>
        </p:spPr>
      </p:pic>
      <p:pic>
        <p:nvPicPr>
          <p:cNvPr id="12" name="Picture 11" descr="Screen Shot 2016-04-18 at 8.45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3124200"/>
            <a:ext cx="5245100" cy="3073400"/>
          </a:xfrm>
          <a:prstGeom prst="rect">
            <a:avLst/>
          </a:prstGeom>
        </p:spPr>
      </p:pic>
      <p:pic>
        <p:nvPicPr>
          <p:cNvPr id="13" name="Picture 12" descr="Screen Shot 2016-04-18 at 8.46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43600"/>
            <a:ext cx="2895600" cy="10668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556922"/>
              </p:ext>
            </p:extLst>
          </p:nvPr>
        </p:nvGraphicFramePr>
        <p:xfrm>
          <a:off x="1295400" y="5638800"/>
          <a:ext cx="105987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700" imgH="279400" progId="Equation.3">
                  <p:embed/>
                </p:oleObj>
              </mc:Choice>
              <mc:Fallback>
                <p:oleObj name="Equation" r:id="rId6" imgW="647700" imgH="2794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5400" y="5638800"/>
                        <a:ext cx="105987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53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43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44" y="0"/>
            <a:ext cx="483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51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021"/>
            <a:ext cx="9144000" cy="28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5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8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GNprotsAB-aS-fu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77800"/>
            <a:ext cx="675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5" y="0"/>
            <a:ext cx="4909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1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4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457200"/>
            <a:ext cx="64643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1.jpg       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2180"/>
          <a:stretch>
            <a:fillRect/>
          </a:stretch>
        </p:blipFill>
        <p:spPr bwMode="auto">
          <a:xfrm>
            <a:off x="1371600" y="609600"/>
            <a:ext cx="7239000" cy="1643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/>
          </p:cNvSpPr>
          <p:nvPr/>
        </p:nvSpPr>
        <p:spPr bwMode="auto">
          <a:xfrm>
            <a:off x="3048000" y="228600"/>
            <a:ext cx="3481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Protein Aggregation</a:t>
            </a:r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46050" y="2336800"/>
            <a:ext cx="872591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Self-assembled structures that grow into large, insoluble aggregates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more likely for unfolded/partially folded protein;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exposed hydrophobic regions on separate monomers bind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caused by protein overproduction, stress, mutation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Variables that affect aggregation: amino acid sequence,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environmental factors such as pH, temperature, protein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concentration, chaperones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Types of aggregates: amyloid fibrils (</a:t>
            </a:r>
            <a:r>
              <a:rPr lang="en-US" i="1" dirty="0"/>
              <a:t>in vivo</a:t>
            </a:r>
            <a:r>
              <a:rPr lang="en-US" dirty="0"/>
              <a:t>, </a:t>
            </a:r>
            <a:r>
              <a:rPr lang="en-US" i="1" dirty="0"/>
              <a:t>in vitro</a:t>
            </a:r>
            <a:r>
              <a:rPr lang="en-US" dirty="0"/>
              <a:t>, rich in beta-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sheet, ordered, 10-nm diameter, origin-amylose), inclusion bodies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(</a:t>
            </a:r>
            <a:r>
              <a:rPr lang="en-US" i="1" dirty="0"/>
              <a:t>in vivo</a:t>
            </a:r>
            <a:r>
              <a:rPr lang="en-US" dirty="0"/>
              <a:t> disordered aggregates, 1</a:t>
            </a:r>
            <a:r>
              <a:rPr lang="en-US" dirty="0">
                <a:sym typeface="Symbol" charset="0"/>
              </a:rPr>
              <a:t>m</a:t>
            </a:r>
            <a:r>
              <a:rPr lang="en-US" dirty="0"/>
              <a:t>), disordered aggregates (</a:t>
            </a:r>
            <a:r>
              <a:rPr lang="en-US" i="1" dirty="0"/>
              <a:t>in vitro</a:t>
            </a:r>
            <a:r>
              <a:rPr lang="en-US" dirty="0"/>
              <a:t>)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Amyloid fibril formation ubiquitous in polypeptides in nonnative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conditions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4873625" y="715645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A300F52-5B8D-6141-9BDE-ABD822910709}" type="slidenum">
              <a:rPr lang="en-US" sz="2000"/>
              <a:pPr/>
              <a:t>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1323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0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3" y="228600"/>
            <a:ext cx="6311900" cy="638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9632" y="762000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MAPT</a:t>
            </a:r>
          </a:p>
        </p:txBody>
      </p:sp>
    </p:spTree>
    <p:extLst>
      <p:ext uri="{BB962C8B-B14F-4D97-AF65-F5344CB8AC3E}">
        <p14:creationId xmlns:p14="http://schemas.microsoft.com/office/powerpoint/2010/main" val="267701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2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6197600" cy="6083300"/>
          </a:xfrm>
          <a:prstGeom prst="rect">
            <a:avLst/>
          </a:prstGeom>
        </p:spPr>
      </p:pic>
      <p:pic>
        <p:nvPicPr>
          <p:cNvPr id="3" name="Picture 2" descr="Screen Shot 2016-04-18 at 11.41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67691"/>
            <a:ext cx="3505200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7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44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588"/>
            <a:ext cx="9144000" cy="346962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52388"/>
              </p:ext>
            </p:extLst>
          </p:nvPr>
        </p:nvGraphicFramePr>
        <p:xfrm>
          <a:off x="1828800" y="1676400"/>
          <a:ext cx="14366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5300" imgH="254000" progId="Equation.3">
                  <p:embed/>
                </p:oleObj>
              </mc:Choice>
              <mc:Fallback>
                <p:oleObj name="Equation" r:id="rId3" imgW="495300" imgH="2540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1676400"/>
                        <a:ext cx="14366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70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4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64"/>
            <a:ext cx="9144000" cy="23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3048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219200"/>
            <a:ext cx="7763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 New Roman"/>
                <a:ea typeface="Lucida Grande"/>
                <a:cs typeface="Lucida Grande"/>
              </a:rPr>
              <a:t>Coarse-grained model that accurately captures </a:t>
            </a:r>
            <a:r>
              <a:rPr lang="en-US" dirty="0" err="1">
                <a:latin typeface="Times New Roman"/>
                <a:ea typeface="Lucida Grande"/>
                <a:cs typeface="Lucida Grande"/>
              </a:rPr>
              <a:t>Feff</a:t>
            </a:r>
            <a:r>
              <a:rPr lang="en-US" dirty="0">
                <a:latin typeface="Times New Roman"/>
                <a:ea typeface="Lucida Grande"/>
                <a:cs typeface="Lucida Grande"/>
              </a:rPr>
              <a:t> and </a:t>
            </a:r>
            <a:r>
              <a:rPr lang="en-US" dirty="0" err="1">
                <a:latin typeface="Times New Roman"/>
                <a:ea typeface="Lucida Grande"/>
                <a:cs typeface="Lucida Grande"/>
              </a:rPr>
              <a:t>Rg</a:t>
            </a:r>
            <a:endParaRPr lang="en-US" dirty="0">
              <a:latin typeface="Times New Roman"/>
              <a:ea typeface="Lucida Grande"/>
              <a:cs typeface="Lucida Grande"/>
            </a:endParaRPr>
          </a:p>
          <a:p>
            <a:r>
              <a:rPr lang="en-US" dirty="0">
                <a:latin typeface="Times New Roman"/>
                <a:ea typeface="Lucida Grande"/>
                <a:cs typeface="Lucida Grande"/>
              </a:rPr>
              <a:t>of IDPs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latin typeface="Times New Roman"/>
                <a:ea typeface="Lucida Grande"/>
                <a:cs typeface="Lucida Grande"/>
              </a:rPr>
              <a:t>MAPτ</a:t>
            </a:r>
            <a:r>
              <a:rPr lang="en-US" dirty="0">
                <a:latin typeface="Times New Roman"/>
                <a:ea typeface="Lucida Grande"/>
                <a:cs typeface="Lucida Grande"/>
              </a:rPr>
              <a:t> is somewhat different than other IDPs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imes New Roman"/>
                <a:ea typeface="Lucida Grande"/>
                <a:cs typeface="Lucida Grande"/>
              </a:rPr>
              <a:t>Studies of multiple IDPs</a:t>
            </a:r>
          </a:p>
        </p:txBody>
      </p:sp>
    </p:spTree>
    <p:extLst>
      <p:ext uri="{BB962C8B-B14F-4D97-AF65-F5344CB8AC3E}">
        <p14:creationId xmlns:p14="http://schemas.microsoft.com/office/powerpoint/2010/main" val="384516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#10;Picture 4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962400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&#10;Picture 5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1" y="392112"/>
            <a:ext cx="2789464" cy="555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/>
          </p:cNvSpPr>
          <p:nvPr/>
        </p:nvSpPr>
        <p:spPr bwMode="auto">
          <a:xfrm>
            <a:off x="3505200" y="0"/>
            <a:ext cx="2210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Amyloid Fibrils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3239128" y="3241221"/>
            <a:ext cx="799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/>
              <a:t>100 nm</a:t>
            </a:r>
            <a:endParaRPr lang="en-US"/>
          </a:p>
        </p:txBody>
      </p:sp>
      <p:pic>
        <p:nvPicPr>
          <p:cNvPr id="5" name="Picture 4" descr="Screen Shot 2016-11-29 at 12.2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9" y="4724400"/>
            <a:ext cx="187698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m1742-f1.jpg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769225" cy="5062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5105400" y="4953000"/>
            <a:ext cx="3733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52400" y="5002213"/>
            <a:ext cx="867468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86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6858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lphaLcParenBoth"/>
            </a:pPr>
            <a:r>
              <a:rPr lang="en-US" sz="1400" dirty="0" err="1"/>
              <a:t>Intranuclear</a:t>
            </a:r>
            <a:r>
              <a:rPr lang="en-US" sz="1400" dirty="0"/>
              <a:t> (INI) and cytoplasmic inclusions (CI) in motor cortex of Huntington's disease brain recognized with</a:t>
            </a:r>
          </a:p>
          <a:p>
            <a:pPr>
              <a:buFont typeface="Times" charset="0"/>
              <a:buNone/>
            </a:pPr>
            <a:r>
              <a:rPr lang="en-US" sz="1400" dirty="0"/>
              <a:t>1C2 antibody.  (b) </a:t>
            </a:r>
            <a:r>
              <a:rPr lang="en-US" sz="1400" dirty="0" err="1"/>
              <a:t>Lewy</a:t>
            </a:r>
            <a:r>
              <a:rPr lang="en-US" sz="1400" dirty="0"/>
              <a:t> body (LB) and other cytoplasmic inclusions (CI) that contain alpha-</a:t>
            </a:r>
            <a:r>
              <a:rPr lang="en-US" sz="1400" dirty="0" err="1"/>
              <a:t>synuclein</a:t>
            </a:r>
            <a:r>
              <a:rPr lang="en-US" sz="1400" dirty="0"/>
              <a:t> within a neuron </a:t>
            </a:r>
          </a:p>
          <a:p>
            <a:pPr>
              <a:buFont typeface="Times" charset="0"/>
              <a:buNone/>
            </a:pPr>
            <a:r>
              <a:rPr lang="en-US" sz="1400" dirty="0"/>
              <a:t>of the </a:t>
            </a:r>
            <a:r>
              <a:rPr lang="en-US" sz="1400" dirty="0" err="1"/>
              <a:t>substantia</a:t>
            </a:r>
            <a:r>
              <a:rPr lang="en-US" sz="1400" dirty="0"/>
              <a:t> </a:t>
            </a:r>
            <a:r>
              <a:rPr lang="en-US" sz="1400" dirty="0" err="1"/>
              <a:t>nigra</a:t>
            </a:r>
            <a:r>
              <a:rPr lang="en-US" sz="1400" dirty="0"/>
              <a:t> of Parkinson's disease brain. (c) </a:t>
            </a:r>
            <a:r>
              <a:rPr lang="en-US" sz="1400" dirty="0" err="1"/>
              <a:t>Neuritic</a:t>
            </a:r>
            <a:r>
              <a:rPr lang="en-US" sz="1400" dirty="0"/>
              <a:t> plaque of Alzheimer's disease in cerebral cortex. </a:t>
            </a:r>
          </a:p>
          <a:p>
            <a:pPr>
              <a:buFont typeface="Times" charset="0"/>
              <a:buNone/>
            </a:pPr>
            <a:r>
              <a:rPr lang="en-US" sz="1400" dirty="0"/>
              <a:t>Hirano silver stain identifies intracellular and extracellular protein aggregates. (d) </a:t>
            </a:r>
            <a:r>
              <a:rPr lang="en-US" sz="1400" dirty="0" err="1"/>
              <a:t>Intranuclear</a:t>
            </a:r>
            <a:r>
              <a:rPr lang="en-US" sz="1400" dirty="0"/>
              <a:t> inclusion in frontal</a:t>
            </a:r>
          </a:p>
          <a:p>
            <a:pPr>
              <a:buFont typeface="Times" charset="0"/>
              <a:buNone/>
            </a:pPr>
            <a:r>
              <a:rPr lang="en-US" sz="1400" dirty="0"/>
              <a:t> cortex of Huntington's disease brain recognized with anti-ubiquitin antibody. (e) Neurofibrillary tangles of </a:t>
            </a:r>
          </a:p>
          <a:p>
            <a:pPr>
              <a:buFont typeface="Times" charset="0"/>
              <a:buNone/>
            </a:pPr>
            <a:r>
              <a:rPr lang="en-US" sz="1400" dirty="0"/>
              <a:t>Alzheimer's disease in hippocampus </a:t>
            </a:r>
            <a:r>
              <a:rPr lang="en-US" sz="1400" dirty="0" err="1"/>
              <a:t>immunostained</a:t>
            </a:r>
            <a:r>
              <a:rPr lang="en-US" sz="1400" dirty="0"/>
              <a:t> with antibody specific for phosphorylated  tau.  (f) Diffuse </a:t>
            </a:r>
          </a:p>
          <a:p>
            <a:pPr>
              <a:buFont typeface="Times" charset="0"/>
              <a:buNone/>
            </a:pPr>
            <a:r>
              <a:rPr lang="en-US" sz="1400" dirty="0"/>
              <a:t>plaque of Alzheimer's disease in cerebral cortex. Amyloid beta (</a:t>
            </a:r>
            <a:r>
              <a:rPr lang="en-US" sz="1400" dirty="0" err="1"/>
              <a:t>Abeta</a:t>
            </a:r>
            <a:r>
              <a:rPr lang="en-US" sz="1400" dirty="0"/>
              <a:t>)-specific antibody recognizes extracellular </a:t>
            </a:r>
          </a:p>
          <a:p>
            <a:pPr>
              <a:buFont typeface="Times" charset="0"/>
              <a:buNone/>
            </a:pPr>
            <a:r>
              <a:rPr lang="en-US" sz="1400" dirty="0"/>
              <a:t>deposits of </a:t>
            </a:r>
            <a:r>
              <a:rPr lang="en-US" sz="1400" dirty="0" err="1"/>
              <a:t>Abeta</a:t>
            </a:r>
            <a:r>
              <a:rPr lang="en-US" sz="1400" dirty="0"/>
              <a:t> (surrounding a neuron (N) and a capillary (C)).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1420813" y="98425"/>
            <a:ext cx="6948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Plaques and Inclusions in Diseased Brains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4733925" y="71024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22CFE485-7144-4D48-B5F5-C8F7D65345D5}" type="slidenum">
              <a:rPr lang="en-US" sz="200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5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09"/>
            <a:ext cx="9144000" cy="40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icky_connected_spheres_cooling" descr="sticky_connected_spheres_cooling">
            <a:hlinkClick r:id="" action="ppaction://media"/>
            <a:extLst>
              <a:ext uri="{FF2B5EF4-FFF2-40B4-BE49-F238E27FC236}">
                <a16:creationId xmlns:a16="http://schemas.microsoft.com/office/drawing/2014/main" id="{7167E9B9-E47D-6B4F-844A-A349DC94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3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7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84"/>
            <a:ext cx="9144000" cy="5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31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13230</TotalTime>
  <Words>370</Words>
  <Application>Microsoft Office PowerPoint</Application>
  <PresentationFormat>On-screen Show (4:3)</PresentationFormat>
  <Paragraphs>49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O'Hern</dc:creator>
  <cp:lastModifiedBy>O'Hern, Corey</cp:lastModifiedBy>
  <cp:revision>982</cp:revision>
  <dcterms:created xsi:type="dcterms:W3CDTF">2006-05-20T14:42:46Z</dcterms:created>
  <dcterms:modified xsi:type="dcterms:W3CDTF">2023-04-14T11:29:19Z</dcterms:modified>
</cp:coreProperties>
</file>