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notesSlides/notesSlide1.xml" ContentType="application/vnd.openxmlformats-officedocument.presentationml.notesSlid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notesSlides/notesSlide2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ookman Old Styl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ookman Old Styl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ookman Old Styl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ookman Old Styl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ookman Old Styl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ookman Old Styl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ookman Old Styl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ookman Old Styl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ookman Old Sty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6" name="Shape 26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5" name="Shape 28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84200">
              <a:lnSpc>
                <a:spcPct val="100000"/>
              </a:lnSpc>
              <a:defRPr sz="2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/>
            <a:r>
              <a:t>How about DNA? Every cell in your body has the same molecule, a cookbook with 3 billion letters.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7" name="Shape 49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84200">
              <a:lnSpc>
                <a:spcPct val="100000"/>
              </a:lnSpc>
              <a:defRPr sz="2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/>
            <a:r>
              <a:t>How about DNA? Every cell in your body has the same molecule, a cookbook with 3 billion letters.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Bookman Old Style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Bookman Old Style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Bookman Old Style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Bookman Old Style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1736277" y="-17860"/>
            <a:ext cx="23275936" cy="155172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9863863" y="5417041"/>
            <a:ext cx="4656276" cy="1469214"/>
          </a:xfrm>
          <a:prstGeom prst="rect">
            <a:avLst/>
          </a:prstGeom>
        </p:spPr>
        <p:txBody>
          <a:bodyPr lIns="22603" tIns="22603" rIns="22603" bIns="22603" anchor="b"/>
          <a:lstStyle>
            <a:lvl1pPr>
              <a:defRPr sz="10000"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9863863" y="6925809"/>
            <a:ext cx="4656276" cy="502924"/>
          </a:xfrm>
          <a:prstGeom prst="rect">
            <a:avLst/>
          </a:prstGeom>
        </p:spPr>
        <p:txBody>
          <a:bodyPr lIns="22603" tIns="22603" rIns="22603" bIns="22603" anchor="t"/>
          <a:lstStyle>
            <a:lvl1pPr marL="0" indent="0" algn="ctr">
              <a:spcBef>
                <a:spcPts val="0"/>
              </a:spcBef>
              <a:buSzTx/>
              <a:buNone/>
              <a:defRPr sz="4200">
                <a:latin typeface="+mn-lt"/>
                <a:ea typeface="+mn-ea"/>
                <a:cs typeface="+mn-cs"/>
                <a:sym typeface="Bookman Old Style"/>
              </a:defRPr>
            </a:lvl1pPr>
            <a:lvl2pPr marL="0" indent="0" algn="ctr">
              <a:spcBef>
                <a:spcPts val="0"/>
              </a:spcBef>
              <a:buSzTx/>
              <a:buNone/>
              <a:defRPr sz="4200">
                <a:latin typeface="+mn-lt"/>
                <a:ea typeface="+mn-ea"/>
                <a:cs typeface="+mn-cs"/>
                <a:sym typeface="Bookman Old Style"/>
              </a:defRPr>
            </a:lvl2pPr>
            <a:lvl3pPr marL="0" indent="0" algn="ctr">
              <a:spcBef>
                <a:spcPts val="0"/>
              </a:spcBef>
              <a:buSzTx/>
              <a:buNone/>
              <a:defRPr sz="4200">
                <a:latin typeface="+mn-lt"/>
                <a:ea typeface="+mn-ea"/>
                <a:cs typeface="+mn-cs"/>
                <a:sym typeface="Bookman Old Style"/>
              </a:defRPr>
            </a:lvl3pPr>
            <a:lvl4pPr marL="0" indent="0" algn="ctr">
              <a:spcBef>
                <a:spcPts val="0"/>
              </a:spcBef>
              <a:buSzTx/>
              <a:buNone/>
              <a:defRPr sz="4200">
                <a:latin typeface="+mn-lt"/>
                <a:ea typeface="+mn-ea"/>
                <a:cs typeface="+mn-cs"/>
                <a:sym typeface="Bookman Old Style"/>
              </a:defRPr>
            </a:lvl4pPr>
            <a:lvl5pPr marL="0" indent="0" algn="ctr">
              <a:spcBef>
                <a:spcPts val="0"/>
              </a:spcBef>
              <a:buSzTx/>
              <a:buNone/>
              <a:defRPr sz="4200"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12076805" y="8824484"/>
            <a:ext cx="227376" cy="231287"/>
          </a:xfrm>
          <a:prstGeom prst="rect">
            <a:avLst/>
          </a:prstGeom>
        </p:spPr>
        <p:txBody>
          <a:bodyPr lIns="22603" tIns="22603" rIns="22603" bIns="22603"/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9087817" y="4936721"/>
            <a:ext cx="6208367" cy="1958952"/>
          </a:xfrm>
          <a:prstGeom prst="rect">
            <a:avLst/>
          </a:prstGeom>
        </p:spPr>
        <p:txBody>
          <a:bodyPr lIns="30137" tIns="30137" rIns="30137" bIns="30137" anchor="b"/>
          <a:lstStyle>
            <a:lvl1pPr>
              <a:defRPr sz="10400"/>
            </a:lvl1pPr>
          </a:lstStyle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9087817" y="6948413"/>
            <a:ext cx="6208367" cy="670564"/>
          </a:xfrm>
          <a:prstGeom prst="rect">
            <a:avLst/>
          </a:prstGeom>
        </p:spPr>
        <p:txBody>
          <a:bodyPr lIns="30137" tIns="30137" rIns="30137" bIns="30137"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228600" algn="ctr">
              <a:spcBef>
                <a:spcPts val="0"/>
              </a:spcBef>
              <a:buSzTx/>
              <a:buNone/>
              <a:defRPr sz="3600"/>
            </a:lvl2pPr>
            <a:lvl3pPr marL="0" indent="457200" algn="ctr">
              <a:spcBef>
                <a:spcPts val="0"/>
              </a:spcBef>
              <a:buSzTx/>
              <a:buNone/>
              <a:defRPr sz="3600"/>
            </a:lvl3pPr>
            <a:lvl4pPr marL="0" indent="685800" algn="ctr">
              <a:spcBef>
                <a:spcPts val="0"/>
              </a:spcBef>
              <a:buSzTx/>
              <a:buNone/>
              <a:defRPr sz="3600"/>
            </a:lvl4pPr>
            <a:lvl5pPr marL="0" indent="91440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xfrm>
            <a:off x="12038765" y="9457376"/>
            <a:ext cx="298935" cy="301576"/>
          </a:xfrm>
          <a:prstGeom prst="rect">
            <a:avLst/>
          </a:prstGeom>
        </p:spPr>
        <p:txBody>
          <a:bodyPr lIns="30137" tIns="30137" rIns="30137" bIns="30137"/>
          <a:lstStyle>
            <a:lvl1pPr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/>
          <p:nvPr>
            <p:ph type="title"/>
          </p:nvPr>
        </p:nvSpPr>
        <p:spPr>
          <a:xfrm>
            <a:off x="10445897" y="5777280"/>
            <a:ext cx="3492207" cy="1101911"/>
          </a:xfrm>
          <a:prstGeom prst="rect">
            <a:avLst/>
          </a:prstGeom>
        </p:spPr>
        <p:txBody>
          <a:bodyPr lIns="16952" tIns="16952" rIns="16952" bIns="16952" anchor="b"/>
          <a:lstStyle>
            <a:lvl1pPr>
              <a:defRPr sz="9800"/>
            </a:lvl1pPr>
          </a:lstStyle>
          <a:p>
            <a:pPr/>
            <a:r>
              <a:t>Title Text</a:t>
            </a:r>
          </a:p>
        </p:txBody>
      </p:sp>
      <p:sp>
        <p:nvSpPr>
          <p:cNvPr id="136" name="Body Level One…"/>
          <p:cNvSpPr txBox="1"/>
          <p:nvPr>
            <p:ph type="body" sz="quarter" idx="1"/>
          </p:nvPr>
        </p:nvSpPr>
        <p:spPr>
          <a:xfrm>
            <a:off x="10445897" y="6908857"/>
            <a:ext cx="3492207" cy="377193"/>
          </a:xfrm>
          <a:prstGeom prst="rect">
            <a:avLst/>
          </a:prstGeom>
        </p:spPr>
        <p:txBody>
          <a:bodyPr lIns="16952" tIns="16952" rIns="16952" bIns="16952" anchor="t"/>
          <a:lstStyle>
            <a:lvl1pPr marL="0" indent="0" algn="ctr">
              <a:spcBef>
                <a:spcPts val="0"/>
              </a:spcBef>
              <a:buSzTx/>
              <a:buNone/>
              <a:defRPr sz="3000"/>
            </a:lvl1pPr>
            <a:lvl2pPr marL="0" indent="228600" algn="ctr">
              <a:spcBef>
                <a:spcPts val="0"/>
              </a:spcBef>
              <a:buSzTx/>
              <a:buNone/>
              <a:defRPr sz="3000"/>
            </a:lvl2pPr>
            <a:lvl3pPr marL="0" indent="457200" algn="ctr">
              <a:spcBef>
                <a:spcPts val="0"/>
              </a:spcBef>
              <a:buSzTx/>
              <a:buNone/>
              <a:defRPr sz="3000"/>
            </a:lvl3pPr>
            <a:lvl4pPr marL="0" indent="685800" algn="ctr">
              <a:spcBef>
                <a:spcPts val="0"/>
              </a:spcBef>
              <a:buSzTx/>
              <a:buNone/>
              <a:defRPr sz="3000"/>
            </a:lvl4pPr>
            <a:lvl5pPr marL="0" indent="914400" algn="ctr">
              <a:spcBef>
                <a:spcPts val="0"/>
              </a:spcBef>
              <a:buSzTx/>
              <a:buNone/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xfrm>
            <a:off x="12081843" y="8320149"/>
            <a:ext cx="216075" cy="211706"/>
          </a:xfrm>
          <a:prstGeom prst="rect">
            <a:avLst/>
          </a:prstGeom>
        </p:spPr>
        <p:txBody>
          <a:bodyPr lIns="16952" tIns="16952" rIns="16952" bIns="16952"/>
          <a:lstStyle>
            <a:lvl1pPr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/>
          <p:nvPr>
            <p:ph type="title"/>
          </p:nvPr>
        </p:nvSpPr>
        <p:spPr>
          <a:xfrm>
            <a:off x="9722591" y="4801101"/>
            <a:ext cx="4938817" cy="960641"/>
          </a:xfrm>
          <a:prstGeom prst="rect">
            <a:avLst/>
          </a:prstGeom>
        </p:spPr>
        <p:txBody>
          <a:bodyPr lIns="22603" tIns="22603" rIns="22603" bIns="22603"/>
          <a:lstStyle>
            <a:lvl1pPr>
              <a:defRPr sz="10000"/>
            </a:lvl1pPr>
          </a:lstStyle>
          <a:p>
            <a:pPr/>
            <a:r>
              <a:t>Title Text</a:t>
            </a:r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xfrm>
            <a:off x="12061364" y="8807532"/>
            <a:ext cx="255621" cy="261107"/>
          </a:xfrm>
          <a:prstGeom prst="rect">
            <a:avLst/>
          </a:prstGeom>
        </p:spPr>
        <p:txBody>
          <a:bodyPr lIns="22603" tIns="22603" rIns="22603" bIns="22603"/>
          <a:lstStyle>
            <a:lvl1pPr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Text"/>
          <p:cNvSpPr txBox="1"/>
          <p:nvPr>
            <p:ph type="title"/>
          </p:nvPr>
        </p:nvSpPr>
        <p:spPr>
          <a:xfrm>
            <a:off x="6338589" y="1982390"/>
            <a:ext cx="11706822" cy="2277071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10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3" name="Body Level One…"/>
          <p:cNvSpPr txBox="1"/>
          <p:nvPr>
            <p:ph type="body" sz="half" idx="1"/>
          </p:nvPr>
        </p:nvSpPr>
        <p:spPr>
          <a:xfrm>
            <a:off x="6338589" y="4446984"/>
            <a:ext cx="11706822" cy="6630295"/>
          </a:xfrm>
          <a:prstGeom prst="rect">
            <a:avLst/>
          </a:prstGeom>
        </p:spPr>
        <p:txBody>
          <a:bodyPr lIns="53578" tIns="53578" rIns="53578" bIns="53578"/>
          <a:lstStyle>
            <a:lvl1pPr marL="583406" indent="-583406">
              <a:buSzPct val="145000"/>
              <a:defRPr sz="4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27906" indent="-583406">
              <a:buSzPct val="145000"/>
              <a:defRPr sz="4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72406" indent="-583406">
              <a:buSzPct val="145000"/>
              <a:defRPr sz="4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16906" indent="-583406">
              <a:buSzPct val="145000"/>
              <a:defRPr sz="4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61406" indent="-583406">
              <a:buSzPct val="145000"/>
              <a:defRPr sz="4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Slide Number"/>
          <p:cNvSpPr txBox="1"/>
          <p:nvPr>
            <p:ph type="sldNum" sz="quarter" idx="2"/>
          </p:nvPr>
        </p:nvSpPr>
        <p:spPr>
          <a:xfrm>
            <a:off x="12001398" y="11519296"/>
            <a:ext cx="374060" cy="379927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itle Text"/>
          <p:cNvSpPr txBox="1"/>
          <p:nvPr>
            <p:ph type="title"/>
          </p:nvPr>
        </p:nvSpPr>
        <p:spPr>
          <a:xfrm>
            <a:off x="6673453" y="5116710"/>
            <a:ext cx="11037095" cy="3482580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10800"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2" name="Slide Number"/>
          <p:cNvSpPr txBox="1"/>
          <p:nvPr>
            <p:ph type="sldNum" sz="quarter" idx="2"/>
          </p:nvPr>
        </p:nvSpPr>
        <p:spPr>
          <a:xfrm>
            <a:off x="12001398" y="11519296"/>
            <a:ext cx="374060" cy="379927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/>
          <p:nvPr>
            <p:ph type="title"/>
          </p:nvPr>
        </p:nvSpPr>
        <p:spPr>
          <a:xfrm>
            <a:off x="9087817" y="5878524"/>
            <a:ext cx="6208367" cy="1958952"/>
          </a:xfrm>
          <a:prstGeom prst="rect">
            <a:avLst/>
          </a:prstGeom>
        </p:spPr>
        <p:txBody>
          <a:bodyPr lIns="30137" tIns="30137" rIns="30137" bIns="30137"/>
          <a:lstStyle>
            <a:lvl1pPr>
              <a:defRPr sz="10400"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0" name="Slide Number"/>
          <p:cNvSpPr txBox="1"/>
          <p:nvPr>
            <p:ph type="sldNum" sz="quarter" idx="2"/>
          </p:nvPr>
        </p:nvSpPr>
        <p:spPr>
          <a:xfrm>
            <a:off x="12054646" y="9479979"/>
            <a:ext cx="270690" cy="271019"/>
          </a:xfrm>
          <a:prstGeom prst="rect">
            <a:avLst/>
          </a:prstGeom>
        </p:spPr>
        <p:txBody>
          <a:bodyPr lIns="30137" tIns="30137" rIns="30137" bIns="30137"/>
          <a:lstStyle>
            <a:lvl1pPr>
              <a:defRPr sz="1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2137171" y="696515"/>
            <a:ext cx="17395034" cy="86379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le Text"/>
          <p:cNvSpPr txBox="1"/>
          <p:nvPr>
            <p:ph type="title"/>
          </p:nvPr>
        </p:nvSpPr>
        <p:spPr>
          <a:xfrm>
            <a:off x="9087817" y="4936721"/>
            <a:ext cx="6208367" cy="1958952"/>
          </a:xfrm>
          <a:prstGeom prst="rect">
            <a:avLst/>
          </a:prstGeom>
        </p:spPr>
        <p:txBody>
          <a:bodyPr lIns="30137" tIns="30137" rIns="30137" bIns="30137" anchor="b"/>
          <a:lstStyle>
            <a:lvl1pPr>
              <a:defRPr sz="10400"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8" name="Body Level One…"/>
          <p:cNvSpPr txBox="1"/>
          <p:nvPr>
            <p:ph type="body" sz="quarter" idx="1"/>
          </p:nvPr>
        </p:nvSpPr>
        <p:spPr>
          <a:xfrm>
            <a:off x="9087817" y="6948413"/>
            <a:ext cx="6208367" cy="670564"/>
          </a:xfrm>
          <a:prstGeom prst="rect">
            <a:avLst/>
          </a:prstGeom>
        </p:spPr>
        <p:txBody>
          <a:bodyPr lIns="30137" tIns="30137" rIns="30137" bIns="30137" anchor="t"/>
          <a:lstStyle>
            <a:lvl1pPr marL="0" indent="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Bookman Old Style"/>
              </a:defRPr>
            </a:lvl1pPr>
            <a:lvl2pPr marL="0" indent="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Bookman Old Style"/>
              </a:defRPr>
            </a:lvl2pPr>
            <a:lvl3pPr marL="0" indent="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Bookman Old Style"/>
              </a:defRPr>
            </a:lvl3pPr>
            <a:lvl4pPr marL="0" indent="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Bookman Old Style"/>
              </a:defRPr>
            </a:lvl4pPr>
            <a:lvl5pPr marL="0" indent="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Slide Number"/>
          <p:cNvSpPr txBox="1"/>
          <p:nvPr>
            <p:ph type="sldNum" sz="quarter" idx="2"/>
          </p:nvPr>
        </p:nvSpPr>
        <p:spPr>
          <a:xfrm>
            <a:off x="12054646" y="9479979"/>
            <a:ext cx="270690" cy="271019"/>
          </a:xfrm>
          <a:prstGeom prst="rect">
            <a:avLst/>
          </a:prstGeom>
        </p:spPr>
        <p:txBody>
          <a:bodyPr lIns="30137" tIns="30137" rIns="30137" bIns="30137"/>
          <a:lstStyle>
            <a:lvl1pPr>
              <a:defRPr sz="1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itle Text"/>
          <p:cNvSpPr txBox="1"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7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Text"/>
          <p:cNvSpPr txBox="1"/>
          <p:nvPr>
            <p:ph type="title"/>
          </p:nvPr>
        </p:nvSpPr>
        <p:spPr>
          <a:xfrm>
            <a:off x="8053089" y="5552033"/>
            <a:ext cx="8277822" cy="2611934"/>
          </a:xfrm>
          <a:prstGeom prst="rect">
            <a:avLst/>
          </a:prstGeom>
        </p:spPr>
        <p:txBody>
          <a:bodyPr lIns="40183" tIns="40183" rIns="40183" bIns="40183"/>
          <a:lstStyle>
            <a:lvl1pPr>
              <a:defRPr sz="10600"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5" name="Slide Number"/>
          <p:cNvSpPr txBox="1"/>
          <p:nvPr>
            <p:ph type="sldNum" sz="quarter" idx="2"/>
          </p:nvPr>
        </p:nvSpPr>
        <p:spPr>
          <a:xfrm>
            <a:off x="12029808" y="10353972"/>
            <a:ext cx="319026" cy="303074"/>
          </a:xfrm>
          <a:prstGeom prst="rect">
            <a:avLst/>
          </a:prstGeom>
        </p:spPr>
        <p:txBody>
          <a:bodyPr lIns="40183" tIns="40183" rIns="40183" bIns="40183"/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itle Text"/>
          <p:cNvSpPr txBox="1"/>
          <p:nvPr>
            <p:ph type="title"/>
          </p:nvPr>
        </p:nvSpPr>
        <p:spPr>
          <a:xfrm>
            <a:off x="8053089" y="4296295"/>
            <a:ext cx="8277822" cy="2611935"/>
          </a:xfrm>
          <a:prstGeom prst="rect">
            <a:avLst/>
          </a:prstGeom>
        </p:spPr>
        <p:txBody>
          <a:bodyPr lIns="40183" tIns="40183" rIns="40183" bIns="40183" anchor="b"/>
          <a:lstStyle>
            <a:lvl1pPr>
              <a:defRPr sz="10600"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3" name="Body Level One…"/>
          <p:cNvSpPr txBox="1"/>
          <p:nvPr>
            <p:ph type="body" sz="quarter" idx="1"/>
          </p:nvPr>
        </p:nvSpPr>
        <p:spPr>
          <a:xfrm>
            <a:off x="8053089" y="6978550"/>
            <a:ext cx="8277822" cy="894086"/>
          </a:xfrm>
          <a:prstGeom prst="rect">
            <a:avLst/>
          </a:prstGeom>
        </p:spPr>
        <p:txBody>
          <a:bodyPr lIns="40183" tIns="40183" rIns="40183" bIns="40183" anchor="t"/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Bookman Old Style"/>
              </a:defRPr>
            </a:lvl1pPr>
            <a:lvl2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Bookman Old Style"/>
              </a:defRPr>
            </a:lvl2pPr>
            <a:lvl3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Bookman Old Style"/>
              </a:defRPr>
            </a:lvl3pPr>
            <a:lvl4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Bookman Old Style"/>
              </a:defRPr>
            </a:lvl4pPr>
            <a:lvl5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4" name="Slide Number"/>
          <p:cNvSpPr txBox="1"/>
          <p:nvPr>
            <p:ph type="sldNum" sz="quarter" idx="2"/>
          </p:nvPr>
        </p:nvSpPr>
        <p:spPr>
          <a:xfrm>
            <a:off x="12029808" y="10353972"/>
            <a:ext cx="319026" cy="303074"/>
          </a:xfrm>
          <a:prstGeom prst="rect">
            <a:avLst/>
          </a:prstGeom>
        </p:spPr>
        <p:txBody>
          <a:bodyPr lIns="40183" tIns="40183" rIns="40183" bIns="40183"/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 Text"/>
          <p:cNvSpPr txBox="1"/>
          <p:nvPr>
            <p:ph type="title"/>
          </p:nvPr>
        </p:nvSpPr>
        <p:spPr>
          <a:xfrm>
            <a:off x="9087817" y="4936721"/>
            <a:ext cx="6208367" cy="1958952"/>
          </a:xfrm>
          <a:prstGeom prst="rect">
            <a:avLst/>
          </a:prstGeom>
        </p:spPr>
        <p:txBody>
          <a:bodyPr lIns="30137" tIns="30137" rIns="30137" bIns="30137" anchor="b"/>
          <a:lstStyle>
            <a:lvl1pPr>
              <a:defRPr sz="10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2" name="Body Level One…"/>
          <p:cNvSpPr txBox="1"/>
          <p:nvPr>
            <p:ph type="body" sz="quarter" idx="1"/>
          </p:nvPr>
        </p:nvSpPr>
        <p:spPr>
          <a:xfrm>
            <a:off x="9087817" y="6948413"/>
            <a:ext cx="6208367" cy="670564"/>
          </a:xfrm>
          <a:prstGeom prst="rect">
            <a:avLst/>
          </a:prstGeom>
        </p:spPr>
        <p:txBody>
          <a:bodyPr lIns="30137" tIns="30137" rIns="30137" bIns="30137" anchor="t"/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Bookman Old Style"/>
              </a:defRPr>
            </a:lvl1pPr>
            <a:lvl2pPr marL="0" indent="0" algn="ctr"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Bookman Old Style"/>
              </a:defRPr>
            </a:lvl2pPr>
            <a:lvl3pPr marL="0" indent="0" algn="ctr"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Bookman Old Style"/>
              </a:defRPr>
            </a:lvl3pPr>
            <a:lvl4pPr marL="0" indent="0" algn="ctr"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Bookman Old Style"/>
              </a:defRPr>
            </a:lvl4pPr>
            <a:lvl5pPr marL="0" indent="0" algn="ctr"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3" name="Slide Number"/>
          <p:cNvSpPr txBox="1"/>
          <p:nvPr>
            <p:ph type="sldNum" sz="quarter" idx="2"/>
          </p:nvPr>
        </p:nvSpPr>
        <p:spPr>
          <a:xfrm>
            <a:off x="12054646" y="9479979"/>
            <a:ext cx="270690" cy="271019"/>
          </a:xfrm>
          <a:prstGeom prst="rect">
            <a:avLst/>
          </a:prstGeom>
        </p:spPr>
        <p:txBody>
          <a:bodyPr lIns="30137" tIns="30137" rIns="30137" bIns="30137"/>
          <a:lstStyle>
            <a:lvl1pPr>
              <a:defRPr sz="1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611187" indent="-611187">
              <a:buSzPct val="145000"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>
              <a:buSzPct val="145000"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>
              <a:buSzPct val="145000"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>
              <a:buSzPct val="145000"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>
              <a:buSzPct val="145000"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2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itle Text"/>
          <p:cNvSpPr txBox="1"/>
          <p:nvPr>
            <p:ph type="title"/>
          </p:nvPr>
        </p:nvSpPr>
        <p:spPr>
          <a:xfrm>
            <a:off x="8899456" y="4115469"/>
            <a:ext cx="6585088" cy="1280853"/>
          </a:xfrm>
          <a:prstGeom prst="rect">
            <a:avLst/>
          </a:prstGeom>
        </p:spPr>
        <p:txBody>
          <a:bodyPr lIns="30137" tIns="30137" rIns="30137" bIns="30137"/>
          <a:lstStyle>
            <a:lvl1pPr>
              <a:defRPr sz="10400"/>
            </a:lvl1pPr>
          </a:lstStyle>
          <a:p>
            <a:pPr/>
            <a:r>
              <a:t>Title Text</a:t>
            </a:r>
          </a:p>
        </p:txBody>
      </p:sp>
      <p:sp>
        <p:nvSpPr>
          <p:cNvPr id="230" name="Slide Number"/>
          <p:cNvSpPr txBox="1"/>
          <p:nvPr>
            <p:ph type="sldNum" sz="quarter" idx="2"/>
          </p:nvPr>
        </p:nvSpPr>
        <p:spPr>
          <a:xfrm>
            <a:off x="12038765" y="9457376"/>
            <a:ext cx="298935" cy="301576"/>
          </a:xfrm>
          <a:prstGeom prst="rect">
            <a:avLst/>
          </a:prstGeom>
        </p:spPr>
        <p:txBody>
          <a:bodyPr lIns="30137" tIns="30137" rIns="30137" bIns="30137"/>
          <a:lstStyle>
            <a:lvl1pPr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le Text"/>
          <p:cNvSpPr txBox="1"/>
          <p:nvPr>
            <p:ph type="title"/>
          </p:nvPr>
        </p:nvSpPr>
        <p:spPr>
          <a:xfrm>
            <a:off x="6338589" y="1982390"/>
            <a:ext cx="11706822" cy="2277071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10800"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8" name="Body Level One…"/>
          <p:cNvSpPr txBox="1"/>
          <p:nvPr>
            <p:ph type="body" sz="half" idx="1"/>
          </p:nvPr>
        </p:nvSpPr>
        <p:spPr>
          <a:xfrm>
            <a:off x="6338589" y="4446984"/>
            <a:ext cx="11706822" cy="6630295"/>
          </a:xfrm>
          <a:prstGeom prst="rect">
            <a:avLst/>
          </a:prstGeom>
        </p:spPr>
        <p:txBody>
          <a:bodyPr lIns="53578" tIns="53578" rIns="53578" bIns="53578"/>
          <a:lstStyle>
            <a:lvl1pPr marL="583406" indent="-583406">
              <a:buSzPct val="145000"/>
              <a:defRPr sz="4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27906" indent="-583406">
              <a:buSzPct val="145000"/>
              <a:defRPr sz="4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72406" indent="-583406">
              <a:buSzPct val="145000"/>
              <a:defRPr sz="4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16906" indent="-583406">
              <a:buSzPct val="145000"/>
              <a:defRPr sz="4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61406" indent="-583406">
              <a:buSzPct val="145000"/>
              <a:defRPr sz="4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9" name="Slide Number"/>
          <p:cNvSpPr txBox="1"/>
          <p:nvPr>
            <p:ph type="sldNum" sz="quarter" idx="2"/>
          </p:nvPr>
        </p:nvSpPr>
        <p:spPr>
          <a:xfrm>
            <a:off x="12001398" y="11519296"/>
            <a:ext cx="374060" cy="379927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lide Title"/>
          <p:cNvSpPr txBox="1"/>
          <p:nvPr>
            <p:ph type="title" hasCustomPrompt="1"/>
          </p:nvPr>
        </p:nvSpPr>
        <p:spPr>
          <a:xfrm>
            <a:off x="3952874" y="2428874"/>
            <a:ext cx="16478251" cy="1074873"/>
          </a:xfrm>
          <a:prstGeom prst="rect">
            <a:avLst/>
          </a:prstGeom>
        </p:spPr>
        <p:txBody>
          <a:bodyPr lIns="38100" tIns="38100" rIns="38100" bIns="38100" anchor="t"/>
          <a:lstStyle>
            <a:lvl1pPr algn="l" defTabSz="2438339">
              <a:lnSpc>
                <a:spcPct val="80000"/>
              </a:lnSpc>
              <a:defRPr b="1" spc="-168" sz="8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247" name="Slide Subtitle"/>
          <p:cNvSpPr txBox="1"/>
          <p:nvPr>
            <p:ph type="body" sz="quarter" idx="21" hasCustomPrompt="1"/>
          </p:nvPr>
        </p:nvSpPr>
        <p:spPr>
          <a:xfrm>
            <a:off x="3952874" y="3398971"/>
            <a:ext cx="16478251" cy="701086"/>
          </a:xfrm>
          <a:prstGeom prst="rect">
            <a:avLst/>
          </a:prstGeom>
        </p:spPr>
        <p:txBody>
          <a:bodyPr lIns="34290" tIns="34290" rIns="34290" bIns="34290" anchor="t"/>
          <a:lstStyle>
            <a:lvl1pPr marL="0" indent="0" defTabSz="668655">
              <a:spcBef>
                <a:spcPts val="0"/>
              </a:spcBef>
              <a:buSzTx/>
              <a:buNone/>
              <a:defRPr b="1" sz="4212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248" name="Body Level One…"/>
          <p:cNvSpPr txBox="1"/>
          <p:nvPr>
            <p:ph type="body" sz="half" idx="1" hasCustomPrompt="1"/>
          </p:nvPr>
        </p:nvSpPr>
        <p:spPr>
          <a:xfrm>
            <a:off x="3952874" y="4900878"/>
            <a:ext cx="16478251" cy="6192009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584200" indent="-584200" defTabSz="2438339">
              <a:lnSpc>
                <a:spcPct val="90000"/>
              </a:lnSpc>
              <a:spcBef>
                <a:spcPts val="4500"/>
              </a:spcBef>
              <a:buSzPct val="123000"/>
              <a:defRPr sz="4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193800" indent="-584200" defTabSz="2438339">
              <a:lnSpc>
                <a:spcPct val="90000"/>
              </a:lnSpc>
              <a:spcBef>
                <a:spcPts val="4500"/>
              </a:spcBef>
              <a:buSzPct val="123000"/>
              <a:defRPr sz="4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803400" indent="-584200" defTabSz="2438339">
              <a:lnSpc>
                <a:spcPct val="90000"/>
              </a:lnSpc>
              <a:spcBef>
                <a:spcPts val="4500"/>
              </a:spcBef>
              <a:buSzPct val="123000"/>
              <a:defRPr sz="4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413000" indent="-584200" defTabSz="2438339">
              <a:lnSpc>
                <a:spcPct val="90000"/>
              </a:lnSpc>
              <a:spcBef>
                <a:spcPts val="4500"/>
              </a:spcBef>
              <a:buSzPct val="123000"/>
              <a:defRPr sz="4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022600" indent="-584200" defTabSz="2438339">
              <a:lnSpc>
                <a:spcPct val="90000"/>
              </a:lnSpc>
              <a:spcBef>
                <a:spcPts val="4500"/>
              </a:spcBef>
              <a:buSzPct val="123000"/>
              <a:defRPr sz="4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9" name="Slide Number"/>
          <p:cNvSpPr txBox="1"/>
          <p:nvPr>
            <p:ph type="sldNum" sz="quarter" idx="2"/>
          </p:nvPr>
        </p:nvSpPr>
        <p:spPr>
          <a:xfrm>
            <a:off x="12029885" y="11507088"/>
            <a:ext cx="314859" cy="299111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584200"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Title"/>
          <p:cNvSpPr txBox="1"/>
          <p:nvPr>
            <p:ph type="title" hasCustomPrompt="1"/>
          </p:nvPr>
        </p:nvSpPr>
        <p:spPr>
          <a:xfrm>
            <a:off x="3952874" y="2667000"/>
            <a:ext cx="7334251" cy="4411705"/>
          </a:xfrm>
          <a:prstGeom prst="rect">
            <a:avLst/>
          </a:prstGeom>
        </p:spPr>
        <p:txBody>
          <a:bodyPr lIns="38100" tIns="38100" rIns="38100" bIns="38100" anchor="b"/>
          <a:lstStyle>
            <a:lvl1pPr algn="l" defTabSz="2438339">
              <a:lnSpc>
                <a:spcPct val="80000"/>
              </a:lnSpc>
              <a:defRPr b="1" spc="-168" sz="8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257" name="Body Level One…"/>
          <p:cNvSpPr txBox="1"/>
          <p:nvPr>
            <p:ph type="body" sz="quarter" idx="1" hasCustomPrompt="1"/>
          </p:nvPr>
        </p:nvSpPr>
        <p:spPr>
          <a:xfrm>
            <a:off x="3952874" y="7009932"/>
            <a:ext cx="7334251" cy="4036802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defTabSz="825500">
              <a:spcBef>
                <a:spcPts val="0"/>
              </a:spcBef>
              <a:buSzTx/>
              <a:buNone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8" name="92709243_1322x1323.jpeg"/>
          <p:cNvSpPr/>
          <p:nvPr>
            <p:ph type="pic" sz="half" idx="21"/>
          </p:nvPr>
        </p:nvSpPr>
        <p:spPr>
          <a:xfrm>
            <a:off x="12087227" y="2667000"/>
            <a:ext cx="8391305" cy="84074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59" name="Slide Number"/>
          <p:cNvSpPr txBox="1"/>
          <p:nvPr>
            <p:ph type="sldNum" sz="quarter" idx="2"/>
          </p:nvPr>
        </p:nvSpPr>
        <p:spPr>
          <a:xfrm>
            <a:off x="12029885" y="11510264"/>
            <a:ext cx="314859" cy="299111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584200"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6504062" y="-194764"/>
            <a:ext cx="18990885" cy="1266059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4387453" y="6697265"/>
            <a:ext cx="7500938" cy="578643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21"/>
          </p:nvPr>
        </p:nvSpPr>
        <p:spPr>
          <a:xfrm>
            <a:off x="9338964" y="2857500"/>
            <a:ext cx="14466095" cy="964406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354364" indent="-465364">
              <a:spcBef>
                <a:spcPts val="4500"/>
              </a:spcBef>
              <a:defRPr sz="3800"/>
            </a:lvl3pPr>
            <a:lvl4pPr marL="1798864" indent="-465364">
              <a:spcBef>
                <a:spcPts val="4500"/>
              </a:spcBef>
              <a:defRPr sz="3800"/>
            </a:lvl4pPr>
            <a:lvl5pPr marL="2243364" indent="-465364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12084843" y="6983015"/>
            <a:ext cx="8277822" cy="55185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12522398" y="898922"/>
            <a:ext cx="8268892" cy="551259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-1733848" y="-178594"/>
            <a:ext cx="19020235" cy="1268015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35814" y="1301948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j-lt"/>
          <a:ea typeface="+mj-ea"/>
          <a:cs typeface="+mj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j-lt"/>
          <a:ea typeface="+mj-ea"/>
          <a:cs typeface="+mj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j-lt"/>
          <a:ea typeface="+mj-ea"/>
          <a:cs typeface="+mj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j-lt"/>
          <a:ea typeface="+mj-ea"/>
          <a:cs typeface="+mj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j-lt"/>
          <a:ea typeface="+mj-ea"/>
          <a:cs typeface="+mj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j-lt"/>
          <a:ea typeface="+mj-ea"/>
          <a:cs typeface="+mj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j-lt"/>
          <a:ea typeface="+mj-ea"/>
          <a:cs typeface="+mj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j-lt"/>
          <a:ea typeface="+mj-ea"/>
          <a:cs typeface="+mj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j-lt"/>
          <a:ea typeface="+mj-ea"/>
          <a:cs typeface="+mj-cs"/>
          <a:sym typeface="Helvetica Light"/>
        </a:defRPr>
      </a:lvl9pPr>
    </p:titleStyle>
    <p:bodyStyle>
      <a:lvl1pPr marL="608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j-lt"/>
          <a:ea typeface="+mj-ea"/>
          <a:cs typeface="+mj-cs"/>
          <a:sym typeface="Helvetica Light"/>
        </a:defRPr>
      </a:lvl1pPr>
      <a:lvl2pPr marL="10527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j-lt"/>
          <a:ea typeface="+mj-ea"/>
          <a:cs typeface="+mj-cs"/>
          <a:sym typeface="Helvetica Light"/>
        </a:defRPr>
      </a:lvl2pPr>
      <a:lvl3pPr marL="1497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j-lt"/>
          <a:ea typeface="+mj-ea"/>
          <a:cs typeface="+mj-cs"/>
          <a:sym typeface="Helvetica Light"/>
        </a:defRPr>
      </a:lvl3pPr>
      <a:lvl4pPr marL="19417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j-lt"/>
          <a:ea typeface="+mj-ea"/>
          <a:cs typeface="+mj-cs"/>
          <a:sym typeface="Helvetica Light"/>
        </a:defRPr>
      </a:lvl4pPr>
      <a:lvl5pPr marL="2386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j-lt"/>
          <a:ea typeface="+mj-ea"/>
          <a:cs typeface="+mj-cs"/>
          <a:sym typeface="Helvetica Light"/>
        </a:defRPr>
      </a:lvl5pPr>
      <a:lvl6pPr marL="28307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j-lt"/>
          <a:ea typeface="+mj-ea"/>
          <a:cs typeface="+mj-cs"/>
          <a:sym typeface="Helvetica Light"/>
        </a:defRPr>
      </a:lvl6pPr>
      <a:lvl7pPr marL="3275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j-lt"/>
          <a:ea typeface="+mj-ea"/>
          <a:cs typeface="+mj-cs"/>
          <a:sym typeface="Helvetica Light"/>
        </a:defRPr>
      </a:lvl7pPr>
      <a:lvl8pPr marL="37197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j-lt"/>
          <a:ea typeface="+mj-ea"/>
          <a:cs typeface="+mj-cs"/>
          <a:sym typeface="Helvetica Light"/>
        </a:defRPr>
      </a:lvl8pPr>
      <a:lvl9pPr marL="4164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j-lt"/>
          <a:ea typeface="+mj-ea"/>
          <a:cs typeface="+mj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"/><Relationship Id="rId3" Type="http://schemas.openxmlformats.org/officeDocument/2006/relationships/image" Target="../media/image6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3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1.png"/><Relationship Id="rId3" Type="http://schemas.openxmlformats.org/officeDocument/2006/relationships/image" Target="../media/image3.jpeg"/><Relationship Id="rId4" Type="http://schemas.openxmlformats.org/officeDocument/2006/relationships/image" Target="../media/image1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4.jpeg"/><Relationship Id="rId4" Type="http://schemas.openxmlformats.org/officeDocument/2006/relationships/image" Target="../media/image3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tif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8.tif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tif"/><Relationship Id="rId3" Type="http://schemas.openxmlformats.org/officeDocument/2006/relationships/image" Target="../media/image10.tif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tif"/><Relationship Id="rId3" Type="http://schemas.openxmlformats.org/officeDocument/2006/relationships/image" Target="../media/image10.tif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hyperlink" Target="https://www.pnas.org/content/early/2020/08/05/2001813117" TargetMode="External"/><Relationship Id="rId3" Type="http://schemas.openxmlformats.org/officeDocument/2006/relationships/image" Target="../media/image5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8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0.png"/><Relationship Id="rId3" Type="http://schemas.openxmlformats.org/officeDocument/2006/relationships/image" Target="../media/image3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tif"/><Relationship Id="rId3" Type="http://schemas.openxmlformats.org/officeDocument/2006/relationships/image" Target="../media/image12.tif"/><Relationship Id="rId4" Type="http://schemas.openxmlformats.org/officeDocument/2006/relationships/image" Target="../media/image3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3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Relationship Id="rId3" Type="http://schemas.openxmlformats.org/officeDocument/2006/relationships/image" Target="../media/image2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G_3911.JPG" descr="IMG_39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8767" y="-2318167"/>
            <a:ext cx="24469779" cy="18352334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Welcome to The Age of Personal Genomes"/>
          <p:cNvSpPr txBox="1"/>
          <p:nvPr>
            <p:ph type="ctrTitle"/>
          </p:nvPr>
        </p:nvSpPr>
        <p:spPr>
          <a:xfrm>
            <a:off x="5459959" y="519147"/>
            <a:ext cx="19178064" cy="3876251"/>
          </a:xfrm>
          <a:prstGeom prst="rect">
            <a:avLst/>
          </a:prstGeom>
          <a:solidFill>
            <a:srgbClr val="283D3C"/>
          </a:solidFill>
        </p:spPr>
        <p:txBody>
          <a:bodyPr/>
          <a:lstStyle>
            <a:lvl1pPr>
              <a:defRPr sz="11700"/>
            </a:lvl1pPr>
          </a:lstStyle>
          <a:p>
            <a:pPr/>
            <a:r>
              <a:t>Welcome to The Age of Personal Genomes</a:t>
            </a:r>
          </a:p>
        </p:txBody>
      </p:sp>
      <p:sp>
        <p:nvSpPr>
          <p:cNvPr id="270" name="Carl Zimmer…"/>
          <p:cNvSpPr txBox="1"/>
          <p:nvPr>
            <p:ph type="subTitle" sz="quarter" idx="1"/>
          </p:nvPr>
        </p:nvSpPr>
        <p:spPr>
          <a:xfrm>
            <a:off x="13801" y="10372979"/>
            <a:ext cx="10125638" cy="1760614"/>
          </a:xfrm>
          <a:prstGeom prst="rect">
            <a:avLst/>
          </a:prstGeom>
          <a:solidFill>
            <a:srgbClr val="283D3C"/>
          </a:solidFill>
        </p:spPr>
        <p:txBody>
          <a:bodyPr/>
          <a:lstStyle/>
          <a:p>
            <a:pPr defTabSz="575071">
              <a:defRPr sz="3639"/>
            </a:pPr>
            <a:r>
              <a:t>Carl Zimmer</a:t>
            </a:r>
          </a:p>
          <a:p>
            <a:pPr defTabSz="575071">
              <a:defRPr sz="3639"/>
            </a:pPr>
            <a:r>
              <a:t>carlzimmer.com</a:t>
            </a:r>
          </a:p>
          <a:p>
            <a:pPr defTabSz="575071">
              <a:defRPr sz="3639"/>
            </a:pPr>
            <a:r>
              <a:t>March 8, 2023, Yale MBB 452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6028" y="1926000"/>
            <a:ext cx="13591944" cy="10193956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Wikipedia"/>
          <p:cNvSpPr txBox="1"/>
          <p:nvPr/>
        </p:nvSpPr>
        <p:spPr>
          <a:xfrm>
            <a:off x="15531430" y="9969946"/>
            <a:ext cx="1799879" cy="48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183" tIns="40183" rIns="40183" bIns="40183" anchor="ctr">
            <a:spAutoFit/>
          </a:bodyPr>
          <a:lstStyle>
            <a:lvl1pPr>
              <a:defRPr sz="2800"/>
            </a:lvl1pPr>
          </a:lstStyle>
          <a:p>
            <a:pPr/>
            <a:r>
              <a:t>Wikipedia</a:t>
            </a:r>
          </a:p>
        </p:txBody>
      </p:sp>
      <p:sp>
        <p:nvSpPr>
          <p:cNvPr id="301" name="Huntingtin Protein"/>
          <p:cNvSpPr txBox="1"/>
          <p:nvPr/>
        </p:nvSpPr>
        <p:spPr>
          <a:xfrm>
            <a:off x="7837667" y="459715"/>
            <a:ext cx="8708666" cy="1185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183" tIns="40183" rIns="40183" bIns="40183" anchor="ctr">
            <a:spAutoFit/>
          </a:bodyPr>
          <a:lstStyle>
            <a:lvl1pPr>
              <a:defRPr sz="7400">
                <a:solidFill>
                  <a:srgbClr val="FFFFFF"/>
                </a:solidFill>
              </a:defRPr>
            </a:lvl1pPr>
          </a:lstStyle>
          <a:p>
            <a:pPr/>
            <a:r>
              <a:t>Huntingtin Protein</a:t>
            </a:r>
          </a:p>
        </p:txBody>
      </p:sp>
      <p:sp>
        <p:nvSpPr>
          <p:cNvPr id="302" name="Bates et al, Nature Reviews Disease Primers 2015"/>
          <p:cNvSpPr txBox="1"/>
          <p:nvPr/>
        </p:nvSpPr>
        <p:spPr>
          <a:xfrm>
            <a:off x="6609171" y="12696540"/>
            <a:ext cx="11165658" cy="613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183" tIns="40183" rIns="40183" bIns="40183" anchor="ctr">
            <a:spAutoFit/>
          </a:bodyPr>
          <a:lstStyle/>
          <a:p>
            <a:pPr>
              <a:defRPr sz="3600">
                <a:solidFill>
                  <a:srgbClr val="FFFFFF"/>
                </a:solidFill>
              </a:defRPr>
            </a:pPr>
            <a:r>
              <a:t>Bates et al, </a:t>
            </a:r>
            <a:r>
              <a:rPr i="1"/>
              <a:t>Nature Reviews Disease</a:t>
            </a:r>
            <a:r>
              <a:t> </a:t>
            </a:r>
            <a:r>
              <a:rPr i="1"/>
              <a:t>Primers</a:t>
            </a:r>
            <a:r>
              <a:t> 2015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91478" y="25054"/>
            <a:ext cx="16492159" cy="12054510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Miniarikova, J., Evers, M.M. and Konstantinova, P., 2018. Translation of microRNA-based huntingtin-lowering therapies from preclinical studies to the clinic. Molecular Therapy, 26(4), pp.947-962."/>
          <p:cNvSpPr txBox="1"/>
          <p:nvPr/>
        </p:nvSpPr>
        <p:spPr>
          <a:xfrm>
            <a:off x="4691478" y="12398370"/>
            <a:ext cx="16492159" cy="879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Miniarikova, J., Evers, M.M. and Konstantinova, P., 2018. Translation of microRNA-based huntingtin-lowering therapies from preclinical studies to the clinic. </a:t>
            </a:r>
            <a:r>
              <a:rPr i="1"/>
              <a:t>Molecular Therapy</a:t>
            </a:r>
            <a:r>
              <a:t>, </a:t>
            </a:r>
            <a:r>
              <a:rPr i="1"/>
              <a:t>26</a:t>
            </a:r>
            <a:r>
              <a:t>(4), pp.947-962.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Screen Shot 2016-06-25 at 2.52.48 PM.png" descr="Screen Shot 2016-06-25 at 2.52.4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6822"/>
            <a:ext cx="18288000" cy="12510103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predictivetestingforhd.com/testing-for-hd/"/>
          <p:cNvSpPr txBox="1"/>
          <p:nvPr/>
        </p:nvSpPr>
        <p:spPr>
          <a:xfrm>
            <a:off x="7860208" y="12677378"/>
            <a:ext cx="8663584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/>
            <a:r>
              <a:t>predictivetestingforhd.com/testing-for-hd/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8613" y="2221"/>
            <a:ext cx="24373169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4" name="IMG_5265.JPG" descr="IMG_526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4942" y="-1678573"/>
            <a:ext cx="24659939" cy="184949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Screen Shot 2017-02-25 at 5.49.12 PM.png" descr="Screen Shot 2017-02-25 at 5.49.1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449" y="7607124"/>
            <a:ext cx="24105102" cy="48210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Screen Shot 2017-02-25 at 5.51.52 PM.png" descr="Screen Shot 2017-02-25 at 5.51.52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59559" y="881737"/>
            <a:ext cx="18664882" cy="5904817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Rectangle"/>
          <p:cNvSpPr/>
          <p:nvPr/>
        </p:nvSpPr>
        <p:spPr>
          <a:xfrm>
            <a:off x="278873" y="7727531"/>
            <a:ext cx="10088988" cy="982460"/>
          </a:xfrm>
          <a:prstGeom prst="rect">
            <a:avLst/>
          </a:prstGeom>
          <a:ln w="266700">
            <a:solidFill>
              <a:schemeClr val="accent2">
                <a:satOff val="-13916"/>
                <a:lumOff val="1398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3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3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8" grpId="2"/>
      <p:bldP build="whole" bldLvl="1" animBg="1" rev="0" advAuto="0" spid="31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1" name="Screen Shot 2017-02-08 at 10.02.27 AM.png" descr="Screen Shot 2017-02-08 at 10.02.2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6775" y="-57926"/>
            <a:ext cx="19390450" cy="12378942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understandyourgenome.com"/>
          <p:cNvSpPr txBox="1"/>
          <p:nvPr/>
        </p:nvSpPr>
        <p:spPr>
          <a:xfrm>
            <a:off x="9274075" y="12802393"/>
            <a:ext cx="5835850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/>
            <a:r>
              <a:t>understandyourgenome.com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5" name="Screen Shot 2017-02-08 at 10.01.37 AM.png" descr="Screen Shot 2017-02-08 at 10.01.3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4698" y="41245"/>
            <a:ext cx="18994604" cy="13633510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understandyourgenome.com"/>
          <p:cNvSpPr txBox="1"/>
          <p:nvPr/>
        </p:nvSpPr>
        <p:spPr>
          <a:xfrm>
            <a:off x="9274075" y="12807852"/>
            <a:ext cx="5835850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/>
            <a:r>
              <a:t>understandyourgenome.com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G_3904.JPG" descr="IMG_39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4878930" y="-2751473"/>
            <a:ext cx="14626141" cy="195015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IMG_3911.JPG" descr="IMG_39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8767" y="-2318167"/>
            <a:ext cx="24469779" cy="183523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Screen Shot 2019-07-13 at 9.39.51 AM.png" descr="Screen Shot 2019-07-13 at 9.39.5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57968" y="-1989169"/>
            <a:ext cx="29059586" cy="16883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73811" y="2574457"/>
            <a:ext cx="12301537" cy="1081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62499" y="1032150"/>
            <a:ext cx="5028174" cy="5028174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Ali Torkamani,…"/>
          <p:cNvSpPr txBox="1"/>
          <p:nvPr/>
        </p:nvSpPr>
        <p:spPr>
          <a:xfrm>
            <a:off x="990777" y="6502134"/>
            <a:ext cx="6192470" cy="1552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r>
              <a:t>Ali Torkamani, </a:t>
            </a:r>
          </a:p>
          <a:p>
            <a:pPr>
              <a:defRPr sz="3200">
                <a:solidFill>
                  <a:srgbClr val="FFFFFF"/>
                </a:solidFill>
              </a:defRPr>
            </a:pPr>
            <a:r>
              <a:t>Scripps Translational Science Institute</a:t>
            </a:r>
          </a:p>
        </p:txBody>
      </p:sp>
      <p:sp>
        <p:nvSpPr>
          <p:cNvPr id="335" name="My variant: rs11209026…"/>
          <p:cNvSpPr txBox="1"/>
          <p:nvPr>
            <p:ph type="title" idx="4294967295"/>
          </p:nvPr>
        </p:nvSpPr>
        <p:spPr>
          <a:xfrm>
            <a:off x="10800885" y="331818"/>
            <a:ext cx="7994304" cy="2353253"/>
          </a:xfrm>
          <a:prstGeom prst="rect">
            <a:avLst/>
          </a:prstGeom>
        </p:spPr>
        <p:txBody>
          <a:bodyPr/>
          <a:lstStyle/>
          <a:p>
            <a:pPr defTabSz="377904">
              <a:defRPr sz="5152">
                <a:latin typeface="+mn-lt"/>
                <a:ea typeface="+mn-ea"/>
                <a:cs typeface="+mn-cs"/>
                <a:sym typeface="Bookman Old Style"/>
              </a:defRPr>
            </a:pPr>
            <a:r>
              <a:t>My variant: rs11209026</a:t>
            </a:r>
          </a:p>
          <a:p>
            <a:pPr defTabSz="377904">
              <a:defRPr sz="5152">
                <a:latin typeface="+mn-lt"/>
                <a:ea typeface="+mn-ea"/>
                <a:cs typeface="+mn-cs"/>
                <a:sym typeface="Bookman Old Style"/>
              </a:defRPr>
            </a:pPr>
            <a:r>
              <a:t>Gene: IL23R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Screen Shot 2017-06-20 at 10.06.51 AM.png" descr="Screen Shot 2017-06-20 at 10.06.5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97715" y="6793606"/>
            <a:ext cx="13739491" cy="68238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brothers.png" descr="brother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94257" y="98525"/>
            <a:ext cx="11722725" cy="6611704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DNA.Land"/>
          <p:cNvSpPr txBox="1"/>
          <p:nvPr/>
        </p:nvSpPr>
        <p:spPr>
          <a:xfrm>
            <a:off x="637097" y="12394962"/>
            <a:ext cx="3374976" cy="834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137" tIns="30137" rIns="30137" bIns="30137" anchor="ctr">
            <a:spAutoFit/>
          </a:bodyPr>
          <a:lstStyle>
            <a:lvl1pPr>
              <a:defRPr sz="5200">
                <a:solidFill>
                  <a:srgbClr val="FFFFFF"/>
                </a:solidFill>
              </a:defRPr>
            </a:lvl1pPr>
          </a:lstStyle>
          <a:p>
            <a:pPr/>
            <a:r>
              <a:t>DNA.Land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enes.pdf" descr="Gene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56330" y="3964780"/>
            <a:ext cx="4471339" cy="5786440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Rectangle"/>
          <p:cNvSpPr/>
          <p:nvPr/>
        </p:nvSpPr>
        <p:spPr>
          <a:xfrm>
            <a:off x="11626700" y="3952197"/>
            <a:ext cx="4266540" cy="595557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0137" tIns="30137" rIns="30137" bIns="30137" anchor="ctr"/>
          <a:lstStyle/>
          <a:p>
            <a:pPr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</a:p>
        </p:txBody>
      </p:sp>
      <p:sp>
        <p:nvSpPr>
          <p:cNvPr id="343" name="Image: Viktor Deak"/>
          <p:cNvSpPr txBox="1"/>
          <p:nvPr/>
        </p:nvSpPr>
        <p:spPr>
          <a:xfrm>
            <a:off x="16732536" y="12899630"/>
            <a:ext cx="4471340" cy="432595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2146" tIns="32146" rIns="32146" bIns="32146">
            <a:spAutoFit/>
          </a:bodyPr>
          <a:lstStyle>
            <a:lvl1pPr>
              <a:buClr>
                <a:srgbClr val="000000"/>
              </a:buCl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Image: Viktor Deak</a:t>
            </a:r>
          </a:p>
        </p:txBody>
      </p:sp>
      <p:pic>
        <p:nvPicPr>
          <p:cNvPr id="344" name="image16.jpg" descr="image1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00034" y="2232"/>
            <a:ext cx="14348808" cy="13711536"/>
          </a:xfrm>
          <a:prstGeom prst="rect">
            <a:avLst/>
          </a:prstGeom>
          <a:ln w="3175" cap="sq">
            <a:solidFill>
              <a:srgbClr val="000000"/>
            </a:solidFill>
            <a:miter lim="400000"/>
          </a:ln>
          <a:effectLst>
            <a:outerShdw sx="100000" sy="100000" kx="0" ky="0" algn="b" rotWithShape="0" blurRad="12700" dist="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Double-click to edit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7952" y="-157644"/>
            <a:ext cx="19848095" cy="12827524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Roberts et al., Nature Human Behaviour (2018), 1"/>
          <p:cNvSpPr txBox="1"/>
          <p:nvPr/>
        </p:nvSpPr>
        <p:spPr>
          <a:xfrm>
            <a:off x="7552630" y="12836179"/>
            <a:ext cx="9278740" cy="551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t>Roberts et al., </a:t>
            </a:r>
            <a:r>
              <a:rPr i="1"/>
              <a:t>Nature Human Behaviour </a:t>
            </a:r>
            <a:r>
              <a:t>(2018), 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2450" y="98510"/>
            <a:ext cx="20659100" cy="13613511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Emlen &amp; Zimmer, Evolution: Making Sense of Life (Macmillan, 2019)"/>
          <p:cNvSpPr txBox="1"/>
          <p:nvPr/>
        </p:nvSpPr>
        <p:spPr>
          <a:xfrm>
            <a:off x="2616905" y="12733734"/>
            <a:ext cx="10149385" cy="428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137" tIns="30137" rIns="30137" bIns="30137" anchor="ctr">
            <a:spAutoFit/>
          </a:bodyPr>
          <a:lstStyle/>
          <a:p>
            <a:pPr>
              <a:defRPr sz="2400"/>
            </a:pPr>
            <a:r>
              <a:t>Emlen &amp; Zimmer, </a:t>
            </a:r>
            <a:r>
              <a:rPr i="1"/>
              <a:t>Evolution: Making Sense of Life</a:t>
            </a:r>
            <a:r>
              <a:t> (Macmillan, 2019)</a:t>
            </a:r>
          </a:p>
        </p:txBody>
      </p:sp>
      <p:pic>
        <p:nvPicPr>
          <p:cNvPr id="354" name="image16.jpg" descr="image1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98396" y="2221913"/>
            <a:ext cx="2521199" cy="2409224"/>
          </a:xfrm>
          <a:prstGeom prst="rect">
            <a:avLst/>
          </a:prstGeom>
          <a:ln w="3175" cap="sq">
            <a:solidFill>
              <a:srgbClr val="000000"/>
            </a:solidFill>
            <a:miter lim="400000"/>
          </a:ln>
          <a:effectLst>
            <a:outerShdw sx="100000" sy="100000" kx="0" ky="0" algn="b" rotWithShape="0" blurRad="12700" dist="0" dir="2700000">
              <a:srgbClr val="000000">
                <a:alpha val="43000"/>
              </a:srgbClr>
            </a:outerShdw>
          </a:effectLst>
        </p:spPr>
      </p:pic>
      <p:pic>
        <p:nvPicPr>
          <p:cNvPr id="355" name="brothers.png" descr="brother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738982" y="6665022"/>
            <a:ext cx="3454020" cy="19480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enes.pdf" descr="Gene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11107" y="3000374"/>
            <a:ext cx="5961786" cy="7715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Genes.jpg" descr="Gen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06297" y="-190398"/>
            <a:ext cx="10892979" cy="14096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age16.jpg" descr="image1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14059" y="800781"/>
            <a:ext cx="9468826" cy="9048287"/>
          </a:xfrm>
          <a:prstGeom prst="rect">
            <a:avLst/>
          </a:prstGeom>
          <a:ln w="12700" cap="sq">
            <a:solidFill>
              <a:srgbClr val="000000"/>
            </a:solidFill>
            <a:miter lim="400000"/>
          </a:ln>
          <a:effectLst>
            <a:outerShdw sx="100000" sy="100000" kx="0" ky="0" algn="b" rotWithShape="0" blurRad="25400" dist="12700" dir="2700000">
              <a:srgbClr val="000000">
                <a:alpha val="43000"/>
              </a:srgbClr>
            </a:outerShdw>
          </a:effectLst>
        </p:spPr>
      </p:pic>
      <p:sp>
        <p:nvSpPr>
          <p:cNvPr id="360" name="Analysis courtesy of Joshua Akey &amp; Selina Vattathil, Princeton"/>
          <p:cNvSpPr txBox="1"/>
          <p:nvPr/>
        </p:nvSpPr>
        <p:spPr>
          <a:xfrm>
            <a:off x="17678925" y="12329550"/>
            <a:ext cx="6089348" cy="893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183" tIns="40183" rIns="40183" bIns="40183" anchor="ctr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Analysis courtesy of Joshua Akey &amp; Selina Vattathil, Princeton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69424" y="-1449"/>
            <a:ext cx="9855346" cy="14032267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whitney.med.yale.edu"/>
          <p:cNvSpPr txBox="1"/>
          <p:nvPr/>
        </p:nvSpPr>
        <p:spPr>
          <a:xfrm>
            <a:off x="3725525" y="12685316"/>
            <a:ext cx="3336033" cy="448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183" tIns="40183" rIns="40183" bIns="40183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whitney.med.yale.edu</a:t>
            </a:r>
          </a:p>
        </p:txBody>
      </p:sp>
      <p:sp>
        <p:nvSpPr>
          <p:cNvPr id="364" name="Charles Byrne (1761–1783)…"/>
          <p:cNvSpPr txBox="1"/>
          <p:nvPr>
            <p:ph type="title"/>
          </p:nvPr>
        </p:nvSpPr>
        <p:spPr>
          <a:xfrm>
            <a:off x="1126892" y="4692581"/>
            <a:ext cx="9616561" cy="3760536"/>
          </a:xfrm>
          <a:prstGeom prst="rect">
            <a:avLst/>
          </a:prstGeom>
        </p:spPr>
        <p:txBody>
          <a:bodyPr/>
          <a:lstStyle/>
          <a:p>
            <a:pPr>
              <a:defRPr sz="4600"/>
            </a:pPr>
            <a:r>
              <a:t>Charles Byrne (1761–1783)</a:t>
            </a:r>
          </a:p>
          <a:p>
            <a:pPr>
              <a:defRPr sz="4600"/>
            </a:pPr>
          </a:p>
          <a:p>
            <a:pPr>
              <a:defRPr sz="4600"/>
            </a:pPr>
            <a:r>
              <a:t>“Mr. O'Brien the Irish Giant the Tallest Man in the Known World Being Near Nine Feet High”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Joel Hirschhorn…"/>
          <p:cNvSpPr txBox="1"/>
          <p:nvPr>
            <p:ph type="title"/>
          </p:nvPr>
        </p:nvSpPr>
        <p:spPr>
          <a:xfrm>
            <a:off x="14311452" y="5747969"/>
            <a:ext cx="9441057" cy="3062210"/>
          </a:xfrm>
          <a:prstGeom prst="rect">
            <a:avLst/>
          </a:prstGeom>
        </p:spPr>
        <p:txBody>
          <a:bodyPr/>
          <a:lstStyle/>
          <a:p>
            <a:pPr>
              <a:defRPr sz="5600"/>
            </a:pPr>
            <a:r>
              <a:t>Joel Hirschhorn</a:t>
            </a:r>
          </a:p>
          <a:p>
            <a:pPr>
              <a:defRPr sz="5600"/>
            </a:pPr>
            <a:r>
              <a:t>Harvard Medical School</a:t>
            </a:r>
          </a:p>
        </p:txBody>
      </p:sp>
      <p:pic>
        <p:nvPicPr>
          <p:cNvPr id="3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3757" y="-351979"/>
            <a:ext cx="11446581" cy="15262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Yengo et al"/>
          <p:cNvSpPr txBox="1"/>
          <p:nvPr/>
        </p:nvSpPr>
        <p:spPr>
          <a:xfrm>
            <a:off x="15268547" y="12284647"/>
            <a:ext cx="2132199" cy="5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Yengo et al</a:t>
            </a:r>
          </a:p>
        </p:txBody>
      </p:sp>
      <p:sp>
        <p:nvSpPr>
          <p:cNvPr id="370" name="4.1 million people"/>
          <p:cNvSpPr txBox="1"/>
          <p:nvPr/>
        </p:nvSpPr>
        <p:spPr>
          <a:xfrm>
            <a:off x="14383446" y="11745341"/>
            <a:ext cx="3902402" cy="5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4.1 million people</a:t>
            </a:r>
          </a:p>
        </p:txBody>
      </p:sp>
      <p:grpSp>
        <p:nvGrpSpPr>
          <p:cNvPr id="374" name="Group"/>
          <p:cNvGrpSpPr/>
          <p:nvPr/>
        </p:nvGrpSpPr>
        <p:grpSpPr>
          <a:xfrm>
            <a:off x="15516531" y="2146300"/>
            <a:ext cx="1636230" cy="9423400"/>
            <a:chOff x="0" y="0"/>
            <a:chExt cx="1636228" cy="9423400"/>
          </a:xfrm>
        </p:grpSpPr>
        <p:sp>
          <p:nvSpPr>
            <p:cNvPr id="371" name="Rectangle"/>
            <p:cNvSpPr/>
            <p:nvPr/>
          </p:nvSpPr>
          <p:spPr>
            <a:xfrm>
              <a:off x="14442" y="0"/>
              <a:ext cx="1607345" cy="9423400"/>
            </a:xfrm>
            <a:prstGeom prst="rect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2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72" name="2020"/>
            <p:cNvSpPr txBox="1"/>
            <p:nvPr/>
          </p:nvSpPr>
          <p:spPr>
            <a:xfrm>
              <a:off x="316563" y="150028"/>
              <a:ext cx="1064916" cy="551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3578" tIns="53578" rIns="53578" bIns="53578" numCol="1" anchor="ctr">
              <a:spAutoFit/>
            </a:bodyPr>
            <a:lstStyle>
              <a:lvl1pPr>
                <a:defRPr sz="3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2020</a:t>
              </a:r>
            </a:p>
          </p:txBody>
        </p:sp>
        <p:sp>
          <p:nvSpPr>
            <p:cNvPr id="373" name="9900…"/>
            <p:cNvSpPr txBox="1"/>
            <p:nvPr/>
          </p:nvSpPr>
          <p:spPr>
            <a:xfrm>
              <a:off x="-1" y="4737248"/>
              <a:ext cx="1636230" cy="9961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3578" tIns="53578" rIns="53578" bIns="53578" numCol="1" anchor="ctr">
              <a:sp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r>
                <a:t>9900</a:t>
              </a:r>
            </a:p>
            <a:p>
              <a:pPr>
                <a:defRPr sz="3000">
                  <a:solidFill>
                    <a:srgbClr val="FFFFFF"/>
                  </a:solidFill>
                </a:defRPr>
              </a:pPr>
              <a:r>
                <a:t>variants</a:t>
              </a:r>
            </a:p>
          </p:txBody>
        </p:sp>
      </p:grpSp>
      <p:sp>
        <p:nvSpPr>
          <p:cNvPr id="375" name="Wood et al"/>
          <p:cNvSpPr txBox="1"/>
          <p:nvPr/>
        </p:nvSpPr>
        <p:spPr>
          <a:xfrm>
            <a:off x="8080668" y="12284647"/>
            <a:ext cx="2044577" cy="5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Wood et al</a:t>
            </a:r>
          </a:p>
        </p:txBody>
      </p:sp>
      <p:sp>
        <p:nvSpPr>
          <p:cNvPr id="376" name="253,288 people"/>
          <p:cNvSpPr txBox="1"/>
          <p:nvPr/>
        </p:nvSpPr>
        <p:spPr>
          <a:xfrm>
            <a:off x="7421820" y="11760233"/>
            <a:ext cx="2977543" cy="551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253,288 people</a:t>
            </a:r>
          </a:p>
        </p:txBody>
      </p:sp>
      <p:grpSp>
        <p:nvGrpSpPr>
          <p:cNvPr id="380" name="Group"/>
          <p:cNvGrpSpPr/>
          <p:nvPr/>
        </p:nvGrpSpPr>
        <p:grpSpPr>
          <a:xfrm>
            <a:off x="8284842" y="8216636"/>
            <a:ext cx="1636230" cy="3126898"/>
            <a:chOff x="0" y="0"/>
            <a:chExt cx="1636228" cy="3126896"/>
          </a:xfrm>
        </p:grpSpPr>
        <p:sp>
          <p:nvSpPr>
            <p:cNvPr id="377" name="Rectangle"/>
            <p:cNvSpPr/>
            <p:nvPr/>
          </p:nvSpPr>
          <p:spPr>
            <a:xfrm>
              <a:off x="14442" y="2453796"/>
              <a:ext cx="1607345" cy="673101"/>
            </a:xfrm>
            <a:prstGeom prst="rect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2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78" name="2014"/>
            <p:cNvSpPr txBox="1"/>
            <p:nvPr/>
          </p:nvSpPr>
          <p:spPr>
            <a:xfrm>
              <a:off x="285656" y="0"/>
              <a:ext cx="1064916" cy="551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3578" tIns="53578" rIns="53578" bIns="53578" numCol="1" anchor="ctr">
              <a:spAutoFit/>
            </a:bodyPr>
            <a:lstStyle>
              <a:lvl1pPr>
                <a:defRPr sz="3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2014</a:t>
              </a:r>
            </a:p>
          </p:txBody>
        </p:sp>
        <p:sp>
          <p:nvSpPr>
            <p:cNvPr id="379" name="697…"/>
            <p:cNvSpPr txBox="1"/>
            <p:nvPr/>
          </p:nvSpPr>
          <p:spPr>
            <a:xfrm>
              <a:off x="-1" y="1107409"/>
              <a:ext cx="1636230" cy="9961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3578" tIns="53578" rIns="53578" bIns="53578" numCol="1" anchor="ctr">
              <a:sp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r>
                <a:t>697</a:t>
              </a:r>
            </a:p>
            <a:p>
              <a:pPr>
                <a:defRPr sz="3000">
                  <a:solidFill>
                    <a:srgbClr val="FFFFFF"/>
                  </a:solidFill>
                </a:defRPr>
              </a:pPr>
              <a:r>
                <a:t>variants</a:t>
              </a:r>
            </a:p>
          </p:txBody>
        </p:sp>
      </p:grpSp>
      <p:sp>
        <p:nvSpPr>
          <p:cNvPr id="381" name="Lango Allen et al"/>
          <p:cNvSpPr txBox="1"/>
          <p:nvPr/>
        </p:nvSpPr>
        <p:spPr>
          <a:xfrm>
            <a:off x="3959572" y="12284647"/>
            <a:ext cx="3221063" cy="5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Lango Allen et al</a:t>
            </a:r>
          </a:p>
        </p:txBody>
      </p:sp>
      <p:sp>
        <p:nvSpPr>
          <p:cNvPr id="382" name="183,727 people"/>
          <p:cNvSpPr txBox="1"/>
          <p:nvPr/>
        </p:nvSpPr>
        <p:spPr>
          <a:xfrm>
            <a:off x="4081332" y="11760233"/>
            <a:ext cx="2977543" cy="551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183,727 people</a:t>
            </a:r>
          </a:p>
        </p:txBody>
      </p:sp>
      <p:grpSp>
        <p:nvGrpSpPr>
          <p:cNvPr id="386" name="Group"/>
          <p:cNvGrpSpPr/>
          <p:nvPr/>
        </p:nvGrpSpPr>
        <p:grpSpPr>
          <a:xfrm>
            <a:off x="4744723" y="9010643"/>
            <a:ext cx="1650761" cy="2314648"/>
            <a:chOff x="0" y="0"/>
            <a:chExt cx="1650759" cy="2314647"/>
          </a:xfrm>
        </p:grpSpPr>
        <p:sp>
          <p:nvSpPr>
            <p:cNvPr id="383" name="Rectangle"/>
            <p:cNvSpPr/>
            <p:nvPr/>
          </p:nvSpPr>
          <p:spPr>
            <a:xfrm>
              <a:off x="0" y="2136847"/>
              <a:ext cx="1607344" cy="177801"/>
            </a:xfrm>
            <a:prstGeom prst="rect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2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4" name="2010"/>
            <p:cNvSpPr txBox="1"/>
            <p:nvPr/>
          </p:nvSpPr>
          <p:spPr>
            <a:xfrm>
              <a:off x="271214" y="0"/>
              <a:ext cx="1064916" cy="551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3578" tIns="53578" rIns="53578" bIns="53578" numCol="1" anchor="ctr">
              <a:spAutoFit/>
            </a:bodyPr>
            <a:lstStyle>
              <a:lvl1pPr>
                <a:defRPr sz="3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2010</a:t>
              </a:r>
            </a:p>
          </p:txBody>
        </p:sp>
        <p:sp>
          <p:nvSpPr>
            <p:cNvPr id="385" name="180…"/>
            <p:cNvSpPr txBox="1"/>
            <p:nvPr/>
          </p:nvSpPr>
          <p:spPr>
            <a:xfrm>
              <a:off x="14530" y="1031070"/>
              <a:ext cx="1636230" cy="996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3578" tIns="53578" rIns="53578" bIns="53578" numCol="1" anchor="ctr">
              <a:sp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r>
                <a:t>180</a:t>
              </a:r>
            </a:p>
            <a:p>
              <a:pPr>
                <a:defRPr sz="3000">
                  <a:solidFill>
                    <a:srgbClr val="FFFFFF"/>
                  </a:solidFill>
                </a:defRPr>
              </a:pPr>
              <a:r>
                <a:t>variants</a:t>
              </a:r>
            </a:p>
          </p:txBody>
        </p:sp>
      </p:grpSp>
      <p:grpSp>
        <p:nvGrpSpPr>
          <p:cNvPr id="392" name="Group"/>
          <p:cNvGrpSpPr/>
          <p:nvPr/>
        </p:nvGrpSpPr>
        <p:grpSpPr>
          <a:xfrm>
            <a:off x="1185670" y="9564219"/>
            <a:ext cx="2073672" cy="4252168"/>
            <a:chOff x="460101" y="275828"/>
            <a:chExt cx="2073671" cy="4252166"/>
          </a:xfrm>
        </p:grpSpPr>
        <p:sp>
          <p:nvSpPr>
            <p:cNvPr id="387" name="Rectangle"/>
            <p:cNvSpPr/>
            <p:nvPr/>
          </p:nvSpPr>
          <p:spPr>
            <a:xfrm>
              <a:off x="460101" y="2034207"/>
              <a:ext cx="1607345" cy="17861"/>
            </a:xfrm>
            <a:prstGeom prst="rect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2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8" name="Weedon et al"/>
            <p:cNvSpPr/>
            <p:nvPr/>
          </p:nvSpPr>
          <p:spPr>
            <a:xfrm>
              <a:off x="1239297" y="325799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3578" tIns="53578" rIns="53578" bIns="53578" numCol="1" anchor="ctr">
              <a:spAutoFit/>
            </a:bodyPr>
            <a:lstStyle>
              <a:lvl1pPr>
                <a:defRPr sz="3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Weedon et al</a:t>
              </a:r>
            </a:p>
          </p:txBody>
        </p:sp>
        <p:sp>
          <p:nvSpPr>
            <p:cNvPr id="389" name="2007"/>
            <p:cNvSpPr/>
            <p:nvPr/>
          </p:nvSpPr>
          <p:spPr>
            <a:xfrm>
              <a:off x="1263773" y="27582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3578" tIns="53578" rIns="53578" bIns="53578" numCol="1" anchor="ctr">
              <a:spAutoFit/>
            </a:bodyPr>
            <a:lstStyle>
              <a:lvl1pPr>
                <a:defRPr sz="3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2007</a:t>
              </a:r>
            </a:p>
          </p:txBody>
        </p:sp>
        <p:sp>
          <p:nvSpPr>
            <p:cNvPr id="390" name="4921 people"/>
            <p:cNvSpPr/>
            <p:nvPr/>
          </p:nvSpPr>
          <p:spPr>
            <a:xfrm>
              <a:off x="1239297" y="267092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3578" tIns="53578" rIns="53578" bIns="53578" numCol="1" anchor="ctr">
              <a:spAutoFit/>
            </a:bodyPr>
            <a:lstStyle>
              <a:lvl1pPr>
                <a:defRPr sz="3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4921 people</a:t>
              </a:r>
            </a:p>
          </p:txBody>
        </p:sp>
        <p:sp>
          <p:nvSpPr>
            <p:cNvPr id="391" name="1…"/>
            <p:cNvSpPr/>
            <p:nvPr/>
          </p:nvSpPr>
          <p:spPr>
            <a:xfrm>
              <a:off x="1239297" y="138932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3578" tIns="53578" rIns="53578" bIns="53578" numCol="1" anchor="ctr">
              <a:sp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r>
                <a:t>1</a:t>
              </a:r>
            </a:p>
            <a:p>
              <a:pPr>
                <a:defRPr sz="3000">
                  <a:solidFill>
                    <a:srgbClr val="FFFFFF"/>
                  </a:solidFill>
                </a:defRPr>
              </a:pPr>
              <a:r>
                <a:t>variant</a:t>
              </a:r>
            </a:p>
          </p:txBody>
        </p:sp>
      </p:grpSp>
      <p:pic>
        <p:nvPicPr>
          <p:cNvPr id="393" name="Byrne.png" descr="Byrn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4773" y="317114"/>
            <a:ext cx="5556282" cy="7911158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Yengo et al"/>
          <p:cNvSpPr txBox="1"/>
          <p:nvPr/>
        </p:nvSpPr>
        <p:spPr>
          <a:xfrm>
            <a:off x="11562445" y="12284647"/>
            <a:ext cx="2132199" cy="5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Yengo et al</a:t>
            </a:r>
          </a:p>
        </p:txBody>
      </p:sp>
      <p:sp>
        <p:nvSpPr>
          <p:cNvPr id="395" name="693,529 people"/>
          <p:cNvSpPr txBox="1"/>
          <p:nvPr/>
        </p:nvSpPr>
        <p:spPr>
          <a:xfrm>
            <a:off x="11024523" y="11760233"/>
            <a:ext cx="3208044" cy="551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693,529 people</a:t>
            </a:r>
          </a:p>
        </p:txBody>
      </p:sp>
      <p:grpSp>
        <p:nvGrpSpPr>
          <p:cNvPr id="399" name="Group"/>
          <p:cNvGrpSpPr/>
          <p:nvPr/>
        </p:nvGrpSpPr>
        <p:grpSpPr>
          <a:xfrm>
            <a:off x="11810430" y="7162744"/>
            <a:ext cx="1636230" cy="4273063"/>
            <a:chOff x="0" y="0"/>
            <a:chExt cx="1636228" cy="4273062"/>
          </a:xfrm>
        </p:grpSpPr>
        <p:sp>
          <p:nvSpPr>
            <p:cNvPr id="396" name="Rectangle"/>
            <p:cNvSpPr/>
            <p:nvPr/>
          </p:nvSpPr>
          <p:spPr>
            <a:xfrm>
              <a:off x="14442" y="1148862"/>
              <a:ext cx="1607345" cy="3124201"/>
            </a:xfrm>
            <a:prstGeom prst="rect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2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97" name="2018"/>
            <p:cNvSpPr txBox="1"/>
            <p:nvPr/>
          </p:nvSpPr>
          <p:spPr>
            <a:xfrm>
              <a:off x="285656" y="0"/>
              <a:ext cx="1064916" cy="551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3578" tIns="53578" rIns="53578" bIns="53578" numCol="1" anchor="ctr">
              <a:spAutoFit/>
            </a:bodyPr>
            <a:lstStyle>
              <a:lvl1pPr>
                <a:defRPr sz="3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2018</a:t>
              </a:r>
            </a:p>
          </p:txBody>
        </p:sp>
        <p:sp>
          <p:nvSpPr>
            <p:cNvPr id="398" name="3290…"/>
            <p:cNvSpPr txBox="1"/>
            <p:nvPr/>
          </p:nvSpPr>
          <p:spPr>
            <a:xfrm>
              <a:off x="-1" y="1701121"/>
              <a:ext cx="1636230" cy="996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3578" tIns="53578" rIns="53578" bIns="53578" numCol="1" anchor="ctr">
              <a:sp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r>
                <a:t>3290</a:t>
              </a:r>
            </a:p>
            <a:p>
              <a:pPr>
                <a:defRPr sz="3000">
                  <a:solidFill>
                    <a:srgbClr val="FFFFFF"/>
                  </a:solidFill>
                </a:defRPr>
              </a:pPr>
              <a:r>
                <a:t>variants</a:t>
              </a:r>
            </a:p>
          </p:txBody>
        </p:sp>
      </p:grpSp>
      <p:sp>
        <p:nvSpPr>
          <p:cNvPr id="400" name="Yengo et al"/>
          <p:cNvSpPr txBox="1"/>
          <p:nvPr/>
        </p:nvSpPr>
        <p:spPr>
          <a:xfrm>
            <a:off x="19377494" y="12284647"/>
            <a:ext cx="2132200" cy="5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Yengo et al</a:t>
            </a:r>
          </a:p>
        </p:txBody>
      </p:sp>
      <p:sp>
        <p:nvSpPr>
          <p:cNvPr id="401" name="5.4 million people"/>
          <p:cNvSpPr txBox="1"/>
          <p:nvPr/>
        </p:nvSpPr>
        <p:spPr>
          <a:xfrm>
            <a:off x="18492393" y="11760233"/>
            <a:ext cx="3902402" cy="551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5.4 million people</a:t>
            </a:r>
          </a:p>
        </p:txBody>
      </p:sp>
      <p:grpSp>
        <p:nvGrpSpPr>
          <p:cNvPr id="405" name="Group"/>
          <p:cNvGrpSpPr/>
          <p:nvPr/>
        </p:nvGrpSpPr>
        <p:grpSpPr>
          <a:xfrm>
            <a:off x="19625479" y="76512"/>
            <a:ext cx="1636230" cy="11430265"/>
            <a:chOff x="0" y="0"/>
            <a:chExt cx="1636228" cy="11430264"/>
          </a:xfrm>
        </p:grpSpPr>
        <p:sp>
          <p:nvSpPr>
            <p:cNvPr id="402" name="Rectangle"/>
            <p:cNvSpPr/>
            <p:nvPr/>
          </p:nvSpPr>
          <p:spPr>
            <a:xfrm>
              <a:off x="14442" y="0"/>
              <a:ext cx="1607345" cy="11430265"/>
            </a:xfrm>
            <a:prstGeom prst="rect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2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3" name="12,111…"/>
            <p:cNvSpPr txBox="1"/>
            <p:nvPr/>
          </p:nvSpPr>
          <p:spPr>
            <a:xfrm>
              <a:off x="-1" y="4905755"/>
              <a:ext cx="1636230" cy="9961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3578" tIns="53578" rIns="53578" bIns="53578" numCol="1" anchor="ctr">
              <a:sp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r>
                <a:t>12,111</a:t>
              </a:r>
            </a:p>
            <a:p>
              <a:pPr>
                <a:defRPr sz="3000">
                  <a:solidFill>
                    <a:srgbClr val="FFFFFF"/>
                  </a:solidFill>
                </a:defRPr>
              </a:pPr>
              <a:r>
                <a:t>variants</a:t>
              </a:r>
            </a:p>
          </p:txBody>
        </p:sp>
        <p:sp>
          <p:nvSpPr>
            <p:cNvPr id="404" name="2022"/>
            <p:cNvSpPr txBox="1"/>
            <p:nvPr/>
          </p:nvSpPr>
          <p:spPr>
            <a:xfrm>
              <a:off x="254750" y="406527"/>
              <a:ext cx="1064916" cy="551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3578" tIns="53578" rIns="53578" bIns="53578" numCol="1" anchor="ctr">
              <a:spAutoFit/>
            </a:bodyPr>
            <a:lstStyle>
              <a:lvl1pPr>
                <a:defRPr sz="3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2022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Screen Shot 2022-02-16 at 9.26.12 AM.png" descr="Screen Shot 2022-02-16 at 9.26.12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341" y="2121270"/>
            <a:ext cx="24454682" cy="7767291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Yengo, L., Vedantam, S., Marouli, E., Sidorenko, J., Bartell, E., Sakaue, S., Graff, M., Eliasen, A.U., Jiang, Y., Raghavan, S. and Miao, J., 2022. A Saturated Map of Common Genetic Variants Associated with Human Height from 5.4 Million Individuals of Di"/>
          <p:cNvSpPr txBox="1"/>
          <p:nvPr/>
        </p:nvSpPr>
        <p:spPr>
          <a:xfrm>
            <a:off x="4327711" y="10887199"/>
            <a:ext cx="15728578" cy="1247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Yengo, L., Vedantam, S., Marouli, E., Sidorenko, J., Bartell, E., Sakaue, S., Graff, M., Eliasen, A.U., Jiang, Y., Raghavan, S. and Miao, J., 2022. A Saturated Map of Common Genetic Variants Associated with Human Height from 5.4 Million Individuals of Diverse Ancestries. </a:t>
            </a:r>
            <a:r>
              <a:rPr i="1"/>
              <a:t>bioRxiv</a:t>
            </a:r>
            <a: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Screenshot 2023-03-08 at 1.11.03 PM.png" descr="Screenshot 2023-03-08 at 1.11.0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1202" y="-71610"/>
            <a:ext cx="25652947" cy="12039842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https://www.ancestry.com/corporate/about-ancestry/our-story"/>
          <p:cNvSpPr txBox="1"/>
          <p:nvPr/>
        </p:nvSpPr>
        <p:spPr>
          <a:xfrm>
            <a:off x="5687020" y="12523204"/>
            <a:ext cx="13009960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/>
            <a:r>
              <a:t>https://www.ancestry.com/corporate/about-ancestry/our-story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Text"/>
          <p:cNvSpPr txBox="1"/>
          <p:nvPr/>
        </p:nvSpPr>
        <p:spPr>
          <a:xfrm>
            <a:off x="15213390" y="3975155"/>
            <a:ext cx="155576" cy="1552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</a:p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411" name="Rectangle"/>
          <p:cNvSpPr/>
          <p:nvPr/>
        </p:nvSpPr>
        <p:spPr>
          <a:xfrm>
            <a:off x="9595765" y="7065401"/>
            <a:ext cx="1270001" cy="4191001"/>
          </a:xfrm>
          <a:prstGeom prst="rect">
            <a:avLst/>
          </a:prstGeom>
          <a:solidFill>
            <a:srgbClr val="00A2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4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9371" y="10146014"/>
            <a:ext cx="3401871" cy="2267347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157.6"/>
          <p:cNvSpPr txBox="1"/>
          <p:nvPr/>
        </p:nvSpPr>
        <p:spPr>
          <a:xfrm>
            <a:off x="7450672" y="6722715"/>
            <a:ext cx="2004889" cy="917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200">
                <a:solidFill>
                  <a:srgbClr val="FFFFFF"/>
                </a:solidFill>
              </a:defRPr>
            </a:lvl1pPr>
          </a:lstStyle>
          <a:p>
            <a:pPr/>
            <a:r>
              <a:t>157.6</a:t>
            </a:r>
          </a:p>
        </p:txBody>
      </p:sp>
      <p:sp>
        <p:nvSpPr>
          <p:cNvPr id="414" name="152.1"/>
          <p:cNvSpPr txBox="1"/>
          <p:nvPr/>
        </p:nvSpPr>
        <p:spPr>
          <a:xfrm>
            <a:off x="7450672" y="10820899"/>
            <a:ext cx="2004889" cy="917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200">
                <a:solidFill>
                  <a:srgbClr val="FFFFFF"/>
                </a:solidFill>
              </a:defRPr>
            </a:lvl1pPr>
          </a:lstStyle>
          <a:p>
            <a:pPr/>
            <a:r>
              <a:t>152.1</a:t>
            </a:r>
          </a:p>
        </p:txBody>
      </p:sp>
      <p:sp>
        <p:nvSpPr>
          <p:cNvPr id="415" name="Barbados"/>
          <p:cNvSpPr txBox="1"/>
          <p:nvPr/>
        </p:nvSpPr>
        <p:spPr>
          <a:xfrm>
            <a:off x="2043735" y="9198284"/>
            <a:ext cx="3233143" cy="917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200">
                <a:solidFill>
                  <a:srgbClr val="FFFFFF"/>
                </a:solidFill>
              </a:defRPr>
            </a:lvl1pPr>
          </a:lstStyle>
          <a:p>
            <a:pPr/>
            <a:r>
              <a:t>Barbados</a:t>
            </a:r>
          </a:p>
        </p:txBody>
      </p:sp>
      <p:pic>
        <p:nvPicPr>
          <p:cNvPr id="41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8129" y="6221641"/>
            <a:ext cx="3839445" cy="1919723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Canada"/>
          <p:cNvSpPr txBox="1"/>
          <p:nvPr/>
        </p:nvSpPr>
        <p:spPr>
          <a:xfrm>
            <a:off x="2468428" y="5246901"/>
            <a:ext cx="2638847" cy="917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200">
                <a:solidFill>
                  <a:srgbClr val="FFFFFF"/>
                </a:solidFill>
              </a:defRPr>
            </a:lvl1pPr>
          </a:lstStyle>
          <a:p>
            <a:pPr/>
            <a:r>
              <a:t>Canada</a:t>
            </a:r>
          </a:p>
        </p:txBody>
      </p:sp>
      <p:sp>
        <p:nvSpPr>
          <p:cNvPr id="418" name="Arrow"/>
          <p:cNvSpPr/>
          <p:nvPr/>
        </p:nvSpPr>
        <p:spPr>
          <a:xfrm>
            <a:off x="5499691" y="6875114"/>
            <a:ext cx="1810777" cy="612776"/>
          </a:xfrm>
          <a:prstGeom prst="rightArrow">
            <a:avLst>
              <a:gd name="adj1" fmla="val 32000"/>
              <a:gd name="adj2" fmla="val 132642"/>
            </a:avLst>
          </a:prstGeom>
          <a:solidFill>
            <a:srgbClr val="D52C1E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9" name="Arrow"/>
          <p:cNvSpPr/>
          <p:nvPr/>
        </p:nvSpPr>
        <p:spPr>
          <a:xfrm>
            <a:off x="4119758" y="10973299"/>
            <a:ext cx="3158020" cy="612776"/>
          </a:xfrm>
          <a:prstGeom prst="rightArrow">
            <a:avLst>
              <a:gd name="adj1" fmla="val 32000"/>
              <a:gd name="adj2" fmla="val 132643"/>
            </a:avLst>
          </a:prstGeom>
          <a:solidFill>
            <a:srgbClr val="FFC72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20" name="http://ncdrisc.org/height-mean-ranking.html"/>
          <p:cNvSpPr txBox="1"/>
          <p:nvPr/>
        </p:nvSpPr>
        <p:spPr>
          <a:xfrm>
            <a:off x="14647856" y="12795462"/>
            <a:ext cx="9322396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/>
            <a:r>
              <a:t>http://ncdrisc.org/height-mean-ranking.html</a:t>
            </a:r>
          </a:p>
        </p:txBody>
      </p:sp>
      <p:sp>
        <p:nvSpPr>
          <p:cNvPr id="421" name="AVERAGE WOMEN’S HEIGHT (cm)"/>
          <p:cNvSpPr txBox="1"/>
          <p:nvPr/>
        </p:nvSpPr>
        <p:spPr>
          <a:xfrm>
            <a:off x="1466258" y="943095"/>
            <a:ext cx="11437516" cy="917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200">
                <a:solidFill>
                  <a:srgbClr val="FFFFFF"/>
                </a:solidFill>
              </a:defRPr>
            </a:lvl1pPr>
          </a:lstStyle>
          <a:p>
            <a:pPr/>
            <a:r>
              <a:t>AVERAGE WOMEN’S HEIGHT (cm)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Text"/>
          <p:cNvSpPr txBox="1"/>
          <p:nvPr/>
        </p:nvSpPr>
        <p:spPr>
          <a:xfrm>
            <a:off x="15213390" y="3975155"/>
            <a:ext cx="155576" cy="1552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</a:p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424" name="Rectangle"/>
          <p:cNvSpPr/>
          <p:nvPr/>
        </p:nvSpPr>
        <p:spPr>
          <a:xfrm>
            <a:off x="9595765" y="7065401"/>
            <a:ext cx="1270001" cy="4191001"/>
          </a:xfrm>
          <a:prstGeom prst="rect">
            <a:avLst/>
          </a:prstGeom>
          <a:solidFill>
            <a:srgbClr val="00A2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25" name="1896"/>
          <p:cNvSpPr txBox="1"/>
          <p:nvPr/>
        </p:nvSpPr>
        <p:spPr>
          <a:xfrm>
            <a:off x="9333927" y="11814088"/>
            <a:ext cx="1793677" cy="917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200">
                <a:solidFill>
                  <a:srgbClr val="FFFFFF"/>
                </a:solidFill>
              </a:defRPr>
            </a:lvl1pPr>
          </a:lstStyle>
          <a:p>
            <a:pPr/>
            <a:r>
              <a:t>1896</a:t>
            </a:r>
          </a:p>
        </p:txBody>
      </p:sp>
      <p:pic>
        <p:nvPicPr>
          <p:cNvPr id="4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9371" y="10146014"/>
            <a:ext cx="3401871" cy="2267347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AVERAGE WOMEN’S HEIGHT (cm)"/>
          <p:cNvSpPr txBox="1"/>
          <p:nvPr/>
        </p:nvSpPr>
        <p:spPr>
          <a:xfrm>
            <a:off x="1466258" y="943095"/>
            <a:ext cx="11437516" cy="917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200">
                <a:solidFill>
                  <a:srgbClr val="FFFFFF"/>
                </a:solidFill>
              </a:defRPr>
            </a:lvl1pPr>
          </a:lstStyle>
          <a:p>
            <a:pPr/>
            <a:r>
              <a:t>AVERAGE WOMEN’S HEIGHT (cm)</a:t>
            </a:r>
          </a:p>
        </p:txBody>
      </p:sp>
      <p:sp>
        <p:nvSpPr>
          <p:cNvPr id="428" name="157.6"/>
          <p:cNvSpPr txBox="1"/>
          <p:nvPr/>
        </p:nvSpPr>
        <p:spPr>
          <a:xfrm>
            <a:off x="7450672" y="6722715"/>
            <a:ext cx="2004889" cy="917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200">
                <a:solidFill>
                  <a:srgbClr val="FFFFFF"/>
                </a:solidFill>
              </a:defRPr>
            </a:lvl1pPr>
          </a:lstStyle>
          <a:p>
            <a:pPr/>
            <a:r>
              <a:t>157.6</a:t>
            </a:r>
          </a:p>
        </p:txBody>
      </p:sp>
      <p:sp>
        <p:nvSpPr>
          <p:cNvPr id="429" name="152.1"/>
          <p:cNvSpPr txBox="1"/>
          <p:nvPr/>
        </p:nvSpPr>
        <p:spPr>
          <a:xfrm>
            <a:off x="7450672" y="10820899"/>
            <a:ext cx="2004889" cy="917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200">
                <a:solidFill>
                  <a:srgbClr val="FFFFFF"/>
                </a:solidFill>
              </a:defRPr>
            </a:lvl1pPr>
          </a:lstStyle>
          <a:p>
            <a:pPr/>
            <a:r>
              <a:t>152.1</a:t>
            </a:r>
          </a:p>
        </p:txBody>
      </p:sp>
      <p:sp>
        <p:nvSpPr>
          <p:cNvPr id="430" name="Barbados"/>
          <p:cNvSpPr txBox="1"/>
          <p:nvPr/>
        </p:nvSpPr>
        <p:spPr>
          <a:xfrm>
            <a:off x="2043735" y="9198284"/>
            <a:ext cx="3233143" cy="917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200">
                <a:solidFill>
                  <a:srgbClr val="FFFFFF"/>
                </a:solidFill>
              </a:defRPr>
            </a:lvl1pPr>
          </a:lstStyle>
          <a:p>
            <a:pPr/>
            <a:r>
              <a:t>Barbados</a:t>
            </a:r>
          </a:p>
        </p:txBody>
      </p:sp>
      <p:pic>
        <p:nvPicPr>
          <p:cNvPr id="43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8129" y="6221641"/>
            <a:ext cx="3839445" cy="1919723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Canada"/>
          <p:cNvSpPr txBox="1"/>
          <p:nvPr/>
        </p:nvSpPr>
        <p:spPr>
          <a:xfrm>
            <a:off x="2468428" y="5246901"/>
            <a:ext cx="2638847" cy="917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200">
                <a:solidFill>
                  <a:srgbClr val="FFFFFF"/>
                </a:solidFill>
              </a:defRPr>
            </a:lvl1pPr>
          </a:lstStyle>
          <a:p>
            <a:pPr/>
            <a:r>
              <a:t>Canada</a:t>
            </a:r>
          </a:p>
        </p:txBody>
      </p:sp>
      <p:sp>
        <p:nvSpPr>
          <p:cNvPr id="433" name="Arrow"/>
          <p:cNvSpPr/>
          <p:nvPr/>
        </p:nvSpPr>
        <p:spPr>
          <a:xfrm>
            <a:off x="5499691" y="6875114"/>
            <a:ext cx="1810777" cy="612776"/>
          </a:xfrm>
          <a:prstGeom prst="rightArrow">
            <a:avLst>
              <a:gd name="adj1" fmla="val 32000"/>
              <a:gd name="adj2" fmla="val 132642"/>
            </a:avLst>
          </a:prstGeom>
          <a:solidFill>
            <a:srgbClr val="D52C1E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34" name="Arrow"/>
          <p:cNvSpPr/>
          <p:nvPr/>
        </p:nvSpPr>
        <p:spPr>
          <a:xfrm>
            <a:off x="4119758" y="10973299"/>
            <a:ext cx="3158020" cy="612776"/>
          </a:xfrm>
          <a:prstGeom prst="rightArrow">
            <a:avLst>
              <a:gd name="adj1" fmla="val 32000"/>
              <a:gd name="adj2" fmla="val 132643"/>
            </a:avLst>
          </a:prstGeom>
          <a:solidFill>
            <a:srgbClr val="FFC72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443" name="Group"/>
          <p:cNvGrpSpPr/>
          <p:nvPr/>
        </p:nvGrpSpPr>
        <p:grpSpPr>
          <a:xfrm>
            <a:off x="9721614" y="656909"/>
            <a:ext cx="13019671" cy="10780233"/>
            <a:chOff x="-1" y="0"/>
            <a:chExt cx="13019670" cy="10780232"/>
          </a:xfrm>
        </p:grpSpPr>
        <p:sp>
          <p:nvSpPr>
            <p:cNvPr id="435" name="1996"/>
            <p:cNvSpPr txBox="1"/>
            <p:nvPr/>
          </p:nvSpPr>
          <p:spPr>
            <a:xfrm>
              <a:off x="6546015" y="3312243"/>
              <a:ext cx="1793677" cy="9175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5200">
                  <a:solidFill>
                    <a:srgbClr val="FFFFFF"/>
                  </a:solidFill>
                </a:defRPr>
              </a:lvl1pPr>
            </a:lstStyle>
            <a:p>
              <a:pPr/>
              <a:r>
                <a:t>1996</a:t>
              </a:r>
            </a:p>
          </p:txBody>
        </p:sp>
        <p:sp>
          <p:nvSpPr>
            <p:cNvPr id="436" name="Rectangle"/>
            <p:cNvSpPr/>
            <p:nvPr/>
          </p:nvSpPr>
          <p:spPr>
            <a:xfrm>
              <a:off x="6807853" y="563996"/>
              <a:ext cx="1270001" cy="1066801"/>
            </a:xfrm>
            <a:prstGeom prst="rect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37" name="165.3"/>
            <p:cNvSpPr txBox="1"/>
            <p:nvPr/>
          </p:nvSpPr>
          <p:spPr>
            <a:xfrm>
              <a:off x="8442009" y="144653"/>
              <a:ext cx="2004889" cy="9175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5200">
                  <a:solidFill>
                    <a:srgbClr val="FFFFFF"/>
                  </a:solidFill>
                </a:defRPr>
              </a:lvl1pPr>
            </a:lstStyle>
            <a:p>
              <a:pPr/>
              <a:r>
                <a:t>165.3</a:t>
              </a:r>
            </a:p>
          </p:txBody>
        </p:sp>
        <p:sp>
          <p:nvSpPr>
            <p:cNvPr id="438" name="163.9"/>
            <p:cNvSpPr txBox="1"/>
            <p:nvPr/>
          </p:nvSpPr>
          <p:spPr>
            <a:xfrm>
              <a:off x="8442009" y="1280461"/>
              <a:ext cx="2004889" cy="9175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5200">
                  <a:solidFill>
                    <a:srgbClr val="FFFFFF"/>
                  </a:solidFill>
                </a:defRPr>
              </a:lvl1pPr>
            </a:lstStyle>
            <a:p>
              <a:pPr/>
              <a:r>
                <a:t>163.9</a:t>
              </a:r>
            </a:p>
          </p:txBody>
        </p:sp>
        <p:sp>
          <p:nvSpPr>
            <p:cNvPr id="439" name="Arrow"/>
            <p:cNvSpPr/>
            <p:nvPr/>
          </p:nvSpPr>
          <p:spPr>
            <a:xfrm rot="18332124">
              <a:off x="-2330219" y="5283477"/>
              <a:ext cx="12318902" cy="612776"/>
            </a:xfrm>
            <a:prstGeom prst="rightArrow">
              <a:avLst>
                <a:gd name="adj1" fmla="val 32000"/>
                <a:gd name="adj2" fmla="val 132642"/>
              </a:avLst>
            </a:prstGeom>
            <a:solidFill>
              <a:srgbClr val="FFC726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40" name="Arrow"/>
            <p:cNvSpPr/>
            <p:nvPr/>
          </p:nvSpPr>
          <p:spPr>
            <a:xfrm rot="19440000">
              <a:off x="-39766" y="3735786"/>
              <a:ext cx="8240665" cy="612776"/>
            </a:xfrm>
            <a:prstGeom prst="rightArrow">
              <a:avLst>
                <a:gd name="adj1" fmla="val 32000"/>
                <a:gd name="adj2" fmla="val 132642"/>
              </a:avLst>
            </a:prstGeom>
            <a:solidFill>
              <a:srgbClr val="D52C1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44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047481" y="0"/>
              <a:ext cx="1810778" cy="12068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886069" y="1546857"/>
              <a:ext cx="2133601" cy="1066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4" name="http://ncdrisc.org/height-mean-ranking.html"/>
          <p:cNvSpPr txBox="1"/>
          <p:nvPr/>
        </p:nvSpPr>
        <p:spPr>
          <a:xfrm>
            <a:off x="14647856" y="12795462"/>
            <a:ext cx="9322396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/>
            <a:r>
              <a:t>http://ncdrisc.org/height-mean-ranking.html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3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3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Text"/>
          <p:cNvSpPr txBox="1"/>
          <p:nvPr/>
        </p:nvSpPr>
        <p:spPr>
          <a:xfrm>
            <a:off x="10966895" y="6281244"/>
            <a:ext cx="127001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457200">
              <a:lnSpc>
                <a:spcPts val="2700"/>
              </a:lnSpc>
              <a:defRPr sz="1100" u="sng">
                <a:solidFill>
                  <a:srgbClr val="0000EE"/>
                </a:solidFill>
                <a:latin typeface="Times Roman"/>
                <a:ea typeface="Times Roman"/>
                <a:cs typeface="Times Roman"/>
                <a:sym typeface="Times Roman"/>
                <a:hlinkClick r:id="rId2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2" invalidUrl="" action="" tgtFrame="" tooltip="" history="1" highlightClick="0" endSnd="0"/>
              </a:rPr>
              <a:t> </a:t>
            </a:r>
          </a:p>
        </p:txBody>
      </p:sp>
      <p:pic>
        <p:nvPicPr>
          <p:cNvPr id="447" name="Wuhan masks.jpg" descr="Wuhan mask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9472" y="718270"/>
            <a:ext cx="22697051" cy="122794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https://www.nytimes.com/interactive/2020/03/11/science/how-coronavirus-hijacks-your-cells.html"/>
          <p:cNvSpPr txBox="1"/>
          <p:nvPr/>
        </p:nvSpPr>
        <p:spPr>
          <a:xfrm>
            <a:off x="4346242" y="12473977"/>
            <a:ext cx="1409164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2438339">
              <a:defRPr sz="2200">
                <a:solidFill>
                  <a:srgbClr val="FFFFFF"/>
                </a:solidFill>
              </a:defRPr>
            </a:lvl1pPr>
          </a:lstStyle>
          <a:p>
            <a:pPr/>
            <a:r>
              <a:t>https://www.nytimes.com/interactive/2020/03/11/science/how-coronavirus-hijacks-your-cells.html</a:t>
            </a:r>
          </a:p>
        </p:txBody>
      </p:sp>
      <p:sp>
        <p:nvSpPr>
          <p:cNvPr id="450" name="https://www.nytimes.com/interactive/2020/04/03/science/coronavirus-genome-bad-news-wrapped-in-protein.html"/>
          <p:cNvSpPr txBox="1"/>
          <p:nvPr/>
        </p:nvSpPr>
        <p:spPr>
          <a:xfrm>
            <a:off x="4095836" y="12912783"/>
            <a:ext cx="1619232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2438339">
              <a:defRPr sz="2200">
                <a:solidFill>
                  <a:srgbClr val="FFFFFF"/>
                </a:solidFill>
              </a:defRPr>
            </a:lvl1pPr>
          </a:lstStyle>
          <a:p>
            <a:pPr/>
            <a:r>
              <a:t>https://www.nytimes.com/interactive/2020/04/03/science/coronavirus-genome-bad-news-wrapped-in-protein.html</a:t>
            </a:r>
          </a:p>
        </p:txBody>
      </p:sp>
      <p:grpSp>
        <p:nvGrpSpPr>
          <p:cNvPr id="454" name="Group"/>
          <p:cNvGrpSpPr/>
          <p:nvPr/>
        </p:nvGrpSpPr>
        <p:grpSpPr>
          <a:xfrm>
            <a:off x="1403507" y="511146"/>
            <a:ext cx="21576985" cy="10368278"/>
            <a:chOff x="0" y="0"/>
            <a:chExt cx="21576982" cy="10368277"/>
          </a:xfrm>
        </p:grpSpPr>
        <p:pic>
          <p:nvPicPr>
            <p:cNvPr id="451" name="Screen Shot 2020-07-17 at 12.12.37 PM.png" descr="Screen Shot 2020-07-17 at 12.12.37 P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795109" y="0"/>
              <a:ext cx="10252408" cy="89415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2" name="Screen Shot 2020-07-17 at 12.13.08 PM.png" descr="Screen Shot 2020-07-17 at 12.13.08 P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988690" y="6026366"/>
              <a:ext cx="7588293" cy="4341912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453" name="Screen Shot 2020-07-17 at 12.11.46 PM.png" descr="Screen Shot 2020-07-17 at 12.11.46 P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4161038"/>
              <a:ext cx="7688730" cy="60547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mask.jpg" descr="mas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74878" y="-2807148"/>
            <a:ext cx="25733756" cy="193302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Screen Shot 2020-08-10 at 9.22.13 AM.png" descr="Screen Shot 2020-08-10 at 9.22.1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9984" y="112258"/>
            <a:ext cx="18809508" cy="12534776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medrxiv.org/content/10.1101/2020.04.28.20083295v1"/>
          <p:cNvSpPr txBox="1"/>
          <p:nvPr/>
        </p:nvSpPr>
        <p:spPr>
          <a:xfrm>
            <a:off x="8794470" y="12961643"/>
            <a:ext cx="6795060" cy="411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2438339"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medrxiv.org/content/10.1101/2020.04.28.20083295v1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Screen Shot 2020-08-10 at 9.11.28 AM.png" descr="Screen Shot 2020-08-10 at 9.11.28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7222" y="-382291"/>
            <a:ext cx="17269556" cy="14178507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Square"/>
          <p:cNvSpPr/>
          <p:nvPr/>
        </p:nvSpPr>
        <p:spPr>
          <a:xfrm>
            <a:off x="6095256" y="1574373"/>
            <a:ext cx="952501" cy="952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825500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63" name="biorxiv.org/content/10.1101/2020.07.03.186296v1"/>
          <p:cNvSpPr txBox="1"/>
          <p:nvPr/>
        </p:nvSpPr>
        <p:spPr>
          <a:xfrm>
            <a:off x="9032798" y="12935793"/>
            <a:ext cx="6318404" cy="411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2438339"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biorxiv.org/content/10.1101/2020.07.03.186296v1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Screen Shot 2021-02-17 at 10.47.57 PM.png" descr="Screen Shot 2021-02-17 at 10.47.5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14781" y="2919111"/>
            <a:ext cx="25613562" cy="7363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82563" y="310111"/>
            <a:ext cx="12601937" cy="13444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image16.jpg" descr="image1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31253" y="4014619"/>
            <a:ext cx="8146600" cy="7784786"/>
          </a:xfrm>
          <a:prstGeom prst="rect">
            <a:avLst/>
          </a:prstGeom>
          <a:ln w="3175" cap="sq">
            <a:solidFill>
              <a:srgbClr val="000000"/>
            </a:solidFill>
            <a:miter lim="400000"/>
          </a:ln>
          <a:effectLst>
            <a:outerShdw sx="100000" sy="100000" kx="0" ky="0" algn="b" rotWithShape="0" blurRad="12700" dist="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1679" y="2611552"/>
            <a:ext cx="10927296" cy="97790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3" name="Group"/>
          <p:cNvGrpSpPr/>
          <p:nvPr/>
        </p:nvGrpSpPr>
        <p:grpSpPr>
          <a:xfrm>
            <a:off x="11097776" y="-493806"/>
            <a:ext cx="12593077" cy="14134889"/>
            <a:chOff x="0" y="0"/>
            <a:chExt cx="12593075" cy="14134887"/>
          </a:xfrm>
        </p:grpSpPr>
        <p:pic>
          <p:nvPicPr>
            <p:cNvPr id="47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033729"/>
              <a:ext cx="12593076" cy="121011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2" name="Screen Shot 2021-02-17 at 10.42.57 PM.png" descr="Screen Shot 2021-02-17 at 10.42.57 P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593076" cy="25159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74" name="pnas.org/content/118/9/e2026309118…"/>
          <p:cNvSpPr txBox="1"/>
          <p:nvPr/>
        </p:nvSpPr>
        <p:spPr>
          <a:xfrm>
            <a:off x="1746185" y="12154737"/>
            <a:ext cx="6104831" cy="879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pnas.org/content/118/9/e2026309118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https://www.ebi.ac.uk/pdbe/</a:t>
            </a:r>
          </a:p>
        </p:txBody>
      </p:sp>
      <p:sp>
        <p:nvSpPr>
          <p:cNvPr id="475" name="OAS1"/>
          <p:cNvSpPr txBox="1"/>
          <p:nvPr/>
        </p:nvSpPr>
        <p:spPr>
          <a:xfrm>
            <a:off x="7801796" y="1506676"/>
            <a:ext cx="1908337" cy="892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OAS1</a:t>
            </a:r>
          </a:p>
        </p:txBody>
      </p:sp>
      <p:sp>
        <p:nvSpPr>
          <p:cNvPr id="476" name="OAS3 (green)…"/>
          <p:cNvSpPr txBox="1"/>
          <p:nvPr/>
        </p:nvSpPr>
        <p:spPr>
          <a:xfrm>
            <a:off x="198045" y="1593557"/>
            <a:ext cx="9976440" cy="1260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700">
                <a:solidFill>
                  <a:srgbClr val="FFFFFF"/>
                </a:solidFill>
              </a:defRPr>
            </a:pPr>
            <a:r>
              <a:t>OAS3 (green)</a:t>
            </a:r>
          </a:p>
          <a:p>
            <a:pPr>
              <a:defRPr sz="3700">
                <a:solidFill>
                  <a:srgbClr val="FFFFFF"/>
                </a:solidFill>
              </a:defRPr>
            </a:pPr>
            <a:r>
              <a:t>Double-stranded RNA  (orange and purple)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Screen Shot 2019-02-06 at 9.54.02 AM.png" descr="Screen Shot 2019-02-06 at 9.54.02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58825" y="0"/>
            <a:ext cx="2670164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23andme.com/dna-reports-list/"/>
          <p:cNvSpPr txBox="1"/>
          <p:nvPr/>
        </p:nvSpPr>
        <p:spPr>
          <a:xfrm>
            <a:off x="9963181" y="12748259"/>
            <a:ext cx="4457639" cy="375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603" tIns="22603" rIns="22603" bIns="22603" anchor="ctr">
            <a:spAutoFit/>
          </a:bodyPr>
          <a:lstStyle>
            <a:lvl1pPr>
              <a:defRPr sz="2200"/>
            </a:lvl1pPr>
          </a:lstStyle>
          <a:p>
            <a:pPr/>
            <a:r>
              <a:t>23andme.com/dna-reports-list/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IMG_3904.JPG" descr="IMG_39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4878930" y="-2751473"/>
            <a:ext cx="14626141" cy="195015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enes.pdf" descr="Gene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56330" y="3964780"/>
            <a:ext cx="4471339" cy="5786440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Rectangle"/>
          <p:cNvSpPr/>
          <p:nvPr/>
        </p:nvSpPr>
        <p:spPr>
          <a:xfrm>
            <a:off x="11626700" y="3952197"/>
            <a:ext cx="4266540" cy="595557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0137" tIns="30137" rIns="30137" bIns="30137" anchor="ctr"/>
          <a:lstStyle/>
          <a:p>
            <a:pPr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</a:p>
        </p:txBody>
      </p:sp>
      <p:sp>
        <p:nvSpPr>
          <p:cNvPr id="482" name="Image: Viktor Deak"/>
          <p:cNvSpPr txBox="1"/>
          <p:nvPr/>
        </p:nvSpPr>
        <p:spPr>
          <a:xfrm>
            <a:off x="16732536" y="12899630"/>
            <a:ext cx="4471340" cy="432595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2146" tIns="32146" rIns="32146" bIns="32146">
            <a:spAutoFit/>
          </a:bodyPr>
          <a:lstStyle>
            <a:lvl1pPr>
              <a:buClr>
                <a:srgbClr val="000000"/>
              </a:buClr>
              <a:defRPr sz="2400"/>
            </a:lvl1pPr>
          </a:lstStyle>
          <a:p>
            <a:pPr/>
            <a:r>
              <a:t>Image: Viktor Deak</a:t>
            </a:r>
          </a:p>
        </p:txBody>
      </p:sp>
      <p:pic>
        <p:nvPicPr>
          <p:cNvPr id="483" name="image16.jpg" descr="image1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9219" y="2232"/>
            <a:ext cx="14348807" cy="13711536"/>
          </a:xfrm>
          <a:prstGeom prst="rect">
            <a:avLst/>
          </a:prstGeom>
          <a:ln w="3175" cap="sq">
            <a:solidFill>
              <a:srgbClr val="000000"/>
            </a:solidFill>
            <a:miter lim="400000"/>
          </a:ln>
          <a:effectLst>
            <a:outerShdw sx="100000" sy="100000" kx="0" ky="0" algn="b" rotWithShape="0" blurRad="12700" dist="0" dir="2700000">
              <a:srgbClr val="000000">
                <a:alpha val="43000"/>
              </a:srgbClr>
            </a:outerShdw>
          </a:effectLst>
        </p:spPr>
      </p:pic>
      <p:sp>
        <p:nvSpPr>
          <p:cNvPr id="484" name="Alleles for increased risk on chromosome 13: NONE"/>
          <p:cNvSpPr txBox="1"/>
          <p:nvPr/>
        </p:nvSpPr>
        <p:spPr>
          <a:xfrm>
            <a:off x="14163812" y="1590781"/>
            <a:ext cx="10094940" cy="1641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Alleles for increased risk on chromosome 13: NONE</a:t>
            </a:r>
          </a:p>
        </p:txBody>
      </p:sp>
      <p:sp>
        <p:nvSpPr>
          <p:cNvPr id="485" name="Alleles for decreased risk on chromosome 12: Two heterozygous SNPs"/>
          <p:cNvSpPr txBox="1"/>
          <p:nvPr/>
        </p:nvSpPr>
        <p:spPr>
          <a:xfrm>
            <a:off x="14163812" y="4968740"/>
            <a:ext cx="10094940" cy="2390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Alleles for decreased risk on chromosome 12: Two heterozygous SNPs</a:t>
            </a:r>
          </a:p>
        </p:txBody>
      </p:sp>
      <p:sp>
        <p:nvSpPr>
          <p:cNvPr id="486" name="Courtesy of Jiahao Gao"/>
          <p:cNvSpPr txBox="1"/>
          <p:nvPr/>
        </p:nvSpPr>
        <p:spPr>
          <a:xfrm>
            <a:off x="14163812" y="12029903"/>
            <a:ext cx="10094940" cy="892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Courtesy of Jiahao Gao</a:t>
            </a:r>
          </a:p>
        </p:txBody>
      </p:sp>
      <p:sp>
        <p:nvSpPr>
          <p:cNvPr id="487" name="On balance, a good inheritance?"/>
          <p:cNvSpPr txBox="1"/>
          <p:nvPr/>
        </p:nvSpPr>
        <p:spPr>
          <a:xfrm>
            <a:off x="14163812" y="8873972"/>
            <a:ext cx="10094940" cy="1641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On balance, a good inheritance?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Screen Shot 2022-02-16 at 9.46.32 AM.png" descr="Screen Shot 2022-02-16 at 9.46.32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73900" y="971550"/>
            <a:ext cx="10236200" cy="11772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ithub.com/marbl/CHM13"/>
          <p:cNvSpPr txBox="1"/>
          <p:nvPr/>
        </p:nvSpPr>
        <p:spPr>
          <a:xfrm>
            <a:off x="10087322" y="12194855"/>
            <a:ext cx="4209356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github.com/marbl/CHM13</a:t>
            </a:r>
          </a:p>
        </p:txBody>
      </p:sp>
      <p:pic>
        <p:nvPicPr>
          <p:cNvPr id="492" name="Screen Shot 2022-02-16 at 9.48.55 AM.png" descr="Screen Shot 2022-02-16 at 9.48.5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2977" y="1246488"/>
            <a:ext cx="22438046" cy="10314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Thank you…"/>
          <p:cNvSpPr txBox="1"/>
          <p:nvPr/>
        </p:nvSpPr>
        <p:spPr>
          <a:xfrm>
            <a:off x="2783522" y="2694763"/>
            <a:ext cx="6576111" cy="5063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952" tIns="16952" rIns="16952" bIns="16952" anchor="ctr">
            <a:spAutoFit/>
          </a:bodyPr>
          <a:lstStyle/>
          <a:p>
            <a:pPr>
              <a:defRPr sz="5600">
                <a:solidFill>
                  <a:srgbClr val="FFFFFF"/>
                </a:solidFill>
              </a:defRPr>
            </a:pPr>
            <a:r>
              <a:t>Thank you</a:t>
            </a:r>
          </a:p>
          <a:p>
            <a:pPr>
              <a:defRPr sz="5600">
                <a:solidFill>
                  <a:srgbClr val="FFFFFF"/>
                </a:solidFill>
              </a:defRPr>
            </a:pPr>
          </a:p>
          <a:p>
            <a:pPr>
              <a:defRPr sz="5600">
                <a:solidFill>
                  <a:srgbClr val="FFFFFF"/>
                </a:solidFill>
              </a:defRPr>
            </a:pPr>
            <a:r>
              <a:t>For more information, please visit carlzimmer.com</a:t>
            </a:r>
          </a:p>
        </p:txBody>
      </p:sp>
      <p:pic>
        <p:nvPicPr>
          <p:cNvPr id="495" name="FINAL HEREDITY PAPERBACK COVER.jpg" descr="FINAL HEREDITY PAPERBACK COVE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80065" y="89795"/>
            <a:ext cx="906986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Screenshot 2023-03-08 at 1.15.38 PM.png" descr="Screenshot 2023-03-08 at 1.15.3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43" y="-40175"/>
            <a:ext cx="24335514" cy="13796350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https://investors.23andme.com/"/>
          <p:cNvSpPr txBox="1"/>
          <p:nvPr/>
        </p:nvSpPr>
        <p:spPr>
          <a:xfrm>
            <a:off x="16958138" y="470052"/>
            <a:ext cx="6788151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/>
            <a:r>
              <a:t>https://investors.23andme.com/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FINAL HEREDITY PAPERBACK COVER.jpg" descr="FINAL HEREDITY PAPERBACK COVE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0567" y="50656"/>
            <a:ext cx="9002866" cy="13614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8140" y="837961"/>
            <a:ext cx="8334677" cy="9778207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Gregor Mendel…"/>
          <p:cNvSpPr txBox="1"/>
          <p:nvPr/>
        </p:nvSpPr>
        <p:spPr>
          <a:xfrm>
            <a:off x="1974147" y="11012422"/>
            <a:ext cx="7042663" cy="1862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952" tIns="16952" rIns="16952" bIns="16952" anchor="ctr">
            <a:spAutoFit/>
          </a:bodyPr>
          <a:lstStyle/>
          <a:p>
            <a:pPr>
              <a:defRPr sz="6200">
                <a:solidFill>
                  <a:srgbClr val="FFFFFF"/>
                </a:solidFill>
              </a:defRPr>
            </a:pPr>
            <a:r>
              <a:t>Gregor Mendel</a:t>
            </a:r>
          </a:p>
          <a:p>
            <a:pPr>
              <a:defRPr sz="6200">
                <a:solidFill>
                  <a:srgbClr val="FFFFFF"/>
                </a:solidFill>
              </a:defRPr>
            </a:pPr>
            <a:r>
              <a:t>(1822-1884)</a:t>
            </a:r>
          </a:p>
        </p:txBody>
      </p:sp>
      <p:pic>
        <p:nvPicPr>
          <p:cNvPr id="28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49368" y="639112"/>
            <a:ext cx="11443962" cy="11443963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Wikipedia"/>
          <p:cNvSpPr txBox="1"/>
          <p:nvPr/>
        </p:nvSpPr>
        <p:spPr>
          <a:xfrm>
            <a:off x="22233759" y="12810768"/>
            <a:ext cx="1635363" cy="410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183" tIns="40183" rIns="40183" bIns="40183" anchor="ctr">
            <a:sp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/>
            <a:r>
              <a:t>Wikipedia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7878" y="-425131"/>
            <a:ext cx="15804394" cy="14566262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Woody Guthrie"/>
          <p:cNvSpPr txBox="1"/>
          <p:nvPr/>
        </p:nvSpPr>
        <p:spPr>
          <a:xfrm>
            <a:off x="11845238" y="5916633"/>
            <a:ext cx="6219657" cy="943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183" tIns="40183" rIns="40183" bIns="40183" anchor="ctr">
            <a:spAutoFit/>
          </a:bodyPr>
          <a:lstStyle>
            <a:lvl1pPr>
              <a:defRPr sz="5800">
                <a:solidFill>
                  <a:srgbClr val="FFFFFF"/>
                </a:solidFill>
              </a:defRPr>
            </a:lvl1pPr>
          </a:lstStyle>
          <a:p>
            <a:pPr/>
            <a:r>
              <a:t>Woody Guthrie</a:t>
            </a:r>
          </a:p>
        </p:txBody>
      </p:sp>
      <p:sp>
        <p:nvSpPr>
          <p:cNvPr id="294" name="Wikipedia"/>
          <p:cNvSpPr txBox="1"/>
          <p:nvPr/>
        </p:nvSpPr>
        <p:spPr>
          <a:xfrm>
            <a:off x="19357051" y="12832205"/>
            <a:ext cx="1635363" cy="410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183" tIns="40183" rIns="40183" bIns="40183" anchor="ctr">
            <a:sp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/>
            <a:r>
              <a:t>Wikipedia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Screen Shot 2017-03-05 at 3.55.56 PM.png" descr="Screen Shot 2017-03-05 at 3.55.5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3136" y="-810012"/>
            <a:ext cx="24590272" cy="13103785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Bates et al, Nature Reviews Disease Primers 2015"/>
          <p:cNvSpPr txBox="1"/>
          <p:nvPr/>
        </p:nvSpPr>
        <p:spPr>
          <a:xfrm>
            <a:off x="6609171" y="12696540"/>
            <a:ext cx="11165658" cy="613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183" tIns="40183" rIns="40183" bIns="40183" anchor="ctr">
            <a:spAutoFit/>
          </a:bodyPr>
          <a:lstStyle/>
          <a:p>
            <a:pPr>
              <a:defRPr sz="3600">
                <a:solidFill>
                  <a:srgbClr val="FFFFFF"/>
                </a:solidFill>
              </a:defRPr>
            </a:pPr>
            <a:r>
              <a:t>Bates et al, </a:t>
            </a:r>
            <a:r>
              <a:rPr i="1"/>
              <a:t>Nature Reviews Disease</a:t>
            </a:r>
            <a:r>
              <a:t> </a:t>
            </a:r>
            <a:r>
              <a:rPr i="1"/>
              <a:t>Primers</a:t>
            </a:r>
            <a:r>
              <a:t> 2015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 thruBlk="1"/>
      </p:transition>
    </mc:Choice>
    <mc:Fallback>
      <p:transition spd="fast">
        <p:fade/>
      </p:transition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000000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Bookman Old Style"/>
        <a:ea typeface="Bookman Old Style"/>
        <a:cs typeface="Bookman Old Style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Bookman Old Sty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Bookman Old Style"/>
        <a:ea typeface="Bookman Old Style"/>
        <a:cs typeface="Bookman Old Style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Bookman Old Sty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