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Nature, machine intelligence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1119428023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1119428023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evaluated the predictive power of using synthetic protein feature samples on the task of protein function prediction applied to Drosophila.  (a kind of flies)</a:t>
            </a:r>
            <a:endParaRPr/>
          </a:p>
          <a:p>
            <a:pPr indent="0" lvl="0" marL="0" rtl="0" algn="l">
              <a:spcBef>
                <a:spcPts val="0"/>
              </a:spcBef>
              <a:spcAft>
                <a:spcPts val="0"/>
              </a:spcAft>
              <a:buNone/>
            </a:pPr>
            <a:r>
              <a:rPr lang="en"/>
              <a:t>On different combinations as augmentation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Tried on SVM, RF, and kNN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Comparison of predictive accuracy obtained by augmented training samples and the original training samples. </a:t>
            </a:r>
            <a:endParaRPr/>
          </a:p>
          <a:p>
            <a:pPr indent="0" lvl="0" marL="0" rtl="0" algn="l">
              <a:spcBef>
                <a:spcPts val="0"/>
              </a:spcBef>
              <a:spcAft>
                <a:spcPts val="0"/>
              </a:spcAft>
              <a:buNone/>
            </a:pPr>
            <a:r>
              <a:rPr lang="en"/>
              <a:t>a–f, Scatter plots of the MCC (a,c,e) and AUROC (b,d,f) values obtained by the optimal combination of real and synthetic protein samples and the benchmark combination of real protein samples (as indicated on the axes) for predicting three domains of GO terms using SVM (a–e) and RF (f) classification algorithms.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green dots indicate those GO terms whose MCC or AUROC values obtained by training samples A (as shown by the y axis) are higher than the ones obtained by training samples B (as shown by the x axis); vice versa,</a:t>
            </a:r>
            <a:endParaRPr/>
          </a:p>
          <a:p>
            <a:pPr indent="0" lvl="0" marL="0" rtl="0" algn="l">
              <a:spcBef>
                <a:spcPts val="0"/>
              </a:spcBef>
              <a:spcAft>
                <a:spcPts val="0"/>
              </a:spcAft>
              <a:buNone/>
            </a:pPr>
            <a:r>
              <a:rPr lang="en"/>
              <a:t>The yellow dots indicate those GO terms whose MCC or AUROC values obtained by training samples A are lower or equal to the ones obtained by training samples 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Matthews correlation coefficient (MCC) and area under receiver operating characteristic curve (AUROC) values (AUROC=AUC)</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combinations somehow like -- cherry picking.)</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1119428023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1119428023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compared FFPred-GAN with a well-known data augmentation method—the ‘synthetic minority over-sampling technique’ (SMOTE)—which performs over-sampling on the minority class by creating synthetic samples between each individual minority class sample and their corresponding randomly selected k nearest neighbours.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1119428023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1119428023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compared FFPred-GAN with a well-known data augmentation method—the ‘synthetic minority over-sampling technique’ (SMOTE)—which performs over-sampling on the minority class by creating synthetic samples between each individual minority class sample and their corresponding randomly selected k nearest neighbours.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1119428023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1119428023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further evaluated the performance of the FFPred-GAN augmented training samples using a new set of CAFA 3 (3rd Critical Assessment of protein Function Annotation)4 targets that do not overlap with any protein samples used for training the classifiers</a:t>
            </a:r>
            <a:endParaRPr/>
          </a:p>
          <a:p>
            <a:pPr indent="0" lvl="0" marL="0" rtl="0" algn="l">
              <a:spcBef>
                <a:spcPts val="0"/>
              </a:spcBef>
              <a:spcAft>
                <a:spcPts val="0"/>
              </a:spcAft>
              <a:buNone/>
            </a:pPr>
            <a:r>
              <a:rPr lang="en"/>
              <a:t>Higher -accuracy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ProLanGo is a method using RNN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119428023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119428023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integrating with the state-of-the-art protein function prediction method NetGO37, which is an improved version of GOLabeler38, the top-ranked method in the recent CAFA 3 competition.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Analogous to GOLabeler, NetGO makes predictions of GO terms by using the learning-to-rank approach based on different component classifiers trained by multiple data sources, for example protein sequence, structure and protein–protein interaction network.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paper evaluates the performance of FFPred-GAN, a method for generating high-quality synthetic protein feature samples, by integrating it with the state-of-the-art protein function prediction method NetGO. The integration is done by back-propagating the predictions of individual GO terms made by both methods and training logistic regression models for those GO terms receiving predictions from both methods simultaneously. The logistic regression models are optimized through a grid search and used to obtain predictions for corresponding GO terms during testing. The results show that FFPred-GAN augmented training samples improve the prediction accuracy of NetGO for GO terms in all three domains.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11942802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111942802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 term</a:t>
            </a:r>
            <a:endParaRPr/>
          </a:p>
          <a:p>
            <a:pPr indent="457200" lvl="0" marL="0" rtl="0" algn="l">
              <a:spcBef>
                <a:spcPts val="0"/>
              </a:spcBef>
              <a:spcAft>
                <a:spcPts val="0"/>
              </a:spcAft>
              <a:buNone/>
            </a:pPr>
            <a:r>
              <a:rPr lang="en"/>
              <a:t> stands for Gene Ontology term. The Gene Ontology (GO) is a standardized, hierarchical system for representing gene and gene product attributes across all species. The GO consists of three categories: biological process, molecular function, and cellular component. Each of these categories is further divided into more specific terms, which describe a gene or gene product's function, location, and involvement in biological processes. GO terms are assigned to genes and gene products by curators based on experimental evidence or computational predictions. They are widely used in bioinformatics and genomics research to annotate and analyze large datasets, such as those generated by high-throughput experiments. By using GO terms to describe the functional properties of genes and gene products, researchers can gain insights into biological processes and identify potential targets for further study.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111942802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111942802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111942802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111942802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111942802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111942802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train two FFPred-GAN models for each GO term by using two different sets of protein samples with different class labels. The first FFPred-GAN model is trained by using the protein samples that are annotated with that GO term (hereafter we denote those proteins as positive samples). The other FFPred-GAN model is trained by using the protein samples that are not annotated by that GO term (hereafter we denote those proteins as negative samples). Therefore, in total, we train 602 FFPred-GAN models for all 301 GO terms in the FFPred-fly library.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111942802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111942802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CTST:</a:t>
            </a:r>
            <a:endParaRPr/>
          </a:p>
          <a:p>
            <a:pPr indent="0" lvl="0" marL="0" rtl="0" algn="l">
              <a:spcBef>
                <a:spcPts val="0"/>
              </a:spcBef>
              <a:spcAft>
                <a:spcPts val="0"/>
              </a:spcAft>
              <a:buNone/>
            </a:pPr>
            <a:r>
              <a:rPr lang="en"/>
              <a:t>	Classifier two-sample tests are statistical methods used to determine whether two sets of samples, each containing labeled data, are drawn from the same underlying distribution. The samples can be from different classes, and the goal is to determine whether the feature distributions are different enough between the two classes to allow accurate classification. These tests use machine learning classifiers to differentiate between the two classes and evaluate the statistical significance of the classification accuracy. Commonly used classifier two-sample tests include the Linear Discriminant Analysis (LDA) test and the Support Vector Machine (SVM) test. These tests can be useful in various fields, such as bioinformatics, neuroscience, and computer vision, for comparing feature distributions between two groups of data.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CTST:</a:t>
            </a:r>
            <a:endParaRPr/>
          </a:p>
          <a:p>
            <a:pPr indent="457200" lvl="0" marL="0" rtl="0" algn="l">
              <a:spcBef>
                <a:spcPts val="0"/>
              </a:spcBef>
              <a:spcAft>
                <a:spcPts val="0"/>
              </a:spcAft>
              <a:buNone/>
            </a:pPr>
            <a:r>
              <a:rPr lang="en"/>
              <a:t>one-nearest-neighbour classification algorithm and leave-one-out cross-validation (LOOCV)</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1119428023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1119428023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objective is shown in equation (2), where the left two terms denote the loss of the critic and the right term denotes the gradient penalty term (that is, ensuring the L2 norm penalty to be around 1.00)</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1119428023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111942802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1119428023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1119428023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LOOCV accuracies obtained for synthetic positive and negative protein feature samples (denoted as stars and circles, respectively) generated by individual GO term-based FFPred-GANs.</a:t>
            </a:r>
            <a:endParaRPr/>
          </a:p>
          <a:p>
            <a:pPr indent="0" lvl="0" marL="0" rtl="0" algn="l">
              <a:spcBef>
                <a:spcPts val="0"/>
              </a:spcBef>
              <a:spcAft>
                <a:spcPts val="0"/>
              </a:spcAft>
              <a:buNone/>
            </a:pPr>
            <a:r>
              <a:rPr lang="en"/>
              <a:t>The x axis denotes the index of each GO term, while the y axis denotes the LOOCV accuracy, which ranges from 0.000 to 1.000.</a:t>
            </a:r>
            <a:endParaRPr/>
          </a:p>
          <a:p>
            <a:pPr indent="0" lvl="0" marL="0" rtl="0" algn="l">
              <a:spcBef>
                <a:spcPts val="0"/>
              </a:spcBef>
              <a:spcAft>
                <a:spcPts val="0"/>
              </a:spcAft>
              <a:buNone/>
            </a:pPr>
            <a:r>
              <a:rPr lang="en"/>
              <a:t>The closer to 0.5, the better.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1119428023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1119428023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t-SNE (t-distributed stochastic neighbour embedding) transformed two-dimensional (2D) visualization of real and synthetic positive protein feature samples that are generated during different training stages of FFPred-GAN for the BP term GO:0000375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Positive = annotated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epochs increases, they gradually mixed together (29,601 iterations)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Owing to the much higher diversity of negative feature samples, in that there are few ways of representing a positive case but many ways of representing a negative case, the accuracy for negative cases is lower, ~0.65 instead 0.5)</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Biological</a:t>
            </a:r>
            <a:r>
              <a:rPr lang="en"/>
              <a:t> process (BP) molecular function (MF) (b) and cellular component</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780"/>
              <a:t>Protein function prediction is improved by creating synthetic feature samples with generative adversarial networks</a:t>
            </a:r>
            <a:endParaRPr sz="378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Cen Wan and David T. Jones</a:t>
            </a:r>
            <a:endParaRPr/>
          </a:p>
          <a:p>
            <a:pPr indent="0" lvl="0" marL="0" rtl="0" algn="ctr">
              <a:spcBef>
                <a:spcPts val="0"/>
              </a:spcBef>
              <a:spcAft>
                <a:spcPts val="0"/>
              </a:spcAft>
              <a:buNone/>
            </a:pPr>
            <a:r>
              <a:rPr lang="en"/>
              <a:t>Nature Machine Intelligence,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Performance - Prediction</a:t>
            </a:r>
            <a:endParaRPr/>
          </a:p>
        </p:txBody>
      </p:sp>
      <p:sp>
        <p:nvSpPr>
          <p:cNvPr id="115" name="Google Shape;115;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6" name="Google Shape;116;p22"/>
          <p:cNvPicPr preferRelativeResize="0"/>
          <p:nvPr/>
        </p:nvPicPr>
        <p:blipFill>
          <a:blip r:embed="rId3">
            <a:alphaModFix/>
          </a:blip>
          <a:stretch>
            <a:fillRect/>
          </a:stretch>
        </p:blipFill>
        <p:spPr>
          <a:xfrm>
            <a:off x="0" y="1152475"/>
            <a:ext cx="4430670" cy="3991025"/>
          </a:xfrm>
          <a:prstGeom prst="rect">
            <a:avLst/>
          </a:prstGeom>
          <a:noFill/>
          <a:ln>
            <a:noFill/>
          </a:ln>
        </p:spPr>
      </p:pic>
      <p:pic>
        <p:nvPicPr>
          <p:cNvPr id="117" name="Google Shape;117;p22"/>
          <p:cNvPicPr preferRelativeResize="0"/>
          <p:nvPr/>
        </p:nvPicPr>
        <p:blipFill>
          <a:blip r:embed="rId4">
            <a:alphaModFix/>
          </a:blip>
          <a:stretch>
            <a:fillRect/>
          </a:stretch>
        </p:blipFill>
        <p:spPr>
          <a:xfrm>
            <a:off x="4430675" y="2127546"/>
            <a:ext cx="4749175" cy="194262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Performance - Augmentation Comparison</a:t>
            </a:r>
            <a:endParaRPr/>
          </a:p>
        </p:txBody>
      </p:sp>
      <p:sp>
        <p:nvSpPr>
          <p:cNvPr id="123" name="Google Shape;123;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4" name="Google Shape;124;p23"/>
          <p:cNvPicPr preferRelativeResize="0"/>
          <p:nvPr/>
        </p:nvPicPr>
        <p:blipFill>
          <a:blip r:embed="rId3">
            <a:alphaModFix/>
          </a:blip>
          <a:stretch>
            <a:fillRect/>
          </a:stretch>
        </p:blipFill>
        <p:spPr>
          <a:xfrm>
            <a:off x="0" y="1152475"/>
            <a:ext cx="4759668" cy="3991026"/>
          </a:xfrm>
          <a:prstGeom prst="rect">
            <a:avLst/>
          </a:prstGeom>
          <a:noFill/>
          <a:ln>
            <a:noFill/>
          </a:ln>
        </p:spPr>
      </p:pic>
      <p:pic>
        <p:nvPicPr>
          <p:cNvPr id="125" name="Google Shape;125;p23"/>
          <p:cNvPicPr preferRelativeResize="0"/>
          <p:nvPr/>
        </p:nvPicPr>
        <p:blipFill>
          <a:blip r:embed="rId4">
            <a:alphaModFix/>
          </a:blip>
          <a:stretch>
            <a:fillRect/>
          </a:stretch>
        </p:blipFill>
        <p:spPr>
          <a:xfrm>
            <a:off x="4572000" y="2214470"/>
            <a:ext cx="4572001" cy="18670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Performance - Augmentation Comparison</a:t>
            </a:r>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2" name="Google Shape;132;p24"/>
          <p:cNvPicPr preferRelativeResize="0"/>
          <p:nvPr/>
        </p:nvPicPr>
        <p:blipFill>
          <a:blip r:embed="rId3">
            <a:alphaModFix/>
          </a:blip>
          <a:stretch>
            <a:fillRect/>
          </a:stretch>
        </p:blipFill>
        <p:spPr>
          <a:xfrm>
            <a:off x="0" y="1152481"/>
            <a:ext cx="9143999" cy="18979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Performance - Prediction</a:t>
            </a:r>
            <a:endParaRPr/>
          </a:p>
        </p:txBody>
      </p:sp>
      <p:sp>
        <p:nvSpPr>
          <p:cNvPr id="138" name="Google Shape;13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Evaluated on a new set of CAFA3</a:t>
            </a:r>
            <a:endParaRPr/>
          </a:p>
          <a:p>
            <a:pPr indent="0" lvl="0" marL="0" rtl="0" algn="l">
              <a:spcBef>
                <a:spcPts val="1200"/>
              </a:spcBef>
              <a:spcAft>
                <a:spcPts val="0"/>
              </a:spcAft>
              <a:buNone/>
            </a:pPr>
            <a:r>
              <a:rPr lang="en"/>
              <a:t>	(not seen by classifiers)</a:t>
            </a:r>
            <a:endParaRPr/>
          </a:p>
          <a:p>
            <a:pPr indent="0" lvl="0" marL="0" rtl="0" algn="l">
              <a:spcBef>
                <a:spcPts val="1200"/>
              </a:spcBef>
              <a:spcAft>
                <a:spcPts val="0"/>
              </a:spcAft>
              <a:buNone/>
            </a:pPr>
            <a:r>
              <a:rPr lang="en"/>
              <a:t>-&gt; higher accuracy</a:t>
            </a:r>
            <a:endParaRPr/>
          </a:p>
          <a:p>
            <a:pPr indent="0" lvl="0" marL="0" rtl="0" algn="l">
              <a:spcBef>
                <a:spcPts val="1200"/>
              </a:spcBef>
              <a:spcAft>
                <a:spcPts val="1200"/>
              </a:spcAft>
              <a:buNone/>
            </a:pPr>
            <a:r>
              <a:t/>
            </a:r>
            <a:endParaRPr/>
          </a:p>
        </p:txBody>
      </p:sp>
      <p:pic>
        <p:nvPicPr>
          <p:cNvPr id="139" name="Google Shape;139;p25"/>
          <p:cNvPicPr preferRelativeResize="0"/>
          <p:nvPr/>
        </p:nvPicPr>
        <p:blipFill>
          <a:blip r:embed="rId3">
            <a:alphaModFix/>
          </a:blip>
          <a:stretch>
            <a:fillRect/>
          </a:stretch>
        </p:blipFill>
        <p:spPr>
          <a:xfrm>
            <a:off x="5260141" y="0"/>
            <a:ext cx="3883868"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Performance - </a:t>
            </a:r>
            <a:endParaRPr/>
          </a:p>
          <a:p>
            <a:pPr indent="0" lvl="0" marL="0" rtl="0" algn="l">
              <a:spcBef>
                <a:spcPts val="0"/>
              </a:spcBef>
              <a:spcAft>
                <a:spcPts val="0"/>
              </a:spcAft>
              <a:buNone/>
            </a:pPr>
            <a:r>
              <a:rPr lang="en"/>
              <a:t>Boosting SOTA </a:t>
            </a:r>
            <a:endParaRPr/>
          </a:p>
          <a:p>
            <a:pPr indent="0" lvl="0" marL="0" rtl="0" algn="l">
              <a:spcBef>
                <a:spcPts val="0"/>
              </a:spcBef>
              <a:spcAft>
                <a:spcPts val="0"/>
              </a:spcAft>
              <a:buNone/>
            </a:pPr>
            <a:r>
              <a:rPr lang="en"/>
              <a:t>method</a:t>
            </a:r>
            <a:endParaRPr/>
          </a:p>
        </p:txBody>
      </p:sp>
      <p:sp>
        <p:nvSpPr>
          <p:cNvPr id="145" name="Google Shape;14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Combine predictions from </a:t>
            </a:r>
            <a:endParaRPr/>
          </a:p>
          <a:p>
            <a:pPr indent="0" lvl="0" marL="0" rtl="0" algn="l">
              <a:spcBef>
                <a:spcPts val="1200"/>
              </a:spcBef>
              <a:spcAft>
                <a:spcPts val="0"/>
              </a:spcAft>
              <a:buNone/>
            </a:pPr>
            <a:r>
              <a:rPr lang="en"/>
              <a:t>FFPred-GAN and NetGO</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-&gt; higher accuracy</a:t>
            </a:r>
            <a:endParaRPr/>
          </a:p>
        </p:txBody>
      </p:sp>
      <p:pic>
        <p:nvPicPr>
          <p:cNvPr id="146" name="Google Shape;146;p26"/>
          <p:cNvPicPr preferRelativeResize="0"/>
          <p:nvPr/>
        </p:nvPicPr>
        <p:blipFill>
          <a:blip r:embed="rId3">
            <a:alphaModFix/>
          </a:blip>
          <a:stretch>
            <a:fillRect/>
          </a:stretch>
        </p:blipFill>
        <p:spPr>
          <a:xfrm>
            <a:off x="3482203" y="0"/>
            <a:ext cx="5661793"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152" name="Google Shape;152;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GAN is able to learn the distribution and generate high-quality synthetic samples</a:t>
            </a:r>
            <a:endParaRPr/>
          </a:p>
          <a:p>
            <a:pPr indent="-342900" lvl="0" marL="457200" rtl="0" algn="l">
              <a:spcBef>
                <a:spcPts val="0"/>
              </a:spcBef>
              <a:spcAft>
                <a:spcPts val="0"/>
              </a:spcAft>
              <a:buSzPts val="1800"/>
              <a:buChar char="●"/>
            </a:pPr>
            <a:r>
              <a:rPr lang="en"/>
              <a:t>The generated samples can improve prediction accuracy</a:t>
            </a:r>
            <a:endParaRPr/>
          </a:p>
          <a:p>
            <a:pPr indent="-317500" lvl="1" marL="914400" rtl="0" algn="l">
              <a:spcBef>
                <a:spcPts val="0"/>
              </a:spcBef>
              <a:spcAft>
                <a:spcPts val="0"/>
              </a:spcAft>
              <a:buSzPts val="1400"/>
              <a:buChar char="○"/>
            </a:pPr>
            <a:r>
              <a:rPr lang="en"/>
              <a:t>Drosophila (</a:t>
            </a:r>
            <a:r>
              <a:rPr lang="en"/>
              <a:t>a type of insect)</a:t>
            </a:r>
            <a:r>
              <a:rPr lang="en"/>
              <a:t> protein function annotation using FFPred-fly.</a:t>
            </a:r>
            <a:endParaRPr/>
          </a:p>
          <a:p>
            <a:pPr indent="-317500" lvl="1" marL="914400" rtl="0" algn="l">
              <a:spcBef>
                <a:spcPts val="0"/>
              </a:spcBef>
              <a:spcAft>
                <a:spcPts val="0"/>
              </a:spcAft>
              <a:buSzPts val="1400"/>
              <a:buChar char="○"/>
            </a:pPr>
            <a:r>
              <a:rPr lang="en"/>
              <a:t>SOTA protein function prediction method.</a:t>
            </a:r>
            <a:endParaRPr/>
          </a:p>
          <a:p>
            <a:pPr indent="-342900" lvl="0" marL="457200" rtl="0" algn="l">
              <a:spcBef>
                <a:spcPts val="0"/>
              </a:spcBef>
              <a:spcAft>
                <a:spcPts val="0"/>
              </a:spcAft>
              <a:buSzPts val="1800"/>
              <a:buChar char="●"/>
            </a:pPr>
            <a:r>
              <a:rPr lang="en"/>
              <a:t>Resulting accuracy is higher than SMOTE</a:t>
            </a:r>
            <a:endParaRPr/>
          </a:p>
          <a:p>
            <a:pPr indent="-342900" lvl="0" marL="457200" rtl="0" algn="l">
              <a:spcBef>
                <a:spcPts val="0"/>
              </a:spcBef>
              <a:spcAft>
                <a:spcPts val="0"/>
              </a:spcAft>
              <a:buSzPts val="1800"/>
              <a:buChar char="●"/>
            </a:pPr>
            <a:r>
              <a:rPr lang="en"/>
              <a:t>Reasonable </a:t>
            </a:r>
            <a:r>
              <a:rPr lang="en"/>
              <a:t>computational</a:t>
            </a:r>
            <a:r>
              <a:rPr lang="en"/>
              <a:t> cost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Motivation</a:t>
            </a:r>
            <a:endParaRPr/>
          </a:p>
          <a:p>
            <a:pPr indent="-342900" lvl="0" marL="457200" rtl="0" algn="l">
              <a:spcBef>
                <a:spcPts val="0"/>
              </a:spcBef>
              <a:spcAft>
                <a:spcPts val="0"/>
              </a:spcAft>
              <a:buSzPts val="1800"/>
              <a:buChar char="●"/>
            </a:pPr>
            <a:r>
              <a:rPr lang="en"/>
              <a:t>Data</a:t>
            </a:r>
            <a:endParaRPr/>
          </a:p>
          <a:p>
            <a:pPr indent="-342900" lvl="0" marL="457200" rtl="0" algn="l">
              <a:spcBef>
                <a:spcPts val="0"/>
              </a:spcBef>
              <a:spcAft>
                <a:spcPts val="0"/>
              </a:spcAft>
              <a:buSzPts val="1800"/>
              <a:buChar char="●"/>
            </a:pPr>
            <a:r>
              <a:rPr lang="en"/>
              <a:t>Structure</a:t>
            </a:r>
            <a:endParaRPr/>
          </a:p>
          <a:p>
            <a:pPr indent="-342900" lvl="0" marL="457200" rtl="0" algn="l">
              <a:spcBef>
                <a:spcPts val="0"/>
              </a:spcBef>
              <a:spcAft>
                <a:spcPts val="0"/>
              </a:spcAft>
              <a:buSzPts val="1800"/>
              <a:buChar char="●"/>
            </a:pPr>
            <a:r>
              <a:rPr lang="en"/>
              <a:t>Results</a:t>
            </a:r>
            <a:endParaRPr/>
          </a:p>
          <a:p>
            <a:pPr indent="-342900" lvl="0" marL="457200" rtl="0" algn="l">
              <a:spcBef>
                <a:spcPts val="0"/>
              </a:spcBef>
              <a:spcAft>
                <a:spcPts val="0"/>
              </a:spcAft>
              <a:buSzPts val="1800"/>
              <a:buChar char="●"/>
            </a:pPr>
            <a:r>
              <a:rPr lang="en"/>
              <a:t>Conclusion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Challenges:</a:t>
            </a:r>
            <a:endParaRPr/>
          </a:p>
          <a:p>
            <a:pPr indent="-317500" lvl="1" marL="914400" rtl="0" algn="l">
              <a:spcBef>
                <a:spcPts val="0"/>
              </a:spcBef>
              <a:spcAft>
                <a:spcPts val="0"/>
              </a:spcAft>
              <a:buSzPts val="1400"/>
              <a:buChar char="○"/>
            </a:pPr>
            <a:r>
              <a:rPr lang="en"/>
              <a:t>Difficult function</a:t>
            </a:r>
            <a:endParaRPr/>
          </a:p>
          <a:p>
            <a:pPr indent="-317500" lvl="2" marL="1371600" rtl="0" algn="l">
              <a:spcBef>
                <a:spcPts val="0"/>
              </a:spcBef>
              <a:spcAft>
                <a:spcPts val="0"/>
              </a:spcAft>
              <a:buSzPts val="1400"/>
              <a:buChar char="■"/>
            </a:pPr>
            <a:r>
              <a:rPr lang="en"/>
              <a:t>High-dimensionality of input</a:t>
            </a:r>
            <a:endParaRPr/>
          </a:p>
          <a:p>
            <a:pPr indent="-317500" lvl="2" marL="1371600" rtl="0" algn="l">
              <a:spcBef>
                <a:spcPts val="0"/>
              </a:spcBef>
              <a:spcAft>
                <a:spcPts val="0"/>
              </a:spcAft>
              <a:buSzPts val="1400"/>
              <a:buChar char="■"/>
            </a:pPr>
            <a:r>
              <a:rPr lang="en"/>
              <a:t>Complex relationship among sequence and function</a:t>
            </a:r>
            <a:endParaRPr/>
          </a:p>
          <a:p>
            <a:pPr indent="-317500" lvl="1" marL="914400" rtl="0" algn="l">
              <a:spcBef>
                <a:spcPts val="0"/>
              </a:spcBef>
              <a:spcAft>
                <a:spcPts val="0"/>
              </a:spcAft>
              <a:buSzPts val="1400"/>
              <a:buChar char="○"/>
            </a:pPr>
            <a:r>
              <a:rPr lang="en"/>
              <a:t>I</a:t>
            </a:r>
            <a:r>
              <a:rPr lang="en"/>
              <a:t>nsufficient samples</a:t>
            </a:r>
            <a:endParaRPr/>
          </a:p>
          <a:p>
            <a:pPr indent="-317500" lvl="2" marL="1371600" rtl="0" algn="l">
              <a:spcBef>
                <a:spcPts val="0"/>
              </a:spcBef>
              <a:spcAft>
                <a:spcPts val="0"/>
              </a:spcAft>
              <a:buSzPts val="1400"/>
              <a:buChar char="■"/>
            </a:pPr>
            <a:r>
              <a:rPr lang="en"/>
              <a:t>Unreliable annotation</a:t>
            </a:r>
            <a:endParaRPr/>
          </a:p>
          <a:p>
            <a:pPr indent="-342900" lvl="0" marL="457200" rtl="0" algn="l">
              <a:spcBef>
                <a:spcPts val="0"/>
              </a:spcBef>
              <a:spcAft>
                <a:spcPts val="0"/>
              </a:spcAft>
              <a:buSzPts val="1800"/>
              <a:buChar char="●"/>
            </a:pPr>
            <a:r>
              <a:rPr lang="en"/>
              <a:t>Objective:</a:t>
            </a:r>
            <a:endParaRPr/>
          </a:p>
          <a:p>
            <a:pPr indent="-317500" lvl="1" marL="914400" rtl="0" algn="l">
              <a:spcBef>
                <a:spcPts val="0"/>
              </a:spcBef>
              <a:spcAft>
                <a:spcPts val="0"/>
              </a:spcAft>
              <a:buSzPts val="1400"/>
              <a:buChar char="○"/>
            </a:pPr>
            <a:r>
              <a:rPr lang="en"/>
              <a:t>Propose a novel deep learning algorithm (GAN) that can learn the distribution of protein sequence and generate hi-quality samples.</a:t>
            </a:r>
            <a:endParaRPr/>
          </a:p>
          <a:p>
            <a:pPr indent="0" lvl="0" marL="45720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CAFA 3:</a:t>
            </a:r>
            <a:endParaRPr/>
          </a:p>
          <a:p>
            <a:pPr indent="0" lvl="0" marL="0" rtl="0" algn="l">
              <a:spcBef>
                <a:spcPts val="1200"/>
              </a:spcBef>
              <a:spcAft>
                <a:spcPts val="0"/>
              </a:spcAft>
              <a:buNone/>
            </a:pPr>
            <a:r>
              <a:rPr lang="en"/>
              <a:t>	301 items, corresponding to each GO terms</a:t>
            </a:r>
            <a:endParaRPr/>
          </a:p>
          <a:p>
            <a:pPr indent="457200" lvl="0" marL="0" rtl="0" algn="l">
              <a:spcBef>
                <a:spcPts val="1200"/>
              </a:spcBef>
              <a:spcAft>
                <a:spcPts val="0"/>
              </a:spcAft>
              <a:buNone/>
            </a:pPr>
            <a:r>
              <a:rPr lang="en"/>
              <a:t>(602 models, for whether annotated by corresponding GO terms or not)</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Structure (overview)</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0" name="Google Shape;80;p17"/>
          <p:cNvPicPr preferRelativeResize="0"/>
          <p:nvPr/>
        </p:nvPicPr>
        <p:blipFill>
          <a:blip r:embed="rId3">
            <a:alphaModFix/>
          </a:blip>
          <a:stretch>
            <a:fillRect/>
          </a:stretch>
        </p:blipFill>
        <p:spPr>
          <a:xfrm>
            <a:off x="0" y="1152473"/>
            <a:ext cx="9143999" cy="37138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GAN</a:t>
            </a:r>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Both"/>
            </a:pPr>
            <a:r>
              <a:rPr lang="en"/>
              <a:t>The adversarial function</a:t>
            </a:r>
            <a:endParaRPr/>
          </a:p>
          <a:p>
            <a:pPr indent="-342900" lvl="0" marL="457200" rtl="0" algn="l">
              <a:spcBef>
                <a:spcPts val="0"/>
              </a:spcBef>
              <a:spcAft>
                <a:spcPts val="0"/>
              </a:spcAft>
              <a:buSzPts val="1800"/>
              <a:buAutoNum type="arabicParenBoth"/>
            </a:pPr>
            <a:r>
              <a:rPr lang="en"/>
              <a:t>The objective function, left 2 terms critic loss, right is regularizer term</a:t>
            </a:r>
            <a:endParaRPr/>
          </a:p>
        </p:txBody>
      </p:sp>
      <p:pic>
        <p:nvPicPr>
          <p:cNvPr id="87" name="Google Shape;87;p18"/>
          <p:cNvPicPr preferRelativeResize="0"/>
          <p:nvPr/>
        </p:nvPicPr>
        <p:blipFill>
          <a:blip r:embed="rId3">
            <a:alphaModFix/>
          </a:blip>
          <a:stretch>
            <a:fillRect/>
          </a:stretch>
        </p:blipFill>
        <p:spPr>
          <a:xfrm>
            <a:off x="311700" y="3187738"/>
            <a:ext cx="6267450" cy="1381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Evaluation|Evaluators</a:t>
            </a:r>
            <a:endParaRPr/>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MCC:</a:t>
            </a:r>
            <a:endParaRPr/>
          </a:p>
        </p:txBody>
      </p:sp>
      <p:pic>
        <p:nvPicPr>
          <p:cNvPr id="94" name="Google Shape;94;p19"/>
          <p:cNvPicPr preferRelativeResize="0"/>
          <p:nvPr/>
        </p:nvPicPr>
        <p:blipFill>
          <a:blip r:embed="rId3">
            <a:alphaModFix/>
          </a:blip>
          <a:stretch>
            <a:fillRect/>
          </a:stretch>
        </p:blipFill>
        <p:spPr>
          <a:xfrm>
            <a:off x="311700" y="1680025"/>
            <a:ext cx="5124450" cy="685800"/>
          </a:xfrm>
          <a:prstGeom prst="rect">
            <a:avLst/>
          </a:prstGeom>
          <a:noFill/>
          <a:ln>
            <a:noFill/>
          </a:ln>
        </p:spPr>
      </p:pic>
      <p:pic>
        <p:nvPicPr>
          <p:cNvPr id="95" name="Google Shape;95;p19"/>
          <p:cNvPicPr preferRelativeResize="0"/>
          <p:nvPr/>
        </p:nvPicPr>
        <p:blipFill>
          <a:blip r:embed="rId4">
            <a:alphaModFix/>
          </a:blip>
          <a:stretch>
            <a:fillRect/>
          </a:stretch>
        </p:blipFill>
        <p:spPr>
          <a:xfrm>
            <a:off x="311688" y="2365813"/>
            <a:ext cx="3000375" cy="2486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Performance - distribution (LOOCV accuracy)</a:t>
            </a:r>
            <a:endParaRPr/>
          </a:p>
        </p:txBody>
      </p:sp>
      <p:sp>
        <p:nvSpPr>
          <p:cNvPr id="101" name="Google Shape;10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2" name="Google Shape;102;p20"/>
          <p:cNvPicPr preferRelativeResize="0"/>
          <p:nvPr/>
        </p:nvPicPr>
        <p:blipFill>
          <a:blip r:embed="rId3">
            <a:alphaModFix/>
          </a:blip>
          <a:stretch>
            <a:fillRect/>
          </a:stretch>
        </p:blipFill>
        <p:spPr>
          <a:xfrm>
            <a:off x="1173177" y="1152475"/>
            <a:ext cx="5733157" cy="3991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Visualization</a:t>
            </a:r>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9" name="Google Shape;109;p21"/>
          <p:cNvPicPr preferRelativeResize="0"/>
          <p:nvPr/>
        </p:nvPicPr>
        <p:blipFill>
          <a:blip r:embed="rId3">
            <a:alphaModFix/>
          </a:blip>
          <a:stretch>
            <a:fillRect/>
          </a:stretch>
        </p:blipFill>
        <p:spPr>
          <a:xfrm>
            <a:off x="0" y="1152470"/>
            <a:ext cx="9144001" cy="36852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