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4" r:id="rId6"/>
    <p:sldId id="269" r:id="rId7"/>
    <p:sldId id="280" r:id="rId8"/>
    <p:sldId id="263" r:id="rId9"/>
    <p:sldId id="261" r:id="rId10"/>
    <p:sldId id="6722" r:id="rId11"/>
    <p:sldId id="6839" r:id="rId12"/>
    <p:sldId id="6837" r:id="rId13"/>
    <p:sldId id="6723" r:id="rId14"/>
    <p:sldId id="282" r:id="rId15"/>
    <p:sldId id="290" r:id="rId16"/>
    <p:sldId id="291" r:id="rId17"/>
    <p:sldId id="6720" r:id="rId18"/>
    <p:sldId id="283" r:id="rId19"/>
    <p:sldId id="278" r:id="rId20"/>
    <p:sldId id="6453" r:id="rId21"/>
    <p:sldId id="6485" r:id="rId22"/>
    <p:sldId id="6838" r:id="rId23"/>
    <p:sldId id="265" r:id="rId24"/>
    <p:sldId id="300" r:id="rId25"/>
    <p:sldId id="6835" r:id="rId26"/>
    <p:sldId id="6836" r:id="rId27"/>
    <p:sldId id="270" r:id="rId28"/>
    <p:sldId id="6841" r:id="rId29"/>
    <p:sldId id="6840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jQ9pdNVq5m9Y7Qm8oG8idgPzES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7500" autoAdjust="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597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96" name="Google Shape;29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1328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993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7D3C3-8A99-2C40-997F-78D1FA9437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89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958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031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6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15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AD24-6471-402F-9E40-0496A044F6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75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3765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875200"/>
            <a:ext cx="12192000" cy="598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3" name="Google Shape;33;p6"/>
          <p:cNvSpPr/>
          <p:nvPr/>
        </p:nvSpPr>
        <p:spPr>
          <a:xfrm>
            <a:off x="0" y="875133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8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D71BE95-8AB0-F247-9F20-1D72FD3264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589523C7-6047-3F43-B7B0-9A9544B74E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200" y="2007440"/>
            <a:ext cx="53332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solidFill>
                  <a:schemeClr val="accent4">
                    <a:lumMod val="25000"/>
                  </a:schemeClr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Google Shape;28;p5">
            <a:extLst>
              <a:ext uri="{FF2B5EF4-FFF2-40B4-BE49-F238E27FC236}">
                <a16:creationId xmlns:a16="http://schemas.microsoft.com/office/drawing/2014/main" id="{F0097464-10BE-914E-BA91-A6CE04A680B1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410600" y="2007440"/>
            <a:ext cx="53332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solidFill>
                  <a:schemeClr val="accent4">
                    <a:lumMod val="25000"/>
                  </a:schemeClr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12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542925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Biomedical Data Science:</a:t>
            </a:r>
            <a:br>
              <a:rPr lang="en-US" dirty="0">
                <a:effectLst/>
                <a:latin typeface="Arial" panose="020B0604020202020204" pitchFamily="34" charset="0"/>
              </a:rPr>
            </a:br>
            <a:r>
              <a:rPr lang="en-US" dirty="0"/>
              <a:t>Data Privacy 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1"/>
          </p:nvPr>
        </p:nvSpPr>
        <p:spPr>
          <a:xfrm>
            <a:off x="339726" y="565467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Eric Ni</a:t>
            </a:r>
            <a:endParaRPr dirty="0"/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CBB752b23</a:t>
            </a:r>
            <a:endParaRPr dirty="0"/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91" name="Google Shape;91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7866C-97CC-F763-8B41-17813DBD0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207" y="1462088"/>
            <a:ext cx="6302685" cy="4855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35D26-772B-4019-A7C7-A0F2438557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FE3183-0B86-416D-9123-6A9539B90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78" y="522609"/>
            <a:ext cx="7859222" cy="1752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77A25C-B336-44B9-A8FC-D52A69789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60" y="2474227"/>
            <a:ext cx="3904488" cy="36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5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ED6443F-16F5-B9EB-F391-FA5CB4B5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Biomedical data: To share … or not?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F81AF-4F85-7D2A-60E8-EBA0064787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A9EC85-5A9F-93B9-B35A-31BA8F4CC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49111"/>
          <a:stretch/>
        </p:blipFill>
        <p:spPr>
          <a:xfrm>
            <a:off x="4108043" y="1860021"/>
            <a:ext cx="3380893" cy="3869048"/>
          </a:xfrm>
          <a:prstGeom prst="rect">
            <a:avLst/>
          </a:prstGeom>
        </p:spPr>
      </p:pic>
      <p:pic>
        <p:nvPicPr>
          <p:cNvPr id="7" name="Picture 2" descr="Submitting Sequence Data for a dbGaP project">
            <a:extLst>
              <a:ext uri="{FF2B5EF4-FFF2-40B4-BE49-F238E27FC236}">
                <a16:creationId xmlns:a16="http://schemas.microsoft.com/office/drawing/2014/main" id="{AEF1BAC6-4027-361B-9552-1D787A751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241" y="3090131"/>
            <a:ext cx="2622217" cy="99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42808A6-24C2-8A7E-4AF4-2F6825EBD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6" y="3090131"/>
            <a:ext cx="2965954" cy="140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9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1A33-BE63-4A81-BE0E-A25E9EB321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Privacy vs Utility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639438-67D8-3A6D-60B6-734C937592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08746-D012-BD48-4718-9021DCDDD9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9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C3485-A08B-64F3-6E53-0B64EF5AFA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F317F8-4FA7-5511-158F-5B21F2687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526" y="173866"/>
            <a:ext cx="1413596" cy="63650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3D5BB6-D723-72CE-12DC-12292A30E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922" y="791702"/>
            <a:ext cx="2124371" cy="5010849"/>
          </a:xfrm>
          <a:prstGeom prst="rect">
            <a:avLst/>
          </a:prstGeom>
        </p:spPr>
      </p:pic>
      <p:pic>
        <p:nvPicPr>
          <p:cNvPr id="5" name="Picture 2" descr="Submitting Sequence Data for a dbGaP project">
            <a:extLst>
              <a:ext uri="{FF2B5EF4-FFF2-40B4-BE49-F238E27FC236}">
                <a16:creationId xmlns:a16="http://schemas.microsoft.com/office/drawing/2014/main" id="{F6433F08-87CD-ADA1-792D-52058CDF6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05" y="4803611"/>
            <a:ext cx="2622217" cy="99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8F69FE4-4618-5A9F-4873-0C3C8A19E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68" y="816288"/>
            <a:ext cx="2965954" cy="140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EB074D-D8EF-243C-DE16-481440A239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025" y="2674153"/>
            <a:ext cx="1723308" cy="17233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0D77E-1C75-C767-532E-C202F2C65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9139" y="492954"/>
            <a:ext cx="1972493" cy="60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5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Privacy leakage in functional genomics</a:t>
            </a:r>
            <a:endParaRPr dirty="0"/>
          </a:p>
        </p:txBody>
      </p:sp>
      <p:sp>
        <p:nvSpPr>
          <p:cNvPr id="300" name="Google Shape;30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54C1C-D046-487D-A81E-ECEF9DE19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4944417"/>
            <a:ext cx="5137696" cy="1096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A0632F-55D2-46B2-A41D-D6895245D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36" y="6129427"/>
            <a:ext cx="4148163" cy="226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B6451B-BBEC-4993-AB96-2C900D894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775" y="4984099"/>
            <a:ext cx="5727115" cy="967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FBAAD3-E807-4D78-9E76-1C0F602C04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775" y="6142127"/>
            <a:ext cx="3179216" cy="2882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8CAB40-0967-5FD0-2C87-808B6D4734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3575" y="1550142"/>
            <a:ext cx="7772400" cy="339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110D-4A07-4844-8760-0C3B1D7A1D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49C7B6-B578-4447-8CE0-2D7A98B3247F}"/>
              </a:ext>
            </a:extLst>
          </p:cNvPr>
          <p:cNvSpPr>
            <a:spLocks noGrp="1"/>
          </p:cNvSpPr>
          <p:nvPr/>
        </p:nvSpPr>
        <p:spPr bwMode="auto">
          <a:xfrm>
            <a:off x="2210769" y="397351"/>
            <a:ext cx="7886700" cy="9941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>
            <a:lvl1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10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6pPr>
            <a:lvl7pPr marL="913822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7pPr>
            <a:lvl8pPr marL="137073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8pPr>
            <a:lvl9pPr marL="182764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9pPr>
          </a:lstStyle>
          <a:p>
            <a:pPr algn="ctr"/>
            <a:r>
              <a:rPr lang="en-US" dirty="0"/>
              <a:t>Linking Attacks: Case of Netflix Prize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43A8CD-96CB-4B06-8F93-8BB58BFD6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67" y="1451935"/>
            <a:ext cx="1813301" cy="1019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FDF50C-BC2C-4432-9A7D-A9AA387D4A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255" y="1267657"/>
            <a:ext cx="2172844" cy="1046071"/>
          </a:xfrm>
          <a:prstGeom prst="rect">
            <a:avLst/>
          </a:prstGeom>
        </p:spPr>
      </p:pic>
      <p:pic>
        <p:nvPicPr>
          <p:cNvPr id="8" name="table">
            <a:extLst>
              <a:ext uri="{FF2B5EF4-FFF2-40B4-BE49-F238E27FC236}">
                <a16:creationId xmlns:a16="http://schemas.microsoft.com/office/drawing/2014/main" id="{A20162FF-6C81-4DE9-92B1-79B661A19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119" y="2530061"/>
            <a:ext cx="4602996" cy="2468886"/>
          </a:xfrm>
          <a:prstGeom prst="rect">
            <a:avLst/>
          </a:prstGeom>
        </p:spPr>
      </p:pic>
      <p:pic>
        <p:nvPicPr>
          <p:cNvPr id="9" name="table">
            <a:extLst>
              <a:ext uri="{FF2B5EF4-FFF2-40B4-BE49-F238E27FC236}">
                <a16:creationId xmlns:a16="http://schemas.microsoft.com/office/drawing/2014/main" id="{30F92FC0-4348-45E4-8C43-72980D06E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472" y="2547117"/>
            <a:ext cx="4250408" cy="2481286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A0A514DF-5817-40AD-9CB1-06FDF94F3651}"/>
              </a:ext>
            </a:extLst>
          </p:cNvPr>
          <p:cNvSpPr txBox="1"/>
          <p:nvPr/>
        </p:nvSpPr>
        <p:spPr>
          <a:xfrm>
            <a:off x="7155467" y="2271314"/>
            <a:ext cx="19800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Names available for many users!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FEEABB0-1F04-44FE-8E22-DAEBCE429CEF}"/>
              </a:ext>
            </a:extLst>
          </p:cNvPr>
          <p:cNvSpPr txBox="1"/>
          <p:nvPr/>
        </p:nvSpPr>
        <p:spPr>
          <a:xfrm>
            <a:off x="4011478" y="5050760"/>
            <a:ext cx="396005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Many users are shared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The grades of same users are correlated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A user grades one movie around the same date in two databases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022618-446B-402B-B3D1-8E49CFECA51B}"/>
              </a:ext>
            </a:extLst>
          </p:cNvPr>
          <p:cNvSpPr/>
          <p:nvPr/>
        </p:nvSpPr>
        <p:spPr>
          <a:xfrm>
            <a:off x="5902828" y="5814319"/>
            <a:ext cx="4137415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Anonymized Netflix Prize Training Dataset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made available to contestants</a:t>
            </a:r>
          </a:p>
        </p:txBody>
      </p:sp>
    </p:spTree>
    <p:extLst>
      <p:ext uri="{BB962C8B-B14F-4D97-AF65-F5344CB8AC3E}">
        <p14:creationId xmlns:p14="http://schemas.microsoft.com/office/powerpoint/2010/main" val="2255512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43CF9-8C57-40AF-A3D3-88E5EF463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0B21226-BBAA-4840-A5EC-99EC9470986B}"/>
              </a:ext>
            </a:extLst>
          </p:cNvPr>
          <p:cNvSpPr>
            <a:spLocks noGrp="1"/>
          </p:cNvSpPr>
          <p:nvPr/>
        </p:nvSpPr>
        <p:spPr bwMode="auto">
          <a:xfrm>
            <a:off x="2210769" y="379021"/>
            <a:ext cx="7886700" cy="9941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>
            <a:lvl1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10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6pPr>
            <a:lvl7pPr marL="913822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7pPr>
            <a:lvl8pPr marL="137073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8pPr>
            <a:lvl9pPr marL="182764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9pPr>
          </a:lstStyle>
          <a:p>
            <a:pPr algn="ctr"/>
            <a:r>
              <a:rPr lang="en-US" dirty="0"/>
              <a:t>Linking Attacks: Case of Netflix Prize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1AEDC5-3AC0-4C9B-A77E-CCA347231D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67" y="1433605"/>
            <a:ext cx="1813301" cy="1019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3EEBD2-E7B1-4FFF-BC90-672F40DFD3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255" y="1249327"/>
            <a:ext cx="2172844" cy="1046071"/>
          </a:xfrm>
          <a:prstGeom prst="rect">
            <a:avLst/>
          </a:prstGeom>
        </p:spPr>
      </p:pic>
      <p:pic>
        <p:nvPicPr>
          <p:cNvPr id="8" name="table">
            <a:extLst>
              <a:ext uri="{FF2B5EF4-FFF2-40B4-BE49-F238E27FC236}">
                <a16:creationId xmlns:a16="http://schemas.microsoft.com/office/drawing/2014/main" id="{6CD589FD-49FB-4C38-A430-3602AC64F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119" y="2511731"/>
            <a:ext cx="4602996" cy="2468886"/>
          </a:xfrm>
          <a:prstGeom prst="rect">
            <a:avLst/>
          </a:prstGeom>
        </p:spPr>
      </p:pic>
      <p:pic>
        <p:nvPicPr>
          <p:cNvPr id="9" name="table">
            <a:extLst>
              <a:ext uri="{FF2B5EF4-FFF2-40B4-BE49-F238E27FC236}">
                <a16:creationId xmlns:a16="http://schemas.microsoft.com/office/drawing/2014/main" id="{5966EC50-00D4-4A08-B549-4B725D5BD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472" y="2528787"/>
            <a:ext cx="4250408" cy="2481286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B43003-6FCC-4700-8A91-512CA4784D12}"/>
              </a:ext>
            </a:extLst>
          </p:cNvPr>
          <p:cNvSpPr txBox="1"/>
          <p:nvPr/>
        </p:nvSpPr>
        <p:spPr>
          <a:xfrm>
            <a:off x="7155467" y="2252984"/>
            <a:ext cx="19800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Names available for many users!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43407668-1AB2-4648-9994-795EBB442FC5}"/>
              </a:ext>
            </a:extLst>
          </p:cNvPr>
          <p:cNvSpPr txBox="1"/>
          <p:nvPr/>
        </p:nvSpPr>
        <p:spPr>
          <a:xfrm>
            <a:off x="3876009" y="5032430"/>
            <a:ext cx="47471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/>
              <a:t>Many users are shared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/>
              <a:t>The grades of same users are correlated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/>
              <a:t>A user grades one movie around the same date in two databases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/>
              <a:t>IMDB users are public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 err="1"/>
              <a:t>NetFLIX</a:t>
            </a:r>
            <a:r>
              <a:rPr lang="en-US" sz="1100" dirty="0"/>
              <a:t> and </a:t>
            </a:r>
            <a:r>
              <a:rPr lang="en-US" sz="1100" dirty="0" err="1"/>
              <a:t>IMdB</a:t>
            </a:r>
            <a:r>
              <a:rPr lang="en-US" sz="1100" dirty="0"/>
              <a:t> moves are public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316E43-E3A9-4696-A462-540C8AB93E5D}"/>
              </a:ext>
            </a:extLst>
          </p:cNvPr>
          <p:cNvCxnSpPr/>
          <p:nvPr/>
        </p:nvCxnSpPr>
        <p:spPr>
          <a:xfrm flipV="1">
            <a:off x="6173493" y="3231637"/>
            <a:ext cx="197603" cy="337088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04655B-B048-403E-873D-5FAAA95B17C4}"/>
              </a:ext>
            </a:extLst>
          </p:cNvPr>
          <p:cNvCxnSpPr/>
          <p:nvPr/>
        </p:nvCxnSpPr>
        <p:spPr>
          <a:xfrm>
            <a:off x="4774494" y="1858191"/>
            <a:ext cx="2626963" cy="0"/>
          </a:xfrm>
          <a:prstGeom prst="straightConnector1">
            <a:avLst/>
          </a:prstGeom>
          <a:ln w="1174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037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E32D7BE-5C07-6147-8C95-6CB5B9D714ED}"/>
              </a:ext>
            </a:extLst>
          </p:cNvPr>
          <p:cNvSpPr/>
          <p:nvPr/>
        </p:nvSpPr>
        <p:spPr>
          <a:xfrm>
            <a:off x="-626534" y="844061"/>
            <a:ext cx="13059508" cy="60139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D8B8C-173F-4147-B504-011C3720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attack: genotype can be linked to reveal phenotypes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9DC2C6-93EF-124D-9926-ECCD5E33F5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1BE95-8AB0-F247-9F20-1D72FD326485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4D0F8-0A22-3E47-BA68-9407BEA8F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484" y="1028442"/>
            <a:ext cx="1846907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FC6434-27B1-2A49-AC71-B52A6E790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198" y="1028442"/>
            <a:ext cx="1937208" cy="1371600"/>
          </a:xfrm>
          <a:prstGeom prst="rect">
            <a:avLst/>
          </a:prstGeom>
        </p:spPr>
      </p:pic>
      <p:pic>
        <p:nvPicPr>
          <p:cNvPr id="16386" name="Picture 2" descr="Text: Linking Verbs | Basic Reading and Writing: Cerritos College">
            <a:extLst>
              <a:ext uri="{FF2B5EF4-FFF2-40B4-BE49-F238E27FC236}">
                <a16:creationId xmlns:a16="http://schemas.microsoft.com/office/drawing/2014/main" id="{B70C2C8A-EACB-6C49-AEA4-1EE2D4189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00" y="1473742"/>
            <a:ext cx="185351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AC72A3-A3A2-D54A-BA0E-D87411AE57B4}"/>
              </a:ext>
            </a:extLst>
          </p:cNvPr>
          <p:cNvSpPr txBox="1"/>
          <p:nvPr/>
        </p:nvSpPr>
        <p:spPr>
          <a:xfrm>
            <a:off x="8957637" y="648866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Gursoy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al.,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F9454C-13B7-6242-96DF-945DF18F7F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271" y="2401552"/>
            <a:ext cx="1371600" cy="1117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080323-F2DB-3545-8A43-6A591863FE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5955" y="2426952"/>
            <a:ext cx="1371600" cy="1092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55289FE-17B5-EB42-A6B0-D49FF9BA93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1879" y="4118924"/>
            <a:ext cx="3886200" cy="26924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590B038-6367-5744-B397-7670E079CFD3}"/>
              </a:ext>
            </a:extLst>
          </p:cNvPr>
          <p:cNvSpPr/>
          <p:nvPr/>
        </p:nvSpPr>
        <p:spPr>
          <a:xfrm>
            <a:off x="4500516" y="3994505"/>
            <a:ext cx="462478" cy="3714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CC2D73-83BF-AF4A-AA6B-CF8B58B3D360}"/>
              </a:ext>
            </a:extLst>
          </p:cNvPr>
          <p:cNvSpPr/>
          <p:nvPr/>
        </p:nvSpPr>
        <p:spPr>
          <a:xfrm>
            <a:off x="7755601" y="4687818"/>
            <a:ext cx="462478" cy="3714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29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Latent functional risk in genomics data manifests over time</a:t>
            </a:r>
            <a:endParaRPr/>
          </a:p>
        </p:txBody>
      </p:sp>
      <p:pic>
        <p:nvPicPr>
          <p:cNvPr id="306" name="Google Shape;306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46897" y="1622427"/>
            <a:ext cx="7119761" cy="480218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08" name="Google Shape;308;p28"/>
          <p:cNvSpPr txBox="1"/>
          <p:nvPr/>
        </p:nvSpPr>
        <p:spPr>
          <a:xfrm>
            <a:off x="1" y="6519448"/>
            <a:ext cx="273889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from Zhiqiang Hu, GenoPri’21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Differential privacy</a:t>
            </a:r>
            <a:endParaRPr/>
          </a:p>
        </p:txBody>
      </p:sp>
      <p:sp>
        <p:nvSpPr>
          <p:cNvPr id="264" name="Google Shape;2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98978-E0DC-4BEC-860E-54C957FA8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08" y="2306676"/>
            <a:ext cx="5220462" cy="28265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2AED57-4847-4104-B9B7-1DA6469C73B7}"/>
              </a:ext>
            </a:extLst>
          </p:cNvPr>
          <p:cNvSpPr txBox="1"/>
          <p:nvPr/>
        </p:nvSpPr>
        <p:spPr>
          <a:xfrm>
            <a:off x="1059752" y="1783456"/>
            <a:ext cx="522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mathematical definition for privacy that provides a provable guarantee for the degree of privacy protection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1B5E8E-0E93-4B96-AD15-B26B537CD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912" y="826342"/>
            <a:ext cx="4700680" cy="2007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65422F-95DA-4CC1-95E1-0C1ED6B78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128" y="3319372"/>
            <a:ext cx="4338256" cy="27122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893F3F-7A3F-4E2A-831B-49D202B50DA3}"/>
              </a:ext>
            </a:extLst>
          </p:cNvPr>
          <p:cNvSpPr txBox="1"/>
          <p:nvPr/>
        </p:nvSpPr>
        <p:spPr>
          <a:xfrm>
            <a:off x="0" y="6605859"/>
            <a:ext cx="8306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https://towardsdatascience.com/understanding-differential-privacy-85ce191e198a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75048F-1961-D341-629E-A2DD87929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305" y="-2199131"/>
            <a:ext cx="7287390" cy="13311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048CF3-0841-9C25-D348-37E12D0A6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83224" cy="39789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720730" y="0"/>
            <a:ext cx="894727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>
                <a:solidFill>
                  <a:srgbClr val="2D2DB9">
                    <a:lumMod val="75000"/>
                  </a:srgbClr>
                </a:solidFill>
                <a:latin typeface="Arial" charset="0"/>
                <a:ea typeface="ＭＳ Ｐゴシック" charset="0"/>
              </a:rPr>
              <a:t>Privacy-preserving Binary Alignment Mapping (</a:t>
            </a:r>
            <a:r>
              <a:rPr lang="en-US" sz="2500" b="1" dirty="0" err="1">
                <a:solidFill>
                  <a:srgbClr val="2D2DB9">
                    <a:lumMod val="75000"/>
                  </a:srgbClr>
                </a:solidFill>
                <a:latin typeface="Arial" charset="0"/>
                <a:ea typeface="ＭＳ Ｐゴシック" charset="0"/>
              </a:rPr>
              <a:t>pBAM</a:t>
            </a:r>
            <a:r>
              <a:rPr lang="en-US" sz="2500" b="1" dirty="0">
                <a:solidFill>
                  <a:srgbClr val="2D2DB9">
                    <a:lumMod val="75000"/>
                  </a:srgbClr>
                </a:solidFill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1548" y="3664176"/>
            <a:ext cx="978866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 need to know the sequence of mapped reads to aggregate them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 manipulation on Binary Alignment Files (BAM) 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Find leaky fields/tags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Generalization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Goal: 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Accurate gene/transcript expression quantification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Works with the pipelines /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SAMtools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2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2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A60797-4236-A245-A518-D15C93E1BFCF}"/>
              </a:ext>
            </a:extLst>
          </p:cNvPr>
          <p:cNvSpPr/>
          <p:nvPr/>
        </p:nvSpPr>
        <p:spPr>
          <a:xfrm>
            <a:off x="8059769" y="6583511"/>
            <a:ext cx="18934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A6A6A6"/>
                </a:solidFill>
                <a:latin typeface="Arial" charset="0"/>
                <a:ea typeface="ＭＳ Ｐゴシック" charset="0"/>
              </a:rPr>
              <a:t>[</a:t>
            </a:r>
            <a:r>
              <a:rPr lang="en-US" sz="1100" b="1" dirty="0" err="1">
                <a:solidFill>
                  <a:srgbClr val="A6A6A6"/>
                </a:solidFill>
                <a:latin typeface="Arial" charset="0"/>
                <a:ea typeface="ＭＳ Ｐゴシック" charset="0"/>
              </a:rPr>
              <a:t>Gursoy</a:t>
            </a:r>
            <a:r>
              <a:rPr lang="en-US" sz="1100" b="1" dirty="0">
                <a:solidFill>
                  <a:srgbClr val="A6A6A6"/>
                </a:solidFill>
                <a:latin typeface="Arial" charset="0"/>
                <a:ea typeface="ＭＳ Ｐゴシック" charset="0"/>
              </a:rPr>
              <a:t> et al., Cell,  2020</a:t>
            </a:r>
            <a:r>
              <a:rPr lang="en-US" altLang="ja-JP" sz="1100" b="1" dirty="0">
                <a:solidFill>
                  <a:srgbClr val="A6A6A6"/>
                </a:solidFill>
                <a:latin typeface="Arial" charset="0"/>
                <a:ea typeface="ＭＳ Ｐゴシック" charset="0"/>
              </a:rPr>
              <a:t>]</a:t>
            </a:r>
            <a:endParaRPr lang="en-US" sz="1100" b="1" dirty="0">
              <a:solidFill>
                <a:srgbClr val="A6A6A6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01E704-AD88-EB41-AB11-D53CDD723D2B}"/>
              </a:ext>
            </a:extLst>
          </p:cNvPr>
          <p:cNvGrpSpPr/>
          <p:nvPr/>
        </p:nvGrpSpPr>
        <p:grpSpPr>
          <a:xfrm>
            <a:off x="1515621" y="552360"/>
            <a:ext cx="9144000" cy="2618196"/>
            <a:chOff x="-8379" y="552360"/>
            <a:chExt cx="9144000" cy="26181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42B7F1B-CD1E-264F-883D-48E6955CB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379" y="552360"/>
              <a:ext cx="9144000" cy="261819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95580B-FEE1-954F-B072-20BF13821AB0}"/>
                </a:ext>
              </a:extLst>
            </p:cNvPr>
            <p:cNvSpPr/>
            <p:nvPr/>
          </p:nvSpPr>
          <p:spPr bwMode="auto">
            <a:xfrm>
              <a:off x="5717512" y="2793442"/>
              <a:ext cx="2937747" cy="37711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0000"/>
                </a:solidFill>
                <a:latin typeface="Arial" pitchFamily="-65" charset="0"/>
                <a:ea typeface="ＭＳ Ｐゴシック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8F4681A-26D2-4F3C-A47A-A26F562F6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684" y="3767869"/>
            <a:ext cx="4156628" cy="15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7082"/>
      </p:ext>
    </p:extLst>
  </p:cSld>
  <p:clrMapOvr>
    <a:masterClrMapping/>
  </p:clrMapOvr>
  <p:transition advTm="9121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720730" y="0"/>
            <a:ext cx="894727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>
                <a:solidFill>
                  <a:srgbClr val="2D2DB9">
                    <a:lumMod val="75000"/>
                  </a:srgbClr>
                </a:solidFill>
                <a:latin typeface="Arial" charset="0"/>
                <a:ea typeface="ＭＳ Ｐゴシック" charset="0"/>
              </a:rPr>
              <a:t>Privacy-preserving Binary Alignment Mapping (</a:t>
            </a:r>
            <a:r>
              <a:rPr lang="en-US" sz="2500" b="1" dirty="0" err="1">
                <a:solidFill>
                  <a:srgbClr val="2D2DB9">
                    <a:lumMod val="75000"/>
                  </a:srgbClr>
                </a:solidFill>
                <a:latin typeface="Arial" charset="0"/>
                <a:ea typeface="ＭＳ Ｐゴシック" charset="0"/>
              </a:rPr>
              <a:t>pBAM</a:t>
            </a:r>
            <a:r>
              <a:rPr lang="en-US" sz="2500" b="1" dirty="0">
                <a:solidFill>
                  <a:srgbClr val="2D2DB9">
                    <a:lumMod val="75000"/>
                  </a:srgbClr>
                </a:solidFill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A60797-4236-A245-A518-D15C93E1BFCF}"/>
              </a:ext>
            </a:extLst>
          </p:cNvPr>
          <p:cNvSpPr/>
          <p:nvPr/>
        </p:nvSpPr>
        <p:spPr>
          <a:xfrm>
            <a:off x="8059769" y="6583511"/>
            <a:ext cx="18934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A6A6A6"/>
                </a:solidFill>
                <a:latin typeface="Arial" charset="0"/>
                <a:ea typeface="ＭＳ Ｐゴシック" charset="0"/>
              </a:rPr>
              <a:t>[</a:t>
            </a:r>
            <a:r>
              <a:rPr lang="en-US" sz="1100" b="1" dirty="0" err="1">
                <a:solidFill>
                  <a:srgbClr val="A6A6A6"/>
                </a:solidFill>
                <a:latin typeface="Arial" charset="0"/>
                <a:ea typeface="ＭＳ Ｐゴシック" charset="0"/>
              </a:rPr>
              <a:t>Gursoy</a:t>
            </a:r>
            <a:r>
              <a:rPr lang="en-US" sz="1100" b="1" dirty="0">
                <a:solidFill>
                  <a:srgbClr val="A6A6A6"/>
                </a:solidFill>
                <a:latin typeface="Arial" charset="0"/>
                <a:ea typeface="ＭＳ Ｐゴシック" charset="0"/>
              </a:rPr>
              <a:t> et al., Cell,  2020</a:t>
            </a:r>
            <a:r>
              <a:rPr lang="en-US" altLang="ja-JP" sz="1100" b="1" dirty="0">
                <a:solidFill>
                  <a:srgbClr val="A6A6A6"/>
                </a:solidFill>
                <a:latin typeface="Arial" charset="0"/>
                <a:ea typeface="ＭＳ Ｐゴシック" charset="0"/>
              </a:rPr>
              <a:t>]</a:t>
            </a:r>
            <a:endParaRPr lang="en-US" sz="1100" b="1" dirty="0">
              <a:solidFill>
                <a:srgbClr val="A6A6A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E7959-0570-2E4B-9C6D-81E6D1CA63C2}"/>
              </a:ext>
            </a:extLst>
          </p:cNvPr>
          <p:cNvSpPr txBox="1"/>
          <p:nvPr/>
        </p:nvSpPr>
        <p:spPr>
          <a:xfrm>
            <a:off x="4658086" y="390851"/>
            <a:ext cx="3106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(grounded in privacy and utility)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BF81A-4667-994D-8A7A-21B6827D8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63"/>
          <a:stretch/>
        </p:blipFill>
        <p:spPr>
          <a:xfrm>
            <a:off x="4887559" y="936306"/>
            <a:ext cx="3762749" cy="55308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C8386D-2E7E-5D4F-BF28-6A1D6FD9A353}"/>
              </a:ext>
            </a:extLst>
          </p:cNvPr>
          <p:cNvSpPr txBox="1"/>
          <p:nvPr/>
        </p:nvSpPr>
        <p:spPr>
          <a:xfrm>
            <a:off x="1720730" y="2503347"/>
            <a:ext cx="32918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Unit = nucleotide (signal track)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NA12878 RNA-Seq data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Test the </a:t>
            </a:r>
            <a:r>
              <a:rPr lang="en-US" sz="15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privacy</a:t>
            </a: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for each level of masking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Measure the </a:t>
            </a:r>
            <a:r>
              <a:rPr lang="en-US" sz="15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error</a:t>
            </a: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introduced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B50DF-5F19-144A-B20B-62D5433C38D5}"/>
              </a:ext>
            </a:extLst>
          </p:cNvPr>
          <p:cNvSpPr txBox="1"/>
          <p:nvPr/>
        </p:nvSpPr>
        <p:spPr>
          <a:xfrm>
            <a:off x="8512661" y="957822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x10</a:t>
            </a:r>
            <a:r>
              <a:rPr lang="en-US" sz="800" baseline="30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-6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C84F92-0705-1345-BAC6-6EC1113C516C}"/>
              </a:ext>
            </a:extLst>
          </p:cNvPr>
          <p:cNvSpPr txBox="1"/>
          <p:nvPr/>
        </p:nvSpPr>
        <p:spPr>
          <a:xfrm>
            <a:off x="8512661" y="3395800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x10</a:t>
            </a:r>
            <a:r>
              <a:rPr lang="en-US" sz="800" baseline="30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-6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6D7D0D-797E-2C4C-81C3-E0D7584AEF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112"/>
          <a:stretch/>
        </p:blipFill>
        <p:spPr>
          <a:xfrm>
            <a:off x="8851263" y="957823"/>
            <a:ext cx="412293" cy="553084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0A8E44-0763-D748-A0BE-5A0692F5F066}"/>
              </a:ext>
            </a:extLst>
          </p:cNvPr>
          <p:cNvCxnSpPr/>
          <p:nvPr/>
        </p:nvCxnSpPr>
        <p:spPr bwMode="auto">
          <a:xfrm>
            <a:off x="5479411" y="6250926"/>
            <a:ext cx="3033251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F81C20C-A77C-D848-8829-ECE34B02B470}"/>
              </a:ext>
            </a:extLst>
          </p:cNvPr>
          <p:cNvSpPr txBox="1"/>
          <p:nvPr/>
        </p:nvSpPr>
        <p:spPr>
          <a:xfrm>
            <a:off x="4887559" y="6298263"/>
            <a:ext cx="4116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𝛿 increases as we mask more and more common variants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AB2C48-8C4A-5C45-A644-84D06914035E}"/>
              </a:ext>
            </a:extLst>
          </p:cNvPr>
          <p:cNvSpPr txBox="1"/>
          <p:nvPr/>
        </p:nvSpPr>
        <p:spPr>
          <a:xfrm rot="16200000">
            <a:off x="8092632" y="3257301"/>
            <a:ext cx="2895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𝜀 decreases as we introduce more error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9EB9FA5-ED91-984F-B979-BCDB411F64AC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7791319" y="3407023"/>
            <a:ext cx="3033251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43919639"/>
      </p:ext>
    </p:extLst>
  </p:cSld>
  <p:clrMapOvr>
    <a:masterClrMapping/>
  </p:clrMapOvr>
  <p:transition advTm="8402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1287-50A4-B5D8-DFAD-B794070AD8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Privacy &amp; Security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544005-C582-74EE-D145-A0D1174E75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BA639-015E-0834-92D4-5E8690924C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97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Privacy is different than Security</a:t>
            </a:r>
            <a:endParaRPr dirty="0"/>
          </a:p>
        </p:txBody>
      </p:sp>
      <p:sp>
        <p:nvSpPr>
          <p:cNvPr id="151" name="Google Shape;15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2" name="Picture 2" descr="Information Security vs Privacy, are the Lines Blurring? – Froud on Fraud">
            <a:extLst>
              <a:ext uri="{FF2B5EF4-FFF2-40B4-BE49-F238E27FC236}">
                <a16:creationId xmlns:a16="http://schemas.microsoft.com/office/drawing/2014/main" id="{4BB726CA-B299-44BF-6CEA-60402A64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97" y="1803000"/>
            <a:ext cx="6066068" cy="404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FFA430-2757-5541-949D-3559ED976ACC}"/>
              </a:ext>
            </a:extLst>
          </p:cNvPr>
          <p:cNvSpPr/>
          <p:nvPr/>
        </p:nvSpPr>
        <p:spPr>
          <a:xfrm>
            <a:off x="932090" y="6205898"/>
            <a:ext cx="5036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Figure: https://www.davidfroud.com/information-security-vs-privacy-are-the-lines-blurring/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A139-7E4D-14FF-B916-ED002D04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Biomedical data storage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41DCF-C398-D59A-4CF9-AA1221A28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Data integrity</a:t>
            </a:r>
            <a:r>
              <a:rPr lang="en-US" dirty="0"/>
              <a:t>: ensuring accuracy and reliability for data during its entire life cycle</a:t>
            </a:r>
          </a:p>
          <a:p>
            <a:r>
              <a:rPr lang="en-US" b="1" dirty="0"/>
              <a:t>Access control</a:t>
            </a:r>
            <a:r>
              <a:rPr lang="en-US" dirty="0"/>
              <a:t>: appropriate access to those who need it, and not to those who don’t</a:t>
            </a:r>
          </a:p>
          <a:p>
            <a:r>
              <a:rPr lang="en-US" b="1" dirty="0"/>
              <a:t>Ownership rights</a:t>
            </a:r>
            <a:r>
              <a:rPr lang="en-US" dirty="0"/>
              <a:t>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 to access, create, modify, package, derive benefit from, sell, or remove the data, and also the right to assign these access privileges to others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5705A-5E23-CAF4-8948-114E0B22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02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AE861-2670-D981-5634-DA238F83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Blockchain can be useful for data storage/sharing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F7007-15D1-D272-9525-795C6F222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215" y="1658518"/>
            <a:ext cx="10515600" cy="17704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Why?</a:t>
            </a:r>
          </a:p>
          <a:p>
            <a:pPr lvl="1"/>
            <a:r>
              <a:rPr lang="en-US" sz="1800" b="1" dirty="0">
                <a:effectLst/>
              </a:rPr>
              <a:t>Decentralization</a:t>
            </a:r>
            <a:r>
              <a:rPr lang="en-US" sz="1800" dirty="0">
                <a:effectLst/>
              </a:rPr>
              <a:t> - information on a blockchain is distributed across a network of computers, prevents a single point of failure</a:t>
            </a:r>
          </a:p>
          <a:p>
            <a:pPr lvl="1"/>
            <a:r>
              <a:rPr lang="en-US" sz="1800" b="1" dirty="0">
                <a:effectLst/>
              </a:rPr>
              <a:t>Immutability</a:t>
            </a:r>
            <a:r>
              <a:rPr lang="en-US" sz="1800" dirty="0">
                <a:effectLst/>
              </a:rPr>
              <a:t> - once data is added to the blockchain, it cannot be altered or removed. </a:t>
            </a:r>
          </a:p>
          <a:p>
            <a:pPr lvl="1"/>
            <a:r>
              <a:rPr lang="en-US" sz="1800" b="1" dirty="0">
                <a:effectLst/>
              </a:rPr>
              <a:t>Auditability</a:t>
            </a:r>
            <a:r>
              <a:rPr lang="en-US" sz="1800" dirty="0">
                <a:effectLst/>
              </a:rPr>
              <a:t> - the ability to easily track and verify the history of the blockchain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7DDB2-C1CF-303F-0893-76C00E6D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EEB968-CB12-C536-FB38-D18D3120865C}"/>
              </a:ext>
            </a:extLst>
          </p:cNvPr>
          <p:cNvSpPr txBox="1"/>
          <p:nvPr/>
        </p:nvSpPr>
        <p:spPr>
          <a:xfrm>
            <a:off x="2923592" y="3718595"/>
            <a:ext cx="6344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Blockchain has many potential non-financial applications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C3E3054-5572-340B-ADBC-818C09F1C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46" y="4516164"/>
            <a:ext cx="3219721" cy="181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A7EBC-795F-DCF5-53C8-0FDF15D77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45" y="4781213"/>
            <a:ext cx="4246701" cy="969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93974D-E348-FA6C-78E5-2599992BD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319" y="4326888"/>
            <a:ext cx="1165761" cy="298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4DF03C-58C7-AD09-C915-F6E8B29E9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526" y="5834783"/>
            <a:ext cx="2151107" cy="3955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A0262B-C9DB-9609-6019-E9EBBEAB22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5716" y="4476077"/>
            <a:ext cx="4071068" cy="180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6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A6E4C0E-3BC0-7DDE-D703-11FBBF04E1E9}"/>
              </a:ext>
            </a:extLst>
          </p:cNvPr>
          <p:cNvSpPr txBox="1"/>
          <p:nvPr/>
        </p:nvSpPr>
        <p:spPr>
          <a:xfrm>
            <a:off x="4958501" y="530808"/>
            <a:ext cx="56114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Blockchain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Distributed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ledgers of information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Synchronized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across all participants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Cryptographic links for data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immutability</a:t>
            </a:r>
          </a:p>
          <a:p>
            <a:pPr defTabSz="914377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258F24-F2CE-6751-F62B-C2B4F9F01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6" y="960046"/>
            <a:ext cx="4607800" cy="4482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143CDC-C826-161F-A4CB-3384840D3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277" y="2233672"/>
            <a:ext cx="7333753" cy="19353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64C5F2-4A1F-DBC1-7B57-9458BB66C2F0}"/>
              </a:ext>
            </a:extLst>
          </p:cNvPr>
          <p:cNvSpPr txBox="1"/>
          <p:nvPr/>
        </p:nvSpPr>
        <p:spPr>
          <a:xfrm>
            <a:off x="4714276" y="5093862"/>
            <a:ext cx="7042253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733" b="1" dirty="0"/>
              <a:t>What is blockchain?</a:t>
            </a:r>
          </a:p>
        </p:txBody>
      </p:sp>
    </p:spTree>
    <p:extLst>
      <p:ext uri="{BB962C8B-B14F-4D97-AF65-F5344CB8AC3E}">
        <p14:creationId xmlns:p14="http://schemas.microsoft.com/office/powerpoint/2010/main" val="3220977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Blockchain: a solution for EHR sharing</a:t>
            </a:r>
            <a:endParaRPr dirty="0"/>
          </a:p>
        </p:txBody>
      </p:sp>
      <p:sp>
        <p:nvSpPr>
          <p:cNvPr id="194" name="Google Shape;19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195" name="Google Shape;19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9778" y="1847851"/>
            <a:ext cx="6912443" cy="377139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5"/>
          <p:cNvSpPr txBox="1"/>
          <p:nvPr/>
        </p:nvSpPr>
        <p:spPr>
          <a:xfrm>
            <a:off x="0" y="6492875"/>
            <a:ext cx="361785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 et al. Lancet Digital Health (2021)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E2992-04B8-E423-FB3E-3762D9E3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tracing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E5BED-3F05-F133-36F4-917BFAA2E4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16A940-4679-A8E7-760B-07EEA07890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85"/>
          <a:stretch/>
        </p:blipFill>
        <p:spPr>
          <a:xfrm>
            <a:off x="7579386" y="1076325"/>
            <a:ext cx="3936339" cy="49543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314B6B-2B18-AD0A-A6C9-65FD61839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99" y="2180464"/>
            <a:ext cx="6253727" cy="249707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DD29C2B-3988-D71D-0D47-34789AD06A63}"/>
              </a:ext>
            </a:extLst>
          </p:cNvPr>
          <p:cNvSpPr/>
          <p:nvPr/>
        </p:nvSpPr>
        <p:spPr>
          <a:xfrm>
            <a:off x="247648" y="3455495"/>
            <a:ext cx="5448301" cy="1916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7F22F9-7927-A7B4-7FD2-107656FC32F9}"/>
              </a:ext>
            </a:extLst>
          </p:cNvPr>
          <p:cNvSpPr txBox="1"/>
          <p:nvPr/>
        </p:nvSpPr>
        <p:spPr>
          <a:xfrm>
            <a:off x="2231933" y="3629848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Interview-based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056E7A-42EE-35D6-14B1-20860EF07C7F}"/>
              </a:ext>
            </a:extLst>
          </p:cNvPr>
          <p:cNvSpPr txBox="1"/>
          <p:nvPr/>
        </p:nvSpPr>
        <p:spPr>
          <a:xfrm>
            <a:off x="8718642" y="614660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App-based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7E9449-6CBA-E367-6C48-EA92D65BA2C9}"/>
              </a:ext>
            </a:extLst>
          </p:cNvPr>
          <p:cNvSpPr txBox="1"/>
          <p:nvPr/>
        </p:nvSpPr>
        <p:spPr>
          <a:xfrm>
            <a:off x="76200" y="6490643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https://www.cdc.gov/coronavirus/2019-ncov/global-covid-19/contact-tracing-workflow.html</a:t>
            </a:r>
          </a:p>
        </p:txBody>
      </p:sp>
    </p:spTree>
    <p:extLst>
      <p:ext uri="{BB962C8B-B14F-4D97-AF65-F5344CB8AC3E}">
        <p14:creationId xmlns:p14="http://schemas.microsoft.com/office/powerpoint/2010/main" val="3532330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24B-6175-7AF3-D1AD-EF790371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practically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4D97F-0BE2-D49C-D9C4-06A9266A13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242BB-40DF-DA83-4DC3-A2A1ECFC2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373" y="1243421"/>
            <a:ext cx="6115904" cy="5515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651D15-E6DF-8454-9997-E42F3E85C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71" y="1443038"/>
            <a:ext cx="47148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9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1094" y="0"/>
            <a:ext cx="646981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privacy anyway?</a:t>
            </a:r>
            <a:endParaRPr dirty="0"/>
          </a:p>
        </p:txBody>
      </p:sp>
      <p:sp>
        <p:nvSpPr>
          <p:cNvPr id="143" name="Google Shape;14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“the claim of individuals, groups, or institutions to determine for themselves when, how, and to what extent information about them is communicated to others” – Alan Westin (1967)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dirty="0"/>
          </a:p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Ownership: “‘personal data’ means any information relating to an identified or identifiable natural person (‘data subject’)” – GDPR (2018)</a:t>
            </a:r>
          </a:p>
          <a:p>
            <a:pPr marL="685800" lvl="1" indent="-16510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consent, the rights to be informed, of controlling/restricting access, of rectification, and erasure</a:t>
            </a:r>
          </a:p>
          <a:p>
            <a:pPr marL="685800" lvl="1" indent="-165100"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Who owns your health data?</a:t>
            </a:r>
            <a:endParaRPr dirty="0"/>
          </a:p>
        </p:txBody>
      </p:sp>
      <p:sp>
        <p:nvSpPr>
          <p:cNvPr id="187" name="Google Shape;18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Legally, varies by state, but usually, not the patients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most states, legal ownership still resides in your healthcare provider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HIPAA establishes standards for protecting “individually identifiable health information”, and patients can “inspect, review and receive a copy of his or her own medical records and billing records”</a:t>
            </a:r>
            <a:endParaRPr dirty="0"/>
          </a:p>
        </p:txBody>
      </p:sp>
      <p:sp>
        <p:nvSpPr>
          <p:cNvPr id="188" name="Google Shape;18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HIPAA PHI for de-identification</a:t>
            </a:r>
            <a:endParaRPr dirty="0"/>
          </a:p>
        </p:txBody>
      </p:sp>
      <p:sp>
        <p:nvSpPr>
          <p:cNvPr id="280" name="Google Shape;28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81" name="Google Shape;281;p25"/>
          <p:cNvSpPr txBox="1"/>
          <p:nvPr/>
        </p:nvSpPr>
        <p:spPr>
          <a:xfrm>
            <a:off x="1267279" y="1409438"/>
            <a:ext cx="10515600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Names;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All geographical subdivisions smaller than a State, including street address, city, county, precinct, zip code, and their equivalent geocodes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All elements of dates (except year) for dates directly related to an individual, including birth date, admission date, discharge date, date of death; 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Phone numbers;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Fax numbers;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Electronic mail addresses;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Social Security numbers;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Medical record numbers;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Health plan beneficiary numbers;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Account numbers;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Certificate/license numbers;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Vehicle identifiers and serial numbers, including license plate numbers;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 Device identifiers and serial numbers;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14. Web Universal Resource Locators (URLs);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 Internet Protocol (IP) address numbers;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16. Biometric identifiers, including finger and voice prints;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Full face photographic images and any comparable images; and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18. Any other unique identifying number, characteristic, or code </a:t>
            </a:r>
            <a:endParaRPr dirty="0"/>
          </a:p>
        </p:txBody>
      </p:sp>
      <p:sp>
        <p:nvSpPr>
          <p:cNvPr id="282" name="Google Shape;282;p25"/>
          <p:cNvSpPr txBox="1"/>
          <p:nvPr/>
        </p:nvSpPr>
        <p:spPr>
          <a:xfrm>
            <a:off x="0" y="6567586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https://cphs.berkeley.edu/hipaa/hipaa18.html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379984-EF81-4A6F-BF77-E081E7CEE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095" y="4053045"/>
            <a:ext cx="8207410" cy="2095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B8D193-471C-4099-B7B8-00BA6566A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846" y="2099201"/>
            <a:ext cx="7396094" cy="19538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15419F-81CE-4B49-9D5F-7B00BC882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6095" y="1585914"/>
            <a:ext cx="2067213" cy="381053"/>
          </a:xfrm>
          <a:prstGeom prst="rect">
            <a:avLst/>
          </a:prstGeom>
        </p:spPr>
      </p:pic>
      <p:sp>
        <p:nvSpPr>
          <p:cNvPr id="2" name="Google Shape;279;p25">
            <a:extLst>
              <a:ext uri="{FF2B5EF4-FFF2-40B4-BE49-F238E27FC236}">
                <a16:creationId xmlns:a16="http://schemas.microsoft.com/office/drawing/2014/main" id="{EAD1B68D-E23C-2104-A992-36A0312CE8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Re-identification using genetic data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488" y="903351"/>
            <a:ext cx="6925003" cy="4405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2F0454-14C3-4F6E-BBC3-CDBEEE607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224" y="1909991"/>
            <a:ext cx="3380856" cy="2686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89AFC0-C587-48EA-BC16-CC72583EA46B}"/>
              </a:ext>
            </a:extLst>
          </p:cNvPr>
          <p:cNvSpPr txBox="1"/>
          <p:nvPr/>
        </p:nvSpPr>
        <p:spPr>
          <a:xfrm>
            <a:off x="-1656" y="6427113"/>
            <a:ext cx="60976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Bonomi et al. Nature Genetics (2020)</a:t>
            </a:r>
          </a:p>
          <a:p>
            <a:r>
              <a:rPr lang="en-US" sz="1100" dirty="0"/>
              <a:t>https://www.sciencenews.org/article/genetic-genealogy-forensics-top-science-stories-2018-yir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F1C21B-F704-49F0-911B-D987BA0D6986}"/>
              </a:ext>
            </a:extLst>
          </p:cNvPr>
          <p:cNvCxnSpPr/>
          <p:nvPr/>
        </p:nvCxnSpPr>
        <p:spPr>
          <a:xfrm>
            <a:off x="868680" y="4596150"/>
            <a:ext cx="23682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0.8|28.7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6867</TotalTime>
  <Words>942</Words>
  <Application>Microsoft Office PowerPoint</Application>
  <PresentationFormat>Widescreen</PresentationFormat>
  <Paragraphs>132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Roboto</vt:lpstr>
      <vt:lpstr>Office Theme</vt:lpstr>
      <vt:lpstr>Biomedical Data Science: Data Privacy </vt:lpstr>
      <vt:lpstr>PowerPoint Presentation</vt:lpstr>
      <vt:lpstr>PowerPoint Presentation</vt:lpstr>
      <vt:lpstr>PowerPoint Presentation</vt:lpstr>
      <vt:lpstr>What is privacy anyway?</vt:lpstr>
      <vt:lpstr>Who owns your health data?</vt:lpstr>
      <vt:lpstr>HIPAA PHI for de-identification</vt:lpstr>
      <vt:lpstr>Re-identification using genetic data</vt:lpstr>
      <vt:lpstr>PowerPoint Presentation</vt:lpstr>
      <vt:lpstr>PowerPoint Presentation</vt:lpstr>
      <vt:lpstr>Biomedical data: To share … or not?</vt:lpstr>
      <vt:lpstr>Privacy vs Utility</vt:lpstr>
      <vt:lpstr>PowerPoint Presentation</vt:lpstr>
      <vt:lpstr>Privacy leakage in functional genomics</vt:lpstr>
      <vt:lpstr>PowerPoint Presentation</vt:lpstr>
      <vt:lpstr>PowerPoint Presentation</vt:lpstr>
      <vt:lpstr>Linking attack: genotype can be linked to reveal phenotypes</vt:lpstr>
      <vt:lpstr>Latent functional risk in genomics data manifests over time</vt:lpstr>
      <vt:lpstr>Differential privacy</vt:lpstr>
      <vt:lpstr>PowerPoint Presentation</vt:lpstr>
      <vt:lpstr>PowerPoint Presentation</vt:lpstr>
      <vt:lpstr>Privacy &amp; Security</vt:lpstr>
      <vt:lpstr>Privacy is different than Security</vt:lpstr>
      <vt:lpstr>Biomedical data storage needs</vt:lpstr>
      <vt:lpstr>Blockchain can be useful for data storage/sharing</vt:lpstr>
      <vt:lpstr>PowerPoint Presentation</vt:lpstr>
      <vt:lpstr>Blockchain: a solution for EHR sharing</vt:lpstr>
      <vt:lpstr>Contact tracing</vt:lpstr>
      <vt:lpstr>Utility practically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&amp; Cyberbiosecurity</dc:title>
  <dc:creator>ERIC_NI</dc:creator>
  <cp:lastModifiedBy>ERIC_NI</cp:lastModifiedBy>
  <cp:revision>58</cp:revision>
  <dcterms:created xsi:type="dcterms:W3CDTF">2022-02-06T08:43:40Z</dcterms:created>
  <dcterms:modified xsi:type="dcterms:W3CDTF">2023-03-01T15:56:16Z</dcterms:modified>
</cp:coreProperties>
</file>