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799" r:id="rId3"/>
    <p:sldMasterId id="2147484404" r:id="rId4"/>
    <p:sldMasterId id="2147484416" r:id="rId5"/>
  </p:sldMasterIdLst>
  <p:notesMasterIdLst>
    <p:notesMasterId r:id="rId27"/>
  </p:notesMasterIdLst>
  <p:handoutMasterIdLst>
    <p:handoutMasterId r:id="rId28"/>
  </p:handoutMasterIdLst>
  <p:sldIdLst>
    <p:sldId id="6370" r:id="rId6"/>
    <p:sldId id="282" r:id="rId7"/>
    <p:sldId id="276" r:id="rId8"/>
    <p:sldId id="273" r:id="rId9"/>
    <p:sldId id="418" r:id="rId10"/>
    <p:sldId id="279" r:id="rId11"/>
    <p:sldId id="280" r:id="rId12"/>
    <p:sldId id="428" r:id="rId13"/>
    <p:sldId id="283" r:id="rId14"/>
    <p:sldId id="289" r:id="rId15"/>
    <p:sldId id="290" r:id="rId16"/>
    <p:sldId id="291" r:id="rId17"/>
    <p:sldId id="292" r:id="rId18"/>
    <p:sldId id="293" r:id="rId19"/>
    <p:sldId id="429" r:id="rId20"/>
    <p:sldId id="258" r:id="rId21"/>
    <p:sldId id="263" r:id="rId22"/>
    <p:sldId id="287" r:id="rId23"/>
    <p:sldId id="264" r:id="rId24"/>
    <p:sldId id="259" r:id="rId25"/>
    <p:sldId id="260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1"/>
    <p:restoredTop sz="94815"/>
  </p:normalViewPr>
  <p:slideViewPr>
    <p:cSldViewPr snapToGrid="0" snapToObjects="1">
      <p:cViewPr varScale="1">
        <p:scale>
          <a:sx n="111" d="100"/>
          <a:sy n="111" d="100"/>
        </p:scale>
        <p:origin x="19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E91454-1535-8943-B0F8-560794E5EE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8A04-6B54-A346-943D-7BE4B99B15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FFCF904-919C-D945-8CD5-4EB83052B19E}" type="datetimeFigureOut">
              <a:rPr lang="en-US"/>
              <a:pPr>
                <a:defRPr/>
              </a:pPr>
              <a:t>2/19/23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6F5EF-7449-7B40-9EEA-9E9873B40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EA97C-C119-F645-8563-1D8DD3C2AD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2B8F07C-C423-EF47-8BC6-FE18CE62C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DE26A2-CE7B-3940-BFCE-9000FF80E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A61EF-A77B-6C42-AA2F-E7E97DC358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8A0AA12-5DA2-854E-8537-6DBEC5DE50CC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0A6024-4A3B-534E-9C9D-4B9176974A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A328E5-4392-824D-97AA-A362DA1E6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71DF7-F9AA-524B-8A38-96CA999B2D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678EC-47CF-B94E-B7B9-9999D66FF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0A2B597-1F73-884A-8565-E438DF9A1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49CA78-16C5-7B49-B2D2-051E2A089D15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392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b8bbd676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b8bbd676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181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b8bbd676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b8bbd676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60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E3F2A3ED-C654-7644-B6E7-EBBD49B0A9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8FCE02C-5BFD-C145-8CA9-02B756CED69D}" type="slidenum">
              <a:rPr lang="en-US" altLang="en-US" sz="13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C602520A-4F4D-944A-9905-F2E3BBA72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0D46F89-AF8F-C141-AC2F-097EEACE5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CD1E626C-FDB2-0E4D-B673-5D2980DF7D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FD4B353-43F9-AE46-83C1-BD3864AD2804}" type="slidenum">
              <a:rPr lang="en-US" altLang="en-US" sz="13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10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CDD3CD5D-8DD3-9746-B740-50032AB9C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67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BDB3FEE-D9D9-C94B-AEDA-E72BDD3C5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REM: Picking interesting relationships between genes pairs from ~18M possibilities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6D405BBF-F386-1547-BE1A-FF4179E05C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E15D8D4-6850-0F4B-B08A-77AA4226E38E}" type="slidenum">
              <a:rPr lang="en-US" altLang="en-US" sz="13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B040BDAE-B5BA-5347-A479-FEDF298DE4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67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A04B2CB-4C5E-5E4F-B321-FAC219BE2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84" tIns="45792" rIns="91584" bIns="4579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REM: Picking interesting relationships between genes pairs from ~18M possibilities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177D9182-4D1D-6549-951C-AB4683290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FE42680C-23CE-EC48-B783-C80BF3298B7D}" type="slidenum">
              <a:rPr lang="en-US" altLang="en-US" sz="13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DC912821-0912-5046-9013-90EA2650C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67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BDC7B4E-530B-AE46-B049-284EFD55D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REM: Picking interesting relationships between genes pairs from ~18M possibilities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435B976D-E9F6-814A-B38F-D94D01A55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D81C96B-A605-5242-B415-9D7EE1339C2C}" type="slidenum">
              <a:rPr lang="en-US" altLang="en-US" sz="13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19D2BA3A-C3AC-AA49-9B08-4CB4B18EE5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67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3F20F14-19A9-134F-8074-CC3FA50C2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REM: Picking interesting relationships between genes pairs from ~18M possibilities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b8bbd67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b8bbd67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26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b8bbd676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b8bbd676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11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b8bbd676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b8bbd676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41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8D7F-04FC-244B-8527-FDA536AF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479B-D3E2-D94B-AE3A-1D620AF504EC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4370C-8F65-CD41-BFC3-B4D80231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41354-3655-FF4D-B0C2-8898CC96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A1FB-1332-384F-B1AC-58AF5627B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10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44F09-8677-2F40-8C48-D1ECDC1B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780CD-11E0-944B-9186-06E03EF0F591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ABD49-D2B3-6746-801A-D5997C6C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3C40C-EE4F-3D42-A4F0-77DFFA40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6573-C1A3-5243-8E16-6ACE003BB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33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DB84A-A161-9B4D-897B-A3ED00D7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8BA8-2348-6946-A67C-F1CF48093C35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FB9DF-0C42-274B-84EA-051F2F71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3F14-E719-CB43-B80C-5549D2E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9EA-47F9-A543-83C7-37BD478A6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06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0413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6210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6203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738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7254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84616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9421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524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081DC-56FC-734F-B16E-1B16C75F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B421-7C10-454E-B712-1232AC901C63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426B2-3256-3C40-BDDE-67617B1E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35807-4998-7A45-9D01-59D719DB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54F6-F33E-394E-8910-CDD40B6FD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614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020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0001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2283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24548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DCEB2-2F9C-4142-90F0-CECA22A7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D9FE-0413-2044-966A-B359E143B528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C1F31-1D12-CF41-BA9F-A0251F84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95DB0-65C7-3042-9D18-3D81E383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A8E8-61E9-C64B-B41C-34A744AEA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38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0CE77-7B3C-084B-A493-B0FC39EF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293C-7434-7547-8B71-E5011C56268D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17C06-446E-4D46-A28F-9C7AEFA7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AE20C-E2A3-DD41-821B-441C5EE7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64E2-4BB9-074C-BC8F-61521BC2B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34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842E-4794-C142-A40C-ECD24B40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5C50-4AE7-6A4A-B643-7A0A83D4AD1D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D1995-2799-094F-9708-E2657EFA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F63D-96EA-1A4A-A9A0-13372CFC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92AB6-DB55-1443-BE89-A336824DA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57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F8003B-C64D-5947-8429-2CE4A584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AFA9-9E3A-2F4F-A050-A98F0F7C7EF9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01A955-F6DD-0745-9301-A6F44F13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BBDF17-0C8D-B243-84DD-11A8C5D1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6708-CFC3-D448-8936-FEF98C744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178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7479C5-7569-1E41-AB1E-1F21757A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4538-1D07-4E44-9733-498F09126E78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21DEAB-49E9-2F49-B7F2-B7B29955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6A43AE-DF6D-AB4F-AAFD-909DB9BB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38A36-19F8-B54A-991A-00D6E3A5C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810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AF7766-12D1-6C4C-9AC5-2D0DF497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9647F-2735-BE48-974D-3022AC5397F7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9356F7-938A-054B-B843-507053563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CFD857-040B-1344-A51B-B79C011A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BCC9-EBEF-A645-9391-8DA72A91B3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8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83AB-CBD3-7B44-B1D6-9375EE53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A65C-E7C7-7F4D-A392-FBA867D0F9B0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B15E3-A772-F84B-A2EB-82C1A354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946A0-EEB6-BC46-85EA-5EA6B6AC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FACE-EC37-B54D-B591-5435597A9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804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D0112B-1F80-9A4F-860D-F446FE88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10BE-D0DB-C048-9DFA-DD9B56BFE21A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70E393-A3EE-7B4B-B0D9-D094F7F0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DD0A86-8957-E84A-B0D2-5B37F88F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AB1C-E1B7-CA45-8C2F-931781CC5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201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71C15D-E161-6E4E-9898-2EBED7B1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FA67-EDB6-9F48-ACE3-DAC469371F8F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86BE47-14B6-A749-B443-0553E292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911A6D-F751-414C-B3F4-7F5FD5A2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62B7-D259-9648-B647-87511CA8F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536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DCED9E-410B-1F48-9813-36FD258B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681C-EFB2-9E45-AE4F-5267F42F4F06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B6A6D4-743C-BC4E-BCB1-D57B13DA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65AC6D-0B36-D943-B9A5-A09EAF5A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3200-82A4-6C49-9A4D-FEDBDAE524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322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FC9F-4B16-5344-B8F3-DD656459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EA663-0461-FB46-B88F-45F43F172FA7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2B70F-A6BE-4443-9877-5D65DE13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C6316-050A-9D47-8698-90D9919E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09EA-02CA-974F-8AFC-855D2C0C6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62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9E23B-889A-3842-A2C7-4018D739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6ED9-DCF7-B648-BAB2-C86A37B0D683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532B3-937D-A74D-9A6B-9BF4383D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2695-73A5-364D-8DB8-CB3522BD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EDD1-0DEE-E149-9383-B31963BEF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319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2859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9567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4628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4842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291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3A190E-E1A3-6540-820A-526BE867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1075-C6E5-EB4D-8D52-8954CEFD2078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A1F97A-6E03-A54E-9F27-9318F1EF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C8EF8B-4EC0-4A4B-94BC-B18FBF28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3690C-5671-5D4A-A4DD-0086993B6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138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4469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27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7276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3717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3188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28503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2733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93996A-FDB1-454B-BBAF-774D315F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35310-5ABA-8245-9BA6-609A349C6DCB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B196F4-840C-D342-BEC3-2E60638B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204931-A800-DF41-B683-8946CE10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AA45-1FDD-9040-8EEC-2FE83F332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13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F0EB10-C1CA-3346-88E5-2BDB4C97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C101B-68B8-2A4A-AD9D-6C2394B1491E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0A0FED-F2F3-3143-A828-104E41F2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105897-917B-E049-B8A8-119554AC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78E0-C599-524C-964A-B99D59CCC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94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98437F-9380-1B4B-8C6D-9D2DBFE6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8997-84E2-674B-92A3-DAF5897D8B1B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FC1EF4-4008-E240-A415-28C569B5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2A815D-70B4-F743-9EC2-14539C3C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A030-E5A5-E74D-96AE-A13CA8C6F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2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EC66BF-E651-074C-93C0-CF6970D8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8762-759A-0B45-BB67-0224E23D7377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5DCB6F-76BD-824F-B9A9-2B225232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3BA0E2-0F36-A647-A7AB-45B00FC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5917-D938-7C41-9214-38D03B084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34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22B892-3700-FE4B-A828-24E0C382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CC93-6B6D-7942-8C13-AC2F79CF0D5A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E536CB-E211-3C4E-93DA-9C4F3902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3B6FAC-2F14-3F4F-A534-94757038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7BC5-059A-B74A-82B7-A5C1FE24E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19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16ED78B-12EE-CB4B-92F4-0DE896FB53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7308D8-BA18-914C-B630-1F2F1F1A6F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BA46D-EA79-AD44-BDC8-D105105A1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8E33625-B28E-4247-A7BE-21BB672AE4A9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39912-2624-B24A-A76F-57114E950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43CF1-434D-C440-82F0-1273090F7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FE43681-D3B5-BF41-893E-33DB40094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BF0ADB8-E090-7744-8539-1305FFCA6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6B87025-0E6D-E047-A76E-5764B4838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980400EB-9FCF-3240-912B-ED5213ADF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6673850"/>
            <a:ext cx="1695450" cy="184150"/>
          </a:xfrm>
          <a:prstGeom prst="rect">
            <a:avLst/>
          </a:prstGeom>
          <a:noFill/>
          <a:ln>
            <a:noFill/>
          </a:ln>
        </p:spPr>
        <p:txBody>
          <a:bodyPr lIns="92066" tIns="46033" rIns="92066" bIns="46033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700">
                <a:solidFill>
                  <a:srgbClr val="FFFFFF"/>
                </a:solidFill>
                <a:latin typeface="Arial" charset="0"/>
              </a:rPr>
              <a:t>Do not reproduce without permission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40F7A863-0613-EC4A-BB6C-2E2831E4C6D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fld id="{369DFEA4-047C-EA4C-8824-E4C9F7A4D08D}" type="slidenum">
              <a:rPr lang="en-US" alt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>
                <a:defRPr/>
              </a:pPr>
              <a:t>‹#›</a:t>
            </a:fld>
            <a:r>
              <a:rPr lang="en-US" altLang="en-US" sz="1800" b="1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altLang="en-US" sz="1000" b="1">
                <a:solidFill>
                  <a:srgbClr val="969696"/>
                </a:solidFill>
                <a:latin typeface="Arial" charset="0"/>
              </a:rPr>
              <a:t>Lectures.GersteinLab.org</a:t>
            </a:r>
            <a:r>
              <a:rPr lang="en-US" altLang="en-US" sz="40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US" altLang="en-US" sz="300">
                <a:solidFill>
                  <a:srgbClr val="000000"/>
                </a:solidFill>
                <a:latin typeface="Arial" charset="0"/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7DC853E6-195B-794E-84A3-35FD36DD93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37282549-823D-0648-950C-68E30AB753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22F9C-FB12-B54D-8B07-0C31989A3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F8B94F5-4938-E647-920D-9709F5ACA184}" type="datetimeFigureOut">
              <a:rPr lang="en-US" altLang="en-US"/>
              <a:pPr>
                <a:defRPr/>
              </a:pPr>
              <a:t>2/19/23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80656-8771-854B-912C-22EBE8BD9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795B2-3F43-9C45-A9AF-559E94790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402D139-7CDA-344A-BCC7-03EA6C41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63381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B56815E-61CA-0241-9B27-76AC39B9EE7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35" tIns="45969" rIns="91935" bIns="459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4B0E96E-541F-F049-A283-475BE9F7B13F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35" tIns="45969" rIns="91935" bIns="45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734B1B15-0575-DF4B-A5B7-4F439F43C1D3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35" tIns="45969" rIns="91935" bIns="45969"/>
          <a:lstStyle>
            <a:lvl1pPr defTabSz="909638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fld id="{B29183F3-869A-2C4A-882D-BCF89F3B96B9}" type="slidenum">
              <a:rPr lang="en-US" altLang="x-none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>
                <a:defRPr/>
              </a:pPr>
              <a:t>‹#›</a:t>
            </a:fld>
            <a:r>
              <a:rPr lang="en-US" altLang="x-none" sz="1800" b="1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altLang="x-none" sz="1000" b="1">
                <a:solidFill>
                  <a:srgbClr val="969696"/>
                </a:solidFill>
                <a:latin typeface="Arial" charset="0"/>
              </a:rPr>
              <a:t>Lectures.GersteinLab.org</a:t>
            </a:r>
            <a:endParaRPr lang="en-US" altLang="x-none" sz="3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4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</p:sldLayoutIdLst>
  <p:transition/>
  <p:hf hdr="0" ftr="0" dt="0"/>
  <p:txStyles>
    <p:titleStyle>
      <a:lvl1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554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120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69684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6242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2250" indent="-222250" algn="l" defTabSz="9064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5150" indent="-222250" algn="l" defTabSz="90646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6463" indent="-220663" algn="l" defTabSz="9064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0013" indent="-222250" algn="l" defTabSz="9064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0863" indent="-222250" algn="l" defTabSz="90646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1086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7643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4205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0760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20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2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2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26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8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scikit-learn.org/stable/modules/clustering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upload.wikimedia.org/wikipedia/commons/thumb/5/54/Euclidean_Voronoi_diagram.svg/1200px-Euclidean_Voronoi_diagram.svg.p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towardsdatascience.com/gaussian-mixture-models-d13a5e915c8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microbenotes.com/how-to-construct-a-phylogenetic-tree/" TargetMode="External"/><Relationship Id="rId5" Type="http://schemas.openxmlformats.org/officeDocument/2006/relationships/hyperlink" Target="https://46gyn61z4i0t1u1pnq2bbk2e-wpengine.netdna-ssl.com/wp-content/uploads/2018/03/Screen-Shot-2018-03-28-at-11.48.48-am.png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upload.wikimedia.org/wikipedia/commons/thumb/0/05/DBSCAN-density-data.svg/440px-DBSCAN-density-data.svg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3464" y="6168037"/>
            <a:ext cx="1464965" cy="487509"/>
          </a:xfrm>
        </p:spPr>
        <p:txBody>
          <a:bodyPr/>
          <a:lstStyle/>
          <a:p>
            <a:pPr algn="l" eaLnBrk="1" hangingPunct="1"/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Mark Gerstein</a:t>
            </a:r>
            <a:b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</a:br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Yale U.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Symbol" charset="2"/>
              <a:buChar char="à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C422-BA08-6284-A4AE-2840DDD8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97" y="1476573"/>
            <a:ext cx="5618006" cy="431462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7A36139-0478-44C0-C73E-8E1A0189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" y="259932"/>
            <a:ext cx="8577072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Biomedical Data Science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altLang="x-non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</a:t>
            </a:r>
            <a:r>
              <a:rPr kumimoji="0" lang="en-US" altLang="x-non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GersteinLab.org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/courses/452)</a:t>
            </a:r>
          </a:p>
          <a:p>
            <a:pPr lvl="0" eaLnBrk="1" hangingPunct="1">
              <a:lnSpc>
                <a:spcPct val="8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Unsupervised Datamining – General Clustering 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(23m9a)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1F2A44-489F-A451-BEA1-689BEA61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76" y="5954862"/>
            <a:ext cx="3333389" cy="70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0" algn="r" eaLnBrk="1" hangingPunct="1"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Last edit in spring ’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23. Similar to</a:t>
            </a: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 </a:t>
            </a:r>
            <a:b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</a:b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2022’s </a:t>
            </a:r>
            <a:r>
              <a:rPr kumimoji="0" lang="en-US" altLang="ja-JP" sz="14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22m9a &amp; </a:t>
            </a:r>
            <a:b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</a:b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2021’s M9a [which has a video]. </a:t>
            </a:r>
            <a:endParaRPr kumimoji="0" lang="en-US" altLang="x-none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9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8"/>
    </mc:Choice>
    <mc:Fallback xmlns="">
      <p:transition spd="slow" advTm="320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1F026B9B-F5D0-4F45-B992-162962D3E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150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9634" name="Picture 3" descr="gene_expression_cluster">
            <a:extLst>
              <a:ext uri="{FF2B5EF4-FFF2-40B4-BE49-F238E27FC236}">
                <a16:creationId xmlns:a16="http://schemas.microsoft.com/office/drawing/2014/main" id="{1C5DD2C5-5B1D-DD45-96F7-38A84941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63815" r="69420" b="1886"/>
          <a:stretch>
            <a:fillRect/>
          </a:stretch>
        </p:blipFill>
        <p:spPr bwMode="auto">
          <a:xfrm>
            <a:off x="139700" y="4403725"/>
            <a:ext cx="2376488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4">
            <a:extLst>
              <a:ext uri="{FF2B5EF4-FFF2-40B4-BE49-F238E27FC236}">
                <a16:creationId xmlns:a16="http://schemas.microsoft.com/office/drawing/2014/main" id="{6A197FBE-11C9-BF41-ABF7-2298B8FF8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0"/>
            <a:ext cx="25368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u="sng">
              <a:solidFill>
                <a:schemeClr val="tx2"/>
              </a:solidFill>
            </a:endParaRPr>
          </a:p>
        </p:txBody>
      </p:sp>
      <p:sp>
        <p:nvSpPr>
          <p:cNvPr id="69636" name="Rectangle 5">
            <a:extLst>
              <a:ext uri="{FF2B5EF4-FFF2-40B4-BE49-F238E27FC236}">
                <a16:creationId xmlns:a16="http://schemas.microsoft.com/office/drawing/2014/main" id="{D4A1DD19-ECDD-8F40-98F7-EC78EF74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71438"/>
            <a:ext cx="2509838" cy="40941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Clustering</a:t>
            </a:r>
            <a:b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b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yeast cell cycle to uncover interacting proteins</a:t>
            </a:r>
            <a:endParaRPr lang="en-US" altLang="en-US" sz="360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9637" name="Text Box 6">
            <a:extLst>
              <a:ext uri="{FF2B5EF4-FFF2-40B4-BE49-F238E27FC236}">
                <a16:creationId xmlns:a16="http://schemas.microsoft.com/office/drawing/2014/main" id="{1D4F2F94-8F74-6144-9E78-67834E072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357188"/>
            <a:ext cx="1536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grpSp>
        <p:nvGrpSpPr>
          <p:cNvPr id="69638" name="Group 7">
            <a:extLst>
              <a:ext uri="{FF2B5EF4-FFF2-40B4-BE49-F238E27FC236}">
                <a16:creationId xmlns:a16="http://schemas.microsoft.com/office/drawing/2014/main" id="{6B7A47A4-49DB-184E-BE99-998AFEFAE306}"/>
              </a:ext>
            </a:extLst>
          </p:cNvPr>
          <p:cNvGrpSpPr>
            <a:grpSpLocks/>
          </p:cNvGrpSpPr>
          <p:nvPr/>
        </p:nvGrpSpPr>
        <p:grpSpPr bwMode="auto">
          <a:xfrm>
            <a:off x="3073400" y="817563"/>
            <a:ext cx="5427663" cy="4408487"/>
            <a:chOff x="1936" y="515"/>
            <a:chExt cx="3419" cy="2777"/>
          </a:xfrm>
        </p:grpSpPr>
        <p:graphicFrame>
          <p:nvGraphicFramePr>
            <p:cNvPr id="69644" name="Object 2">
              <a:extLst>
                <a:ext uri="{FF2B5EF4-FFF2-40B4-BE49-F238E27FC236}">
                  <a16:creationId xmlns:a16="http://schemas.microsoft.com/office/drawing/2014/main" id="{D62FC8C0-1443-9149-BBCB-9C5337EDC2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36" y="515"/>
            <a:ext cx="3419" cy="2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4" imgW="3683000" imgH="2298700" progId="Excel.Chart.8">
                    <p:embed/>
                  </p:oleObj>
                </mc:Choice>
                <mc:Fallback>
                  <p:oleObj name="Chart" r:id="rId4" imgW="3683000" imgH="2298700" progId="Excel.Char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6" y="515"/>
                          <a:ext cx="3419" cy="2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5" name="Object 3">
              <a:extLst>
                <a:ext uri="{FF2B5EF4-FFF2-40B4-BE49-F238E27FC236}">
                  <a16:creationId xmlns:a16="http://schemas.microsoft.com/office/drawing/2014/main" id="{5D05C66D-3B76-D54E-B118-CEFF260BF29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02" y="2935"/>
            <a:ext cx="3200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6" imgW="2959100" imgH="330200" progId="Photoshop.Image.6">
                    <p:embed/>
                  </p:oleObj>
                </mc:Choice>
                <mc:Fallback>
                  <p:oleObj name="Image" r:id="rId6" imgW="2959100" imgH="330200" progId="Photoshop.Image.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2" y="2935"/>
                          <a:ext cx="3200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639" name="Text Box 10">
            <a:extLst>
              <a:ext uri="{FF2B5EF4-FFF2-40B4-BE49-F238E27FC236}">
                <a16:creationId xmlns:a16="http://schemas.microsoft.com/office/drawing/2014/main" id="{BBDA8A66-B324-2F43-8F45-49DF7F0F6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5880100"/>
            <a:ext cx="4303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Microarray timecourse of 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1 ribosomal protein</a:t>
            </a:r>
          </a:p>
        </p:txBody>
      </p:sp>
      <p:grpSp>
        <p:nvGrpSpPr>
          <p:cNvPr id="69640" name="Group 11">
            <a:extLst>
              <a:ext uri="{FF2B5EF4-FFF2-40B4-BE49-F238E27FC236}">
                <a16:creationId xmlns:a16="http://schemas.microsoft.com/office/drawing/2014/main" id="{1C2C1068-A353-6841-9C55-37D3298EE13E}"/>
              </a:ext>
            </a:extLst>
          </p:cNvPr>
          <p:cNvGrpSpPr>
            <a:grpSpLocks/>
          </p:cNvGrpSpPr>
          <p:nvPr/>
        </p:nvGrpSpPr>
        <p:grpSpPr bwMode="auto">
          <a:xfrm>
            <a:off x="2751138" y="1046163"/>
            <a:ext cx="5470525" cy="4627562"/>
            <a:chOff x="1733" y="659"/>
            <a:chExt cx="3446" cy="2915"/>
          </a:xfrm>
        </p:grpSpPr>
        <p:sp>
          <p:nvSpPr>
            <p:cNvPr id="69642" name="Text Box 12">
              <a:extLst>
                <a:ext uri="{FF2B5EF4-FFF2-40B4-BE49-F238E27FC236}">
                  <a16:creationId xmlns:a16="http://schemas.microsoft.com/office/drawing/2014/main" id="{F4BA628E-5CE6-4A46-B341-3FF05D1ED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37" y="1655"/>
              <a:ext cx="22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mRNA expression level (ratio)</a:t>
              </a:r>
            </a:p>
          </p:txBody>
        </p:sp>
        <p:sp>
          <p:nvSpPr>
            <p:cNvPr id="69643" name="Text Box 13">
              <a:extLst>
                <a:ext uri="{FF2B5EF4-FFF2-40B4-BE49-F238E27FC236}">
                  <a16:creationId xmlns:a16="http://schemas.microsoft.com/office/drawing/2014/main" id="{2DE55340-9164-D343-B4D7-129E57A1D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" y="3286"/>
              <a:ext cx="7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Time-&gt;</a:t>
              </a:r>
            </a:p>
          </p:txBody>
        </p:sp>
      </p:grpSp>
      <p:sp>
        <p:nvSpPr>
          <p:cNvPr id="69641" name="Text Box 14">
            <a:extLst>
              <a:ext uri="{FF2B5EF4-FFF2-40B4-BE49-F238E27FC236}">
                <a16:creationId xmlns:a16="http://schemas.microsoft.com/office/drawing/2014/main" id="{3B3C60B0-FA76-5543-8B49-F50F56230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30480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[Brown, Davis]</a:t>
            </a:r>
          </a:p>
        </p:txBody>
      </p:sp>
    </p:spTree>
  </p:cSld>
  <p:clrMapOvr>
    <a:masterClrMapping/>
  </p:clrMapOvr>
  <p:transition advTm="40336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gene_expression_cluster">
            <a:extLst>
              <a:ext uri="{FF2B5EF4-FFF2-40B4-BE49-F238E27FC236}">
                <a16:creationId xmlns:a16="http://schemas.microsoft.com/office/drawing/2014/main" id="{588BFF57-C69C-8046-9534-4CA35CD6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63815" r="69420" b="1886"/>
          <a:stretch>
            <a:fillRect/>
          </a:stretch>
        </p:blipFill>
        <p:spPr bwMode="auto">
          <a:xfrm>
            <a:off x="139700" y="4403725"/>
            <a:ext cx="2376488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3">
            <a:extLst>
              <a:ext uri="{FF2B5EF4-FFF2-40B4-BE49-F238E27FC236}">
                <a16:creationId xmlns:a16="http://schemas.microsoft.com/office/drawing/2014/main" id="{E54907AB-BDC3-AB45-AA5A-510E64042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0"/>
            <a:ext cx="25368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u="sng">
              <a:solidFill>
                <a:schemeClr val="tx2"/>
              </a:solidFill>
            </a:endParaRPr>
          </a:p>
        </p:txBody>
      </p:sp>
      <p:sp>
        <p:nvSpPr>
          <p:cNvPr id="71683" name="Rectangle 4">
            <a:extLst>
              <a:ext uri="{FF2B5EF4-FFF2-40B4-BE49-F238E27FC236}">
                <a16:creationId xmlns:a16="http://schemas.microsoft.com/office/drawing/2014/main" id="{A6E42E04-FF7A-C54C-B7AA-24A2FB81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71438"/>
            <a:ext cx="2509838" cy="40941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Clustering</a:t>
            </a:r>
            <a:b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b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yeast cell cycle to uncover interacting proteins</a:t>
            </a:r>
          </a:p>
        </p:txBody>
      </p:sp>
      <p:sp>
        <p:nvSpPr>
          <p:cNvPr id="71684" name="Text Box 5">
            <a:extLst>
              <a:ext uri="{FF2B5EF4-FFF2-40B4-BE49-F238E27FC236}">
                <a16:creationId xmlns:a16="http://schemas.microsoft.com/office/drawing/2014/main" id="{3E1815E3-75D4-1143-AE1C-2A5533F98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357188"/>
            <a:ext cx="1536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1685" name="Object 2">
            <a:extLst>
              <a:ext uri="{FF2B5EF4-FFF2-40B4-BE49-F238E27FC236}">
                <a16:creationId xmlns:a16="http://schemas.microsoft.com/office/drawing/2014/main" id="{06B26B5E-ED92-E848-9C00-03CB6EC79E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3400" y="817563"/>
          <a:ext cx="5427663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3683000" imgH="2298700" progId="Excel.Chart.8">
                  <p:embed/>
                </p:oleObj>
              </mc:Choice>
              <mc:Fallback>
                <p:oleObj name="Chart" r:id="rId4" imgW="3683000" imgH="22987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817563"/>
                        <a:ext cx="5427663" cy="39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3">
            <a:extLst>
              <a:ext uri="{FF2B5EF4-FFF2-40B4-BE49-F238E27FC236}">
                <a16:creationId xmlns:a16="http://schemas.microsoft.com/office/drawing/2014/main" id="{5C3F3024-47FC-A649-907A-898D1CAB5C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6925" y="4659313"/>
          <a:ext cx="50800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2959100" imgH="330200" progId="Photoshop.Image.6">
                  <p:embed/>
                </p:oleObj>
              </mc:Choice>
              <mc:Fallback>
                <p:oleObj name="Image" r:id="rId6" imgW="2959100" imgH="330200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4659313"/>
                        <a:ext cx="50800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Text Box 8">
            <a:extLst>
              <a:ext uri="{FF2B5EF4-FFF2-40B4-BE49-F238E27FC236}">
                <a16:creationId xmlns:a16="http://schemas.microsoft.com/office/drawing/2014/main" id="{45AD09A5-22B6-A047-A2C8-9C601C14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3" y="5756275"/>
            <a:ext cx="4618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Random relationship from ~18M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71688" name="Group 9">
            <a:extLst>
              <a:ext uri="{FF2B5EF4-FFF2-40B4-BE49-F238E27FC236}">
                <a16:creationId xmlns:a16="http://schemas.microsoft.com/office/drawing/2014/main" id="{F54EED5A-CFF3-ED4B-B08C-C1010130214C}"/>
              </a:ext>
            </a:extLst>
          </p:cNvPr>
          <p:cNvGrpSpPr>
            <a:grpSpLocks/>
          </p:cNvGrpSpPr>
          <p:nvPr/>
        </p:nvGrpSpPr>
        <p:grpSpPr bwMode="auto">
          <a:xfrm>
            <a:off x="2751138" y="1046163"/>
            <a:ext cx="5470525" cy="4627562"/>
            <a:chOff x="1733" y="659"/>
            <a:chExt cx="3446" cy="2915"/>
          </a:xfrm>
        </p:grpSpPr>
        <p:sp>
          <p:nvSpPr>
            <p:cNvPr id="71689" name="Text Box 10">
              <a:extLst>
                <a:ext uri="{FF2B5EF4-FFF2-40B4-BE49-F238E27FC236}">
                  <a16:creationId xmlns:a16="http://schemas.microsoft.com/office/drawing/2014/main" id="{9107DBA1-BB5D-4745-AF21-700FA54F2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37" y="1655"/>
              <a:ext cx="22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mRNA expression level (ratio)</a:t>
              </a:r>
            </a:p>
          </p:txBody>
        </p:sp>
        <p:sp>
          <p:nvSpPr>
            <p:cNvPr id="71690" name="Text Box 11">
              <a:extLst>
                <a:ext uri="{FF2B5EF4-FFF2-40B4-BE49-F238E27FC236}">
                  <a16:creationId xmlns:a16="http://schemas.microsoft.com/office/drawing/2014/main" id="{1D5E77BB-CECD-DC46-BE93-E42E31DD8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" y="3286"/>
              <a:ext cx="7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Time-&gt;</a:t>
              </a:r>
            </a:p>
          </p:txBody>
        </p:sp>
      </p:grpSp>
    </p:spTree>
  </p:cSld>
  <p:clrMapOvr>
    <a:masterClrMapping/>
  </p:clrMapOvr>
  <p:transition advTm="132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gene_expression_cluster">
            <a:extLst>
              <a:ext uri="{FF2B5EF4-FFF2-40B4-BE49-F238E27FC236}">
                <a16:creationId xmlns:a16="http://schemas.microsoft.com/office/drawing/2014/main" id="{CC322163-177E-1C42-AA9E-A54E086C3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63815" r="69420" b="1886"/>
          <a:stretch>
            <a:fillRect/>
          </a:stretch>
        </p:blipFill>
        <p:spPr bwMode="auto">
          <a:xfrm>
            <a:off x="139700" y="4403725"/>
            <a:ext cx="2376488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3">
            <a:extLst>
              <a:ext uri="{FF2B5EF4-FFF2-40B4-BE49-F238E27FC236}">
                <a16:creationId xmlns:a16="http://schemas.microsoft.com/office/drawing/2014/main" id="{6DE2E9E2-B4BC-D24F-BB21-CA61BE1B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0"/>
            <a:ext cx="25368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u="sng">
              <a:solidFill>
                <a:schemeClr val="tx2"/>
              </a:solidFill>
            </a:endParaRPr>
          </a:p>
        </p:txBody>
      </p:sp>
      <p:sp>
        <p:nvSpPr>
          <p:cNvPr id="73731" name="Rectangle 4">
            <a:extLst>
              <a:ext uri="{FF2B5EF4-FFF2-40B4-BE49-F238E27FC236}">
                <a16:creationId xmlns:a16="http://schemas.microsoft.com/office/drawing/2014/main" id="{C77692EA-6543-EC42-A78A-CD337365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71438"/>
            <a:ext cx="2509838" cy="40941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Clustering</a:t>
            </a:r>
            <a:b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b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yeast cell cycle to uncover interacting proteins</a:t>
            </a:r>
          </a:p>
        </p:txBody>
      </p:sp>
      <p:sp>
        <p:nvSpPr>
          <p:cNvPr id="73732" name="Text Box 5">
            <a:extLst>
              <a:ext uri="{FF2B5EF4-FFF2-40B4-BE49-F238E27FC236}">
                <a16:creationId xmlns:a16="http://schemas.microsoft.com/office/drawing/2014/main" id="{228609D8-7527-2E46-9BC4-144BF3D8E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357188"/>
            <a:ext cx="1536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3733" name="Object 2">
            <a:extLst>
              <a:ext uri="{FF2B5EF4-FFF2-40B4-BE49-F238E27FC236}">
                <a16:creationId xmlns:a16="http://schemas.microsoft.com/office/drawing/2014/main" id="{674AF824-74A4-834D-99DB-5B2DE2C9C6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3400" y="817563"/>
          <a:ext cx="5427663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3429000" imgH="2273300" progId="Excel.Chart.8">
                  <p:embed/>
                </p:oleObj>
              </mc:Choice>
              <mc:Fallback>
                <p:oleObj name="Chart" r:id="rId4" imgW="3429000" imgH="22733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817563"/>
                        <a:ext cx="5427663" cy="39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3">
            <a:extLst>
              <a:ext uri="{FF2B5EF4-FFF2-40B4-BE49-F238E27FC236}">
                <a16:creationId xmlns:a16="http://schemas.microsoft.com/office/drawing/2014/main" id="{0EED1940-83D1-9F4A-92D1-4668AC41A6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6925" y="4659313"/>
          <a:ext cx="50800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2959100" imgH="330200" progId="Photoshop.Image.6">
                  <p:embed/>
                </p:oleObj>
              </mc:Choice>
              <mc:Fallback>
                <p:oleObj name="Image" r:id="rId6" imgW="2959100" imgH="330200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4659313"/>
                        <a:ext cx="50800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5" name="Text Box 8">
            <a:extLst>
              <a:ext uri="{FF2B5EF4-FFF2-40B4-BE49-F238E27FC236}">
                <a16:creationId xmlns:a16="http://schemas.microsoft.com/office/drawing/2014/main" id="{F53DEAE9-DE05-924E-B989-02093ECD8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5661025"/>
            <a:ext cx="4795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Close relationship from 18M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(2 Interacting Ribosomal Proteins)</a:t>
            </a:r>
          </a:p>
        </p:txBody>
      </p:sp>
      <p:grpSp>
        <p:nvGrpSpPr>
          <p:cNvPr id="73736" name="Group 9">
            <a:extLst>
              <a:ext uri="{FF2B5EF4-FFF2-40B4-BE49-F238E27FC236}">
                <a16:creationId xmlns:a16="http://schemas.microsoft.com/office/drawing/2014/main" id="{CA8B2DEC-CD63-BA47-942B-6934CAC1DF63}"/>
              </a:ext>
            </a:extLst>
          </p:cNvPr>
          <p:cNvGrpSpPr>
            <a:grpSpLocks/>
          </p:cNvGrpSpPr>
          <p:nvPr/>
        </p:nvGrpSpPr>
        <p:grpSpPr bwMode="auto">
          <a:xfrm>
            <a:off x="2751138" y="1046163"/>
            <a:ext cx="5470525" cy="4627562"/>
            <a:chOff x="1733" y="659"/>
            <a:chExt cx="3446" cy="2915"/>
          </a:xfrm>
        </p:grpSpPr>
        <p:sp>
          <p:nvSpPr>
            <p:cNvPr id="73738" name="Text Box 10">
              <a:extLst>
                <a:ext uri="{FF2B5EF4-FFF2-40B4-BE49-F238E27FC236}">
                  <a16:creationId xmlns:a16="http://schemas.microsoft.com/office/drawing/2014/main" id="{4A6F177A-B16F-3A4B-A90C-0EE124181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37" y="1655"/>
              <a:ext cx="22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mRNA expression level (ratio)</a:t>
              </a:r>
            </a:p>
          </p:txBody>
        </p:sp>
        <p:sp>
          <p:nvSpPr>
            <p:cNvPr id="73739" name="Text Box 11">
              <a:extLst>
                <a:ext uri="{FF2B5EF4-FFF2-40B4-BE49-F238E27FC236}">
                  <a16:creationId xmlns:a16="http://schemas.microsoft.com/office/drawing/2014/main" id="{265AADCB-8532-294B-8735-FC9FE1D6A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" y="3286"/>
              <a:ext cx="7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Time-&gt;</a:t>
              </a:r>
            </a:p>
          </p:txBody>
        </p:sp>
      </p:grpSp>
      <p:sp>
        <p:nvSpPr>
          <p:cNvPr id="73737" name="Text Box 12">
            <a:extLst>
              <a:ext uri="{FF2B5EF4-FFF2-40B4-BE49-F238E27FC236}">
                <a16:creationId xmlns:a16="http://schemas.microsoft.com/office/drawing/2014/main" id="{B40F26AD-A055-9E44-9CA7-DD28E1574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50" y="304800"/>
            <a:ext cx="263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[Botstein; Church, Vidal]</a:t>
            </a:r>
          </a:p>
        </p:txBody>
      </p:sp>
    </p:spTree>
  </p:cSld>
  <p:clrMapOvr>
    <a:masterClrMapping/>
  </p:clrMapOvr>
  <p:transition advTm="662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gene_expression_cluster">
            <a:extLst>
              <a:ext uri="{FF2B5EF4-FFF2-40B4-BE49-F238E27FC236}">
                <a16:creationId xmlns:a16="http://schemas.microsoft.com/office/drawing/2014/main" id="{2954A129-F655-8842-9F58-5520F836A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63815" r="69420" b="1886"/>
          <a:stretch>
            <a:fillRect/>
          </a:stretch>
        </p:blipFill>
        <p:spPr bwMode="auto">
          <a:xfrm>
            <a:off x="139700" y="4403725"/>
            <a:ext cx="2376488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3">
            <a:extLst>
              <a:ext uri="{FF2B5EF4-FFF2-40B4-BE49-F238E27FC236}">
                <a16:creationId xmlns:a16="http://schemas.microsoft.com/office/drawing/2014/main" id="{88FD1027-4699-CF40-B2DD-E3D4B2B28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0"/>
            <a:ext cx="25368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u="sng">
              <a:solidFill>
                <a:schemeClr val="tx2"/>
              </a:solidFill>
            </a:endParaRPr>
          </a:p>
        </p:txBody>
      </p:sp>
      <p:sp>
        <p:nvSpPr>
          <p:cNvPr id="75779" name="Rectangle 4">
            <a:extLst>
              <a:ext uri="{FF2B5EF4-FFF2-40B4-BE49-F238E27FC236}">
                <a16:creationId xmlns:a16="http://schemas.microsoft.com/office/drawing/2014/main" id="{0BD00F70-E7F9-1341-86ED-AC111F46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71438"/>
            <a:ext cx="2509838" cy="40941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Clustering</a:t>
            </a:r>
            <a:b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b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yeast cell cycle to uncover interacting proteins</a:t>
            </a:r>
          </a:p>
        </p:txBody>
      </p:sp>
      <p:sp>
        <p:nvSpPr>
          <p:cNvPr id="75780" name="Text Box 5">
            <a:extLst>
              <a:ext uri="{FF2B5EF4-FFF2-40B4-BE49-F238E27FC236}">
                <a16:creationId xmlns:a16="http://schemas.microsoft.com/office/drawing/2014/main" id="{18F9CFD3-3857-6C49-B70E-B8422E60E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357188"/>
            <a:ext cx="1536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5781" name="Object 2">
            <a:extLst>
              <a:ext uri="{FF2B5EF4-FFF2-40B4-BE49-F238E27FC236}">
                <a16:creationId xmlns:a16="http://schemas.microsoft.com/office/drawing/2014/main" id="{0301F2D2-4504-4049-A59C-B05DDC32A4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3400" y="817563"/>
          <a:ext cx="5427663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3162300" imgH="2209800" progId="Excel.Chart.8">
                  <p:embed/>
                </p:oleObj>
              </mc:Choice>
              <mc:Fallback>
                <p:oleObj name="Chart" r:id="rId4" imgW="3162300" imgH="22098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817563"/>
                        <a:ext cx="5427663" cy="39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3">
            <a:extLst>
              <a:ext uri="{FF2B5EF4-FFF2-40B4-BE49-F238E27FC236}">
                <a16:creationId xmlns:a16="http://schemas.microsoft.com/office/drawing/2014/main" id="{6293CB43-6B0F-FA4D-AE0E-353C1ABD5D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6925" y="4659313"/>
          <a:ext cx="50800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2959100" imgH="330200" progId="Photoshop.Image.6">
                  <p:embed/>
                </p:oleObj>
              </mc:Choice>
              <mc:Fallback>
                <p:oleObj name="Image" r:id="rId6" imgW="2959100" imgH="330200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4659313"/>
                        <a:ext cx="50800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3" name="Text Box 8">
            <a:extLst>
              <a:ext uri="{FF2B5EF4-FFF2-40B4-BE49-F238E27FC236}">
                <a16:creationId xmlns:a16="http://schemas.microsoft.com/office/drawing/2014/main" id="{03BD6ECE-4691-854E-ABEA-47379682C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75" y="5561013"/>
            <a:ext cx="4873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Predict Functional Interaction of 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Unknown Member of Cluster</a:t>
            </a:r>
          </a:p>
        </p:txBody>
      </p:sp>
      <p:grpSp>
        <p:nvGrpSpPr>
          <p:cNvPr id="75784" name="Group 9">
            <a:extLst>
              <a:ext uri="{FF2B5EF4-FFF2-40B4-BE49-F238E27FC236}">
                <a16:creationId xmlns:a16="http://schemas.microsoft.com/office/drawing/2014/main" id="{328A11B5-B089-7C4D-B880-8BBB13BE0B3C}"/>
              </a:ext>
            </a:extLst>
          </p:cNvPr>
          <p:cNvGrpSpPr>
            <a:grpSpLocks/>
          </p:cNvGrpSpPr>
          <p:nvPr/>
        </p:nvGrpSpPr>
        <p:grpSpPr bwMode="auto">
          <a:xfrm>
            <a:off x="2751138" y="1046163"/>
            <a:ext cx="5470525" cy="4627562"/>
            <a:chOff x="1733" y="659"/>
            <a:chExt cx="3446" cy="2915"/>
          </a:xfrm>
        </p:grpSpPr>
        <p:sp>
          <p:nvSpPr>
            <p:cNvPr id="75790" name="Text Box 10">
              <a:extLst>
                <a:ext uri="{FF2B5EF4-FFF2-40B4-BE49-F238E27FC236}">
                  <a16:creationId xmlns:a16="http://schemas.microsoft.com/office/drawing/2014/main" id="{1F9CFCAA-E408-CC4A-8A6D-E8461AD06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37" y="1655"/>
              <a:ext cx="22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mRNA expression level (ratio)</a:t>
              </a:r>
            </a:p>
          </p:txBody>
        </p:sp>
        <p:sp>
          <p:nvSpPr>
            <p:cNvPr id="75791" name="Text Box 11">
              <a:extLst>
                <a:ext uri="{FF2B5EF4-FFF2-40B4-BE49-F238E27FC236}">
                  <a16:creationId xmlns:a16="http://schemas.microsoft.com/office/drawing/2014/main" id="{01BB1C3A-080A-B346-9607-2610C613F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" y="3286"/>
              <a:ext cx="7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Time-&gt;</a:t>
              </a:r>
            </a:p>
          </p:txBody>
        </p:sp>
      </p:grpSp>
      <p:sp>
        <p:nvSpPr>
          <p:cNvPr id="75785" name="Rectangle 12">
            <a:extLst>
              <a:ext uri="{FF2B5EF4-FFF2-40B4-BE49-F238E27FC236}">
                <a16:creationId xmlns:a16="http://schemas.microsoft.com/office/drawing/2014/main" id="{097770EE-3F66-5F49-AD83-2DC7966D6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2305050"/>
            <a:ext cx="1054100" cy="3444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6" name="Line 13">
            <a:extLst>
              <a:ext uri="{FF2B5EF4-FFF2-40B4-BE49-F238E27FC236}">
                <a16:creationId xmlns:a16="http://schemas.microsoft.com/office/drawing/2014/main" id="{EACC5BA9-1122-DC46-BA63-24CD1C8BF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6963" y="6486525"/>
            <a:ext cx="1874837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Oval 14">
            <a:extLst>
              <a:ext uri="{FF2B5EF4-FFF2-40B4-BE49-F238E27FC236}">
                <a16:creationId xmlns:a16="http://schemas.microsoft.com/office/drawing/2014/main" id="{5E659B9A-BFAF-6D45-979E-E417C6D5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6392863"/>
            <a:ext cx="168275" cy="1873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8" name="Oval 15">
            <a:extLst>
              <a:ext uri="{FF2B5EF4-FFF2-40B4-BE49-F238E27FC236}">
                <a16:creationId xmlns:a16="http://schemas.microsoft.com/office/drawing/2014/main" id="{E85271CB-D2E8-3243-8DE0-C145C2832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6392863"/>
            <a:ext cx="168275" cy="1873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9" name="Oval 16">
            <a:extLst>
              <a:ext uri="{FF2B5EF4-FFF2-40B4-BE49-F238E27FC236}">
                <a16:creationId xmlns:a16="http://schemas.microsoft.com/office/drawing/2014/main" id="{D71CADD8-D674-E849-A7F6-1503FE0F9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6392863"/>
            <a:ext cx="168275" cy="1873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advTm="2292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6">
            <a:extLst>
              <a:ext uri="{FF2B5EF4-FFF2-40B4-BE49-F238E27FC236}">
                <a16:creationId xmlns:a16="http://schemas.microsoft.com/office/drawing/2014/main" id="{5AD5F0AA-CF0E-354B-84C6-99254B0F2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575" y="114300"/>
            <a:ext cx="3498850" cy="1936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Arial" charset="0"/>
              </a:rPr>
              <a:t>Global Network of Relationships</a:t>
            </a:r>
          </a:p>
        </p:txBody>
      </p:sp>
      <p:pic>
        <p:nvPicPr>
          <p:cNvPr id="77826" name="Picture 17">
            <a:extLst>
              <a:ext uri="{FF2B5EF4-FFF2-40B4-BE49-F238E27FC236}">
                <a16:creationId xmlns:a16="http://schemas.microsoft.com/office/drawing/2014/main" id="{5E403AF8-7D20-B747-90FC-3F5C7BF26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278188"/>
            <a:ext cx="69278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18">
            <a:extLst>
              <a:ext uri="{FF2B5EF4-FFF2-40B4-BE49-F238E27FC236}">
                <a16:creationId xmlns:a16="http://schemas.microsoft.com/office/drawing/2014/main" id="{73ED7C9B-6947-9642-9337-DADEC7532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4759325"/>
            <a:ext cx="20240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~470K </a:t>
            </a:r>
            <a:r>
              <a:rPr lang="en-US" altLang="en-US" sz="2400">
                <a:latin typeface="Arial" panose="020B0604020202020204" pitchFamily="34" charset="0"/>
              </a:rPr>
              <a:t>significant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relationships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from ~</a:t>
            </a:r>
            <a:r>
              <a:rPr lang="en-US" altLang="en-US" sz="2400" b="1">
                <a:latin typeface="Arial" panose="020B0604020202020204" pitchFamily="34" charset="0"/>
              </a:rPr>
              <a:t>18M </a:t>
            </a:r>
            <a:r>
              <a:rPr lang="en-US" altLang="en-US" sz="2400">
                <a:latin typeface="Arial" panose="020B0604020202020204" pitchFamily="34" charset="0"/>
              </a:rPr>
              <a:t>possible</a:t>
            </a:r>
          </a:p>
        </p:txBody>
      </p:sp>
    </p:spTree>
  </p:cSld>
  <p:clrMapOvr>
    <a:masterClrMapping/>
  </p:clrMapOvr>
  <p:transition advTm="71984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>
            <a:extLst>
              <a:ext uri="{FF2B5EF4-FFF2-40B4-BE49-F238E27FC236}">
                <a16:creationId xmlns:a16="http://schemas.microsoft.com/office/drawing/2014/main" id="{7FB5291E-E768-ED4E-BD7B-E6C240BA7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Unsupervised Mining</a:t>
            </a:r>
          </a:p>
        </p:txBody>
      </p:sp>
      <p:sp>
        <p:nvSpPr>
          <p:cNvPr id="83970" name="Subtitle 4">
            <a:extLst>
              <a:ext uri="{FF2B5EF4-FFF2-40B4-BE49-F238E27FC236}">
                <a16:creationId xmlns:a16="http://schemas.microsoft.com/office/drawing/2014/main" id="{58F7078A-57A8-DE44-9D3D-8037DBBD3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General Thoughts on Clustering</a:t>
            </a:r>
          </a:p>
        </p:txBody>
      </p:sp>
    </p:spTree>
    <p:extLst>
      <p:ext uri="{BB962C8B-B14F-4D97-AF65-F5344CB8AC3E}">
        <p14:creationId xmlns:p14="http://schemas.microsoft.com/office/powerpoint/2010/main" val="215457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174213" y="31088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 dirty="0"/>
              <a:t>Overview of Clustering Methods </a:t>
            </a:r>
            <a:br>
              <a:rPr lang="en" dirty="0"/>
            </a:br>
            <a:r>
              <a:rPr lang="en" dirty="0"/>
              <a:t>(Very High Level)</a:t>
            </a:r>
            <a:endParaRPr dirty="0"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178587" y="113987"/>
            <a:ext cx="2791200" cy="1793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r>
              <a:rPr lang="en" dirty="0"/>
              <a:t>Connectivity-based</a:t>
            </a:r>
            <a:endParaRPr dirty="0"/>
          </a:p>
          <a:p>
            <a:r>
              <a:rPr lang="en" dirty="0"/>
              <a:t>Centroid-based</a:t>
            </a:r>
            <a:endParaRPr dirty="0"/>
          </a:p>
          <a:p>
            <a:r>
              <a:rPr lang="en" dirty="0"/>
              <a:t>Distribution-based</a:t>
            </a:r>
            <a:endParaRPr dirty="0"/>
          </a:p>
          <a:p>
            <a:r>
              <a:rPr lang="en" dirty="0"/>
              <a:t>Density-based</a:t>
            </a:r>
            <a:endParaRPr dirty="0"/>
          </a:p>
          <a:p>
            <a:r>
              <a:rPr lang="en" dirty="0"/>
              <a:t>Community Detection</a:t>
            </a:r>
            <a:endParaRPr dirty="0"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69" y="1815136"/>
            <a:ext cx="8328991" cy="49577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E1022A-3AFA-1646-8F1C-65AE90ADB51E}"/>
              </a:ext>
            </a:extLst>
          </p:cNvPr>
          <p:cNvSpPr/>
          <p:nvPr/>
        </p:nvSpPr>
        <p:spPr>
          <a:xfrm>
            <a:off x="174213" y="1515054"/>
            <a:ext cx="83289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Image reference: </a:t>
            </a:r>
            <a:r>
              <a:rPr lang="en-US" sz="1100" u="sng" dirty="0">
                <a:solidFill>
                  <a:srgbClr val="0097A7"/>
                </a:solidFill>
                <a:latin typeface="Arial" panose="020B0604020202020204" pitchFamily="34" charset="0"/>
                <a:hlinkClick r:id="rId4"/>
              </a:rPr>
              <a:t>https://scikit-learn.org/stable/modules/clustering.html</a:t>
            </a:r>
            <a:endParaRPr lang="en-US" sz="1100" dirty="0"/>
          </a:p>
          <a:p>
            <a:br>
              <a:rPr lang="en-US" sz="1100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8437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Centroid-based Methods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509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"/>
              <a:t>Optimizes a center vector to find data clusters</a:t>
            </a:r>
            <a:endParaRPr/>
          </a:p>
          <a:p>
            <a:r>
              <a:rPr lang="en"/>
              <a:t>Clusters data into a Voronoi diagram, which is interpretable</a:t>
            </a:r>
            <a:endParaRPr/>
          </a:p>
          <a:p>
            <a:r>
              <a:rPr lang="en"/>
              <a:t>Assumes a spherical shape for the clusters centered around the center vector</a:t>
            </a:r>
            <a:endParaRPr/>
          </a:p>
          <a:p>
            <a:r>
              <a:rPr lang="en"/>
              <a:t>E.g. K-means clustering</a:t>
            </a:r>
            <a:endParaRPr/>
          </a:p>
          <a:p>
            <a:pPr lvl="1"/>
            <a:r>
              <a:rPr lang="en"/>
              <a:t>Heavily parameterized by K</a:t>
            </a:r>
            <a:endParaRPr/>
          </a:p>
          <a:p>
            <a:pPr lvl="1"/>
            <a:r>
              <a:rPr lang="en"/>
              <a:t>Optimized by Lloyd’s algorithm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926" y="2152674"/>
            <a:ext cx="2990799" cy="299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10F146-AAF5-E94F-8A0D-4DA8E7DD29D5}"/>
              </a:ext>
            </a:extLst>
          </p:cNvPr>
          <p:cNvSpPr/>
          <p:nvPr/>
        </p:nvSpPr>
        <p:spPr>
          <a:xfrm>
            <a:off x="311701" y="6402457"/>
            <a:ext cx="8402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Image reference: </a:t>
            </a:r>
            <a:b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000" u="sng" dirty="0">
                <a:solidFill>
                  <a:srgbClr val="0097A7"/>
                </a:solidFill>
                <a:latin typeface="Arial" panose="020B0604020202020204" pitchFamily="34" charset="0"/>
                <a:hlinkClick r:id="rId4"/>
              </a:rPr>
              <a:t>https://upload.wikimedia.org/wikipedia/commons/thumb/5/54/Euclidean_Voronoi_diagram.svg/1200px-Euclidean_Voronoi_diagram.svg.png</a:t>
            </a:r>
            <a:endParaRPr lang="en-US" sz="1000" dirty="0"/>
          </a:p>
          <a:p>
            <a:br>
              <a:rPr lang="en-US" sz="1000" dirty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27809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34D05B38-7936-2640-A6A7-26C230FB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2514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K-means</a:t>
            </a:r>
          </a:p>
        </p:txBody>
      </p:sp>
      <p:pic>
        <p:nvPicPr>
          <p:cNvPr id="68610" name="Content Placeholder 7">
            <a:extLst>
              <a:ext uri="{FF2B5EF4-FFF2-40B4-BE49-F238E27FC236}">
                <a16:creationId xmlns:a16="http://schemas.microsoft.com/office/drawing/2014/main" id="{B9333ACD-92EC-2B42-8A14-66682F1517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20134" r="20541" b="4774"/>
          <a:stretch>
            <a:fillRect/>
          </a:stretch>
        </p:blipFill>
        <p:spPr>
          <a:xfrm>
            <a:off x="3124200" y="152400"/>
            <a:ext cx="5764213" cy="4876800"/>
          </a:xfrm>
        </p:spPr>
      </p:pic>
      <p:sp>
        <p:nvSpPr>
          <p:cNvPr id="68611" name="Text Box 4">
            <a:extLst>
              <a:ext uri="{FF2B5EF4-FFF2-40B4-BE49-F238E27FC236}">
                <a16:creationId xmlns:a16="http://schemas.microsoft.com/office/drawing/2014/main" id="{5543250C-D8A0-0249-9FF3-4F53687B1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8686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1) Pick ten (i.e. k?) random points as putative cluster centers.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2) Group the points to be clustered by the center to which they 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closest.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3) Then take the mean of each group and repeat, with the means now 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the cluster center.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4) Stop when the centers stop moving.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Distribution-based Methods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2402350"/>
            <a:ext cx="4260300" cy="27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r>
              <a:rPr lang="en" dirty="0"/>
              <a:t>Clusters are defined as samples from certain distributions</a:t>
            </a:r>
            <a:endParaRPr dirty="0"/>
          </a:p>
          <a:p>
            <a:r>
              <a:rPr lang="en" dirty="0"/>
              <a:t>Assumes the shape and number of distributions</a:t>
            </a:r>
            <a:endParaRPr dirty="0"/>
          </a:p>
          <a:p>
            <a:r>
              <a:rPr lang="en" dirty="0"/>
              <a:t>E.g. Gaussian Mixture Model Clustering</a:t>
            </a:r>
            <a:endParaRPr dirty="0"/>
          </a:p>
          <a:p>
            <a:pPr lvl="1"/>
            <a:r>
              <a:rPr lang="en" dirty="0"/>
              <a:t>Can easily overfit by increasing the number of distributions</a:t>
            </a:r>
          </a:p>
          <a:p>
            <a:endParaRPr lang="en" dirty="0"/>
          </a:p>
          <a:p>
            <a:r>
              <a:rPr lang="en" dirty="0"/>
              <a:t>LDA &amp; </a:t>
            </a:r>
            <a:r>
              <a:rPr lang="en" dirty="0" err="1"/>
              <a:t>tSNE</a:t>
            </a:r>
            <a:r>
              <a:rPr lang="en" dirty="0"/>
              <a:t> (</a:t>
            </a:r>
            <a:r>
              <a:rPr lang="en" u="sng" dirty="0"/>
              <a:t>coming later</a:t>
            </a:r>
            <a:r>
              <a:rPr lang="en" dirty="0"/>
              <a:t>)</a:t>
            </a:r>
          </a:p>
          <a:p>
            <a:pPr lvl="1"/>
            <a:endParaRPr lang="en" dirty="0"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2051" y="2402352"/>
            <a:ext cx="3701950" cy="26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8EDFBE-A117-2D4D-B509-1A8479460202}"/>
              </a:ext>
            </a:extLst>
          </p:cNvPr>
          <p:cNvSpPr/>
          <p:nvPr/>
        </p:nvSpPr>
        <p:spPr>
          <a:xfrm>
            <a:off x="291547" y="6553345"/>
            <a:ext cx="8779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Image reference: </a:t>
            </a:r>
            <a:r>
              <a:rPr lang="en-US" sz="1200" u="sng" dirty="0">
                <a:solidFill>
                  <a:srgbClr val="0097A7"/>
                </a:solidFill>
                <a:latin typeface="Arial" panose="020B0604020202020204" pitchFamily="34" charset="0"/>
                <a:hlinkClick r:id="rId4"/>
              </a:rPr>
              <a:t>https://towardsdatascience.com/gaussian-mixture-models-d13a5e915c8e</a:t>
            </a:r>
            <a:endParaRPr lang="en-US" sz="1200" dirty="0"/>
          </a:p>
          <a:p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489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>
            <a:extLst>
              <a:ext uri="{FF2B5EF4-FFF2-40B4-BE49-F238E27FC236}">
                <a16:creationId xmlns:a16="http://schemas.microsoft.com/office/drawing/2014/main" id="{7FB5291E-E768-ED4E-BD7B-E6C240BA7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Unsupervised Mining</a:t>
            </a:r>
          </a:p>
        </p:txBody>
      </p:sp>
      <p:sp>
        <p:nvSpPr>
          <p:cNvPr id="83970" name="Subtitle 4">
            <a:extLst>
              <a:ext uri="{FF2B5EF4-FFF2-40B4-BE49-F238E27FC236}">
                <a16:creationId xmlns:a16="http://schemas.microsoft.com/office/drawing/2014/main" id="{58F7078A-57A8-DE44-9D3D-8037DBBD3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Columns &amp; Rows </a:t>
            </a:r>
            <a:br>
              <a:rPr lang="en-US" dirty="0">
                <a:latin typeface="Arial" charset="0"/>
                <a:ea typeface="+mn-ea"/>
                <a:cs typeface="+mn-cs"/>
              </a:rPr>
            </a:br>
            <a:r>
              <a:rPr lang="en-US" dirty="0">
                <a:latin typeface="Arial" charset="0"/>
                <a:ea typeface="+mn-ea"/>
                <a:cs typeface="+mn-cs"/>
              </a:rPr>
              <a:t>of the Data Matrix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10395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 dirty="0"/>
              <a:t>Connectivity-based Methods</a:t>
            </a:r>
            <a:endParaRPr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174697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" dirty="0"/>
              <a:t>Each data point start in their own cluster</a:t>
            </a:r>
            <a:endParaRPr dirty="0"/>
          </a:p>
          <a:p>
            <a:r>
              <a:rPr lang="en" dirty="0"/>
              <a:t>Iteratively merge clusters together based on some evaluation of distance to form a hierarchical structure</a:t>
            </a:r>
            <a:endParaRPr dirty="0"/>
          </a:p>
          <a:p>
            <a:r>
              <a:rPr lang="en" dirty="0"/>
              <a:t>Can be represented by a dendrogram (data point on one axis while tracking merge history on another axis)</a:t>
            </a:r>
            <a:endParaRPr dirty="0"/>
          </a:p>
          <a:p>
            <a:r>
              <a:rPr lang="en" dirty="0"/>
              <a:t>No definitive cut off, but can be used to trace developmental pseudo-time</a:t>
            </a:r>
            <a:endParaRPr dirty="0"/>
          </a:p>
          <a:p>
            <a:r>
              <a:rPr lang="en" dirty="0"/>
              <a:t>E.g. Hierarchical clustering &amp; sequence trees (such as those for multiple alignment [</a:t>
            </a:r>
            <a:r>
              <a:rPr lang="en" u="sng" dirty="0"/>
              <a:t>mentioned earlier</a:t>
            </a:r>
            <a:r>
              <a:rPr lang="en" dirty="0"/>
              <a:t>])</a:t>
            </a:r>
            <a:endParaRPr dirty="0"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376" y="4448301"/>
            <a:ext cx="3251901" cy="13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588" y="4448301"/>
            <a:ext cx="2416336" cy="12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D15265-A019-0D43-837C-65D3F06D6EE4}"/>
              </a:ext>
            </a:extLst>
          </p:cNvPr>
          <p:cNvSpPr/>
          <p:nvPr/>
        </p:nvSpPr>
        <p:spPr>
          <a:xfrm>
            <a:off x="311700" y="6396335"/>
            <a:ext cx="8355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</a:rPr>
              <a:t>Image references:</a:t>
            </a:r>
            <a:endParaRPr lang="en-US" sz="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800" u="sng" dirty="0">
                <a:solidFill>
                  <a:srgbClr val="0097A7"/>
                </a:solidFill>
                <a:latin typeface="Arial" panose="020B0604020202020204" pitchFamily="34" charset="0"/>
                <a:hlinkClick r:id="rId5"/>
              </a:rPr>
              <a:t>https://46gyn61z4i0t1u1pnq2bbk2e-wpengine.netdna-ssl.com/wp-content/uploads/2018/03/Screen-Shot-2018-03-28-at-11.48.48-am.png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800" u="sng" dirty="0">
                <a:solidFill>
                  <a:srgbClr val="0097A7"/>
                </a:solidFill>
                <a:latin typeface="Arial" panose="020B0604020202020204" pitchFamily="34" charset="0"/>
                <a:hlinkClick r:id="rId6"/>
              </a:rPr>
              <a:t>https://microbenotes.com/how-to-construct-a-phylogenetic-tree/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36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Density-based Methods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2432325"/>
            <a:ext cx="5713200" cy="27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r>
              <a:rPr lang="en" dirty="0"/>
              <a:t>Utilize sparse regions and reachability to define clusters</a:t>
            </a:r>
            <a:endParaRPr dirty="0"/>
          </a:p>
          <a:p>
            <a:r>
              <a:rPr lang="en" dirty="0"/>
              <a:t>Assumes some range parameter</a:t>
            </a:r>
            <a:endParaRPr dirty="0"/>
          </a:p>
          <a:p>
            <a:r>
              <a:rPr lang="en" dirty="0"/>
              <a:t>E.g. DBSCAN</a:t>
            </a:r>
            <a:endParaRPr dirty="0"/>
          </a:p>
          <a:p>
            <a:r>
              <a:rPr lang="en" dirty="0"/>
              <a:t>Pro: Fast - O(</a:t>
            </a:r>
            <a:r>
              <a:rPr lang="en" dirty="0" err="1"/>
              <a:t>nlogn</a:t>
            </a:r>
            <a:r>
              <a:rPr lang="en" dirty="0"/>
              <a:t>) runtime</a:t>
            </a:r>
            <a:endParaRPr dirty="0"/>
          </a:p>
          <a:p>
            <a:r>
              <a:rPr lang="en" dirty="0"/>
              <a:t>Con: Some data points will not be assigned a cluster (undefined) because they are unreachable</a:t>
            </a:r>
          </a:p>
          <a:p>
            <a:endParaRPr lang="en" dirty="0"/>
          </a:p>
          <a:p>
            <a:r>
              <a:rPr lang="en" dirty="0"/>
              <a:t>Edge detection </a:t>
            </a:r>
          </a:p>
          <a:p>
            <a:endParaRPr lang="en" dirty="0"/>
          </a:p>
          <a:p>
            <a:r>
              <a:rPr lang="en" dirty="0"/>
              <a:t>MSB (</a:t>
            </a:r>
            <a:r>
              <a:rPr lang="en" u="sng" dirty="0"/>
              <a:t>mentioned earlier</a:t>
            </a:r>
            <a:r>
              <a:rPr lang="en" dirty="0"/>
              <a:t>)</a:t>
            </a:r>
            <a:endParaRPr dirty="0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1525" y="2432314"/>
            <a:ext cx="2270000" cy="22803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BCC42A-2F90-9940-AD0E-60AF9E47D3EE}"/>
              </a:ext>
            </a:extLst>
          </p:cNvPr>
          <p:cNvSpPr/>
          <p:nvPr/>
        </p:nvSpPr>
        <p:spPr>
          <a:xfrm>
            <a:off x="311700" y="6581001"/>
            <a:ext cx="86003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Image reference: </a:t>
            </a:r>
            <a:r>
              <a:rPr lang="en-US" sz="1000" u="sng" dirty="0">
                <a:solidFill>
                  <a:srgbClr val="0097A7"/>
                </a:solidFill>
                <a:latin typeface="Arial" panose="020B0604020202020204" pitchFamily="34" charset="0"/>
                <a:hlinkClick r:id="rId4"/>
              </a:rPr>
              <a:t>https://upload.wikimedia.org/wikipedia/commons/thumb/0/05/DBSCAN-density-data.svg/440px-DBSCAN-density-data.svg.png</a:t>
            </a:r>
            <a:endParaRPr lang="en-US" sz="1000" dirty="0"/>
          </a:p>
          <a:p>
            <a:br>
              <a:rPr lang="en-US" sz="1000" dirty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647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A40F480C-735C-1144-A730-3215E34A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Structure of Genomic Features Matrix</a:t>
            </a:r>
          </a:p>
        </p:txBody>
      </p:sp>
      <p:pic>
        <p:nvPicPr>
          <p:cNvPr id="56322" name="Picture 3">
            <a:extLst>
              <a:ext uri="{FF2B5EF4-FFF2-40B4-BE49-F238E27FC236}">
                <a16:creationId xmlns:a16="http://schemas.microsoft.com/office/drawing/2014/main" id="{76CD68D1-C840-E54B-9926-584E25A8B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3178" r="40205" b="70894"/>
          <a:stretch>
            <a:fillRect/>
          </a:stretch>
        </p:blipFill>
        <p:spPr bwMode="auto">
          <a:xfrm>
            <a:off x="762000" y="2057400"/>
            <a:ext cx="74533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>
            <a:extLst>
              <a:ext uri="{FF2B5EF4-FFF2-40B4-BE49-F238E27FC236}">
                <a16:creationId xmlns:a16="http://schemas.microsoft.com/office/drawing/2014/main" id="{EA672A4F-9276-934F-BBF1-2B838E66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Unsupervised Mining</a:t>
            </a:r>
          </a:p>
        </p:txBody>
      </p:sp>
      <p:sp>
        <p:nvSpPr>
          <p:cNvPr id="57346" name="Content Placeholder 5">
            <a:extLst>
              <a:ext uri="{FF2B5EF4-FFF2-40B4-BE49-F238E27FC236}">
                <a16:creationId xmlns:a16="http://schemas.microsoft.com/office/drawing/2014/main" id="{DC1580E5-2768-6E49-ABAC-686DA101C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Simple overlaps &amp; enriched regions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Clustering rows &amp; columns (networks)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PCA/SVD (theory + appl.)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Biplot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RCA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CCA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tSNE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LDA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(Variational Autoencoders)</a:t>
            </a:r>
          </a:p>
          <a:p>
            <a:pPr lvl="1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A2C11A57-BFFA-2A41-A26F-3DE041865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533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Genomic Features Matrix: Deserts &amp; Forests</a:t>
            </a:r>
          </a:p>
        </p:txBody>
      </p:sp>
      <p:pic>
        <p:nvPicPr>
          <p:cNvPr id="58370" name="Picture 3">
            <a:extLst>
              <a:ext uri="{FF2B5EF4-FFF2-40B4-BE49-F238E27FC236}">
                <a16:creationId xmlns:a16="http://schemas.microsoft.com/office/drawing/2014/main" id="{CC490DDE-D279-8F4A-AEE7-58213060A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3178" r="40205" b="64072"/>
          <a:stretch>
            <a:fillRect/>
          </a:stretch>
        </p:blipFill>
        <p:spPr bwMode="auto">
          <a:xfrm>
            <a:off x="762000" y="1371600"/>
            <a:ext cx="74533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646A007A-6260-E74D-A92B-9522659F9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Modelling Distribution of Genomic Elements &amp; Looking for Outliers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0C9E3B0C-07BA-824D-8ACD-5D1CDD999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3238500" cy="4638675"/>
          </a:xfrm>
        </p:spPr>
        <p:txBody>
          <a:bodyPr/>
          <a:lstStyle/>
          <a:p>
            <a:pPr eaLnBrk="1" hangingPunct="1"/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TREs (Genomic Elements) are not evenly distributed throughout the genome</a:t>
            </a:r>
          </a:p>
          <a:p>
            <a:pPr eaLnBrk="1" hangingPunct="1"/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The actual TRE distribution is power-law.</a:t>
            </a:r>
          </a:p>
          <a:p>
            <a:pPr eaLnBrk="1" hangingPunct="1"/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The null distribution is ‘</a:t>
            </a:r>
            <a:r>
              <a:rPr lang="en-US" altLang="zh-CN" sz="2000" dirty="0" err="1">
                <a:latin typeface="Arial" panose="020B0604020202020204" pitchFamily="34" charset="0"/>
                <a:ea typeface="宋体" panose="02010600030101010101" pitchFamily="2" charset="-122"/>
              </a:rPr>
              <a:t>Poissonesque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.’ </a:t>
            </a:r>
          </a:p>
          <a:p>
            <a:pPr eaLnBrk="1" hangingPunct="1"/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Many genomic subregions with extreme numbers of TREs.</a:t>
            </a:r>
          </a:p>
          <a:p>
            <a:pPr eaLnBrk="1" hangingPunct="1"/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9395" name="Picture 4" descr="tre-distr-plot">
            <a:extLst>
              <a:ext uri="{FF2B5EF4-FFF2-40B4-BE49-F238E27FC236}">
                <a16:creationId xmlns:a16="http://schemas.microsoft.com/office/drawing/2014/main" id="{B58070B0-69CB-C047-8EEB-FF4BD7C3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724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5">
            <a:extLst>
              <a:ext uri="{FF2B5EF4-FFF2-40B4-BE49-F238E27FC236}">
                <a16:creationId xmlns:a16="http://schemas.microsoft.com/office/drawing/2014/main" id="{404FE7C3-8530-DE40-9BC6-8A98C8989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6413500"/>
            <a:ext cx="252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Zhang et al. (2007) Gen. Res.</a:t>
            </a:r>
          </a:p>
        </p:txBody>
      </p:sp>
    </p:spTree>
  </p:cSld>
  <p:clrMapOvr>
    <a:masterClrMapping/>
  </p:clrMapOvr>
  <p:transition spd="slow" advTm="1914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2712AAB0-5771-524E-AC3C-D2F2C82E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Aggregation &amp; Saturation</a:t>
            </a:r>
          </a:p>
        </p:txBody>
      </p:sp>
      <p:pic>
        <p:nvPicPr>
          <p:cNvPr id="61442" name="Picture 3">
            <a:extLst>
              <a:ext uri="{FF2B5EF4-FFF2-40B4-BE49-F238E27FC236}">
                <a16:creationId xmlns:a16="http://schemas.microsoft.com/office/drawing/2014/main" id="{2F1A38BE-E0E2-0F43-B2C8-90D5A38CB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78"/>
          <a:stretch>
            <a:fillRect/>
          </a:stretch>
        </p:blipFill>
        <p:spPr bwMode="auto">
          <a:xfrm>
            <a:off x="914400" y="1893888"/>
            <a:ext cx="7278688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4">
            <a:extLst>
              <a:ext uri="{FF2B5EF4-FFF2-40B4-BE49-F238E27FC236}">
                <a16:creationId xmlns:a16="http://schemas.microsoft.com/office/drawing/2014/main" id="{118F75DF-DBA6-604D-B7FD-9C2933885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26200"/>
            <a:ext cx="2819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2"/>
                </a:solidFill>
                <a:latin typeface="Helvetica" pitchFamily="2" charset="0"/>
              </a:rPr>
              <a:t>[</a:t>
            </a:r>
            <a:r>
              <a:rPr lang="en-US" altLang="en-US" sz="1100" b="1" i="1">
                <a:solidFill>
                  <a:schemeClr val="bg2"/>
                </a:solidFill>
                <a:latin typeface="Helvetica" pitchFamily="2" charset="0"/>
              </a:rPr>
              <a:t>Nat. Rev. Genet.</a:t>
            </a:r>
            <a:r>
              <a:rPr lang="en-US" altLang="en-US" sz="1100" b="1">
                <a:solidFill>
                  <a:schemeClr val="bg2"/>
                </a:solidFill>
                <a:latin typeface="Helvetica" pitchFamily="2" charset="0"/>
              </a:rPr>
              <a:t> (2010) 11: 559]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3">
            <a:extLst>
              <a:ext uri="{FF2B5EF4-FFF2-40B4-BE49-F238E27FC236}">
                <a16:creationId xmlns:a16="http://schemas.microsoft.com/office/drawing/2014/main" id="{17A813FC-338E-A242-845C-6BCBA2CF25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Expression Clustering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292C44-0150-4F46-9F9E-71ABA6702A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C42EF7CA-17E7-1148-9DB2-D5F0847F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Correlating Rows &amp; Columns</a:t>
            </a:r>
          </a:p>
        </p:txBody>
      </p:sp>
      <p:pic>
        <p:nvPicPr>
          <p:cNvPr id="63490" name="Picture 3">
            <a:extLst>
              <a:ext uri="{FF2B5EF4-FFF2-40B4-BE49-F238E27FC236}">
                <a16:creationId xmlns:a16="http://schemas.microsoft.com/office/drawing/2014/main" id="{D149F448-51E1-B840-BF11-5CF69EA71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" b="46899"/>
          <a:stretch>
            <a:fillRect/>
          </a:stretch>
        </p:blipFill>
        <p:spPr bwMode="auto">
          <a:xfrm>
            <a:off x="609600" y="1066800"/>
            <a:ext cx="79248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4">
            <a:extLst>
              <a:ext uri="{FF2B5EF4-FFF2-40B4-BE49-F238E27FC236}">
                <a16:creationId xmlns:a16="http://schemas.microsoft.com/office/drawing/2014/main" id="{7B11B4EC-62D5-A447-843A-525254B4D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583363"/>
            <a:ext cx="2819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2"/>
                </a:solidFill>
                <a:latin typeface="Helvetica" pitchFamily="2" charset="0"/>
              </a:rPr>
              <a:t>[</a:t>
            </a:r>
            <a:r>
              <a:rPr lang="en-US" altLang="en-US" sz="1100" b="1" i="1">
                <a:solidFill>
                  <a:schemeClr val="bg2"/>
                </a:solidFill>
                <a:latin typeface="Helvetica" pitchFamily="2" charset="0"/>
              </a:rPr>
              <a:t>Nat. Rev. Genet.</a:t>
            </a:r>
            <a:r>
              <a:rPr lang="en-US" altLang="en-US" sz="1100" b="1">
                <a:solidFill>
                  <a:schemeClr val="bg2"/>
                </a:solidFill>
                <a:latin typeface="Helvetica" pitchFamily="2" charset="0"/>
              </a:rPr>
              <a:t> (2010) 11: 559]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bb752_11apr10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9580</TotalTime>
  <Words>807</Words>
  <Application>Microsoft Macintosh PowerPoint</Application>
  <PresentationFormat>On-screen Show (4:3)</PresentationFormat>
  <Paragraphs>119</Paragraphs>
  <Slides>21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Courier New</vt:lpstr>
      <vt:lpstr>Helvetica</vt:lpstr>
      <vt:lpstr>Lucida Grande</vt:lpstr>
      <vt:lpstr>Times New Roman</vt:lpstr>
      <vt:lpstr>Office Theme</vt:lpstr>
      <vt:lpstr>3_cbb752_11apr10</vt:lpstr>
      <vt:lpstr>Black</vt:lpstr>
      <vt:lpstr>Simple Light</vt:lpstr>
      <vt:lpstr>7_template</vt:lpstr>
      <vt:lpstr>Chart</vt:lpstr>
      <vt:lpstr>Image</vt:lpstr>
      <vt:lpstr>PowerPoint Presentation</vt:lpstr>
      <vt:lpstr>Unsupervised Mining</vt:lpstr>
      <vt:lpstr>Structure of Genomic Features Matrix</vt:lpstr>
      <vt:lpstr>Unsupervised Mining</vt:lpstr>
      <vt:lpstr>Genomic Features Matrix: Deserts &amp; Forests</vt:lpstr>
      <vt:lpstr>Modelling Distribution of Genomic Elements &amp; Looking for Outliers</vt:lpstr>
      <vt:lpstr>Aggregation &amp; Saturation</vt:lpstr>
      <vt:lpstr>Expression Clustering</vt:lpstr>
      <vt:lpstr>Correlating Rows &amp; Columns</vt:lpstr>
      <vt:lpstr>Clustering the  yeast cell cycle to uncover interacting proteins</vt:lpstr>
      <vt:lpstr>Clustering the  yeast cell cycle to uncover interacting proteins</vt:lpstr>
      <vt:lpstr>Clustering the  yeast cell cycle to uncover interacting proteins</vt:lpstr>
      <vt:lpstr>Clustering the  yeast cell cycle to uncover interacting proteins</vt:lpstr>
      <vt:lpstr>Global Network of Relationships</vt:lpstr>
      <vt:lpstr>Unsupervised Mining</vt:lpstr>
      <vt:lpstr>Overview of Clustering Methods  (Very High Level)</vt:lpstr>
      <vt:lpstr>Centroid-based Methods</vt:lpstr>
      <vt:lpstr>K-means</vt:lpstr>
      <vt:lpstr>Distribution-based Methods</vt:lpstr>
      <vt:lpstr>Connectivity-based Methods</vt:lpstr>
      <vt:lpstr>Density-based Methods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Data Mining</dc:title>
  <dc:creator>Michael Rutenberg Schoenberg</dc:creator>
  <cp:lastModifiedBy>Gerstein, Mark</cp:lastModifiedBy>
  <cp:revision>132</cp:revision>
  <dcterms:created xsi:type="dcterms:W3CDTF">2013-10-08T13:18:50Z</dcterms:created>
  <dcterms:modified xsi:type="dcterms:W3CDTF">2023-02-19T23:14:17Z</dcterms:modified>
</cp:coreProperties>
</file>