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5" r:id="rId3"/>
    <p:sldMasterId id="2147483906" r:id="rId4"/>
  </p:sldMasterIdLst>
  <p:notesMasterIdLst>
    <p:notesMasterId r:id="rId29"/>
  </p:notesMasterIdLst>
  <p:sldIdLst>
    <p:sldId id="6370" r:id="rId5"/>
    <p:sldId id="457" r:id="rId6"/>
    <p:sldId id="429" r:id="rId7"/>
    <p:sldId id="422" r:id="rId8"/>
    <p:sldId id="431" r:id="rId9"/>
    <p:sldId id="414" r:id="rId10"/>
    <p:sldId id="393" r:id="rId11"/>
    <p:sldId id="394" r:id="rId12"/>
    <p:sldId id="395" r:id="rId13"/>
    <p:sldId id="396" r:id="rId14"/>
    <p:sldId id="397" r:id="rId15"/>
    <p:sldId id="398" r:id="rId16"/>
    <p:sldId id="399" r:id="rId17"/>
    <p:sldId id="403" r:id="rId18"/>
    <p:sldId id="404" r:id="rId19"/>
    <p:sldId id="405" r:id="rId20"/>
    <p:sldId id="407" r:id="rId21"/>
    <p:sldId id="415" r:id="rId22"/>
    <p:sldId id="408" r:id="rId23"/>
    <p:sldId id="413" r:id="rId24"/>
    <p:sldId id="410" r:id="rId25"/>
    <p:sldId id="456" r:id="rId26"/>
    <p:sldId id="433" r:id="rId27"/>
    <p:sldId id="432"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6"/>
    <p:restoredTop sz="94673"/>
  </p:normalViewPr>
  <p:slideViewPr>
    <p:cSldViewPr snapToGrid="0" snapToObjects="1">
      <p:cViewPr varScale="1">
        <p:scale>
          <a:sx n="111" d="100"/>
          <a:sy n="111" d="100"/>
        </p:scale>
        <p:origin x="1928" y="200"/>
      </p:cViewPr>
      <p:guideLst>
        <p:guide orient="horz" pos="2160"/>
        <p:guide pos="2880"/>
      </p:guideLst>
    </p:cSldViewPr>
  </p:slideViewPr>
  <p:notesTextViewPr>
    <p:cViewPr>
      <p:scale>
        <a:sx n="100" d="100"/>
        <a:sy n="100" d="100"/>
      </p:scale>
      <p:origin x="0" y="0"/>
    </p:cViewPr>
  </p:notesTextViewPr>
  <p:sorterViewPr>
    <p:cViewPr>
      <p:scale>
        <a:sx n="1" d="1"/>
        <a:sy n="1" d="1"/>
      </p:scale>
      <p:origin x="0" y="14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AB82C4-DB58-A417-4304-18A864ADA0E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64EF093-FC1C-4CE2-BFC5-BB909566D2D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272AE3B-12D5-D44C-8350-CEC83C477D91}" type="datetimeFigureOut">
              <a:rPr lang="en-US" altLang="en-US"/>
              <a:pPr>
                <a:defRPr/>
              </a:pPr>
              <a:t>2/14/23</a:t>
            </a:fld>
            <a:endParaRPr lang="en-US" altLang="en-US"/>
          </a:p>
        </p:txBody>
      </p:sp>
      <p:sp>
        <p:nvSpPr>
          <p:cNvPr id="4" name="Slide Image Placeholder 3">
            <a:extLst>
              <a:ext uri="{FF2B5EF4-FFF2-40B4-BE49-F238E27FC236}">
                <a16:creationId xmlns:a16="http://schemas.microsoft.com/office/drawing/2014/main" id="{0EE46129-6415-8378-1C50-360FCD2166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2EB887-68CD-ADCC-96B9-68D63FE0C2B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62A4328-E969-A72A-6141-AB45931630D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ABC0C06-AF39-8DE7-7436-426EE7C79FC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A7EC57B-5FF3-B24B-B4BD-C1EC2466E7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69039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798B5313-0CFD-C483-A45D-84312B49EA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773731E2-5699-54A3-BD89-54DDC1222C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references</a:t>
            </a:r>
          </a:p>
        </p:txBody>
      </p:sp>
      <p:sp>
        <p:nvSpPr>
          <p:cNvPr id="51203" name="Slide Number Placeholder 3">
            <a:extLst>
              <a:ext uri="{FF2B5EF4-FFF2-40B4-BE49-F238E27FC236}">
                <a16:creationId xmlns:a16="http://schemas.microsoft.com/office/drawing/2014/main" id="{53911A3E-ACB6-6EE1-D961-DE8AF22F04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D0BEF9-EDCC-294A-935C-51E38FC4AF7D}" type="slidenum">
              <a:rPr lang="en-US" altLang="en-US" smtClean="0"/>
              <a:pPr>
                <a:spcBef>
                  <a:spcPct val="0"/>
                </a:spcBef>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8C4D3E-8B68-98AE-FE9F-634ABDD6C269}"/>
              </a:ext>
            </a:extLst>
          </p:cNvPr>
          <p:cNvSpPr>
            <a:spLocks noGrp="1"/>
          </p:cNvSpPr>
          <p:nvPr>
            <p:ph type="dt" sz="half" idx="10"/>
          </p:nvPr>
        </p:nvSpPr>
        <p:spPr/>
        <p:txBody>
          <a:bodyPr/>
          <a:lstStyle>
            <a:lvl1pPr>
              <a:defRPr/>
            </a:lvl1pPr>
          </a:lstStyle>
          <a:p>
            <a:pPr>
              <a:defRPr/>
            </a:pPr>
            <a:fld id="{9189CFA1-5C5C-9249-97BE-29E3E6E1C43B}"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5FC65A08-5B9D-F7D8-2E1B-252CAC45F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48AD6C-5AFD-8C8D-95D3-FEF3F6F54FB8}"/>
              </a:ext>
            </a:extLst>
          </p:cNvPr>
          <p:cNvSpPr>
            <a:spLocks noGrp="1"/>
          </p:cNvSpPr>
          <p:nvPr>
            <p:ph type="sldNum" sz="quarter" idx="12"/>
          </p:nvPr>
        </p:nvSpPr>
        <p:spPr/>
        <p:txBody>
          <a:bodyPr/>
          <a:lstStyle>
            <a:lvl1pPr>
              <a:defRPr/>
            </a:lvl1pPr>
          </a:lstStyle>
          <a:p>
            <a:pPr>
              <a:defRPr/>
            </a:pPr>
            <a:fld id="{AF3ECD98-A926-C342-80BD-7AEBB5B65039}" type="slidenum">
              <a:rPr lang="en-US" altLang="en-US"/>
              <a:pPr>
                <a:defRPr/>
              </a:pPr>
              <a:t>‹#›</a:t>
            </a:fld>
            <a:endParaRPr lang="en-US" altLang="en-US"/>
          </a:p>
        </p:txBody>
      </p:sp>
    </p:spTree>
    <p:extLst>
      <p:ext uri="{BB962C8B-B14F-4D97-AF65-F5344CB8AC3E}">
        <p14:creationId xmlns:p14="http://schemas.microsoft.com/office/powerpoint/2010/main" val="327743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69259-DF96-95A7-DF54-4E2D64D1F749}"/>
              </a:ext>
            </a:extLst>
          </p:cNvPr>
          <p:cNvSpPr>
            <a:spLocks noGrp="1"/>
          </p:cNvSpPr>
          <p:nvPr>
            <p:ph type="dt" sz="half" idx="10"/>
          </p:nvPr>
        </p:nvSpPr>
        <p:spPr/>
        <p:txBody>
          <a:bodyPr/>
          <a:lstStyle>
            <a:lvl1pPr>
              <a:defRPr/>
            </a:lvl1pPr>
          </a:lstStyle>
          <a:p>
            <a:pPr>
              <a:defRPr/>
            </a:pPr>
            <a:fld id="{01C61874-3F27-254E-9A1A-74A4D6A0845A}"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D8684A40-63E1-FD68-3CC2-DE617DC4A5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829C27-0DEA-2C52-38F9-CD990DE5B79C}"/>
              </a:ext>
            </a:extLst>
          </p:cNvPr>
          <p:cNvSpPr>
            <a:spLocks noGrp="1"/>
          </p:cNvSpPr>
          <p:nvPr>
            <p:ph type="sldNum" sz="quarter" idx="12"/>
          </p:nvPr>
        </p:nvSpPr>
        <p:spPr/>
        <p:txBody>
          <a:bodyPr/>
          <a:lstStyle>
            <a:lvl1pPr>
              <a:defRPr/>
            </a:lvl1pPr>
          </a:lstStyle>
          <a:p>
            <a:pPr>
              <a:defRPr/>
            </a:pPr>
            <a:fld id="{35AFE5AF-A01D-D141-B8DE-14AD4E3C6D83}" type="slidenum">
              <a:rPr lang="en-US" altLang="en-US"/>
              <a:pPr>
                <a:defRPr/>
              </a:pPr>
              <a:t>‹#›</a:t>
            </a:fld>
            <a:endParaRPr lang="en-US" altLang="en-US"/>
          </a:p>
        </p:txBody>
      </p:sp>
    </p:spTree>
    <p:extLst>
      <p:ext uri="{BB962C8B-B14F-4D97-AF65-F5344CB8AC3E}">
        <p14:creationId xmlns:p14="http://schemas.microsoft.com/office/powerpoint/2010/main" val="225843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621F4-FEBB-C73E-7A77-2B1D0E4F9B94}"/>
              </a:ext>
            </a:extLst>
          </p:cNvPr>
          <p:cNvSpPr>
            <a:spLocks noGrp="1"/>
          </p:cNvSpPr>
          <p:nvPr>
            <p:ph type="dt" sz="half" idx="10"/>
          </p:nvPr>
        </p:nvSpPr>
        <p:spPr/>
        <p:txBody>
          <a:bodyPr/>
          <a:lstStyle>
            <a:lvl1pPr>
              <a:defRPr/>
            </a:lvl1pPr>
          </a:lstStyle>
          <a:p>
            <a:pPr>
              <a:defRPr/>
            </a:pPr>
            <a:fld id="{DAB4836A-DC8E-FA45-93CE-5A1728D0D2FC}"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2A4668E8-314B-D2D4-686B-350E0D4AAA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DCF88D-2BBC-F2D1-6404-6568D33EE49E}"/>
              </a:ext>
            </a:extLst>
          </p:cNvPr>
          <p:cNvSpPr>
            <a:spLocks noGrp="1"/>
          </p:cNvSpPr>
          <p:nvPr>
            <p:ph type="sldNum" sz="quarter" idx="12"/>
          </p:nvPr>
        </p:nvSpPr>
        <p:spPr/>
        <p:txBody>
          <a:bodyPr/>
          <a:lstStyle>
            <a:lvl1pPr>
              <a:defRPr/>
            </a:lvl1pPr>
          </a:lstStyle>
          <a:p>
            <a:pPr>
              <a:defRPr/>
            </a:pPr>
            <a:fld id="{0DF6272A-3106-1B41-848A-BD2F6992FD66}" type="slidenum">
              <a:rPr lang="en-US" altLang="en-US"/>
              <a:pPr>
                <a:defRPr/>
              </a:pPr>
              <a:t>‹#›</a:t>
            </a:fld>
            <a:endParaRPr lang="en-US" altLang="en-US"/>
          </a:p>
        </p:txBody>
      </p:sp>
    </p:spTree>
    <p:extLst>
      <p:ext uri="{BB962C8B-B14F-4D97-AF65-F5344CB8AC3E}">
        <p14:creationId xmlns:p14="http://schemas.microsoft.com/office/powerpoint/2010/main" val="351846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37265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5665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35912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4993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1612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73544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5183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81702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5B2E7-B387-97BB-7DD4-6068BCBF19D0}"/>
              </a:ext>
            </a:extLst>
          </p:cNvPr>
          <p:cNvSpPr>
            <a:spLocks noGrp="1"/>
          </p:cNvSpPr>
          <p:nvPr>
            <p:ph type="dt" sz="half" idx="10"/>
          </p:nvPr>
        </p:nvSpPr>
        <p:spPr/>
        <p:txBody>
          <a:bodyPr/>
          <a:lstStyle>
            <a:lvl1pPr>
              <a:defRPr/>
            </a:lvl1pPr>
          </a:lstStyle>
          <a:p>
            <a:pPr>
              <a:defRPr/>
            </a:pPr>
            <a:fld id="{1640BE74-0712-BB49-ABF3-A4AD6971EC98}"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3C8F0D56-4778-1FC1-7AD6-DE7B1E2BD5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E50D27-50CA-1BAC-7409-82D064DE974E}"/>
              </a:ext>
            </a:extLst>
          </p:cNvPr>
          <p:cNvSpPr>
            <a:spLocks noGrp="1"/>
          </p:cNvSpPr>
          <p:nvPr>
            <p:ph type="sldNum" sz="quarter" idx="12"/>
          </p:nvPr>
        </p:nvSpPr>
        <p:spPr/>
        <p:txBody>
          <a:bodyPr/>
          <a:lstStyle>
            <a:lvl1pPr>
              <a:defRPr/>
            </a:lvl1pPr>
          </a:lstStyle>
          <a:p>
            <a:pPr>
              <a:defRPr/>
            </a:pPr>
            <a:fld id="{887233A4-552D-7545-9BB4-7C0753F37F38}" type="slidenum">
              <a:rPr lang="en-US" altLang="en-US"/>
              <a:pPr>
                <a:defRPr/>
              </a:pPr>
              <a:t>‹#›</a:t>
            </a:fld>
            <a:endParaRPr lang="en-US" altLang="en-US"/>
          </a:p>
        </p:txBody>
      </p:sp>
    </p:spTree>
    <p:extLst>
      <p:ext uri="{BB962C8B-B14F-4D97-AF65-F5344CB8AC3E}">
        <p14:creationId xmlns:p14="http://schemas.microsoft.com/office/powerpoint/2010/main" val="98323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89445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1658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4403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2477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72595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91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30381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754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468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28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3C1BD-6922-7783-C24B-EB353EC8C841}"/>
              </a:ext>
            </a:extLst>
          </p:cNvPr>
          <p:cNvSpPr>
            <a:spLocks noGrp="1"/>
          </p:cNvSpPr>
          <p:nvPr>
            <p:ph type="dt" sz="half" idx="10"/>
          </p:nvPr>
        </p:nvSpPr>
        <p:spPr/>
        <p:txBody>
          <a:bodyPr/>
          <a:lstStyle>
            <a:lvl1pPr>
              <a:defRPr/>
            </a:lvl1pPr>
          </a:lstStyle>
          <a:p>
            <a:pPr>
              <a:defRPr/>
            </a:pPr>
            <a:fld id="{A8971B03-6239-C741-969E-D4CDF3A4E3C0}"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E0453346-4AD0-6AFC-DF10-83B5933C62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7E426B-D227-3B55-315C-74FAFCE80757}"/>
              </a:ext>
            </a:extLst>
          </p:cNvPr>
          <p:cNvSpPr>
            <a:spLocks noGrp="1"/>
          </p:cNvSpPr>
          <p:nvPr>
            <p:ph type="sldNum" sz="quarter" idx="12"/>
          </p:nvPr>
        </p:nvSpPr>
        <p:spPr/>
        <p:txBody>
          <a:bodyPr/>
          <a:lstStyle>
            <a:lvl1pPr>
              <a:defRPr/>
            </a:lvl1pPr>
          </a:lstStyle>
          <a:p>
            <a:pPr>
              <a:defRPr/>
            </a:pPr>
            <a:fld id="{BA92D771-A592-BC4E-B611-3DD1D9F64DC4}" type="slidenum">
              <a:rPr lang="en-US" altLang="en-US"/>
              <a:pPr>
                <a:defRPr/>
              </a:pPr>
              <a:t>‹#›</a:t>
            </a:fld>
            <a:endParaRPr lang="en-US" altLang="en-US"/>
          </a:p>
        </p:txBody>
      </p:sp>
    </p:spTree>
    <p:extLst>
      <p:ext uri="{BB962C8B-B14F-4D97-AF65-F5344CB8AC3E}">
        <p14:creationId xmlns:p14="http://schemas.microsoft.com/office/powerpoint/2010/main" val="632956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60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382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5262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741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658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A5A4479-FBBC-952E-98F8-AF2F86D22C94}"/>
              </a:ext>
            </a:extLst>
          </p:cNvPr>
          <p:cNvSpPr>
            <a:spLocks noGrp="1"/>
          </p:cNvSpPr>
          <p:nvPr>
            <p:ph type="dt" sz="half" idx="10"/>
          </p:nvPr>
        </p:nvSpPr>
        <p:spPr/>
        <p:txBody>
          <a:bodyPr/>
          <a:lstStyle>
            <a:lvl1pPr>
              <a:defRPr/>
            </a:lvl1pPr>
          </a:lstStyle>
          <a:p>
            <a:pPr>
              <a:defRPr/>
            </a:pPr>
            <a:fld id="{E5C67D12-B3AF-F242-BE7A-F69CBE06D79A}"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BB472D7C-0B57-58C6-85C1-387F1AD46D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F404A2-90D2-F142-9B06-44F87273D1C0}"/>
              </a:ext>
            </a:extLst>
          </p:cNvPr>
          <p:cNvSpPr>
            <a:spLocks noGrp="1"/>
          </p:cNvSpPr>
          <p:nvPr>
            <p:ph type="sldNum" sz="quarter" idx="12"/>
          </p:nvPr>
        </p:nvSpPr>
        <p:spPr/>
        <p:txBody>
          <a:bodyPr/>
          <a:lstStyle>
            <a:lvl1pPr>
              <a:defRPr/>
            </a:lvl1pPr>
          </a:lstStyle>
          <a:p>
            <a:pPr>
              <a:defRPr/>
            </a:pPr>
            <a:fld id="{318A2D3A-34CD-6C43-AD61-4CFE88987884}" type="slidenum">
              <a:rPr lang="en-US" altLang="en-US"/>
              <a:pPr>
                <a:defRPr/>
              </a:pPr>
              <a:t>‹#›</a:t>
            </a:fld>
            <a:endParaRPr lang="en-US" altLang="en-US"/>
          </a:p>
        </p:txBody>
      </p:sp>
    </p:spTree>
    <p:extLst>
      <p:ext uri="{BB962C8B-B14F-4D97-AF65-F5344CB8AC3E}">
        <p14:creationId xmlns:p14="http://schemas.microsoft.com/office/powerpoint/2010/main" val="961995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09AB6-3E61-6F80-3BFB-1000B154F375}"/>
              </a:ext>
            </a:extLst>
          </p:cNvPr>
          <p:cNvSpPr>
            <a:spLocks noGrp="1"/>
          </p:cNvSpPr>
          <p:nvPr>
            <p:ph type="dt" sz="half" idx="10"/>
          </p:nvPr>
        </p:nvSpPr>
        <p:spPr/>
        <p:txBody>
          <a:bodyPr/>
          <a:lstStyle>
            <a:lvl1pPr>
              <a:defRPr/>
            </a:lvl1pPr>
          </a:lstStyle>
          <a:p>
            <a:pPr>
              <a:defRPr/>
            </a:pPr>
            <a:fld id="{8EEADC87-A87C-C940-959F-B9BD992A2314}"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C363AC3E-34C3-81E6-D3E9-120EAB63EA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45746D-3B9E-4CCB-5F99-BA2D3CC094B6}"/>
              </a:ext>
            </a:extLst>
          </p:cNvPr>
          <p:cNvSpPr>
            <a:spLocks noGrp="1"/>
          </p:cNvSpPr>
          <p:nvPr>
            <p:ph type="sldNum" sz="quarter" idx="12"/>
          </p:nvPr>
        </p:nvSpPr>
        <p:spPr/>
        <p:txBody>
          <a:bodyPr/>
          <a:lstStyle>
            <a:lvl1pPr>
              <a:defRPr/>
            </a:lvl1pPr>
          </a:lstStyle>
          <a:p>
            <a:pPr>
              <a:defRPr/>
            </a:pPr>
            <a:fld id="{D54F4F63-618B-E14E-8D79-909EEC9922A4}" type="slidenum">
              <a:rPr lang="en-US" altLang="en-US"/>
              <a:pPr>
                <a:defRPr/>
              </a:pPr>
              <a:t>‹#›</a:t>
            </a:fld>
            <a:endParaRPr lang="en-US" altLang="en-US"/>
          </a:p>
        </p:txBody>
      </p:sp>
    </p:spTree>
    <p:extLst>
      <p:ext uri="{BB962C8B-B14F-4D97-AF65-F5344CB8AC3E}">
        <p14:creationId xmlns:p14="http://schemas.microsoft.com/office/powerpoint/2010/main" val="832168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83395E-2B50-2BFF-B71A-9F87B5803ECD}"/>
              </a:ext>
            </a:extLst>
          </p:cNvPr>
          <p:cNvSpPr>
            <a:spLocks noGrp="1"/>
          </p:cNvSpPr>
          <p:nvPr>
            <p:ph type="dt" sz="half" idx="10"/>
          </p:nvPr>
        </p:nvSpPr>
        <p:spPr/>
        <p:txBody>
          <a:bodyPr/>
          <a:lstStyle>
            <a:lvl1pPr>
              <a:defRPr/>
            </a:lvl1pPr>
          </a:lstStyle>
          <a:p>
            <a:pPr>
              <a:defRPr/>
            </a:pPr>
            <a:fld id="{0D53013C-4326-6B4A-8B3D-F14692D2E640}"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AFFC7AF0-3208-931E-5DB5-E470A63494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23D949-D5C1-CB07-C54F-B129F2256C6F}"/>
              </a:ext>
            </a:extLst>
          </p:cNvPr>
          <p:cNvSpPr>
            <a:spLocks noGrp="1"/>
          </p:cNvSpPr>
          <p:nvPr>
            <p:ph type="sldNum" sz="quarter" idx="12"/>
          </p:nvPr>
        </p:nvSpPr>
        <p:spPr/>
        <p:txBody>
          <a:bodyPr/>
          <a:lstStyle>
            <a:lvl1pPr>
              <a:defRPr/>
            </a:lvl1pPr>
          </a:lstStyle>
          <a:p>
            <a:pPr>
              <a:defRPr/>
            </a:pPr>
            <a:fld id="{DF06F120-933C-D849-BED0-A8B73FFCD3F2}" type="slidenum">
              <a:rPr lang="en-US" altLang="en-US"/>
              <a:pPr>
                <a:defRPr/>
              </a:pPr>
              <a:t>‹#›</a:t>
            </a:fld>
            <a:endParaRPr lang="en-US" altLang="en-US"/>
          </a:p>
        </p:txBody>
      </p:sp>
    </p:spTree>
    <p:extLst>
      <p:ext uri="{BB962C8B-B14F-4D97-AF65-F5344CB8AC3E}">
        <p14:creationId xmlns:p14="http://schemas.microsoft.com/office/powerpoint/2010/main" val="339728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20AD53C-40EB-C268-D0DB-E90496C7C744}"/>
              </a:ext>
            </a:extLst>
          </p:cNvPr>
          <p:cNvSpPr>
            <a:spLocks noGrp="1"/>
          </p:cNvSpPr>
          <p:nvPr>
            <p:ph type="dt" sz="half" idx="10"/>
          </p:nvPr>
        </p:nvSpPr>
        <p:spPr/>
        <p:txBody>
          <a:bodyPr/>
          <a:lstStyle>
            <a:lvl1pPr>
              <a:defRPr/>
            </a:lvl1pPr>
          </a:lstStyle>
          <a:p>
            <a:pPr>
              <a:defRPr/>
            </a:pPr>
            <a:fld id="{EAA4ABD8-9BA2-2A47-B4FC-F02E21170CD0}" type="datetimeFigureOut">
              <a:rPr lang="en-US" altLang="en-US"/>
              <a:pPr>
                <a:defRPr/>
              </a:pPr>
              <a:t>2/14/23</a:t>
            </a:fld>
            <a:endParaRPr lang="en-US" altLang="en-US"/>
          </a:p>
        </p:txBody>
      </p:sp>
      <p:sp>
        <p:nvSpPr>
          <p:cNvPr id="6" name="Footer Placeholder 4">
            <a:extLst>
              <a:ext uri="{FF2B5EF4-FFF2-40B4-BE49-F238E27FC236}">
                <a16:creationId xmlns:a16="http://schemas.microsoft.com/office/drawing/2014/main" id="{B1447C0E-E3F1-D4E9-113A-888B99CF04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8EFB26-55D3-E0F3-2883-049821E3F75D}"/>
              </a:ext>
            </a:extLst>
          </p:cNvPr>
          <p:cNvSpPr>
            <a:spLocks noGrp="1"/>
          </p:cNvSpPr>
          <p:nvPr>
            <p:ph type="sldNum" sz="quarter" idx="12"/>
          </p:nvPr>
        </p:nvSpPr>
        <p:spPr/>
        <p:txBody>
          <a:bodyPr/>
          <a:lstStyle>
            <a:lvl1pPr>
              <a:defRPr/>
            </a:lvl1pPr>
          </a:lstStyle>
          <a:p>
            <a:pPr>
              <a:defRPr/>
            </a:pPr>
            <a:fld id="{7F5D5C23-AAF4-EC40-B2D5-29F0CC631C58}" type="slidenum">
              <a:rPr lang="en-US" altLang="en-US"/>
              <a:pPr>
                <a:defRPr/>
              </a:pPr>
              <a:t>‹#›</a:t>
            </a:fld>
            <a:endParaRPr lang="en-US" altLang="en-US"/>
          </a:p>
        </p:txBody>
      </p:sp>
    </p:spTree>
    <p:extLst>
      <p:ext uri="{BB962C8B-B14F-4D97-AF65-F5344CB8AC3E}">
        <p14:creationId xmlns:p14="http://schemas.microsoft.com/office/powerpoint/2010/main" val="3252567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F5BB95C-8271-A719-E98C-83A65ED88533}"/>
              </a:ext>
            </a:extLst>
          </p:cNvPr>
          <p:cNvSpPr>
            <a:spLocks noGrp="1"/>
          </p:cNvSpPr>
          <p:nvPr>
            <p:ph type="dt" sz="half" idx="10"/>
          </p:nvPr>
        </p:nvSpPr>
        <p:spPr/>
        <p:txBody>
          <a:bodyPr/>
          <a:lstStyle>
            <a:lvl1pPr>
              <a:defRPr/>
            </a:lvl1pPr>
          </a:lstStyle>
          <a:p>
            <a:pPr>
              <a:defRPr/>
            </a:pPr>
            <a:fld id="{EDD97CA2-42FB-E14D-ACF4-A9BCFB0182B6}" type="datetimeFigureOut">
              <a:rPr lang="en-US" altLang="en-US"/>
              <a:pPr>
                <a:defRPr/>
              </a:pPr>
              <a:t>2/14/23</a:t>
            </a:fld>
            <a:endParaRPr lang="en-US" altLang="en-US"/>
          </a:p>
        </p:txBody>
      </p:sp>
      <p:sp>
        <p:nvSpPr>
          <p:cNvPr id="8" name="Footer Placeholder 4">
            <a:extLst>
              <a:ext uri="{FF2B5EF4-FFF2-40B4-BE49-F238E27FC236}">
                <a16:creationId xmlns:a16="http://schemas.microsoft.com/office/drawing/2014/main" id="{A8E43CF5-AA78-162A-C485-48A5A08FDC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3C7AC9-4099-6CCF-5F58-A692506CA37B}"/>
              </a:ext>
            </a:extLst>
          </p:cNvPr>
          <p:cNvSpPr>
            <a:spLocks noGrp="1"/>
          </p:cNvSpPr>
          <p:nvPr>
            <p:ph type="sldNum" sz="quarter" idx="12"/>
          </p:nvPr>
        </p:nvSpPr>
        <p:spPr/>
        <p:txBody>
          <a:bodyPr/>
          <a:lstStyle>
            <a:lvl1pPr>
              <a:defRPr/>
            </a:lvl1pPr>
          </a:lstStyle>
          <a:p>
            <a:pPr>
              <a:defRPr/>
            </a:pPr>
            <a:fld id="{C5218F39-0038-CD4B-B678-6634366BBBBB}" type="slidenum">
              <a:rPr lang="en-US" altLang="en-US"/>
              <a:pPr>
                <a:defRPr/>
              </a:pPr>
              <a:t>‹#›</a:t>
            </a:fld>
            <a:endParaRPr lang="en-US" altLang="en-US"/>
          </a:p>
        </p:txBody>
      </p:sp>
    </p:spTree>
    <p:extLst>
      <p:ext uri="{BB962C8B-B14F-4D97-AF65-F5344CB8AC3E}">
        <p14:creationId xmlns:p14="http://schemas.microsoft.com/office/powerpoint/2010/main" val="17223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F2B7DB-E3BD-2F61-7BD6-96EDB8670A04}"/>
              </a:ext>
            </a:extLst>
          </p:cNvPr>
          <p:cNvSpPr>
            <a:spLocks noGrp="1"/>
          </p:cNvSpPr>
          <p:nvPr>
            <p:ph type="dt" sz="half" idx="10"/>
          </p:nvPr>
        </p:nvSpPr>
        <p:spPr/>
        <p:txBody>
          <a:bodyPr/>
          <a:lstStyle>
            <a:lvl1pPr>
              <a:defRPr/>
            </a:lvl1pPr>
          </a:lstStyle>
          <a:p>
            <a:pPr>
              <a:defRPr/>
            </a:pPr>
            <a:fld id="{DCD55B74-AA7A-FE4A-9909-8F2768A106C1}" type="datetimeFigureOut">
              <a:rPr lang="en-US" altLang="en-US"/>
              <a:pPr>
                <a:defRPr/>
              </a:pPr>
              <a:t>2/14/23</a:t>
            </a:fld>
            <a:endParaRPr lang="en-US" altLang="en-US"/>
          </a:p>
        </p:txBody>
      </p:sp>
      <p:sp>
        <p:nvSpPr>
          <p:cNvPr id="6" name="Footer Placeholder 4">
            <a:extLst>
              <a:ext uri="{FF2B5EF4-FFF2-40B4-BE49-F238E27FC236}">
                <a16:creationId xmlns:a16="http://schemas.microsoft.com/office/drawing/2014/main" id="{815DEB7E-D3DE-BEC1-F369-65055F29F6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FA73F7-CC7D-6BC7-54A5-2E8DE725A2B7}"/>
              </a:ext>
            </a:extLst>
          </p:cNvPr>
          <p:cNvSpPr>
            <a:spLocks noGrp="1"/>
          </p:cNvSpPr>
          <p:nvPr>
            <p:ph type="sldNum" sz="quarter" idx="12"/>
          </p:nvPr>
        </p:nvSpPr>
        <p:spPr/>
        <p:txBody>
          <a:bodyPr/>
          <a:lstStyle>
            <a:lvl1pPr>
              <a:defRPr/>
            </a:lvl1pPr>
          </a:lstStyle>
          <a:p>
            <a:pPr>
              <a:defRPr/>
            </a:pPr>
            <a:fld id="{CF37AAE8-462D-5D4A-9F85-83C530B555D3}" type="slidenum">
              <a:rPr lang="en-US" altLang="en-US"/>
              <a:pPr>
                <a:defRPr/>
              </a:pPr>
              <a:t>‹#›</a:t>
            </a:fld>
            <a:endParaRPr lang="en-US" altLang="en-US"/>
          </a:p>
        </p:txBody>
      </p:sp>
    </p:spTree>
    <p:extLst>
      <p:ext uri="{BB962C8B-B14F-4D97-AF65-F5344CB8AC3E}">
        <p14:creationId xmlns:p14="http://schemas.microsoft.com/office/powerpoint/2010/main" val="2954277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BF72BA-0993-987F-1C89-7A6F2520AC83}"/>
              </a:ext>
            </a:extLst>
          </p:cNvPr>
          <p:cNvSpPr>
            <a:spLocks noGrp="1"/>
          </p:cNvSpPr>
          <p:nvPr>
            <p:ph type="dt" sz="half" idx="10"/>
          </p:nvPr>
        </p:nvSpPr>
        <p:spPr/>
        <p:txBody>
          <a:bodyPr/>
          <a:lstStyle>
            <a:lvl1pPr>
              <a:defRPr/>
            </a:lvl1pPr>
          </a:lstStyle>
          <a:p>
            <a:pPr>
              <a:defRPr/>
            </a:pPr>
            <a:fld id="{99274B6D-A8C3-5B43-BEC4-96A3DBA0D744}" type="datetimeFigureOut">
              <a:rPr lang="en-US" altLang="en-US"/>
              <a:pPr>
                <a:defRPr/>
              </a:pPr>
              <a:t>2/14/23</a:t>
            </a:fld>
            <a:endParaRPr lang="en-US" altLang="en-US"/>
          </a:p>
        </p:txBody>
      </p:sp>
      <p:sp>
        <p:nvSpPr>
          <p:cNvPr id="4" name="Footer Placeholder 4">
            <a:extLst>
              <a:ext uri="{FF2B5EF4-FFF2-40B4-BE49-F238E27FC236}">
                <a16:creationId xmlns:a16="http://schemas.microsoft.com/office/drawing/2014/main" id="{951793FB-0000-A67C-82EC-7586CE450F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263703-2883-5B07-5B2D-FD04ABDA13B4}"/>
              </a:ext>
            </a:extLst>
          </p:cNvPr>
          <p:cNvSpPr>
            <a:spLocks noGrp="1"/>
          </p:cNvSpPr>
          <p:nvPr>
            <p:ph type="sldNum" sz="quarter" idx="12"/>
          </p:nvPr>
        </p:nvSpPr>
        <p:spPr/>
        <p:txBody>
          <a:bodyPr/>
          <a:lstStyle>
            <a:lvl1pPr>
              <a:defRPr/>
            </a:lvl1pPr>
          </a:lstStyle>
          <a:p>
            <a:pPr>
              <a:defRPr/>
            </a:pPr>
            <a:fld id="{D6282B81-573A-E34D-998B-4DF46C732AFE}" type="slidenum">
              <a:rPr lang="en-US" altLang="en-US"/>
              <a:pPr>
                <a:defRPr/>
              </a:pPr>
              <a:t>‹#›</a:t>
            </a:fld>
            <a:endParaRPr lang="en-US" altLang="en-US"/>
          </a:p>
        </p:txBody>
      </p:sp>
    </p:spTree>
    <p:extLst>
      <p:ext uri="{BB962C8B-B14F-4D97-AF65-F5344CB8AC3E}">
        <p14:creationId xmlns:p14="http://schemas.microsoft.com/office/powerpoint/2010/main" val="133088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69D4A7-327F-4901-604B-2CE88CABDCD6}"/>
              </a:ext>
            </a:extLst>
          </p:cNvPr>
          <p:cNvSpPr>
            <a:spLocks noGrp="1"/>
          </p:cNvSpPr>
          <p:nvPr>
            <p:ph type="dt" sz="half" idx="10"/>
          </p:nvPr>
        </p:nvSpPr>
        <p:spPr/>
        <p:txBody>
          <a:bodyPr/>
          <a:lstStyle>
            <a:lvl1pPr>
              <a:defRPr/>
            </a:lvl1pPr>
          </a:lstStyle>
          <a:p>
            <a:pPr>
              <a:defRPr/>
            </a:pPr>
            <a:fld id="{5F9988FD-5972-8740-9DD6-A60DF0F9ADFC}" type="datetimeFigureOut">
              <a:rPr lang="en-US" altLang="en-US"/>
              <a:pPr>
                <a:defRPr/>
              </a:pPr>
              <a:t>2/14/23</a:t>
            </a:fld>
            <a:endParaRPr lang="en-US" altLang="en-US"/>
          </a:p>
        </p:txBody>
      </p:sp>
      <p:sp>
        <p:nvSpPr>
          <p:cNvPr id="3" name="Footer Placeholder 4">
            <a:extLst>
              <a:ext uri="{FF2B5EF4-FFF2-40B4-BE49-F238E27FC236}">
                <a16:creationId xmlns:a16="http://schemas.microsoft.com/office/drawing/2014/main" id="{38307ED6-A631-8BB9-5A28-8CF5ED622B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9D982C-A5E2-3D25-5751-368BDD55B2DF}"/>
              </a:ext>
            </a:extLst>
          </p:cNvPr>
          <p:cNvSpPr>
            <a:spLocks noGrp="1"/>
          </p:cNvSpPr>
          <p:nvPr>
            <p:ph type="sldNum" sz="quarter" idx="12"/>
          </p:nvPr>
        </p:nvSpPr>
        <p:spPr/>
        <p:txBody>
          <a:bodyPr/>
          <a:lstStyle>
            <a:lvl1pPr>
              <a:defRPr/>
            </a:lvl1pPr>
          </a:lstStyle>
          <a:p>
            <a:pPr>
              <a:defRPr/>
            </a:pPr>
            <a:fld id="{01DC76FB-BE67-0E48-B22F-36522125D439}" type="slidenum">
              <a:rPr lang="en-US" altLang="en-US"/>
              <a:pPr>
                <a:defRPr/>
              </a:pPr>
              <a:t>‹#›</a:t>
            </a:fld>
            <a:endParaRPr lang="en-US" altLang="en-US"/>
          </a:p>
        </p:txBody>
      </p:sp>
    </p:spTree>
    <p:extLst>
      <p:ext uri="{BB962C8B-B14F-4D97-AF65-F5344CB8AC3E}">
        <p14:creationId xmlns:p14="http://schemas.microsoft.com/office/powerpoint/2010/main" val="1039926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A4555A-D908-F759-5085-DA8BE98D5A8F}"/>
              </a:ext>
            </a:extLst>
          </p:cNvPr>
          <p:cNvSpPr>
            <a:spLocks noGrp="1"/>
          </p:cNvSpPr>
          <p:nvPr>
            <p:ph type="dt" sz="half" idx="10"/>
          </p:nvPr>
        </p:nvSpPr>
        <p:spPr/>
        <p:txBody>
          <a:bodyPr/>
          <a:lstStyle>
            <a:lvl1pPr>
              <a:defRPr/>
            </a:lvl1pPr>
          </a:lstStyle>
          <a:p>
            <a:pPr>
              <a:defRPr/>
            </a:pPr>
            <a:fld id="{541F35D2-0023-9849-B786-20CBF4E6753E}" type="datetimeFigureOut">
              <a:rPr lang="en-US" altLang="en-US"/>
              <a:pPr>
                <a:defRPr/>
              </a:pPr>
              <a:t>2/14/23</a:t>
            </a:fld>
            <a:endParaRPr lang="en-US" altLang="en-US"/>
          </a:p>
        </p:txBody>
      </p:sp>
      <p:sp>
        <p:nvSpPr>
          <p:cNvPr id="6" name="Footer Placeholder 4">
            <a:extLst>
              <a:ext uri="{FF2B5EF4-FFF2-40B4-BE49-F238E27FC236}">
                <a16:creationId xmlns:a16="http://schemas.microsoft.com/office/drawing/2014/main" id="{F0961C18-9D57-96BF-07EE-B31DAA636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0F9A37-728C-BFC5-5373-2ACDEF8F2FA6}"/>
              </a:ext>
            </a:extLst>
          </p:cNvPr>
          <p:cNvSpPr>
            <a:spLocks noGrp="1"/>
          </p:cNvSpPr>
          <p:nvPr>
            <p:ph type="sldNum" sz="quarter" idx="12"/>
          </p:nvPr>
        </p:nvSpPr>
        <p:spPr/>
        <p:txBody>
          <a:bodyPr/>
          <a:lstStyle>
            <a:lvl1pPr>
              <a:defRPr/>
            </a:lvl1pPr>
          </a:lstStyle>
          <a:p>
            <a:pPr>
              <a:defRPr/>
            </a:pPr>
            <a:fld id="{6F5B337D-15B9-AB4B-B811-0162211AE3E5}" type="slidenum">
              <a:rPr lang="en-US" altLang="en-US"/>
              <a:pPr>
                <a:defRPr/>
              </a:pPr>
              <a:t>‹#›</a:t>
            </a:fld>
            <a:endParaRPr lang="en-US" altLang="en-US"/>
          </a:p>
        </p:txBody>
      </p:sp>
    </p:spTree>
    <p:extLst>
      <p:ext uri="{BB962C8B-B14F-4D97-AF65-F5344CB8AC3E}">
        <p14:creationId xmlns:p14="http://schemas.microsoft.com/office/powerpoint/2010/main" val="2660821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937BB1-A74D-C4BA-E4AC-735A6ABD5014}"/>
              </a:ext>
            </a:extLst>
          </p:cNvPr>
          <p:cNvSpPr>
            <a:spLocks noGrp="1"/>
          </p:cNvSpPr>
          <p:nvPr>
            <p:ph type="dt" sz="half" idx="10"/>
          </p:nvPr>
        </p:nvSpPr>
        <p:spPr/>
        <p:txBody>
          <a:bodyPr/>
          <a:lstStyle>
            <a:lvl1pPr>
              <a:defRPr/>
            </a:lvl1pPr>
          </a:lstStyle>
          <a:p>
            <a:pPr>
              <a:defRPr/>
            </a:pPr>
            <a:fld id="{0AE44A20-BBE6-5F4A-B66D-1FC7BECB4E32}" type="datetimeFigureOut">
              <a:rPr lang="en-US" altLang="en-US"/>
              <a:pPr>
                <a:defRPr/>
              </a:pPr>
              <a:t>2/14/23</a:t>
            </a:fld>
            <a:endParaRPr lang="en-US" altLang="en-US"/>
          </a:p>
        </p:txBody>
      </p:sp>
      <p:sp>
        <p:nvSpPr>
          <p:cNvPr id="6" name="Footer Placeholder 4">
            <a:extLst>
              <a:ext uri="{FF2B5EF4-FFF2-40B4-BE49-F238E27FC236}">
                <a16:creationId xmlns:a16="http://schemas.microsoft.com/office/drawing/2014/main" id="{1CF3F287-C0AA-5B6F-C77D-A5489CB6EC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61136A-BE33-3B6F-A2B2-C2D54A114567}"/>
              </a:ext>
            </a:extLst>
          </p:cNvPr>
          <p:cNvSpPr>
            <a:spLocks noGrp="1"/>
          </p:cNvSpPr>
          <p:nvPr>
            <p:ph type="sldNum" sz="quarter" idx="12"/>
          </p:nvPr>
        </p:nvSpPr>
        <p:spPr/>
        <p:txBody>
          <a:bodyPr/>
          <a:lstStyle>
            <a:lvl1pPr>
              <a:defRPr/>
            </a:lvl1pPr>
          </a:lstStyle>
          <a:p>
            <a:pPr>
              <a:defRPr/>
            </a:pPr>
            <a:fld id="{701711D6-F1DC-AC4E-B17B-C425C8199EFC}" type="slidenum">
              <a:rPr lang="en-US" altLang="en-US"/>
              <a:pPr>
                <a:defRPr/>
              </a:pPr>
              <a:t>‹#›</a:t>
            </a:fld>
            <a:endParaRPr lang="en-US" altLang="en-US"/>
          </a:p>
        </p:txBody>
      </p:sp>
    </p:spTree>
    <p:extLst>
      <p:ext uri="{BB962C8B-B14F-4D97-AF65-F5344CB8AC3E}">
        <p14:creationId xmlns:p14="http://schemas.microsoft.com/office/powerpoint/2010/main" val="3741657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0C00E-8A2C-6DCF-D06A-A614C2432689}"/>
              </a:ext>
            </a:extLst>
          </p:cNvPr>
          <p:cNvSpPr>
            <a:spLocks noGrp="1"/>
          </p:cNvSpPr>
          <p:nvPr>
            <p:ph type="dt" sz="half" idx="10"/>
          </p:nvPr>
        </p:nvSpPr>
        <p:spPr/>
        <p:txBody>
          <a:bodyPr/>
          <a:lstStyle>
            <a:lvl1pPr>
              <a:defRPr/>
            </a:lvl1pPr>
          </a:lstStyle>
          <a:p>
            <a:pPr>
              <a:defRPr/>
            </a:pPr>
            <a:fld id="{6B067470-528E-1643-96EB-A1A5340705C0}"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7C6383A8-2EAB-0CED-7F86-ADF303D11A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ABF030-E3E9-7286-4DA9-D1BCBAF9638D}"/>
              </a:ext>
            </a:extLst>
          </p:cNvPr>
          <p:cNvSpPr>
            <a:spLocks noGrp="1"/>
          </p:cNvSpPr>
          <p:nvPr>
            <p:ph type="sldNum" sz="quarter" idx="12"/>
          </p:nvPr>
        </p:nvSpPr>
        <p:spPr/>
        <p:txBody>
          <a:bodyPr/>
          <a:lstStyle>
            <a:lvl1pPr>
              <a:defRPr/>
            </a:lvl1pPr>
          </a:lstStyle>
          <a:p>
            <a:pPr>
              <a:defRPr/>
            </a:pPr>
            <a:fld id="{6C7CFF56-9A0A-7A4C-B6B9-DA4176CACF40}" type="slidenum">
              <a:rPr lang="en-US" altLang="en-US"/>
              <a:pPr>
                <a:defRPr/>
              </a:pPr>
              <a:t>‹#›</a:t>
            </a:fld>
            <a:endParaRPr lang="en-US" altLang="en-US"/>
          </a:p>
        </p:txBody>
      </p:sp>
    </p:spTree>
    <p:extLst>
      <p:ext uri="{BB962C8B-B14F-4D97-AF65-F5344CB8AC3E}">
        <p14:creationId xmlns:p14="http://schemas.microsoft.com/office/powerpoint/2010/main" val="3739041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CF477-90DD-3B2F-4FB6-1095462C0418}"/>
              </a:ext>
            </a:extLst>
          </p:cNvPr>
          <p:cNvSpPr>
            <a:spLocks noGrp="1"/>
          </p:cNvSpPr>
          <p:nvPr>
            <p:ph type="dt" sz="half" idx="10"/>
          </p:nvPr>
        </p:nvSpPr>
        <p:spPr/>
        <p:txBody>
          <a:bodyPr/>
          <a:lstStyle>
            <a:lvl1pPr>
              <a:defRPr/>
            </a:lvl1pPr>
          </a:lstStyle>
          <a:p>
            <a:pPr>
              <a:defRPr/>
            </a:pPr>
            <a:fld id="{B8549D1F-2E73-F74C-ABFF-760B7E14582A}"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E08B2C5B-655C-41D1-E563-D4766B65FD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B90D5C-1D96-9061-F4A6-59F9BF988FF6}"/>
              </a:ext>
            </a:extLst>
          </p:cNvPr>
          <p:cNvSpPr>
            <a:spLocks noGrp="1"/>
          </p:cNvSpPr>
          <p:nvPr>
            <p:ph type="sldNum" sz="quarter" idx="12"/>
          </p:nvPr>
        </p:nvSpPr>
        <p:spPr/>
        <p:txBody>
          <a:bodyPr/>
          <a:lstStyle>
            <a:lvl1pPr>
              <a:defRPr/>
            </a:lvl1pPr>
          </a:lstStyle>
          <a:p>
            <a:pPr>
              <a:defRPr/>
            </a:pPr>
            <a:fld id="{BEB20C73-2476-D34C-A67F-73176405E567}" type="slidenum">
              <a:rPr lang="en-US" altLang="en-US"/>
              <a:pPr>
                <a:defRPr/>
              </a:pPr>
              <a:t>‹#›</a:t>
            </a:fld>
            <a:endParaRPr lang="en-US" altLang="en-US"/>
          </a:p>
        </p:txBody>
      </p:sp>
    </p:spTree>
    <p:extLst>
      <p:ext uri="{BB962C8B-B14F-4D97-AF65-F5344CB8AC3E}">
        <p14:creationId xmlns:p14="http://schemas.microsoft.com/office/powerpoint/2010/main" val="427677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F12C62D-6105-23BB-01E6-919C726A4CE3}"/>
              </a:ext>
            </a:extLst>
          </p:cNvPr>
          <p:cNvSpPr>
            <a:spLocks noGrp="1"/>
          </p:cNvSpPr>
          <p:nvPr>
            <p:ph type="dt" sz="half" idx="10"/>
          </p:nvPr>
        </p:nvSpPr>
        <p:spPr/>
        <p:txBody>
          <a:bodyPr/>
          <a:lstStyle>
            <a:lvl1pPr>
              <a:defRPr/>
            </a:lvl1pPr>
          </a:lstStyle>
          <a:p>
            <a:pPr>
              <a:defRPr/>
            </a:pPr>
            <a:fld id="{43A416CD-5DED-C34D-B606-9E92FFB6D43F}" type="datetimeFigureOut">
              <a:rPr lang="en-US" altLang="en-US"/>
              <a:pPr>
                <a:defRPr/>
              </a:pPr>
              <a:t>2/14/23</a:t>
            </a:fld>
            <a:endParaRPr lang="en-US" altLang="en-US"/>
          </a:p>
        </p:txBody>
      </p:sp>
      <p:sp>
        <p:nvSpPr>
          <p:cNvPr id="8" name="Footer Placeholder 4">
            <a:extLst>
              <a:ext uri="{FF2B5EF4-FFF2-40B4-BE49-F238E27FC236}">
                <a16:creationId xmlns:a16="http://schemas.microsoft.com/office/drawing/2014/main" id="{336432CB-CAFE-D831-2A73-EE7A75CD44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5A9D6D-08F0-133F-F431-593BB9FE52E3}"/>
              </a:ext>
            </a:extLst>
          </p:cNvPr>
          <p:cNvSpPr>
            <a:spLocks noGrp="1"/>
          </p:cNvSpPr>
          <p:nvPr>
            <p:ph type="sldNum" sz="quarter" idx="12"/>
          </p:nvPr>
        </p:nvSpPr>
        <p:spPr/>
        <p:txBody>
          <a:bodyPr/>
          <a:lstStyle>
            <a:lvl1pPr>
              <a:defRPr/>
            </a:lvl1pPr>
          </a:lstStyle>
          <a:p>
            <a:pPr>
              <a:defRPr/>
            </a:pPr>
            <a:fld id="{25897E9E-FBC4-9745-9B36-BA52CF2F4F5C}" type="slidenum">
              <a:rPr lang="en-US" altLang="en-US"/>
              <a:pPr>
                <a:defRPr/>
              </a:pPr>
              <a:t>‹#›</a:t>
            </a:fld>
            <a:endParaRPr lang="en-US" altLang="en-US"/>
          </a:p>
        </p:txBody>
      </p:sp>
    </p:spTree>
    <p:extLst>
      <p:ext uri="{BB962C8B-B14F-4D97-AF65-F5344CB8AC3E}">
        <p14:creationId xmlns:p14="http://schemas.microsoft.com/office/powerpoint/2010/main" val="247924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E29884A-3EF9-DDEB-DF37-A6A6DB5D7B63}"/>
              </a:ext>
            </a:extLst>
          </p:cNvPr>
          <p:cNvSpPr>
            <a:spLocks noGrp="1"/>
          </p:cNvSpPr>
          <p:nvPr>
            <p:ph type="dt" sz="half" idx="10"/>
          </p:nvPr>
        </p:nvSpPr>
        <p:spPr/>
        <p:txBody>
          <a:bodyPr/>
          <a:lstStyle>
            <a:lvl1pPr>
              <a:defRPr/>
            </a:lvl1pPr>
          </a:lstStyle>
          <a:p>
            <a:pPr>
              <a:defRPr/>
            </a:pPr>
            <a:fld id="{4C5A125D-13CF-964F-AB9D-2BE36339F22F}" type="datetimeFigureOut">
              <a:rPr lang="en-US" altLang="en-US"/>
              <a:pPr>
                <a:defRPr/>
              </a:pPr>
              <a:t>2/14/23</a:t>
            </a:fld>
            <a:endParaRPr lang="en-US" altLang="en-US"/>
          </a:p>
        </p:txBody>
      </p:sp>
      <p:sp>
        <p:nvSpPr>
          <p:cNvPr id="4" name="Footer Placeholder 4">
            <a:extLst>
              <a:ext uri="{FF2B5EF4-FFF2-40B4-BE49-F238E27FC236}">
                <a16:creationId xmlns:a16="http://schemas.microsoft.com/office/drawing/2014/main" id="{75BF6C6B-C181-EE21-26BE-B6EC110854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97AEB2-F83D-FB12-12F3-4FAAFD02FEF6}"/>
              </a:ext>
            </a:extLst>
          </p:cNvPr>
          <p:cNvSpPr>
            <a:spLocks noGrp="1"/>
          </p:cNvSpPr>
          <p:nvPr>
            <p:ph type="sldNum" sz="quarter" idx="12"/>
          </p:nvPr>
        </p:nvSpPr>
        <p:spPr/>
        <p:txBody>
          <a:bodyPr/>
          <a:lstStyle>
            <a:lvl1pPr>
              <a:defRPr/>
            </a:lvl1pPr>
          </a:lstStyle>
          <a:p>
            <a:pPr>
              <a:defRPr/>
            </a:pPr>
            <a:fld id="{82143103-8DDE-F349-AC7A-7C7659959978}" type="slidenum">
              <a:rPr lang="en-US" altLang="en-US"/>
              <a:pPr>
                <a:defRPr/>
              </a:pPr>
              <a:t>‹#›</a:t>
            </a:fld>
            <a:endParaRPr lang="en-US" altLang="en-US"/>
          </a:p>
        </p:txBody>
      </p:sp>
    </p:spTree>
    <p:extLst>
      <p:ext uri="{BB962C8B-B14F-4D97-AF65-F5344CB8AC3E}">
        <p14:creationId xmlns:p14="http://schemas.microsoft.com/office/powerpoint/2010/main" val="138455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727F6C-2F72-C9B6-1CF9-4B4BB7545A9E}"/>
              </a:ext>
            </a:extLst>
          </p:cNvPr>
          <p:cNvSpPr>
            <a:spLocks noGrp="1"/>
          </p:cNvSpPr>
          <p:nvPr>
            <p:ph type="dt" sz="half" idx="10"/>
          </p:nvPr>
        </p:nvSpPr>
        <p:spPr/>
        <p:txBody>
          <a:bodyPr/>
          <a:lstStyle>
            <a:lvl1pPr>
              <a:defRPr/>
            </a:lvl1pPr>
          </a:lstStyle>
          <a:p>
            <a:pPr>
              <a:defRPr/>
            </a:pPr>
            <a:fld id="{F393901C-133A-BB49-85DF-956857C824A0}" type="datetimeFigureOut">
              <a:rPr lang="en-US" altLang="en-US"/>
              <a:pPr>
                <a:defRPr/>
              </a:pPr>
              <a:t>2/14/23</a:t>
            </a:fld>
            <a:endParaRPr lang="en-US" altLang="en-US"/>
          </a:p>
        </p:txBody>
      </p:sp>
      <p:sp>
        <p:nvSpPr>
          <p:cNvPr id="3" name="Footer Placeholder 4">
            <a:extLst>
              <a:ext uri="{FF2B5EF4-FFF2-40B4-BE49-F238E27FC236}">
                <a16:creationId xmlns:a16="http://schemas.microsoft.com/office/drawing/2014/main" id="{04B3BA6B-152C-E9F2-6CCA-2C0A5C2E0AD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80315B0-E68E-BD14-639E-1EF49C8AAED1}"/>
              </a:ext>
            </a:extLst>
          </p:cNvPr>
          <p:cNvSpPr>
            <a:spLocks noGrp="1"/>
          </p:cNvSpPr>
          <p:nvPr>
            <p:ph type="sldNum" sz="quarter" idx="12"/>
          </p:nvPr>
        </p:nvSpPr>
        <p:spPr/>
        <p:txBody>
          <a:bodyPr/>
          <a:lstStyle>
            <a:lvl1pPr>
              <a:defRPr/>
            </a:lvl1pPr>
          </a:lstStyle>
          <a:p>
            <a:pPr>
              <a:defRPr/>
            </a:pPr>
            <a:fld id="{1559CCDE-1D23-B64C-B334-8801A8E23080}" type="slidenum">
              <a:rPr lang="en-US" altLang="en-US"/>
              <a:pPr>
                <a:defRPr/>
              </a:pPr>
              <a:t>‹#›</a:t>
            </a:fld>
            <a:endParaRPr lang="en-US" altLang="en-US"/>
          </a:p>
        </p:txBody>
      </p:sp>
    </p:spTree>
    <p:extLst>
      <p:ext uri="{BB962C8B-B14F-4D97-AF65-F5344CB8AC3E}">
        <p14:creationId xmlns:p14="http://schemas.microsoft.com/office/powerpoint/2010/main" val="250715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9F3FD5-844C-7E20-2D75-245FEBD415FA}"/>
              </a:ext>
            </a:extLst>
          </p:cNvPr>
          <p:cNvSpPr>
            <a:spLocks noGrp="1"/>
          </p:cNvSpPr>
          <p:nvPr>
            <p:ph type="dt" sz="half" idx="10"/>
          </p:nvPr>
        </p:nvSpPr>
        <p:spPr/>
        <p:txBody>
          <a:bodyPr/>
          <a:lstStyle>
            <a:lvl1pPr>
              <a:defRPr/>
            </a:lvl1pPr>
          </a:lstStyle>
          <a:p>
            <a:pPr>
              <a:defRPr/>
            </a:pPr>
            <a:fld id="{87D60EB8-E20E-5C4C-B314-7A106B9407EF}" type="datetimeFigureOut">
              <a:rPr lang="en-US" altLang="en-US"/>
              <a:pPr>
                <a:defRPr/>
              </a:pPr>
              <a:t>2/14/23</a:t>
            </a:fld>
            <a:endParaRPr lang="en-US" altLang="en-US"/>
          </a:p>
        </p:txBody>
      </p:sp>
      <p:sp>
        <p:nvSpPr>
          <p:cNvPr id="6" name="Footer Placeholder 4">
            <a:extLst>
              <a:ext uri="{FF2B5EF4-FFF2-40B4-BE49-F238E27FC236}">
                <a16:creationId xmlns:a16="http://schemas.microsoft.com/office/drawing/2014/main" id="{916BF372-683E-0634-68EA-326E4A93FA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E7DF86-C9F5-A1FF-55C4-6FDB9482A48B}"/>
              </a:ext>
            </a:extLst>
          </p:cNvPr>
          <p:cNvSpPr>
            <a:spLocks noGrp="1"/>
          </p:cNvSpPr>
          <p:nvPr>
            <p:ph type="sldNum" sz="quarter" idx="12"/>
          </p:nvPr>
        </p:nvSpPr>
        <p:spPr/>
        <p:txBody>
          <a:bodyPr/>
          <a:lstStyle>
            <a:lvl1pPr>
              <a:defRPr/>
            </a:lvl1pPr>
          </a:lstStyle>
          <a:p>
            <a:pPr>
              <a:defRPr/>
            </a:pPr>
            <a:fld id="{B7FE7595-95A7-F646-90E6-EDE4EF6D3D31}" type="slidenum">
              <a:rPr lang="en-US" altLang="en-US"/>
              <a:pPr>
                <a:defRPr/>
              </a:pPr>
              <a:t>‹#›</a:t>
            </a:fld>
            <a:endParaRPr lang="en-US" altLang="en-US"/>
          </a:p>
        </p:txBody>
      </p:sp>
    </p:spTree>
    <p:extLst>
      <p:ext uri="{BB962C8B-B14F-4D97-AF65-F5344CB8AC3E}">
        <p14:creationId xmlns:p14="http://schemas.microsoft.com/office/powerpoint/2010/main" val="356952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50251E-EE3B-3EF4-0848-CD713EDDDFCD}"/>
              </a:ext>
            </a:extLst>
          </p:cNvPr>
          <p:cNvSpPr>
            <a:spLocks noGrp="1"/>
          </p:cNvSpPr>
          <p:nvPr>
            <p:ph type="dt" sz="half" idx="10"/>
          </p:nvPr>
        </p:nvSpPr>
        <p:spPr/>
        <p:txBody>
          <a:bodyPr/>
          <a:lstStyle>
            <a:lvl1pPr>
              <a:defRPr/>
            </a:lvl1pPr>
          </a:lstStyle>
          <a:p>
            <a:pPr>
              <a:defRPr/>
            </a:pPr>
            <a:fld id="{7BBB376D-8BF5-514D-A7F8-7DE6782A5236}" type="datetimeFigureOut">
              <a:rPr lang="en-US" altLang="en-US"/>
              <a:pPr>
                <a:defRPr/>
              </a:pPr>
              <a:t>2/14/23</a:t>
            </a:fld>
            <a:endParaRPr lang="en-US" altLang="en-US"/>
          </a:p>
        </p:txBody>
      </p:sp>
      <p:sp>
        <p:nvSpPr>
          <p:cNvPr id="6" name="Footer Placeholder 4">
            <a:extLst>
              <a:ext uri="{FF2B5EF4-FFF2-40B4-BE49-F238E27FC236}">
                <a16:creationId xmlns:a16="http://schemas.microsoft.com/office/drawing/2014/main" id="{38D10750-B97D-7154-E116-BE301FE9E3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4DB723-9683-58EB-7768-DF65A5CCC2D8}"/>
              </a:ext>
            </a:extLst>
          </p:cNvPr>
          <p:cNvSpPr>
            <a:spLocks noGrp="1"/>
          </p:cNvSpPr>
          <p:nvPr>
            <p:ph type="sldNum" sz="quarter" idx="12"/>
          </p:nvPr>
        </p:nvSpPr>
        <p:spPr/>
        <p:txBody>
          <a:bodyPr/>
          <a:lstStyle>
            <a:lvl1pPr>
              <a:defRPr/>
            </a:lvl1pPr>
          </a:lstStyle>
          <a:p>
            <a:pPr>
              <a:defRPr/>
            </a:pPr>
            <a:fld id="{0A3CAD3F-3026-8849-A171-2895CAC3D8F5}" type="slidenum">
              <a:rPr lang="en-US" altLang="en-US"/>
              <a:pPr>
                <a:defRPr/>
              </a:pPr>
              <a:t>‹#›</a:t>
            </a:fld>
            <a:endParaRPr lang="en-US" altLang="en-US"/>
          </a:p>
        </p:txBody>
      </p:sp>
    </p:spTree>
    <p:extLst>
      <p:ext uri="{BB962C8B-B14F-4D97-AF65-F5344CB8AC3E}">
        <p14:creationId xmlns:p14="http://schemas.microsoft.com/office/powerpoint/2010/main" val="22283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AE06DD-DCB7-A003-9DCF-696A0BA5056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0BD3C38-41C1-C73D-1984-1E8D6E7E18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C3F8BE-B642-D087-5735-E0D74A2C2FB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EF3641A-2640-D642-A32D-11E3D597394C}"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B375EAD7-9216-E5C5-5DE3-678565B0753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C8D3833-18E7-EA11-9965-1CEB71A6CEC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FBC57AD-C3D7-344D-821E-F118C011AA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0854601-692C-5C71-3987-D101560DB6E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B076A929-4336-6868-98FD-AD85989522EE}"/>
              </a:ext>
            </a:extLst>
          </p:cNvPr>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5">
            <a:extLst>
              <a:ext uri="{FF2B5EF4-FFF2-40B4-BE49-F238E27FC236}">
                <a16:creationId xmlns:a16="http://schemas.microsoft.com/office/drawing/2014/main" id="{DE4C8E12-5FAD-3D1B-23A9-BFE7490610C5}"/>
              </a:ext>
            </a:extLst>
          </p:cNvPr>
          <p:cNvSpPr>
            <a:spLocks noChangeArrowheads="1"/>
          </p:cNvSpPr>
          <p:nvPr/>
        </p:nvSpPr>
        <p:spPr bwMode="auto">
          <a:xfrm>
            <a:off x="7215188" y="6673850"/>
            <a:ext cx="1695450" cy="184150"/>
          </a:xfrm>
          <a:prstGeom prst="rect">
            <a:avLst/>
          </a:prstGeom>
          <a:noFill/>
          <a:ln>
            <a:noFill/>
          </a:ln>
        </p:spPr>
        <p:txBody>
          <a:bodyPr lIns="92066" tIns="46033" rIns="92066" bIns="46033"/>
          <a:lstStyle>
            <a:lvl1pPr defTabSz="91281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91281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91281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91281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91281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defRPr/>
            </a:pPr>
            <a:r>
              <a:rPr lang="en-US" altLang="en-US" sz="700">
                <a:solidFill>
                  <a:srgbClr val="FFFFFF"/>
                </a:solidFill>
                <a:latin typeface="Arial" panose="020B0604020202020204" pitchFamily="34" charset="0"/>
              </a:rPr>
              <a:t>Do not reproduce without permission</a:t>
            </a:r>
          </a:p>
        </p:txBody>
      </p:sp>
      <p:sp>
        <p:nvSpPr>
          <p:cNvPr id="4802566" name="Rectangle 6">
            <a:extLst>
              <a:ext uri="{FF2B5EF4-FFF2-40B4-BE49-F238E27FC236}">
                <a16:creationId xmlns:a16="http://schemas.microsoft.com/office/drawing/2014/main" id="{68902CF2-823B-E60E-2034-DCC60E002A45}"/>
              </a:ext>
            </a:extLst>
          </p:cNvPr>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defRPr/>
            </a:pPr>
            <a:fld id="{E8C8651F-858C-4848-A6DF-E15187061F83}" type="slidenum">
              <a:rPr lang="en-US" altLang="en-US" sz="1600" b="1" i="1" smtClean="0">
                <a:solidFill>
                  <a:srgbClr val="000000"/>
                </a:solidFill>
                <a:effectLst>
                  <a:outerShdw blurRad="38100" dist="38100" dir="2700000" algn="tl">
                    <a:srgbClr val="C0C0C0"/>
                  </a:outerShdw>
                </a:effectLst>
                <a:latin typeface="Courier New" panose="02070309020205020404" pitchFamily="49" charset="0"/>
              </a:rPr>
              <a:pPr>
                <a:defRPr/>
              </a:pPr>
              <a:t>‹#›</a:t>
            </a:fld>
            <a:r>
              <a:rPr lang="en-US" altLang="en-US" b="1">
                <a:solidFill>
                  <a:srgbClr val="808080"/>
                </a:solidFill>
                <a:latin typeface="Arial" panose="020B0604020202020204" pitchFamily="34" charset="0"/>
              </a:rPr>
              <a:t> - </a:t>
            </a:r>
            <a:r>
              <a:rPr lang="en-US" altLang="en-US" sz="1000" b="1">
                <a:solidFill>
                  <a:srgbClr val="969696"/>
                </a:solidFill>
                <a:latin typeface="Arial" panose="020B0604020202020204" pitchFamily="34" charset="0"/>
              </a:rPr>
              <a:t>Lectures.GersteinLab.org</a:t>
            </a:r>
            <a:r>
              <a:rPr lang="en-US" altLang="en-US" sz="400">
                <a:solidFill>
                  <a:srgbClr val="808080"/>
                </a:solidFill>
                <a:latin typeface="Arial" panose="020B0604020202020204" pitchFamily="34" charset="0"/>
              </a:rPr>
              <a:t> </a:t>
            </a:r>
            <a:r>
              <a:rPr lang="en-US" altLang="en-US" sz="300">
                <a:solidFill>
                  <a:srgbClr val="000000"/>
                </a:solidFill>
                <a:latin typeface="Arial" panose="020B0604020202020204" pitchFamily="34" charset="0"/>
              </a:rPr>
              <a:t>(c) '09</a:t>
            </a:r>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fontAlgn="base">
        <a:spcBef>
          <a:spcPct val="0"/>
        </a:spcBef>
        <a:spcAft>
          <a:spcPct val="0"/>
        </a:spcAft>
        <a:defRPr sz="3600" b="1" u="sng">
          <a:solidFill>
            <a:srgbClr val="000099"/>
          </a:solidFill>
          <a:latin typeface="Arial" pitchFamily="-65" charset="0"/>
        </a:defRPr>
      </a:lvl6pPr>
      <a:lvl7pPr marL="914400" algn="ctr" defTabSz="912813" rtl="0" fontAlgn="base">
        <a:spcBef>
          <a:spcPct val="0"/>
        </a:spcBef>
        <a:spcAft>
          <a:spcPct val="0"/>
        </a:spcAft>
        <a:defRPr sz="3600" b="1" u="sng">
          <a:solidFill>
            <a:srgbClr val="000099"/>
          </a:solidFill>
          <a:latin typeface="Arial" pitchFamily="-65" charset="0"/>
        </a:defRPr>
      </a:lvl7pPr>
      <a:lvl8pPr marL="1371600" algn="ctr" defTabSz="912813" rtl="0" fontAlgn="base">
        <a:spcBef>
          <a:spcPct val="0"/>
        </a:spcBef>
        <a:spcAft>
          <a:spcPct val="0"/>
        </a:spcAft>
        <a:defRPr sz="3600" b="1" u="sng">
          <a:solidFill>
            <a:srgbClr val="000099"/>
          </a:solidFill>
          <a:latin typeface="Arial" pitchFamily="-65" charset="0"/>
        </a:defRPr>
      </a:lvl8pPr>
      <a:lvl9pPr marL="1828800" algn="ctr" defTabSz="912813" rtl="0" fontAlgn="base">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panose="020B0600040502020204" pitchFamily="34"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panose="020B0600040502020204" pitchFamily="34" charset="0"/>
        <a:buChar char="*"/>
        <a:defRPr sz="2000">
          <a:solidFill>
            <a:schemeClr val="tx1"/>
          </a:solidFill>
          <a:latin typeface="+mn-lt"/>
          <a:ea typeface="ＭＳ Ｐゴシック" pitchFamily="-65" charset="-128"/>
        </a:defRPr>
      </a:lvl5pPr>
      <a:lvl6pPr marL="2514600" indent="-228600" algn="l" defTabSz="912813"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CDFB0FF-F6FA-4B2A-BA8E-657F456B0B3A}"/>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611B8641-11EB-63ED-E76C-6DD852E66C71}"/>
              </a:ext>
            </a:extLst>
          </p:cNvPr>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9">
            <a:extLst>
              <a:ext uri="{FF2B5EF4-FFF2-40B4-BE49-F238E27FC236}">
                <a16:creationId xmlns:a16="http://schemas.microsoft.com/office/drawing/2014/main" id="{695F2593-6DE1-430E-A0A9-C4080C8D2AEF}"/>
              </a:ext>
            </a:extLst>
          </p:cNvPr>
          <p:cNvSpPr>
            <a:spLocks noChangeArrowheads="1"/>
          </p:cNvSpPr>
          <p:nvPr/>
        </p:nvSpPr>
        <p:spPr bwMode="auto">
          <a:xfrm rot="-5400000">
            <a:off x="7827169" y="5512594"/>
            <a:ext cx="2176462" cy="304800"/>
          </a:xfrm>
          <a:prstGeom prst="rect">
            <a:avLst/>
          </a:prstGeom>
          <a:noFill/>
          <a:ln w="9525">
            <a:solidFill>
              <a:srgbClr val="777777"/>
            </a:solidFill>
            <a:miter lim="800000"/>
            <a:headEnd/>
            <a:tailEnd/>
          </a:ln>
        </p:spPr>
        <p:txBody>
          <a:bodyPr lIns="92075" tIns="46038" rIns="92075" bIns="46038"/>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a:defRPr/>
            </a:pPr>
            <a:fld id="{3BAC7432-D475-C84B-A132-45FAE8A0D935}" type="slidenum">
              <a:rPr lang="en-US" altLang="en-US" sz="1400" b="1" smtClean="0">
                <a:solidFill>
                  <a:srgbClr val="000000"/>
                </a:solidFill>
                <a:latin typeface="Arial" panose="020B0604020202020204" pitchFamily="34" charset="0"/>
              </a:rPr>
              <a:pPr defTabSz="914400">
                <a:defRPr/>
              </a:pPr>
              <a:t>‹#›</a:t>
            </a:fld>
            <a:r>
              <a:rPr lang="en-US" altLang="en-US" sz="1400" b="1">
                <a:solidFill>
                  <a:srgbClr val="000000"/>
                </a:solidFill>
                <a:latin typeface="Arial" panose="020B0604020202020204" pitchFamily="34" charset="0"/>
              </a:rPr>
              <a:t> </a:t>
            </a:r>
            <a:r>
              <a:rPr lang="en-US" altLang="en-US" sz="1400" b="1">
                <a:solidFill>
                  <a:srgbClr val="808080"/>
                </a:solidFill>
                <a:latin typeface="Arial" panose="020B0604020202020204" pitchFamily="34" charset="0"/>
              </a:rPr>
              <a:t>GersteinLab.org </a:t>
            </a:r>
            <a:r>
              <a:rPr lang="en-US" altLang="en-US" sz="1400" b="1">
                <a:solidFill>
                  <a:srgbClr val="000000"/>
                </a:solidFill>
                <a:latin typeface="Arial" panose="020B0604020202020204" pitchFamily="34" charset="0"/>
              </a:rPr>
              <a:t> </a:t>
            </a:r>
            <a:r>
              <a:rPr lang="en-US" altLang="en-US" sz="1400" b="1">
                <a:solidFill>
                  <a:srgbClr val="808080"/>
                </a:solidFill>
                <a:latin typeface="Arial" panose="020B0604020202020204" pitchFamily="34" charset="0"/>
              </a:rPr>
              <a:t>‘14 </a:t>
            </a: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3600" u="sng">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u="sng">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u="sng">
          <a:solidFill>
            <a:schemeClr val="tx2"/>
          </a:solidFill>
          <a:latin typeface="Arial" charset="0"/>
        </a:defRPr>
      </a:lvl6pPr>
      <a:lvl7pPr marL="914400" algn="ctr" rtl="0" fontAlgn="base">
        <a:spcBef>
          <a:spcPct val="0"/>
        </a:spcBef>
        <a:spcAft>
          <a:spcPct val="0"/>
        </a:spcAft>
        <a:defRPr sz="3600" u="sng">
          <a:solidFill>
            <a:schemeClr val="tx2"/>
          </a:solidFill>
          <a:latin typeface="Arial" charset="0"/>
        </a:defRPr>
      </a:lvl7pPr>
      <a:lvl8pPr marL="1371600" algn="ctr" rtl="0" fontAlgn="base">
        <a:spcBef>
          <a:spcPct val="0"/>
        </a:spcBef>
        <a:spcAft>
          <a:spcPct val="0"/>
        </a:spcAft>
        <a:defRPr sz="3600" u="sng">
          <a:solidFill>
            <a:schemeClr val="tx2"/>
          </a:solidFill>
          <a:latin typeface="Arial" charset="0"/>
        </a:defRPr>
      </a:lvl8pPr>
      <a:lvl9pPr marL="1828800" algn="ctr" rtl="0" fontAlgn="base">
        <a:spcBef>
          <a:spcPct val="0"/>
        </a:spcBef>
        <a:spcAft>
          <a:spcPct val="0"/>
        </a:spcAft>
        <a:defRPr sz="3600" u="sng">
          <a:solidFill>
            <a:schemeClr val="tx2"/>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571500" indent="-228600" algn="l" rtl="0" eaLnBrk="0" fontAlgn="base" hangingPunct="0">
        <a:spcBef>
          <a:spcPct val="20000"/>
        </a:spcBef>
        <a:spcAft>
          <a:spcPct val="0"/>
        </a:spcAft>
        <a:buFont typeface="Symbol" pitchFamily="2" charset="2"/>
        <a:buChar char="à"/>
        <a:defRPr>
          <a:solidFill>
            <a:schemeClr val="tx1"/>
          </a:solidFill>
          <a:latin typeface="+mn-lt"/>
          <a:ea typeface="ＭＳ Ｐゴシック" charset="-128"/>
        </a:defRPr>
      </a:lvl2pPr>
      <a:lvl3pPr marL="914400" indent="-228600" algn="l" rtl="0" eaLnBrk="0" fontAlgn="base" hangingPunct="0">
        <a:spcBef>
          <a:spcPct val="20000"/>
        </a:spcBef>
        <a:spcAft>
          <a:spcPct val="0"/>
        </a:spcAft>
        <a:buChar char="o"/>
        <a:defRPr>
          <a:solidFill>
            <a:schemeClr val="tx1"/>
          </a:solidFill>
          <a:latin typeface="+mn-lt"/>
          <a:ea typeface="ＭＳ Ｐゴシック" charset="-128"/>
        </a:defRPr>
      </a:lvl3pPr>
      <a:lvl4pPr marL="12573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16002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057400" indent="-228600" algn="l" rtl="0" fontAlgn="base">
        <a:spcBef>
          <a:spcPct val="20000"/>
        </a:spcBef>
        <a:spcAft>
          <a:spcPct val="0"/>
        </a:spcAft>
        <a:buChar char="»"/>
        <a:defRPr>
          <a:solidFill>
            <a:schemeClr val="tx1"/>
          </a:solidFill>
          <a:latin typeface="+mn-lt"/>
          <a:ea typeface="ＭＳ Ｐゴシック" charset="-128"/>
        </a:defRPr>
      </a:lvl6pPr>
      <a:lvl7pPr marL="2514600" indent="-228600" algn="l" rtl="0" fontAlgn="base">
        <a:spcBef>
          <a:spcPct val="20000"/>
        </a:spcBef>
        <a:spcAft>
          <a:spcPct val="0"/>
        </a:spcAft>
        <a:buChar char="»"/>
        <a:defRPr>
          <a:solidFill>
            <a:schemeClr val="tx1"/>
          </a:solidFill>
          <a:latin typeface="+mn-lt"/>
          <a:ea typeface="ＭＳ Ｐゴシック" charset="-128"/>
        </a:defRPr>
      </a:lvl7pPr>
      <a:lvl8pPr marL="2971800" indent="-228600" algn="l" rtl="0" fontAlgn="base">
        <a:spcBef>
          <a:spcPct val="20000"/>
        </a:spcBef>
        <a:spcAft>
          <a:spcPct val="0"/>
        </a:spcAft>
        <a:buChar char="»"/>
        <a:defRPr>
          <a:solidFill>
            <a:schemeClr val="tx1"/>
          </a:solidFill>
          <a:latin typeface="+mn-lt"/>
          <a:ea typeface="ＭＳ Ｐゴシック" charset="-128"/>
        </a:defRPr>
      </a:lvl8pPr>
      <a:lvl9pPr marL="3429000" indent="-228600" algn="l"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4DF80FA3-4B18-9CB9-B20F-5B840F29F0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52FD8E2F-3567-F9A1-DC66-7307419E06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A0D2AF-0AFA-765C-E8AA-B266C791E1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charset="0"/>
                <a:ea typeface="ＭＳ Ｐゴシック" charset="-128"/>
              </a:defRPr>
            </a:lvl1pPr>
          </a:lstStyle>
          <a:p>
            <a:pPr>
              <a:defRPr/>
            </a:pPr>
            <a:fld id="{16A8FF28-E57C-014B-A348-E40FC9A76BB0}" type="datetimeFigureOut">
              <a:rPr lang="en-US" altLang="en-US"/>
              <a:pPr>
                <a:defRPr/>
              </a:pPr>
              <a:t>2/14/23</a:t>
            </a:fld>
            <a:endParaRPr lang="en-US" altLang="en-US"/>
          </a:p>
        </p:txBody>
      </p:sp>
      <p:sp>
        <p:nvSpPr>
          <p:cNvPr id="5" name="Footer Placeholder 4">
            <a:extLst>
              <a:ext uri="{FF2B5EF4-FFF2-40B4-BE49-F238E27FC236}">
                <a16:creationId xmlns:a16="http://schemas.microsoft.com/office/drawing/2014/main" id="{898FD1EF-6C34-15C8-36FE-A4D80DB7C49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5AA30CE-1124-C489-81DF-EA8D2A29A5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D8947810-0876-8640-A1F2-0B341B56779A}"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25.x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83464" y="6168037"/>
            <a:ext cx="1464965" cy="487509"/>
          </a:xfrm>
        </p:spPr>
        <p:txBody>
          <a:bodyPr/>
          <a:lstStyle/>
          <a:p>
            <a:pPr algn="l" eaLnBrk="1" hangingPunct="1"/>
            <a:r>
              <a:rPr lang="en-US" altLang="x-none" sz="1600" dirty="0">
                <a:solidFill>
                  <a:schemeClr val="tx1">
                    <a:lumMod val="50000"/>
                    <a:lumOff val="50000"/>
                  </a:schemeClr>
                </a:solidFill>
                <a:ea typeface="ＭＳ Ｐゴシック" charset="-128"/>
              </a:rPr>
              <a:t>Mark Gerstein</a:t>
            </a:r>
            <a:br>
              <a:rPr lang="en-US" altLang="x-none" sz="1600" dirty="0">
                <a:solidFill>
                  <a:schemeClr val="tx1">
                    <a:lumMod val="50000"/>
                    <a:lumOff val="50000"/>
                  </a:schemeClr>
                </a:solidFill>
                <a:ea typeface="ＭＳ Ｐゴシック" charset="-128"/>
              </a:rPr>
            </a:br>
            <a:r>
              <a:rPr lang="en-US" altLang="x-none" sz="1600" dirty="0">
                <a:solidFill>
                  <a:schemeClr val="tx1">
                    <a:lumMod val="50000"/>
                    <a:lumOff val="50000"/>
                  </a:schemeClr>
                </a:solidFill>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lvl="0" eaLnBrk="1" hangingPunct="1">
              <a:lnSpc>
                <a:spcPct val="80000"/>
              </a:lnSpc>
              <a:defRPr/>
            </a:pPr>
            <a:r>
              <a:rPr lang="en-US" altLang="en-US" dirty="0">
                <a:ea typeface="ＭＳ Ｐゴシック" panose="020B0600070205080204" pitchFamily="34" charset="-128"/>
              </a:rPr>
              <a:t>Supervised Datamining – SVMs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(23m8c)</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id="{FD1F2A44-489F-A451-BEA1-689BEA6115DC}"/>
              </a:ext>
            </a:extLst>
          </p:cNvPr>
          <p:cNvSpPr txBox="1">
            <a:spLocks noChangeArrowheads="1"/>
          </p:cNvSpPr>
          <p:nvPr/>
        </p:nvSpPr>
        <p:spPr bwMode="auto">
          <a:xfrm>
            <a:off x="5675376" y="5954862"/>
            <a:ext cx="3333389" cy="7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lvl="0" algn="r" eaLnBrk="1" hangingPunct="1">
              <a:defRPr/>
            </a:pPr>
            <a:r>
              <a:rPr kumimoji="0" lang="en-US" altLang="en-US"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23. Condensed (with ~1 slide deletion), which is similar to</a:t>
            </a:r>
            <a: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 </a:t>
            </a:r>
            <a:br>
              <a:rPr kumimoji="0" lang="en-US" altLang="ja-JP" sz="140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br>
            <a:r>
              <a:rPr kumimoji="0" lang="en-US" altLang="ja-JP" sz="1400" b="0" i="0" u="none" strike="noStrike" kern="1200" cap="none" spc="0" normalizeH="0" baseline="0" noProof="0" dirty="0">
                <a:ln>
                  <a:noFill/>
                </a:ln>
                <a:solidFill>
                  <a:schemeClr val="tx1">
                    <a:lumMod val="50000"/>
                    <a:lumOff val="50000"/>
                  </a:schemeClr>
                </a:solidFill>
                <a:effectLst/>
                <a:uLnTx/>
                <a:uFillTx/>
                <a:latin typeface="Arial"/>
                <a:ea typeface="ＭＳ Ｐゴシック" panose="020B0600070205080204" pitchFamily="34" charset="-128"/>
              </a:rPr>
              <a:t>2021’s M8c [which has a video]. </a:t>
            </a:r>
            <a:endParaRPr kumimoji="0" lang="en-US" altLang="x-none" sz="1400" b="0" i="0" u="none" strike="noStrike" kern="0" cap="none" spc="0" normalizeH="0" baseline="0" noProof="0" dirty="0">
              <a:ln>
                <a:noFill/>
              </a:ln>
              <a:solidFill>
                <a:schemeClr val="tx1">
                  <a:lumMod val="50000"/>
                  <a:lumOff val="50000"/>
                </a:schemeClr>
              </a:solidFill>
              <a:effectLst/>
              <a:uLnTx/>
              <a:uFillTx/>
              <a:latin typeface="Arial"/>
              <a:ea typeface="ＭＳ Ｐゴシック" charset="-128"/>
            </a:endParaRPr>
          </a:p>
        </p:txBody>
      </p:sp>
    </p:spTree>
    <p:extLst>
      <p:ext uri="{BB962C8B-B14F-4D97-AF65-F5344CB8AC3E}">
        <p14:creationId xmlns:p14="http://schemas.microsoft.com/office/powerpoint/2010/main" val="4003994103"/>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a:extLst>
              <a:ext uri="{FF2B5EF4-FFF2-40B4-BE49-F238E27FC236}">
                <a16:creationId xmlns:a16="http://schemas.microsoft.com/office/drawing/2014/main" id="{9C78E72C-F582-BA83-27EF-880CDFBD1C90}"/>
              </a:ext>
            </a:extLst>
          </p:cNvPr>
          <p:cNvSpPr>
            <a:spLocks noGrp="1"/>
          </p:cNvSpPr>
          <p:nvPr>
            <p:ph idx="1"/>
          </p:nvPr>
        </p:nvSpPr>
        <p:spPr>
          <a:xfrm>
            <a:off x="457200" y="5451475"/>
            <a:ext cx="8229600" cy="1335088"/>
          </a:xfrm>
        </p:spPr>
        <p:txBody>
          <a:bodyPr/>
          <a:lstStyle/>
          <a:p>
            <a:pPr eaLnBrk="1" hangingPunct="1"/>
            <a:r>
              <a:rPr lang="en-US" altLang="en-US" sz="2400">
                <a:ea typeface="ＭＳ Ｐゴシック" panose="020B0600070205080204" pitchFamily="34" charset="-128"/>
              </a:rPr>
              <a:t>Is there a “</a:t>
            </a:r>
            <a:r>
              <a:rPr lang="en-US" altLang="ja-JP" sz="2400">
                <a:solidFill>
                  <a:srgbClr val="FF0000"/>
                </a:solidFill>
                <a:ea typeface="ＭＳ Ｐゴシック" panose="020B0600070205080204" pitchFamily="34" charset="-128"/>
              </a:rPr>
              <a:t>best</a:t>
            </a:r>
            <a:r>
              <a:rPr lang="en-US" altLang="en-US" sz="2400">
                <a:ea typeface="ＭＳ Ｐゴシック" panose="020B0600070205080204" pitchFamily="34" charset="-128"/>
              </a:rPr>
              <a:t>”</a:t>
            </a:r>
            <a:r>
              <a:rPr lang="en-US" altLang="ja-JP" sz="2400">
                <a:ea typeface="ＭＳ Ｐゴシック" panose="020B0600070205080204" pitchFamily="34" charset="-128"/>
              </a:rPr>
              <a:t> line?</a:t>
            </a:r>
            <a:endParaRPr lang="en-US" altLang="en-US" sz="2400">
              <a:ea typeface="ＭＳ Ｐゴシック" panose="020B0600070205080204" pitchFamily="34" charset="-128"/>
            </a:endParaRPr>
          </a:p>
        </p:txBody>
      </p:sp>
      <p:pic>
        <p:nvPicPr>
          <p:cNvPr id="38914" name="Picture 4" descr="Screen Shot 2013-10-21 at 4.55.49 PM.png">
            <a:extLst>
              <a:ext uri="{FF2B5EF4-FFF2-40B4-BE49-F238E27FC236}">
                <a16:creationId xmlns:a16="http://schemas.microsoft.com/office/drawing/2014/main" id="{E83BB7F8-633B-3263-5C59-0AE516CFE2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331788"/>
            <a:ext cx="60198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3">
            <a:extLst>
              <a:ext uri="{FF2B5EF4-FFF2-40B4-BE49-F238E27FC236}">
                <a16:creationId xmlns:a16="http://schemas.microsoft.com/office/drawing/2014/main" id="{F0E80214-0265-60A1-1933-0084B0972C25}"/>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a:extLst>
              <a:ext uri="{FF2B5EF4-FFF2-40B4-BE49-F238E27FC236}">
                <a16:creationId xmlns:a16="http://schemas.microsoft.com/office/drawing/2014/main" id="{D83CC763-6967-6206-34ED-7F59BE70FAD5}"/>
              </a:ext>
            </a:extLst>
          </p:cNvPr>
          <p:cNvSpPr>
            <a:spLocks noGrp="1"/>
          </p:cNvSpPr>
          <p:nvPr>
            <p:ph idx="1"/>
          </p:nvPr>
        </p:nvSpPr>
        <p:spPr>
          <a:xfrm>
            <a:off x="457200" y="5748338"/>
            <a:ext cx="8229600" cy="755650"/>
          </a:xfrm>
        </p:spPr>
        <p:txBody>
          <a:bodyPr/>
          <a:lstStyle/>
          <a:p>
            <a:pPr eaLnBrk="1" hangingPunct="1"/>
            <a:r>
              <a:rPr lang="en-US" altLang="en-US" sz="2400">
                <a:ea typeface="ＭＳ Ｐゴシック" panose="020B0600070205080204" pitchFamily="34" charset="-128"/>
              </a:rPr>
              <a:t>The </a:t>
            </a:r>
            <a:r>
              <a:rPr lang="en-US" altLang="en-US" sz="2400">
                <a:solidFill>
                  <a:srgbClr val="FF0000"/>
                </a:solidFill>
                <a:ea typeface="ＭＳ Ｐゴシック" panose="020B0600070205080204" pitchFamily="34" charset="-128"/>
              </a:rPr>
              <a:t>maximum margin hyperplane</a:t>
            </a:r>
          </a:p>
        </p:txBody>
      </p:sp>
      <p:pic>
        <p:nvPicPr>
          <p:cNvPr id="39938" name="Picture 3" descr="Screen Shot 2013-10-21 at 5.09.47 PM.png">
            <a:extLst>
              <a:ext uri="{FF2B5EF4-FFF2-40B4-BE49-F238E27FC236}">
                <a16:creationId xmlns:a16="http://schemas.microsoft.com/office/drawing/2014/main" id="{CFDD8C21-0E91-1A96-3782-C3D2B3990B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455613"/>
            <a:ext cx="58086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4">
            <a:extLst>
              <a:ext uri="{FF2B5EF4-FFF2-40B4-BE49-F238E27FC236}">
                <a16:creationId xmlns:a16="http://schemas.microsoft.com/office/drawing/2014/main" id="{CF60AD2C-3FCC-ECCA-8D9F-5FD7C6E3E18B}"/>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a:extLst>
              <a:ext uri="{FF2B5EF4-FFF2-40B4-BE49-F238E27FC236}">
                <a16:creationId xmlns:a16="http://schemas.microsoft.com/office/drawing/2014/main" id="{FFA95FD6-EC05-94E4-AE3D-4EE05D6CB036}"/>
              </a:ext>
            </a:extLst>
          </p:cNvPr>
          <p:cNvSpPr>
            <a:spLocks noGrp="1"/>
          </p:cNvSpPr>
          <p:nvPr>
            <p:ph idx="1"/>
          </p:nvPr>
        </p:nvSpPr>
        <p:spPr>
          <a:xfrm>
            <a:off x="457200" y="220663"/>
            <a:ext cx="8229600" cy="2236787"/>
          </a:xfrm>
        </p:spPr>
        <p:txBody>
          <a:bodyPr/>
          <a:lstStyle/>
          <a:p>
            <a:pPr eaLnBrk="1" hangingPunct="1"/>
            <a:r>
              <a:rPr lang="en-US" altLang="en-US" sz="2400">
                <a:ea typeface="ＭＳ Ｐゴシック" panose="020B0600070205080204" pitchFamily="34" charset="-128"/>
              </a:rPr>
              <a:t>Denote each data point as (x</a:t>
            </a:r>
            <a:r>
              <a:rPr lang="en-US" altLang="en-US" sz="2400" baseline="-25000">
                <a:ea typeface="ＭＳ Ｐゴシック" panose="020B0600070205080204" pitchFamily="34" charset="-128"/>
              </a:rPr>
              <a:t>i</a:t>
            </a:r>
            <a:r>
              <a:rPr lang="en-US" altLang="en-US" sz="2400">
                <a:ea typeface="ＭＳ Ｐゴシック" panose="020B0600070205080204" pitchFamily="34" charset="-128"/>
              </a:rPr>
              <a:t>, y</a:t>
            </a:r>
            <a:r>
              <a:rPr lang="en-US" altLang="en-US" sz="2400" baseline="-25000">
                <a:ea typeface="ＭＳ Ｐゴシック" panose="020B0600070205080204" pitchFamily="34" charset="-128"/>
              </a:rPr>
              <a:t>i</a:t>
            </a:r>
            <a:r>
              <a:rPr lang="en-US" altLang="en-US" sz="2400">
                <a:ea typeface="ＭＳ Ｐゴシック" panose="020B0600070205080204" pitchFamily="34" charset="-128"/>
              </a:rPr>
              <a:t>)</a:t>
            </a:r>
          </a:p>
          <a:p>
            <a:pPr eaLnBrk="1" hangingPunct="1"/>
            <a:r>
              <a:rPr lang="en-US" altLang="en-US" sz="2400">
                <a:ea typeface="ＭＳ Ｐゴシック" panose="020B0600070205080204" pitchFamily="34" charset="-128"/>
              </a:rPr>
              <a:t>x</a:t>
            </a:r>
            <a:r>
              <a:rPr lang="en-US" altLang="en-US" sz="2400" baseline="-25000">
                <a:ea typeface="ＭＳ Ｐゴシック" panose="020B0600070205080204" pitchFamily="34" charset="-128"/>
              </a:rPr>
              <a:t>i</a:t>
            </a:r>
            <a:r>
              <a:rPr lang="en-US" altLang="en-US" sz="2400">
                <a:ea typeface="ＭＳ Ｐゴシック" panose="020B0600070205080204" pitchFamily="34" charset="-128"/>
              </a:rPr>
              <a:t> is a vector of the expression profiles</a:t>
            </a:r>
          </a:p>
          <a:p>
            <a:pPr eaLnBrk="1" hangingPunct="1"/>
            <a:r>
              <a:rPr lang="en-US" altLang="en-US" sz="2400">
                <a:ea typeface="ＭＳ Ｐゴシック" panose="020B0600070205080204" pitchFamily="34" charset="-128"/>
              </a:rPr>
              <a:t>y</a:t>
            </a:r>
            <a:r>
              <a:rPr lang="en-US" altLang="en-US" sz="2400" baseline="-25000">
                <a:ea typeface="ＭＳ Ｐゴシック" panose="020B0600070205080204" pitchFamily="34" charset="-128"/>
              </a:rPr>
              <a:t>i </a:t>
            </a:r>
            <a:r>
              <a:rPr lang="en-US" altLang="en-US" sz="2400">
                <a:ea typeface="ＭＳ Ｐゴシック" panose="020B0600070205080204" pitchFamily="34" charset="-128"/>
              </a:rPr>
              <a:t>= -1 or 1, which labels the class </a:t>
            </a:r>
          </a:p>
          <a:p>
            <a:pPr eaLnBrk="1" hangingPunct="1"/>
            <a:r>
              <a:rPr lang="en-US" altLang="en-US" sz="2400">
                <a:ea typeface="ＭＳ Ｐゴシック" panose="020B0600070205080204" pitchFamily="34" charset="-128"/>
              </a:rPr>
              <a:t>A hyperplane can be represented as: w*x + b = 0</a:t>
            </a:r>
          </a:p>
          <a:p>
            <a:pPr eaLnBrk="1" hangingPunct="1"/>
            <a:r>
              <a:rPr lang="en-US" altLang="en-US" sz="2400">
                <a:ea typeface="ＭＳ Ｐゴシック" panose="020B0600070205080204" pitchFamily="34" charset="-128"/>
              </a:rPr>
              <a:t>The margin-width equals to: </a:t>
            </a:r>
          </a:p>
        </p:txBody>
      </p:sp>
      <p:graphicFrame>
        <p:nvGraphicFramePr>
          <p:cNvPr id="40962" name="Object 1">
            <a:extLst>
              <a:ext uri="{FF2B5EF4-FFF2-40B4-BE49-F238E27FC236}">
                <a16:creationId xmlns:a16="http://schemas.microsoft.com/office/drawing/2014/main" id="{0B5239E5-6A62-F2A8-96F7-945DFFF99C09}"/>
              </a:ext>
            </a:extLst>
          </p:cNvPr>
          <p:cNvGraphicFramePr>
            <a:graphicFrameLocks noChangeAspect="1"/>
          </p:cNvGraphicFramePr>
          <p:nvPr/>
        </p:nvGraphicFramePr>
        <p:xfrm>
          <a:off x="4530725" y="1925638"/>
          <a:ext cx="3659188" cy="531812"/>
        </p:xfrm>
        <a:graphic>
          <a:graphicData uri="http://schemas.openxmlformats.org/presentationml/2006/ole">
            <mc:AlternateContent xmlns:mc="http://schemas.openxmlformats.org/markup-compatibility/2006">
              <mc:Choice xmlns:v="urn:schemas-microsoft-com:vml" Requires="v">
                <p:oleObj name="Equation" r:id="rId2" imgW="1333500" imgH="228600" progId="Equation.3">
                  <p:embed/>
                </p:oleObj>
              </mc:Choice>
              <mc:Fallback>
                <p:oleObj name="Equation" r:id="rId2" imgW="1333500" imgH="2286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1925638"/>
                        <a:ext cx="365918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Rectangle 5">
            <a:extLst>
              <a:ext uri="{FF2B5EF4-FFF2-40B4-BE49-F238E27FC236}">
                <a16:creationId xmlns:a16="http://schemas.microsoft.com/office/drawing/2014/main" id="{DD4DDA17-D1D7-B9C7-D55F-96B64F47F573}"/>
              </a:ext>
            </a:extLst>
          </p:cNvPr>
          <p:cNvSpPr>
            <a:spLocks noChangeArrowheads="1"/>
          </p:cNvSpPr>
          <p:nvPr/>
        </p:nvSpPr>
        <p:spPr bwMode="auto">
          <a:xfrm rot="-5400000">
            <a:off x="6198394" y="3923506"/>
            <a:ext cx="5473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http://en.wikipedia.org/wiki/Support_vector_machine</a:t>
            </a:r>
          </a:p>
        </p:txBody>
      </p:sp>
      <p:pic>
        <p:nvPicPr>
          <p:cNvPr id="40964" name="Picture 6">
            <a:extLst>
              <a:ext uri="{FF2B5EF4-FFF2-40B4-BE49-F238E27FC236}">
                <a16:creationId xmlns:a16="http://schemas.microsoft.com/office/drawing/2014/main" id="{0303830C-534A-87FE-25D1-D248ABFB4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3" y="2570163"/>
            <a:ext cx="4411662"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a:extLst>
              <a:ext uri="{FF2B5EF4-FFF2-40B4-BE49-F238E27FC236}">
                <a16:creationId xmlns:a16="http://schemas.microsoft.com/office/drawing/2014/main" id="{F69F6530-EA8C-1A6C-6D4E-A4A9B002B6F6}"/>
              </a:ext>
            </a:extLst>
          </p:cNvPr>
          <p:cNvSpPr>
            <a:spLocks noGrp="1"/>
          </p:cNvSpPr>
          <p:nvPr>
            <p:ph idx="1"/>
          </p:nvPr>
        </p:nvSpPr>
        <p:spPr>
          <a:xfrm>
            <a:off x="457200" y="411163"/>
            <a:ext cx="8229600" cy="5715000"/>
          </a:xfrm>
        </p:spPr>
        <p:txBody>
          <a:bodyPr/>
          <a:lstStyle/>
          <a:p>
            <a:pPr eaLnBrk="1" hangingPunct="1"/>
            <a:r>
              <a:rPr lang="en-US" altLang="en-US" sz="2400">
                <a:ea typeface="ＭＳ Ｐゴシック" panose="020B0600070205080204" pitchFamily="34" charset="-128"/>
              </a:rPr>
              <a:t>Find a hyperplane such that:</a:t>
            </a:r>
          </a:p>
          <a:p>
            <a:pPr lvl="1" eaLnBrk="1" hangingPunct="1"/>
            <a:r>
              <a:rPr lang="en-US" altLang="en-US" sz="2000">
                <a:ea typeface="ＭＳ Ｐゴシック" panose="020B0600070205080204" pitchFamily="34" charset="-128"/>
              </a:rPr>
              <a:t>No data points fall between the lines                             and  </a:t>
            </a:r>
          </a:p>
          <a:p>
            <a:pPr lvl="1" eaLnBrk="1" hangingPunct="1"/>
            <a:r>
              <a:rPr lang="en-US" altLang="en-US" sz="2000">
                <a:ea typeface="ＭＳ Ｐゴシック" panose="020B0600070205080204" pitchFamily="34" charset="-128"/>
              </a:rPr>
              <a:t>The margin 2/||w|| is maximized</a:t>
            </a:r>
          </a:p>
          <a:p>
            <a:pPr eaLnBrk="1" hangingPunct="1"/>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Mathematically,</a:t>
            </a:r>
          </a:p>
          <a:p>
            <a:pPr lvl="1" eaLnBrk="1" hangingPunct="1"/>
            <a:r>
              <a:rPr lang="en-US" altLang="en-US" sz="2000">
                <a:ea typeface="ＭＳ Ｐゴシック" panose="020B0600070205080204" pitchFamily="34" charset="-128"/>
              </a:rPr>
              <a:t>Minimize</a:t>
            </a:r>
            <a:r>
              <a:rPr lang="en-US" altLang="en-US" sz="2000" baseline="-25000">
                <a:ea typeface="ＭＳ Ｐゴシック" panose="020B0600070205080204" pitchFamily="34" charset="-128"/>
              </a:rPr>
              <a:t>w,b  </a:t>
            </a:r>
            <a:r>
              <a:rPr lang="en-US" altLang="en-US" sz="2000">
                <a:ea typeface="ＭＳ Ｐゴシック" panose="020B0600070205080204" pitchFamily="34" charset="-128"/>
              </a:rPr>
              <a:t>1/2 ||w||</a:t>
            </a:r>
            <a:r>
              <a:rPr lang="en-US" altLang="en-US" sz="2000" baseline="30000">
                <a:ea typeface="ＭＳ Ｐゴシック" panose="020B0600070205080204" pitchFamily="34" charset="-128"/>
              </a:rPr>
              <a:t>2</a:t>
            </a:r>
            <a:r>
              <a:rPr lang="en-US" altLang="en-US" sz="2000">
                <a:ea typeface="ＭＳ Ｐゴシック" panose="020B0600070205080204" pitchFamily="34" charset="-128"/>
              </a:rPr>
              <a:t>, subject to:</a:t>
            </a:r>
          </a:p>
          <a:p>
            <a:pPr lvl="1" eaLnBrk="1" hangingPunct="1"/>
            <a:r>
              <a:rPr lang="en-US" altLang="en-US" sz="2000">
                <a:ea typeface="ＭＳ Ｐゴシック" panose="020B0600070205080204" pitchFamily="34" charset="-128"/>
              </a:rPr>
              <a:t>for y</a:t>
            </a:r>
            <a:r>
              <a:rPr lang="en-US" altLang="en-US" sz="2000" baseline="-25000">
                <a:ea typeface="ＭＳ Ｐゴシック" panose="020B0600070205080204" pitchFamily="34" charset="-128"/>
              </a:rPr>
              <a:t>i</a:t>
            </a:r>
            <a:r>
              <a:rPr lang="en-US" altLang="en-US" sz="2000">
                <a:ea typeface="ＭＳ Ｐゴシック" panose="020B0600070205080204" pitchFamily="34" charset="-128"/>
              </a:rPr>
              <a:t> = 1,</a:t>
            </a:r>
          </a:p>
          <a:p>
            <a:pPr lvl="1" eaLnBrk="1" hangingPunct="1"/>
            <a:r>
              <a:rPr lang="en-US" altLang="en-US" sz="2000">
                <a:ea typeface="ＭＳ Ｐゴシック" panose="020B0600070205080204" pitchFamily="34" charset="-128"/>
              </a:rPr>
              <a:t>for y</a:t>
            </a:r>
            <a:r>
              <a:rPr lang="en-US" altLang="en-US" sz="2000" baseline="-25000">
                <a:ea typeface="ＭＳ Ｐゴシック" panose="020B0600070205080204" pitchFamily="34" charset="-128"/>
              </a:rPr>
              <a:t>i</a:t>
            </a:r>
            <a:r>
              <a:rPr lang="en-US" altLang="en-US" sz="2000">
                <a:ea typeface="ＭＳ Ｐゴシック" panose="020B0600070205080204" pitchFamily="34" charset="-128"/>
              </a:rPr>
              <a:t> = -1, </a:t>
            </a:r>
          </a:p>
          <a:p>
            <a:pPr lvl="1" eaLnBrk="1" hangingPunct="1"/>
            <a:r>
              <a:rPr lang="en-US" altLang="en-US" sz="2000">
                <a:ea typeface="ＭＳ Ｐゴシック" panose="020B0600070205080204" pitchFamily="34" charset="-128"/>
              </a:rPr>
              <a:t>Combining them, for any i, </a:t>
            </a:r>
          </a:p>
          <a:p>
            <a:pPr eaLnBrk="1" hangingPunct="1"/>
            <a:endParaRPr lang="en-US"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The solution expresses </a:t>
            </a:r>
            <a:r>
              <a:rPr lang="en-US" altLang="en-US" sz="2400" i="1">
                <a:ea typeface="ＭＳ Ｐゴシック" panose="020B0600070205080204" pitchFamily="34" charset="-128"/>
              </a:rPr>
              <a:t>w</a:t>
            </a:r>
            <a:r>
              <a:rPr lang="en-US" altLang="en-US" sz="2400">
                <a:ea typeface="ＭＳ Ｐゴシック" panose="020B0600070205080204" pitchFamily="34" charset="-128"/>
              </a:rPr>
              <a:t> as a linear combination of the </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endParaRPr lang="el-GR" altLang="en-US" sz="2400">
              <a:ea typeface="ＭＳ Ｐゴシック" panose="020B0600070205080204" pitchFamily="34" charset="-128"/>
            </a:endParaRPr>
          </a:p>
          <a:p>
            <a:pPr eaLnBrk="1" hangingPunct="1"/>
            <a:r>
              <a:rPr lang="en-US" altLang="en-US" sz="2400">
                <a:ea typeface="ＭＳ Ｐゴシック" panose="020B0600070205080204" pitchFamily="34" charset="-128"/>
              </a:rPr>
              <a:t>So far, we have been assuming that the data points from two classes are always easily </a:t>
            </a:r>
            <a:r>
              <a:rPr lang="en-US" altLang="en-US" sz="2400">
                <a:solidFill>
                  <a:srgbClr val="FF0000"/>
                </a:solidFill>
                <a:ea typeface="ＭＳ Ｐゴシック" panose="020B0600070205080204" pitchFamily="34" charset="-128"/>
              </a:rPr>
              <a:t>linearly separable</a:t>
            </a:r>
            <a:r>
              <a:rPr lang="en-US" altLang="en-US" sz="2400">
                <a:ea typeface="ＭＳ Ｐゴシック" panose="020B0600070205080204" pitchFamily="34" charset="-128"/>
              </a:rPr>
              <a:t>. But that’s not always the case. (Also, could allow a “soft margin” via slack parameters – something we are not covering.)</a:t>
            </a:r>
          </a:p>
        </p:txBody>
      </p:sp>
      <p:graphicFrame>
        <p:nvGraphicFramePr>
          <p:cNvPr id="41986" name="Object 9">
            <a:extLst>
              <a:ext uri="{FF2B5EF4-FFF2-40B4-BE49-F238E27FC236}">
                <a16:creationId xmlns:a16="http://schemas.microsoft.com/office/drawing/2014/main" id="{F22C3298-1FB3-9F8A-4556-CD79F0AE4E4C}"/>
              </a:ext>
            </a:extLst>
          </p:cNvPr>
          <p:cNvGraphicFramePr>
            <a:graphicFrameLocks noChangeAspect="1"/>
          </p:cNvGraphicFramePr>
          <p:nvPr/>
        </p:nvGraphicFramePr>
        <p:xfrm>
          <a:off x="2352675" y="2801938"/>
          <a:ext cx="1674813" cy="466725"/>
        </p:xfrm>
        <a:graphic>
          <a:graphicData uri="http://schemas.openxmlformats.org/presentationml/2006/ole">
            <mc:AlternateContent xmlns:mc="http://schemas.openxmlformats.org/markup-compatibility/2006">
              <mc:Choice xmlns:v="urn:schemas-microsoft-com:vml" Requires="v">
                <p:oleObj name="Equation" r:id="rId2" imgW="774700" imgH="215900" progId="Equation.3">
                  <p:embed/>
                </p:oleObj>
              </mc:Choice>
              <mc:Fallback>
                <p:oleObj name="Equation" r:id="rId2" imgW="774700" imgH="21590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5" y="2801938"/>
                        <a:ext cx="16748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7" name="Object 10">
            <a:extLst>
              <a:ext uri="{FF2B5EF4-FFF2-40B4-BE49-F238E27FC236}">
                <a16:creationId xmlns:a16="http://schemas.microsoft.com/office/drawing/2014/main" id="{11775C8C-81DE-B13B-FA59-9C3C0291F1AA}"/>
              </a:ext>
            </a:extLst>
          </p:cNvPr>
          <p:cNvGraphicFramePr>
            <a:graphicFrameLocks noChangeAspect="1"/>
          </p:cNvGraphicFramePr>
          <p:nvPr/>
        </p:nvGraphicFramePr>
        <p:xfrm>
          <a:off x="5116513" y="869950"/>
          <a:ext cx="1654175" cy="355600"/>
        </p:xfrm>
        <a:graphic>
          <a:graphicData uri="http://schemas.openxmlformats.org/presentationml/2006/ole">
            <mc:AlternateContent xmlns:mc="http://schemas.openxmlformats.org/markup-compatibility/2006">
              <mc:Choice xmlns:v="urn:schemas-microsoft-com:vml" Requires="v">
                <p:oleObj name="Equation" r:id="rId4" imgW="825500" imgH="177800" progId="Equation.3">
                  <p:embed/>
                </p:oleObj>
              </mc:Choice>
              <mc:Fallback>
                <p:oleObj name="Equation" r:id="rId4" imgW="825500" imgH="1778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513" y="869950"/>
                        <a:ext cx="16541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8" name="Object 11">
            <a:extLst>
              <a:ext uri="{FF2B5EF4-FFF2-40B4-BE49-F238E27FC236}">
                <a16:creationId xmlns:a16="http://schemas.microsoft.com/office/drawing/2014/main" id="{F8C279F0-7298-DD8D-289E-B9F9DD2A0E67}"/>
              </a:ext>
            </a:extLst>
          </p:cNvPr>
          <p:cNvGraphicFramePr>
            <a:graphicFrameLocks noChangeAspect="1"/>
          </p:cNvGraphicFramePr>
          <p:nvPr/>
        </p:nvGraphicFramePr>
        <p:xfrm>
          <a:off x="7146925" y="862013"/>
          <a:ext cx="1654175" cy="355600"/>
        </p:xfrm>
        <a:graphic>
          <a:graphicData uri="http://schemas.openxmlformats.org/presentationml/2006/ole">
            <mc:AlternateContent xmlns:mc="http://schemas.openxmlformats.org/markup-compatibility/2006">
              <mc:Choice xmlns:v="urn:schemas-microsoft-com:vml" Requires="v">
                <p:oleObj name="Equation" r:id="rId6" imgW="825500" imgH="177800" progId="Equation.3">
                  <p:embed/>
                </p:oleObj>
              </mc:Choice>
              <mc:Fallback>
                <p:oleObj name="Equation" r:id="rId6" imgW="825500" imgH="1778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6925" y="862013"/>
                        <a:ext cx="16541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9" name="Object 12">
            <a:extLst>
              <a:ext uri="{FF2B5EF4-FFF2-40B4-BE49-F238E27FC236}">
                <a16:creationId xmlns:a16="http://schemas.microsoft.com/office/drawing/2014/main" id="{018D89D7-BCC8-FE48-00B6-F3B4389489B9}"/>
              </a:ext>
            </a:extLst>
          </p:cNvPr>
          <p:cNvGraphicFramePr>
            <a:graphicFrameLocks noChangeAspect="1"/>
          </p:cNvGraphicFramePr>
          <p:nvPr/>
        </p:nvGraphicFramePr>
        <p:xfrm>
          <a:off x="2352675" y="3187700"/>
          <a:ext cx="1866900" cy="466725"/>
        </p:xfrm>
        <a:graphic>
          <a:graphicData uri="http://schemas.openxmlformats.org/presentationml/2006/ole">
            <mc:AlternateContent xmlns:mc="http://schemas.openxmlformats.org/markup-compatibility/2006">
              <mc:Choice xmlns:v="urn:schemas-microsoft-com:vml" Requires="v">
                <p:oleObj name="Equation" r:id="rId8" imgW="863600" imgH="215900" progId="Equation.3">
                  <p:embed/>
                </p:oleObj>
              </mc:Choice>
              <mc:Fallback>
                <p:oleObj name="Equation" r:id="rId8" imgW="863600" imgH="2159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675" y="3187700"/>
                        <a:ext cx="18669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0" name="Object 14">
            <a:extLst>
              <a:ext uri="{FF2B5EF4-FFF2-40B4-BE49-F238E27FC236}">
                <a16:creationId xmlns:a16="http://schemas.microsoft.com/office/drawing/2014/main" id="{C7F8407A-56E1-E34A-FDBD-74DA2CFAF559}"/>
              </a:ext>
            </a:extLst>
          </p:cNvPr>
          <p:cNvGraphicFramePr>
            <a:graphicFrameLocks noChangeAspect="1"/>
          </p:cNvGraphicFramePr>
          <p:nvPr/>
        </p:nvGraphicFramePr>
        <p:xfrm>
          <a:off x="4041775" y="3536950"/>
          <a:ext cx="2141538" cy="466725"/>
        </p:xfrm>
        <a:graphic>
          <a:graphicData uri="http://schemas.openxmlformats.org/presentationml/2006/ole">
            <mc:AlternateContent xmlns:mc="http://schemas.openxmlformats.org/markup-compatibility/2006">
              <mc:Choice xmlns:v="urn:schemas-microsoft-com:vml" Requires="v">
                <p:oleObj name="Equation" r:id="rId10" imgW="990600" imgH="215900" progId="Equation.3">
                  <p:embed/>
                </p:oleObj>
              </mc:Choice>
              <mc:Fallback>
                <p:oleObj name="Equation" r:id="rId10" imgW="990600" imgH="21590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1775" y="3536950"/>
                        <a:ext cx="21415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1" name="Rectangle 7">
            <a:extLst>
              <a:ext uri="{FF2B5EF4-FFF2-40B4-BE49-F238E27FC236}">
                <a16:creationId xmlns:a16="http://schemas.microsoft.com/office/drawing/2014/main" id="{EC5D4C11-29F0-97AE-52EB-896273B3CA25}"/>
              </a:ext>
            </a:extLst>
          </p:cNvPr>
          <p:cNvSpPr>
            <a:spLocks noChangeArrowheads="1"/>
          </p:cNvSpPr>
          <p:nvPr/>
        </p:nvSpPr>
        <p:spPr bwMode="auto">
          <a:xfrm>
            <a:off x="2286000" y="6488113"/>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http://en.wikipedia.org/wiki/Support_vector_machine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a:extLst>
              <a:ext uri="{FF2B5EF4-FFF2-40B4-BE49-F238E27FC236}">
                <a16:creationId xmlns:a16="http://schemas.microsoft.com/office/drawing/2014/main" id="{EEC19FC9-4EAE-2F09-6556-B7809DAE44CF}"/>
              </a:ext>
            </a:extLst>
          </p:cNvPr>
          <p:cNvSpPr>
            <a:spLocks noGrp="1"/>
          </p:cNvSpPr>
          <p:nvPr>
            <p:ph idx="1"/>
          </p:nvPr>
        </p:nvSpPr>
        <p:spPr>
          <a:xfrm>
            <a:off x="179388" y="290513"/>
            <a:ext cx="3533775" cy="1100137"/>
          </a:xfrm>
        </p:spPr>
        <p:txBody>
          <a:bodyPr/>
          <a:lstStyle/>
          <a:p>
            <a:pPr eaLnBrk="1" hangingPunct="1"/>
            <a:r>
              <a:rPr lang="en-US" altLang="en-US" sz="2800">
                <a:ea typeface="ＭＳ Ｐゴシック" panose="020B0600070205080204" pitchFamily="34" charset="-128"/>
              </a:rPr>
              <a:t>Are linear separating hyperplanes enough?</a:t>
            </a:r>
          </a:p>
        </p:txBody>
      </p:sp>
      <p:pic>
        <p:nvPicPr>
          <p:cNvPr id="43010" name="Picture 5" descr="Screen Shot 2013-10-21 at 10.49.00 PM.png">
            <a:extLst>
              <a:ext uri="{FF2B5EF4-FFF2-40B4-BE49-F238E27FC236}">
                <a16:creationId xmlns:a16="http://schemas.microsoft.com/office/drawing/2014/main" id="{FBB3AA0E-25EB-AF31-48EE-7511F441FF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43063"/>
            <a:ext cx="5678488"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a:extLst>
              <a:ext uri="{FF2B5EF4-FFF2-40B4-BE49-F238E27FC236}">
                <a16:creationId xmlns:a16="http://schemas.microsoft.com/office/drawing/2014/main" id="{9F20DB99-A277-0557-AB5C-8E5A7BE5CE16}"/>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pic>
        <p:nvPicPr>
          <p:cNvPr id="43012" name="Picture 1">
            <a:extLst>
              <a:ext uri="{FF2B5EF4-FFF2-40B4-BE49-F238E27FC236}">
                <a16:creationId xmlns:a16="http://schemas.microsoft.com/office/drawing/2014/main" id="{4B7CABF2-3876-26DF-2051-5F9E55B11E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263525"/>
            <a:ext cx="2986088"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2">
            <a:extLst>
              <a:ext uri="{FF2B5EF4-FFF2-40B4-BE49-F238E27FC236}">
                <a16:creationId xmlns:a16="http://schemas.microsoft.com/office/drawing/2014/main" id="{2D9180E0-5843-8DA6-7A38-382116323E11}"/>
              </a:ext>
            </a:extLst>
          </p:cNvPr>
          <p:cNvSpPr txBox="1">
            <a:spLocks noChangeArrowheads="1"/>
          </p:cNvSpPr>
          <p:nvPr/>
        </p:nvSpPr>
        <p:spPr bwMode="auto">
          <a:xfrm>
            <a:off x="4662488" y="809625"/>
            <a:ext cx="1397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3366FF"/>
                </a:solidFill>
              </a:rPr>
              <a:t>Yes </a:t>
            </a:r>
            <a:br>
              <a:rPr lang="en-US" altLang="en-US" sz="1800">
                <a:solidFill>
                  <a:srgbClr val="3366FF"/>
                </a:solidFill>
              </a:rPr>
            </a:br>
            <a:r>
              <a:rPr lang="en-US" altLang="en-US" sz="1800">
                <a:solidFill>
                  <a:srgbClr val="3366FF"/>
                </a:solidFill>
              </a:rPr>
              <a:t>(by a 1D-hyperplane </a:t>
            </a:r>
            <a:br>
              <a:rPr lang="en-US" altLang="en-US" sz="1800">
                <a:solidFill>
                  <a:srgbClr val="3366FF"/>
                </a:solidFill>
              </a:rPr>
            </a:br>
            <a:r>
              <a:rPr lang="en-US" altLang="en-US" sz="1800">
                <a:solidFill>
                  <a:srgbClr val="3366FF"/>
                </a:solidFill>
              </a:rPr>
              <a:t>= dot) </a:t>
            </a:r>
          </a:p>
          <a:p>
            <a:pPr eaLnBrk="1" hangingPunct="1">
              <a:spcBef>
                <a:spcPct val="0"/>
              </a:spcBef>
              <a:buFontTx/>
              <a:buNone/>
            </a:pPr>
            <a:endParaRPr lang="en-US" altLang="en-US" sz="1800">
              <a:solidFill>
                <a:srgbClr val="3366FF"/>
              </a:solidFill>
            </a:endParaRPr>
          </a:p>
        </p:txBody>
      </p:sp>
      <p:sp>
        <p:nvSpPr>
          <p:cNvPr id="4" name="Rectangle 3">
            <a:extLst>
              <a:ext uri="{FF2B5EF4-FFF2-40B4-BE49-F238E27FC236}">
                <a16:creationId xmlns:a16="http://schemas.microsoft.com/office/drawing/2014/main" id="{4FF9CE69-4175-4A8B-6DC0-CD160F14A802}"/>
              </a:ext>
            </a:extLst>
          </p:cNvPr>
          <p:cNvSpPr/>
          <p:nvPr/>
        </p:nvSpPr>
        <p:spPr>
          <a:xfrm>
            <a:off x="4318000" y="157163"/>
            <a:ext cx="4716463" cy="254000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77555139-BB9B-5793-98C4-644BF3CBEF5B}"/>
              </a:ext>
            </a:extLst>
          </p:cNvPr>
          <p:cNvSpPr>
            <a:spLocks noChangeArrowheads="1"/>
          </p:cNvSpPr>
          <p:nvPr/>
        </p:nvSpPr>
        <p:spPr bwMode="auto">
          <a:xfrm>
            <a:off x="7015163" y="1317625"/>
            <a:ext cx="133350" cy="133350"/>
          </a:xfrm>
          <a:prstGeom prst="ellipse">
            <a:avLst/>
          </a:prstGeom>
          <a:solidFill>
            <a:srgbClr val="0000FF"/>
          </a:soli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43016" name="TextBox 5">
            <a:extLst>
              <a:ext uri="{FF2B5EF4-FFF2-40B4-BE49-F238E27FC236}">
                <a16:creationId xmlns:a16="http://schemas.microsoft.com/office/drawing/2014/main" id="{1DDC23CB-9E5C-E320-E466-1A54E54B093C}"/>
              </a:ext>
            </a:extLst>
          </p:cNvPr>
          <p:cNvSpPr txBox="1">
            <a:spLocks noChangeArrowheads="1"/>
          </p:cNvSpPr>
          <p:nvPr/>
        </p:nvSpPr>
        <p:spPr bwMode="auto">
          <a:xfrm>
            <a:off x="7242175" y="4044950"/>
            <a:ext cx="801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600" b="1"/>
              <a:t>NO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a:extLst>
              <a:ext uri="{FF2B5EF4-FFF2-40B4-BE49-F238E27FC236}">
                <a16:creationId xmlns:a16="http://schemas.microsoft.com/office/drawing/2014/main" id="{07F366B9-3102-5F3E-A48E-3BC8180BD025}"/>
              </a:ext>
            </a:extLst>
          </p:cNvPr>
          <p:cNvSpPr>
            <a:spLocks noGrp="1"/>
          </p:cNvSpPr>
          <p:nvPr>
            <p:ph idx="1"/>
          </p:nvPr>
        </p:nvSpPr>
        <p:spPr>
          <a:xfrm>
            <a:off x="457200" y="554038"/>
            <a:ext cx="8229600" cy="5572125"/>
          </a:xfrm>
        </p:spPr>
        <p:txBody>
          <a:bodyPr/>
          <a:lstStyle/>
          <a:p>
            <a:pPr eaLnBrk="1" hangingPunct="1"/>
            <a:r>
              <a:rPr lang="en-US" altLang="en-US">
                <a:ea typeface="ＭＳ Ｐゴシック" panose="020B0600070205080204" pitchFamily="34" charset="-128"/>
              </a:rPr>
              <a:t>Transform (x</a:t>
            </a:r>
            <a:r>
              <a:rPr lang="en-US" altLang="en-US" baseline="-25000">
                <a:ea typeface="ＭＳ Ｐゴシック" panose="020B0600070205080204" pitchFamily="34" charset="-128"/>
              </a:rPr>
              <a:t>i</a:t>
            </a:r>
            <a:r>
              <a:rPr lang="en-US" altLang="en-US">
                <a:ea typeface="ＭＳ Ｐゴシック" panose="020B0600070205080204" pitchFamily="34" charset="-128"/>
              </a:rPr>
              <a:t>) into (x</a:t>
            </a:r>
            <a:r>
              <a:rPr lang="en-US" altLang="en-US" baseline="-25000">
                <a:ea typeface="ＭＳ Ｐゴシック" panose="020B0600070205080204" pitchFamily="34" charset="-128"/>
              </a:rPr>
              <a:t>i</a:t>
            </a:r>
            <a:r>
              <a:rPr lang="en-US" altLang="en-US">
                <a:ea typeface="ＭＳ Ｐゴシック" panose="020B0600070205080204" pitchFamily="34" charset="-128"/>
              </a:rPr>
              <a:t>, x</a:t>
            </a:r>
            <a:r>
              <a:rPr lang="en-US" altLang="en-US" baseline="-25000">
                <a:ea typeface="ＭＳ Ｐゴシック" panose="020B0600070205080204" pitchFamily="34" charset="-128"/>
              </a:rPr>
              <a:t>i</a:t>
            </a:r>
            <a:r>
              <a:rPr lang="en-US" altLang="en-US" baseline="30000">
                <a:ea typeface="ＭＳ Ｐゴシック" panose="020B0600070205080204" pitchFamily="34" charset="-128"/>
              </a:rPr>
              <a:t>2</a:t>
            </a:r>
            <a:r>
              <a:rPr lang="en-US" altLang="en-US">
                <a:ea typeface="ＭＳ Ｐゴシック" panose="020B0600070205080204" pitchFamily="34" charset="-128"/>
              </a:rPr>
              <a:t>)</a:t>
            </a:r>
          </a:p>
        </p:txBody>
      </p:sp>
      <p:pic>
        <p:nvPicPr>
          <p:cNvPr id="44034" name="Picture 3" descr="Screen Shot 2013-10-21 at 10.51.56 PM.png">
            <a:extLst>
              <a:ext uri="{FF2B5EF4-FFF2-40B4-BE49-F238E27FC236}">
                <a16:creationId xmlns:a16="http://schemas.microsoft.com/office/drawing/2014/main" id="{1F56BD6F-BE7E-DA16-130B-9D78C842C1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1239838"/>
            <a:ext cx="61468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4">
            <a:extLst>
              <a:ext uri="{FF2B5EF4-FFF2-40B4-BE49-F238E27FC236}">
                <a16:creationId xmlns:a16="http://schemas.microsoft.com/office/drawing/2014/main" id="{F452E1E4-D2B5-175A-B26D-89223626680E}"/>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a:extLst>
              <a:ext uri="{FF2B5EF4-FFF2-40B4-BE49-F238E27FC236}">
                <a16:creationId xmlns:a16="http://schemas.microsoft.com/office/drawing/2014/main" id="{89F299DB-3F6F-3CEF-B932-CBC9421E3B70}"/>
              </a:ext>
            </a:extLst>
          </p:cNvPr>
          <p:cNvSpPr>
            <a:spLocks noGrp="1"/>
          </p:cNvSpPr>
          <p:nvPr>
            <p:ph idx="1"/>
          </p:nvPr>
        </p:nvSpPr>
        <p:spPr>
          <a:xfrm>
            <a:off x="457200" y="519113"/>
            <a:ext cx="8229600" cy="6170612"/>
          </a:xfrm>
        </p:spPr>
        <p:txBody>
          <a:bodyPr/>
          <a:lstStyle/>
          <a:p>
            <a:pPr eaLnBrk="1" hangingPunct="1"/>
            <a:r>
              <a:rPr lang="en-US" altLang="en-US">
                <a:ea typeface="ＭＳ Ｐゴシック" panose="020B0600070205080204" pitchFamily="34" charset="-128"/>
              </a:rPr>
              <a:t>Non-linear SVM</a:t>
            </a:r>
          </a:p>
          <a:p>
            <a:pPr lvl="1" eaLnBrk="1" hangingPunct="1"/>
            <a:r>
              <a:rPr lang="en-US" altLang="en-US" sz="2400">
                <a:ea typeface="ＭＳ Ｐゴシック" panose="020B0600070205080204" pitchFamily="34" charset="-128"/>
              </a:rPr>
              <a:t>In some cases (e.g. the above example), even </a:t>
            </a:r>
            <a:r>
              <a:rPr lang="en-US" altLang="en-US" sz="2400">
                <a:solidFill>
                  <a:srgbClr val="FF0000"/>
                </a:solidFill>
                <a:ea typeface="ＭＳ Ｐゴシック" panose="020B0600070205080204" pitchFamily="34" charset="-128"/>
              </a:rPr>
              <a:t>soft-margin </a:t>
            </a:r>
            <a:r>
              <a:rPr lang="en-US" altLang="en-US" sz="2400">
                <a:ea typeface="ＭＳ Ｐゴシック" panose="020B0600070205080204" pitchFamily="34" charset="-128"/>
              </a:rPr>
              <a:t>cannot solve the non-separable problem</a:t>
            </a:r>
          </a:p>
          <a:p>
            <a:pPr lvl="1" eaLnBrk="1" hangingPunct="1"/>
            <a:r>
              <a:rPr lang="en-US" altLang="en-US" sz="2400">
                <a:ea typeface="ＭＳ Ｐゴシック" panose="020B0600070205080204" pitchFamily="34" charset="-128"/>
              </a:rPr>
              <a:t>Generally speaking, we can apply </a:t>
            </a:r>
            <a:r>
              <a:rPr lang="en-US" altLang="en-US" sz="2400">
                <a:solidFill>
                  <a:srgbClr val="FF0000"/>
                </a:solidFill>
                <a:ea typeface="ＭＳ Ｐゴシック" panose="020B0600070205080204" pitchFamily="34" charset="-128"/>
              </a:rPr>
              <a:t>some function </a:t>
            </a:r>
            <a:r>
              <a:rPr lang="en-US" altLang="en-US" sz="2400">
                <a:ea typeface="ＭＳ Ｐゴシック" panose="020B0600070205080204" pitchFamily="34" charset="-128"/>
              </a:rPr>
              <a:t>to the original data points so that different classes become </a:t>
            </a:r>
            <a:r>
              <a:rPr lang="en-US" altLang="en-US" sz="2400">
                <a:solidFill>
                  <a:srgbClr val="FF0000"/>
                </a:solidFill>
                <a:ea typeface="ＭＳ Ｐゴシック" panose="020B0600070205080204" pitchFamily="34" charset="-128"/>
              </a:rPr>
              <a:t>linearly separable </a:t>
            </a:r>
            <a:r>
              <a:rPr lang="en-US" altLang="en-US" sz="2400">
                <a:ea typeface="ＭＳ Ｐゴシック" panose="020B0600070205080204" pitchFamily="34" charset="-128"/>
              </a:rPr>
              <a:t>(maybe with the help of soft-margin)</a:t>
            </a:r>
          </a:p>
          <a:p>
            <a:pPr lvl="1" eaLnBrk="1" hangingPunct="1"/>
            <a:r>
              <a:rPr lang="en-US" altLang="en-US" sz="2400">
                <a:ea typeface="ＭＳ Ｐゴシック" panose="020B0600070205080204" pitchFamily="34" charset="-128"/>
              </a:rPr>
              <a:t>In the above example, the function is f(x) = (x, x</a:t>
            </a:r>
            <a:r>
              <a:rPr lang="en-US" altLang="en-US" sz="2400" baseline="30000">
                <a:ea typeface="ＭＳ Ｐゴシック" panose="020B0600070205080204" pitchFamily="34" charset="-128"/>
              </a:rPr>
              <a:t>2</a:t>
            </a:r>
            <a:r>
              <a:rPr lang="en-US" altLang="en-US" sz="2400">
                <a:ea typeface="ＭＳ Ｐゴシック" panose="020B0600070205080204" pitchFamily="34" charset="-128"/>
              </a:rPr>
              <a:t>)</a:t>
            </a:r>
          </a:p>
          <a:p>
            <a:pPr lvl="1" eaLnBrk="1" hangingPunct="1"/>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The </a:t>
            </a:r>
            <a:r>
              <a:rPr lang="en-US" altLang="en-US" sz="2400">
                <a:solidFill>
                  <a:srgbClr val="FF0000"/>
                </a:solidFill>
                <a:ea typeface="ＭＳ Ｐゴシック" panose="020B0600070205080204" pitchFamily="34" charset="-128"/>
              </a:rPr>
              <a:t>most import trick</a:t>
            </a:r>
            <a:r>
              <a:rPr lang="en-US" altLang="en-US" sz="2400">
                <a:ea typeface="ＭＳ Ｐゴシック" panose="020B0600070205080204" pitchFamily="34" charset="-128"/>
              </a:rPr>
              <a:t> in SVM: to allow for the transformation, we only need to define the “</a:t>
            </a:r>
            <a:r>
              <a:rPr lang="en-US" altLang="ja-JP" sz="2400">
                <a:solidFill>
                  <a:srgbClr val="FF0000"/>
                </a:solidFill>
                <a:ea typeface="ＭＳ Ｐゴシック" panose="020B0600070205080204" pitchFamily="34" charset="-128"/>
              </a:rPr>
              <a:t>kernel function</a:t>
            </a:r>
            <a:r>
              <a:rPr lang="en-US" altLang="en-US" sz="2400">
                <a:ea typeface="ＭＳ Ｐゴシック" panose="020B0600070205080204" pitchFamily="34" charset="-128"/>
              </a:rPr>
              <a:t>”</a:t>
            </a:r>
            <a:r>
              <a:rPr lang="en-US" altLang="ja-JP" sz="2400">
                <a:ea typeface="ＭＳ Ｐゴシック" panose="020B0600070205080204" pitchFamily="34" charset="-128"/>
              </a:rPr>
              <a:t>, </a:t>
            </a:r>
          </a:p>
          <a:p>
            <a:pPr lvl="1" eaLnBrk="1" hangingPunct="1"/>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The above example essentially uses a polynomial kernel</a:t>
            </a:r>
          </a:p>
        </p:txBody>
      </p:sp>
      <p:graphicFrame>
        <p:nvGraphicFramePr>
          <p:cNvPr id="45058" name="Object 3">
            <a:extLst>
              <a:ext uri="{FF2B5EF4-FFF2-40B4-BE49-F238E27FC236}">
                <a16:creationId xmlns:a16="http://schemas.microsoft.com/office/drawing/2014/main" id="{FD889F9F-39CA-F670-7B48-778EA777779D}"/>
              </a:ext>
            </a:extLst>
          </p:cNvPr>
          <p:cNvGraphicFramePr>
            <a:graphicFrameLocks noChangeAspect="1"/>
          </p:cNvGraphicFramePr>
          <p:nvPr/>
        </p:nvGraphicFramePr>
        <p:xfrm>
          <a:off x="2614613" y="4745038"/>
          <a:ext cx="2725737" cy="442912"/>
        </p:xfrm>
        <a:graphic>
          <a:graphicData uri="http://schemas.openxmlformats.org/presentationml/2006/ole">
            <mc:AlternateContent xmlns:mc="http://schemas.openxmlformats.org/markup-compatibility/2006">
              <mc:Choice xmlns:v="urn:schemas-microsoft-com:vml" Requires="v">
                <p:oleObj name="Equation" r:id="rId2" imgW="1409700" imgH="228600" progId="Equation.3">
                  <p:embed/>
                </p:oleObj>
              </mc:Choice>
              <mc:Fallback>
                <p:oleObj name="Equation" r:id="rId2" imgW="1409700" imgH="2286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4745038"/>
                        <a:ext cx="27257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a:extLst>
              <a:ext uri="{FF2B5EF4-FFF2-40B4-BE49-F238E27FC236}">
                <a16:creationId xmlns:a16="http://schemas.microsoft.com/office/drawing/2014/main" id="{1594FB5C-6213-42C4-8429-86B59A97FF7E}"/>
              </a:ext>
            </a:extLst>
          </p:cNvPr>
          <p:cNvSpPr>
            <a:spLocks noGrp="1"/>
          </p:cNvSpPr>
          <p:nvPr>
            <p:ph idx="1"/>
          </p:nvPr>
        </p:nvSpPr>
        <p:spPr>
          <a:xfrm>
            <a:off x="457200" y="411163"/>
            <a:ext cx="8229600" cy="6226175"/>
          </a:xfrm>
        </p:spPr>
        <p:txBody>
          <a:bodyPr/>
          <a:lstStyle/>
          <a:p>
            <a:pPr eaLnBrk="1" hangingPunct="1"/>
            <a:r>
              <a:rPr lang="en-US" altLang="en-US">
                <a:ea typeface="ＭＳ Ｐゴシック" panose="020B0600070205080204" pitchFamily="34" charset="-128"/>
              </a:rPr>
              <a:t>“Support vector machine”, where does the name come from?</a:t>
            </a: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a:p>
            <a:pPr lvl="1" eaLnBrk="1" hangingPunct="1"/>
            <a:endParaRPr lang="en-US" altLang="en-US" sz="2400">
              <a:ea typeface="ＭＳ Ｐゴシック" panose="020B0600070205080204" pitchFamily="34" charset="-128"/>
            </a:endParaRPr>
          </a:p>
          <a:p>
            <a:pPr lvl="1" eaLnBrk="1" hangingPunct="1"/>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The x</a:t>
            </a:r>
            <a:r>
              <a:rPr lang="en-US" altLang="en-US" sz="2400" baseline="-25000">
                <a:ea typeface="ＭＳ Ｐゴシック" panose="020B0600070205080204" pitchFamily="34" charset="-128"/>
              </a:rPr>
              <a:t>i</a:t>
            </a:r>
            <a:r>
              <a:rPr lang="en-US" altLang="en-US" sz="2400">
                <a:ea typeface="ＭＳ Ｐゴシック" panose="020B0600070205080204" pitchFamily="34" charset="-128"/>
              </a:rPr>
              <a:t> for which </a:t>
            </a:r>
            <a:r>
              <a:rPr lang="el-GR" altLang="en-US" sz="2400">
                <a:ea typeface="ＭＳ Ｐゴシック" panose="020B0600070205080204" pitchFamily="34" charset="-128"/>
              </a:rPr>
              <a:t>α</a:t>
            </a:r>
            <a:r>
              <a:rPr lang="en-US" altLang="en-US" sz="2400" baseline="-25000">
                <a:ea typeface="ＭＳ Ｐゴシック" panose="020B0600070205080204" pitchFamily="34" charset="-128"/>
              </a:rPr>
              <a:t>i </a:t>
            </a:r>
            <a:r>
              <a:rPr lang="en-US" altLang="en-US" sz="2400">
                <a:ea typeface="ＭＳ Ｐゴシック" panose="020B0600070205080204" pitchFamily="34" charset="-128"/>
              </a:rPr>
              <a:t>&gt; 0 are called </a:t>
            </a:r>
            <a:r>
              <a:rPr lang="en-US" altLang="en-US" sz="2400">
                <a:solidFill>
                  <a:srgbClr val="FF0000"/>
                </a:solidFill>
                <a:ea typeface="ＭＳ Ｐゴシック" panose="020B0600070205080204" pitchFamily="34" charset="-128"/>
              </a:rPr>
              <a:t>support vectors</a:t>
            </a:r>
          </a:p>
          <a:p>
            <a:pPr lvl="1" eaLnBrk="1" hangingPunct="1"/>
            <a:r>
              <a:rPr lang="en-US" altLang="en-US" sz="2400">
                <a:ea typeface="ＭＳ Ｐゴシック" panose="020B0600070205080204" pitchFamily="34" charset="-128"/>
              </a:rPr>
              <a:t>They fall between or right on the separating margins</a:t>
            </a:r>
          </a:p>
        </p:txBody>
      </p:sp>
      <p:pic>
        <p:nvPicPr>
          <p:cNvPr id="47106" name="Picture 3" descr="Screen Shot 2013-10-21 at 11.54.51 PM.png">
            <a:extLst>
              <a:ext uri="{FF2B5EF4-FFF2-40B4-BE49-F238E27FC236}">
                <a16:creationId xmlns:a16="http://schemas.microsoft.com/office/drawing/2014/main" id="{CB730630-1B6E-1B36-7F02-1558A91AF2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1665288"/>
            <a:ext cx="5300663"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1">
            <a:extLst>
              <a:ext uri="{FF2B5EF4-FFF2-40B4-BE49-F238E27FC236}">
                <a16:creationId xmlns:a16="http://schemas.microsoft.com/office/drawing/2014/main" id="{08F98934-1E9A-8E50-C8A9-ACF8433BDFD5}"/>
              </a:ext>
            </a:extLst>
          </p:cNvPr>
          <p:cNvSpPr>
            <a:spLocks noChangeArrowheads="1"/>
          </p:cNvSpPr>
          <p:nvPr/>
        </p:nvSpPr>
        <p:spPr bwMode="auto">
          <a:xfrm>
            <a:off x="1066800" y="6453188"/>
            <a:ext cx="702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from http://cbio.ensmp.fr/~jvert/talks/110401mines/mines.pdf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0AB9DD8C-98CB-C768-3EED-E3CABAC09F74}"/>
              </a:ext>
            </a:extLst>
          </p:cNvPr>
          <p:cNvSpPr>
            <a:spLocks noGrp="1"/>
          </p:cNvSpPr>
          <p:nvPr>
            <p:ph type="title"/>
          </p:nvPr>
        </p:nvSpPr>
        <p:spPr/>
        <p:txBody>
          <a:bodyPr/>
          <a:lstStyle/>
          <a:p>
            <a:pPr eaLnBrk="1" hangingPunct="1"/>
            <a:r>
              <a:rPr lang="en-US" altLang="en-US">
                <a:ea typeface="ＭＳ Ｐゴシック" panose="020B0600070205080204" pitchFamily="34" charset="-128"/>
              </a:rPr>
              <a:t>Key idea in the </a:t>
            </a:r>
            <a:r>
              <a:rPr lang="en-US" altLang="en-US" b="1">
                <a:solidFill>
                  <a:srgbClr val="800000"/>
                </a:solidFill>
                <a:ea typeface="ＭＳ Ｐゴシック" panose="020B0600070205080204" pitchFamily="34" charset="-128"/>
              </a:rPr>
              <a:t>Kernel Trick</a:t>
            </a:r>
          </a:p>
        </p:txBody>
      </p:sp>
      <p:sp>
        <p:nvSpPr>
          <p:cNvPr id="48130" name="Content Placeholder 2">
            <a:extLst>
              <a:ext uri="{FF2B5EF4-FFF2-40B4-BE49-F238E27FC236}">
                <a16:creationId xmlns:a16="http://schemas.microsoft.com/office/drawing/2014/main" id="{0AA1CDF2-A871-EEC1-B15D-4F65C727CC4F}"/>
              </a:ext>
            </a:extLst>
          </p:cNvPr>
          <p:cNvSpPr>
            <a:spLocks noGrp="1"/>
          </p:cNvSpPr>
          <p:nvPr>
            <p:ph idx="1"/>
          </p:nvPr>
        </p:nvSpPr>
        <p:spPr/>
        <p:txBody>
          <a:bodyPr/>
          <a:lstStyle/>
          <a:p>
            <a:pPr eaLnBrk="1" hangingPunct="1"/>
            <a:r>
              <a:rPr lang="en-US" altLang="en-US" sz="2400">
                <a:ea typeface="ＭＳ Ｐゴシック" panose="020B0600070205080204" pitchFamily="34" charset="-128"/>
              </a:rPr>
              <a:t>Original SVM optimization for refining the hyperplane parameters </a:t>
            </a:r>
            <a:r>
              <a:rPr lang="en-US" altLang="en-US" sz="2400" i="1">
                <a:ea typeface="ＭＳ Ｐゴシック" panose="020B0600070205080204" pitchFamily="34" charset="-128"/>
              </a:rPr>
              <a:t>w</a:t>
            </a:r>
            <a:r>
              <a:rPr lang="en-US" altLang="en-US" sz="2400">
                <a:ea typeface="ＭＳ Ｐゴシック" panose="020B0600070205080204" pitchFamily="34" charset="-128"/>
              </a:rPr>
              <a:t> &amp; </a:t>
            </a:r>
            <a:r>
              <a:rPr lang="en-US" altLang="en-US" sz="2400" i="1">
                <a:ea typeface="ＭＳ Ｐゴシック" panose="020B0600070205080204" pitchFamily="34" charset="-128"/>
              </a:rPr>
              <a:t>b</a:t>
            </a:r>
            <a:r>
              <a:rPr lang="en-US" altLang="en-US" sz="2400">
                <a:ea typeface="ＭＳ Ｐゴシック" panose="020B0600070205080204" pitchFamily="34" charset="-128"/>
              </a:rPr>
              <a:t> in terms of a linear combination of </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 can be replaced by a different optimization problem using "Lagrange multipliers" </a:t>
            </a:r>
            <a:r>
              <a:rPr lang="en-US" altLang="en-US" sz="2400">
                <a:latin typeface="Symbol" pitchFamily="2" charset="2"/>
                <a:ea typeface="ＭＳ Ｐゴシック" panose="020B0600070205080204" pitchFamily="34" charset="-128"/>
              </a:rPr>
              <a:t>a</a:t>
            </a:r>
            <a:r>
              <a:rPr lang="en-US" altLang="en-US" sz="2400" baseline="-25000">
                <a:ea typeface="ＭＳ Ｐゴシック" panose="020B0600070205080204" pitchFamily="34" charset="-128"/>
              </a:rPr>
              <a:t>i</a:t>
            </a:r>
          </a:p>
          <a:p>
            <a:pPr lvl="1" eaLnBrk="1" hangingPunct="1"/>
            <a:r>
              <a:rPr lang="en-US" altLang="en-US" sz="2000">
                <a:ea typeface="ＭＳ Ｐゴシック" panose="020B0600070205080204" pitchFamily="34" charset="-128"/>
              </a:rPr>
              <a:t>One only optimizes using the product of</a:t>
            </a:r>
            <a:r>
              <a:rPr lang="en-US" altLang="en-US" sz="2000" i="1">
                <a:ea typeface="ＭＳ Ｐゴシック" panose="020B0600070205080204" pitchFamily="34" charset="-128"/>
              </a:rPr>
              <a:t> 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now expressing the solution in terms of </a:t>
            </a:r>
            <a:r>
              <a:rPr lang="en-US" altLang="en-US" sz="2000">
                <a:latin typeface="Symbol" pitchFamily="2" charset="2"/>
                <a:ea typeface="ＭＳ Ｐゴシック" panose="020B0600070205080204" pitchFamily="34" charset="-128"/>
              </a:rPr>
              <a:t>a</a:t>
            </a:r>
            <a:r>
              <a:rPr lang="en-US" altLang="en-US" sz="2000" baseline="-25000">
                <a:ea typeface="ＭＳ Ｐゴシック" panose="020B0600070205080204" pitchFamily="34" charset="-128"/>
              </a:rPr>
              <a:t>i</a:t>
            </a:r>
            <a:r>
              <a:rPr lang="en-US" altLang="en-US" sz="2000">
                <a:ea typeface="ＭＳ Ｐゴシック" panose="020B0600070205080204" pitchFamily="34" charset="-128"/>
              </a:rPr>
              <a:t> which are non-zero for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 that function as support vectors </a:t>
            </a:r>
          </a:p>
          <a:p>
            <a:pPr eaLnBrk="1" hangingPunct="1"/>
            <a:r>
              <a:rPr lang="en-US" altLang="en-US" sz="2400">
                <a:ea typeface="ＭＳ Ｐゴシック" panose="020B0600070205080204" pitchFamily="34" charset="-128"/>
              </a:rPr>
              <a:t>In a non-linear SVM </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j</a:t>
            </a:r>
            <a:r>
              <a:rPr lang="en-US" altLang="en-US" sz="2400">
                <a:ea typeface="ＭＳ Ｐゴシック" panose="020B0600070205080204" pitchFamily="34" charset="-128"/>
              </a:rPr>
              <a:t> is replaced by f(</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)*f(</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j</a:t>
            </a:r>
            <a:r>
              <a:rPr lang="en-US" altLang="en-US" sz="2400">
                <a:ea typeface="ＭＳ Ｐゴシック" panose="020B0600070205080204" pitchFamily="34" charset="-128"/>
              </a:rPr>
              <a:t>), so you don't need to know f(</a:t>
            </a:r>
            <a:r>
              <a:rPr lang="en-US" altLang="en-US" sz="2400" i="1">
                <a:ea typeface="ＭＳ Ｐゴシック" panose="020B0600070205080204" pitchFamily="34" charset="-128"/>
              </a:rPr>
              <a:t>x</a:t>
            </a:r>
            <a:r>
              <a:rPr lang="en-US" altLang="en-US" sz="2400" i="1" baseline="-25000">
                <a:ea typeface="ＭＳ Ｐゴシック" panose="020B0600070205080204" pitchFamily="34" charset="-128"/>
              </a:rPr>
              <a:t>i</a:t>
            </a:r>
            <a:r>
              <a:rPr lang="en-US" altLang="en-US" sz="2400">
                <a:ea typeface="ＭＳ Ｐゴシック" panose="020B0600070205080204" pitchFamily="34" charset="-128"/>
              </a:rPr>
              <a:t>) itself only the product</a:t>
            </a:r>
          </a:p>
          <a:p>
            <a:pPr lvl="1" eaLnBrk="1" hangingPunct="1"/>
            <a:r>
              <a:rPr lang="en-US" altLang="en-US" sz="2000">
                <a:ea typeface="ＭＳ Ｐゴシック" panose="020B0600070205080204" pitchFamily="34" charset="-128"/>
              </a:rPr>
              <a:t>This is further formalized in the kernel trick where f(</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)*f(</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is just replaced by k(</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That is, one only has to know the “distance” between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i</a:t>
            </a:r>
            <a:r>
              <a:rPr lang="en-US" altLang="en-US" sz="2000">
                <a:ea typeface="ＭＳ Ｐゴシック" panose="020B0600070205080204" pitchFamily="34" charset="-128"/>
              </a:rPr>
              <a:t> &amp; </a:t>
            </a:r>
            <a:r>
              <a:rPr lang="en-US" altLang="en-US" sz="2000" i="1">
                <a:ea typeface="ＭＳ Ｐゴシック" panose="020B0600070205080204" pitchFamily="34" charset="-128"/>
              </a:rPr>
              <a:t>x</a:t>
            </a:r>
            <a:r>
              <a:rPr lang="en-US" altLang="en-US" sz="2000" i="1" baseline="-25000">
                <a:ea typeface="ＭＳ Ｐゴシック" panose="020B0600070205080204" pitchFamily="34" charset="-128"/>
              </a:rPr>
              <a:t>j</a:t>
            </a:r>
            <a:r>
              <a:rPr lang="en-US" altLang="en-US" sz="2000">
                <a:ea typeface="ＭＳ Ｐゴシック" panose="020B0600070205080204" pitchFamily="34" charset="-128"/>
              </a:rPr>
              <a:t> in the high-dimensional space -- not their actual representation</a:t>
            </a:r>
          </a:p>
          <a:p>
            <a:pPr eaLnBrk="1" hangingPunct="1"/>
            <a:endParaRPr lang="en-US" altLang="en-US" sz="200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a:extLst>
              <a:ext uri="{FF2B5EF4-FFF2-40B4-BE49-F238E27FC236}">
                <a16:creationId xmlns:a16="http://schemas.microsoft.com/office/drawing/2014/main" id="{42E5A92F-9118-661C-8C73-E4C83B7B9C5F}"/>
              </a:ext>
            </a:extLst>
          </p:cNvPr>
          <p:cNvSpPr>
            <a:spLocks noGrp="1"/>
          </p:cNvSpPr>
          <p:nvPr>
            <p:ph idx="1"/>
          </p:nvPr>
        </p:nvSpPr>
        <p:spPr>
          <a:xfrm>
            <a:off x="457200" y="428625"/>
            <a:ext cx="8229600" cy="5697538"/>
          </a:xfrm>
        </p:spPr>
        <p:txBody>
          <a:bodyPr/>
          <a:lstStyle/>
          <a:p>
            <a:pPr eaLnBrk="1" hangingPunct="1">
              <a:lnSpc>
                <a:spcPct val="90000"/>
              </a:lnSpc>
            </a:pPr>
            <a:r>
              <a:rPr lang="en-US" altLang="en-US">
                <a:ea typeface="ＭＳ Ｐゴシック" panose="020B0600070205080204" pitchFamily="34" charset="-128"/>
              </a:rPr>
              <a:t>Two commonly used kernels </a:t>
            </a:r>
            <a:br>
              <a:rPr lang="en-US" altLang="en-US">
                <a:ea typeface="ＭＳ Ｐゴシック" panose="020B0600070205080204" pitchFamily="34" charset="-128"/>
              </a:rPr>
            </a:br>
            <a:r>
              <a:rPr lang="en-US" altLang="en-US">
                <a:ea typeface="ＭＳ Ｐゴシック" panose="020B0600070205080204" pitchFamily="34" charset="-128"/>
              </a:rPr>
              <a:t>(and there are more)</a:t>
            </a:r>
          </a:p>
          <a:p>
            <a:pPr eaLnBrk="1" hangingPunct="1">
              <a:lnSpc>
                <a:spcPct val="90000"/>
              </a:lnSpc>
            </a:pPr>
            <a:r>
              <a:rPr lang="en-US" altLang="en-US">
                <a:ea typeface="ＭＳ Ｐゴシック" panose="020B0600070205080204" pitchFamily="34" charset="-128"/>
              </a:rPr>
              <a:t>Polynomial kernel:</a:t>
            </a:r>
          </a:p>
          <a:p>
            <a:pPr lvl="1" eaLnBrk="1" hangingPunct="1">
              <a:lnSpc>
                <a:spcPct val="90000"/>
              </a:lnSpc>
            </a:pPr>
            <a:r>
              <a:rPr lang="en-US" altLang="en-US">
                <a:ea typeface="ＭＳ Ｐゴシック" panose="020B0600070205080204" pitchFamily="34" charset="-128"/>
              </a:rPr>
              <a:t> </a:t>
            </a:r>
          </a:p>
          <a:p>
            <a:pPr lvl="1" eaLnBrk="1" hangingPunct="1">
              <a:lnSpc>
                <a:spcPct val="90000"/>
              </a:lnSpc>
            </a:pPr>
            <a:r>
              <a:rPr lang="en-US" altLang="en-US" sz="2400">
                <a:ea typeface="ＭＳ Ｐゴシック" panose="020B0600070205080204" pitchFamily="34" charset="-128"/>
              </a:rPr>
              <a:t>a = 1 (inhomogeneous) or 0 (homogenous)</a:t>
            </a:r>
          </a:p>
          <a:p>
            <a:pPr lvl="1" eaLnBrk="1" hangingPunct="1">
              <a:lnSpc>
                <a:spcPct val="90000"/>
              </a:lnSpc>
            </a:pPr>
            <a:r>
              <a:rPr lang="en-US" altLang="en-US" sz="2400">
                <a:ea typeface="ＭＳ Ｐゴシック" panose="020B0600070205080204" pitchFamily="34" charset="-128"/>
              </a:rPr>
              <a:t>d controls the </a:t>
            </a:r>
            <a:r>
              <a:rPr lang="en-US" altLang="en-US" sz="2400">
                <a:solidFill>
                  <a:srgbClr val="FF0000"/>
                </a:solidFill>
                <a:ea typeface="ＭＳ Ｐゴシック" panose="020B0600070205080204" pitchFamily="34" charset="-128"/>
              </a:rPr>
              <a:t>degree</a:t>
            </a:r>
            <a:r>
              <a:rPr lang="en-US" altLang="en-US" sz="2400">
                <a:ea typeface="ＭＳ Ｐゴシック" panose="020B0600070205080204" pitchFamily="34" charset="-128"/>
              </a:rPr>
              <a:t> of polynomial and henceforth the </a:t>
            </a:r>
            <a:r>
              <a:rPr lang="en-US" altLang="en-US" sz="2400">
                <a:solidFill>
                  <a:srgbClr val="FF0000"/>
                </a:solidFill>
                <a:ea typeface="ＭＳ Ｐゴシック" panose="020B0600070205080204" pitchFamily="34" charset="-128"/>
              </a:rPr>
              <a:t>flexibility</a:t>
            </a:r>
            <a:r>
              <a:rPr lang="en-US" altLang="en-US" sz="2400">
                <a:ea typeface="ＭＳ Ｐゴシック" panose="020B0600070205080204" pitchFamily="34" charset="-128"/>
              </a:rPr>
              <a:t> of the classifier</a:t>
            </a:r>
          </a:p>
          <a:p>
            <a:pPr lvl="1" eaLnBrk="1" hangingPunct="1">
              <a:lnSpc>
                <a:spcPct val="90000"/>
              </a:lnSpc>
            </a:pPr>
            <a:r>
              <a:rPr lang="en-US" altLang="en-US" sz="2400">
                <a:ea typeface="ＭＳ Ｐゴシック" panose="020B0600070205080204" pitchFamily="34" charset="-128"/>
              </a:rPr>
              <a:t>degenerates to linear kernel when a = 0 and d = 1</a:t>
            </a:r>
            <a:endParaRPr lang="en-US" altLang="en-US">
              <a:ea typeface="ＭＳ Ｐゴシック" panose="020B0600070205080204" pitchFamily="34" charset="-128"/>
            </a:endParaRPr>
          </a:p>
          <a:p>
            <a:pPr eaLnBrk="1" hangingPunct="1">
              <a:lnSpc>
                <a:spcPct val="90000"/>
              </a:lnSpc>
            </a:pPr>
            <a:r>
              <a:rPr lang="en-US" altLang="en-US">
                <a:ea typeface="ＭＳ Ｐゴシック" panose="020B0600070205080204" pitchFamily="34" charset="-128"/>
              </a:rPr>
              <a:t>Gaussian kernel:</a:t>
            </a:r>
          </a:p>
          <a:p>
            <a:pPr lvl="1" eaLnBrk="1" hangingPunct="1">
              <a:lnSpc>
                <a:spcPct val="90000"/>
              </a:lnSpc>
            </a:pPr>
            <a:r>
              <a:rPr lang="el-GR" altLang="en-US">
                <a:ea typeface="ＭＳ Ｐゴシック" panose="020B0600070205080204" pitchFamily="34" charset="-128"/>
              </a:rPr>
              <a:t> </a:t>
            </a:r>
          </a:p>
          <a:p>
            <a:pPr lvl="1" eaLnBrk="1" hangingPunct="1">
              <a:lnSpc>
                <a:spcPct val="90000"/>
              </a:lnSpc>
            </a:pPr>
            <a:r>
              <a:rPr lang="en-US" altLang="en-US" sz="2400">
                <a:ea typeface="ＭＳ Ｐゴシック" panose="020B0600070205080204" pitchFamily="34" charset="-128"/>
              </a:rPr>
              <a:t> </a:t>
            </a:r>
            <a:r>
              <a:rPr lang="el-GR" altLang="en-US" sz="2400">
                <a:ea typeface="ＭＳ Ｐゴシック" panose="020B0600070205080204" pitchFamily="34" charset="-128"/>
              </a:rPr>
              <a:t>σ</a:t>
            </a:r>
            <a:r>
              <a:rPr lang="en-US" altLang="en-US" sz="2400">
                <a:ea typeface="ＭＳ Ｐゴシック" panose="020B0600070205080204" pitchFamily="34" charset="-128"/>
              </a:rPr>
              <a:t> controls the </a:t>
            </a:r>
            <a:r>
              <a:rPr lang="en-US" altLang="en-US" sz="2400">
                <a:solidFill>
                  <a:srgbClr val="FF0000"/>
                </a:solidFill>
                <a:ea typeface="ＭＳ Ｐゴシック" panose="020B0600070205080204" pitchFamily="34" charset="-128"/>
              </a:rPr>
              <a:t>width</a:t>
            </a:r>
            <a:r>
              <a:rPr lang="en-US" altLang="en-US" sz="2400">
                <a:ea typeface="ＭＳ Ｐゴシック" panose="020B0600070205080204" pitchFamily="34" charset="-128"/>
              </a:rPr>
              <a:t> of the Gaussian and plays a similar role as d in the polynomial kernels</a:t>
            </a:r>
          </a:p>
        </p:txBody>
      </p:sp>
      <p:graphicFrame>
        <p:nvGraphicFramePr>
          <p:cNvPr id="49154" name="Object 3">
            <a:extLst>
              <a:ext uri="{FF2B5EF4-FFF2-40B4-BE49-F238E27FC236}">
                <a16:creationId xmlns:a16="http://schemas.microsoft.com/office/drawing/2014/main" id="{06504BED-D8E8-B52F-C2DD-5E870CBEB6D4}"/>
              </a:ext>
            </a:extLst>
          </p:cNvPr>
          <p:cNvGraphicFramePr>
            <a:graphicFrameLocks noChangeAspect="1"/>
          </p:cNvGraphicFramePr>
          <p:nvPr/>
        </p:nvGraphicFramePr>
        <p:xfrm>
          <a:off x="1285875" y="1965325"/>
          <a:ext cx="2770188" cy="508000"/>
        </p:xfrm>
        <a:graphic>
          <a:graphicData uri="http://schemas.openxmlformats.org/presentationml/2006/ole">
            <mc:AlternateContent xmlns:mc="http://schemas.openxmlformats.org/markup-compatibility/2006">
              <mc:Choice xmlns:v="urn:schemas-microsoft-com:vml" Requires="v">
                <p:oleObj name="Equation" r:id="rId2" imgW="1384300" imgH="254000" progId="Equation.3">
                  <p:embed/>
                </p:oleObj>
              </mc:Choice>
              <mc:Fallback>
                <p:oleObj name="Equation" r:id="rId2" imgW="1384300" imgH="2540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965325"/>
                        <a:ext cx="27701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5" name="Object 4">
            <a:extLst>
              <a:ext uri="{FF2B5EF4-FFF2-40B4-BE49-F238E27FC236}">
                <a16:creationId xmlns:a16="http://schemas.microsoft.com/office/drawing/2014/main" id="{A50BED32-E596-683F-B16B-25744EA8CE5C}"/>
              </a:ext>
            </a:extLst>
          </p:cNvPr>
          <p:cNvGraphicFramePr>
            <a:graphicFrameLocks noChangeAspect="1"/>
          </p:cNvGraphicFramePr>
          <p:nvPr/>
        </p:nvGraphicFramePr>
        <p:xfrm>
          <a:off x="1293813" y="4521200"/>
          <a:ext cx="3481387" cy="508000"/>
        </p:xfrm>
        <a:graphic>
          <a:graphicData uri="http://schemas.openxmlformats.org/presentationml/2006/ole">
            <mc:AlternateContent xmlns:mc="http://schemas.openxmlformats.org/markup-compatibility/2006">
              <mc:Choice xmlns:v="urn:schemas-microsoft-com:vml" Requires="v">
                <p:oleObj name="Equation" r:id="rId4" imgW="1739900" imgH="254000" progId="Equation.3">
                  <p:embed/>
                </p:oleObj>
              </mc:Choice>
              <mc:Fallback>
                <p:oleObj name="Equation" r:id="rId4" imgW="1739900" imgH="254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4521200"/>
                        <a:ext cx="34813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a:extLst>
              <a:ext uri="{FF2B5EF4-FFF2-40B4-BE49-F238E27FC236}">
                <a16:creationId xmlns:a16="http://schemas.microsoft.com/office/drawing/2014/main" id="{39659394-09A3-0CC8-EC7C-779782627CD0}"/>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Supervised Mining:</a:t>
            </a:r>
          </a:p>
        </p:txBody>
      </p:sp>
      <p:sp>
        <p:nvSpPr>
          <p:cNvPr id="210946" name="Subtitle 3">
            <a:extLst>
              <a:ext uri="{FF2B5EF4-FFF2-40B4-BE49-F238E27FC236}">
                <a16:creationId xmlns:a16="http://schemas.microsoft.com/office/drawing/2014/main" id="{524B7A71-847C-B2FF-4B9F-1B102EF02FE6}"/>
              </a:ext>
            </a:extLst>
          </p:cNvPr>
          <p:cNvSpPr>
            <a:spLocks noGrp="1"/>
          </p:cNvSpPr>
          <p:nvPr>
            <p:ph type="subTitle" idx="1"/>
          </p:nvPr>
        </p:nvSpPr>
        <p:spPr>
          <a:xfrm>
            <a:off x="1371600" y="3209925"/>
            <a:ext cx="6400800" cy="1752600"/>
          </a:xfrm>
        </p:spPr>
        <p:txBody>
          <a:bodyPr rtlCol="0">
            <a:normAutofit/>
          </a:bodyPr>
          <a:lstStyle/>
          <a:p>
            <a:pPr eaLnBrk="1" fontAlgn="auto" hangingPunct="1">
              <a:spcAft>
                <a:spcPts val="0"/>
              </a:spcAft>
              <a:buFont typeface="Arial"/>
              <a:buNone/>
              <a:defRPr/>
            </a:pPr>
            <a:r>
              <a:rPr lang="en-US" sz="4400" b="1" dirty="0">
                <a:solidFill>
                  <a:srgbClr val="FFFF00"/>
                </a:solidFill>
                <a:latin typeface="Arial" charset="0"/>
                <a:ea typeface="+mn-ea"/>
                <a:cs typeface="+mn-cs"/>
              </a:rPr>
              <a:t>SVMs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a:extLst>
              <a:ext uri="{FF2B5EF4-FFF2-40B4-BE49-F238E27FC236}">
                <a16:creationId xmlns:a16="http://schemas.microsoft.com/office/drawing/2014/main" id="{6BEC6BAE-EF34-639B-2A60-23DBBB593057}"/>
              </a:ext>
            </a:extLst>
          </p:cNvPr>
          <p:cNvSpPr>
            <a:spLocks noGrp="1"/>
          </p:cNvSpPr>
          <p:nvPr>
            <p:ph idx="1"/>
          </p:nvPr>
        </p:nvSpPr>
        <p:spPr>
          <a:xfrm>
            <a:off x="457200" y="285750"/>
            <a:ext cx="8229600" cy="5840413"/>
          </a:xfrm>
        </p:spPr>
        <p:txBody>
          <a:bodyPr/>
          <a:lstStyle/>
          <a:p>
            <a:pPr eaLnBrk="1" hangingPunct="1">
              <a:lnSpc>
                <a:spcPct val="80000"/>
              </a:lnSpc>
            </a:pPr>
            <a:r>
              <a:rPr lang="en-US" altLang="en-US" sz="2700">
                <a:ea typeface="ＭＳ Ｐゴシック" panose="020B0600070205080204" pitchFamily="34" charset="-128"/>
              </a:rPr>
              <a:t>More about kernels</a:t>
            </a:r>
          </a:p>
          <a:p>
            <a:pPr lvl="1" eaLnBrk="1" hangingPunct="1">
              <a:lnSpc>
                <a:spcPct val="80000"/>
              </a:lnSpc>
            </a:pPr>
            <a:r>
              <a:rPr lang="en-US" altLang="en-US" sz="2000">
                <a:ea typeface="ＭＳ Ｐゴシック" panose="020B0600070205080204" pitchFamily="34" charset="-128"/>
              </a:rPr>
              <a:t>With kernels, non-vector data can be easily handled – we only need to define the kernel function between two objects</a:t>
            </a:r>
          </a:p>
          <a:p>
            <a:pPr lvl="1" eaLnBrk="1" hangingPunct="1">
              <a:lnSpc>
                <a:spcPct val="80000"/>
              </a:lnSpc>
            </a:pPr>
            <a:r>
              <a:rPr lang="en-US" altLang="en-US" sz="2000">
                <a:ea typeface="ＭＳ Ｐゴシック" panose="020B0600070205080204" pitchFamily="34" charset="-128"/>
              </a:rPr>
              <a:t>Examples of non-vector biological data include DNA and protein sequences (“string kernels”), nodes in metabolic or protein-protein interaction networks, microscopy images, etc.</a:t>
            </a:r>
          </a:p>
          <a:p>
            <a:pPr lvl="1" eaLnBrk="1" hangingPunct="1">
              <a:lnSpc>
                <a:spcPct val="80000"/>
              </a:lnSpc>
            </a:pPr>
            <a:r>
              <a:rPr lang="en-US" altLang="en-US" sz="2000">
                <a:ea typeface="ＭＳ Ｐゴシック" panose="020B0600070205080204" pitchFamily="34" charset="-128"/>
              </a:rPr>
              <a:t>Allows for combining different types of data naturally – define kernels on different data types and combine them with simple algebra</a:t>
            </a:r>
          </a:p>
          <a:p>
            <a:pPr eaLnBrk="1" hangingPunct="1">
              <a:lnSpc>
                <a:spcPct val="80000"/>
              </a:lnSpc>
            </a:pPr>
            <a:r>
              <a:rPr lang="en-US" altLang="en-US" sz="2400">
                <a:ea typeface="ＭＳ Ｐゴシック" panose="020B0600070205080204" pitchFamily="34" charset="-128"/>
              </a:rPr>
              <a:t>Questions for practitioners: Which kernel to use? How to choose parameters?</a:t>
            </a:r>
            <a:endParaRPr lang="en-US" altLang="en-US" sz="2000">
              <a:ea typeface="ＭＳ Ｐゴシック" panose="020B0600070205080204" pitchFamily="34" charset="-128"/>
            </a:endParaRPr>
          </a:p>
          <a:p>
            <a:pPr lvl="1" eaLnBrk="1" hangingPunct="1">
              <a:lnSpc>
                <a:spcPct val="80000"/>
              </a:lnSpc>
            </a:pPr>
            <a:r>
              <a:rPr lang="en-US" altLang="en-US" sz="2000">
                <a:ea typeface="ＭＳ Ｐゴシック" panose="020B0600070205080204" pitchFamily="34" charset="-128"/>
              </a:rPr>
              <a:t>Trial and error</a:t>
            </a:r>
          </a:p>
          <a:p>
            <a:pPr lvl="1" eaLnBrk="1" hangingPunct="1">
              <a:lnSpc>
                <a:spcPct val="80000"/>
              </a:lnSpc>
            </a:pPr>
            <a:r>
              <a:rPr lang="en-US" altLang="en-US" sz="2000">
                <a:ea typeface="ＭＳ Ｐゴシック" panose="020B0600070205080204" pitchFamily="34" charset="-128"/>
              </a:rPr>
              <a:t>Cross-validation</a:t>
            </a:r>
          </a:p>
          <a:p>
            <a:pPr eaLnBrk="1" hangingPunct="1">
              <a:lnSpc>
                <a:spcPct val="80000"/>
              </a:lnSpc>
            </a:pPr>
            <a:r>
              <a:rPr lang="en-US" altLang="en-US" sz="2400">
                <a:ea typeface="ＭＳ Ｐゴシック" panose="020B0600070205080204" pitchFamily="34" charset="-128"/>
              </a:rPr>
              <a:t>High-degree kernels always fit the training data well, but at increased risks of over-fitting, i.e., the classifier will not generalize to new data points</a:t>
            </a:r>
          </a:p>
          <a:p>
            <a:pPr lvl="1" eaLnBrk="1" hangingPunct="1">
              <a:lnSpc>
                <a:spcPct val="80000"/>
              </a:lnSpc>
            </a:pPr>
            <a:r>
              <a:rPr lang="en-US" altLang="en-US" sz="2000">
                <a:ea typeface="ＭＳ Ｐゴシック" panose="020B0600070205080204" pitchFamily="34" charset="-128"/>
              </a:rPr>
              <a:t>One needs to find a balance between </a:t>
            </a:r>
            <a:r>
              <a:rPr lang="en-US" altLang="en-US" sz="2000">
                <a:solidFill>
                  <a:srgbClr val="FF0000"/>
                </a:solidFill>
                <a:ea typeface="ＭＳ Ｐゴシック" panose="020B0600070205080204" pitchFamily="34" charset="-128"/>
              </a:rPr>
              <a:t>classification accuracy</a:t>
            </a:r>
            <a:r>
              <a:rPr lang="en-US" altLang="en-US" sz="2000">
                <a:ea typeface="ＭＳ Ｐゴシック" panose="020B0600070205080204" pitchFamily="34" charset="-128"/>
              </a:rPr>
              <a:t> on the training data and </a:t>
            </a:r>
            <a:r>
              <a:rPr lang="en-US" altLang="en-US" sz="2000">
                <a:solidFill>
                  <a:srgbClr val="FF0000"/>
                </a:solidFill>
                <a:ea typeface="ＭＳ Ｐゴシック" panose="020B0600070205080204" pitchFamily="34" charset="-128"/>
              </a:rPr>
              <a:t>regularity</a:t>
            </a:r>
            <a:r>
              <a:rPr lang="en-US" altLang="en-US" sz="2000">
                <a:ea typeface="ＭＳ Ｐゴシック" panose="020B0600070205080204" pitchFamily="34" charset="-128"/>
              </a:rPr>
              <a:t> of the kernel (not allowing the kernel to be too flexible)</a:t>
            </a:r>
          </a:p>
          <a:p>
            <a:pPr lvl="1" eaLnBrk="1" hangingPunct="1">
              <a:lnSpc>
                <a:spcPct val="80000"/>
              </a:lnSpc>
            </a:pPr>
            <a:endParaRPr lang="en-US" altLang="en-US" sz="240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a:extLst>
              <a:ext uri="{FF2B5EF4-FFF2-40B4-BE49-F238E27FC236}">
                <a16:creationId xmlns:a16="http://schemas.microsoft.com/office/drawing/2014/main" id="{6655E661-3A25-97C0-C1D0-3641C8171CF3}"/>
              </a:ext>
            </a:extLst>
          </p:cNvPr>
          <p:cNvSpPr>
            <a:spLocks noGrp="1"/>
          </p:cNvSpPr>
          <p:nvPr>
            <p:ph idx="1"/>
          </p:nvPr>
        </p:nvSpPr>
        <p:spPr>
          <a:xfrm>
            <a:off x="457200" y="661988"/>
            <a:ext cx="8229600" cy="5464175"/>
          </a:xfrm>
        </p:spPr>
        <p:txBody>
          <a:bodyPr/>
          <a:lstStyle/>
          <a:p>
            <a:pPr eaLnBrk="1" hangingPunct="1"/>
            <a:r>
              <a:rPr lang="en-US" altLang="en-US" sz="2800">
                <a:ea typeface="ＭＳ Ｐゴシック" panose="020B0600070205080204" pitchFamily="34" charset="-128"/>
              </a:rPr>
              <a:t>A low-degree kernel (left) and an over-fitting high-degree kernel (right)</a:t>
            </a:r>
          </a:p>
        </p:txBody>
      </p:sp>
      <p:pic>
        <p:nvPicPr>
          <p:cNvPr id="52226" name="Picture 3" descr="Screen Shot 2013-10-22 at 12.37.58 AM.png">
            <a:extLst>
              <a:ext uri="{FF2B5EF4-FFF2-40B4-BE49-F238E27FC236}">
                <a16:creationId xmlns:a16="http://schemas.microsoft.com/office/drawing/2014/main" id="{083EC3F8-A70A-25C5-BA63-2F9D8683D0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322513"/>
            <a:ext cx="82137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4">
            <a:extLst>
              <a:ext uri="{FF2B5EF4-FFF2-40B4-BE49-F238E27FC236}">
                <a16:creationId xmlns:a16="http://schemas.microsoft.com/office/drawing/2014/main" id="{AB9BB321-8FEA-0DB2-B115-9A423C80E3B6}"/>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a:extLst>
              <a:ext uri="{FF2B5EF4-FFF2-40B4-BE49-F238E27FC236}">
                <a16:creationId xmlns:a16="http://schemas.microsoft.com/office/drawing/2014/main" id="{ADE4DC43-C515-E122-2A5F-86AB0700B64B}"/>
              </a:ext>
            </a:extLst>
          </p:cNvPr>
          <p:cNvSpPr>
            <a:spLocks noGrp="1"/>
          </p:cNvSpPr>
          <p:nvPr>
            <p:ph type="ctrTitle"/>
          </p:nvPr>
        </p:nvSpPr>
        <p:spPr>
          <a:xfrm>
            <a:off x="685800" y="1454150"/>
            <a:ext cx="7772400" cy="1470025"/>
          </a:xfrm>
        </p:spPr>
        <p:txBody>
          <a:bodyPr/>
          <a:lstStyle/>
          <a:p>
            <a:pPr eaLnBrk="1" hangingPunct="1"/>
            <a:r>
              <a:rPr lang="en-US" altLang="en-US" sz="3200">
                <a:solidFill>
                  <a:srgbClr val="FFFF00"/>
                </a:solidFill>
                <a:latin typeface="Arial" panose="020B0604020202020204" pitchFamily="34" charset="0"/>
                <a:ea typeface="ＭＳ Ｐゴシック" panose="020B0600070205080204" pitchFamily="34" charset="-128"/>
              </a:rPr>
              <a:t>Supervised Mining:</a:t>
            </a:r>
          </a:p>
        </p:txBody>
      </p:sp>
      <p:sp>
        <p:nvSpPr>
          <p:cNvPr id="210946" name="Subtitle 3">
            <a:extLst>
              <a:ext uri="{FF2B5EF4-FFF2-40B4-BE49-F238E27FC236}">
                <a16:creationId xmlns:a16="http://schemas.microsoft.com/office/drawing/2014/main" id="{060B6F87-DCF3-3BB9-09D0-46A787763E53}"/>
              </a:ext>
            </a:extLst>
          </p:cNvPr>
          <p:cNvSpPr>
            <a:spLocks noGrp="1"/>
          </p:cNvSpPr>
          <p:nvPr>
            <p:ph type="subTitle" idx="1"/>
          </p:nvPr>
        </p:nvSpPr>
        <p:spPr>
          <a:xfrm>
            <a:off x="1371600" y="3209925"/>
            <a:ext cx="6400800" cy="1752600"/>
          </a:xfrm>
        </p:spPr>
        <p:txBody>
          <a:bodyPr rtlCol="0">
            <a:normAutofit fontScale="92500" lnSpcReduction="20000"/>
          </a:bodyPr>
          <a:lstStyle/>
          <a:p>
            <a:pPr eaLnBrk="1" fontAlgn="auto" hangingPunct="1">
              <a:spcAft>
                <a:spcPts val="0"/>
              </a:spcAft>
              <a:buFont typeface="Arial"/>
              <a:buNone/>
              <a:defRPr/>
            </a:pPr>
            <a:r>
              <a:rPr lang="en-US" sz="4400" b="1" dirty="0">
                <a:solidFill>
                  <a:srgbClr val="FFFF00"/>
                </a:solidFill>
                <a:latin typeface="Arial" charset="0"/>
                <a:ea typeface="+mn-ea"/>
                <a:cs typeface="+mn-cs"/>
              </a:rPr>
              <a:t>Decision Boundary &amp; Semi-supervised Approaches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9D38674-08DC-27CF-3FB2-B5D61C6267F7}"/>
              </a:ext>
            </a:extLst>
          </p:cNvPr>
          <p:cNvSpPr>
            <a:spLocks noGrp="1"/>
          </p:cNvSpPr>
          <p:nvPr>
            <p:ph type="title"/>
          </p:nvPr>
        </p:nvSpPr>
        <p:spPr>
          <a:xfrm>
            <a:off x="457200" y="201613"/>
            <a:ext cx="8229600" cy="1143000"/>
          </a:xfrm>
        </p:spPr>
        <p:txBody>
          <a:bodyPr/>
          <a:lstStyle/>
          <a:p>
            <a:r>
              <a:rPr lang="en-US" altLang="en-US">
                <a:ea typeface="ＭＳ Ｐゴシック" panose="020B0600070205080204" pitchFamily="34" charset="-128"/>
              </a:rPr>
              <a:t>Decision boundaries:</a:t>
            </a:r>
            <a:br>
              <a:rPr lang="en-US" altLang="en-US">
                <a:ea typeface="ＭＳ Ｐゴシック" panose="020B0600070205080204" pitchFamily="34" charset="-128"/>
              </a:rPr>
            </a:br>
            <a:r>
              <a:rPr lang="en-US" altLang="en-US">
                <a:ea typeface="ＭＳ Ｐゴシック" panose="020B0600070205080204" pitchFamily="34" charset="-128"/>
              </a:rPr>
              <a:t>SVM v Tree v Nearest NBR</a:t>
            </a:r>
          </a:p>
        </p:txBody>
      </p:sp>
      <p:pic>
        <p:nvPicPr>
          <p:cNvPr id="54274" name="Content Placeholder 3">
            <a:extLst>
              <a:ext uri="{FF2B5EF4-FFF2-40B4-BE49-F238E27FC236}">
                <a16:creationId xmlns:a16="http://schemas.microsoft.com/office/drawing/2014/main" id="{621B748B-00C2-2C2F-D6DE-01FC27DAA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86" b="-37758"/>
          <a:stretch>
            <a:fillRect/>
          </a:stretch>
        </p:blipFill>
        <p:spPr>
          <a:xfrm>
            <a:off x="0" y="1487488"/>
            <a:ext cx="9144000" cy="4014787"/>
          </a:xfrm>
        </p:spPr>
      </p:pic>
      <p:sp>
        <p:nvSpPr>
          <p:cNvPr id="54275" name="TextBox 4">
            <a:extLst>
              <a:ext uri="{FF2B5EF4-FFF2-40B4-BE49-F238E27FC236}">
                <a16:creationId xmlns:a16="http://schemas.microsoft.com/office/drawing/2014/main" id="{C8E71294-B319-67DE-BD9C-FC18A5F6CAA6}"/>
              </a:ext>
            </a:extLst>
          </p:cNvPr>
          <p:cNvSpPr txBox="1">
            <a:spLocks noChangeArrowheads="1"/>
          </p:cNvSpPr>
          <p:nvPr/>
        </p:nvSpPr>
        <p:spPr bwMode="auto">
          <a:xfrm>
            <a:off x="290513" y="4635500"/>
            <a:ext cx="83962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(a) A support vector machine (SVM) forms an affine decision surface (a straight line in the case of two dimensions) in the original feature space or a vector space defined by the similarity matrix (the kernel), to separate the positive and negative examples and maximize the distance of it from the closest training examples (the support vectors, those with a perpendicular line from the decision surface drawn). It predicts the label of a genomic region based on its direction from the decision surface. In the case a kernel is used, the decision surface in the original feature space could be highly non-linear. (b) A basic decision tree uses feature-parallel decision surfaces to repeatedly partition the feature space, and predicts the label of a genomic region based on the partition it falls within. (c) The one-nearest neighbor (1-NN) method predicts the label of a genomic region based on the label of its closest labeled example. In all three cases, the areas predicted to be positive and negative are indicated by the red and green background colors, respectively.</a:t>
            </a:r>
          </a:p>
          <a:p>
            <a:pPr eaLnBrk="1" hangingPunct="1">
              <a:spcBef>
                <a:spcPct val="0"/>
              </a:spcBef>
              <a:buFontTx/>
              <a:buNone/>
            </a:pPr>
            <a:endParaRPr lang="en-US" altLang="en-US" sz="1200"/>
          </a:p>
          <a:p>
            <a:pPr eaLnBrk="1" hangingPunct="1">
              <a:spcBef>
                <a:spcPct val="0"/>
              </a:spcBef>
              <a:buFontTx/>
              <a:buNone/>
            </a:pPr>
            <a:r>
              <a:rPr lang="en-US" altLang="en-US" sz="1800"/>
              <a:t>[Yip et al. Genome Biology 2013 14:205   doi:10.1186/gb-2013-14-5-205]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D03BB640-5944-DFC1-D565-482AEF5CADBA}"/>
              </a:ext>
            </a:extLst>
          </p:cNvPr>
          <p:cNvSpPr>
            <a:spLocks noGrp="1"/>
          </p:cNvSpPr>
          <p:nvPr>
            <p:ph type="title"/>
          </p:nvPr>
        </p:nvSpPr>
        <p:spPr>
          <a:xfrm>
            <a:off x="457200" y="-246063"/>
            <a:ext cx="8229600" cy="1143001"/>
          </a:xfrm>
        </p:spPr>
        <p:txBody>
          <a:bodyPr/>
          <a:lstStyle/>
          <a:p>
            <a:r>
              <a:rPr lang="en-US" altLang="en-US">
                <a:ea typeface="ＭＳ Ｐゴシック" panose="020B0600070205080204" pitchFamily="34" charset="-128"/>
              </a:rPr>
              <a:t>Semi-supervised Methods </a:t>
            </a:r>
          </a:p>
        </p:txBody>
      </p:sp>
      <p:sp>
        <p:nvSpPr>
          <p:cNvPr id="55298" name="Content Placeholder 2">
            <a:extLst>
              <a:ext uri="{FF2B5EF4-FFF2-40B4-BE49-F238E27FC236}">
                <a16:creationId xmlns:a16="http://schemas.microsoft.com/office/drawing/2014/main" id="{ADC4BC09-F702-3923-DA2E-97ACF8B2E8E1}"/>
              </a:ext>
            </a:extLst>
          </p:cNvPr>
          <p:cNvSpPr>
            <a:spLocks noGrp="1"/>
          </p:cNvSpPr>
          <p:nvPr>
            <p:ph idx="1"/>
          </p:nvPr>
        </p:nvSpPr>
        <p:spPr>
          <a:xfrm>
            <a:off x="457200" y="631825"/>
            <a:ext cx="8229600" cy="4525963"/>
          </a:xfrm>
        </p:spPr>
        <p:txBody>
          <a:bodyPr/>
          <a:lstStyle/>
          <a:p>
            <a:r>
              <a:rPr lang="en-US" altLang="en-US">
                <a:ea typeface="ＭＳ Ｐゴシック" panose="020B0600070205080204" pitchFamily="34" charset="-128"/>
              </a:rPr>
              <a:t>Supervised &amp; Unsupervised: </a:t>
            </a:r>
            <a:br>
              <a:rPr lang="en-US" altLang="en-US">
                <a:ea typeface="ＭＳ Ｐゴシック" panose="020B0600070205080204" pitchFamily="34" charset="-128"/>
              </a:rPr>
            </a:br>
            <a:r>
              <a:rPr lang="en-US" altLang="en-US">
                <a:ea typeface="ＭＳ Ｐゴシック" panose="020B0600070205080204" pitchFamily="34" charset="-128"/>
              </a:rPr>
              <a:t>Can you combine them? YES</a:t>
            </a:r>
          </a:p>
          <a:p>
            <a:pPr lvl="1"/>
            <a:r>
              <a:rPr lang="en-US" altLang="en-US">
                <a:ea typeface="ＭＳ Ｐゴシック" panose="020B0600070205080204" pitchFamily="34" charset="-128"/>
              </a:rPr>
              <a:t>RHS (c) shows modifying the optimum decision boundary in (a) by "clustering" of unlabeled points</a:t>
            </a:r>
          </a:p>
        </p:txBody>
      </p:sp>
      <p:sp>
        <p:nvSpPr>
          <p:cNvPr id="55299" name="TextBox 3">
            <a:extLst>
              <a:ext uri="{FF2B5EF4-FFF2-40B4-BE49-F238E27FC236}">
                <a16:creationId xmlns:a16="http://schemas.microsoft.com/office/drawing/2014/main" id="{1CBF8B95-47C1-896A-18FC-EF7F3941F581}"/>
              </a:ext>
            </a:extLst>
          </p:cNvPr>
          <p:cNvSpPr txBox="1">
            <a:spLocks noChangeArrowheads="1"/>
          </p:cNvSpPr>
          <p:nvPr/>
        </p:nvSpPr>
        <p:spPr bwMode="auto">
          <a:xfrm>
            <a:off x="217488" y="5884863"/>
            <a:ext cx="87931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t>Supervised, unsupervised and semi-supervised learning. (a) In supervised learning, the model (blue line) is learned based on the positive and negative training examples, and the genomic region without a known class label (purple circle) is classified as positive according to the model. (b) In unsupervised learning, all examples are unlabeled, and they are grouped according to the data distribution. (c) In semi-supervised learning, information of both labeled and unlabeled examples is used to learn the parameters of the model. In this illustration, a purely supervised model (dashed blue line) classifies the purple object as negative, while a semi-supervised model that avoids cutting at regions with a high density of genomic regions (solid blue line) classifies it as positive.</a:t>
            </a:r>
          </a:p>
        </p:txBody>
      </p:sp>
      <p:pic>
        <p:nvPicPr>
          <p:cNvPr id="55300" name="Picture 4">
            <a:extLst>
              <a:ext uri="{FF2B5EF4-FFF2-40B4-BE49-F238E27FC236}">
                <a16:creationId xmlns:a16="http://schemas.microsoft.com/office/drawing/2014/main" id="{8D764EF3-8911-8334-2727-891EB2CFD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820988"/>
            <a:ext cx="8894762"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5">
            <a:extLst>
              <a:ext uri="{FF2B5EF4-FFF2-40B4-BE49-F238E27FC236}">
                <a16:creationId xmlns:a16="http://schemas.microsoft.com/office/drawing/2014/main" id="{B22A669C-0FD2-D598-F6D8-BF3DF64BAB59}"/>
              </a:ext>
            </a:extLst>
          </p:cNvPr>
          <p:cNvSpPr txBox="1">
            <a:spLocks noChangeArrowheads="1"/>
          </p:cNvSpPr>
          <p:nvPr/>
        </p:nvSpPr>
        <p:spPr bwMode="auto">
          <a:xfrm rot="-5400000">
            <a:off x="7389813" y="2262188"/>
            <a:ext cx="2927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[Yip et al. Genome Biol. ('13)]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E1CBCC3-CBCB-4D34-C9FE-7ED547F568D7}"/>
              </a:ext>
            </a:extLst>
          </p:cNvPr>
          <p:cNvSpPr>
            <a:spLocks noGrp="1" noChangeArrowheads="1"/>
          </p:cNvSpPr>
          <p:nvPr>
            <p:ph type="title"/>
          </p:nvPr>
        </p:nvSpPr>
        <p:spPr>
          <a:xfrm>
            <a:off x="0" y="152400"/>
            <a:ext cx="8991600" cy="1143000"/>
          </a:xfrm>
        </p:spPr>
        <p:txBody>
          <a:bodyPr/>
          <a:lstStyle/>
          <a:p>
            <a:pPr eaLnBrk="1" hangingPunct="1"/>
            <a:r>
              <a:rPr lang="en-US" altLang="en-US">
                <a:ea typeface="ＭＳ Ｐゴシック" panose="020B0600070205080204" pitchFamily="34" charset="-128"/>
              </a:rPr>
              <a:t>Find a Division to Separate Tagged Points</a:t>
            </a:r>
          </a:p>
        </p:txBody>
      </p:sp>
      <p:graphicFrame>
        <p:nvGraphicFramePr>
          <p:cNvPr id="31746" name="Object 2">
            <a:extLst>
              <a:ext uri="{FF2B5EF4-FFF2-40B4-BE49-F238E27FC236}">
                <a16:creationId xmlns:a16="http://schemas.microsoft.com/office/drawing/2014/main" id="{097FE475-2983-3249-052A-16E491D59413}"/>
              </a:ext>
            </a:extLst>
          </p:cNvPr>
          <p:cNvGraphicFramePr>
            <a:graphicFrameLocks noChangeAspect="1"/>
          </p:cNvGraphicFramePr>
          <p:nvPr/>
        </p:nvGraphicFramePr>
        <p:xfrm>
          <a:off x="0" y="1676400"/>
          <a:ext cx="8763000" cy="5122863"/>
        </p:xfrm>
        <a:graphic>
          <a:graphicData uri="http://schemas.openxmlformats.org/presentationml/2006/ole">
            <mc:AlternateContent xmlns:mc="http://schemas.openxmlformats.org/markup-compatibility/2006">
              <mc:Choice xmlns:v="urn:schemas-microsoft-com:vml" Requires="v">
                <p:oleObj name="Image" r:id="rId2" imgW="4445000" imgH="2597150" progId="Photoshop.Image.5">
                  <p:embed/>
                </p:oleObj>
              </mc:Choice>
              <mc:Fallback>
                <p:oleObj name="Image" r:id="rId2" imgW="4445000" imgH="2597150" progId="Photoshop.Image.5">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8763000" cy="51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47" name="Line 4">
            <a:extLst>
              <a:ext uri="{FF2B5EF4-FFF2-40B4-BE49-F238E27FC236}">
                <a16:creationId xmlns:a16="http://schemas.microsoft.com/office/drawing/2014/main" id="{B0D31329-7052-CEFA-8E11-F3D8D166CFF6}"/>
              </a:ext>
            </a:extLst>
          </p:cNvPr>
          <p:cNvSpPr>
            <a:spLocks noChangeShapeType="1"/>
          </p:cNvSpPr>
          <p:nvPr/>
        </p:nvSpPr>
        <p:spPr bwMode="auto">
          <a:xfrm rot="-5400000">
            <a:off x="2247900" y="2743200"/>
            <a:ext cx="4876800" cy="2057400"/>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E58FABA6-FBFF-AC2F-2D34-41843D168C8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Discriminant to Position Plane</a:t>
            </a:r>
          </a:p>
        </p:txBody>
      </p:sp>
      <p:graphicFrame>
        <p:nvGraphicFramePr>
          <p:cNvPr id="32770" name="Object 2">
            <a:extLst>
              <a:ext uri="{FF2B5EF4-FFF2-40B4-BE49-F238E27FC236}">
                <a16:creationId xmlns:a16="http://schemas.microsoft.com/office/drawing/2014/main" id="{9B8BED3A-9629-C620-705E-ED155B9C7651}"/>
              </a:ext>
            </a:extLst>
          </p:cNvPr>
          <p:cNvGraphicFramePr>
            <a:graphicFrameLocks noChangeAspect="1"/>
          </p:cNvGraphicFramePr>
          <p:nvPr/>
        </p:nvGraphicFramePr>
        <p:xfrm>
          <a:off x="0" y="1676400"/>
          <a:ext cx="8763000" cy="5122863"/>
        </p:xfrm>
        <a:graphic>
          <a:graphicData uri="http://schemas.openxmlformats.org/presentationml/2006/ole">
            <mc:AlternateContent xmlns:mc="http://schemas.openxmlformats.org/markup-compatibility/2006">
              <mc:Choice xmlns:v="urn:schemas-microsoft-com:vml" Requires="v">
                <p:oleObj name="Image" r:id="rId2" imgW="4445000" imgH="2597150" progId="Photoshop.Image.5">
                  <p:embed/>
                </p:oleObj>
              </mc:Choice>
              <mc:Fallback>
                <p:oleObj name="Image" r:id="rId2" imgW="4445000" imgH="2597150" progId="Photoshop.Image.5">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8763000" cy="51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2771" name="Oval 4">
            <a:extLst>
              <a:ext uri="{FF2B5EF4-FFF2-40B4-BE49-F238E27FC236}">
                <a16:creationId xmlns:a16="http://schemas.microsoft.com/office/drawing/2014/main" id="{E109A600-FB16-9CDD-FD64-A04CFA96B61D}"/>
              </a:ext>
            </a:extLst>
          </p:cNvPr>
          <p:cNvSpPr>
            <a:spLocks noChangeArrowheads="1"/>
          </p:cNvSpPr>
          <p:nvPr/>
        </p:nvSpPr>
        <p:spPr bwMode="auto">
          <a:xfrm>
            <a:off x="2057400" y="2438400"/>
            <a:ext cx="228600" cy="228600"/>
          </a:xfrm>
          <a:prstGeom prst="ellipse">
            <a:avLst/>
          </a:prstGeom>
          <a:solidFill>
            <a:srgbClr val="CCFFCC"/>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Calibri" panose="020F0502020204030204" pitchFamily="34" charset="0"/>
            </a:endParaRPr>
          </a:p>
        </p:txBody>
      </p:sp>
      <p:sp>
        <p:nvSpPr>
          <p:cNvPr id="32772" name="Oval 5">
            <a:extLst>
              <a:ext uri="{FF2B5EF4-FFF2-40B4-BE49-F238E27FC236}">
                <a16:creationId xmlns:a16="http://schemas.microsoft.com/office/drawing/2014/main" id="{67C1E508-662F-A862-FDA9-CA7C45D331F2}"/>
              </a:ext>
            </a:extLst>
          </p:cNvPr>
          <p:cNvSpPr>
            <a:spLocks noChangeArrowheads="1"/>
          </p:cNvSpPr>
          <p:nvPr/>
        </p:nvSpPr>
        <p:spPr bwMode="auto">
          <a:xfrm>
            <a:off x="7162800" y="4572000"/>
            <a:ext cx="228600" cy="228600"/>
          </a:xfrm>
          <a:prstGeom prst="ellipse">
            <a:avLst/>
          </a:prstGeom>
          <a:solidFill>
            <a:srgbClr val="FFCC99"/>
          </a:solidFill>
          <a:ln w="12700">
            <a:solidFill>
              <a:schemeClr val="tx1"/>
            </a:solidFill>
            <a:round/>
            <a:headEnd type="none" w="sm" len="sm"/>
            <a:tailEnd type="none" w="sm" len="sm"/>
          </a:ln>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Calibri" panose="020F0502020204030204" pitchFamily="34" charset="0"/>
            </a:endParaRPr>
          </a:p>
        </p:txBody>
      </p:sp>
      <p:sp>
        <p:nvSpPr>
          <p:cNvPr id="32773" name="Line 6">
            <a:extLst>
              <a:ext uri="{FF2B5EF4-FFF2-40B4-BE49-F238E27FC236}">
                <a16:creationId xmlns:a16="http://schemas.microsoft.com/office/drawing/2014/main" id="{F6141D9A-E99B-8188-3165-062420F8690A}"/>
              </a:ext>
            </a:extLst>
          </p:cNvPr>
          <p:cNvSpPr>
            <a:spLocks noChangeShapeType="1"/>
          </p:cNvSpPr>
          <p:nvPr/>
        </p:nvSpPr>
        <p:spPr bwMode="auto">
          <a:xfrm>
            <a:off x="2286000" y="2590800"/>
            <a:ext cx="4876800" cy="2057400"/>
          </a:xfrm>
          <a:prstGeom prst="line">
            <a:avLst/>
          </a:prstGeom>
          <a:noFill/>
          <a:ln w="22225" cap="rnd">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74" name="Line 7">
            <a:extLst>
              <a:ext uri="{FF2B5EF4-FFF2-40B4-BE49-F238E27FC236}">
                <a16:creationId xmlns:a16="http://schemas.microsoft.com/office/drawing/2014/main" id="{04781B02-F97A-71F6-D1BE-289C62E10729}"/>
              </a:ext>
            </a:extLst>
          </p:cNvPr>
          <p:cNvSpPr>
            <a:spLocks noChangeShapeType="1"/>
          </p:cNvSpPr>
          <p:nvPr/>
        </p:nvSpPr>
        <p:spPr bwMode="auto">
          <a:xfrm rot="-5400000">
            <a:off x="2247900" y="2743200"/>
            <a:ext cx="4876800" cy="2057400"/>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2ED7017-81C8-C068-748E-F3B7186DC264}"/>
              </a:ext>
            </a:extLst>
          </p:cNvPr>
          <p:cNvSpPr>
            <a:spLocks noGrp="1" noChangeArrowheads="1"/>
          </p:cNvSpPr>
          <p:nvPr>
            <p:ph type="title"/>
          </p:nvPr>
        </p:nvSpPr>
        <p:spPr>
          <a:xfrm>
            <a:off x="304800" y="0"/>
            <a:ext cx="8153400" cy="609600"/>
          </a:xfrm>
        </p:spPr>
        <p:txBody>
          <a:bodyPr/>
          <a:lstStyle/>
          <a:p>
            <a:pPr eaLnBrk="1" hangingPunct="1"/>
            <a:r>
              <a:rPr lang="en-US" altLang="en-US" b="1">
                <a:ea typeface="ＭＳ Ｐゴシック" panose="020B0600070205080204" pitchFamily="34" charset="-128"/>
              </a:rPr>
              <a:t>Fisher discriminant analysis</a:t>
            </a:r>
          </a:p>
        </p:txBody>
      </p:sp>
      <p:sp>
        <p:nvSpPr>
          <p:cNvPr id="33794" name="Rectangle 3">
            <a:extLst>
              <a:ext uri="{FF2B5EF4-FFF2-40B4-BE49-F238E27FC236}">
                <a16:creationId xmlns:a16="http://schemas.microsoft.com/office/drawing/2014/main" id="{C2010274-879F-052C-AD6B-051D25BD7823}"/>
              </a:ext>
            </a:extLst>
          </p:cNvPr>
          <p:cNvSpPr>
            <a:spLocks noGrp="1" noChangeArrowheads="1"/>
          </p:cNvSpPr>
          <p:nvPr>
            <p:ph type="body" idx="1"/>
          </p:nvPr>
        </p:nvSpPr>
        <p:spPr>
          <a:xfrm>
            <a:off x="0" y="693738"/>
            <a:ext cx="9144000" cy="6172200"/>
          </a:xfrm>
        </p:spPr>
        <p:txBody>
          <a:bodyPr/>
          <a:lstStyle/>
          <a:p>
            <a:pPr marL="342900" indent="-342900" eaLnBrk="1" hangingPunct="1"/>
            <a:r>
              <a:rPr lang="en-US" altLang="en-US">
                <a:ea typeface="ＭＳ Ｐゴシック" panose="020B0600070205080204" pitchFamily="34" charset="-128"/>
              </a:rPr>
              <a:t>Use the training set to reveal the structure of class distribution by seeking a linear combination </a:t>
            </a:r>
          </a:p>
          <a:p>
            <a:pPr marL="342900" indent="-342900" eaLnBrk="1" hangingPunct="1"/>
            <a:r>
              <a:rPr lang="en-US" altLang="en-US">
                <a:ea typeface="ＭＳ Ｐゴシック" panose="020B0600070205080204" pitchFamily="34" charset="-128"/>
              </a:rPr>
              <a:t>y = w</a:t>
            </a:r>
            <a:r>
              <a:rPr lang="en-US" altLang="en-US" baseline="-30000">
                <a:ea typeface="ＭＳ Ｐゴシック" panose="020B0600070205080204" pitchFamily="34" charset="-128"/>
              </a:rPr>
              <a:t>1</a:t>
            </a:r>
            <a:r>
              <a:rPr lang="en-US" altLang="en-US">
                <a:ea typeface="ＭＳ Ｐゴシック" panose="020B0600070205080204" pitchFamily="34" charset="-128"/>
              </a:rPr>
              <a:t>x</a:t>
            </a:r>
            <a:r>
              <a:rPr lang="en-US" altLang="en-US" baseline="-30000">
                <a:ea typeface="ＭＳ Ｐゴシック" panose="020B0600070205080204" pitchFamily="34" charset="-128"/>
              </a:rPr>
              <a:t>1</a:t>
            </a:r>
            <a:r>
              <a:rPr lang="en-US" altLang="en-US">
                <a:ea typeface="ＭＳ Ｐゴシック" panose="020B0600070205080204" pitchFamily="34" charset="-128"/>
              </a:rPr>
              <a:t> + w</a:t>
            </a:r>
            <a:r>
              <a:rPr lang="en-US" altLang="en-US" baseline="-30000">
                <a:ea typeface="ＭＳ Ｐゴシック" panose="020B0600070205080204" pitchFamily="34" charset="-128"/>
              </a:rPr>
              <a:t>2</a:t>
            </a:r>
            <a:r>
              <a:rPr lang="en-US" altLang="en-US">
                <a:ea typeface="ＭＳ Ｐゴシック" panose="020B0600070205080204" pitchFamily="34" charset="-128"/>
              </a:rPr>
              <a:t>x</a:t>
            </a:r>
            <a:r>
              <a:rPr lang="en-US" altLang="en-US" baseline="-30000">
                <a:ea typeface="ＭＳ Ｐゴシック" panose="020B0600070205080204" pitchFamily="34" charset="-128"/>
              </a:rPr>
              <a:t>2</a:t>
            </a:r>
            <a:r>
              <a:rPr lang="en-US" altLang="en-US">
                <a:ea typeface="ＭＳ Ｐゴシック" panose="020B0600070205080204" pitchFamily="34" charset="-128"/>
              </a:rPr>
              <a:t> + ... + w</a:t>
            </a:r>
            <a:r>
              <a:rPr lang="en-US" altLang="en-US" baseline="-30000">
                <a:ea typeface="ＭＳ Ｐゴシック" panose="020B0600070205080204" pitchFamily="34" charset="-128"/>
              </a:rPr>
              <a:t>n</a:t>
            </a:r>
            <a:r>
              <a:rPr lang="en-US" altLang="en-US">
                <a:ea typeface="ＭＳ Ｐゴシック" panose="020B0600070205080204" pitchFamily="34" charset="-128"/>
              </a:rPr>
              <a:t>x</a:t>
            </a:r>
            <a:r>
              <a:rPr lang="en-US" altLang="en-US" baseline="-30000">
                <a:ea typeface="ＭＳ Ｐゴシック" panose="020B0600070205080204" pitchFamily="34" charset="-128"/>
              </a:rPr>
              <a:t>n</a:t>
            </a:r>
            <a:r>
              <a:rPr lang="en-US" altLang="en-US">
                <a:ea typeface="ＭＳ Ｐゴシック" panose="020B0600070205080204" pitchFamily="34" charset="-128"/>
              </a:rPr>
              <a:t> which maximizes the ratio of the separation of the class means to the sum of each class variance (within class variance). This linear combination is called the first linear discriminant or first canonical variate. Classification of a future case is then determined by choosing the nearest class in the space of the first linear discriminant and significant subsequent discriminants, which maximally separate the class means and are constrained to be uncorrelated with previous ones.</a:t>
            </a:r>
          </a:p>
          <a:p>
            <a:pPr marL="342900" indent="-342900" eaLnBrk="1" hangingPunct="1"/>
            <a:endParaRPr lang="en-US" altLang="en-US">
              <a:ea typeface="ＭＳ Ｐゴシック" panose="020B0600070205080204" pitchFamily="34" charset="-128"/>
            </a:endParaRPr>
          </a:p>
        </p:txBody>
      </p:sp>
      <p:graphicFrame>
        <p:nvGraphicFramePr>
          <p:cNvPr id="33795" name="Object 2">
            <a:extLst>
              <a:ext uri="{FF2B5EF4-FFF2-40B4-BE49-F238E27FC236}">
                <a16:creationId xmlns:a16="http://schemas.microsoft.com/office/drawing/2014/main" id="{522338AB-282C-9AAA-A2B4-35D055E8F6AC}"/>
              </a:ext>
            </a:extLst>
          </p:cNvPr>
          <p:cNvGraphicFramePr>
            <a:graphicFrameLocks noChangeAspect="1"/>
          </p:cNvGraphicFramePr>
          <p:nvPr/>
        </p:nvGraphicFramePr>
        <p:xfrm>
          <a:off x="412750" y="6348413"/>
          <a:ext cx="984250" cy="328612"/>
        </p:xfrm>
        <a:graphic>
          <a:graphicData uri="http://schemas.openxmlformats.org/presentationml/2006/ole">
            <mc:AlternateContent xmlns:mc="http://schemas.openxmlformats.org/markup-compatibility/2006">
              <mc:Choice xmlns:v="urn:schemas-microsoft-com:vml" Requires="v">
                <p:oleObj name="Equation" r:id="rId2" imgW="15798800" imgH="5270500" progId="Equation.3">
                  <p:embed/>
                </p:oleObj>
              </mc:Choice>
              <mc:Fallback>
                <p:oleObj name="Equation" r:id="rId2" imgW="15798800" imgH="52705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6348413"/>
                        <a:ext cx="9842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6" name="Object 3">
            <a:extLst>
              <a:ext uri="{FF2B5EF4-FFF2-40B4-BE49-F238E27FC236}">
                <a16:creationId xmlns:a16="http://schemas.microsoft.com/office/drawing/2014/main" id="{B3F54CE1-097E-F52E-7549-DAB40DFD64E0}"/>
              </a:ext>
            </a:extLst>
          </p:cNvPr>
          <p:cNvGraphicFramePr>
            <a:graphicFrameLocks noChangeAspect="1"/>
          </p:cNvGraphicFramePr>
          <p:nvPr/>
        </p:nvGraphicFramePr>
        <p:xfrm>
          <a:off x="3190875" y="4654550"/>
          <a:ext cx="3092450" cy="1273175"/>
        </p:xfrm>
        <a:graphic>
          <a:graphicData uri="http://schemas.openxmlformats.org/presentationml/2006/ole">
            <mc:AlternateContent xmlns:mc="http://schemas.openxmlformats.org/markup-compatibility/2006">
              <mc:Choice xmlns:v="urn:schemas-microsoft-com:vml" Requires="v">
                <p:oleObj name="Equation" r:id="rId4" imgW="25158700" imgH="8483600" progId="Equation.3">
                  <p:embed/>
                </p:oleObj>
              </mc:Choice>
              <mc:Fallback>
                <p:oleObj name="Equation" r:id="rId4" imgW="25158700" imgH="8483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75" y="4654550"/>
                        <a:ext cx="30924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3797" name="Object 4">
            <a:extLst>
              <a:ext uri="{FF2B5EF4-FFF2-40B4-BE49-F238E27FC236}">
                <a16:creationId xmlns:a16="http://schemas.microsoft.com/office/drawing/2014/main" id="{113B3C55-D02B-EE8F-F0DC-4C3D951808EE}"/>
              </a:ext>
            </a:extLst>
          </p:cNvPr>
          <p:cNvGraphicFramePr>
            <a:graphicFrameLocks noChangeAspect="1"/>
          </p:cNvGraphicFramePr>
          <p:nvPr/>
        </p:nvGraphicFramePr>
        <p:xfrm>
          <a:off x="5207000" y="6008688"/>
          <a:ext cx="3505200" cy="757237"/>
        </p:xfrm>
        <a:graphic>
          <a:graphicData uri="http://schemas.openxmlformats.org/presentationml/2006/ole">
            <mc:AlternateContent xmlns:mc="http://schemas.openxmlformats.org/markup-compatibility/2006">
              <mc:Choice xmlns:v="urn:schemas-microsoft-com:vml" Requires="v">
                <p:oleObj name="Equation" r:id="rId6" imgW="25742900" imgH="5562600" progId="Equation.3">
                  <p:embed/>
                </p:oleObj>
              </mc:Choice>
              <mc:Fallback>
                <p:oleObj name="Equation" r:id="rId6" imgW="25742900" imgH="5562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0" y="6008688"/>
                        <a:ext cx="3505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8" name="Rectangle 6">
            <a:extLst>
              <a:ext uri="{FF2B5EF4-FFF2-40B4-BE49-F238E27FC236}">
                <a16:creationId xmlns:a16="http://schemas.microsoft.com/office/drawing/2014/main" id="{D313FF51-5D95-800B-C0E5-746FBB5938B8}"/>
              </a:ext>
            </a:extLst>
          </p:cNvPr>
          <p:cNvSpPr>
            <a:spLocks noChangeArrowheads="1"/>
          </p:cNvSpPr>
          <p:nvPr/>
        </p:nvSpPr>
        <p:spPr bwMode="auto">
          <a:xfrm>
            <a:off x="1238250" y="5927725"/>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Symbol" pitchFamily="2" charset="2"/>
              <a:buChar char="à"/>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o"/>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chemeClr val="tx2"/>
                </a:solidFill>
                <a:latin typeface="Times New Roman" panose="02020603050405020304" pitchFamily="18" charset="0"/>
              </a:rPr>
              <a:t>Solution of 1</a:t>
            </a:r>
            <a:r>
              <a:rPr lang="en-US" altLang="en-US" sz="2000" baseline="30000">
                <a:solidFill>
                  <a:schemeClr val="tx2"/>
                </a:solidFill>
                <a:latin typeface="Times New Roman" panose="02020603050405020304" pitchFamily="18" charset="0"/>
              </a:rPr>
              <a:t>st</a:t>
            </a:r>
            <a:r>
              <a:rPr lang="en-US" altLang="en-US" sz="2000">
                <a:solidFill>
                  <a:schemeClr val="tx2"/>
                </a:solidFill>
                <a:latin typeface="Times New Roman" panose="02020603050405020304" pitchFamily="18" charset="0"/>
              </a:rPr>
              <a:t> variate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a:extLst>
              <a:ext uri="{FF2B5EF4-FFF2-40B4-BE49-F238E27FC236}">
                <a16:creationId xmlns:a16="http://schemas.microsoft.com/office/drawing/2014/main" id="{787C73DE-E9BE-068A-D7CE-ADAF85C9C8D6}"/>
              </a:ext>
            </a:extLst>
          </p:cNvPr>
          <p:cNvSpPr>
            <a:spLocks noGrp="1"/>
          </p:cNvSpPr>
          <p:nvPr>
            <p:ph idx="1"/>
          </p:nvPr>
        </p:nvSpPr>
        <p:spPr>
          <a:xfrm>
            <a:off x="457200" y="1417638"/>
            <a:ext cx="8229600" cy="5265737"/>
          </a:xfrm>
        </p:spPr>
        <p:txBody>
          <a:bodyPr/>
          <a:lstStyle/>
          <a:p>
            <a:pPr eaLnBrk="1" hangingPunct="1">
              <a:lnSpc>
                <a:spcPct val="90000"/>
              </a:lnSpc>
            </a:pPr>
            <a:r>
              <a:rPr lang="en-US" altLang="en-US" sz="2800">
                <a:ea typeface="ＭＳ Ｐゴシック" panose="020B0600070205080204" pitchFamily="34" charset="-128"/>
              </a:rPr>
              <a:t>A very powerful tool for classifications</a:t>
            </a:r>
          </a:p>
          <a:p>
            <a:pPr eaLnBrk="1" hangingPunct="1">
              <a:lnSpc>
                <a:spcPct val="90000"/>
              </a:lnSpc>
            </a:pPr>
            <a:r>
              <a:rPr lang="en-US" altLang="en-US" sz="2800">
                <a:ea typeface="ＭＳ Ｐゴシック" panose="020B0600070205080204" pitchFamily="34" charset="-128"/>
              </a:rPr>
              <a:t>Example Applications:</a:t>
            </a:r>
          </a:p>
          <a:p>
            <a:pPr lvl="1" eaLnBrk="1" hangingPunct="1">
              <a:lnSpc>
                <a:spcPct val="90000"/>
              </a:lnSpc>
            </a:pPr>
            <a:r>
              <a:rPr lang="en-US" altLang="en-US" sz="2400">
                <a:ea typeface="ＭＳ Ｐゴシック" panose="020B0600070205080204" pitchFamily="34" charset="-128"/>
              </a:rPr>
              <a:t>Text categorization</a:t>
            </a:r>
          </a:p>
          <a:p>
            <a:pPr lvl="1" eaLnBrk="1" hangingPunct="1">
              <a:lnSpc>
                <a:spcPct val="90000"/>
              </a:lnSpc>
            </a:pPr>
            <a:r>
              <a:rPr lang="en-US" altLang="en-US" sz="2400">
                <a:ea typeface="ＭＳ Ｐゴシック" panose="020B0600070205080204" pitchFamily="34" charset="-128"/>
              </a:rPr>
              <a:t>Image classification</a:t>
            </a:r>
          </a:p>
          <a:p>
            <a:pPr lvl="1" eaLnBrk="1" hangingPunct="1">
              <a:lnSpc>
                <a:spcPct val="90000"/>
              </a:lnSpc>
            </a:pPr>
            <a:r>
              <a:rPr lang="en-US" altLang="en-US" sz="2400">
                <a:ea typeface="ＭＳ Ｐゴシック" panose="020B0600070205080204" pitchFamily="34" charset="-128"/>
              </a:rPr>
              <a:t>Spam email recognition, etc</a:t>
            </a:r>
          </a:p>
          <a:p>
            <a:pPr lvl="1" eaLnBrk="1" hangingPunct="1">
              <a:lnSpc>
                <a:spcPct val="90000"/>
              </a:lnSpc>
            </a:pPr>
            <a:endParaRPr lang="en-US" altLang="en-US" sz="2400">
              <a:ea typeface="ＭＳ Ｐゴシック" panose="020B0600070205080204" pitchFamily="34" charset="-128"/>
            </a:endParaRPr>
          </a:p>
          <a:p>
            <a:pPr eaLnBrk="1" hangingPunct="1">
              <a:lnSpc>
                <a:spcPct val="90000"/>
              </a:lnSpc>
            </a:pPr>
            <a:r>
              <a:rPr lang="en-US" altLang="en-US" sz="2800">
                <a:ea typeface="ＭＳ Ｐゴシック" panose="020B0600070205080204" pitchFamily="34" charset="-128"/>
              </a:rPr>
              <a:t>It has also been successfully applied in many biological problems: </a:t>
            </a:r>
          </a:p>
          <a:p>
            <a:pPr lvl="1" eaLnBrk="1" hangingPunct="1">
              <a:lnSpc>
                <a:spcPct val="90000"/>
              </a:lnSpc>
            </a:pPr>
            <a:r>
              <a:rPr lang="en-US" altLang="en-US" sz="2400">
                <a:ea typeface="ＭＳ Ｐゴシック" panose="020B0600070205080204" pitchFamily="34" charset="-128"/>
              </a:rPr>
              <a:t>Disease diagnosis</a:t>
            </a:r>
          </a:p>
          <a:p>
            <a:pPr lvl="1" eaLnBrk="1" hangingPunct="1">
              <a:lnSpc>
                <a:spcPct val="90000"/>
              </a:lnSpc>
            </a:pPr>
            <a:r>
              <a:rPr lang="en-US" altLang="en-US" sz="2400">
                <a:ea typeface="ＭＳ Ｐゴシック" panose="020B0600070205080204" pitchFamily="34" charset="-128"/>
              </a:rPr>
              <a:t>Automatic genome functional annotation</a:t>
            </a:r>
          </a:p>
          <a:p>
            <a:pPr lvl="1" eaLnBrk="1" hangingPunct="1">
              <a:lnSpc>
                <a:spcPct val="90000"/>
              </a:lnSpc>
            </a:pPr>
            <a:r>
              <a:rPr lang="en-US" altLang="en-US" sz="2400">
                <a:ea typeface="ＭＳ Ｐゴシック" panose="020B0600070205080204" pitchFamily="34" charset="-128"/>
              </a:rPr>
              <a:t>Prediction of protein-protein interactions</a:t>
            </a:r>
          </a:p>
          <a:p>
            <a:pPr lvl="1" eaLnBrk="1" hangingPunct="1">
              <a:lnSpc>
                <a:spcPct val="90000"/>
              </a:lnSpc>
            </a:pPr>
            <a:r>
              <a:rPr lang="en-US" altLang="en-US" sz="2400">
                <a:ea typeface="ＭＳ Ｐゴシック" panose="020B0600070205080204" pitchFamily="34" charset="-128"/>
              </a:rPr>
              <a:t>and more…</a:t>
            </a:r>
          </a:p>
          <a:p>
            <a:pPr eaLnBrk="1" hangingPunct="1">
              <a:lnSpc>
                <a:spcPct val="90000"/>
              </a:lnSpc>
            </a:pPr>
            <a:endParaRPr lang="en-US" altLang="en-US">
              <a:ea typeface="ＭＳ Ｐゴシック" panose="020B0600070205080204" pitchFamily="34" charset="-128"/>
            </a:endParaRPr>
          </a:p>
        </p:txBody>
      </p:sp>
      <p:sp>
        <p:nvSpPr>
          <p:cNvPr id="34818" name="Title 1">
            <a:extLst>
              <a:ext uri="{FF2B5EF4-FFF2-40B4-BE49-F238E27FC236}">
                <a16:creationId xmlns:a16="http://schemas.microsoft.com/office/drawing/2014/main" id="{F9C4DEBE-2CA1-628E-854D-9C90220FBDAA}"/>
              </a:ext>
            </a:extLst>
          </p:cNvPr>
          <p:cNvSpPr>
            <a:spLocks noGrp="1"/>
          </p:cNvSpPr>
          <p:nvPr>
            <p:ph type="title"/>
          </p:nvPr>
        </p:nvSpPr>
        <p:spPr/>
        <p:txBody>
          <a:bodyPr/>
          <a:lstStyle/>
          <a:p>
            <a:pPr eaLnBrk="1" hangingPunct="1"/>
            <a:r>
              <a:rPr lang="en-US" altLang="en-US" sz="3600">
                <a:solidFill>
                  <a:srgbClr val="000090"/>
                </a:solidFill>
                <a:ea typeface="ＭＳ Ｐゴシック" panose="020B0600070205080204" pitchFamily="34" charset="-128"/>
              </a:rPr>
              <a:t>Support Vector Machines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5A39C98A-35AC-1B19-08E2-E2A8F9F87077}"/>
              </a:ext>
            </a:extLst>
          </p:cNvPr>
          <p:cNvSpPr>
            <a:spLocks noGrp="1"/>
          </p:cNvSpPr>
          <p:nvPr>
            <p:ph idx="1"/>
          </p:nvPr>
        </p:nvSpPr>
        <p:spPr>
          <a:xfrm>
            <a:off x="457200" y="454025"/>
            <a:ext cx="8229600" cy="5672138"/>
          </a:xfrm>
        </p:spPr>
        <p:txBody>
          <a:bodyPr/>
          <a:lstStyle/>
          <a:p>
            <a:pPr eaLnBrk="1" hangingPunct="1"/>
            <a:r>
              <a:rPr lang="en-US" altLang="en-US">
                <a:ea typeface="ＭＳ Ｐゴシック" panose="020B0600070205080204" pitchFamily="34" charset="-128"/>
              </a:rPr>
              <a:t>Example: Leukemia patient classification </a:t>
            </a:r>
          </a:p>
        </p:txBody>
      </p:sp>
      <p:pic>
        <p:nvPicPr>
          <p:cNvPr id="35842" name="Picture 4" descr="Screen Shot 2013-10-21 at 4.31.42 PM.png">
            <a:extLst>
              <a:ext uri="{FF2B5EF4-FFF2-40B4-BE49-F238E27FC236}">
                <a16:creationId xmlns:a16="http://schemas.microsoft.com/office/drawing/2014/main" id="{FB0CB8F2-65E2-6F17-7C94-4CD3BBAAB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255713"/>
            <a:ext cx="4279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Screen Shot 2013-10-21 at 4.31.52 PM.png">
            <a:extLst>
              <a:ext uri="{FF2B5EF4-FFF2-40B4-BE49-F238E27FC236}">
                <a16:creationId xmlns:a16="http://schemas.microsoft.com/office/drawing/2014/main" id="{26086460-6253-0A47-0B59-6BD6EE166E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5003800"/>
            <a:ext cx="350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6">
            <a:extLst>
              <a:ext uri="{FF2B5EF4-FFF2-40B4-BE49-F238E27FC236}">
                <a16:creationId xmlns:a16="http://schemas.microsoft.com/office/drawing/2014/main" id="{30ECE001-954F-411F-B922-D4482563B33D}"/>
              </a:ext>
            </a:extLst>
          </p:cNvPr>
          <p:cNvSpPr txBox="1">
            <a:spLocks noChangeArrowheads="1"/>
          </p:cNvSpPr>
          <p:nvPr/>
        </p:nvSpPr>
        <p:spPr bwMode="auto">
          <a:xfrm>
            <a:off x="939800" y="5397500"/>
            <a:ext cx="341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ALL: acute lymphoblastic leukemia</a:t>
            </a:r>
          </a:p>
          <a:p>
            <a:pPr eaLnBrk="1" hangingPunct="1">
              <a:spcBef>
                <a:spcPct val="0"/>
              </a:spcBef>
              <a:buFontTx/>
              <a:buNone/>
            </a:pPr>
            <a:r>
              <a:rPr lang="en-US" altLang="en-US" sz="1800"/>
              <a:t>AML: acute myeloid leukemia</a:t>
            </a:r>
          </a:p>
        </p:txBody>
      </p:sp>
      <p:sp>
        <p:nvSpPr>
          <p:cNvPr id="35845" name="TextBox 7">
            <a:extLst>
              <a:ext uri="{FF2B5EF4-FFF2-40B4-BE49-F238E27FC236}">
                <a16:creationId xmlns:a16="http://schemas.microsoft.com/office/drawing/2014/main" id="{5DB69D2C-2F11-2000-E05C-4E0C0140C386}"/>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a:extLst>
              <a:ext uri="{FF2B5EF4-FFF2-40B4-BE49-F238E27FC236}">
                <a16:creationId xmlns:a16="http://schemas.microsoft.com/office/drawing/2014/main" id="{5705442D-89B4-1227-3E75-93E181D877D9}"/>
              </a:ext>
            </a:extLst>
          </p:cNvPr>
          <p:cNvSpPr>
            <a:spLocks noGrp="1"/>
          </p:cNvSpPr>
          <p:nvPr>
            <p:ph idx="1"/>
          </p:nvPr>
        </p:nvSpPr>
        <p:spPr>
          <a:xfrm>
            <a:off x="457200" y="5495925"/>
            <a:ext cx="8229600" cy="825500"/>
          </a:xfrm>
        </p:spPr>
        <p:txBody>
          <a:bodyPr/>
          <a:lstStyle/>
          <a:p>
            <a:pPr eaLnBrk="1" hangingPunct="1"/>
            <a:r>
              <a:rPr lang="en-US" altLang="en-US" sz="2400">
                <a:ea typeface="ＭＳ Ｐゴシック" panose="020B0600070205080204" pitchFamily="34" charset="-128"/>
              </a:rPr>
              <a:t>A simple line suffices to separate the expression profiles of ALL and AML</a:t>
            </a:r>
          </a:p>
        </p:txBody>
      </p:sp>
      <p:pic>
        <p:nvPicPr>
          <p:cNvPr id="36866" name="Picture 3" descr="Screen Shot 2013-10-21 at 4.45.10 PM.png">
            <a:extLst>
              <a:ext uri="{FF2B5EF4-FFF2-40B4-BE49-F238E27FC236}">
                <a16:creationId xmlns:a16="http://schemas.microsoft.com/office/drawing/2014/main" id="{7062F452-184F-F728-57F0-CA53064842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815975"/>
            <a:ext cx="5075238"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a:extLst>
              <a:ext uri="{FF2B5EF4-FFF2-40B4-BE49-F238E27FC236}">
                <a16:creationId xmlns:a16="http://schemas.microsoft.com/office/drawing/2014/main" id="{3F35531C-23C3-D96F-6321-FFE344A3279D}"/>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a:extLst>
              <a:ext uri="{FF2B5EF4-FFF2-40B4-BE49-F238E27FC236}">
                <a16:creationId xmlns:a16="http://schemas.microsoft.com/office/drawing/2014/main" id="{D1D79090-7EF2-B352-8F37-131FD237296E}"/>
              </a:ext>
            </a:extLst>
          </p:cNvPr>
          <p:cNvSpPr>
            <a:spLocks noGrp="1"/>
          </p:cNvSpPr>
          <p:nvPr>
            <p:ph idx="1"/>
          </p:nvPr>
        </p:nvSpPr>
        <p:spPr>
          <a:xfrm>
            <a:off x="457200" y="5370513"/>
            <a:ext cx="8229600" cy="1296987"/>
          </a:xfrm>
        </p:spPr>
        <p:txBody>
          <a:bodyPr/>
          <a:lstStyle/>
          <a:p>
            <a:pPr eaLnBrk="1" hangingPunct="1"/>
            <a:r>
              <a:rPr lang="en-US" altLang="en-US" sz="2000">
                <a:ea typeface="ＭＳ Ｐゴシック" panose="020B0600070205080204" pitchFamily="34" charset="-128"/>
              </a:rPr>
              <a:t>In the case of more than two genes, a line generalizes to a plane or “</a:t>
            </a:r>
            <a:r>
              <a:rPr lang="en-US" altLang="ja-JP" sz="2000">
                <a:ea typeface="ＭＳ Ｐゴシック" panose="020B0600070205080204" pitchFamily="34" charset="-128"/>
              </a:rPr>
              <a:t>hyperplane</a:t>
            </a:r>
            <a:r>
              <a:rPr lang="en-US" altLang="en-US" sz="2000">
                <a:ea typeface="ＭＳ Ｐゴシック" panose="020B0600070205080204" pitchFamily="34" charset="-128"/>
              </a:rPr>
              <a:t>”</a:t>
            </a:r>
            <a:r>
              <a:rPr lang="en-US" altLang="ja-JP" sz="2000">
                <a:ea typeface="ＭＳ Ｐゴシック" panose="020B0600070205080204" pitchFamily="34" charset="-128"/>
              </a:rPr>
              <a:t>. </a:t>
            </a:r>
          </a:p>
          <a:p>
            <a:pPr eaLnBrk="1" hangingPunct="1"/>
            <a:r>
              <a:rPr lang="en-US" altLang="en-US" sz="2000">
                <a:ea typeface="ＭＳ Ｐゴシック" panose="020B0600070205080204" pitchFamily="34" charset="-128"/>
              </a:rPr>
              <a:t> For generality, we refer to them all as “</a:t>
            </a:r>
            <a:r>
              <a:rPr lang="en-US" altLang="ja-JP" sz="2000">
                <a:ea typeface="ＭＳ Ｐゴシック" panose="020B0600070205080204" pitchFamily="34" charset="-128"/>
              </a:rPr>
              <a:t>hyperplane</a:t>
            </a:r>
            <a:r>
              <a:rPr lang="en-US" altLang="en-US" sz="2000">
                <a:ea typeface="ＭＳ Ｐゴシック" panose="020B0600070205080204" pitchFamily="34" charset="-128"/>
              </a:rPr>
              <a:t>”</a:t>
            </a:r>
            <a:r>
              <a:rPr lang="en-US" altLang="ja-JP" sz="2000">
                <a:ea typeface="ＭＳ Ｐゴシック" panose="020B0600070205080204" pitchFamily="34" charset="-128"/>
              </a:rPr>
              <a:t> </a:t>
            </a:r>
            <a:endParaRPr lang="en-US" altLang="en-US" sz="2000">
              <a:ea typeface="ＭＳ Ｐゴシック" panose="020B0600070205080204" pitchFamily="34" charset="-128"/>
            </a:endParaRPr>
          </a:p>
        </p:txBody>
      </p:sp>
      <p:pic>
        <p:nvPicPr>
          <p:cNvPr id="37890" name="Picture 3" descr="Screen Shot 2013-10-21 at 5.03.59 PM.png">
            <a:extLst>
              <a:ext uri="{FF2B5EF4-FFF2-40B4-BE49-F238E27FC236}">
                <a16:creationId xmlns:a16="http://schemas.microsoft.com/office/drawing/2014/main" id="{43AE9E29-9966-F7AD-5AC3-D756920185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0" y="419100"/>
            <a:ext cx="6418263"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a:extLst>
              <a:ext uri="{FF2B5EF4-FFF2-40B4-BE49-F238E27FC236}">
                <a16:creationId xmlns:a16="http://schemas.microsoft.com/office/drawing/2014/main" id="{91D7ABFF-4F8C-2CC9-1EBF-8D9BEA3465C5}"/>
              </a:ext>
            </a:extLst>
          </p:cNvPr>
          <p:cNvSpPr txBox="1">
            <a:spLocks noChangeArrowheads="1"/>
          </p:cNvSpPr>
          <p:nvPr/>
        </p:nvSpPr>
        <p:spPr bwMode="auto">
          <a:xfrm>
            <a:off x="939800" y="6467475"/>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aseline="30000"/>
              <a:t> William S Nobel. What is a support vector machine? Nature Biotechnology. 2006</a:t>
            </a:r>
            <a:endParaRPr lang="en-US" altLang="en-US" sz="2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6762</TotalTime>
  <Words>1605</Words>
  <Application>Microsoft Macintosh PowerPoint</Application>
  <PresentationFormat>On-screen Show (4:3)</PresentationFormat>
  <Paragraphs>122</Paragraphs>
  <Slides>24</Slides>
  <Notes>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4</vt:i4>
      </vt:variant>
      <vt:variant>
        <vt:lpstr>Slide Titles</vt:lpstr>
      </vt:variant>
      <vt:variant>
        <vt:i4>24</vt:i4>
      </vt:variant>
    </vt:vector>
  </HeadingPairs>
  <TitlesOfParts>
    <vt:vector size="39" baseType="lpstr">
      <vt:lpstr>Calibri</vt:lpstr>
      <vt:lpstr>ＭＳ Ｐゴシック</vt:lpstr>
      <vt:lpstr>Arial</vt:lpstr>
      <vt:lpstr>Lucida Grande</vt:lpstr>
      <vt:lpstr>Symbol</vt:lpstr>
      <vt:lpstr>Courier New</vt:lpstr>
      <vt:lpstr>Times New Roman</vt:lpstr>
      <vt:lpstr>Office Theme</vt:lpstr>
      <vt:lpstr>3_cbb752_11apr10</vt:lpstr>
      <vt:lpstr>Default Design</vt:lpstr>
      <vt:lpstr>Black</vt:lpstr>
      <vt:lpstr>Adobe Photoshop Image</vt:lpstr>
      <vt:lpstr>Microsoft Equation 3.0</vt:lpstr>
      <vt:lpstr>Microsoft Equation</vt:lpstr>
      <vt:lpstr>Equation</vt:lpstr>
      <vt:lpstr>PowerPoint Presentation</vt:lpstr>
      <vt:lpstr>Supervised Mining:</vt:lpstr>
      <vt:lpstr>Find a Division to Separate Tagged Points</vt:lpstr>
      <vt:lpstr>Discriminant to Position Plane</vt:lpstr>
      <vt:lpstr>Fisher discriminant analysis</vt:lpstr>
      <vt:lpstr>Support Vector Machines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idea in the Kernel Trick</vt:lpstr>
      <vt:lpstr>PowerPoint Presentation</vt:lpstr>
      <vt:lpstr>PowerPoint Presentation</vt:lpstr>
      <vt:lpstr>PowerPoint Presentation</vt:lpstr>
      <vt:lpstr>Supervised Mining:</vt:lpstr>
      <vt:lpstr>Decision boundaries: SVM v Tree v Nearest NBR</vt:lpstr>
      <vt:lpstr>Semi-supervised Methods </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Supervised Data Mining</dc:title>
  <dc:creator>Michael Rutenberg Schoenberg</dc:creator>
  <cp:lastModifiedBy>Gerstein, Mark</cp:lastModifiedBy>
  <cp:revision>122</cp:revision>
  <dcterms:created xsi:type="dcterms:W3CDTF">2013-10-08T13:18:50Z</dcterms:created>
  <dcterms:modified xsi:type="dcterms:W3CDTF">2023-02-15T01:08:40Z</dcterms:modified>
</cp:coreProperties>
</file>