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661" r:id="rId2"/>
    <p:sldMasterId id="2147483685" r:id="rId3"/>
    <p:sldMasterId id="2147483709" r:id="rId4"/>
    <p:sldMasterId id="2147483906" r:id="rId5"/>
  </p:sldMasterIdLst>
  <p:notesMasterIdLst>
    <p:notesMasterId r:id="rId27"/>
  </p:notesMasterIdLst>
  <p:sldIdLst>
    <p:sldId id="6370" r:id="rId6"/>
    <p:sldId id="448" r:id="rId7"/>
    <p:sldId id="457" r:id="rId8"/>
    <p:sldId id="382" r:id="rId9"/>
    <p:sldId id="276" r:id="rId10"/>
    <p:sldId id="459" r:id="rId11"/>
    <p:sldId id="460" r:id="rId12"/>
    <p:sldId id="284" r:id="rId13"/>
    <p:sldId id="285" r:id="rId14"/>
    <p:sldId id="420" r:id="rId15"/>
    <p:sldId id="421" r:id="rId16"/>
    <p:sldId id="428" r:id="rId17"/>
    <p:sldId id="423" r:id="rId18"/>
    <p:sldId id="447" r:id="rId19"/>
    <p:sldId id="390" r:id="rId20"/>
    <p:sldId id="384" r:id="rId21"/>
    <p:sldId id="385" r:id="rId22"/>
    <p:sldId id="386" r:id="rId23"/>
    <p:sldId id="424" r:id="rId24"/>
    <p:sldId id="427" r:id="rId25"/>
    <p:sldId id="389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7F49E9-2DBF-0B83-B811-9CCE470554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EE397-54FA-A574-F7C6-A90F4EAB05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6B9048-DF27-3243-B6ED-9CD464127E91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1C2919-EA1E-B775-1CD5-93D94957D8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5CD1B6-78A3-8940-8579-F59BFEDC6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E34EB-0563-0EC9-6334-EBE7B95CD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CD82D-2582-4C91-2D40-A9B336221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AF8CA5-01C2-A14B-9745-F24EECD23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414CCE97-C8ED-8E4F-0B45-E07F41497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4F688708-D6C2-9933-29A3-3ACD34B18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BB65EA20-966C-CB8A-B056-E363800B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8029B3-A746-D543-8EFC-9FDC1A9D40E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6B7B0BC3-8007-2489-D43E-22C96697C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1DB4B76D-7D8F-BF82-D5A5-9DC33D3AB1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Emphasize that classification is based on underlying characteristics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9E3AECA8-E52C-9FD0-4C7E-A6B919375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A92DC8-91D7-F44B-923E-B9A2941C6F2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E2386FF3-F165-3A6C-0774-4F4648FAA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A3773613-0AD6-588D-5DD0-940F84433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334FBAE-BDD5-99F1-D820-3E6945BC1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834550-6B0A-6649-B345-44D8CEB601F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C707-75AC-90B5-1810-02893951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FFCE-C5EF-EB41-961F-98726FE285DB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B94F-0D6D-5A74-A1AA-B67FC2B4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61D6-6479-79B9-904E-D5EEC83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F5DF-56E0-6C44-932A-5D67F5EDA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42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EA8A-BE85-0CEC-E3FF-89ED441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D917-6553-214B-85A7-C7EB736F1F9B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E46D-7649-85A7-721F-AAF16BEC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CAE4-B035-92B1-AA94-4E8E149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F1D-25C2-DF48-B6F9-3AC9930ED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3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CE4C-807D-9F26-FAC8-28241633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46BD-70DE-9F45-81FC-4535B4D533F9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694E-5C6A-9988-FFCF-65AA8B4A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B6001-46A0-55E9-841B-D698BF6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687A-912C-AE49-9267-E3B7E67F0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9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800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8083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1082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9498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7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869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569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0281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90072-98A9-E4EA-6236-E97D5B2C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8C57-7665-1045-AD7B-1D5961212172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A1327-660F-7C64-2F34-C2BB062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DC4A-C6A5-96B7-F8CD-50033E96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E51E-F55F-1749-B4BE-7AD94AFD6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7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7830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6469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6551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2258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485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155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81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68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460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47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D4BA-DC1F-D36C-278F-1AD52B2E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3DF5-9F71-D74C-BA94-29D0D7E069F8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B03-F5E9-104A-467B-D6CBE9E3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746C-8548-101D-520D-9E55ECB7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6428-C3C7-B742-86BF-1B0BFE3B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463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750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517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64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070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235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99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66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346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499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67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A3FAF3-33E6-5E0E-573D-A7E24A8A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8744-2EC2-604C-8B21-832F0E716FC7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E62F8B-4C14-783E-48FC-D8FA58C4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841D4F-C265-1367-4C82-DB57D416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1E3B-8589-AA41-A309-CFB760E5F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51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334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09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626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004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5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587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6F55-B02E-3174-59A2-A8C879D8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906A-58FD-8A4A-A906-B928243B94B2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836BE-B439-9079-2F85-367F9A5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6DF7-D507-3603-6656-35B3A2BA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0A60-8560-E646-AAC6-A3D50753F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11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8989-0A8E-E522-9400-77414642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A891-EA15-7343-9C1F-D16D6BF366BE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4A18-3892-F800-32B7-E6B6904C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CA9B-003A-67CC-731C-F45F3F08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C3DB-A9F0-8F45-AC56-233D3DDCB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039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A560-9278-1AA4-6439-E87C11E1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B2A9-35B5-014D-BA54-DB84C626D032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9059-A2D0-5E2F-90DB-CE3D85AA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39D9-8230-2E0D-5918-A97E726F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A82E-006C-AA48-B229-C770D84ED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099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E1E0A-6D44-5849-8587-1BB3A37E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40A0-EE5E-B84D-BA14-FAB49E435C1A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CC9A88-133E-C5CA-AED7-86A28A26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C33D6-D7AA-477C-585E-EBF1B52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8905-BF3A-7143-BD5C-8F6F1FCD9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AAAC23-DE99-1405-33EB-FB64E21E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CF9C-4855-6F40-92DA-DC8B9E46C49D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F2974-BBA7-FD34-49B0-1EB44867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00CF23-4C94-2BAB-E0C7-5C4B6D3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DC2-1FFE-3B49-8006-369EB7964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B871F-568B-8A3A-15A4-7BC157B8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87A8-DB28-BA40-87FC-C4848F3D9078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44A6B7-B865-E720-1121-8211573A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0F16BF-1057-EE0F-AAC8-7772A4E2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871B-D075-6D4A-9620-F303A1334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602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36029C-338B-0682-14C2-C4EF26A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4BBC-7EA4-5540-9FC3-05CAC6378F2F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0C0768-12BE-24E0-9FA7-3EC2A8CC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E438AA-A614-B00C-BA5C-FDDBD529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611A-C3D5-8C43-9C36-119D2FE1E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98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B1FAB-CF99-A30B-04A8-62C7E16E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E4D0-165B-4D4B-9E47-ABBFC8A6E6D8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E0320-ADB2-E2A2-F6EE-A3AFD24F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CA91B-94E1-16FB-DA3A-7959CCE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9DFE-5D90-5C47-886E-8328766B5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87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42B5C0-08F7-90C3-7099-EE261ED8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BAA3-B327-4447-AE4D-CCC52E724AA8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8CA923-F9A6-8EE2-F56B-12A0FDDF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C12D16-4219-F7BE-310A-A50283BB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D79E-1818-6043-B44E-9CBBABD01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00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E1EA41-17C1-6E76-60A3-148F72D6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D0C8-4A28-654C-92DF-5125980FD11B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10B642-BB17-0DDA-9977-2F28EF96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6E8301-561F-FFDF-4690-FE76E4CB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8AA9-9B11-1047-933E-3157740E4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60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345A-12F3-340E-DE3E-56F9AEEC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2E7A-9B11-9841-B3B0-CA0B271A8188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C08ED-BDAC-B173-0A5F-76064A9B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023F-11F7-A284-69D1-0D0832EC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A1C4-BF1D-2F46-88BB-9C686793A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86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345E-7DB5-0A7F-5540-A246D8B1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3B34-2690-2245-B135-30130AA425A1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F12-9977-A8A4-F55D-F6245874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19FCE-8F1B-CE53-14BE-78397809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15D3-1672-5D40-8C27-3EBD0D6AA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5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3C7451-597F-020B-237A-B332429D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95E3-2BEE-BD4D-96DA-97247E1019C6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DAAEA5-5C62-60B3-1DF1-3D7719DB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6FA25A-34A2-FF67-918F-B4FD9EA6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C8D3-F51D-C34E-8A3F-8E4A6C903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D46FFC-DD4A-3BB6-ABF7-DA733E28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810C-723E-154F-A100-A16536BD6CFB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A0DC8E-6CAF-3343-E1F0-D4ADBFAD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6B4BDA-F353-D8A8-FB56-FA163955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B2B9-8144-A746-B68C-0940DC024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54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F0A21B-D180-DB8A-C714-F9E2AFDF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79F8-12C3-7F4C-9B41-917D39A2BB84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FFBCD7-5384-2B04-FAAE-33F20538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5F440-5DEF-B5B9-4C80-3288C396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7E62-72E5-7341-AEE8-BC8B1A97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0CB228-A666-6C10-C132-1D6B55AE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9AC6-7D2B-274E-B077-7FD43439AF27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670DA0-E6FC-0A50-3157-5FAE4BFD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90348-877B-240E-4D33-F24D8ABD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0DB0-BFEA-F04D-9EA6-380746FDF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93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9675EB-8B0A-16F7-714D-7C8F86459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C6DEE7-8825-3858-C8B1-9F2E1C80E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5C7E-C52E-34F4-4632-F5DA53320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8C3F55-53F9-1143-AB3E-6F2553D8ACD4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809A-52A8-40E3-556B-3DEAE7202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8B095-7644-E478-B637-6A8E629C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D131D-88B2-0C4B-B934-375C286BF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B39ECF5-35F4-4EF6-213A-543132906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EDD557-0578-3D31-34B2-AE57EABBE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CAAEE0DC-EEF5-0946-16ED-644C76DA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panose="020B0604020202020204" pitchFamily="34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F8FFFE14-542C-7E88-0C7D-10D60A4389F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E8BBEE1-DB3B-8446-8744-AB840461C491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b="1">
                <a:solidFill>
                  <a:srgbClr val="808080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panose="020B0604020202020204" pitchFamily="34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panose="020B0604020202020204" pitchFamily="34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52AECD6-A8EE-6578-0B67-FCD430CD5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F07C152-132C-2760-A33D-84150FB8D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746A40CD-C899-1847-659B-023C45E5238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27169" y="5512594"/>
            <a:ext cx="2176462" cy="3048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fld id="{610F620C-6858-6341-9112-C093EA137C16}" type="slidenum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808080"/>
                </a:solidFill>
                <a:latin typeface="Arial" panose="020B0604020202020204" pitchFamily="34" charset="0"/>
              </a:rPr>
              <a:t>GersteinLab.org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808080"/>
                </a:solidFill>
                <a:latin typeface="Arial" panose="020B0604020202020204" pitchFamily="34" charset="0"/>
              </a:rPr>
              <a:t>‘14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906AC02-D1A0-D4D3-CE00-8E28E8CAD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7A419D-1707-F4A8-483D-6D84FAC5F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E34672A4-29E5-2687-1CB3-F465AF893F5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00787" y="3986213"/>
            <a:ext cx="5229225" cy="3048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fld id="{309062DD-C03E-F140-A697-D89BCC5129BC}" type="slidenum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1400" b="1">
                <a:solidFill>
                  <a:srgbClr val="808080"/>
                </a:solidFill>
                <a:latin typeface="Arial" panose="020B0604020202020204" pitchFamily="34" charset="0"/>
              </a:rPr>
              <a:t>(c) Mark Gerstein, 1999, Yale, bioinfo.mbb.yale.edu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D12D7078-06CE-C9DC-F2FD-8845C9BFB6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3EBDE115-9D37-86CD-1533-9EFF137A0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D9CB9-59DF-5BAA-AA61-D17C5DD1B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D0ED46-13C6-A64F-B535-1997588B9405}" type="datetimeFigureOut">
              <a:rPr lang="en-US" altLang="en-US"/>
              <a:pPr>
                <a:defRPr/>
              </a:pPr>
              <a:t>2/11/23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EBCE-8685-0962-C9BC-92B83292E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3032A-4D66-3E02-1CD2-EC0159F6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A03040-4121-AD4D-B33E-3D3E5E78C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tutorial/machine_learning_ma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Supervised Datamining – Decision Trees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(23m8a)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846916"/>
            <a:ext cx="3162701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23. Condensed (with ~2 slide deletions) </a:t>
            </a:r>
            <a:r>
              <a:rPr lang="en-US" altLang="ja-JP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panose="020B0600070205080204" pitchFamily="34" charset="-128"/>
              </a:rPr>
              <a:t>from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22m8a, which is similar to</a:t>
            </a:r>
            <a:br>
              <a:rPr lang="en-US" altLang="ja-JP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M8a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BB998EA-3566-18FD-26F0-5BDA3DA6F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Find a Division to Separate Tagged Points</a:t>
            </a:r>
          </a:p>
        </p:txBody>
      </p:sp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C32B7554-3DC3-3385-16DB-B09177FE16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Line 4">
            <a:extLst>
              <a:ext uri="{FF2B5EF4-FFF2-40B4-BE49-F238E27FC236}">
                <a16:creationId xmlns:a16="http://schemas.microsoft.com/office/drawing/2014/main" id="{E0388DA4-3325-2A44-43F7-3259CC05F8F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47900" y="2743200"/>
            <a:ext cx="4876800" cy="2057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FA25B42C-DF7F-A87B-B07D-7054DFCEB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Extrapolate to Untagged Points</a:t>
            </a:r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BD45D4A2-7FD6-DC22-CA52-92401CF6EF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Line 4">
            <a:extLst>
              <a:ext uri="{FF2B5EF4-FFF2-40B4-BE49-F238E27FC236}">
                <a16:creationId xmlns:a16="http://schemas.microsoft.com/office/drawing/2014/main" id="{17E052D7-B90C-468B-C7F5-B9A6481D696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47900" y="2743200"/>
            <a:ext cx="4876800" cy="2057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Oval 5">
            <a:extLst>
              <a:ext uri="{FF2B5EF4-FFF2-40B4-BE49-F238E27FC236}">
                <a16:creationId xmlns:a16="http://schemas.microsoft.com/office/drawing/2014/main" id="{1C7E2404-CE84-CC95-2670-DD0265DDE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89" name="Oval 6">
            <a:extLst>
              <a:ext uri="{FF2B5EF4-FFF2-40B4-BE49-F238E27FC236}">
                <a16:creationId xmlns:a16="http://schemas.microsoft.com/office/drawing/2014/main" id="{04E3C96D-D3F5-543E-1D84-FB85EFD8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0" name="Oval 7">
            <a:extLst>
              <a:ext uri="{FF2B5EF4-FFF2-40B4-BE49-F238E27FC236}">
                <a16:creationId xmlns:a16="http://schemas.microsoft.com/office/drawing/2014/main" id="{5A61FAA2-97D6-8CE6-AB92-1720453B6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1" name="Oval 8">
            <a:extLst>
              <a:ext uri="{FF2B5EF4-FFF2-40B4-BE49-F238E27FC236}">
                <a16:creationId xmlns:a16="http://schemas.microsoft.com/office/drawing/2014/main" id="{E71AB3C4-2259-13DA-96C6-19CA33C32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720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2" name="Oval 9">
            <a:extLst>
              <a:ext uri="{FF2B5EF4-FFF2-40B4-BE49-F238E27FC236}">
                <a16:creationId xmlns:a16="http://schemas.microsoft.com/office/drawing/2014/main" id="{2D7D08DB-934B-53EF-621C-FE9D7DA6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3" name="Oval 10">
            <a:extLst>
              <a:ext uri="{FF2B5EF4-FFF2-40B4-BE49-F238E27FC236}">
                <a16:creationId xmlns:a16="http://schemas.microsoft.com/office/drawing/2014/main" id="{0A98E2C7-2896-BA4D-A3AD-8FE2C253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5626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4" name="Oval 11">
            <a:extLst>
              <a:ext uri="{FF2B5EF4-FFF2-40B4-BE49-F238E27FC236}">
                <a16:creationId xmlns:a16="http://schemas.microsoft.com/office/drawing/2014/main" id="{9FB5DDA6-2BFA-7068-FC84-A97198C16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8956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5" name="Oval 12">
            <a:extLst>
              <a:ext uri="{FF2B5EF4-FFF2-40B4-BE49-F238E27FC236}">
                <a16:creationId xmlns:a16="http://schemas.microsoft.com/office/drawing/2014/main" id="{C21615B9-AC7A-D78A-4302-9FC22273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6" name="Oval 13">
            <a:extLst>
              <a:ext uri="{FF2B5EF4-FFF2-40B4-BE49-F238E27FC236}">
                <a16:creationId xmlns:a16="http://schemas.microsoft.com/office/drawing/2014/main" id="{92F96265-CF78-DDAB-870B-0B1B7E6A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971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7" name="Oval 14">
            <a:extLst>
              <a:ext uri="{FF2B5EF4-FFF2-40B4-BE49-F238E27FC236}">
                <a16:creationId xmlns:a16="http://schemas.microsoft.com/office/drawing/2014/main" id="{6FE7F07D-4109-CD95-984C-1380241B5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8" name="Oval 15">
            <a:extLst>
              <a:ext uri="{FF2B5EF4-FFF2-40B4-BE49-F238E27FC236}">
                <a16:creationId xmlns:a16="http://schemas.microsoft.com/office/drawing/2014/main" id="{525FA0C1-F166-7093-FC52-ACBA44B9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9" name="Oval 16">
            <a:extLst>
              <a:ext uri="{FF2B5EF4-FFF2-40B4-BE49-F238E27FC236}">
                <a16:creationId xmlns:a16="http://schemas.microsoft.com/office/drawing/2014/main" id="{657A9CB2-A989-3EFD-7234-5C2351A9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352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0" name="Oval 17">
            <a:extLst>
              <a:ext uri="{FF2B5EF4-FFF2-40B4-BE49-F238E27FC236}">
                <a16:creationId xmlns:a16="http://schemas.microsoft.com/office/drawing/2014/main" id="{0C488F1F-C173-595D-5926-7C19BC158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267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1" name="Oval 18">
            <a:extLst>
              <a:ext uri="{FF2B5EF4-FFF2-40B4-BE49-F238E27FC236}">
                <a16:creationId xmlns:a16="http://schemas.microsoft.com/office/drawing/2014/main" id="{5A730D1E-86A6-7E13-1B90-67A5703F1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006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2" name="Oval 19">
            <a:extLst>
              <a:ext uri="{FF2B5EF4-FFF2-40B4-BE49-F238E27FC236}">
                <a16:creationId xmlns:a16="http://schemas.microsoft.com/office/drawing/2014/main" id="{5304016A-E319-A2AD-8638-E296F632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3" name="Oval 20">
            <a:extLst>
              <a:ext uri="{FF2B5EF4-FFF2-40B4-BE49-F238E27FC236}">
                <a16:creationId xmlns:a16="http://schemas.microsoft.com/office/drawing/2014/main" id="{04F231D1-1A41-631D-5874-A699AED10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19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4" name="Oval 21">
            <a:extLst>
              <a:ext uri="{FF2B5EF4-FFF2-40B4-BE49-F238E27FC236}">
                <a16:creationId xmlns:a16="http://schemas.microsoft.com/office/drawing/2014/main" id="{173EC552-28D0-4CEA-F201-205C1A8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816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5" name="Oval 22">
            <a:extLst>
              <a:ext uri="{FF2B5EF4-FFF2-40B4-BE49-F238E27FC236}">
                <a16:creationId xmlns:a16="http://schemas.microsoft.com/office/drawing/2014/main" id="{9895B589-2489-A007-B633-007E8987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953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3D6B32E-A803-517A-A85D-2E9DE5398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Probabilistic Predictions of Class</a:t>
            </a:r>
          </a:p>
        </p:txBody>
      </p:sp>
      <p:graphicFrame>
        <p:nvGraphicFramePr>
          <p:cNvPr id="43011" name="Object 2">
            <a:extLst>
              <a:ext uri="{FF2B5EF4-FFF2-40B4-BE49-F238E27FC236}">
                <a16:creationId xmlns:a16="http://schemas.microsoft.com/office/drawing/2014/main" id="{FD87EAD3-5426-A8BD-B4AE-D8BB6D912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Oval 4">
            <a:extLst>
              <a:ext uri="{FF2B5EF4-FFF2-40B4-BE49-F238E27FC236}">
                <a16:creationId xmlns:a16="http://schemas.microsoft.com/office/drawing/2014/main" id="{26004EA4-509E-01E9-A497-3A749C92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5626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43013" name="Group 5">
            <a:extLst>
              <a:ext uri="{FF2B5EF4-FFF2-40B4-BE49-F238E27FC236}">
                <a16:creationId xmlns:a16="http://schemas.microsoft.com/office/drawing/2014/main" id="{C75CD46D-B602-8EFD-6429-A90BC2B4E44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105400"/>
            <a:ext cx="304800" cy="304800"/>
            <a:chOff x="2316" y="3240"/>
            <a:chExt cx="624" cy="624"/>
          </a:xfrm>
        </p:grpSpPr>
        <p:sp>
          <p:nvSpPr>
            <p:cNvPr id="43051" name="AutoShape 6">
              <a:extLst>
                <a:ext uri="{FF2B5EF4-FFF2-40B4-BE49-F238E27FC236}">
                  <a16:creationId xmlns:a16="http://schemas.microsoft.com/office/drawing/2014/main" id="{592B8E0B-0239-CC77-2440-B820966FF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24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AutoShape 7">
              <a:extLst>
                <a:ext uri="{FF2B5EF4-FFF2-40B4-BE49-F238E27FC236}">
                  <a16:creationId xmlns:a16="http://schemas.microsoft.com/office/drawing/2014/main" id="{880DCDE3-4D20-11FF-A6AA-6A210DA1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24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0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11457"/>
                  </a:moveTo>
                  <a:cubicBezTo>
                    <a:pt x="11090" y="11535"/>
                    <a:pt x="10946" y="11576"/>
                    <a:pt x="10800" y="11576"/>
                  </a:cubicBezTo>
                  <a:cubicBezTo>
                    <a:pt x="10653" y="11576"/>
                    <a:pt x="10509" y="11535"/>
                    <a:pt x="10385" y="11457"/>
                  </a:cubicBezTo>
                  <a:lnTo>
                    <a:pt x="5038" y="19934"/>
                  </a:lnTo>
                  <a:cubicBezTo>
                    <a:pt x="6763" y="21022"/>
                    <a:pt x="8760" y="21599"/>
                    <a:pt x="10800" y="21599"/>
                  </a:cubicBezTo>
                  <a:cubicBezTo>
                    <a:pt x="12839" y="21599"/>
                    <a:pt x="14836" y="21022"/>
                    <a:pt x="16561" y="19934"/>
                  </a:cubicBezTo>
                  <a:lnTo>
                    <a:pt x="11214" y="114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4" name="Group 8">
            <a:extLst>
              <a:ext uri="{FF2B5EF4-FFF2-40B4-BE49-F238E27FC236}">
                <a16:creationId xmlns:a16="http://schemas.microsoft.com/office/drawing/2014/main" id="{1D149B77-C5B3-B883-1CDB-13CD5E2F2A43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733800"/>
            <a:ext cx="304800" cy="304800"/>
            <a:chOff x="2448" y="2256"/>
            <a:chExt cx="624" cy="624"/>
          </a:xfrm>
        </p:grpSpPr>
        <p:sp>
          <p:nvSpPr>
            <p:cNvPr id="43049" name="AutoShape 9">
              <a:extLst>
                <a:ext uri="{FF2B5EF4-FFF2-40B4-BE49-F238E27FC236}">
                  <a16:creationId xmlns:a16="http://schemas.microsoft.com/office/drawing/2014/main" id="{A19C5D1C-27C5-0E92-98C4-7A0513F9E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AutoShape 10">
              <a:extLst>
                <a:ext uri="{FF2B5EF4-FFF2-40B4-BE49-F238E27FC236}">
                  <a16:creationId xmlns:a16="http://schemas.microsoft.com/office/drawing/2014/main" id="{5658B42D-03DA-E9FB-E7A7-3353F1D5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565 w 21600"/>
                <a:gd name="T13" fmla="*/ 0 h 21600"/>
                <a:gd name="T14" fmla="*/ 35 w 21600"/>
                <a:gd name="T15" fmla="*/ 107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22" y="10765"/>
                  </a:moveTo>
                  <a:cubicBezTo>
                    <a:pt x="11422" y="10776"/>
                    <a:pt x="11423" y="10788"/>
                    <a:pt x="11423" y="10800"/>
                  </a:cubicBezTo>
                  <a:cubicBezTo>
                    <a:pt x="11423" y="11144"/>
                    <a:pt x="11144" y="11423"/>
                    <a:pt x="10800" y="11423"/>
                  </a:cubicBezTo>
                  <a:cubicBezTo>
                    <a:pt x="10455" y="11423"/>
                    <a:pt x="10177" y="11144"/>
                    <a:pt x="10177" y="10800"/>
                  </a:cubicBezTo>
                  <a:cubicBezTo>
                    <a:pt x="10177" y="10788"/>
                    <a:pt x="10177" y="10776"/>
                    <a:pt x="10177" y="10765"/>
                  </a:cubicBezTo>
                  <a:lnTo>
                    <a:pt x="17" y="10194"/>
                  </a:lnTo>
                  <a:cubicBezTo>
                    <a:pt x="5" y="10395"/>
                    <a:pt x="0" y="1059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597"/>
                    <a:pt x="21594" y="10395"/>
                    <a:pt x="21582" y="10194"/>
                  </a:cubicBezTo>
                  <a:lnTo>
                    <a:pt x="11422" y="10765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5" name="Group 11">
            <a:extLst>
              <a:ext uri="{FF2B5EF4-FFF2-40B4-BE49-F238E27FC236}">
                <a16:creationId xmlns:a16="http://schemas.microsoft.com/office/drawing/2014/main" id="{FDB92FBD-6CF9-B950-E3E2-00DC0344359B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124200"/>
            <a:ext cx="304800" cy="304800"/>
            <a:chOff x="2256" y="960"/>
            <a:chExt cx="624" cy="624"/>
          </a:xfrm>
        </p:grpSpPr>
        <p:sp>
          <p:nvSpPr>
            <p:cNvPr id="43047" name="AutoShape 12">
              <a:extLst>
                <a:ext uri="{FF2B5EF4-FFF2-40B4-BE49-F238E27FC236}">
                  <a16:creationId xmlns:a16="http://schemas.microsoft.com/office/drawing/2014/main" id="{C8A4EBBD-7AF8-858A-CB08-FADCEFBCC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AutoShape 13">
              <a:extLst>
                <a:ext uri="{FF2B5EF4-FFF2-40B4-BE49-F238E27FC236}">
                  <a16:creationId xmlns:a16="http://schemas.microsoft.com/office/drawing/2014/main" id="{64278C88-A237-2D26-5272-D81434DF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0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11457"/>
                  </a:moveTo>
                  <a:cubicBezTo>
                    <a:pt x="11090" y="11535"/>
                    <a:pt x="10946" y="11576"/>
                    <a:pt x="10800" y="11576"/>
                  </a:cubicBezTo>
                  <a:cubicBezTo>
                    <a:pt x="10653" y="11576"/>
                    <a:pt x="10509" y="11535"/>
                    <a:pt x="10385" y="11457"/>
                  </a:cubicBezTo>
                  <a:lnTo>
                    <a:pt x="5038" y="19934"/>
                  </a:lnTo>
                  <a:cubicBezTo>
                    <a:pt x="6763" y="21022"/>
                    <a:pt x="8760" y="21599"/>
                    <a:pt x="10800" y="21599"/>
                  </a:cubicBezTo>
                  <a:cubicBezTo>
                    <a:pt x="12839" y="21599"/>
                    <a:pt x="14836" y="21022"/>
                    <a:pt x="16561" y="19934"/>
                  </a:cubicBezTo>
                  <a:lnTo>
                    <a:pt x="11214" y="11457"/>
                  </a:lnTo>
                  <a:close/>
                </a:path>
              </a:pathLst>
            </a:cu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6" name="Oval 14">
            <a:extLst>
              <a:ext uri="{FF2B5EF4-FFF2-40B4-BE49-F238E27FC236}">
                <a16:creationId xmlns:a16="http://schemas.microsoft.com/office/drawing/2014/main" id="{F34AD0D7-9D5B-459E-40A0-7DBB5C81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181600"/>
            <a:ext cx="304800" cy="3048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43017" name="Oval 15">
            <a:extLst>
              <a:ext uri="{FF2B5EF4-FFF2-40B4-BE49-F238E27FC236}">
                <a16:creationId xmlns:a16="http://schemas.microsoft.com/office/drawing/2014/main" id="{220F296F-CED7-C5B9-C31F-2E0A6827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96000"/>
            <a:ext cx="304800" cy="3048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43018" name="Group 16">
            <a:extLst>
              <a:ext uri="{FF2B5EF4-FFF2-40B4-BE49-F238E27FC236}">
                <a16:creationId xmlns:a16="http://schemas.microsoft.com/office/drawing/2014/main" id="{BDD336D7-81A9-D5AF-C353-D041C4C6077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876800"/>
            <a:ext cx="304800" cy="304800"/>
            <a:chOff x="2256" y="960"/>
            <a:chExt cx="624" cy="624"/>
          </a:xfrm>
        </p:grpSpPr>
        <p:sp>
          <p:nvSpPr>
            <p:cNvPr id="43045" name="AutoShape 17">
              <a:extLst>
                <a:ext uri="{FF2B5EF4-FFF2-40B4-BE49-F238E27FC236}">
                  <a16:creationId xmlns:a16="http://schemas.microsoft.com/office/drawing/2014/main" id="{3E131345-041E-DCE1-349D-7F58E2DA0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AutoShape 18">
              <a:extLst>
                <a:ext uri="{FF2B5EF4-FFF2-40B4-BE49-F238E27FC236}">
                  <a16:creationId xmlns:a16="http://schemas.microsoft.com/office/drawing/2014/main" id="{C300D958-84EF-DCC9-801B-0BE2C96BA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0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11457"/>
                  </a:moveTo>
                  <a:cubicBezTo>
                    <a:pt x="11090" y="11535"/>
                    <a:pt x="10946" y="11576"/>
                    <a:pt x="10800" y="11576"/>
                  </a:cubicBezTo>
                  <a:cubicBezTo>
                    <a:pt x="10653" y="11576"/>
                    <a:pt x="10509" y="11535"/>
                    <a:pt x="10385" y="11457"/>
                  </a:cubicBezTo>
                  <a:lnTo>
                    <a:pt x="5038" y="19934"/>
                  </a:lnTo>
                  <a:cubicBezTo>
                    <a:pt x="6763" y="21022"/>
                    <a:pt x="8760" y="21599"/>
                    <a:pt x="10800" y="21599"/>
                  </a:cubicBezTo>
                  <a:cubicBezTo>
                    <a:pt x="12839" y="21599"/>
                    <a:pt x="14836" y="21022"/>
                    <a:pt x="16561" y="19934"/>
                  </a:cubicBezTo>
                  <a:lnTo>
                    <a:pt x="11214" y="11457"/>
                  </a:lnTo>
                  <a:close/>
                </a:path>
              </a:pathLst>
            </a:cu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9" name="Group 19">
            <a:extLst>
              <a:ext uri="{FF2B5EF4-FFF2-40B4-BE49-F238E27FC236}">
                <a16:creationId xmlns:a16="http://schemas.microsoft.com/office/drawing/2014/main" id="{36983BD7-CBD3-5585-FDBF-E3ABF4C03FA4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181600"/>
            <a:ext cx="304800" cy="304800"/>
            <a:chOff x="2256" y="960"/>
            <a:chExt cx="624" cy="624"/>
          </a:xfrm>
        </p:grpSpPr>
        <p:sp>
          <p:nvSpPr>
            <p:cNvPr id="43043" name="AutoShape 20">
              <a:extLst>
                <a:ext uri="{FF2B5EF4-FFF2-40B4-BE49-F238E27FC236}">
                  <a16:creationId xmlns:a16="http://schemas.microsoft.com/office/drawing/2014/main" id="{8A9A1842-BB62-4CA5-785A-F751E063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AutoShape 21">
              <a:extLst>
                <a:ext uri="{FF2B5EF4-FFF2-40B4-BE49-F238E27FC236}">
                  <a16:creationId xmlns:a16="http://schemas.microsoft.com/office/drawing/2014/main" id="{5C92BF5F-7BB3-0424-79C8-0CB93A7F7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0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11457"/>
                  </a:moveTo>
                  <a:cubicBezTo>
                    <a:pt x="11090" y="11535"/>
                    <a:pt x="10946" y="11576"/>
                    <a:pt x="10800" y="11576"/>
                  </a:cubicBezTo>
                  <a:cubicBezTo>
                    <a:pt x="10653" y="11576"/>
                    <a:pt x="10509" y="11535"/>
                    <a:pt x="10385" y="11457"/>
                  </a:cubicBezTo>
                  <a:lnTo>
                    <a:pt x="5038" y="19934"/>
                  </a:lnTo>
                  <a:cubicBezTo>
                    <a:pt x="6763" y="21022"/>
                    <a:pt x="8760" y="21599"/>
                    <a:pt x="10800" y="21599"/>
                  </a:cubicBezTo>
                  <a:cubicBezTo>
                    <a:pt x="12839" y="21599"/>
                    <a:pt x="14836" y="21022"/>
                    <a:pt x="16561" y="19934"/>
                  </a:cubicBezTo>
                  <a:lnTo>
                    <a:pt x="11214" y="11457"/>
                  </a:lnTo>
                  <a:close/>
                </a:path>
              </a:pathLst>
            </a:cu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Oval 22">
            <a:extLst>
              <a:ext uri="{FF2B5EF4-FFF2-40B4-BE49-F238E27FC236}">
                <a16:creationId xmlns:a16="http://schemas.microsoft.com/office/drawing/2014/main" id="{4ED261C3-BD11-49B8-7A40-D84B8B4D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146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43021" name="Oval 23">
            <a:extLst>
              <a:ext uri="{FF2B5EF4-FFF2-40B4-BE49-F238E27FC236}">
                <a16:creationId xmlns:a16="http://schemas.microsoft.com/office/drawing/2014/main" id="{49A505D5-4454-CE14-FE06-97F682677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43022" name="Oval 24">
            <a:extLst>
              <a:ext uri="{FF2B5EF4-FFF2-40B4-BE49-F238E27FC236}">
                <a16:creationId xmlns:a16="http://schemas.microsoft.com/office/drawing/2014/main" id="{E57D72AA-9326-268A-CC97-1D106794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43023" name="Oval 25">
            <a:extLst>
              <a:ext uri="{FF2B5EF4-FFF2-40B4-BE49-F238E27FC236}">
                <a16:creationId xmlns:a16="http://schemas.microsoft.com/office/drawing/2014/main" id="{A5D3E0B8-935F-A15F-38B1-E1A520629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429000"/>
            <a:ext cx="304800" cy="3048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43024" name="Group 26">
            <a:extLst>
              <a:ext uri="{FF2B5EF4-FFF2-40B4-BE49-F238E27FC236}">
                <a16:creationId xmlns:a16="http://schemas.microsoft.com/office/drawing/2014/main" id="{D765CCC6-1255-BD7F-4C20-5FE1162BC03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895600"/>
            <a:ext cx="304800" cy="304800"/>
            <a:chOff x="2316" y="3240"/>
            <a:chExt cx="624" cy="624"/>
          </a:xfrm>
        </p:grpSpPr>
        <p:sp>
          <p:nvSpPr>
            <p:cNvPr id="43041" name="AutoShape 27">
              <a:extLst>
                <a:ext uri="{FF2B5EF4-FFF2-40B4-BE49-F238E27FC236}">
                  <a16:creationId xmlns:a16="http://schemas.microsoft.com/office/drawing/2014/main" id="{D76EA606-C572-2983-C8BF-EF16BF2E5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24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AutoShape 28">
              <a:extLst>
                <a:ext uri="{FF2B5EF4-FFF2-40B4-BE49-F238E27FC236}">
                  <a16:creationId xmlns:a16="http://schemas.microsoft.com/office/drawing/2014/main" id="{F5636158-0A5E-C483-F4D4-2AA329EF0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24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0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11457"/>
                  </a:moveTo>
                  <a:cubicBezTo>
                    <a:pt x="11090" y="11535"/>
                    <a:pt x="10946" y="11576"/>
                    <a:pt x="10800" y="11576"/>
                  </a:cubicBezTo>
                  <a:cubicBezTo>
                    <a:pt x="10653" y="11576"/>
                    <a:pt x="10509" y="11535"/>
                    <a:pt x="10385" y="11457"/>
                  </a:cubicBezTo>
                  <a:lnTo>
                    <a:pt x="5038" y="19934"/>
                  </a:lnTo>
                  <a:cubicBezTo>
                    <a:pt x="6763" y="21022"/>
                    <a:pt x="8760" y="21599"/>
                    <a:pt x="10800" y="21599"/>
                  </a:cubicBezTo>
                  <a:cubicBezTo>
                    <a:pt x="12839" y="21599"/>
                    <a:pt x="14836" y="21022"/>
                    <a:pt x="16561" y="19934"/>
                  </a:cubicBezTo>
                  <a:lnTo>
                    <a:pt x="11214" y="114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5" name="Group 29">
            <a:extLst>
              <a:ext uri="{FF2B5EF4-FFF2-40B4-BE49-F238E27FC236}">
                <a16:creationId xmlns:a16="http://schemas.microsoft.com/office/drawing/2014/main" id="{13C6B4EC-BABD-7441-BD97-40F9F03A40F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572000"/>
            <a:ext cx="304800" cy="304800"/>
            <a:chOff x="2316" y="3240"/>
            <a:chExt cx="624" cy="624"/>
          </a:xfrm>
        </p:grpSpPr>
        <p:sp>
          <p:nvSpPr>
            <p:cNvPr id="43039" name="AutoShape 30">
              <a:extLst>
                <a:ext uri="{FF2B5EF4-FFF2-40B4-BE49-F238E27FC236}">
                  <a16:creationId xmlns:a16="http://schemas.microsoft.com/office/drawing/2014/main" id="{4310A16A-0FCE-04C4-F9A3-39D9FF41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24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AutoShape 31">
              <a:extLst>
                <a:ext uri="{FF2B5EF4-FFF2-40B4-BE49-F238E27FC236}">
                  <a16:creationId xmlns:a16="http://schemas.microsoft.com/office/drawing/2014/main" id="{66F4A122-C5DA-5F02-79DF-CF56A102C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324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0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11457"/>
                  </a:moveTo>
                  <a:cubicBezTo>
                    <a:pt x="11090" y="11535"/>
                    <a:pt x="10946" y="11576"/>
                    <a:pt x="10800" y="11576"/>
                  </a:cubicBezTo>
                  <a:cubicBezTo>
                    <a:pt x="10653" y="11576"/>
                    <a:pt x="10509" y="11535"/>
                    <a:pt x="10385" y="11457"/>
                  </a:cubicBezTo>
                  <a:lnTo>
                    <a:pt x="5038" y="19934"/>
                  </a:lnTo>
                  <a:cubicBezTo>
                    <a:pt x="6763" y="21022"/>
                    <a:pt x="8760" y="21599"/>
                    <a:pt x="10800" y="21599"/>
                  </a:cubicBezTo>
                  <a:cubicBezTo>
                    <a:pt x="12839" y="21599"/>
                    <a:pt x="14836" y="21022"/>
                    <a:pt x="16561" y="19934"/>
                  </a:cubicBezTo>
                  <a:lnTo>
                    <a:pt x="11214" y="114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6" name="Group 32">
            <a:extLst>
              <a:ext uri="{FF2B5EF4-FFF2-40B4-BE49-F238E27FC236}">
                <a16:creationId xmlns:a16="http://schemas.microsoft.com/office/drawing/2014/main" id="{5ED201AA-D948-DE16-D707-87CB6B4F4D9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572000"/>
            <a:ext cx="304800" cy="304800"/>
            <a:chOff x="2448" y="2256"/>
            <a:chExt cx="624" cy="624"/>
          </a:xfrm>
        </p:grpSpPr>
        <p:sp>
          <p:nvSpPr>
            <p:cNvPr id="43037" name="AutoShape 33">
              <a:extLst>
                <a:ext uri="{FF2B5EF4-FFF2-40B4-BE49-F238E27FC236}">
                  <a16:creationId xmlns:a16="http://schemas.microsoft.com/office/drawing/2014/main" id="{BE69F086-17A1-7852-250A-BD574425B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AutoShape 34">
              <a:extLst>
                <a:ext uri="{FF2B5EF4-FFF2-40B4-BE49-F238E27FC236}">
                  <a16:creationId xmlns:a16="http://schemas.microsoft.com/office/drawing/2014/main" id="{38650FA2-4A60-20AE-7737-E4232E03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565 w 21600"/>
                <a:gd name="T13" fmla="*/ 0 h 21600"/>
                <a:gd name="T14" fmla="*/ 35 w 21600"/>
                <a:gd name="T15" fmla="*/ 107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22" y="10765"/>
                  </a:moveTo>
                  <a:cubicBezTo>
                    <a:pt x="11422" y="10776"/>
                    <a:pt x="11423" y="10788"/>
                    <a:pt x="11423" y="10800"/>
                  </a:cubicBezTo>
                  <a:cubicBezTo>
                    <a:pt x="11423" y="11144"/>
                    <a:pt x="11144" y="11423"/>
                    <a:pt x="10800" y="11423"/>
                  </a:cubicBezTo>
                  <a:cubicBezTo>
                    <a:pt x="10455" y="11423"/>
                    <a:pt x="10177" y="11144"/>
                    <a:pt x="10177" y="10800"/>
                  </a:cubicBezTo>
                  <a:cubicBezTo>
                    <a:pt x="10177" y="10788"/>
                    <a:pt x="10177" y="10776"/>
                    <a:pt x="10177" y="10765"/>
                  </a:cubicBezTo>
                  <a:lnTo>
                    <a:pt x="17" y="10194"/>
                  </a:lnTo>
                  <a:cubicBezTo>
                    <a:pt x="5" y="10395"/>
                    <a:pt x="0" y="1059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597"/>
                    <a:pt x="21594" y="10395"/>
                    <a:pt x="21582" y="10194"/>
                  </a:cubicBezTo>
                  <a:lnTo>
                    <a:pt x="11422" y="10765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7" name="Group 35">
            <a:extLst>
              <a:ext uri="{FF2B5EF4-FFF2-40B4-BE49-F238E27FC236}">
                <a16:creationId xmlns:a16="http://schemas.microsoft.com/office/drawing/2014/main" id="{0C078C28-36FF-1F9A-DC7B-7ED55412AAFF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267200"/>
            <a:ext cx="304800" cy="304800"/>
            <a:chOff x="2448" y="2256"/>
            <a:chExt cx="624" cy="624"/>
          </a:xfrm>
        </p:grpSpPr>
        <p:sp>
          <p:nvSpPr>
            <p:cNvPr id="43035" name="AutoShape 36">
              <a:extLst>
                <a:ext uri="{FF2B5EF4-FFF2-40B4-BE49-F238E27FC236}">
                  <a16:creationId xmlns:a16="http://schemas.microsoft.com/office/drawing/2014/main" id="{BBCE0EAC-CCB0-58DE-3ADC-60186778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AutoShape 37">
              <a:extLst>
                <a:ext uri="{FF2B5EF4-FFF2-40B4-BE49-F238E27FC236}">
                  <a16:creationId xmlns:a16="http://schemas.microsoft.com/office/drawing/2014/main" id="{C5B4B6D9-BFAC-D380-F9F2-CE1BD025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565 w 21600"/>
                <a:gd name="T13" fmla="*/ 0 h 21600"/>
                <a:gd name="T14" fmla="*/ 35 w 21600"/>
                <a:gd name="T15" fmla="*/ 107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22" y="10765"/>
                  </a:moveTo>
                  <a:cubicBezTo>
                    <a:pt x="11422" y="10776"/>
                    <a:pt x="11423" y="10788"/>
                    <a:pt x="11423" y="10800"/>
                  </a:cubicBezTo>
                  <a:cubicBezTo>
                    <a:pt x="11423" y="11144"/>
                    <a:pt x="11144" y="11423"/>
                    <a:pt x="10800" y="11423"/>
                  </a:cubicBezTo>
                  <a:cubicBezTo>
                    <a:pt x="10455" y="11423"/>
                    <a:pt x="10177" y="11144"/>
                    <a:pt x="10177" y="10800"/>
                  </a:cubicBezTo>
                  <a:cubicBezTo>
                    <a:pt x="10177" y="10788"/>
                    <a:pt x="10177" y="10776"/>
                    <a:pt x="10177" y="10765"/>
                  </a:cubicBezTo>
                  <a:lnTo>
                    <a:pt x="17" y="10194"/>
                  </a:lnTo>
                  <a:cubicBezTo>
                    <a:pt x="5" y="10395"/>
                    <a:pt x="0" y="1059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597"/>
                    <a:pt x="21594" y="10395"/>
                    <a:pt x="21582" y="10194"/>
                  </a:cubicBezTo>
                  <a:lnTo>
                    <a:pt x="11422" y="10765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8" name="Oval 38">
            <a:extLst>
              <a:ext uri="{FF2B5EF4-FFF2-40B4-BE49-F238E27FC236}">
                <a16:creationId xmlns:a16="http://schemas.microsoft.com/office/drawing/2014/main" id="{35A12332-DD20-A600-43C0-C858EBD6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029200"/>
            <a:ext cx="304800" cy="3048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43029" name="Group 39">
            <a:extLst>
              <a:ext uri="{FF2B5EF4-FFF2-40B4-BE49-F238E27FC236}">
                <a16:creationId xmlns:a16="http://schemas.microsoft.com/office/drawing/2014/main" id="{486986F7-DB52-3B55-67E0-D249A8FE216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124200"/>
            <a:ext cx="304800" cy="304800"/>
            <a:chOff x="2256" y="960"/>
            <a:chExt cx="624" cy="624"/>
          </a:xfrm>
        </p:grpSpPr>
        <p:sp>
          <p:nvSpPr>
            <p:cNvPr id="43033" name="AutoShape 40">
              <a:extLst>
                <a:ext uri="{FF2B5EF4-FFF2-40B4-BE49-F238E27FC236}">
                  <a16:creationId xmlns:a16="http://schemas.microsoft.com/office/drawing/2014/main" id="{C295FAC1-A685-6916-75C2-E3CB7BAFB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AutoShape 41">
              <a:extLst>
                <a:ext uri="{FF2B5EF4-FFF2-40B4-BE49-F238E27FC236}">
                  <a16:creationId xmlns:a16="http://schemas.microsoft.com/office/drawing/2014/main" id="{58DDA997-868E-8160-B106-8093CB9EE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6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0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14" y="11457"/>
                  </a:moveTo>
                  <a:cubicBezTo>
                    <a:pt x="11090" y="11535"/>
                    <a:pt x="10946" y="11576"/>
                    <a:pt x="10800" y="11576"/>
                  </a:cubicBezTo>
                  <a:cubicBezTo>
                    <a:pt x="10653" y="11576"/>
                    <a:pt x="10509" y="11535"/>
                    <a:pt x="10385" y="11457"/>
                  </a:cubicBezTo>
                  <a:lnTo>
                    <a:pt x="5038" y="19934"/>
                  </a:lnTo>
                  <a:cubicBezTo>
                    <a:pt x="6763" y="21022"/>
                    <a:pt x="8760" y="21599"/>
                    <a:pt x="10800" y="21599"/>
                  </a:cubicBezTo>
                  <a:cubicBezTo>
                    <a:pt x="12839" y="21599"/>
                    <a:pt x="14836" y="21022"/>
                    <a:pt x="16561" y="19934"/>
                  </a:cubicBezTo>
                  <a:lnTo>
                    <a:pt x="11214" y="11457"/>
                  </a:lnTo>
                  <a:close/>
                </a:path>
              </a:pathLst>
            </a:cu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30" name="Group 42">
            <a:extLst>
              <a:ext uri="{FF2B5EF4-FFF2-40B4-BE49-F238E27FC236}">
                <a16:creationId xmlns:a16="http://schemas.microsoft.com/office/drawing/2014/main" id="{2901C319-1581-43E0-B9F0-ACCFB87BDF3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2448" y="2256"/>
            <a:chExt cx="624" cy="624"/>
          </a:xfrm>
        </p:grpSpPr>
        <p:sp>
          <p:nvSpPr>
            <p:cNvPr id="43031" name="AutoShape 43">
              <a:extLst>
                <a:ext uri="{FF2B5EF4-FFF2-40B4-BE49-F238E27FC236}">
                  <a16:creationId xmlns:a16="http://schemas.microsoft.com/office/drawing/2014/main" id="{081B9213-472A-1703-A380-DCF282C64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31" y="12357"/>
                  </a:moveTo>
                  <a:cubicBezTo>
                    <a:pt x="9897" y="12320"/>
                    <a:pt x="9241" y="11634"/>
                    <a:pt x="9241" y="10800"/>
                  </a:cubicBezTo>
                  <a:cubicBezTo>
                    <a:pt x="9241" y="9938"/>
                    <a:pt x="9938" y="9241"/>
                    <a:pt x="10800" y="9241"/>
                  </a:cubicBezTo>
                  <a:cubicBezTo>
                    <a:pt x="11661" y="9241"/>
                    <a:pt x="12359" y="9938"/>
                    <a:pt x="12359" y="10800"/>
                  </a:cubicBezTo>
                  <a:cubicBezTo>
                    <a:pt x="12359" y="11634"/>
                    <a:pt x="11702" y="12320"/>
                    <a:pt x="10868" y="12357"/>
                  </a:cubicBezTo>
                  <a:lnTo>
                    <a:pt x="11277" y="21589"/>
                  </a:lnTo>
                  <a:cubicBezTo>
                    <a:pt x="17051" y="21333"/>
                    <a:pt x="21600" y="1657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578"/>
                    <a:pt x="4548" y="21333"/>
                    <a:pt x="10322" y="21589"/>
                  </a:cubicBezTo>
                  <a:lnTo>
                    <a:pt x="10731" y="12357"/>
                  </a:lnTo>
                  <a:close/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AutoShape 44">
              <a:extLst>
                <a:ext uri="{FF2B5EF4-FFF2-40B4-BE49-F238E27FC236}">
                  <a16:creationId xmlns:a16="http://schemas.microsoft.com/office/drawing/2014/main" id="{BCA5948E-1F6B-ECEA-DB72-C02758E8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565 w 21600"/>
                <a:gd name="T13" fmla="*/ 0 h 21600"/>
                <a:gd name="T14" fmla="*/ 35 w 21600"/>
                <a:gd name="T15" fmla="*/ 107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22" y="10765"/>
                  </a:moveTo>
                  <a:cubicBezTo>
                    <a:pt x="11422" y="10776"/>
                    <a:pt x="11423" y="10788"/>
                    <a:pt x="11423" y="10800"/>
                  </a:cubicBezTo>
                  <a:cubicBezTo>
                    <a:pt x="11423" y="11144"/>
                    <a:pt x="11144" y="11423"/>
                    <a:pt x="10800" y="11423"/>
                  </a:cubicBezTo>
                  <a:cubicBezTo>
                    <a:pt x="10455" y="11423"/>
                    <a:pt x="10177" y="11144"/>
                    <a:pt x="10177" y="10800"/>
                  </a:cubicBezTo>
                  <a:cubicBezTo>
                    <a:pt x="10177" y="10788"/>
                    <a:pt x="10177" y="10776"/>
                    <a:pt x="10177" y="10765"/>
                  </a:cubicBezTo>
                  <a:lnTo>
                    <a:pt x="17" y="10194"/>
                  </a:lnTo>
                  <a:cubicBezTo>
                    <a:pt x="5" y="10395"/>
                    <a:pt x="0" y="10597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597"/>
                    <a:pt x="21594" y="10395"/>
                    <a:pt x="21582" y="10194"/>
                  </a:cubicBezTo>
                  <a:lnTo>
                    <a:pt x="11422" y="10765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0B646FA-3185-2732-8BEE-CBA8DCC3D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Find a Division to Separate Tagged Points</a:t>
            </a:r>
          </a:p>
        </p:txBody>
      </p:sp>
      <p:graphicFrame>
        <p:nvGraphicFramePr>
          <p:cNvPr id="44035" name="Object 2">
            <a:extLst>
              <a:ext uri="{FF2B5EF4-FFF2-40B4-BE49-F238E27FC236}">
                <a16:creationId xmlns:a16="http://schemas.microsoft.com/office/drawing/2014/main" id="{220C08C9-9096-F6E6-C0FE-36A6310199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Line 4">
            <a:extLst>
              <a:ext uri="{FF2B5EF4-FFF2-40B4-BE49-F238E27FC236}">
                <a16:creationId xmlns:a16="http://schemas.microsoft.com/office/drawing/2014/main" id="{F6C2D069-811D-17C7-D7C6-FB35E9E1D4F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962150" y="3790950"/>
            <a:ext cx="4914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42EE2B1A-46F4-952C-BCA5-DC5C0819DD51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2438400" y="838200"/>
            <a:ext cx="0" cy="3962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>
            <a:extLst>
              <a:ext uri="{FF2B5EF4-FFF2-40B4-BE49-F238E27FC236}">
                <a16:creationId xmlns:a16="http://schemas.microsoft.com/office/drawing/2014/main" id="{80C2391D-3EE1-BF49-3C9F-C59EBA84E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Mining: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BB47E4F2-0EA0-5B6F-1733-221A5DA0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Decision Trees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45FD1E7-AF38-3690-37CA-BA3D7F77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Decision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DA98E-1068-07D1-7DDA-061DDD12017C}"/>
              </a:ext>
            </a:extLst>
          </p:cNvPr>
          <p:cNvSpPr txBox="1"/>
          <p:nvPr/>
        </p:nvSpPr>
        <p:spPr>
          <a:xfrm>
            <a:off x="465138" y="1679575"/>
            <a:ext cx="38671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>
                <a:latin typeface="+mn-lt"/>
                <a:ea typeface="+mn-ea"/>
              </a:rPr>
              <a:t>Classify data by asking questions </a:t>
            </a:r>
            <a:r>
              <a:rPr lang="en-US" sz="2800" dirty="0">
                <a:latin typeface="+mn-lt"/>
                <a:ea typeface="+mn-ea"/>
              </a:rPr>
              <a:t>that divide data in subgroups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Keep asking questions until subgroups become homogenous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Use </a:t>
            </a:r>
            <a:r>
              <a:rPr lang="en-US" sz="2800" b="1" dirty="0">
                <a:latin typeface="+mn-lt"/>
                <a:ea typeface="+mn-ea"/>
              </a:rPr>
              <a:t>tree </a:t>
            </a:r>
            <a:r>
              <a:rPr lang="en-US" sz="2800" dirty="0">
                <a:latin typeface="+mn-lt"/>
                <a:ea typeface="+mn-ea"/>
              </a:rPr>
              <a:t>of questions to  make predictions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ea typeface="+mn-ea"/>
            </a:endParaRPr>
          </a:p>
        </p:txBody>
      </p:sp>
      <p:pic>
        <p:nvPicPr>
          <p:cNvPr id="46083" name="Picture 9">
            <a:extLst>
              <a:ext uri="{FF2B5EF4-FFF2-40B4-BE49-F238E27FC236}">
                <a16:creationId xmlns:a16="http://schemas.microsoft.com/office/drawing/2014/main" id="{FCB19D93-02EA-C013-DC51-168284C4F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0"/>
            <a:ext cx="4976812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11">
            <a:extLst>
              <a:ext uri="{FF2B5EF4-FFF2-40B4-BE49-F238E27FC236}">
                <a16:creationId xmlns:a16="http://schemas.microsoft.com/office/drawing/2014/main" id="{0EF2FB08-6E93-A4DC-4F76-E8E45AB1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926138"/>
            <a:ext cx="722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Example: Is a picture taken inside or outside?</a:t>
            </a:r>
          </a:p>
        </p:txBody>
      </p:sp>
      <p:sp>
        <p:nvSpPr>
          <p:cNvPr id="46085" name="TextBox 12">
            <a:extLst>
              <a:ext uri="{FF2B5EF4-FFF2-40B4-BE49-F238E27FC236}">
                <a16:creationId xmlns:a16="http://schemas.microsoft.com/office/drawing/2014/main" id="{92B0DEDE-401B-64EA-745E-61793C74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6519863"/>
            <a:ext cx="5735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Criminisi, Shotton, and Konukoglu </a:t>
            </a:r>
            <a:r>
              <a:rPr lang="en-US" altLang="en-US" sz="1600" i="1"/>
              <a:t>Microsoft Technical Report </a:t>
            </a:r>
            <a:r>
              <a:rPr lang="en-US" altLang="en-US" sz="1600"/>
              <a:t>2011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3">
            <a:extLst>
              <a:ext uri="{FF2B5EF4-FFF2-40B4-BE49-F238E27FC236}">
                <a16:creationId xmlns:a16="http://schemas.microsoft.com/office/drawing/2014/main" id="{AAD499CD-F273-CEE8-9A34-8A99AC9417AB}"/>
              </a:ext>
            </a:extLst>
          </p:cNvPr>
          <p:cNvGrpSpPr>
            <a:grpSpLocks/>
          </p:cNvGrpSpPr>
          <p:nvPr/>
        </p:nvGrpSpPr>
        <p:grpSpPr bwMode="auto">
          <a:xfrm>
            <a:off x="0" y="2466975"/>
            <a:ext cx="9144000" cy="2598738"/>
            <a:chOff x="0" y="2120900"/>
            <a:chExt cx="9144000" cy="2598708"/>
          </a:xfrm>
        </p:grpSpPr>
        <p:pic>
          <p:nvPicPr>
            <p:cNvPr id="48137" name="Picture 7">
              <a:extLst>
                <a:ext uri="{FF2B5EF4-FFF2-40B4-BE49-F238E27FC236}">
                  <a16:creationId xmlns:a16="http://schemas.microsoft.com/office/drawing/2014/main" id="{9AF12CDC-2F2D-A4F2-7275-96A563BE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0900"/>
              <a:ext cx="9144000" cy="259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701ED9-50E4-1223-0FE4-CB8F493F2781}"/>
                </a:ext>
              </a:extLst>
            </p:cNvPr>
            <p:cNvSpPr/>
            <p:nvPr/>
          </p:nvSpPr>
          <p:spPr>
            <a:xfrm flipV="1">
              <a:off x="1568450" y="3651232"/>
              <a:ext cx="450850" cy="261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F8AE6-5410-1F4D-61C4-1038BFCDDB9E}"/>
                </a:ext>
              </a:extLst>
            </p:cNvPr>
            <p:cNvSpPr/>
            <p:nvPr/>
          </p:nvSpPr>
          <p:spPr>
            <a:xfrm flipV="1">
              <a:off x="3040063" y="2154238"/>
              <a:ext cx="1676400" cy="609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13F4CB-DD61-3C7A-A764-574000CF7446}"/>
                </a:ext>
              </a:extLst>
            </p:cNvPr>
            <p:cNvSpPr/>
            <p:nvPr/>
          </p:nvSpPr>
          <p:spPr>
            <a:xfrm flipV="1">
              <a:off x="3459163" y="3454385"/>
              <a:ext cx="838200" cy="388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874A34-0B34-4BCF-4BB9-E62BB20A8BD8}"/>
                </a:ext>
              </a:extLst>
            </p:cNvPr>
            <p:cNvSpPr/>
            <p:nvPr/>
          </p:nvSpPr>
          <p:spPr>
            <a:xfrm flipV="1">
              <a:off x="330200" y="3614721"/>
              <a:ext cx="450850" cy="26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50C0F3-6CAE-3B01-DFA6-C9EBB83B72C9}"/>
                </a:ext>
              </a:extLst>
            </p:cNvPr>
            <p:cNvSpPr/>
            <p:nvPr/>
          </p:nvSpPr>
          <p:spPr>
            <a:xfrm flipV="1">
              <a:off x="4795838" y="3621071"/>
              <a:ext cx="715962" cy="26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6A790-8B7A-F786-F771-76848E493D49}"/>
                </a:ext>
              </a:extLst>
            </p:cNvPr>
            <p:cNvSpPr/>
            <p:nvPr/>
          </p:nvSpPr>
          <p:spPr>
            <a:xfrm flipV="1">
              <a:off x="6045200" y="3721082"/>
              <a:ext cx="520700" cy="179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30EB3E-0DC4-ACC8-496B-C90EC70CDAEE}"/>
                </a:ext>
              </a:extLst>
            </p:cNvPr>
            <p:cNvSpPr/>
            <p:nvPr/>
          </p:nvSpPr>
          <p:spPr>
            <a:xfrm flipV="1">
              <a:off x="7175500" y="3690920"/>
              <a:ext cx="520700" cy="180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D8DB05-69E6-D304-DDB4-129D92742901}"/>
                </a:ext>
              </a:extLst>
            </p:cNvPr>
            <p:cNvSpPr/>
            <p:nvPr/>
          </p:nvSpPr>
          <p:spPr>
            <a:xfrm flipV="1">
              <a:off x="8489950" y="3703620"/>
              <a:ext cx="520700" cy="180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239A79-2600-2D0F-1029-BD5E839DC43C}"/>
                </a:ext>
              </a:extLst>
            </p:cNvPr>
            <p:cNvSpPr/>
            <p:nvPr/>
          </p:nvSpPr>
          <p:spPr>
            <a:xfrm flipV="1">
              <a:off x="6623050" y="3138476"/>
              <a:ext cx="552450" cy="227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339C6-2642-199C-FAC5-4BC87FD0CF16}"/>
                </a:ext>
              </a:extLst>
            </p:cNvPr>
            <p:cNvSpPr/>
            <p:nvPr/>
          </p:nvSpPr>
          <p:spPr>
            <a:xfrm flipV="1">
              <a:off x="1662113" y="3138476"/>
              <a:ext cx="769937" cy="227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148" name="TextBox 18">
              <a:extLst>
                <a:ext uri="{FF2B5EF4-FFF2-40B4-BE49-F238E27FC236}">
                  <a16:creationId xmlns:a16="http://schemas.microsoft.com/office/drawing/2014/main" id="{6FEF72FB-C752-D30C-C7A3-708030518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14" y="3054348"/>
              <a:ext cx="768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Rule 1</a:t>
              </a:r>
            </a:p>
          </p:txBody>
        </p:sp>
        <p:sp>
          <p:nvSpPr>
            <p:cNvPr id="48149" name="TextBox 22">
              <a:extLst>
                <a:ext uri="{FF2B5EF4-FFF2-40B4-BE49-F238E27FC236}">
                  <a16:creationId xmlns:a16="http://schemas.microsoft.com/office/drawing/2014/main" id="{ED9347F5-B2D2-38D6-DA8A-9C992381B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1881" y="3051203"/>
              <a:ext cx="768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Rule 2</a:t>
              </a:r>
            </a:p>
          </p:txBody>
        </p:sp>
      </p:grpSp>
      <p:sp>
        <p:nvSpPr>
          <p:cNvPr id="48130" name="Title 1">
            <a:extLst>
              <a:ext uri="{FF2B5EF4-FFF2-40B4-BE49-F238E27FC236}">
                <a16:creationId xmlns:a16="http://schemas.microsoft.com/office/drawing/2014/main" id="{BA0B86E0-D332-F97E-62C5-0795AE6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What makes a good rule?</a:t>
            </a:r>
          </a:p>
        </p:txBody>
      </p:sp>
      <p:sp>
        <p:nvSpPr>
          <p:cNvPr id="48131" name="Content Placeholder 6">
            <a:extLst>
              <a:ext uri="{FF2B5EF4-FFF2-40B4-BE49-F238E27FC236}">
                <a16:creationId xmlns:a16="http://schemas.microsoft.com/office/drawing/2014/main" id="{C095A96D-FA7E-C4A7-8518-66CD7A50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0988"/>
            <a:ext cx="8229600" cy="67627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Want resulting groups to be as homogenous as possible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C224D2-D862-8965-ECC4-B3937608CDE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81050" y="5116513"/>
            <a:ext cx="787400" cy="5969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E5504A-1EA5-A643-F3EB-B1AD133B5B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68450" y="4732338"/>
            <a:ext cx="328613" cy="981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8134" name="TextBox 28">
            <a:extLst>
              <a:ext uri="{FF2B5EF4-FFF2-40B4-BE49-F238E27FC236}">
                <a16:creationId xmlns:a16="http://schemas.microsoft.com/office/drawing/2014/main" id="{4204F9DE-07CF-FFD4-8E73-E3AD88E6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3238"/>
            <a:ext cx="3924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2/3 Groups homogenous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>
                <a:solidFill>
                  <a:srgbClr val="008000"/>
                </a:solidFill>
              </a:rPr>
              <a:t>Good rule</a:t>
            </a:r>
          </a:p>
        </p:txBody>
      </p:sp>
      <p:sp>
        <p:nvSpPr>
          <p:cNvPr id="48135" name="TextBox 37">
            <a:extLst>
              <a:ext uri="{FF2B5EF4-FFF2-40B4-BE49-F238E27FC236}">
                <a16:creationId xmlns:a16="http://schemas.microsoft.com/office/drawing/2014/main" id="{03E69C7E-C7FA-5154-74DD-5C3FC5D1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4964113"/>
            <a:ext cx="411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All groups still 50/50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itchFamily="2" charset="2"/>
              </a:rPr>
              <a:t> </a:t>
            </a:r>
            <a:r>
              <a:rPr lang="en-US" altLang="en-US" sz="2400">
                <a:solidFill>
                  <a:srgbClr val="FF0000"/>
                </a:solidFill>
                <a:sym typeface="Wingdings" pitchFamily="2" charset="2"/>
              </a:rPr>
              <a:t>Unhelpful rule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8136" name="TextBox 40">
            <a:extLst>
              <a:ext uri="{FF2B5EF4-FFF2-40B4-BE49-F238E27FC236}">
                <a16:creationId xmlns:a16="http://schemas.microsoft.com/office/drawing/2014/main" id="{FA48B590-9380-8216-A209-80357758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6553200"/>
            <a:ext cx="475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Nando de Freitas 2012 University of British Columbia CPSC 340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D510B13-BDD7-FF93-B9FB-02F67118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Quantifying the value of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EED0-1808-84D3-9F41-94AEAAD45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Decrease in inhomogeneity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Most popular metric: Information theoretic entropy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Use frequency of classifier characteristic within group as probability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Minimize entropy to achieve homogenous group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>
              <a:ea typeface="+mn-ea"/>
            </a:endParaRP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F01736E1-F053-C49C-8BB6-098472B89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r="2054"/>
          <a:stretch>
            <a:fillRect/>
          </a:stretch>
        </p:blipFill>
        <p:spPr bwMode="auto">
          <a:xfrm>
            <a:off x="2867025" y="2825750"/>
            <a:ext cx="243363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18">
            <a:extLst>
              <a:ext uri="{FF2B5EF4-FFF2-40B4-BE49-F238E27FC236}">
                <a16:creationId xmlns:a16="http://schemas.microsoft.com/office/drawing/2014/main" id="{46AB40DB-6E6C-98CF-ACC1-01048E83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014663"/>
            <a:ext cx="796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 =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78915D01-0A7D-E873-2E4E-49C6AEC1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1DCE-6F51-F609-14EE-EDB795B72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For each characteristic: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Split into subgroups based on each possible value of characteristic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Choose rule from characteristic that maximizes decrease in inhomogeneity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For each subgroup: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if (inhomogeneity &lt; threshold):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Stop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else: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Restart rule search (recursion)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>
            <a:extLst>
              <a:ext uri="{FF2B5EF4-FFF2-40B4-BE49-F238E27FC236}">
                <a16:creationId xmlns:a16="http://schemas.microsoft.com/office/drawing/2014/main" id="{F7AE637B-4285-0193-C26A-403B7F204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277813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348C45B3-5AEF-7EDE-05E2-95184757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450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C159F22E-6566-C267-6F53-391E485C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57" y="6086695"/>
            <a:ext cx="4438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Analysis of the Suitability of 500 M. </a:t>
            </a:r>
            <a:r>
              <a:rPr lang="en-US" altLang="en-US" sz="1000" dirty="0" err="1">
                <a:solidFill>
                  <a:srgbClr val="000000"/>
                </a:solidFill>
              </a:rPr>
              <a:t>thermo</a:t>
            </a:r>
            <a:r>
              <a:rPr lang="en-US" altLang="en-US" sz="1000" dirty="0">
                <a:solidFill>
                  <a:srgbClr val="000000"/>
                </a:solidFill>
              </a:rPr>
              <a:t>. proteins </a:t>
            </a:r>
            <a:br>
              <a:rPr lang="en-US" altLang="en-US" sz="1000" dirty="0">
                <a:solidFill>
                  <a:srgbClr val="000000"/>
                </a:solidFill>
              </a:rPr>
            </a:br>
            <a:r>
              <a:rPr lang="en-US" altLang="en-US" sz="1000" dirty="0">
                <a:solidFill>
                  <a:srgbClr val="000000"/>
                </a:solidFill>
              </a:rPr>
              <a:t>to find optimal sequences purification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009493D7-1539-4CEA-0E6F-2781EB2A7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207963"/>
            <a:ext cx="3005138" cy="2252662"/>
          </a:xfrm>
        </p:spPr>
        <p:txBody>
          <a:bodyPr/>
          <a:lstStyle/>
          <a:p>
            <a:pPr eaLnBrk="1" hangingPunct="1"/>
            <a:r>
              <a:rPr lang="en-US" altLang="en-US" u="none">
                <a:solidFill>
                  <a:schemeClr val="tx1"/>
                </a:solidFill>
                <a:ea typeface="ＭＳ Ｐゴシック" panose="020B0600070205080204" pitchFamily="34" charset="-128"/>
              </a:rPr>
              <a:t>Retrospective Decision Trees</a:t>
            </a:r>
          </a:p>
        </p:txBody>
      </p:sp>
      <p:sp>
        <p:nvSpPr>
          <p:cNvPr id="53254" name="TextBox 1">
            <a:extLst>
              <a:ext uri="{FF2B5EF4-FFF2-40B4-BE49-F238E27FC236}">
                <a16:creationId xmlns:a16="http://schemas.microsoft.com/office/drawing/2014/main" id="{8D67E497-9458-61A2-1D6B-589FB9A7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277" y="6517304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[Bertone et al. NAR (‘01)]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CA91F-A14F-C8F6-6C4D-F976749F1E46}"/>
              </a:ext>
            </a:extLst>
          </p:cNvPr>
          <p:cNvGrpSpPr/>
          <p:nvPr/>
        </p:nvGrpSpPr>
        <p:grpSpPr>
          <a:xfrm>
            <a:off x="0" y="3710483"/>
            <a:ext cx="4174665" cy="2991765"/>
            <a:chOff x="955675" y="1246275"/>
            <a:chExt cx="8181077" cy="5554481"/>
          </a:xfrm>
        </p:grpSpPr>
        <p:pic>
          <p:nvPicPr>
            <p:cNvPr id="2" name="Picture 2" descr="treefinal-color">
              <a:extLst>
                <a:ext uri="{FF2B5EF4-FFF2-40B4-BE49-F238E27FC236}">
                  <a16:creationId xmlns:a16="http://schemas.microsoft.com/office/drawing/2014/main" id="{2E24B10A-4662-8760-F066-2F01477C4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52" b="80689"/>
            <a:stretch/>
          </p:blipFill>
          <p:spPr bwMode="auto">
            <a:xfrm>
              <a:off x="955675" y="2987675"/>
              <a:ext cx="7519989" cy="237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F21C19AA-5502-BBAB-9655-0BAB0DE1A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3938" y="2627381"/>
              <a:ext cx="1762814" cy="9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Express-</a:t>
              </a:r>
              <a:r>
                <a:rPr lang="en-US" altLang="en-US" sz="1400" b="1" dirty="0" err="1">
                  <a:solidFill>
                    <a:srgbClr val="000000"/>
                  </a:solidFill>
                </a:rPr>
                <a:t>ible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C86958B2-5734-1BBA-0FBA-6F813DA4F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355" y="2535315"/>
              <a:ext cx="2683685" cy="108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Not Expressible</a:t>
              </a:r>
            </a:p>
          </p:txBody>
        </p:sp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71AA7215-49E1-F364-AF63-4DE8D0A2A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1414" y="1246275"/>
              <a:ext cx="1538287" cy="119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356 total</a:t>
              </a:r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A515568D-DEB3-77F7-DBE4-AE4446C77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766" y="6172200"/>
              <a:ext cx="6308560" cy="62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Has a hydrophobic stretch? (Y/N)</a:t>
              </a:r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CB581C0D-2E5C-96E2-F756-AE9A1CED5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950" y="3170238"/>
              <a:ext cx="7810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E615E5E1-EF54-9232-5156-DFF062B47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1963" y="3154363"/>
              <a:ext cx="585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6474DDB9-DB33-A01C-118F-6189DFB66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9750" y="2403475"/>
              <a:ext cx="565150" cy="565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6CDC0FB2-7705-76A4-997D-8694F99A1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0975" y="2414588"/>
              <a:ext cx="358775" cy="620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7E01C422-026D-294E-772D-E165A0A38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1188" y="4829175"/>
              <a:ext cx="0" cy="1376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</p:grpSp>
      <p:pic>
        <p:nvPicPr>
          <p:cNvPr id="53249" name="Picture 2" descr="treefinal-color">
            <a:extLst>
              <a:ext uri="{FF2B5EF4-FFF2-40B4-BE49-F238E27FC236}">
                <a16:creationId xmlns:a16="http://schemas.microsoft.com/office/drawing/2014/main" id="{DE9B226A-AF13-34B8-9D8C-ED2E9D54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04" y="75213"/>
            <a:ext cx="4651375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E0E94B-7059-EF48-E3AB-1A6DE48B916E}"/>
              </a:ext>
            </a:extLst>
          </p:cNvPr>
          <p:cNvSpPr/>
          <p:nvPr/>
        </p:nvSpPr>
        <p:spPr bwMode="auto">
          <a:xfrm>
            <a:off x="175374" y="3710483"/>
            <a:ext cx="4081316" cy="2991765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19872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2FD1205D-1850-745E-D260-FF5EE644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Mining: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5431251D-34C1-3930-EB00-4C131A64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Overview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013DF51-31F4-3151-92CD-074025147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19075"/>
            <a:ext cx="6148387" cy="13081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Overfitting, Cross Validation, and Pruning</a:t>
            </a:r>
          </a:p>
        </p:txBody>
      </p:sp>
      <p:graphicFrame>
        <p:nvGraphicFramePr>
          <p:cNvPr id="55299" name="Object 2">
            <a:extLst>
              <a:ext uri="{FF2B5EF4-FFF2-40B4-BE49-F238E27FC236}">
                <a16:creationId xmlns:a16="http://schemas.microsoft.com/office/drawing/2014/main" id="{EE4159FD-A884-5ACE-0DB7-78D262A4A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8" y="1885950"/>
          <a:ext cx="6948487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058150" imgH="5353050" progId="Photoshop.Image.6">
                  <p:embed/>
                </p:oleObj>
              </mc:Choice>
              <mc:Fallback>
                <p:oleObj name="Image" r:id="rId3" imgW="8058150" imgH="535305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885950"/>
                        <a:ext cx="6948487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3">
            <a:extLst>
              <a:ext uri="{FF2B5EF4-FFF2-40B4-BE49-F238E27FC236}">
                <a16:creationId xmlns:a16="http://schemas.microsoft.com/office/drawing/2014/main" id="{01C5DFFA-2F7F-3E94-5983-70A2ED0DF0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0338" y="360363"/>
          <a:ext cx="237172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28800" imgH="2000250" progId="Photoshop.Image.6">
                  <p:embed/>
                </p:oleObj>
              </mc:Choice>
              <mc:Fallback>
                <p:oleObj name="Image" r:id="rId5" imgW="1828800" imgH="200025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360363"/>
                        <a:ext cx="2371725" cy="25939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972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1A838CC-25F9-7D54-E9F0-CFDBC2BE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Extensions of Decision Trees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5585D4C8-A435-A208-3894-F5D5CC61C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Decision Trees method is very sensitive to noise in data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Random forests is an ensemble of decision trees and is much more effective.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">
            <a:extLst>
              <a:ext uri="{FF2B5EF4-FFF2-40B4-BE49-F238E27FC236}">
                <a16:creationId xmlns:a16="http://schemas.microsoft.com/office/drawing/2014/main" id="{6E0476FD-0691-10EB-DC78-D052D0702B6F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420813"/>
            <a:ext cx="3643313" cy="1728787"/>
            <a:chOff x="1790700" y="1420707"/>
            <a:chExt cx="3644020" cy="172889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EEBCE2-D320-A708-583C-7949DE7B4E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484282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8AE481-61F8-2802-0D1A-FDDD7E93C4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387425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F51743-5F82-B91B-5DD2-411231FB1F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0700" y="2311349"/>
              <a:ext cx="8717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D0F1AF-3A2F-5DD7-41BE-9AE3DE5255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95109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2148F0-B91C-64CD-5DBB-5FA2DE4A57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2407" y="1681073"/>
              <a:ext cx="563671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6DF0F8-08D6-ED4D-0525-65136CE04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1435378" cy="63027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385F83-2E80-A415-E42E-8C7CC665BA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6078" y="1681073"/>
              <a:ext cx="730392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AA6B53E-7725-324C-53EF-F6B817F58C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1681488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B82F33C-2800-A77A-B5DB-9E488D56E8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91307" y="2168465"/>
              <a:ext cx="265163" cy="5620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DB6AD1-FAD2-D760-D2CD-245F77750D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79390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D37971D-2A58-60A2-4786-7314D4DAB2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93204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1D1B5F9-34B3-9A58-735D-C2C340F361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6470" y="2168465"/>
              <a:ext cx="809782" cy="3445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3A9041-5382-CCCE-F3AE-0364090508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2092260"/>
              <a:ext cx="668468" cy="4207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51768EE-05DA-5C62-D15E-47BE2A2E96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7904" y="1420707"/>
              <a:ext cx="466816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633470D-127C-7AA8-7253-273FC9FFA8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1420707"/>
              <a:ext cx="20165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9D761A-7B72-0FF6-FE5A-5DD63B9739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1011434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985238-1935-1904-7132-B2FFB0E854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1398859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5C8180B-E5C8-E7E7-E086-9525CAE322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35861" y="1420707"/>
              <a:ext cx="73039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88C6C2D-5FD8-3D3C-86D6-EB7380E3E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407" y="2311349"/>
              <a:ext cx="102890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17EFC8E-1742-305D-36B2-A5006FD35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2407" y="2311349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87F9CB3-6745-57C2-EDD3-9BA6FF843A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1307" y="2730474"/>
              <a:ext cx="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0" name="Group 43">
            <a:extLst>
              <a:ext uri="{FF2B5EF4-FFF2-40B4-BE49-F238E27FC236}">
                <a16:creationId xmlns:a16="http://schemas.microsoft.com/office/drawing/2014/main" id="{4E00612E-06E4-AC9A-F8C6-D5189FAE67C7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3898900"/>
            <a:ext cx="4410075" cy="2159000"/>
            <a:chOff x="1701800" y="3898900"/>
            <a:chExt cx="4409918" cy="21590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0C258C1-0124-0A53-5DEC-88D23DD1E8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0069" y="4589463"/>
              <a:ext cx="484171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6D0DB36-2E75-B1C7-4E6F-B12975BF53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387336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397D5D6-D323-01D4-310A-CC0B93E790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0069" y="5219700"/>
              <a:ext cx="8715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BFC7AE-3AF1-D096-170A-7AA4E9F8EF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95087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87B1800-38E6-A6F5-1CF3-69163E60D8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05118" y="4589463"/>
              <a:ext cx="730224" cy="4873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7C05E37-F353-2D65-303A-6059CF3746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71826" y="5076825"/>
              <a:ext cx="263516" cy="56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4388A00-137B-899E-B399-834F442600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40105" y="4341813"/>
              <a:ext cx="79372" cy="7477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83C1F9E-B1B0-CC9E-EDAE-77E3504AD8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93182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7DFB02-CC2A-6B8D-90E8-53C815FEEA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40105" y="5089525"/>
              <a:ext cx="809596" cy="342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F6D23A6-62F9-0215-0641-E1E4E9F876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49701" y="5013325"/>
              <a:ext cx="668313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D455DA-16DA-5AF7-5606-81D35B575D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51306" y="4341813"/>
              <a:ext cx="466708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2BDD567-7578-3FEB-C5CF-37E459A7FD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1398537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15CA3EA-B718-C772-259A-42905B0BC2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41576" y="5219700"/>
              <a:ext cx="103025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6060BF5-0488-2001-31EF-86CF437B39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0" cy="4206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FBE6C03-E43C-7A78-F666-EB44712CD2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1576" y="5219700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F173A6-B76F-CCB2-0BF1-BFB09811BA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826" y="5638800"/>
              <a:ext cx="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217AA03-2751-3ADE-D31F-A3E248F500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803775"/>
              <a:ext cx="593704" cy="209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46EC915-8BC4-E7B1-EECA-48696A7F33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8014" y="5013325"/>
              <a:ext cx="593704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4316B1-D94D-1D0A-7E8F-B9B58FB7E8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341813"/>
              <a:ext cx="263516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169597-9390-83FA-AC80-138793B0F0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28939" y="5638800"/>
              <a:ext cx="342888" cy="2143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37CBDD-9165-AB8B-E747-9102B467EE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585766" cy="2952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56C71E-5B52-FD51-7267-D175D8CEF6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05118" y="4051300"/>
              <a:ext cx="276215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C02CCC-46E3-E6FE-7C57-76FEF8CA93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204" y="4051300"/>
              <a:ext cx="642914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2921D8-23E3-E1BA-0C3F-D28F08E67C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70069" y="4341813"/>
              <a:ext cx="484171" cy="247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FA87A9F-145E-2EF8-F257-93B29B97CF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01800" y="5219700"/>
              <a:ext cx="168269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85757D-4703-D005-2D80-D5BD1FF15E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51306" y="3898900"/>
              <a:ext cx="466708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97D8E4-7BAF-A7B8-F2E2-61E9096FBA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829064" y="3898900"/>
              <a:ext cx="203193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pic>
        <p:nvPicPr>
          <p:cNvPr id="32771" name="Picture 44">
            <a:extLst>
              <a:ext uri="{FF2B5EF4-FFF2-40B4-BE49-F238E27FC236}">
                <a16:creationId xmlns:a16="http://schemas.microsoft.com/office/drawing/2014/main" id="{B77E3BAF-6772-00FF-C2CF-5C0AAB0C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01738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6">
            <a:extLst>
              <a:ext uri="{FF2B5EF4-FFF2-40B4-BE49-F238E27FC236}">
                <a16:creationId xmlns:a16="http://schemas.microsoft.com/office/drawing/2014/main" id="{1012BF7D-10A1-05A7-AB80-9E96E1D00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6500813"/>
            <a:ext cx="719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SciKit learn: </a:t>
            </a:r>
            <a:r>
              <a:rPr lang="en-US" altLang="en-US" sz="1800">
                <a:hlinkClick r:id="rId3"/>
              </a:rPr>
              <a:t>http://scikit-learn.org/stable/tutorial/machine_learning_map/</a:t>
            </a:r>
            <a:endParaRPr lang="en-US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BB626-11C7-BA49-F7A4-D5531C305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The World of Machine Learning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9B312528-20EE-1E35-9B2F-AC94851F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Distinctions in </a:t>
            </a:r>
            <a:br>
              <a:rPr lang="en-US" altLang="en-US" sz="36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Learning</a:t>
            </a:r>
          </a:p>
        </p:txBody>
      </p:sp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878281E8-3C52-A7EE-A575-393AC0285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Regression </a:t>
            </a:r>
            <a:r>
              <a:rPr lang="en-US" altLang="en-US" sz="2400">
                <a:ea typeface="ＭＳ Ｐゴシック" panose="020B0600070205080204" pitchFamily="34" charset="-128"/>
              </a:rPr>
              <a:t>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Classification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Regression: labels are quantitative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Classification: labels are categorical</a:t>
            </a:r>
          </a:p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Regularized</a:t>
            </a:r>
            <a:r>
              <a:rPr lang="en-US" altLang="en-US" sz="2400">
                <a:ea typeface="ＭＳ Ｐゴシック" panose="020B0600070205080204" pitchFamily="34" charset="-128"/>
              </a:rPr>
              <a:t> 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Un-regularized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Regularized: penalize model complexity to avoid over-fitting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Un-regularized: no penalty on model complexity</a:t>
            </a:r>
          </a:p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Parametric</a:t>
            </a:r>
            <a:r>
              <a:rPr lang="en-US" altLang="en-US" sz="2400">
                <a:ea typeface="ＭＳ Ｐゴシック" panose="020B0600070205080204" pitchFamily="34" charset="-128"/>
              </a:rPr>
              <a:t> 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Non-parametric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Parametric: an explicit parametric model is assumed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Non-parametric: otherwise</a:t>
            </a:r>
          </a:p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Ensemble</a:t>
            </a:r>
            <a:r>
              <a:rPr lang="en-US" altLang="en-US" sz="2400">
                <a:ea typeface="ＭＳ Ｐゴシック" panose="020B0600070205080204" pitchFamily="34" charset="-128"/>
              </a:rPr>
              <a:t> 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Non-ensemble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Ensemble: combines multiple models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Non-ensemble: a single model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1AB83B8-82EF-439A-6E64-CBD25BB3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Structure of Genomic Features Matrix</a:t>
            </a:r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BD0755D0-6511-8B14-0D01-4D1D59571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70894"/>
          <a:stretch>
            <a:fillRect/>
          </a:stretch>
        </p:blipFill>
        <p:spPr bwMode="auto">
          <a:xfrm>
            <a:off x="762000" y="2057400"/>
            <a:ext cx="7453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70901AC-6568-742A-B0AB-D6671E70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Represent predictors in abstract high dimensional space</a:t>
            </a: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35044BDB-AE2A-AE1D-4899-56911719F2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7850"/>
          <a:ext cx="85344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603500" progId="Photoshop.Image.5">
                  <p:embed/>
                </p:oleObj>
              </mc:Choice>
              <mc:Fallback>
                <p:oleObj name="Image" r:id="rId2" imgW="4445000" imgH="26035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85344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F9C901B-B8A9-E66D-DFB8-B0D62B47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Label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Certain Points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5F2343F1-F87D-E04B-D2B2-C3A7DDDDF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59D00EA-9A67-383F-1326-D584A4BA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Cluster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predictors (Unsupervised)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63D03106-3AF1-96BE-2E64-26A8EE66A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11338"/>
          <a:ext cx="86106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603500" progId="Photoshop.Image.5">
                  <p:embed/>
                </p:oleObj>
              </mc:Choice>
              <mc:Fallback>
                <p:oleObj name="Image" r:id="rId2" imgW="4445000" imgH="26035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1338"/>
                        <a:ext cx="86106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EE06EF56-84AC-80AA-421D-319CB452E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Use Clusters to predict Response </a:t>
            </a:r>
            <a:r>
              <a:rPr lang="en-US" sz="4000" dirty="0">
                <a:latin typeface="Arial" charset="0"/>
              </a:rPr>
              <a:t>(Unsupervised, guilt-by-association)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9748847D-3F5C-19D8-98C9-7721334D3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4038"/>
          <a:ext cx="86106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4038"/>
                        <a:ext cx="8610600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465</Words>
  <Application>Microsoft Macintosh PowerPoint</Application>
  <PresentationFormat>On-screen Show (4:3)</PresentationFormat>
  <Paragraphs>81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Calibri</vt:lpstr>
      <vt:lpstr>ＭＳ Ｐゴシック</vt:lpstr>
      <vt:lpstr>Arial</vt:lpstr>
      <vt:lpstr>Lucida Grande</vt:lpstr>
      <vt:lpstr>Symbol</vt:lpstr>
      <vt:lpstr>Courier New</vt:lpstr>
      <vt:lpstr>Wingdings</vt:lpstr>
      <vt:lpstr>Office Theme</vt:lpstr>
      <vt:lpstr>3_cbb752_11apr10</vt:lpstr>
      <vt:lpstr>Default Design</vt:lpstr>
      <vt:lpstr>2_Default Design</vt:lpstr>
      <vt:lpstr>Black</vt:lpstr>
      <vt:lpstr>Adobe Photoshop Image</vt:lpstr>
      <vt:lpstr>Image</vt:lpstr>
      <vt:lpstr>PowerPoint Presentation</vt:lpstr>
      <vt:lpstr>Supervised Mining:</vt:lpstr>
      <vt:lpstr>The World of Machine Learning</vt:lpstr>
      <vt:lpstr>Distinctions in  Supervised Learning</vt:lpstr>
      <vt:lpstr>Structure of Genomic Features Matrix</vt:lpstr>
      <vt:lpstr>Represent predictors in abstract high dimensional space</vt:lpstr>
      <vt:lpstr>“Label” Certain Points</vt:lpstr>
      <vt:lpstr>“Cluster” predictors (Unsupervised)</vt:lpstr>
      <vt:lpstr>Use Clusters to predict Response (Unsupervised, guilt-by-association)</vt:lpstr>
      <vt:lpstr>Find a Division to Separate Tagged Points</vt:lpstr>
      <vt:lpstr>Extrapolate to Untagged Points</vt:lpstr>
      <vt:lpstr>Probabilistic Predictions of Class</vt:lpstr>
      <vt:lpstr>Find a Division to Separate Tagged Points</vt:lpstr>
      <vt:lpstr>Supervised Mining:</vt:lpstr>
      <vt:lpstr>Decision Trees</vt:lpstr>
      <vt:lpstr>What makes a good rule?</vt:lpstr>
      <vt:lpstr>Quantifying the value of rules</vt:lpstr>
      <vt:lpstr>Algorithm</vt:lpstr>
      <vt:lpstr>Retrospective Decision Trees</vt:lpstr>
      <vt:lpstr>Overfitting, Cross Validation, and Pruning</vt:lpstr>
      <vt:lpstr>Extensions of Decision Trees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120</cp:revision>
  <dcterms:created xsi:type="dcterms:W3CDTF">2013-10-08T13:18:50Z</dcterms:created>
  <dcterms:modified xsi:type="dcterms:W3CDTF">2023-02-12T00:14:28Z</dcterms:modified>
</cp:coreProperties>
</file>