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637" r:id="rId1"/>
    <p:sldMasterId id="2147484656" r:id="rId2"/>
    <p:sldMasterId id="2147484956" r:id="rId3"/>
    <p:sldMasterId id="2147485207" r:id="rId4"/>
    <p:sldMasterId id="2147485212" r:id="rId5"/>
    <p:sldMasterId id="2147485351" r:id="rId6"/>
  </p:sldMasterIdLst>
  <p:notesMasterIdLst>
    <p:notesMasterId r:id="rId43"/>
  </p:notesMasterIdLst>
  <p:handoutMasterIdLst>
    <p:handoutMasterId r:id="rId44"/>
  </p:handoutMasterIdLst>
  <p:sldIdLst>
    <p:sldId id="6252" r:id="rId7"/>
    <p:sldId id="789" r:id="rId8"/>
    <p:sldId id="656" r:id="rId9"/>
    <p:sldId id="657" r:id="rId10"/>
    <p:sldId id="773" r:id="rId11"/>
    <p:sldId id="660" r:id="rId12"/>
    <p:sldId id="911" r:id="rId13"/>
    <p:sldId id="912" r:id="rId14"/>
    <p:sldId id="843" r:id="rId15"/>
    <p:sldId id="913" r:id="rId16"/>
    <p:sldId id="830" r:id="rId17"/>
    <p:sldId id="831" r:id="rId18"/>
    <p:sldId id="716" r:id="rId19"/>
    <p:sldId id="722" r:id="rId20"/>
    <p:sldId id="717" r:id="rId21"/>
    <p:sldId id="718" r:id="rId22"/>
    <p:sldId id="719" r:id="rId23"/>
    <p:sldId id="720" r:id="rId24"/>
    <p:sldId id="835" r:id="rId25"/>
    <p:sldId id="836" r:id="rId26"/>
    <p:sldId id="844" r:id="rId27"/>
    <p:sldId id="841" r:id="rId28"/>
    <p:sldId id="706" r:id="rId29"/>
    <p:sldId id="838" r:id="rId30"/>
    <p:sldId id="777" r:id="rId31"/>
    <p:sldId id="778" r:id="rId32"/>
    <p:sldId id="910" r:id="rId33"/>
    <p:sldId id="845" r:id="rId34"/>
    <p:sldId id="6251" r:id="rId35"/>
    <p:sldId id="671" r:id="rId36"/>
    <p:sldId id="424" r:id="rId37"/>
    <p:sldId id="730" r:id="rId38"/>
    <p:sldId id="257" r:id="rId39"/>
    <p:sldId id="258" r:id="rId40"/>
    <p:sldId id="6250" r:id="rId41"/>
    <p:sldId id="795" r:id="rId42"/>
  </p:sldIdLst>
  <p:sldSz cx="9144000" cy="6858000" type="letter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30"/>
    <p:restoredTop sz="94815"/>
  </p:normalViewPr>
  <p:slideViewPr>
    <p:cSldViewPr>
      <p:cViewPr varScale="1">
        <p:scale>
          <a:sx n="111" d="100"/>
          <a:sy n="111" d="100"/>
        </p:scale>
        <p:origin x="600" y="200"/>
      </p:cViewPr>
      <p:guideLst>
        <p:guide orient="horz" pos="240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832"/>
    </p:cViewPr>
  </p:sorterViewPr>
  <p:notesViewPr>
    <p:cSldViewPr>
      <p:cViewPr varScale="1">
        <p:scale>
          <a:sx n="68" d="100"/>
          <a:sy n="68" d="100"/>
        </p:scale>
        <p:origin x="-1296" y="-72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2T23:18:17.430" idx="1">
    <p:pos x="10" y="10"/>
    <p:text>FN - update?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436FD36-770A-0432-1706-05C3E4BAF8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74DAF36-B69A-566E-51A0-C36FC1962D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1EC6A5F-3E9C-49B6-A274-E41BB98892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82015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7E2E406-B653-B025-E09A-F31777CC67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fld id="{06403A88-82C2-1343-A767-013555E21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50654EC-FB75-DA4A-329A-B4BC01C82D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D2B3B76-63CB-C80C-5DF2-1F8E3435AB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E00E688B-39CF-B228-2360-FC9D31A276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1850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FA20D58-1435-B9D4-64C3-009E02D903B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3250"/>
            <a:ext cx="5129213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ED79F77-6BFF-0932-C88D-52EE03CAAC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82015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7A14253-1657-ECA5-7C8B-5EBDA2EF0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fld id="{D55F39EF-1D59-9241-A128-4F0FB4EE13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6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144C4214-80CF-0FA4-B354-4AD7D5092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6B2A6-1960-E8CC-DFBE-2F013BD0B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1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latin typeface="+mn-lt"/>
              <a:ea typeface="+mn-ea"/>
              <a:cs typeface="+mn-cs"/>
            </a:endParaRPr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EEBDE2AB-61F8-1CB4-8CD3-3EAACA4F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C89893-EA17-6A4C-9A2E-606A23DD5895}" type="slidenum">
              <a:rPr lang="en-US" altLang="en-US" sz="13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F0F9ACC-881D-53FC-F79C-F87B0F994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56D1B-245E-E1E5-74D3-2470CF050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300" dirty="0">
              <a:latin typeface="+mn-lt"/>
              <a:ea typeface="+mn-ea"/>
              <a:cs typeface="+mn-cs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A843F943-811B-040B-9CAB-C689B1969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EED9F2-2C85-DD4D-A4D6-6892A5A7EB1D}" type="slidenum">
              <a:rPr lang="en-US" altLang="en-US" sz="13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D7CBBBA-D159-859F-CDFC-8D18820B1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81F945D5-7799-8CB3-3D33-C3745E044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18ACCC9D-CEE8-0189-6819-6102466D8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79BD83-22F6-F940-A3DA-3E3F509757CA}" type="slidenum">
              <a:rPr lang="en-US" altLang="en-US" sz="1300" smtClean="0"/>
              <a:pPr/>
              <a:t>11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51">
            <a:extLst>
              <a:ext uri="{FF2B5EF4-FFF2-40B4-BE49-F238E27FC236}">
                <a16:creationId xmlns:a16="http://schemas.microsoft.com/office/drawing/2014/main" id="{24A2A6BA-AA18-E725-5D5E-E6392EC6558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3794" name="Shape 52">
            <a:extLst>
              <a:ext uri="{FF2B5EF4-FFF2-40B4-BE49-F238E27FC236}">
                <a16:creationId xmlns:a16="http://schemas.microsoft.com/office/drawing/2014/main" id="{89B2DD45-053C-CBD3-3275-9C50D999C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3D55428F-72A9-F631-3CBD-18841A446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0BDC452E-1644-E035-40C2-240556850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00A7DF58-BC0B-F169-FBB2-71E9C1216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BF593D-DF38-4C41-A494-2AD898B6FE47}" type="slidenum">
              <a:rPr lang="en-US" altLang="en-US" sz="13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00D700A6-DA7A-CDB3-7C9F-36DEAF384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119F13B6-39E0-DC4C-E0A2-4D8427C3B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84E08982-B6C6-4A85-ADA0-ED53E949A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972F08-2F36-8148-A119-A55C1448328B}" type="slidenum">
              <a:rPr lang="en-US" altLang="en-US" sz="13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48C02AF0-07D4-8B97-F07F-9DA1BBD40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CDC590-A51F-684C-A707-060BFA0AB54D}" type="slidenum">
              <a:rPr lang="en-US" altLang="en-US" sz="1300" smtClean="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0BA1478-6243-38B6-51C0-04A0C57839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B857C34-EA66-8D90-BAEF-2687E922C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020A-B75D-3342-8AEF-DED450AF80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6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9638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79712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944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745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2290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710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60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905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652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766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98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4943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00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67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760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66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66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3086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90596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68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899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0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1345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217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840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204BB6C-F057-BD5F-1184-9163892ACF0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C1FB026-E851-5848-C911-EE531E5743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49CF75-1B11-621C-1361-C134F2204EC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vert="horz" wrap="square" lIns="82941" tIns="41471" rIns="82941" bIns="41471" numCol="1" anchor="t" anchorCtr="0" compatLnSpc="1">
            <a:prstTxWarp prst="textNoShape">
              <a:avLst/>
            </a:prstTxWarp>
          </a:bodyPr>
          <a:lstStyle>
            <a:lvl1pPr defTabSz="455613" eaLnBrk="1" hangingPunct="1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7DF604-312F-8141-B202-03A5A95B1D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769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4829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BB8300-FF5F-6B4C-E468-FCB6A31BA3C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36D0EE-E856-BD22-00CB-48A1D9B4D506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C0CD9FA1-32CA-3924-E9A5-E3D2286BE2FC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CACA8D0-504E-ED42-8F74-35DA0A75B03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39" r:id="rId2"/>
    <p:sldLayoutId id="2147485340" r:id="rId3"/>
    <p:sldLayoutId id="2147485341" r:id="rId4"/>
    <p:sldLayoutId id="2147485342" r:id="rId5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0CDD316-D351-B17F-73CA-EAC6BC1816A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9D688CC-1F09-6E32-0F9B-D271BF651710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8DE84EEA-82F8-8F66-298A-5816E277971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B44F0EDA-1516-7345-A2D5-0643682A8B81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50" r:id="rId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3E4ECB7-878A-0259-454D-AD1449345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1141C7B-F040-B6F1-58F0-32F11A88B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84D1766-7A1F-7418-8573-94D7A1BC34E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811A11E-7033-8353-ABCE-3DA27A1AF1EC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08B45CAD-3DBA-EA6C-5ABC-C525FDF7634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1FA6AC9F-E571-FC46-82AD-5886FD13BCD7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CFB8DB-AE35-FDBB-2BB5-8DB7FB616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53B467C-ABBC-25D7-91F0-D4C33300A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EF26B6-4E87-4449-0D5C-F47FAE1B5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92569E-8270-0FF8-75E0-C490DAE2A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8">
            <a:extLst>
              <a:ext uri="{FF2B5EF4-FFF2-40B4-BE49-F238E27FC236}">
                <a16:creationId xmlns:a16="http://schemas.microsoft.com/office/drawing/2014/main" id="{B99ADE1B-9DD7-6952-CCDD-E91CEA7F9B8A}"/>
              </a:ext>
            </a:extLst>
          </p:cNvPr>
          <p:cNvSpPr>
            <a:spLocks noChangeArrowheads="1"/>
          </p:cNvSpPr>
          <p:nvPr userDrawn="1"/>
        </p:nvSpPr>
        <p:spPr bwMode="auto">
          <a:xfrm rot="-5400000">
            <a:off x="6948487" y="4662488"/>
            <a:ext cx="4086225" cy="3048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545CD01-331F-DA44-92BF-64E8747FB3B3}" type="slidenum">
              <a:rPr lang="en-US" altLang="en-US" sz="12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r>
              <a:rPr lang="en-US" altLang="en-US" sz="1200">
                <a:solidFill>
                  <a:schemeClr val="tx1"/>
                </a:solidFill>
              </a:rPr>
              <a:t>   </a:t>
            </a:r>
            <a:r>
              <a:rPr lang="en-US" altLang="en-US" sz="1200">
                <a:solidFill>
                  <a:schemeClr val="bg2"/>
                </a:solidFill>
              </a:rPr>
              <a:t>(c) M Gerstein '14, Yale, 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282290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  <p:sldLayoutId id="2147485363" r:id="rId12"/>
    <p:sldLayoutId id="2147485364" r:id="rId13"/>
    <p:sldLayoutId id="21474853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Font typeface="Symbol" pitchFamily="2" charset="2"/>
        <a:buChar char="à"/>
        <a:defRPr>
          <a:solidFill>
            <a:schemeClr val="tx1"/>
          </a:solidFill>
          <a:latin typeface="+mn-lt"/>
          <a:ea typeface="ＭＳ Ｐゴシック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175046"/>
            <a:ext cx="1464965" cy="606754"/>
          </a:xfrm>
        </p:spPr>
        <p:txBody>
          <a:bodyPr/>
          <a:lstStyle/>
          <a:p>
            <a:pPr algn="l" eaLnBrk="1" hangingPunct="1"/>
            <a:r>
              <a:rPr lang="en-US" altLang="x-none" sz="1600" dirty="0">
                <a:ea typeface="ＭＳ Ｐゴシック" charset="-128"/>
              </a:rPr>
              <a:t>Mark Gerstein</a:t>
            </a:r>
            <a:br>
              <a:rPr lang="en-US" altLang="x-none" sz="1600" dirty="0">
                <a:ea typeface="ＭＳ Ｐゴシック" charset="-128"/>
              </a:rPr>
            </a:br>
            <a:r>
              <a:rPr lang="en-US" altLang="x-none" sz="1600" dirty="0">
                <a:ea typeface="ＭＳ Ｐゴシック" charset="-128"/>
              </a:rPr>
              <a:t>Yale U.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7" y="1476573"/>
            <a:ext cx="5618006" cy="431462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259932"/>
            <a:ext cx="8577072" cy="9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Biomedical Data Science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kumimoji="0" lang="en-US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GersteinLab.org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/courses/452)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Introduction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(23i1)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30843"/>
            <a:ext cx="3086501" cy="11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23. Similar to 22i1 &amp; 2021’s I1 [which has a video]. Has </a:t>
            </a:r>
            <a:r>
              <a:rPr kumimoji="0" lang="en-US" alt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additions beginning at slides 29 &amp; 33, describing course topics, format &amp; goals. </a:t>
            </a:r>
            <a:r>
              <a:rPr lang="en-US" altLang="x-none" sz="14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</a:rPr>
              <a:t>Usually takes ~45’ with rest of class going over syllabus</a:t>
            </a:r>
            <a:endParaRPr kumimoji="0" lang="en-US" alt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52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>
            <a:extLst>
              <a:ext uri="{FF2B5EF4-FFF2-40B4-BE49-F238E27FC236}">
                <a16:creationId xmlns:a16="http://schemas.microsoft.com/office/drawing/2014/main" id="{F4ACC411-1FE7-6901-F8A6-51B8A4B5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3094" r="6934" b="37177"/>
          <a:stretch>
            <a:fillRect/>
          </a:stretch>
        </p:blipFill>
        <p:spPr bwMode="auto">
          <a:xfrm>
            <a:off x="2363788" y="552450"/>
            <a:ext cx="64976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9">
            <a:extLst>
              <a:ext uri="{FF2B5EF4-FFF2-40B4-BE49-F238E27FC236}">
                <a16:creationId xmlns:a16="http://schemas.microsoft.com/office/drawing/2014/main" id="{AADD38E5-AC87-8364-6D06-39CDDDF2C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813" y="533400"/>
            <a:ext cx="2057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Drivers of Biomedical Data Science</a:t>
            </a:r>
          </a:p>
        </p:txBody>
      </p:sp>
      <p:sp>
        <p:nvSpPr>
          <p:cNvPr id="21507" name="Content Placeholder 10">
            <a:extLst>
              <a:ext uri="{FF2B5EF4-FFF2-40B4-BE49-F238E27FC236}">
                <a16:creationId xmlns:a16="http://schemas.microsoft.com/office/drawing/2014/main" id="{E0CFB1B7-651A-8C4D-B243-A7A12CA6B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963" y="2057400"/>
            <a:ext cx="2103437" cy="4638675"/>
          </a:xfrm>
        </p:spPr>
        <p:txBody>
          <a:bodyPr/>
          <a:lstStyle/>
          <a:p>
            <a:r>
              <a:rPr lang="en-US" altLang="zh-CN" b="1">
                <a:solidFill>
                  <a:srgbClr val="C00000"/>
                </a:solidFill>
                <a:ea typeface="ＭＳ Ｐゴシック" panose="020B0600070205080204" pitchFamily="34" charset="-128"/>
              </a:rPr>
              <a:t>Integration</a:t>
            </a:r>
            <a:r>
              <a:rPr lang="en-US" altLang="zh-CN">
                <a:ea typeface="ＭＳ Ｐゴシック" panose="020B0600070205080204" pitchFamily="34" charset="-128"/>
              </a:rPr>
              <a:t> across data types</a:t>
            </a:r>
            <a:r>
              <a:rPr lang="zh-CN" altLang="en-US">
                <a:ea typeface="ＭＳ Ｐゴシック" panose="020B0600070205080204" pitchFamily="34" charset="-128"/>
              </a:rPr>
              <a:t> </a:t>
            </a:r>
            <a:endParaRPr lang="en-US" altLang="zh-CN">
              <a:ea typeface="ＭＳ Ｐゴシック" panose="020B0600070205080204" pitchFamily="34" charset="-128"/>
            </a:endParaRPr>
          </a:p>
          <a:p>
            <a:r>
              <a:rPr lang="en-US" altLang="zh-CN" b="1">
                <a:solidFill>
                  <a:srgbClr val="00B050"/>
                </a:solidFill>
                <a:ea typeface="ＭＳ Ｐゴシック" panose="020B0600070205080204" pitchFamily="34" charset="-128"/>
              </a:rPr>
              <a:t>Scaling</a:t>
            </a:r>
            <a:r>
              <a:rPr lang="en-US" altLang="zh-CN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br>
              <a:rPr lang="en-US" altLang="zh-CN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zh-CN">
                <a:ea typeface="ＭＳ Ｐゴシック" panose="020B0600070205080204" pitchFamily="34" charset="-128"/>
              </a:rPr>
              <a:t>of individual data types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5367A-7427-3302-C513-7F955EE3B7E7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[Navarro et al.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GenomeBiol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. (</a:t>
            </a:r>
            <a:r>
              <a:rPr lang="uk-UA" sz="1200" b="1" dirty="0">
                <a:solidFill>
                  <a:schemeClr val="bg1">
                    <a:lumMod val="50000"/>
                  </a:schemeClr>
                </a:solidFill>
              </a:rPr>
              <a:t>’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19, in press)]</a:t>
            </a:r>
          </a:p>
        </p:txBody>
      </p:sp>
    </p:spTree>
  </p:cSld>
  <p:clrMapOvr>
    <a:masterClrMapping/>
  </p:clrMapOvr>
  <p:transition advTm="59337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34">
            <a:extLst>
              <a:ext uri="{FF2B5EF4-FFF2-40B4-BE49-F238E27FC236}">
                <a16:creationId xmlns:a16="http://schemas.microsoft.com/office/drawing/2014/main" id="{0088BEDE-3B25-0280-AEBF-143CD7CFB260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2066925"/>
            <a:ext cx="7096125" cy="2684463"/>
            <a:chOff x="1243728" y="2443396"/>
            <a:chExt cx="9461981" cy="3579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CB944A-2BB3-BDE1-05E1-AF7F26B52AEF}"/>
                </a:ext>
              </a:extLst>
            </p:cNvPr>
            <p:cNvSpPr/>
            <p:nvPr/>
          </p:nvSpPr>
          <p:spPr>
            <a:xfrm rot="5400000">
              <a:off x="2148654" y="4855311"/>
              <a:ext cx="258235" cy="2068089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363117-56F4-B780-3404-9D84E72F0629}"/>
                </a:ext>
              </a:extLst>
            </p:cNvPr>
            <p:cNvSpPr/>
            <p:nvPr/>
          </p:nvSpPr>
          <p:spPr>
            <a:xfrm rot="1742398">
              <a:off x="3332985" y="4930498"/>
              <a:ext cx="262480" cy="109220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AE60755-F711-392C-EFE9-1508CFD33B5B}"/>
                </a:ext>
              </a:extLst>
            </p:cNvPr>
            <p:cNvSpPr/>
            <p:nvPr/>
          </p:nvSpPr>
          <p:spPr>
            <a:xfrm rot="5400000">
              <a:off x="4519441" y="4025572"/>
              <a:ext cx="256118" cy="2065972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4927E7-CD80-C72F-4F2B-64D86C67E680}"/>
                </a:ext>
              </a:extLst>
            </p:cNvPr>
            <p:cNvSpPr/>
            <p:nvPr/>
          </p:nvSpPr>
          <p:spPr>
            <a:xfrm rot="1742398">
              <a:off x="5701655" y="4098641"/>
              <a:ext cx="264597" cy="1094325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FC4116-53B7-1A41-4AC4-8813B721D4DB}"/>
                </a:ext>
              </a:extLst>
            </p:cNvPr>
            <p:cNvSpPr/>
            <p:nvPr/>
          </p:nvSpPr>
          <p:spPr>
            <a:xfrm rot="5400000">
              <a:off x="6888113" y="3195832"/>
              <a:ext cx="258235" cy="206808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63BC1F-FA97-56FA-DA2E-F658DE5B1FF9}"/>
                </a:ext>
              </a:extLst>
            </p:cNvPr>
            <p:cNvSpPr/>
            <p:nvPr/>
          </p:nvSpPr>
          <p:spPr>
            <a:xfrm rot="1742398">
              <a:off x="8072442" y="3268902"/>
              <a:ext cx="262480" cy="1094325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530D7B-E67E-4CD2-CF9C-51FFA4097068}"/>
                </a:ext>
              </a:extLst>
            </p:cNvPr>
            <p:cNvSpPr/>
            <p:nvPr/>
          </p:nvSpPr>
          <p:spPr>
            <a:xfrm rot="5400000">
              <a:off x="9255725" y="2369268"/>
              <a:ext cx="256118" cy="206808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BA8C8C-DDBB-1825-410E-E42C64E982A0}"/>
                </a:ext>
              </a:extLst>
            </p:cNvPr>
            <p:cNvSpPr/>
            <p:nvPr/>
          </p:nvSpPr>
          <p:spPr>
            <a:xfrm rot="1742398">
              <a:off x="10443229" y="2443396"/>
              <a:ext cx="262480" cy="109220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22530" name="Group 53">
            <a:extLst>
              <a:ext uri="{FF2B5EF4-FFF2-40B4-BE49-F238E27FC236}">
                <a16:creationId xmlns:a16="http://schemas.microsoft.com/office/drawing/2014/main" id="{B839BBC6-65F3-9EFE-FD41-C1235BB7E89B}"/>
              </a:ext>
            </a:extLst>
          </p:cNvPr>
          <p:cNvGrpSpPr>
            <a:grpSpLocks/>
          </p:cNvGrpSpPr>
          <p:nvPr/>
        </p:nvGrpSpPr>
        <p:grpSpPr bwMode="auto">
          <a:xfrm>
            <a:off x="1141413" y="2652713"/>
            <a:ext cx="1173162" cy="1503362"/>
            <a:chOff x="1382660" y="1986955"/>
            <a:chExt cx="1765726" cy="2379430"/>
          </a:xfrm>
        </p:grpSpPr>
        <p:pic>
          <p:nvPicPr>
            <p:cNvPr id="22552" name="Picture 49">
              <a:extLst>
                <a:ext uri="{FF2B5EF4-FFF2-40B4-BE49-F238E27FC236}">
                  <a16:creationId xmlns:a16="http://schemas.microsoft.com/office/drawing/2014/main" id="{0E17F999-0EB7-7AB9-2104-590139F40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3" t="10320" r="23888" b="17615"/>
            <a:stretch>
              <a:fillRect/>
            </a:stretch>
          </p:blipFill>
          <p:spPr bwMode="auto">
            <a:xfrm rot="10800000">
              <a:off x="1382660" y="1986955"/>
              <a:ext cx="1765726" cy="237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3" name="Picture 35">
              <a:extLst>
                <a:ext uri="{FF2B5EF4-FFF2-40B4-BE49-F238E27FC236}">
                  <a16:creationId xmlns:a16="http://schemas.microsoft.com/office/drawing/2014/main" id="{6BABD7A5-652D-A7A1-2841-2B5FD3E3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737" y="2210575"/>
              <a:ext cx="1490952" cy="148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TextBox 36">
            <a:extLst>
              <a:ext uri="{FF2B5EF4-FFF2-40B4-BE49-F238E27FC236}">
                <a16:creationId xmlns:a16="http://schemas.microsoft.com/office/drawing/2014/main" id="{0604DDF9-55A6-CF2E-9DEA-1C53844FA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4124325"/>
            <a:ext cx="117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1953</a:t>
            </a:r>
            <a:endParaRPr lang="en-US" altLang="en-US"/>
          </a:p>
        </p:txBody>
      </p:sp>
      <p:sp>
        <p:nvSpPr>
          <p:cNvPr id="22532" name="TextBox 37">
            <a:extLst>
              <a:ext uri="{FF2B5EF4-FFF2-40B4-BE49-F238E27FC236}">
                <a16:creationId xmlns:a16="http://schemas.microsoft.com/office/drawing/2014/main" id="{ADCC11C0-8931-968B-F715-7F0BD00BB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4784725"/>
            <a:ext cx="1549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100"/>
              <a:t>Double</a:t>
            </a:r>
            <a:r>
              <a:rPr lang="zh-CN" altLang="en-US" sz="2100"/>
              <a:t> </a:t>
            </a:r>
            <a:r>
              <a:rPr lang="en-US" altLang="zh-CN" sz="2100"/>
              <a:t>Helix</a:t>
            </a:r>
            <a:endParaRPr lang="en-US" altLang="en-US" sz="2100"/>
          </a:p>
        </p:txBody>
      </p:sp>
      <p:sp>
        <p:nvSpPr>
          <p:cNvPr id="22533" name="TextBox 38">
            <a:extLst>
              <a:ext uri="{FF2B5EF4-FFF2-40B4-BE49-F238E27FC236}">
                <a16:creationId xmlns:a16="http://schemas.microsoft.com/office/drawing/2014/main" id="{C40248D1-75F4-0C43-E543-52B733DF4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4992688"/>
            <a:ext cx="1747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800"/>
              <a:t>H. </a:t>
            </a:r>
            <a:br>
              <a:rPr lang="en-US" altLang="zh-CN" sz="1800"/>
            </a:br>
            <a:r>
              <a:rPr lang="en-US" altLang="zh-CN" sz="1800"/>
              <a:t>influenzae</a:t>
            </a:r>
            <a:endParaRPr lang="en-US" altLang="en-US" sz="1800"/>
          </a:p>
        </p:txBody>
      </p:sp>
      <p:pic>
        <p:nvPicPr>
          <p:cNvPr id="22534" name="Picture 52">
            <a:extLst>
              <a:ext uri="{FF2B5EF4-FFF2-40B4-BE49-F238E27FC236}">
                <a16:creationId xmlns:a16="http://schemas.microsoft.com/office/drawing/2014/main" id="{B43E7400-01D7-3A3B-F83A-3452B3C1C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0320" r="23888" b="17615"/>
          <a:stretch>
            <a:fillRect/>
          </a:stretch>
        </p:blipFill>
        <p:spPr bwMode="auto">
          <a:xfrm rot="10800000">
            <a:off x="2917825" y="1981200"/>
            <a:ext cx="11779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40">
            <a:extLst>
              <a:ext uri="{FF2B5EF4-FFF2-40B4-BE49-F238E27FC236}">
                <a16:creationId xmlns:a16="http://schemas.microsoft.com/office/drawing/2014/main" id="{6324562B-DEE4-21B5-D69D-DE4D9BE00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3475038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1995</a:t>
            </a:r>
            <a:endParaRPr lang="en-US" altLang="en-US"/>
          </a:p>
        </p:txBody>
      </p:sp>
      <p:sp>
        <p:nvSpPr>
          <p:cNvPr id="22536" name="TextBox 41">
            <a:extLst>
              <a:ext uri="{FF2B5EF4-FFF2-40B4-BE49-F238E27FC236}">
                <a16:creationId xmlns:a16="http://schemas.microsoft.com/office/drawing/2014/main" id="{2A68EA4D-B36A-2780-7259-DE90B04DA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4171950"/>
            <a:ext cx="1549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100"/>
              <a:t>Sequenced</a:t>
            </a:r>
            <a:r>
              <a:rPr lang="zh-CN" altLang="en-US" sz="2100"/>
              <a:t> </a:t>
            </a:r>
            <a:r>
              <a:rPr lang="en-US" altLang="zh-CN" sz="2100"/>
              <a:t>Genome</a:t>
            </a:r>
            <a:endParaRPr lang="en-US" altLang="en-US" sz="2100"/>
          </a:p>
        </p:txBody>
      </p:sp>
      <p:sp>
        <p:nvSpPr>
          <p:cNvPr id="22537" name="TextBox 42">
            <a:extLst>
              <a:ext uri="{FF2B5EF4-FFF2-40B4-BE49-F238E27FC236}">
                <a16:creationId xmlns:a16="http://schemas.microsoft.com/office/drawing/2014/main" id="{E8B1719A-A70E-DAF9-D74C-77BA6E31A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638800"/>
            <a:ext cx="156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Watson </a:t>
            </a:r>
          </a:p>
          <a:p>
            <a:r>
              <a:rPr lang="en-US" altLang="en-US" sz="1800"/>
              <a:t>&amp; Crick</a:t>
            </a:r>
          </a:p>
        </p:txBody>
      </p:sp>
      <p:grpSp>
        <p:nvGrpSpPr>
          <p:cNvPr id="22538" name="Group 55">
            <a:extLst>
              <a:ext uri="{FF2B5EF4-FFF2-40B4-BE49-F238E27FC236}">
                <a16:creationId xmlns:a16="http://schemas.microsoft.com/office/drawing/2014/main" id="{303CB0EA-ED59-0611-4366-1BBB16CAE080}"/>
              </a:ext>
            </a:extLst>
          </p:cNvPr>
          <p:cNvGrpSpPr>
            <a:grpSpLocks/>
          </p:cNvGrpSpPr>
          <p:nvPr/>
        </p:nvGrpSpPr>
        <p:grpSpPr bwMode="auto">
          <a:xfrm>
            <a:off x="4714875" y="1295400"/>
            <a:ext cx="1174750" cy="1582738"/>
            <a:chOff x="6214274" y="466052"/>
            <a:chExt cx="1765726" cy="2379430"/>
          </a:xfrm>
        </p:grpSpPr>
        <p:pic>
          <p:nvPicPr>
            <p:cNvPr id="22550" name="Picture 51">
              <a:extLst>
                <a:ext uri="{FF2B5EF4-FFF2-40B4-BE49-F238E27FC236}">
                  <a16:creationId xmlns:a16="http://schemas.microsoft.com/office/drawing/2014/main" id="{BA308E92-ABC5-B2A7-A5A4-F495C783B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3" t="10320" r="23888" b="17615"/>
            <a:stretch>
              <a:fillRect/>
            </a:stretch>
          </p:blipFill>
          <p:spPr bwMode="auto">
            <a:xfrm rot="10800000">
              <a:off x="6214274" y="466052"/>
              <a:ext cx="1765726" cy="237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1" name="Picture 43">
              <a:extLst>
                <a:ext uri="{FF2B5EF4-FFF2-40B4-BE49-F238E27FC236}">
                  <a16:creationId xmlns:a16="http://schemas.microsoft.com/office/drawing/2014/main" id="{A650C7D9-EB0E-4E6F-33DC-4E08DD123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946" y="676072"/>
              <a:ext cx="1508025" cy="148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9" name="TextBox 44">
            <a:extLst>
              <a:ext uri="{FF2B5EF4-FFF2-40B4-BE49-F238E27FC236}">
                <a16:creationId xmlns:a16="http://schemas.microsoft.com/office/drawing/2014/main" id="{E60F6B62-5459-8B98-76DD-708B8B5AB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2801938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2008</a:t>
            </a:r>
            <a:endParaRPr lang="en-US" altLang="en-US"/>
          </a:p>
        </p:txBody>
      </p:sp>
      <p:sp>
        <p:nvSpPr>
          <p:cNvPr id="22540" name="TextBox 45">
            <a:extLst>
              <a:ext uri="{FF2B5EF4-FFF2-40B4-BE49-F238E27FC236}">
                <a16:creationId xmlns:a16="http://schemas.microsoft.com/office/drawing/2014/main" id="{A6E7735E-DA7E-9258-9E18-DD7084DB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3529013"/>
            <a:ext cx="1549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CN" sz="2100"/>
              <a:t>1000</a:t>
            </a:r>
            <a:br>
              <a:rPr lang="en-US" altLang="zh-CN" sz="2100"/>
            </a:br>
            <a:r>
              <a:rPr lang="en-US" altLang="zh-CN" sz="2100"/>
              <a:t>Genomes</a:t>
            </a:r>
            <a:endParaRPr lang="en-US" altLang="en-US" sz="2100"/>
          </a:p>
        </p:txBody>
      </p:sp>
      <p:sp>
        <p:nvSpPr>
          <p:cNvPr id="22541" name="TextBox 46">
            <a:extLst>
              <a:ext uri="{FF2B5EF4-FFF2-40B4-BE49-F238E27FC236}">
                <a16:creationId xmlns:a16="http://schemas.microsoft.com/office/drawing/2014/main" id="{7BCA5AED-3F00-CA4F-5CF2-B394114D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4638675"/>
            <a:ext cx="1487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800"/>
              <a:t>Catalogue</a:t>
            </a:r>
            <a:r>
              <a:rPr lang="zh-CN" altLang="en-US" sz="1800"/>
              <a:t> </a:t>
            </a:r>
            <a:br>
              <a:rPr lang="en-US" altLang="zh-CN" sz="1800"/>
            </a:br>
            <a:r>
              <a:rPr lang="en-US" altLang="zh-CN" sz="1800"/>
              <a:t>of</a:t>
            </a:r>
            <a:r>
              <a:rPr lang="zh-CN" altLang="en-US" sz="1800"/>
              <a:t> </a:t>
            </a:r>
            <a:r>
              <a:rPr lang="en-US" altLang="zh-CN" sz="1800"/>
              <a:t>human</a:t>
            </a:r>
            <a:r>
              <a:rPr lang="zh-CN" altLang="en-US" sz="1800"/>
              <a:t> </a:t>
            </a:r>
            <a:r>
              <a:rPr lang="en-US" altLang="zh-CN" sz="1800"/>
              <a:t>variation</a:t>
            </a:r>
            <a:endParaRPr lang="en-US" altLang="en-US" sz="180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DD5D3F58-79E2-0A4D-0AA2-36F0CBE7DBF6}"/>
              </a:ext>
            </a:extLst>
          </p:cNvPr>
          <p:cNvSpPr/>
          <p:nvPr/>
        </p:nvSpPr>
        <p:spPr>
          <a:xfrm rot="1659108">
            <a:off x="7902575" y="1749425"/>
            <a:ext cx="592138" cy="465138"/>
          </a:xfrm>
          <a:prstGeom prst="triangl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22543" name="Picture 57">
            <a:extLst>
              <a:ext uri="{FF2B5EF4-FFF2-40B4-BE49-F238E27FC236}">
                <a16:creationId xmlns:a16="http://schemas.microsoft.com/office/drawing/2014/main" id="{738704B5-5991-E7FE-D6BC-B38B81CE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0320" r="23888" b="17615"/>
          <a:stretch>
            <a:fillRect/>
          </a:stretch>
        </p:blipFill>
        <p:spPr bwMode="auto">
          <a:xfrm rot="10800000">
            <a:off x="6530975" y="685800"/>
            <a:ext cx="11747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Box 59">
            <a:extLst>
              <a:ext uri="{FF2B5EF4-FFF2-40B4-BE49-F238E27FC236}">
                <a16:creationId xmlns:a16="http://schemas.microsoft.com/office/drawing/2014/main" id="{747DFF3C-2FE0-329F-C9A2-C2E2AE0D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2198688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2015</a:t>
            </a:r>
            <a:endParaRPr lang="en-US" altLang="en-US"/>
          </a:p>
        </p:txBody>
      </p:sp>
      <p:sp>
        <p:nvSpPr>
          <p:cNvPr id="22545" name="TextBox 61">
            <a:extLst>
              <a:ext uri="{FF2B5EF4-FFF2-40B4-BE49-F238E27FC236}">
                <a16:creationId xmlns:a16="http://schemas.microsoft.com/office/drawing/2014/main" id="{D6F4720A-0838-D6E4-39D4-C1456DBC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900363"/>
            <a:ext cx="1549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CN" sz="2100"/>
              <a:t>Integrated</a:t>
            </a:r>
            <a:r>
              <a:rPr lang="zh-CN" altLang="en-US" sz="2100"/>
              <a:t> </a:t>
            </a:r>
            <a:r>
              <a:rPr lang="en-US" altLang="zh-CN" sz="2100"/>
              <a:t>health</a:t>
            </a:r>
            <a:r>
              <a:rPr lang="zh-CN" altLang="en-US" sz="2100"/>
              <a:t> </a:t>
            </a:r>
            <a:r>
              <a:rPr lang="en-US" altLang="zh-CN" sz="2100"/>
              <a:t>data</a:t>
            </a:r>
            <a:endParaRPr lang="en-US" altLang="en-US" sz="2100"/>
          </a:p>
        </p:txBody>
      </p:sp>
      <p:sp>
        <p:nvSpPr>
          <p:cNvPr id="22546" name="TextBox 62">
            <a:extLst>
              <a:ext uri="{FF2B5EF4-FFF2-40B4-BE49-F238E27FC236}">
                <a16:creationId xmlns:a16="http://schemas.microsoft.com/office/drawing/2014/main" id="{916A00C4-A0DC-739E-A209-DD077551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810000"/>
            <a:ext cx="1749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800"/>
              <a:t>UKBB study</a:t>
            </a:r>
            <a:r>
              <a:rPr lang="zh-CN" altLang="en-US" sz="1800"/>
              <a:t> </a:t>
            </a:r>
            <a:r>
              <a:rPr lang="en-US" altLang="zh-CN" sz="1800"/>
              <a:t>with</a:t>
            </a:r>
            <a:r>
              <a:rPr lang="zh-CN" altLang="en-US" sz="1800"/>
              <a:t> </a:t>
            </a:r>
            <a:r>
              <a:rPr lang="en-US" altLang="zh-CN" sz="1800"/>
              <a:t>over</a:t>
            </a:r>
            <a:r>
              <a:rPr lang="zh-CN" altLang="en-US" sz="1800"/>
              <a:t> </a:t>
            </a:r>
            <a:r>
              <a:rPr lang="en-US" altLang="zh-CN" sz="1800"/>
              <a:t>500K participants, genotypes</a:t>
            </a:r>
            <a:r>
              <a:rPr lang="zh-CN" altLang="en-US" sz="1800"/>
              <a:t> </a:t>
            </a:r>
            <a:r>
              <a:rPr lang="en-US" altLang="zh-CN" sz="1800"/>
              <a:t>to</a:t>
            </a:r>
            <a:r>
              <a:rPr lang="zh-CN" altLang="en-US" sz="1800"/>
              <a:t> </a:t>
            </a:r>
            <a:r>
              <a:rPr lang="en-US" altLang="zh-CN" sz="1800"/>
              <a:t>phenotypic</a:t>
            </a:r>
            <a:r>
              <a:rPr lang="zh-CN" altLang="en-US" sz="1800"/>
              <a:t> </a:t>
            </a:r>
            <a:r>
              <a:rPr lang="en-US" altLang="zh-CN" sz="1800"/>
              <a:t>details</a:t>
            </a:r>
            <a:r>
              <a:rPr lang="zh-CN" altLang="en-US" sz="1800"/>
              <a:t> </a:t>
            </a:r>
            <a:r>
              <a:rPr lang="en-US" altLang="zh-CN" sz="1800"/>
              <a:t>&amp; clinical</a:t>
            </a:r>
            <a:r>
              <a:rPr lang="zh-CN" altLang="en-US" sz="1800"/>
              <a:t> </a:t>
            </a:r>
            <a:r>
              <a:rPr lang="en-US" altLang="zh-CN" sz="1800"/>
              <a:t>information</a:t>
            </a:r>
            <a:endParaRPr lang="en-US" altLang="en-US" sz="1800"/>
          </a:p>
        </p:txBody>
      </p:sp>
      <p:pic>
        <p:nvPicPr>
          <p:cNvPr id="22547" name="Picture 1">
            <a:extLst>
              <a:ext uri="{FF2B5EF4-FFF2-40B4-BE49-F238E27FC236}">
                <a16:creationId xmlns:a16="http://schemas.microsoft.com/office/drawing/2014/main" id="{AB28ED78-257F-FD58-108B-814F98B8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133600"/>
            <a:ext cx="977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">
            <a:extLst>
              <a:ext uri="{FF2B5EF4-FFF2-40B4-BE49-F238E27FC236}">
                <a16:creationId xmlns:a16="http://schemas.microsoft.com/office/drawing/2014/main" id="{1CBFD8BB-0635-C6F2-1164-E5A4C5FF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825500"/>
            <a:ext cx="1003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Title 3">
            <a:extLst>
              <a:ext uri="{FF2B5EF4-FFF2-40B4-BE49-F238E27FC236}">
                <a16:creationId xmlns:a16="http://schemas.microsoft.com/office/drawing/2014/main" id="{6FD47DFA-9995-0FF1-FB42-13D45F145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238" y="296863"/>
            <a:ext cx="4800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Case Study: Amazing Progress in </a:t>
            </a:r>
            <a:r>
              <a:rPr lang="en-US" altLang="en-US">
                <a:solidFill>
                  <a:srgbClr val="00B050"/>
                </a:solidFill>
                <a:ea typeface="ＭＳ Ｐゴシック" panose="020B0600070205080204" pitchFamily="34" charset="-128"/>
              </a:rPr>
              <a:t>Scaling</a:t>
            </a:r>
            <a:r>
              <a:rPr lang="en-US" altLang="en-US">
                <a:ea typeface="ＭＳ Ｐゴシック" panose="020B0600070205080204" pitchFamily="34" charset="-128"/>
              </a:rPr>
              <a:t> &amp; 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Integration</a:t>
            </a:r>
            <a:r>
              <a:rPr lang="en-US" altLang="en-US">
                <a:ea typeface="ＭＳ Ｐゴシック" panose="020B0600070205080204" pitchFamily="34" charset="-128"/>
              </a:rPr>
              <a:t> with Genotype-Phenotype Relationships</a:t>
            </a:r>
          </a:p>
        </p:txBody>
      </p:sp>
    </p:spTree>
  </p:cSld>
  <p:clrMapOvr>
    <a:masterClrMapping/>
  </p:clrMapOvr>
  <p:transition advTm="46176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D75BED00-8C1F-6A83-4B52-D658A9A8C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066800"/>
            <a:ext cx="2895600" cy="3733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</a:t>
            </a:r>
            <a:r>
              <a:rPr lang="en-US" altLang="en-US">
                <a:solidFill>
                  <a:srgbClr val="00B050"/>
                </a:solidFill>
                <a:ea typeface="ＭＳ Ｐゴシック" panose="020B0600070205080204" pitchFamily="34" charset="-128"/>
              </a:rPr>
              <a:t>Scaling </a:t>
            </a:r>
            <a:r>
              <a:rPr lang="en-US" altLang="en-US">
                <a:ea typeface="ＭＳ Ｐゴシック" panose="020B0600070205080204" pitchFamily="34" charset="-128"/>
              </a:rPr>
              <a:t>of Genomic Data Science: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Powered by exponential increases in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data &amp; computing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Moore’s Law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24578" name="Picture 7">
            <a:extLst>
              <a:ext uri="{FF2B5EF4-FFF2-40B4-BE49-F238E27FC236}">
                <a16:creationId xmlns:a16="http://schemas.microsoft.com/office/drawing/2014/main" id="{8393A015-C8D9-7844-6A6A-0C3E0AE0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-55563"/>
            <a:ext cx="478155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9" descr="http://www.nature.com/polopoly_fs/7.33896.1455023892%21/image/nature_NF_Moore-Law_11.02.2016-WEB.png_gen/derivatives/landscape_630/nature_NF_Moore-Law_11.02.2016-WEB.png">
            <a:extLst>
              <a:ext uri="{FF2B5EF4-FFF2-40B4-BE49-F238E27FC236}">
                <a16:creationId xmlns:a16="http://schemas.microsoft.com/office/drawing/2014/main" id="{8AF3F14A-7452-B1E9-641E-60DF96BB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46729"/>
          <a:stretch>
            <a:fillRect/>
          </a:stretch>
        </p:blipFill>
        <p:spPr bwMode="auto">
          <a:xfrm>
            <a:off x="4438650" y="3492500"/>
            <a:ext cx="47815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">
            <a:extLst>
              <a:ext uri="{FF2B5EF4-FFF2-40B4-BE49-F238E27FC236}">
                <a16:creationId xmlns:a16="http://schemas.microsoft.com/office/drawing/2014/main" id="{223EDAA2-C826-CE52-6294-8F000BFEF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3525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-571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A6A6A6"/>
              </a:buClr>
              <a:buSzPct val="100000"/>
            </a:pPr>
            <a:r>
              <a:rPr lang="en-US" altLang="en-US" sz="1600">
                <a:solidFill>
                  <a:srgbClr val="A6A6A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[NHGRI website + Waldrop (‘15) Nature]</a:t>
            </a:r>
          </a:p>
        </p:txBody>
      </p:sp>
    </p:spTree>
  </p:cSld>
  <p:clrMapOvr>
    <a:masterClrMapping/>
  </p:clrMapOvr>
  <p:transition advTm="46976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>
            <a:extLst>
              <a:ext uri="{FF2B5EF4-FFF2-40B4-BE49-F238E27FC236}">
                <a16:creationId xmlns:a16="http://schemas.microsoft.com/office/drawing/2014/main" id="{1EF0353F-C2FF-E4D1-1199-7B7B4FC22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95550"/>
            <a:ext cx="293846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Moore’s &amp; Kryder’s Laws</a:t>
            </a:r>
            <a:r>
              <a:rPr lang="en-US" altLang="en-US" sz="1600">
                <a:solidFill>
                  <a:srgbClr val="000000"/>
                </a:solidFill>
              </a:rPr>
              <a:t> </a:t>
            </a:r>
            <a:endParaRPr lang="en-US" altLang="en-US" sz="2000">
              <a:solidFill>
                <a:srgbClr val="000000"/>
              </a:solidFill>
            </a:endParaRPr>
          </a:p>
          <a:p>
            <a:pPr lvl="1"/>
            <a:r>
              <a:rPr lang="en-US" altLang="en-US" sz="1400">
                <a:solidFill>
                  <a:srgbClr val="000000"/>
                </a:solidFill>
              </a:rPr>
              <a:t>As important as the increase in computer speed has been, the ability to store large amounts of information on computers is even more crucial</a:t>
            </a:r>
          </a:p>
          <a:p>
            <a:r>
              <a:rPr lang="en-US" altLang="en-US" sz="2000">
                <a:solidFill>
                  <a:srgbClr val="000000"/>
                </a:solidFill>
              </a:rPr>
              <a:t>Exponential increase seen in Kryder’s law is a superposition of </a:t>
            </a:r>
            <a:br>
              <a:rPr lang="en-US" altLang="en-US" sz="2000">
                <a:solidFill>
                  <a:srgbClr val="000000"/>
                </a:solidFill>
              </a:rPr>
            </a:br>
            <a:r>
              <a:rPr lang="en-US" altLang="en-US" sz="2000">
                <a:solidFill>
                  <a:srgbClr val="000000"/>
                </a:solidFill>
              </a:rPr>
              <a:t>S-curves for different technologies</a:t>
            </a:r>
          </a:p>
          <a:p>
            <a:pPr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A4ADDAC7-23E1-C739-2504-D2506BFE8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708025"/>
            <a:ext cx="3170238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2D2DB9"/>
                </a:solidFill>
                <a:ea typeface="ＭＳ Ｐゴシック" panose="020B0600070205080204" pitchFamily="34" charset="-128"/>
              </a:rPr>
              <a:t>Kryder’s Law and   S-curves underlying exponential growth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2E364DB0-53BF-9951-4ADF-172FF01A74B9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-341313"/>
            <a:ext cx="5537200" cy="7237413"/>
            <a:chOff x="4296613" y="1447800"/>
            <a:chExt cx="3988768" cy="5212165"/>
          </a:xfrm>
        </p:grpSpPr>
        <p:pic>
          <p:nvPicPr>
            <p:cNvPr id="25605" name="Picture 6">
              <a:extLst>
                <a:ext uri="{FF2B5EF4-FFF2-40B4-BE49-F238E27FC236}">
                  <a16:creationId xmlns:a16="http://schemas.microsoft.com/office/drawing/2014/main" id="{31BDBC00-E969-75A4-74FF-1C2F0E07B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6"/>
            <a:stretch>
              <a:fillRect/>
            </a:stretch>
          </p:blipFill>
          <p:spPr bwMode="auto">
            <a:xfrm>
              <a:off x="4296613" y="1447800"/>
              <a:ext cx="3988768" cy="521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57BB0F7-6D7E-DB73-AE5D-4D309C393E41}"/>
                </a:ext>
              </a:extLst>
            </p:cNvPr>
            <p:cNvSpPr/>
            <p:nvPr/>
          </p:nvSpPr>
          <p:spPr bwMode="auto">
            <a:xfrm>
              <a:off x="4316054" y="1606715"/>
              <a:ext cx="339640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FE0789-102F-B5A6-C486-AE764011B5CB}"/>
                </a:ext>
              </a:extLst>
            </p:cNvPr>
            <p:cNvSpPr/>
            <p:nvPr/>
          </p:nvSpPr>
          <p:spPr bwMode="auto">
            <a:xfrm>
              <a:off x="4402965" y="4134484"/>
              <a:ext cx="338496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4" name="Rectangle 8">
            <a:extLst>
              <a:ext uri="{FF2B5EF4-FFF2-40B4-BE49-F238E27FC236}">
                <a16:creationId xmlns:a16="http://schemas.microsoft.com/office/drawing/2014/main" id="{69958F3B-E832-F4E7-B066-AD7087976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Muir et al. (‘15) GenomeBiol.]</a:t>
            </a:r>
            <a:endParaRPr lang="en-US" altLang="en-US" sz="1200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A13A531-E685-7885-6A9B-013BCC7BB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1066800"/>
            <a:ext cx="2133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Sequencing cost reductions have resulted in an explosion of data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D3703295-2B25-7E04-B429-2BD9AE19A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2819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The type of sequence data deposited has changed as well.</a:t>
            </a:r>
            <a:endParaRPr lang="en-US" altLang="en-US" sz="1600">
              <a:solidFill>
                <a:srgbClr val="000000"/>
              </a:solidFill>
            </a:endParaRPr>
          </a:p>
          <a:p>
            <a:pPr eaLnBrk="1" hangingPunct="1"/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6627" name="Rectangle 8">
            <a:extLst>
              <a:ext uri="{FF2B5EF4-FFF2-40B4-BE49-F238E27FC236}">
                <a16:creationId xmlns:a16="http://schemas.microsoft.com/office/drawing/2014/main" id="{F6B66EE0-48A9-9DCC-151E-88B50FA67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Muir et al. (‘15) GenomeBiol.]</a:t>
            </a:r>
            <a:endParaRPr lang="en-US" altLang="en-US" sz="1200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pic>
        <p:nvPicPr>
          <p:cNvPr id="26628" name="Picture 7">
            <a:extLst>
              <a:ext uri="{FF2B5EF4-FFF2-40B4-BE49-F238E27FC236}">
                <a16:creationId xmlns:a16="http://schemas.microsoft.com/office/drawing/2014/main" id="{EF40C852-8EC3-B9CF-937F-97C997996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3309938"/>
            <a:ext cx="4976812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id="{EA391F90-A839-F317-4E8B-6839B3DD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6"/>
          <a:stretch>
            <a:fillRect/>
          </a:stretch>
        </p:blipFill>
        <p:spPr bwMode="auto">
          <a:xfrm>
            <a:off x="4348163" y="33338"/>
            <a:ext cx="4795837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EAC2CEB-9901-6BA9-3C84-57A98E4CB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sp>
        <p:nvSpPr>
          <p:cNvPr id="27650" name="TextBox 1">
            <a:extLst>
              <a:ext uri="{FF2B5EF4-FFF2-40B4-BE49-F238E27FC236}">
                <a16:creationId xmlns:a16="http://schemas.microsoft.com/office/drawing/2014/main" id="{600E4966-9D3A-C427-D77C-251736B73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7651" name="Rectangle 8">
            <a:extLst>
              <a:ext uri="{FF2B5EF4-FFF2-40B4-BE49-F238E27FC236}">
                <a16:creationId xmlns:a16="http://schemas.microsoft.com/office/drawing/2014/main" id="{DA321206-EB55-5D1A-4F6A-A217A0C15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C65B1B49-247F-ED50-D40D-8AF0C7AB5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C5BF463-ED02-7523-A05F-A776321C0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sp>
        <p:nvSpPr>
          <p:cNvPr id="28674" name="TextBox 1">
            <a:extLst>
              <a:ext uri="{FF2B5EF4-FFF2-40B4-BE49-F238E27FC236}">
                <a16:creationId xmlns:a16="http://schemas.microsoft.com/office/drawing/2014/main" id="{7DAF64D9-0737-C533-8DC1-D8FA5F09D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8675" name="Rectangle 8">
            <a:extLst>
              <a:ext uri="{FF2B5EF4-FFF2-40B4-BE49-F238E27FC236}">
                <a16:creationId xmlns:a16="http://schemas.microsoft.com/office/drawing/2014/main" id="{EC1DFAC7-39AF-5D56-C27D-178F935B0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3D767565-BF09-B7F6-0856-379949F6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17">
            <a:extLst>
              <a:ext uri="{FF2B5EF4-FFF2-40B4-BE49-F238E27FC236}">
                <a16:creationId xmlns:a16="http://schemas.microsoft.com/office/drawing/2014/main" id="{06A33D9F-8218-0182-3D64-411344E6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9393" r="17488" b="9251"/>
          <a:stretch>
            <a:fillRect/>
          </a:stretch>
        </p:blipFill>
        <p:spPr bwMode="auto">
          <a:xfrm>
            <a:off x="3390900" y="5091113"/>
            <a:ext cx="14176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2">
            <a:extLst>
              <a:ext uri="{FF2B5EF4-FFF2-40B4-BE49-F238E27FC236}">
                <a16:creationId xmlns:a16="http://schemas.microsoft.com/office/drawing/2014/main" id="{59AD2584-850B-FDBD-1361-5861352CB33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13100" y="2706688"/>
            <a:ext cx="676275" cy="2384425"/>
          </a:xfrm>
          <a:prstGeom prst="straightConnector1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round/>
            <a:headEnd type="triangle" w="sm" len="sm"/>
            <a:tailEnd type="none" w="med" len="med"/>
          </a:ln>
        </p:spPr>
      </p:cxnSp>
      <p:pic>
        <p:nvPicPr>
          <p:cNvPr id="28679" name="Picture 1">
            <a:extLst>
              <a:ext uri="{FF2B5EF4-FFF2-40B4-BE49-F238E27FC236}">
                <a16:creationId xmlns:a16="http://schemas.microsoft.com/office/drawing/2014/main" id="{FB3B6A31-756F-AD73-D484-A777BC17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-623" r="433" b="623"/>
          <a:stretch>
            <a:fillRect/>
          </a:stretch>
        </p:blipFill>
        <p:spPr bwMode="auto">
          <a:xfrm>
            <a:off x="103188" y="5419725"/>
            <a:ext cx="32305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87967894-75F1-67AA-30C5-B9A6ABD92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sp>
        <p:nvSpPr>
          <p:cNvPr id="29698" name="TextBox 1">
            <a:extLst>
              <a:ext uri="{FF2B5EF4-FFF2-40B4-BE49-F238E27FC236}">
                <a16:creationId xmlns:a16="http://schemas.microsoft.com/office/drawing/2014/main" id="{587C1682-3FDC-520E-1284-A9DDE4D3F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9699" name="Rectangle 8">
            <a:extLst>
              <a:ext uri="{FF2B5EF4-FFF2-40B4-BE49-F238E27FC236}">
                <a16:creationId xmlns:a16="http://schemas.microsoft.com/office/drawing/2014/main" id="{BB61C881-9285-02A0-13DA-5C28BC3D7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TextBox 11">
            <a:extLst>
              <a:ext uri="{FF2B5EF4-FFF2-40B4-BE49-F238E27FC236}">
                <a16:creationId xmlns:a16="http://schemas.microsoft.com/office/drawing/2014/main" id="{54615515-9048-2F52-691E-B0F4F798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5514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pic>
        <p:nvPicPr>
          <p:cNvPr id="29701" name="Picture 3">
            <a:extLst>
              <a:ext uri="{FF2B5EF4-FFF2-40B4-BE49-F238E27FC236}">
                <a16:creationId xmlns:a16="http://schemas.microsoft.com/office/drawing/2014/main" id="{E5B8E8CB-2D08-8786-763E-6FE6A3451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BABF962-6160-2E77-7548-CC3819C5B4D0}"/>
              </a:ext>
            </a:extLst>
          </p:cNvPr>
          <p:cNvSpPr/>
          <p:nvPr/>
        </p:nvSpPr>
        <p:spPr bwMode="auto">
          <a:xfrm>
            <a:off x="4530725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9703" name="Picture 29">
            <a:extLst>
              <a:ext uri="{FF2B5EF4-FFF2-40B4-BE49-F238E27FC236}">
                <a16:creationId xmlns:a16="http://schemas.microsoft.com/office/drawing/2014/main" id="{562A4003-F487-3BEF-C521-BA7CA0B6E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4" b="1363"/>
          <a:stretch>
            <a:fillRect/>
          </a:stretch>
        </p:blipFill>
        <p:spPr bwMode="auto">
          <a:xfrm>
            <a:off x="4519613" y="1708150"/>
            <a:ext cx="4410075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4" name="Straight Arrow Connector 3">
            <a:extLst>
              <a:ext uri="{FF2B5EF4-FFF2-40B4-BE49-F238E27FC236}">
                <a16:creationId xmlns:a16="http://schemas.microsoft.com/office/drawing/2014/main" id="{BC9AE132-F8EC-4F08-A030-7B764A4C09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71975" y="2943225"/>
            <a:ext cx="56991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27E93DE-4589-9C72-1538-BDB549588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00D91505-1D46-D92C-C923-1A167D4A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8">
            <a:extLst>
              <a:ext uri="{FF2B5EF4-FFF2-40B4-BE49-F238E27FC236}">
                <a16:creationId xmlns:a16="http://schemas.microsoft.com/office/drawing/2014/main" id="{BD15238B-1CDD-3D69-83ED-E84052024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D139C99D-2465-33DA-45CB-807F2515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cxnSp>
        <p:nvCxnSpPr>
          <p:cNvPr id="30725" name="Straight Arrow Connector 2">
            <a:extLst>
              <a:ext uri="{FF2B5EF4-FFF2-40B4-BE49-F238E27FC236}">
                <a16:creationId xmlns:a16="http://schemas.microsoft.com/office/drawing/2014/main" id="{87FD8DA6-5E79-1BD6-B27F-9B7C328598F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73525" y="3525838"/>
            <a:ext cx="1149350" cy="9525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6" name="Picture 2">
            <a:extLst>
              <a:ext uri="{FF2B5EF4-FFF2-40B4-BE49-F238E27FC236}">
                <a16:creationId xmlns:a16="http://schemas.microsoft.com/office/drawing/2014/main" id="{E157B7A3-7218-8436-8103-B0E4B2B0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562100"/>
            <a:ext cx="34925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>
            <a:extLst>
              <a:ext uri="{FF2B5EF4-FFF2-40B4-BE49-F238E27FC236}">
                <a16:creationId xmlns:a16="http://schemas.microsoft.com/office/drawing/2014/main" id="{B2150086-64FE-D600-694B-BE52578F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0"/>
            <a:ext cx="4637087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1157A-D0D9-B5BB-77FE-F9F63F44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800"/>
            <a:ext cx="31242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 Success of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Scale</a:t>
            </a:r>
            <a:r>
              <a:rPr lang="en-US" dirty="0"/>
              <a:t> &amp; </a:t>
            </a:r>
            <a:r>
              <a:rPr lang="en-US" dirty="0">
                <a:solidFill>
                  <a:srgbClr val="C00000"/>
                </a:solidFill>
              </a:rPr>
              <a:t>Integration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Many </a:t>
            </a:r>
            <a:r>
              <a:rPr lang="en-US" u="sng" dirty="0"/>
              <a:t>GWAS </a:t>
            </a:r>
            <a:r>
              <a:rPr lang="en-US" dirty="0"/>
              <a:t>variants found, most not in genes, but affecting regulatory </a:t>
            </a:r>
            <a:r>
              <a:rPr lang="en-US" u="sng" dirty="0"/>
              <a:t>network</a:t>
            </a:r>
          </a:p>
        </p:txBody>
      </p:sp>
      <p:sp>
        <p:nvSpPr>
          <p:cNvPr id="31747" name="Content Placeholder 1">
            <a:extLst>
              <a:ext uri="{FF2B5EF4-FFF2-40B4-BE49-F238E27FC236}">
                <a16:creationId xmlns:a16="http://schemas.microsoft.com/office/drawing/2014/main" id="{0BC909E3-09E7-7784-5A4B-DE8DDC865D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89450" y="4403725"/>
            <a:ext cx="4121150" cy="2133600"/>
          </a:xfrm>
        </p:spPr>
        <p:txBody>
          <a:bodyPr/>
          <a:lstStyle/>
          <a:p>
            <a:r>
              <a:rPr lang="en-US" altLang="en-US" sz="1800">
                <a:ea typeface="ＭＳ Ｐゴシック" panose="020B0600070205080204" pitchFamily="34" charset="-128"/>
              </a:rPr>
              <a:t>A 1st GWAS done at Yale, for AMD: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(Klein et al. 05, Science)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Many since then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Most SNVs fall into non-coding regulatory regions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400">
                <a:ea typeface="ＭＳ Ｐゴシック" panose="020B0600070205080204" pitchFamily="34" charset="-128"/>
              </a:rPr>
              <a:t>(major contributions by Yale groups to this ENCODE annotation effort)</a:t>
            </a:r>
            <a:endParaRPr lang="en-US" altLang="en-US" sz="1800"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</p:txBody>
      </p:sp>
      <p:pic>
        <p:nvPicPr>
          <p:cNvPr id="31748" name="Picture 6">
            <a:extLst>
              <a:ext uri="{FF2B5EF4-FFF2-40B4-BE49-F238E27FC236}">
                <a16:creationId xmlns:a16="http://schemas.microsoft.com/office/drawing/2014/main" id="{5629C9F2-5F64-DCA6-0F76-F733DAF178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7425"/>
            <a:ext cx="441325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">
            <a:extLst>
              <a:ext uri="{FF2B5EF4-FFF2-40B4-BE49-F238E27FC236}">
                <a16:creationId xmlns:a16="http://schemas.microsoft.com/office/drawing/2014/main" id="{F01907A7-C5F8-8199-0B38-685657297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6519863"/>
            <a:ext cx="1714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k-SK" altLang="en-US" sz="1600">
                <a:solidFill>
                  <a:srgbClr val="7F7F7F"/>
                </a:solidFill>
              </a:rPr>
              <a:t> [</a:t>
            </a:r>
            <a:r>
              <a:rPr lang="sk-SK" altLang="en-US" sz="1600" i="1">
                <a:solidFill>
                  <a:srgbClr val="7F7F7F"/>
                </a:solidFill>
              </a:rPr>
              <a:t>Nature</a:t>
            </a:r>
            <a:r>
              <a:rPr lang="sk-SK" altLang="en-US" sz="1600">
                <a:solidFill>
                  <a:srgbClr val="7F7F7F"/>
                </a:solidFill>
              </a:rPr>
              <a:t> 489: 91]</a:t>
            </a:r>
            <a:endParaRPr lang="en-US" altLang="en-US" sz="160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advTm="7733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6A3B642C-486E-B66A-3D24-49D04E4C17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Overview: what is </a:t>
            </a:r>
            <a:b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science? </a:t>
            </a:r>
          </a:p>
        </p:txBody>
      </p:sp>
      <p:sp>
        <p:nvSpPr>
          <p:cNvPr id="11266" name="Subtitle 2">
            <a:extLst>
              <a:ext uri="{FF2B5EF4-FFF2-40B4-BE49-F238E27FC236}">
                <a16:creationId xmlns:a16="http://schemas.microsoft.com/office/drawing/2014/main" id="{E39CB568-72EB-3724-2F5D-BAA028E556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(Placing it into the context of Data Science, in general)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56">
            <a:extLst>
              <a:ext uri="{FF2B5EF4-FFF2-40B4-BE49-F238E27FC236}">
                <a16:creationId xmlns:a16="http://schemas.microsoft.com/office/drawing/2014/main" id="{E209B127-8C53-703C-7A7F-B055B45C0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1938"/>
            <a:ext cx="4135438" cy="596900"/>
          </a:xfrm>
        </p:spPr>
        <p:txBody>
          <a:bodyPr lIns="91425" tIns="91425" rIns="91425" bIns="91425" anchor="t"/>
          <a:lstStyle/>
          <a:p>
            <a:r>
              <a:rPr lang="en-US" altLang="en-US">
                <a:ea typeface="ＭＳ Ｐゴシック" panose="020B0600070205080204" pitchFamily="34" charset="-128"/>
                <a:sym typeface="Roboto" panose="020F0502020204030204" pitchFamily="34" charset="0"/>
              </a:rPr>
              <a:t>Basic Science to Medicine</a:t>
            </a:r>
            <a:endParaRPr lang="en-US" altLang="en-US" sz="1400" i="1">
              <a:ea typeface="ＭＳ Ｐゴシック" panose="020B0600070205080204" pitchFamily="34" charset="-128"/>
              <a:sym typeface="Roboto" panose="020F0502020204030204" pitchFamily="34" charset="0"/>
            </a:endParaRPr>
          </a:p>
        </p:txBody>
      </p:sp>
      <p:sp>
        <p:nvSpPr>
          <p:cNvPr id="32770" name="Content Placeholder 1">
            <a:extLst>
              <a:ext uri="{FF2B5EF4-FFF2-40B4-BE49-F238E27FC236}">
                <a16:creationId xmlns:a16="http://schemas.microsoft.com/office/drawing/2014/main" id="{F018F0F9-FA8D-8F9E-5D97-641C24F7CD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83213" y="141288"/>
            <a:ext cx="3659187" cy="41211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Large-scale ‘omics data as an anchor to organize phenotypic data – EMRs, wearables…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1st [‘05-]: Exomes &amp; chips of disease-focused cohorts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init. GWAS, TCGA, PGC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2nd [‘15-]: Integration of full WGS with rich &amp; diverse phenotypes - UKBiobank, TopMed, Genomics England, PCAWG, All of Us</a:t>
            </a:r>
          </a:p>
        </p:txBody>
      </p:sp>
      <p:sp>
        <p:nvSpPr>
          <p:cNvPr id="32771" name="Shape 61">
            <a:extLst>
              <a:ext uri="{FF2B5EF4-FFF2-40B4-BE49-F238E27FC236}">
                <a16:creationId xmlns:a16="http://schemas.microsoft.com/office/drawing/2014/main" id="{DA231698-136A-72C7-F577-BDD7E6FA37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 rot="16200000">
            <a:off x="-645319" y="1512094"/>
            <a:ext cx="2697163" cy="1196975"/>
          </a:xfrm>
        </p:spPr>
        <p:txBody>
          <a:bodyPr lIns="91425" tIns="91425" rIns="91425" bIns="91425" anchor="t"/>
          <a:lstStyle/>
          <a:p>
            <a:r>
              <a:rPr lang="en-US" altLang="en-US" sz="4000">
                <a:solidFill>
                  <a:srgbClr val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  <a:sym typeface="Impact" panose="020B0806030902050204" pitchFamily="34" charset="0"/>
              </a:rPr>
              <a:t>INITIATIVES</a:t>
            </a:r>
          </a:p>
        </p:txBody>
      </p:sp>
      <p:pic>
        <p:nvPicPr>
          <p:cNvPr id="32772" name="Shape 60">
            <a:extLst>
              <a:ext uri="{FF2B5EF4-FFF2-40B4-BE49-F238E27FC236}">
                <a16:creationId xmlns:a16="http://schemas.microsoft.com/office/drawing/2014/main" id="{82C34CB9-21FD-4F07-FB3A-6ABBC14A202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325813"/>
            <a:ext cx="17557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2">
            <a:extLst>
              <a:ext uri="{FF2B5EF4-FFF2-40B4-BE49-F238E27FC236}">
                <a16:creationId xmlns:a16="http://schemas.microsoft.com/office/drawing/2014/main" id="{D8084D94-72A6-7E85-4F47-264609786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6496050"/>
            <a:ext cx="740568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Medical Big Data: Promise and Challenges (Lee and Yoon , </a:t>
            </a:r>
            <a:r>
              <a:rPr lang="en-US" altLang="en-US" sz="1400" i="1" dirty="0">
                <a:solidFill>
                  <a:schemeClr val="bg1">
                    <a:lumMod val="50000"/>
                  </a:schemeClr>
                </a:solidFill>
              </a:rPr>
              <a:t>Kidney Res. </a:t>
            </a:r>
            <a:r>
              <a:rPr lang="en-US" altLang="en-US" sz="1400" i="1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alt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1400" i="1" dirty="0" err="1">
                <a:solidFill>
                  <a:schemeClr val="bg1">
                    <a:lumMod val="50000"/>
                  </a:schemeClr>
                </a:solidFill>
              </a:rPr>
              <a:t>Pract</a:t>
            </a:r>
            <a:r>
              <a:rPr lang="en-US" altLang="en-US" sz="14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, 2017) </a:t>
            </a:r>
          </a:p>
        </p:txBody>
      </p:sp>
      <p:pic>
        <p:nvPicPr>
          <p:cNvPr id="32774" name="Picture 1">
            <a:extLst>
              <a:ext uri="{FF2B5EF4-FFF2-40B4-BE49-F238E27FC236}">
                <a16:creationId xmlns:a16="http://schemas.microsoft.com/office/drawing/2014/main" id="{925A496F-543E-8468-90AF-BCE2B89CC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676400"/>
            <a:ext cx="17748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">
            <a:extLst>
              <a:ext uri="{FF2B5EF4-FFF2-40B4-BE49-F238E27FC236}">
                <a16:creationId xmlns:a16="http://schemas.microsoft.com/office/drawing/2014/main" id="{1BDD8619-EAEF-458B-5891-1D55EE2B5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2098675"/>
            <a:ext cx="189706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>
            <a:extLst>
              <a:ext uri="{FF2B5EF4-FFF2-40B4-BE49-F238E27FC236}">
                <a16:creationId xmlns:a16="http://schemas.microsoft.com/office/drawing/2014/main" id="{2CF40E8E-DBAF-439C-AAE6-1E5BA7D55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3600"/>
            <a:ext cx="20891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>
            <a:extLst>
              <a:ext uri="{FF2B5EF4-FFF2-40B4-BE49-F238E27FC236}">
                <a16:creationId xmlns:a16="http://schemas.microsoft.com/office/drawing/2014/main" id="{79620D6C-15B4-91AC-00E7-291F1FA3C7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338388"/>
            <a:ext cx="19018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Shape 66">
            <a:extLst>
              <a:ext uri="{FF2B5EF4-FFF2-40B4-BE49-F238E27FC236}">
                <a16:creationId xmlns:a16="http://schemas.microsoft.com/office/drawing/2014/main" id="{BDDC23B0-6C05-84F8-78C4-B6E5603CC73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">
            <a:off x="1379538" y="5467350"/>
            <a:ext cx="1311275" cy="60007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Shape 68">
            <a:extLst>
              <a:ext uri="{FF2B5EF4-FFF2-40B4-BE49-F238E27FC236}">
                <a16:creationId xmlns:a16="http://schemas.microsoft.com/office/drawing/2014/main" id="{3C560280-E4CE-EB28-50F4-41480A67B8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16">
            <a:off x="1358900" y="4595813"/>
            <a:ext cx="1352550" cy="60642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">
            <a:extLst>
              <a:ext uri="{FF2B5EF4-FFF2-40B4-BE49-F238E27FC236}">
                <a16:creationId xmlns:a16="http://schemas.microsoft.com/office/drawing/2014/main" id="{23A978D6-6349-F76D-9187-584A93C0C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408488"/>
            <a:ext cx="1270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2">
            <a:extLst>
              <a:ext uri="{FF2B5EF4-FFF2-40B4-BE49-F238E27FC236}">
                <a16:creationId xmlns:a16="http://schemas.microsoft.com/office/drawing/2014/main" id="{FFD876EF-7DD0-D210-93D3-4CA3406F36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595938"/>
            <a:ext cx="1930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hape 61">
            <a:extLst>
              <a:ext uri="{FF2B5EF4-FFF2-40B4-BE49-F238E27FC236}">
                <a16:creationId xmlns:a16="http://schemas.microsoft.com/office/drawing/2014/main" id="{8FBFB1AA-68F9-88EE-5C79-4D9652C6DA63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1389062" y="4654550"/>
            <a:ext cx="4187825" cy="1196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>
              <a:defRPr/>
            </a:pPr>
            <a:r>
              <a:rPr lang="en-US" altLang="en-US" sz="4000" kern="0" dirty="0">
                <a:solidFill>
                  <a:srgbClr val="000000"/>
                </a:solidFill>
                <a:latin typeface="Impact" charset="0"/>
                <a:ea typeface="Impact" charset="0"/>
                <a:cs typeface="Impact" charset="0"/>
                <a:sym typeface="Impact" charset="0"/>
              </a:rPr>
              <a:t>STARTUPS</a:t>
            </a:r>
          </a:p>
        </p:txBody>
      </p:sp>
      <p:pic>
        <p:nvPicPr>
          <p:cNvPr id="32783" name="Picture 1">
            <a:extLst>
              <a:ext uri="{FF2B5EF4-FFF2-40B4-BE49-F238E27FC236}">
                <a16:creationId xmlns:a16="http://schemas.microsoft.com/office/drawing/2014/main" id="{C33FCA9B-6E79-0FE3-7A74-DB4DEF2D72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1100138"/>
            <a:ext cx="12541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2">
            <a:extLst>
              <a:ext uri="{FF2B5EF4-FFF2-40B4-BE49-F238E27FC236}">
                <a16:creationId xmlns:a16="http://schemas.microsoft.com/office/drawing/2014/main" id="{D0AE96B1-5724-2FE5-D846-F74AFAB913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3351213"/>
            <a:ext cx="17811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35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0F09EAB-ABE9-2F03-F1A5-80553C3D0C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34818" name="Subtitle 2">
            <a:extLst>
              <a:ext uri="{FF2B5EF4-FFF2-40B4-BE49-F238E27FC236}">
                <a16:creationId xmlns:a16="http://schemas.microsoft.com/office/drawing/2014/main" id="{723E3401-D048-B1E6-A79A-AB4A098144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The Future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90">
            <a:extLst>
              <a:ext uri="{FF2B5EF4-FFF2-40B4-BE49-F238E27FC236}">
                <a16:creationId xmlns:a16="http://schemas.microsoft.com/office/drawing/2014/main" id="{35602EBE-29AD-3711-B1E3-A44F36CA7C8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962400"/>
            <a:ext cx="841375" cy="2503488"/>
            <a:chOff x="4343400" y="3962400"/>
            <a:chExt cx="841248" cy="2502932"/>
          </a:xfrm>
        </p:grpSpPr>
        <p:pic>
          <p:nvPicPr>
            <p:cNvPr id="35858" name="Picture 4" descr="C:\Users\JM\Desktop\Untitled-2.png">
              <a:extLst>
                <a:ext uri="{FF2B5EF4-FFF2-40B4-BE49-F238E27FC236}">
                  <a16:creationId xmlns:a16="http://schemas.microsoft.com/office/drawing/2014/main" id="{0035D20E-08AB-722B-A046-4B6E98FC1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9" name="Picture 7" descr="C:\Users\JM\Desktop\Untitled-3.png">
              <a:extLst>
                <a:ext uri="{FF2B5EF4-FFF2-40B4-BE49-F238E27FC236}">
                  <a16:creationId xmlns:a16="http://schemas.microsoft.com/office/drawing/2014/main" id="{4B4E6B39-5E05-69F3-971D-13A47DAEC58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60" name="TextBox 33">
              <a:extLst>
                <a:ext uri="{FF2B5EF4-FFF2-40B4-BE49-F238E27FC236}">
                  <a16:creationId xmlns:a16="http://schemas.microsoft.com/office/drawing/2014/main" id="{35611926-8FD3-FA06-60B7-DB1244CA2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35861" name="TextBox 80">
              <a:extLst>
                <a:ext uri="{FF2B5EF4-FFF2-40B4-BE49-F238E27FC236}">
                  <a16:creationId xmlns:a16="http://schemas.microsoft.com/office/drawing/2014/main" id="{578E0CCF-05FA-3E4C-C520-B6F8498B3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35842" name="Picture 3" descr="C:\Users\JM\Desktop\adult-male-body-no-descriptors-hi.png">
            <a:extLst>
              <a:ext uri="{FF2B5EF4-FFF2-40B4-BE49-F238E27FC236}">
                <a16:creationId xmlns:a16="http://schemas.microsoft.com/office/drawing/2014/main" id="{9EC4529C-05E4-87FF-581A-0795708B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3" name="Group 85">
            <a:extLst>
              <a:ext uri="{FF2B5EF4-FFF2-40B4-BE49-F238E27FC236}">
                <a16:creationId xmlns:a16="http://schemas.microsoft.com/office/drawing/2014/main" id="{07795471-82F3-53F4-929C-7F2D14B0BE56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E4D527-FBDF-2B68-6B35-2338FD535DEF}"/>
                </a:ext>
              </a:extLst>
            </p:cNvPr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3E6810-640D-4D19-C97E-93B8ACB06942}"/>
                </a:ext>
              </a:extLst>
            </p:cNvPr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35F95AB-6822-312D-755F-BF39DB3C5E86}"/>
                </a:ext>
              </a:extLst>
            </p:cNvPr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0B7C794-9505-A46A-D1A8-DA6D122E0189}"/>
                </a:ext>
              </a:extLst>
            </p:cNvPr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44" name="Group 91">
            <a:extLst>
              <a:ext uri="{FF2B5EF4-FFF2-40B4-BE49-F238E27FC236}">
                <a16:creationId xmlns:a16="http://schemas.microsoft.com/office/drawing/2014/main" id="{AA3E21AC-7D67-3CFC-F2A5-CEFB98C142FD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A2B7F5-D442-7CEB-2E0D-13B0F74F7E99}"/>
                </a:ext>
              </a:extLst>
            </p:cNvPr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C70A37-20DA-EFC2-A1AE-EEA8B1585925}"/>
                </a:ext>
              </a:extLst>
            </p:cNvPr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F050969-EB82-384D-9DDC-24D4AF631744}"/>
                </a:ext>
              </a:extLst>
            </p:cNvPr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E998BDE-BAFF-3940-38BD-FF5A9D9C9712}"/>
                </a:ext>
              </a:extLst>
            </p:cNvPr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45" name="Group 84">
            <a:extLst>
              <a:ext uri="{FF2B5EF4-FFF2-40B4-BE49-F238E27FC236}">
                <a16:creationId xmlns:a16="http://schemas.microsoft.com/office/drawing/2014/main" id="{F65CEF2F-54F3-1F18-8D1D-E94C41FD1682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35848" name="Picture 6" descr="C:\Users\JM\Desktop\karyograms670.jpg">
              <a:extLst>
                <a:ext uri="{FF2B5EF4-FFF2-40B4-BE49-F238E27FC236}">
                  <a16:creationId xmlns:a16="http://schemas.microsoft.com/office/drawing/2014/main" id="{6EB8B16E-6388-8788-0F44-B28CF632E6B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6" descr="C:\Users\JM\Desktop\karyograms670.jpg">
              <a:extLst>
                <a:ext uri="{FF2B5EF4-FFF2-40B4-BE49-F238E27FC236}">
                  <a16:creationId xmlns:a16="http://schemas.microsoft.com/office/drawing/2014/main" id="{E00874B2-83ED-F695-97EC-E79807F80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6" name="TextBox 1">
            <a:extLst>
              <a:ext uri="{FF2B5EF4-FFF2-40B4-BE49-F238E27FC236}">
                <a16:creationId xmlns:a16="http://schemas.microsoft.com/office/drawing/2014/main" id="{231F781C-AD4C-BBCE-673E-05DE2F969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93838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altLang="en-US" sz="1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2C00131-5075-B423-3A6E-FE0F35EF7EF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Our field as future Gateway –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Personal Genomics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as a Gateway into Biology</a:t>
            </a:r>
          </a:p>
        </p:txBody>
      </p:sp>
    </p:spTree>
  </p:cSld>
  <p:clrMapOvr>
    <a:masterClrMapping/>
  </p:clrMapOvr>
  <p:transition advTm="4056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C:\Users\JM\Desktop\Untitled-4.png">
            <a:extLst>
              <a:ext uri="{FF2B5EF4-FFF2-40B4-BE49-F238E27FC236}">
                <a16:creationId xmlns:a16="http://schemas.microsoft.com/office/drawing/2014/main" id="{E006F377-6398-2DFF-485D-BC3D1A55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C:\Users\JM\Desktop\adult-male-body-no-descriptors-hi.png">
            <a:extLst>
              <a:ext uri="{FF2B5EF4-FFF2-40B4-BE49-F238E27FC236}">
                <a16:creationId xmlns:a16="http://schemas.microsoft.com/office/drawing/2014/main" id="{70558618-FE62-EDC1-3350-2559F7FA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16">
            <a:extLst>
              <a:ext uri="{FF2B5EF4-FFF2-40B4-BE49-F238E27FC236}">
                <a16:creationId xmlns:a16="http://schemas.microsoft.com/office/drawing/2014/main" id="{72EB7CBA-D5FB-1DEA-AEA5-7B0B95C1EEC1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28600"/>
            <a:ext cx="390525" cy="722313"/>
            <a:chOff x="5562600" y="267946"/>
            <a:chExt cx="390462" cy="722654"/>
          </a:xfrm>
        </p:grpSpPr>
        <p:pic>
          <p:nvPicPr>
            <p:cNvPr id="36905" name="Picture 6" descr="C:\Users\JM\Desktop\karyograms670.jpg">
              <a:extLst>
                <a:ext uri="{FF2B5EF4-FFF2-40B4-BE49-F238E27FC236}">
                  <a16:creationId xmlns:a16="http://schemas.microsoft.com/office/drawing/2014/main" id="{E2FB417E-5CC4-4C43-7C69-9836510AD1F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6" name="Picture 6" descr="C:\Users\JM\Desktop\karyograms670.jpg">
              <a:extLst>
                <a:ext uri="{FF2B5EF4-FFF2-40B4-BE49-F238E27FC236}">
                  <a16:creationId xmlns:a16="http://schemas.microsoft.com/office/drawing/2014/main" id="{A4CCF51F-AABE-470A-14B6-74232FA75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68" name="Group 15">
            <a:extLst>
              <a:ext uri="{FF2B5EF4-FFF2-40B4-BE49-F238E27FC236}">
                <a16:creationId xmlns:a16="http://schemas.microsoft.com/office/drawing/2014/main" id="{6884B12E-1618-DC86-103D-B88A8793C84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28600"/>
            <a:ext cx="390525" cy="722313"/>
            <a:chOff x="533400" y="228600"/>
            <a:chExt cx="390462" cy="722654"/>
          </a:xfrm>
        </p:grpSpPr>
        <p:pic>
          <p:nvPicPr>
            <p:cNvPr id="36903" name="Picture 6" descr="C:\Users\JM\Desktop\karyograms670.jpg">
              <a:extLst>
                <a:ext uri="{FF2B5EF4-FFF2-40B4-BE49-F238E27FC236}">
                  <a16:creationId xmlns:a16="http://schemas.microsoft.com/office/drawing/2014/main" id="{88424D7E-3183-818F-473E-01F962EE7A3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4" name="Picture 6" descr="C:\Users\JM\Desktop\karyograms670.jpg">
              <a:extLst>
                <a:ext uri="{FF2B5EF4-FFF2-40B4-BE49-F238E27FC236}">
                  <a16:creationId xmlns:a16="http://schemas.microsoft.com/office/drawing/2014/main" id="{AB6D682A-F135-88D5-544E-416BAC30C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69" name="Group 19">
            <a:extLst>
              <a:ext uri="{FF2B5EF4-FFF2-40B4-BE49-F238E27FC236}">
                <a16:creationId xmlns:a16="http://schemas.microsoft.com/office/drawing/2014/main" id="{3CA69E3A-4F6F-E6F7-C56D-43CE0DCBA98E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228600"/>
            <a:ext cx="390525" cy="722313"/>
            <a:chOff x="7924800" y="267946"/>
            <a:chExt cx="390462" cy="722654"/>
          </a:xfrm>
        </p:grpSpPr>
        <p:pic>
          <p:nvPicPr>
            <p:cNvPr id="36901" name="Picture 6" descr="C:\Users\JM\Desktop\karyograms670.jpg">
              <a:extLst>
                <a:ext uri="{FF2B5EF4-FFF2-40B4-BE49-F238E27FC236}">
                  <a16:creationId xmlns:a16="http://schemas.microsoft.com/office/drawing/2014/main" id="{DE4FDAA3-A435-E91A-1AEE-ADD8AE1BF4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2" name="Picture 6" descr="C:\Users\JM\Desktop\karyograms670.jpg">
              <a:extLst>
                <a:ext uri="{FF2B5EF4-FFF2-40B4-BE49-F238E27FC236}">
                  <a16:creationId xmlns:a16="http://schemas.microsoft.com/office/drawing/2014/main" id="{E8680CFA-DC28-EE8E-25C3-4DFAD229A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0" name="Group 20">
            <a:extLst>
              <a:ext uri="{FF2B5EF4-FFF2-40B4-BE49-F238E27FC236}">
                <a16:creationId xmlns:a16="http://schemas.microsoft.com/office/drawing/2014/main" id="{CA028061-7F80-5444-4D74-7CFCC712D07D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1828800"/>
            <a:ext cx="390525" cy="722313"/>
            <a:chOff x="7162800" y="1868146"/>
            <a:chExt cx="390462" cy="722654"/>
          </a:xfrm>
        </p:grpSpPr>
        <p:pic>
          <p:nvPicPr>
            <p:cNvPr id="36899" name="Picture 6" descr="C:\Users\JM\Desktop\karyograms670.jpg">
              <a:extLst>
                <a:ext uri="{FF2B5EF4-FFF2-40B4-BE49-F238E27FC236}">
                  <a16:creationId xmlns:a16="http://schemas.microsoft.com/office/drawing/2014/main" id="{47DEBCD9-38E1-5C11-D636-6947811E699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0" name="Picture 6" descr="C:\Users\JM\Desktop\karyograms670.jpg">
              <a:extLst>
                <a:ext uri="{FF2B5EF4-FFF2-40B4-BE49-F238E27FC236}">
                  <a16:creationId xmlns:a16="http://schemas.microsoft.com/office/drawing/2014/main" id="{AF819918-D17E-4406-1449-85F5F54BA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1" name="Group 25">
            <a:extLst>
              <a:ext uri="{FF2B5EF4-FFF2-40B4-BE49-F238E27FC236}">
                <a16:creationId xmlns:a16="http://schemas.microsoft.com/office/drawing/2014/main" id="{21740DDA-F72F-E31A-E0EE-5D7638306FF4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1828800"/>
            <a:ext cx="390525" cy="722313"/>
            <a:chOff x="8001000" y="1868146"/>
            <a:chExt cx="390462" cy="722654"/>
          </a:xfrm>
        </p:grpSpPr>
        <p:pic>
          <p:nvPicPr>
            <p:cNvPr id="36897" name="Picture 6" descr="C:\Users\JM\Desktop\karyograms670.jpg">
              <a:extLst>
                <a:ext uri="{FF2B5EF4-FFF2-40B4-BE49-F238E27FC236}">
                  <a16:creationId xmlns:a16="http://schemas.microsoft.com/office/drawing/2014/main" id="{C98C8D0A-628F-63FB-4FFA-922AF2199B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8" name="Picture 6" descr="C:\Users\JM\Desktop\karyograms670.jpg">
              <a:extLst>
                <a:ext uri="{FF2B5EF4-FFF2-40B4-BE49-F238E27FC236}">
                  <a16:creationId xmlns:a16="http://schemas.microsoft.com/office/drawing/2014/main" id="{9F8026CA-69EA-FE78-6324-ABDEC3AB4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88">
            <a:extLst>
              <a:ext uri="{FF2B5EF4-FFF2-40B4-BE49-F238E27FC236}">
                <a16:creationId xmlns:a16="http://schemas.microsoft.com/office/drawing/2014/main" id="{15C10BB5-786C-428B-983A-DC2E2E2A75E1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36895" name="Picture 6" descr="C:\Users\JM\Desktop\karyograms670.jpg">
              <a:extLst>
                <a:ext uri="{FF2B5EF4-FFF2-40B4-BE49-F238E27FC236}">
                  <a16:creationId xmlns:a16="http://schemas.microsoft.com/office/drawing/2014/main" id="{72E0C76F-0ACA-9F9F-261F-07BB4C5885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6" name="Picture 6" descr="C:\Users\JM\Desktop\karyograms670.jpg">
              <a:extLst>
                <a:ext uri="{FF2B5EF4-FFF2-40B4-BE49-F238E27FC236}">
                  <a16:creationId xmlns:a16="http://schemas.microsoft.com/office/drawing/2014/main" id="{09F678AB-371C-C963-5638-20B676875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3" name="Picture 6" descr="C:\Users\JM\Desktop\karyograms670.jpg">
            <a:extLst>
              <a:ext uri="{FF2B5EF4-FFF2-40B4-BE49-F238E27FC236}">
                <a16:creationId xmlns:a16="http://schemas.microsoft.com/office/drawing/2014/main" id="{204A2CF6-D44F-3852-6088-75AFFB152C8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6" descr="C:\Users\JM\Desktop\karyograms670.jpg">
            <a:extLst>
              <a:ext uri="{FF2B5EF4-FFF2-40B4-BE49-F238E27FC236}">
                <a16:creationId xmlns:a16="http://schemas.microsoft.com/office/drawing/2014/main" id="{3725C568-AB7F-21A0-CFE4-E2C6D2A0B00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6" descr="C:\Users\JM\Desktop\karyograms670.jpg">
            <a:extLst>
              <a:ext uri="{FF2B5EF4-FFF2-40B4-BE49-F238E27FC236}">
                <a16:creationId xmlns:a16="http://schemas.microsoft.com/office/drawing/2014/main" id="{CD09C401-2E14-312F-6301-B1C4A444175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6" descr="C:\Users\JM\Desktop\karyograms670.jpg">
            <a:extLst>
              <a:ext uri="{FF2B5EF4-FFF2-40B4-BE49-F238E27FC236}">
                <a16:creationId xmlns:a16="http://schemas.microsoft.com/office/drawing/2014/main" id="{61B3FD69-1BFD-0F1C-C965-8322E59C325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6" descr="C:\Users\JM\Desktop\karyograms670.jpg">
            <a:extLst>
              <a:ext uri="{FF2B5EF4-FFF2-40B4-BE49-F238E27FC236}">
                <a16:creationId xmlns:a16="http://schemas.microsoft.com/office/drawing/2014/main" id="{AEF11CEA-6E5F-0E99-0F7C-B144CC3E73A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6" descr="C:\Users\JM\Desktop\karyograms670.jpg">
            <a:extLst>
              <a:ext uri="{FF2B5EF4-FFF2-40B4-BE49-F238E27FC236}">
                <a16:creationId xmlns:a16="http://schemas.microsoft.com/office/drawing/2014/main" id="{297314AF-E04E-5B4E-A835-39BAB021D44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0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6" descr="C:\Users\JM\Desktop\karyograms670.jpg">
            <a:extLst>
              <a:ext uri="{FF2B5EF4-FFF2-40B4-BE49-F238E27FC236}">
                <a16:creationId xmlns:a16="http://schemas.microsoft.com/office/drawing/2014/main" id="{C67A2CFC-818C-A8DD-0996-BE792A10556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0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6" descr="C:\Users\JM\Desktop\karyograms670.jpg">
            <a:extLst>
              <a:ext uri="{FF2B5EF4-FFF2-40B4-BE49-F238E27FC236}">
                <a16:creationId xmlns:a16="http://schemas.microsoft.com/office/drawing/2014/main" id="{4EE26335-A491-F65B-5B49-220ADAC084B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6" descr="C:\Users\JM\Desktop\karyograms670.jpg">
            <a:extLst>
              <a:ext uri="{FF2B5EF4-FFF2-40B4-BE49-F238E27FC236}">
                <a16:creationId xmlns:a16="http://schemas.microsoft.com/office/drawing/2014/main" id="{268058F3-E80E-25A7-ECBE-740E535AEF9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0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6" descr="C:\Users\JM\Desktop\karyograms670.jpg">
            <a:extLst>
              <a:ext uri="{FF2B5EF4-FFF2-40B4-BE49-F238E27FC236}">
                <a16:creationId xmlns:a16="http://schemas.microsoft.com/office/drawing/2014/main" id="{B70A7BE8-28A0-6AB5-25A2-C1C7C227731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6" descr="C:\Users\JM\Desktop\karyograms670.jpg">
            <a:extLst>
              <a:ext uri="{FF2B5EF4-FFF2-40B4-BE49-F238E27FC236}">
                <a16:creationId xmlns:a16="http://schemas.microsoft.com/office/drawing/2014/main" id="{BBA47624-0A89-9FDA-8C12-285E8AAE62D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6" descr="C:\Users\JM\Desktop\karyograms670.jpg">
            <a:extLst>
              <a:ext uri="{FF2B5EF4-FFF2-40B4-BE49-F238E27FC236}">
                <a16:creationId xmlns:a16="http://schemas.microsoft.com/office/drawing/2014/main" id="{E0FBDC4D-150D-8769-05CA-10A0933F209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6" descr="C:\Users\JM\Desktop\karyograms670.jpg">
            <a:extLst>
              <a:ext uri="{FF2B5EF4-FFF2-40B4-BE49-F238E27FC236}">
                <a16:creationId xmlns:a16="http://schemas.microsoft.com/office/drawing/2014/main" id="{B5D6B6A5-B4DE-2E89-5AE0-4BD791CC705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6" descr="C:\Users\JM\Desktop\karyograms670.jpg">
            <a:extLst>
              <a:ext uri="{FF2B5EF4-FFF2-40B4-BE49-F238E27FC236}">
                <a16:creationId xmlns:a16="http://schemas.microsoft.com/office/drawing/2014/main" id="{EB301F89-4E43-BC73-847B-EA8EC4544F0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6" descr="C:\Users\JM\Desktop\karyograms670.jpg">
            <a:extLst>
              <a:ext uri="{FF2B5EF4-FFF2-40B4-BE49-F238E27FC236}">
                <a16:creationId xmlns:a16="http://schemas.microsoft.com/office/drawing/2014/main" id="{59EE4BD3-7267-5F0F-21F1-B2604424BE7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6" descr="C:\Users\JM\Desktop\karyograms670.jpg">
            <a:extLst>
              <a:ext uri="{FF2B5EF4-FFF2-40B4-BE49-F238E27FC236}">
                <a16:creationId xmlns:a16="http://schemas.microsoft.com/office/drawing/2014/main" id="{ED9533B9-237A-777C-21CA-E85A318E28E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6" descr="C:\Users\JM\Desktop\karyograms670.jpg">
            <a:extLst>
              <a:ext uri="{FF2B5EF4-FFF2-40B4-BE49-F238E27FC236}">
                <a16:creationId xmlns:a16="http://schemas.microsoft.com/office/drawing/2014/main" id="{FA1390F5-4CF2-318B-4E45-79EEA801DD8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6" descr="C:\Users\JM\Desktop\karyograms670.jpg">
            <a:extLst>
              <a:ext uri="{FF2B5EF4-FFF2-40B4-BE49-F238E27FC236}">
                <a16:creationId xmlns:a16="http://schemas.microsoft.com/office/drawing/2014/main" id="{F471A206-4C9B-4333-B22E-49E2C5EDF0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0" y="2133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91" name="Group 20">
            <a:extLst>
              <a:ext uri="{FF2B5EF4-FFF2-40B4-BE49-F238E27FC236}">
                <a16:creationId xmlns:a16="http://schemas.microsoft.com/office/drawing/2014/main" id="{965393B7-7DC8-7FE6-0D77-EEE5356F8F52}"/>
              </a:ext>
            </a:extLst>
          </p:cNvPr>
          <p:cNvGrpSpPr>
            <a:grpSpLocks/>
          </p:cNvGrpSpPr>
          <p:nvPr/>
        </p:nvGrpSpPr>
        <p:grpSpPr bwMode="auto">
          <a:xfrm>
            <a:off x="3267075" y="1828800"/>
            <a:ext cx="390525" cy="722313"/>
            <a:chOff x="7162800" y="1868146"/>
            <a:chExt cx="390462" cy="722654"/>
          </a:xfrm>
        </p:grpSpPr>
        <p:pic>
          <p:nvPicPr>
            <p:cNvPr id="36893" name="Picture 6" descr="C:\Users\JM\Desktop\karyograms670.jpg">
              <a:extLst>
                <a:ext uri="{FF2B5EF4-FFF2-40B4-BE49-F238E27FC236}">
                  <a16:creationId xmlns:a16="http://schemas.microsoft.com/office/drawing/2014/main" id="{09935726-B71C-1CE3-C2B1-96F88065366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4" name="Picture 6" descr="C:\Users\JM\Desktop\karyograms670.jpg">
              <a:extLst>
                <a:ext uri="{FF2B5EF4-FFF2-40B4-BE49-F238E27FC236}">
                  <a16:creationId xmlns:a16="http://schemas.microsoft.com/office/drawing/2014/main" id="{27450810-AEA7-2B08-4C46-AF173C989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92" name="TextBox 1">
            <a:extLst>
              <a:ext uri="{FF2B5EF4-FFF2-40B4-BE49-F238E27FC236}">
                <a16:creationId xmlns:a16="http://schemas.microsoft.com/office/drawing/2014/main" id="{CABCFF89-3158-5981-C04F-B0FF43A2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938" y="3327400"/>
            <a:ext cx="20494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Placing the individual into the context of the population </a:t>
            </a:r>
          </a:p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&amp;</a:t>
            </a:r>
          </a:p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using the population to build a interpretative model</a:t>
            </a:r>
          </a:p>
        </p:txBody>
      </p:sp>
    </p:spTree>
  </p:cSld>
  <p:clrMapOvr>
    <a:masterClrMapping/>
  </p:clrMapOvr>
  <p:transition advTm="28837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>
            <a:extLst>
              <a:ext uri="{FF2B5EF4-FFF2-40B4-BE49-F238E27FC236}">
                <a16:creationId xmlns:a16="http://schemas.microsoft.com/office/drawing/2014/main" id="{A21FA37B-8318-8103-851B-48EA7A197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90600"/>
            <a:ext cx="839787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itle 1">
            <a:extLst>
              <a:ext uri="{FF2B5EF4-FFF2-40B4-BE49-F238E27FC236}">
                <a16:creationId xmlns:a16="http://schemas.microsoft.com/office/drawing/2014/main" id="{3B9C857D-27BB-4894-3A7D-D3ED66DE6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9088"/>
            <a:ext cx="7467600" cy="8572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will the Data </a:t>
            </a:r>
            <a:r>
              <a:rPr lang="en-US" altLang="en-US">
                <a:solidFill>
                  <a:srgbClr val="00B050"/>
                </a:solidFill>
                <a:ea typeface="ＭＳ Ｐゴシック" panose="020B0600070205080204" pitchFamily="34" charset="-128"/>
              </a:rPr>
              <a:t>Scaling</a:t>
            </a:r>
            <a:r>
              <a:rPr lang="en-US" altLang="en-US">
                <a:ea typeface="ＭＳ Ｐゴシック" panose="020B0600070205080204" pitchFamily="34" charset="-128"/>
              </a:rPr>
              <a:t> Continue?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 Past, Present &amp; Future Ecosystem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of Large-scale Biomolecular Data</a:t>
            </a: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6FF302AC-AF24-83B2-9176-AA2D48653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1698625"/>
            <a:ext cx="1968500" cy="1425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200" b="1"/>
          </a:p>
        </p:txBody>
      </p:sp>
      <p:sp>
        <p:nvSpPr>
          <p:cNvPr id="37892" name="TextBox 2">
            <a:extLst>
              <a:ext uri="{FF2B5EF4-FFF2-40B4-BE49-F238E27FC236}">
                <a16:creationId xmlns:a16="http://schemas.microsoft.com/office/drawing/2014/main" id="{9EFC55E2-7BB2-0A66-A72B-C94610A91E7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828800" y="2411413"/>
            <a:ext cx="2239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Molecular Structures</a:t>
            </a:r>
          </a:p>
        </p:txBody>
      </p:sp>
      <p:sp>
        <p:nvSpPr>
          <p:cNvPr id="37893" name="TextBox 6">
            <a:extLst>
              <a:ext uri="{FF2B5EF4-FFF2-40B4-BE49-F238E27FC236}">
                <a16:creationId xmlns:a16="http://schemas.microsoft.com/office/drawing/2014/main" id="{2AFBE20D-E8F5-6291-4CEC-42A1AEFE4E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97300" y="2754313"/>
            <a:ext cx="2301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>
                <a:solidFill>
                  <a:srgbClr val="008000"/>
                </a:solidFill>
              </a:rPr>
              <a:t>Seqences </a:t>
            </a:r>
            <a:r>
              <a:rPr lang="en-US" altLang="en-US" sz="1800">
                <a:solidFill>
                  <a:srgbClr val="008000"/>
                </a:solidFill>
              </a:rPr>
              <a:t>(Human WGS &amp; </a:t>
            </a:r>
            <a:r>
              <a:rPr lang="en-US" altLang="en-US" sz="1800">
                <a:solidFill>
                  <a:srgbClr val="92D050"/>
                </a:solidFill>
              </a:rPr>
              <a:t>WES)</a:t>
            </a:r>
          </a:p>
        </p:txBody>
      </p:sp>
      <p:sp>
        <p:nvSpPr>
          <p:cNvPr id="37894" name="TextBox 7">
            <a:extLst>
              <a:ext uri="{FF2B5EF4-FFF2-40B4-BE49-F238E27FC236}">
                <a16:creationId xmlns:a16="http://schemas.microsoft.com/office/drawing/2014/main" id="{9D97B64A-784C-9922-1739-3E5B1B6C5C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24600" y="4003675"/>
            <a:ext cx="1847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CC"/>
                </a:solidFill>
              </a:rPr>
              <a:t>Images (Cryo-EM) </a:t>
            </a:r>
          </a:p>
        </p:txBody>
      </p:sp>
    </p:spTree>
  </p:cSld>
  <p:clrMapOvr>
    <a:masterClrMapping/>
  </p:clrMapOvr>
  <p:transition advTm="39203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9">
            <a:extLst>
              <a:ext uri="{FF2B5EF4-FFF2-40B4-BE49-F238E27FC236}">
                <a16:creationId xmlns:a16="http://schemas.microsoft.com/office/drawing/2014/main" id="{00043732-7831-319A-BA43-CAC11CF5C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513397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38914" name="Group 3">
            <a:extLst>
              <a:ext uri="{FF2B5EF4-FFF2-40B4-BE49-F238E27FC236}">
                <a16:creationId xmlns:a16="http://schemas.microsoft.com/office/drawing/2014/main" id="{283FF54C-AB76-0F0E-F2D0-458807841EB7}"/>
              </a:ext>
            </a:extLst>
          </p:cNvPr>
          <p:cNvGrpSpPr>
            <a:grpSpLocks/>
          </p:cNvGrpSpPr>
          <p:nvPr/>
        </p:nvGrpSpPr>
        <p:grpSpPr bwMode="auto">
          <a:xfrm>
            <a:off x="-2312988" y="1385888"/>
            <a:ext cx="13722351" cy="4943475"/>
            <a:chOff x="-2312720" y="1163053"/>
            <a:chExt cx="13721355" cy="4944448"/>
          </a:xfrm>
        </p:grpSpPr>
        <p:pic>
          <p:nvPicPr>
            <p:cNvPr id="38919" name="Picture 5" descr="years_vs_exome_and_stct.jpg">
              <a:extLst>
                <a:ext uri="{FF2B5EF4-FFF2-40B4-BE49-F238E27FC236}">
                  <a16:creationId xmlns:a16="http://schemas.microsoft.com/office/drawing/2014/main" id="{8D685870-B69B-B035-A185-E41CCFB8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" t="8250" r="4205" b="7825"/>
            <a:stretch>
              <a:fillRect/>
            </a:stretch>
          </p:blipFill>
          <p:spPr bwMode="auto">
            <a:xfrm>
              <a:off x="561472" y="1163053"/>
              <a:ext cx="8007680" cy="475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TextBox 4">
              <a:extLst>
                <a:ext uri="{FF2B5EF4-FFF2-40B4-BE49-F238E27FC236}">
                  <a16:creationId xmlns:a16="http://schemas.microsoft.com/office/drawing/2014/main" id="{FA85F778-141A-C2F1-60E0-5ABEF6505B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8" y="310397"/>
              <a:ext cx="368273" cy="537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4B5BE4-B214-211F-4C64-12B744107FFC}"/>
                </a:ext>
              </a:extLst>
            </p:cNvPr>
            <p:cNvSpPr txBox="1"/>
            <p:nvPr/>
          </p:nvSpPr>
          <p:spPr>
            <a:xfrm>
              <a:off x="6061267" y="3828713"/>
              <a:ext cx="5347368" cy="323165"/>
            </a:xfrm>
            <a:prstGeom prst="rect">
              <a:avLst/>
            </a:prstGeom>
            <a:noFill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 err="1">
                  <a:solidFill>
                    <a:srgbClr val="FF0000"/>
                  </a:solidFill>
                  <a:latin typeface="Arial"/>
                  <a:ea typeface=""/>
                </a:rPr>
                <a:t>Avg</a:t>
              </a:r>
              <a:r>
                <a:rPr lang="en-US" sz="1500" dirty="0">
                  <a:solidFill>
                    <a:srgbClr val="FF0000"/>
                  </a:solidFill>
                  <a:latin typeface="Arial"/>
                  <a:ea typeface=""/>
                </a:rPr>
                <a:t> # chains per PDB (top 10% for each year)</a:t>
              </a:r>
            </a:p>
          </p:txBody>
        </p:sp>
        <p:sp>
          <p:nvSpPr>
            <p:cNvPr id="38922" name="Rectangle 10">
              <a:extLst>
                <a:ext uri="{FF2B5EF4-FFF2-40B4-BE49-F238E27FC236}">
                  <a16:creationId xmlns:a16="http://schemas.microsoft.com/office/drawing/2014/main" id="{8C551D40-3FB1-689D-5541-978657593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366" y="5830502"/>
              <a:ext cx="5355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Year</a:t>
              </a:r>
            </a:p>
          </p:txBody>
        </p:sp>
      </p:grpSp>
      <p:sp>
        <p:nvSpPr>
          <p:cNvPr id="38915" name="TextBox 1">
            <a:extLst>
              <a:ext uri="{FF2B5EF4-FFF2-40B4-BE49-F238E27FC236}">
                <a16:creationId xmlns:a16="http://schemas.microsoft.com/office/drawing/2014/main" id="{537E3AC6-0AF7-9A9E-CEB1-012AB5CF6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6538913"/>
            <a:ext cx="48783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000000"/>
                </a:solidFill>
              </a:rPr>
              <a:t>Exome data hosted on NCBI Sequence Read Archive (SRA)</a:t>
            </a:r>
          </a:p>
        </p:txBody>
      </p:sp>
      <p:sp>
        <p:nvSpPr>
          <p:cNvPr id="38916" name="TextBox 8">
            <a:extLst>
              <a:ext uri="{FF2B5EF4-FFF2-40B4-BE49-F238E27FC236}">
                <a16:creationId xmlns:a16="http://schemas.microsoft.com/office/drawing/2014/main" id="{3E31BE70-4C17-3060-0243-81CEFA692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95250"/>
            <a:ext cx="8096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</a:rPr>
              <a:t>Trends in data generation point to growing opportunities for leveraging sequence variants to study structure (and vice versa)</a:t>
            </a:r>
          </a:p>
        </p:txBody>
      </p:sp>
      <p:sp>
        <p:nvSpPr>
          <p:cNvPr id="38917" name="Rectangle 12">
            <a:extLst>
              <a:ext uri="{FF2B5EF4-FFF2-40B4-BE49-F238E27FC236}">
                <a16:creationId xmlns:a16="http://schemas.microsoft.com/office/drawing/2014/main" id="{F2DA9AFB-D7ED-674A-C46B-1585BB528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850900"/>
            <a:ext cx="6810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</a:rPr>
              <a:t>The volume of sequenced exomes is outpacing that of structures, while solved structures have become more complex in nature.</a:t>
            </a:r>
          </a:p>
        </p:txBody>
      </p:sp>
      <p:sp>
        <p:nvSpPr>
          <p:cNvPr id="38918" name="TextBox 11">
            <a:extLst>
              <a:ext uri="{FF2B5EF4-FFF2-40B4-BE49-F238E27FC236}">
                <a16:creationId xmlns:a16="http://schemas.microsoft.com/office/drawing/2014/main" id="{C9EF3F87-2DCD-C08B-C9C5-5E983300C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075" y="6478588"/>
            <a:ext cx="2119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7F7F7F"/>
                </a:solidFill>
                <a:latin typeface="Calibri" panose="020F0502020204030204" pitchFamily="34" charset="0"/>
              </a:rPr>
              <a:t>[Sethi et al. COSB (</a:t>
            </a:r>
            <a:r>
              <a:rPr lang="fr-FR" altLang="en-US" sz="1600">
                <a:solidFill>
                  <a:srgbClr val="7F7F7F"/>
                </a:solidFill>
                <a:latin typeface="Calibri" panose="020F0502020204030204" pitchFamily="34" charset="0"/>
              </a:rPr>
              <a:t>’</a:t>
            </a:r>
            <a:r>
              <a:rPr lang="en-US" altLang="ja-JP" sz="1600">
                <a:solidFill>
                  <a:srgbClr val="7F7F7F"/>
                </a:solidFill>
                <a:latin typeface="Calibri" panose="020F0502020204030204" pitchFamily="34" charset="0"/>
              </a:rPr>
              <a:t>15)] </a:t>
            </a:r>
            <a:endParaRPr lang="en-US" altLang="en-US" sz="16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9">
            <a:extLst>
              <a:ext uri="{FF2B5EF4-FFF2-40B4-BE49-F238E27FC236}">
                <a16:creationId xmlns:a16="http://schemas.microsoft.com/office/drawing/2014/main" id="{430F3A6B-8ADC-C846-FAC1-044B16B5D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513397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62" name="Rectangle 17">
            <a:extLst>
              <a:ext uri="{FF2B5EF4-FFF2-40B4-BE49-F238E27FC236}">
                <a16:creationId xmlns:a16="http://schemas.microsoft.com/office/drawing/2014/main" id="{9BD81101-6B18-036D-DD91-C577B5073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150813"/>
            <a:ext cx="8969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sym typeface="Wingdings" pitchFamily="2" charset="2"/>
              </a:rPr>
              <a:t>Growing sequence redundancy in the PDB (as evidenced by a reduced pace of novel fold discovery) offers a more comprehensive view of how such sequences occupy conformational landscapes </a:t>
            </a:r>
            <a:r>
              <a:rPr lang="mr-IN" altLang="en-US" sz="1600">
                <a:solidFill>
                  <a:srgbClr val="000000"/>
                </a:solidFill>
                <a:sym typeface="Wingdings" pitchFamily="2" charset="2"/>
              </a:rPr>
              <a:t>–</a:t>
            </a:r>
            <a:r>
              <a:rPr lang="en-US" altLang="en-US" sz="1600">
                <a:solidFill>
                  <a:srgbClr val="000000"/>
                </a:solidFill>
                <a:sym typeface="Wingdings" pitchFamily="2" charset="2"/>
              </a:rPr>
              <a:t> Gene &amp; Struc. Families as main organizing principle</a:t>
            </a:r>
            <a:endParaRPr lang="en-US" altLang="en-US" sz="1600">
              <a:solidFill>
                <a:srgbClr val="000000"/>
              </a:solidFill>
            </a:endParaRPr>
          </a:p>
        </p:txBody>
      </p:sp>
      <p:grpSp>
        <p:nvGrpSpPr>
          <p:cNvPr id="40963" name="Group 3">
            <a:extLst>
              <a:ext uri="{FF2B5EF4-FFF2-40B4-BE49-F238E27FC236}">
                <a16:creationId xmlns:a16="http://schemas.microsoft.com/office/drawing/2014/main" id="{C082CD4F-50C5-AC9D-0422-27C6ECBDDFA9}"/>
              </a:ext>
            </a:extLst>
          </p:cNvPr>
          <p:cNvGrpSpPr>
            <a:grpSpLocks/>
          </p:cNvGrpSpPr>
          <p:nvPr/>
        </p:nvGrpSpPr>
        <p:grpSpPr bwMode="auto">
          <a:xfrm>
            <a:off x="-1063625" y="1087438"/>
            <a:ext cx="9477375" cy="5264150"/>
            <a:chOff x="-1063626" y="968377"/>
            <a:chExt cx="9477376" cy="5264949"/>
          </a:xfrm>
        </p:grpSpPr>
        <p:sp>
          <p:nvSpPr>
            <p:cNvPr id="40966" name="Rectangle 15">
              <a:extLst>
                <a:ext uri="{FF2B5EF4-FFF2-40B4-BE49-F238E27FC236}">
                  <a16:creationId xmlns:a16="http://schemas.microsoft.com/office/drawing/2014/main" id="{A78C5C1B-0EF0-6A45-7C9D-5903C78C0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949" y="5894772"/>
              <a:ext cx="7560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Year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C22D91-3271-B176-2B96-CC0668333794}"/>
                </a:ext>
              </a:extLst>
            </p:cNvPr>
            <p:cNvSpPr txBox="1"/>
            <p:nvPr/>
          </p:nvSpPr>
          <p:spPr>
            <a:xfrm>
              <a:off x="-1063626" y="3261117"/>
              <a:ext cx="3186375" cy="338554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"/>
                </a:rPr>
                <a:t>% Increase</a:t>
              </a:r>
              <a:endParaRPr lang="en-US" sz="1600" dirty="0">
                <a:solidFill>
                  <a:srgbClr val="0000FF"/>
                </a:solidFill>
                <a:latin typeface="Arial"/>
                <a:ea typeface=""/>
              </a:endParaRPr>
            </a:p>
          </p:txBody>
        </p:sp>
        <p:pic>
          <p:nvPicPr>
            <p:cNvPr id="40968" name="Picture 7" descr="trends_v2.png">
              <a:extLst>
                <a:ext uri="{FF2B5EF4-FFF2-40B4-BE49-F238E27FC236}">
                  <a16:creationId xmlns:a16="http://schemas.microsoft.com/office/drawing/2014/main" id="{766BA21D-9B91-3034-F56F-FF5E338E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13194" r="4688" b="10185"/>
            <a:stretch>
              <a:fillRect/>
            </a:stretch>
          </p:blipFill>
          <p:spPr bwMode="auto">
            <a:xfrm>
              <a:off x="793751" y="968377"/>
              <a:ext cx="7619999" cy="485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4" name="Rectangle 2">
            <a:extLst>
              <a:ext uri="{FF2B5EF4-FFF2-40B4-BE49-F238E27FC236}">
                <a16:creationId xmlns:a16="http://schemas.microsoft.com/office/drawing/2014/main" id="{F36EF4B9-D60D-C308-A6CF-3160A071F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6207125"/>
            <a:ext cx="27447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100" i="1">
                <a:solidFill>
                  <a:srgbClr val="000000"/>
                </a:solidFill>
              </a:rPr>
              <a:t>PDB:     </a:t>
            </a:r>
            <a:r>
              <a:rPr lang="fr-FR" altLang="en-US" sz="1100" i="1">
                <a:solidFill>
                  <a:srgbClr val="000000"/>
                </a:solidFill>
              </a:rPr>
              <a:t>Berman HM, et al. NAR. (2000)</a:t>
            </a:r>
            <a:endParaRPr lang="en-US" altLang="en-US" sz="1100" i="1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100" i="1">
                <a:solidFill>
                  <a:srgbClr val="000000"/>
                </a:solidFill>
              </a:rPr>
              <a:t>CATH:  Sillitoe I, et al. NAR. (2015)</a:t>
            </a:r>
          </a:p>
          <a:p>
            <a:pPr eaLnBrk="1" hangingPunct="1"/>
            <a:r>
              <a:rPr lang="en-US" altLang="en-US" sz="1100" i="1">
                <a:solidFill>
                  <a:srgbClr val="000000"/>
                </a:solidFill>
              </a:rPr>
              <a:t>SCOP:  Fox NK et al. NAR. (2014)</a:t>
            </a:r>
          </a:p>
        </p:txBody>
      </p:sp>
      <p:sp>
        <p:nvSpPr>
          <p:cNvPr id="40965" name="TextBox 8">
            <a:extLst>
              <a:ext uri="{FF2B5EF4-FFF2-40B4-BE49-F238E27FC236}">
                <a16:creationId xmlns:a16="http://schemas.microsoft.com/office/drawing/2014/main" id="{2AF90CA4-77D1-F8EE-91DD-2F282C33E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6519863"/>
            <a:ext cx="2119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7F7F7F"/>
                </a:solidFill>
                <a:latin typeface="Calibri" panose="020F0502020204030204" pitchFamily="34" charset="0"/>
              </a:rPr>
              <a:t>[Sethi et al. COSB (</a:t>
            </a:r>
            <a:r>
              <a:rPr lang="fr-FR" altLang="en-US" sz="1600">
                <a:solidFill>
                  <a:srgbClr val="7F7F7F"/>
                </a:solidFill>
                <a:latin typeface="Calibri" panose="020F0502020204030204" pitchFamily="34" charset="0"/>
              </a:rPr>
              <a:t>’</a:t>
            </a:r>
            <a:r>
              <a:rPr lang="en-US" altLang="ja-JP" sz="1600">
                <a:solidFill>
                  <a:srgbClr val="7F7F7F"/>
                </a:solidFill>
                <a:latin typeface="Calibri" panose="020F0502020204030204" pitchFamily="34" charset="0"/>
              </a:rPr>
              <a:t>15)] </a:t>
            </a:r>
            <a:endParaRPr lang="en-US" altLang="en-US" sz="16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>
            <a:extLst>
              <a:ext uri="{FF2B5EF4-FFF2-40B4-BE49-F238E27FC236}">
                <a16:creationId xmlns:a16="http://schemas.microsoft.com/office/drawing/2014/main" id="{8FF2996E-F6E9-0FDC-8270-F5F4B70F0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188" y="-103188"/>
            <a:ext cx="514350" cy="71215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200" b="1"/>
          </a:p>
        </p:txBody>
      </p:sp>
      <p:pic>
        <p:nvPicPr>
          <p:cNvPr id="43010" name="Picture 4">
            <a:extLst>
              <a:ext uri="{FF2B5EF4-FFF2-40B4-BE49-F238E27FC236}">
                <a16:creationId xmlns:a16="http://schemas.microsoft.com/office/drawing/2014/main" id="{6129FA2D-F85B-DE51-E4AC-2122595F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91440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C9130-F150-76AA-BCDA-75AEF7EF4AD5}"/>
              </a:ext>
            </a:extLst>
          </p:cNvPr>
          <p:cNvSpPr txBox="1"/>
          <p:nvPr/>
        </p:nvSpPr>
        <p:spPr>
          <a:xfrm>
            <a:off x="5867400" y="6477000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[Navarro et al.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GenomeBiol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. (</a:t>
            </a:r>
            <a:r>
              <a:rPr lang="uk-UA" sz="1200" b="1" dirty="0">
                <a:solidFill>
                  <a:schemeClr val="bg1">
                    <a:lumMod val="50000"/>
                  </a:schemeClr>
                </a:solidFill>
              </a:rPr>
              <a:t>’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19, in press)]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F2B5FF6-1D36-23E6-3065-8281348ADA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44034" name="Subtitle 2">
            <a:extLst>
              <a:ext uri="{FF2B5EF4-FFF2-40B4-BE49-F238E27FC236}">
                <a16:creationId xmlns:a16="http://schemas.microsoft.com/office/drawing/2014/main" id="{01CAE026-A174-43D6-7736-67FD85C3D0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The Course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A300A4-F88D-85FB-36CF-47493702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the Class</a:t>
            </a:r>
            <a:br>
              <a:rPr lang="en-US" dirty="0"/>
            </a:br>
            <a:br>
              <a:rPr lang="en-US" altLang="en-US" sz="1050" b="0" dirty="0">
                <a:ea typeface="ＭＳ Ｐゴシック" panose="020B0600070205080204" pitchFamily="34" charset="-128"/>
              </a:rPr>
            </a:br>
            <a:r>
              <a:rPr lang="en-US" altLang="en-US" dirty="0" err="1"/>
              <a:t>GersteinLab.org</a:t>
            </a:r>
            <a:r>
              <a:rPr lang="en-US" altLang="en-US" dirty="0"/>
              <a:t>/courses/452</a:t>
            </a:r>
            <a:br>
              <a:rPr lang="en-US" altLang="en-US" dirty="0"/>
            </a:br>
            <a:r>
              <a:rPr lang="en-US" altLang="en-US" dirty="0"/>
              <a:t>(Class Web Page)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598A8A-F0CD-ED17-715B-6AF028BBF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638675"/>
          </a:xfrm>
        </p:spPr>
        <p:txBody>
          <a:bodyPr/>
          <a:lstStyle/>
          <a:p>
            <a:r>
              <a:rPr lang="en-US" dirty="0"/>
              <a:t>Broad overview with a few deep dives</a:t>
            </a:r>
          </a:p>
          <a:p>
            <a:pPr lvl="1"/>
            <a:r>
              <a:rPr lang="en-US" dirty="0"/>
              <a:t>Fundamentally interdisciplinary field</a:t>
            </a:r>
          </a:p>
          <a:p>
            <a:pPr lvl="1"/>
            <a:r>
              <a:rPr lang="en-US" dirty="0"/>
              <a:t>Here, focusing on molecular bioinformatics</a:t>
            </a:r>
          </a:p>
          <a:p>
            <a:pPr lvl="1"/>
            <a:r>
              <a:rPr lang="en-US" dirty="0"/>
              <a:t>Some deep dives into sequence comparison, Bayesian approaches, low-dimensional representations</a:t>
            </a:r>
          </a:p>
          <a:p>
            <a:pPr lvl="1"/>
            <a:r>
              <a:rPr lang="en-US" dirty="0"/>
              <a:t>Steering away from material in related Yale classes</a:t>
            </a:r>
          </a:p>
          <a:p>
            <a:r>
              <a:rPr lang="en-US" dirty="0"/>
              <a:t>Goal is good intuition on approaches &amp; the application area </a:t>
            </a:r>
          </a:p>
          <a:p>
            <a:pPr lvl="1"/>
            <a:r>
              <a:rPr lang="en-US" dirty="0"/>
              <a:t>Apply to related problems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FF910-47C6-F48B-7424-5FBECCAC1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676400"/>
            <a:ext cx="3810000" cy="4638675"/>
          </a:xfrm>
        </p:spPr>
        <p:txBody>
          <a:bodyPr/>
          <a:lstStyle/>
          <a:p>
            <a:r>
              <a:rPr lang="en-US" dirty="0"/>
              <a:t>Lectures provide structure of knowledge to be assimilated</a:t>
            </a:r>
          </a:p>
          <a:p>
            <a:pPr lvl="1"/>
            <a:r>
              <a:rPr lang="en-US" dirty="0"/>
              <a:t>Varied backgrounds</a:t>
            </a:r>
          </a:p>
          <a:p>
            <a:pPr lvl="1"/>
            <a:r>
              <a:rPr lang="en-US" dirty="0"/>
              <a:t>Variety of learning approaches</a:t>
            </a:r>
          </a:p>
          <a:p>
            <a:pPr lvl="1"/>
            <a:r>
              <a:rPr lang="en-US" dirty="0"/>
              <a:t>Note references on </a:t>
            </a:r>
            <a:br>
              <a:rPr lang="en-US" dirty="0"/>
            </a:br>
            <a:r>
              <a:rPr lang="en-US" dirty="0"/>
              <a:t>&amp; for the slides</a:t>
            </a:r>
          </a:p>
          <a:p>
            <a:pPr lvl="1"/>
            <a:endParaRPr lang="en-US" dirty="0"/>
          </a:p>
          <a:p>
            <a:r>
              <a:rPr lang="en-US" dirty="0"/>
              <a:t>Sections for interaction &amp; more hands-on treatment</a:t>
            </a:r>
          </a:p>
          <a:p>
            <a:r>
              <a:rPr lang="en-US" dirty="0"/>
              <a:t>Quizzes &amp; homework for individual command of basic knowledge</a:t>
            </a:r>
          </a:p>
          <a:p>
            <a:r>
              <a:rPr lang="en-US" dirty="0"/>
              <a:t>Final Project for teamwork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038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DD12E64D-732B-30A9-3771-5ADAC5833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34950"/>
            <a:ext cx="77724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Jim Gray’s 4</a:t>
            </a:r>
            <a:r>
              <a:rPr lang="en-US" altLang="en-US" sz="3200" baseline="30000">
                <a:ea typeface="ＭＳ Ｐゴシック" panose="020B0600070205080204" pitchFamily="34" charset="-128"/>
              </a:rPr>
              <a:t>th</a:t>
            </a:r>
            <a:r>
              <a:rPr lang="en-US" altLang="en-US" sz="3200">
                <a:ea typeface="ＭＳ Ｐゴシック" panose="020B0600070205080204" pitchFamily="34" charset="-128"/>
              </a:rPr>
              <a:t> Paradigm</a:t>
            </a:r>
          </a:p>
        </p:txBody>
      </p:sp>
      <p:pic>
        <p:nvPicPr>
          <p:cNvPr id="12290" name="Picture 4" descr="fpcover-full.jpg">
            <a:extLst>
              <a:ext uri="{FF2B5EF4-FFF2-40B4-BE49-F238E27FC236}">
                <a16:creationId xmlns:a16="http://schemas.microsoft.com/office/drawing/2014/main" id="{1B99D63A-82C2-D398-3482-B53A34217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81175"/>
            <a:ext cx="249396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>
            <a:extLst>
              <a:ext uri="{FF2B5EF4-FFF2-40B4-BE49-F238E27FC236}">
                <a16:creationId xmlns:a16="http://schemas.microsoft.com/office/drawing/2014/main" id="{011B6D3F-8A98-2B75-7289-863CEEE65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1476375"/>
            <a:ext cx="5830888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A68EF29-8B76-7B17-8CDA-F2A0694FC353}"/>
              </a:ext>
            </a:extLst>
          </p:cNvPr>
          <p:cNvSpPr/>
          <p:nvPr/>
        </p:nvSpPr>
        <p:spPr>
          <a:xfrm>
            <a:off x="1096963" y="776288"/>
            <a:ext cx="5381625" cy="538162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9B6365-6DA9-1AE2-738A-033320965DBF}"/>
              </a:ext>
            </a:extLst>
          </p:cNvPr>
          <p:cNvSpPr/>
          <p:nvPr/>
        </p:nvSpPr>
        <p:spPr>
          <a:xfrm>
            <a:off x="2701925" y="776288"/>
            <a:ext cx="5381625" cy="538162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A6F07-6CBA-2252-AC52-98886215DA6A}"/>
              </a:ext>
            </a:extLst>
          </p:cNvPr>
          <p:cNvSpPr txBox="1"/>
          <p:nvPr/>
        </p:nvSpPr>
        <p:spPr>
          <a:xfrm>
            <a:off x="1950195" y="1295400"/>
            <a:ext cx="1859805" cy="461665"/>
          </a:xfrm>
          <a:prstGeom prst="rect">
            <a:avLst/>
          </a:prstGeom>
          <a:noFill/>
          <a:scene3d>
            <a:camera prst="orthographicFront">
              <a:rot lat="0" lon="0" rev="276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BIOMEDICNE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CC669-472F-4454-92F3-E3ABFDDC6315}"/>
              </a:ext>
            </a:extLst>
          </p:cNvPr>
          <p:cNvSpPr txBox="1"/>
          <p:nvPr/>
        </p:nvSpPr>
        <p:spPr>
          <a:xfrm>
            <a:off x="5132145" y="1345470"/>
            <a:ext cx="1990449" cy="461665"/>
          </a:xfrm>
          <a:prstGeom prst="rect">
            <a:avLst/>
          </a:prstGeom>
          <a:noFill/>
          <a:scene3d>
            <a:camera prst="orthographicFront">
              <a:rot lat="0" lon="0" rev="1884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INFORMATICS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6AACC0-303A-3C15-68ED-321A5EBD1E67}"/>
              </a:ext>
            </a:extLst>
          </p:cNvPr>
          <p:cNvSpPr/>
          <p:nvPr/>
        </p:nvSpPr>
        <p:spPr>
          <a:xfrm>
            <a:off x="2667000" y="914400"/>
            <a:ext cx="3810000" cy="5105400"/>
          </a:xfrm>
          <a:prstGeom prst="ellipse">
            <a:avLst/>
          </a:prstGeom>
          <a:gradFill>
            <a:gsLst>
              <a:gs pos="0">
                <a:srgbClr val="E200E6"/>
              </a:gs>
              <a:gs pos="100000">
                <a:srgbClr val="800080"/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086" name="TextBox 11">
            <a:extLst>
              <a:ext uri="{FF2B5EF4-FFF2-40B4-BE49-F238E27FC236}">
                <a16:creationId xmlns:a16="http://schemas.microsoft.com/office/drawing/2014/main" id="{B3FCA807-086D-C703-865B-9B5AAF6C8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1219200"/>
            <a:ext cx="170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Courier" pitchFamily="2" charset="0"/>
              </a:rPr>
              <a:t>Data Mining</a:t>
            </a:r>
          </a:p>
        </p:txBody>
      </p:sp>
      <p:sp>
        <p:nvSpPr>
          <p:cNvPr id="46087" name="TextBox 12">
            <a:extLst>
              <a:ext uri="{FF2B5EF4-FFF2-40B4-BE49-F238E27FC236}">
                <a16:creationId xmlns:a16="http://schemas.microsoft.com/office/drawing/2014/main" id="{F69761CE-2EFD-2476-87C2-CC3E1826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300" y="5181600"/>
            <a:ext cx="156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urier" pitchFamily="2" charset="0"/>
              </a:rPr>
              <a:t>Modeling 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urier" pitchFamily="2" charset="0"/>
              </a:rPr>
              <a:t>Simulation</a:t>
            </a:r>
          </a:p>
        </p:txBody>
      </p:sp>
      <p:sp>
        <p:nvSpPr>
          <p:cNvPr id="46088" name="TextBox 13">
            <a:extLst>
              <a:ext uri="{FF2B5EF4-FFF2-40B4-BE49-F238E27FC236}">
                <a16:creationId xmlns:a16="http://schemas.microsoft.com/office/drawing/2014/main" id="{2C15611E-5B18-9986-DF22-0BB0BF70F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1790700"/>
            <a:ext cx="2009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Sequence 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Genome Analysis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CCCCCC"/>
              </a:solidFill>
              <a:latin typeface="Superclarendon Regular" panose="02060605060000020003" pitchFamily="18" charset="7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Other 'omic  </a:t>
            </a:r>
            <a:b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</a:b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&amp; Network Analyses</a:t>
            </a:r>
          </a:p>
        </p:txBody>
      </p:sp>
      <p:sp>
        <p:nvSpPr>
          <p:cNvPr id="46089" name="TextBox 14">
            <a:extLst>
              <a:ext uri="{FF2B5EF4-FFF2-40B4-BE49-F238E27FC236}">
                <a16:creationId xmlns:a16="http://schemas.microsoft.com/office/drawing/2014/main" id="{61EBD9D4-4C46-08F6-8FC1-CFA3005D7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938" y="4641850"/>
            <a:ext cx="1781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Systems Analysis</a:t>
            </a:r>
          </a:p>
        </p:txBody>
      </p:sp>
      <p:sp>
        <p:nvSpPr>
          <p:cNvPr id="46090" name="TextBox 15">
            <a:extLst>
              <a:ext uri="{FF2B5EF4-FFF2-40B4-BE49-F238E27FC236}">
                <a16:creationId xmlns:a16="http://schemas.microsoft.com/office/drawing/2014/main" id="{B14CD5E0-04DE-5C7D-0BCB-20A35595D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102100"/>
            <a:ext cx="2146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3D Structure Analysis</a:t>
            </a:r>
          </a:p>
        </p:txBody>
      </p:sp>
      <p:sp>
        <p:nvSpPr>
          <p:cNvPr id="46091" name="TextBox 2">
            <a:extLst>
              <a:ext uri="{FF2B5EF4-FFF2-40B4-BE49-F238E27FC236}">
                <a16:creationId xmlns:a16="http://schemas.microsoft.com/office/drawing/2014/main" id="{CC278BE7-36B7-5C4F-B022-BBEA42AC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16288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Medical &amp; Translational</a:t>
            </a:r>
            <a:b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</a:br>
            <a:r>
              <a:rPr lang="en-US" altLang="en-US" sz="1600">
                <a:solidFill>
                  <a:srgbClr val="CCCCCC"/>
                </a:solidFill>
                <a:latin typeface="Superclarendon Regular" panose="02060605060000020003" pitchFamily="18" charset="77"/>
              </a:rPr>
              <a:t>Informatics</a:t>
            </a:r>
          </a:p>
        </p:txBody>
      </p:sp>
      <p:sp>
        <p:nvSpPr>
          <p:cNvPr id="46092" name="TextBox 3">
            <a:extLst>
              <a:ext uri="{FF2B5EF4-FFF2-40B4-BE49-F238E27FC236}">
                <a16:creationId xmlns:a16="http://schemas.microsoft.com/office/drawing/2014/main" id="{704FA6A1-0504-8A94-F967-88C02E45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152400"/>
            <a:ext cx="401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8000FF"/>
                </a:solidFill>
                <a:latin typeface="Calibri" panose="020F0502020204030204" pitchFamily="34" charset="0"/>
              </a:rPr>
              <a:t>(Molecular) BIOINFORMATICS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BA8CF5-AABE-3E5D-3CF2-DA170093E4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68825" y="566738"/>
            <a:ext cx="3175" cy="271462"/>
          </a:xfrm>
          <a:prstGeom prst="straightConnector1">
            <a:avLst/>
          </a:prstGeom>
          <a:noFill/>
          <a:ln w="25400">
            <a:solidFill>
              <a:srgbClr val="8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6094" name="TextBox 2">
            <a:extLst>
              <a:ext uri="{FF2B5EF4-FFF2-40B4-BE49-F238E27FC236}">
                <a16:creationId xmlns:a16="http://schemas.microsoft.com/office/drawing/2014/main" id="{C099D383-668B-1E2E-F02E-D010F2C14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4884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A6A6A6"/>
                </a:solidFill>
              </a:rPr>
              <a:t>[Luscombe et al. ('01). </a:t>
            </a:r>
            <a:r>
              <a:rPr lang="en-US" altLang="en-US" sz="1600" b="1" i="1">
                <a:solidFill>
                  <a:srgbClr val="A6A6A6"/>
                </a:solidFill>
              </a:rPr>
              <a:t>Methods Inf Med</a:t>
            </a:r>
            <a:r>
              <a:rPr lang="en-US" altLang="en-US" sz="1600" b="1">
                <a:solidFill>
                  <a:srgbClr val="A6A6A6"/>
                </a:solidFill>
              </a:rPr>
              <a:t> 40: 346 ]</a:t>
            </a:r>
          </a:p>
        </p:txBody>
      </p:sp>
      <p:sp>
        <p:nvSpPr>
          <p:cNvPr id="46095" name="TextBox 2">
            <a:extLst>
              <a:ext uri="{FF2B5EF4-FFF2-40B4-BE49-F238E27FC236}">
                <a16:creationId xmlns:a16="http://schemas.microsoft.com/office/drawing/2014/main" id="{7658C776-A976-9F22-BE60-3909F4A6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52400"/>
            <a:ext cx="1687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Biomedical Data Science</a:t>
            </a: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975DB477-434A-647B-A479-2F1E5941B495}"/>
              </a:ext>
            </a:extLst>
          </p:cNvPr>
          <p:cNvSpPr/>
          <p:nvPr/>
        </p:nvSpPr>
        <p:spPr bwMode="auto">
          <a:xfrm rot="5400000">
            <a:off x="1785144" y="-3969"/>
            <a:ext cx="387350" cy="839788"/>
          </a:xfrm>
          <a:prstGeom prst="blockArc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latin typeface="Arial" pitchFamily="-65" charset="0"/>
              <a:ea typeface="ＭＳ Ｐゴシック" charset="-128"/>
            </a:endParaRPr>
          </a:p>
        </p:txBody>
      </p:sp>
    </p:spTree>
  </p:cSld>
  <p:clrMapOvr>
    <a:masterClrMapping/>
  </p:clrMapOvr>
  <p:transition spd="slow" advTm="73298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3A6252E-F7B1-3D67-2E67-D348D52D1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is Bioinformatics?</a:t>
            </a:r>
          </a:p>
        </p:txBody>
      </p:sp>
      <p:sp>
        <p:nvSpPr>
          <p:cNvPr id="47106" name="Rectangle 4">
            <a:extLst>
              <a:ext uri="{FF2B5EF4-FFF2-40B4-BE49-F238E27FC236}">
                <a16:creationId xmlns:a16="http://schemas.microsoft.com/office/drawing/2014/main" id="{7CA6E9BA-2256-7EDE-5522-DAB817578D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638675"/>
          </a:xfrm>
        </p:spPr>
        <p:txBody>
          <a:bodyPr/>
          <a:lstStyle/>
          <a:p>
            <a:pPr eaLnBrk="1" hangingPunct="1"/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(Molecular)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Bio</a:t>
            </a:r>
            <a:r>
              <a:rPr lang="en-US" altLang="en-US">
                <a:ea typeface="ＭＳ Ｐゴシック" panose="020B0600070205080204" pitchFamily="34" charset="-128"/>
              </a:rPr>
              <a:t> - </a:t>
            </a:r>
            <a:r>
              <a:rPr lang="en-US" altLang="en-US" b="1" u="sng">
                <a:latin typeface="Courier New" panose="02070309020205020404" pitchFamily="49" charset="0"/>
                <a:ea typeface="ＭＳ Ｐゴシック" panose="020B0600070205080204" pitchFamily="34" charset="-128"/>
              </a:rPr>
              <a:t>informatics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One idea for a definition?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Bioinformatics is conceptualizing </a:t>
            </a:r>
            <a:r>
              <a:rPr lang="en-US" altLang="en-US" b="1" u="sng">
                <a:ea typeface="ＭＳ Ｐゴシック" panose="020B0600070205080204" pitchFamily="34" charset="-128"/>
              </a:rPr>
              <a:t>biology in terms of molecules</a:t>
            </a:r>
            <a:r>
              <a:rPr lang="en-US" altLang="en-US">
                <a:ea typeface="ＭＳ Ｐゴシック" panose="020B0600070205080204" pitchFamily="34" charset="-128"/>
              </a:rPr>
              <a:t> (in the sense of physical-chemistry) and then applying </a:t>
            </a:r>
            <a:r>
              <a:rPr lang="ja-JP" altLang="en-US" b="1" u="sng">
                <a:ea typeface="ＭＳ Ｐゴシック" panose="020B0600070205080204" pitchFamily="34" charset="-128"/>
              </a:rPr>
              <a:t>“</a:t>
            </a:r>
            <a:r>
              <a:rPr lang="en-US" altLang="ja-JP" b="1" u="sng">
                <a:ea typeface="ＭＳ Ｐゴシック" panose="020B0600070205080204" pitchFamily="34" charset="-128"/>
              </a:rPr>
              <a:t>informatics</a:t>
            </a:r>
            <a:r>
              <a:rPr lang="ja-JP" altLang="en-US" b="1" u="sng">
                <a:ea typeface="ＭＳ Ｐゴシック" panose="020B0600070205080204" pitchFamily="34" charset="-128"/>
              </a:rPr>
              <a:t>”</a:t>
            </a:r>
            <a:r>
              <a:rPr lang="en-US" altLang="ja-JP" b="1" u="sng">
                <a:ea typeface="ＭＳ Ｐゴシック" panose="020B0600070205080204" pitchFamily="34" charset="-128"/>
              </a:rPr>
              <a:t> </a:t>
            </a:r>
            <a:r>
              <a:rPr lang="en-US" altLang="ja-JP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techniques</a:t>
            </a:r>
            <a:r>
              <a:rPr lang="en-US" altLang="ja-JP">
                <a:ea typeface="ＭＳ Ｐゴシック" panose="020B0600070205080204" pitchFamily="34" charset="-128"/>
              </a:rPr>
              <a:t> (derived from disciplines such as applied math, CS, and statistics) to </a:t>
            </a:r>
            <a:r>
              <a:rPr lang="en-US" altLang="ja-JP" b="1" u="sng">
                <a:solidFill>
                  <a:srgbClr val="33CC33"/>
                </a:solidFill>
                <a:ea typeface="ＭＳ Ｐゴシック" panose="020B0600070205080204" pitchFamily="34" charset="-128"/>
              </a:rPr>
              <a:t>organize, mine, model &amp; understand</a:t>
            </a:r>
            <a:r>
              <a:rPr lang="en-US" altLang="ja-JP" b="1" u="sng">
                <a:ea typeface="ＭＳ Ｐゴシック" panose="020B0600070205080204" pitchFamily="34" charset="-128"/>
              </a:rPr>
              <a:t> the </a:t>
            </a:r>
            <a:r>
              <a:rPr lang="en-US" altLang="ja-JP" b="1" u="sng">
                <a:solidFill>
                  <a:schemeClr val="accent2"/>
                </a:solidFill>
                <a:ea typeface="ＭＳ Ｐゴシック" panose="020B0600070205080204" pitchFamily="34" charset="-128"/>
              </a:rPr>
              <a:t>information</a:t>
            </a:r>
            <a:r>
              <a:rPr lang="en-US" altLang="ja-JP" b="1" u="sng">
                <a:ea typeface="ＭＳ Ｐゴシック" panose="020B0600070205080204" pitchFamily="34" charset="-128"/>
              </a:rPr>
              <a:t> associated</a:t>
            </a:r>
            <a:r>
              <a:rPr lang="en-US" altLang="ja-JP">
                <a:ea typeface="ＭＳ Ｐゴシック" panose="020B0600070205080204" pitchFamily="34" charset="-128"/>
              </a:rPr>
              <a:t> with these molecules,  </a:t>
            </a:r>
            <a:r>
              <a:rPr lang="en-US" altLang="ja-JP" b="1" u="sng">
                <a:ea typeface="ＭＳ Ｐゴシック" panose="020B0600070205080204" pitchFamily="34" charset="-128"/>
              </a:rPr>
              <a:t>on a </a:t>
            </a:r>
            <a:r>
              <a:rPr lang="en-US" altLang="ja-JP" b="1" u="sng">
                <a:solidFill>
                  <a:srgbClr val="FF66FF"/>
                </a:solidFill>
                <a:ea typeface="ＭＳ Ｐゴシック" panose="020B0600070205080204" pitchFamily="34" charset="-128"/>
              </a:rPr>
              <a:t>large-scale.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Bioinformatics is a practical discipline with many </a:t>
            </a:r>
            <a:r>
              <a:rPr lang="en-US" altLang="en-US" b="1" u="sng">
                <a:solidFill>
                  <a:srgbClr val="CC9900"/>
                </a:solidFill>
                <a:ea typeface="ＭＳ Ｐゴシック" panose="020B0600070205080204" pitchFamily="34" charset="-128"/>
              </a:rPr>
              <a:t>applications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7107" name="TextBox 3">
            <a:extLst>
              <a:ext uri="{FF2B5EF4-FFF2-40B4-BE49-F238E27FC236}">
                <a16:creationId xmlns:a16="http://schemas.microsoft.com/office/drawing/2014/main" id="{1506E7A3-C613-EB8E-98F7-8D4FE7EB0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4884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A6A6A6"/>
                </a:solidFill>
              </a:rPr>
              <a:t>[Luscombe et al. ('01). </a:t>
            </a:r>
            <a:r>
              <a:rPr lang="en-US" altLang="en-US" sz="1600" b="1" i="1">
                <a:solidFill>
                  <a:srgbClr val="A6A6A6"/>
                </a:solidFill>
              </a:rPr>
              <a:t>Methods Inf Med</a:t>
            </a:r>
            <a:r>
              <a:rPr lang="en-US" altLang="en-US" sz="1600" b="1">
                <a:solidFill>
                  <a:srgbClr val="A6A6A6"/>
                </a:solidFill>
              </a:rPr>
              <a:t> 40: 346 ]</a:t>
            </a:r>
          </a:p>
        </p:txBody>
      </p:sp>
    </p:spTree>
  </p:cSld>
  <p:clrMapOvr>
    <a:masterClrMapping/>
  </p:clrMapOvr>
  <p:transition advTm="159472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>
            <a:extLst>
              <a:ext uri="{FF2B5EF4-FFF2-40B4-BE49-F238E27FC236}">
                <a16:creationId xmlns:a16="http://schemas.microsoft.com/office/drawing/2014/main" id="{9A4C9634-313D-B3F6-D854-1E4BCEFB5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050" y="323850"/>
            <a:ext cx="3657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Defining the field – by crowd-sourced judgement</a:t>
            </a:r>
          </a:p>
        </p:txBody>
      </p:sp>
      <p:sp>
        <p:nvSpPr>
          <p:cNvPr id="45058" name="Content Placeholder 1">
            <a:extLst>
              <a:ext uri="{FF2B5EF4-FFF2-40B4-BE49-F238E27FC236}">
                <a16:creationId xmlns:a16="http://schemas.microsoft.com/office/drawing/2014/main" id="{036787E1-E88A-D919-E6A4-02D3DC2C199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1000" y="1600200"/>
            <a:ext cx="3429000" cy="43434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Bioinformatics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Related terms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Biological Data Science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Bioinformatics &amp; / or / vs Computational Biology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Bio-computing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Systems Biology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“</a:t>
            </a:r>
            <a:r>
              <a:rPr lang="en-US" altLang="en-US" dirty="0" err="1">
                <a:ea typeface="ＭＳ Ｐゴシック" panose="020B0600070205080204" pitchFamily="34" charset="-128"/>
              </a:rPr>
              <a:t>Qbio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What are its boundaries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Determining the "Support Vectors”</a:t>
            </a:r>
          </a:p>
        </p:txBody>
      </p:sp>
      <p:pic>
        <p:nvPicPr>
          <p:cNvPr id="45059" name="image01.png">
            <a:extLst>
              <a:ext uri="{FF2B5EF4-FFF2-40B4-BE49-F238E27FC236}">
                <a16:creationId xmlns:a16="http://schemas.microsoft.com/office/drawing/2014/main" id="{6E564F32-BB49-AB3C-2532-DA251875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7200"/>
            <a:ext cx="50117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59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336D-A007-977C-3EA5-0284E57C7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6858000" cy="92979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Overview of Topics </a:t>
            </a:r>
            <a:r>
              <a:rPr lang="en-US" sz="2800" u="sng" dirty="0">
                <a:solidFill>
                  <a:schemeClr val="tx1"/>
                </a:solidFill>
                <a:latin typeface="Helvetica" pitchFamily="2" charset="0"/>
              </a:rPr>
              <a:t>Surveyed</a:t>
            </a:r>
            <a:endParaRPr lang="en-US" sz="16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A95C2-8030-9D1C-CF2F-D1D97F3836B2}"/>
              </a:ext>
            </a:extLst>
          </p:cNvPr>
          <p:cNvSpPr txBox="1"/>
          <p:nvPr/>
        </p:nvSpPr>
        <p:spPr>
          <a:xfrm>
            <a:off x="835573" y="1411014"/>
            <a:ext cx="34920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Introduction </a:t>
            </a:r>
            <a:b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&amp; Overview of the Data</a:t>
            </a:r>
            <a:r>
              <a:rPr lang="en-US" sz="1800" b="1" dirty="0">
                <a:solidFill>
                  <a:srgbClr val="22228B"/>
                </a:solidFill>
                <a:latin typeface="Helvetica" pitchFamily="2" charset="0"/>
              </a:rPr>
              <a:t> 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Genomics &amp; Sequencing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Proteomics &amp; Structure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Databases as Tables 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22228B"/>
                </a:solidFill>
                <a:latin typeface="Helvetica" pitchFamily="2" charset="0"/>
              </a:rPr>
              <a:t>Data Mining &amp; Machine Learning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Supervised &amp; Unsupervised Approaches</a:t>
            </a:r>
          </a:p>
          <a:p>
            <a:pPr marL="6715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Decision Tree </a:t>
            </a:r>
          </a:p>
          <a:p>
            <a:pPr marL="6715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Clustering &amp; SVD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Application to ’Omics Data</a:t>
            </a:r>
          </a:p>
          <a:p>
            <a:pPr marL="5572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Calculating with sequences</a:t>
            </a:r>
          </a:p>
          <a:p>
            <a:pPr marL="5572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Single cell data &amp; epigenomics</a:t>
            </a: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B19FE-284B-38A0-3286-531E22E78068}"/>
              </a:ext>
            </a:extLst>
          </p:cNvPr>
          <p:cNvSpPr txBox="1"/>
          <p:nvPr/>
        </p:nvSpPr>
        <p:spPr>
          <a:xfrm>
            <a:off x="4776951" y="1411014"/>
            <a:ext cx="349206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2228B"/>
                </a:solidFill>
                <a:latin typeface="Helvetica" pitchFamily="2" charset="0"/>
              </a:rPr>
              <a:t>Network Analysis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Principles of Topology &amp; Connectivity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Gene Networks</a:t>
            </a:r>
          </a:p>
          <a:p>
            <a:endParaRPr lang="en-US" sz="1800" dirty="0">
              <a:solidFill>
                <a:srgbClr val="22228B"/>
              </a:solidFill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FFC000"/>
                </a:solidFill>
                <a:latin typeface="Helvetica" pitchFamily="2" charset="0"/>
              </a:rPr>
              <a:t>Deep Learning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Basic Theory &amp; Applications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00B050"/>
                </a:solidFill>
                <a:latin typeface="Helvetica" pitchFamily="2" charset="0"/>
              </a:rPr>
              <a:t>Physical Modeling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Macromolecular Simulation 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Markov Models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Molecular Packing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Helvetica" pitchFamily="2" charset="0"/>
              </a:rPr>
              <a:t>Additional Topics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Privacy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Sensor Technologies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Personal Genome Analysis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(Image Analysis)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3235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336D-A007-977C-3EA5-0284E57C7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559" y="533400"/>
            <a:ext cx="7851227" cy="929797"/>
          </a:xfrm>
        </p:spPr>
        <p:txBody>
          <a:bodyPr>
            <a:noAutofit/>
          </a:bodyPr>
          <a:lstStyle/>
          <a:p>
            <a:r>
              <a:rPr lang="en-US" sz="3000" dirty="0">
                <a:latin typeface="Helvetica" pitchFamily="2" charset="0"/>
              </a:rPr>
              <a:t>Topics Covered in Other Related Courses</a:t>
            </a:r>
            <a:endParaRPr lang="en-US" sz="15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A95C2-8030-9D1C-CF2F-D1D97F3836B2}"/>
              </a:ext>
            </a:extLst>
          </p:cNvPr>
          <p:cNvSpPr txBox="1"/>
          <p:nvPr/>
        </p:nvSpPr>
        <p:spPr>
          <a:xfrm>
            <a:off x="835574" y="1715815"/>
            <a:ext cx="39019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2228B"/>
                </a:solidFill>
                <a:latin typeface="Helvetica" pitchFamily="2" charset="0"/>
              </a:rPr>
              <a:t>CBB 740: Intro to Health Informatics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Survey Course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Clinical Outcomes and Decision Support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EHRs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solidFill>
                  <a:srgbClr val="22228B"/>
                </a:solidFill>
                <a:latin typeface="Helvetica" pitchFamily="2" charset="0"/>
              </a:rPr>
              <a:t>CBB 750: Core Topics in Biomedical Informatics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Application of Machine Learning on Clinical Data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MIMIC and other EHR Datasets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Text mining (i.e., word2vec) for EHR</a:t>
            </a: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B19FE-284B-38A0-3286-531E22E78068}"/>
              </a:ext>
            </a:extLst>
          </p:cNvPr>
          <p:cNvSpPr txBox="1"/>
          <p:nvPr/>
        </p:nvSpPr>
        <p:spPr>
          <a:xfrm>
            <a:off x="4776951" y="1715815"/>
            <a:ext cx="34920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2228B"/>
                </a:solidFill>
                <a:latin typeface="Helvetica" pitchFamily="2" charset="0"/>
              </a:rPr>
              <a:t>CBB 562: Modeling Biological Systems II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Modeling Biological Networks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Differential Equations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Biochemical Signaling Pathways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solidFill>
                  <a:srgbClr val="22228B"/>
                </a:solidFill>
                <a:latin typeface="Helvetica" pitchFamily="2" charset="0"/>
              </a:rPr>
              <a:t>S&amp;DS 665: Intermediate Machine Learning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Theory of Machine Learning Methods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Developments in Deep Learning Models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Wider Range of Data Modalities and Contexts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056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F6FEF-C68C-0472-600B-21EB4EA4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conventions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183AA9-82CE-0764-2CF2-F4696B22C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 for numbering lectures: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YY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 = (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dirty="0"/>
              <a:t>)ear, (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dirty="0"/>
              <a:t>)</a:t>
            </a:r>
            <a:r>
              <a:rPr lang="en-US" dirty="0" err="1"/>
              <a:t>odule</a:t>
            </a:r>
            <a:r>
              <a:rPr lang="en-US" dirty="0"/>
              <a:t>, (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)umber</a:t>
            </a:r>
            <a:br>
              <a:rPr lang="en-US" dirty="0"/>
            </a:br>
            <a:r>
              <a:rPr lang="en-US" dirty="0"/>
              <a:t>e.g. </a:t>
            </a:r>
            <a:r>
              <a:rPr lang="en-US" dirty="0">
                <a:solidFill>
                  <a:srgbClr val="FF0000"/>
                </a:solidFill>
              </a:rPr>
              <a:t>23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22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dirty="0"/>
              <a:t>, </a:t>
            </a:r>
            <a:r>
              <a:rPr lang="en-US" sz="1400" dirty="0"/>
              <a:t>(21)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3</a:t>
            </a:r>
            <a:endParaRPr lang="en-US" dirty="0"/>
          </a:p>
          <a:p>
            <a:r>
              <a:rPr lang="en-US" dirty="0"/>
              <a:t>We will mostly follow the flow in 2021 and 2022 and note the differences (See the notations at the top of each slide pack.)</a:t>
            </a:r>
          </a:p>
          <a:p>
            <a:r>
              <a:rPr lang="en-US" dirty="0"/>
              <a:t>Mostly 2021 has well-produced videos, with a few from following years</a:t>
            </a:r>
          </a:p>
          <a:p>
            <a:r>
              <a:rPr lang="en-US" dirty="0"/>
              <a:t>This year will have current, lecture-hall recorded videos put up quickly on canvas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775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C00173F9-2BE7-FD29-4E0A-22E0B007BA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Short Office Hours </a:t>
            </a:r>
          </a:p>
        </p:txBody>
      </p:sp>
      <p:sp>
        <p:nvSpPr>
          <p:cNvPr id="50178" name="Subtitle 2">
            <a:extLst>
              <a:ext uri="{FF2B5EF4-FFF2-40B4-BE49-F238E27FC236}">
                <a16:creationId xmlns:a16="http://schemas.microsoft.com/office/drawing/2014/main" id="{DD5E15A8-2176-8F60-C61A-362F3B7D12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8077200" cy="1752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Today right after class.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After that email me! 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(in Bass 432,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contact.gerstein.info</a:t>
            </a:r>
            <a:r>
              <a:rPr lang="en-US" altLang="en-US">
                <a:ea typeface="ＭＳ Ｐゴシック" panose="020B0600070205080204" pitchFamily="34" charset="-128"/>
              </a:rPr>
              <a:t>)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6A810755-E636-7222-1F7F-D89B0A48B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8175" y="109538"/>
            <a:ext cx="4603750" cy="88265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Jim Gray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4</a:t>
            </a:r>
            <a:r>
              <a:rPr lang="en-US" altLang="ja-JP" sz="2800" baseline="30000">
                <a:ea typeface="ＭＳ Ｐゴシック" panose="020B0600070205080204" pitchFamily="34" charset="-128"/>
              </a:rPr>
              <a:t>th</a:t>
            </a:r>
            <a:r>
              <a:rPr lang="en-US" altLang="ja-JP" sz="2800">
                <a:ea typeface="ＭＳ Ｐゴシック" panose="020B0600070205080204" pitchFamily="34" charset="-128"/>
              </a:rPr>
              <a:t> Paradigm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  <p:pic>
        <p:nvPicPr>
          <p:cNvPr id="14338" name="Picture 3" descr="stanford symbolic systems seminar">
            <a:extLst>
              <a:ext uri="{FF2B5EF4-FFF2-40B4-BE49-F238E27FC236}">
                <a16:creationId xmlns:a16="http://schemas.microsoft.com/office/drawing/2014/main" id="{4475DA22-149A-088C-1460-4A1FC30E1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177925"/>
            <a:ext cx="4732337" cy="354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4">
            <a:extLst>
              <a:ext uri="{FF2B5EF4-FFF2-40B4-BE49-F238E27FC236}">
                <a16:creationId xmlns:a16="http://schemas.microsoft.com/office/drawing/2014/main" id="{F65D8A89-D9C9-7015-CFD9-4551C0FA8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6527800"/>
            <a:ext cx="84756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[Slide from : http://research.microsoft.com/en-us/um/people/gray/talks/stanford%2520symbolic%2520systems%2520seminar.ppt]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2785DFB-4322-F693-01A9-57D24C01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00063"/>
            <a:ext cx="2789238" cy="220345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4290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Helvetica" pitchFamily="2" charset="0"/>
              </a:rPr>
              <a:t>#3 - Simulation</a:t>
            </a:r>
          </a:p>
          <a:p>
            <a:pPr lvl="1" eaLnBrk="1" hangingPunct="1">
              <a:spcBef>
                <a:spcPts val="1200"/>
              </a:spcBef>
              <a:buFont typeface="Lucida Grande" panose="020B0600040502020204" pitchFamily="34" charset="0"/>
              <a:buNone/>
            </a:pPr>
            <a:r>
              <a:rPr lang="en-US" altLang="en-US" sz="1600">
                <a:solidFill>
                  <a:srgbClr val="FFFFFF"/>
                </a:solidFill>
                <a:latin typeface="Helvetica" pitchFamily="2" charset="0"/>
              </a:rPr>
              <a:t>Prediction based on physical principles (eg Exact Determination of Rocket Trajectory)</a:t>
            </a:r>
          </a:p>
          <a:p>
            <a:pPr lvl="1" eaLnBrk="1" hangingPunct="1">
              <a:buFont typeface="Lucida Grande" panose="020B0600040502020204" pitchFamily="34" charset="0"/>
              <a:buNone/>
            </a:pPr>
            <a:r>
              <a:rPr lang="en-US" altLang="en-US" sz="1600">
                <a:solidFill>
                  <a:srgbClr val="FFFFFF"/>
                </a:solidFill>
                <a:latin typeface="Helvetica" pitchFamily="2" charset="0"/>
              </a:rPr>
              <a:t>Emphasis on: Supercomputers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D315D96F-8B41-813A-D954-312D64EC4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467100"/>
            <a:ext cx="2909887" cy="2082800"/>
          </a:xfrm>
          <a:prstGeom prst="rect">
            <a:avLst/>
          </a:prstGeom>
          <a:solidFill>
            <a:srgbClr val="4BAB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429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 #4 - Data Mining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Helvetica" pitchFamily="2" charset="0"/>
              </a:rPr>
              <a:t>Classifying information &amp; discovering unexpected relationships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Helvetica" pitchFamily="2" charset="0"/>
              </a:rPr>
              <a:t>Emphasis: networks, </a:t>
            </a:r>
            <a:r>
              <a:rPr lang="ja-JP" altLang="en-US" sz="160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altLang="ja-JP" sz="1600">
                <a:solidFill>
                  <a:srgbClr val="000000"/>
                </a:solidFill>
                <a:latin typeface="Helvetica" pitchFamily="2" charset="0"/>
              </a:rPr>
              <a:t>federated</a:t>
            </a:r>
            <a:r>
              <a:rPr lang="ja-JP" altLang="en-US" sz="1600">
                <a:solidFill>
                  <a:srgbClr val="000000"/>
                </a:solidFill>
                <a:latin typeface="Helvetica" pitchFamily="2" charset="0"/>
              </a:rPr>
              <a:t>”</a:t>
            </a:r>
            <a:r>
              <a:rPr lang="en-US" altLang="ja-JP" sz="1600">
                <a:solidFill>
                  <a:srgbClr val="000000"/>
                </a:solidFill>
                <a:latin typeface="Helvetica" pitchFamily="2" charset="0"/>
              </a:rPr>
              <a:t> DBs</a:t>
            </a:r>
            <a:endParaRPr lang="en-US" altLang="en-US" sz="1600">
              <a:solidFill>
                <a:srgbClr val="000000"/>
              </a:solidFill>
              <a:latin typeface="Helvetica" pitchFamily="2" charset="0"/>
            </a:endParaRPr>
          </a:p>
        </p:txBody>
      </p:sp>
      <p:cxnSp>
        <p:nvCxnSpPr>
          <p:cNvPr id="14342" name="Straight Arrow Connector 13">
            <a:extLst>
              <a:ext uri="{FF2B5EF4-FFF2-40B4-BE49-F238E27FC236}">
                <a16:creationId xmlns:a16="http://schemas.microsoft.com/office/drawing/2014/main" id="{93FA3375-5528-0441-2FB9-E46C4F98B59F}"/>
              </a:ext>
            </a:extLst>
          </p:cNvPr>
          <p:cNvCxnSpPr>
            <a:cxnSpLocks noChangeShapeType="1"/>
            <a:endCxn id="14340" idx="3"/>
          </p:cNvCxnSpPr>
          <p:nvPr/>
        </p:nvCxnSpPr>
        <p:spPr bwMode="auto">
          <a:xfrm flipH="1" flipV="1">
            <a:off x="3255963" y="1601788"/>
            <a:ext cx="1162050" cy="1116012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Arrow Connector 14">
            <a:extLst>
              <a:ext uri="{FF2B5EF4-FFF2-40B4-BE49-F238E27FC236}">
                <a16:creationId xmlns:a16="http://schemas.microsoft.com/office/drawing/2014/main" id="{563450FE-601F-3FDC-E290-65495980CD4A}"/>
              </a:ext>
            </a:extLst>
          </p:cNvPr>
          <p:cNvCxnSpPr>
            <a:cxnSpLocks noChangeShapeType="1"/>
            <a:endCxn id="14341" idx="3"/>
          </p:cNvCxnSpPr>
          <p:nvPr/>
        </p:nvCxnSpPr>
        <p:spPr bwMode="auto">
          <a:xfrm flipH="1">
            <a:off x="3286125" y="3286125"/>
            <a:ext cx="1147763" cy="1222375"/>
          </a:xfrm>
          <a:prstGeom prst="straightConnector1">
            <a:avLst/>
          </a:prstGeom>
          <a:noFill/>
          <a:ln w="38100">
            <a:solidFill>
              <a:srgbClr val="4BAB5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4" name="TextBox 18">
            <a:extLst>
              <a:ext uri="{FF2B5EF4-FFF2-40B4-BE49-F238E27FC236}">
                <a16:creationId xmlns:a16="http://schemas.microsoft.com/office/drawing/2014/main" id="{40598E7C-6B12-4BDA-C382-B198D2D5A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5741988"/>
            <a:ext cx="450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Gray died in </a:t>
            </a:r>
            <a:r>
              <a:rPr lang="fr-FR" altLang="en-US" sz="1600">
                <a:solidFill>
                  <a:srgbClr val="000000"/>
                </a:solidFill>
              </a:rPr>
              <a:t>’</a:t>
            </a:r>
            <a:r>
              <a:rPr lang="en-US" altLang="ja-JP" sz="1600">
                <a:solidFill>
                  <a:srgbClr val="000000"/>
                </a:solidFill>
              </a:rPr>
              <a:t>07. </a:t>
            </a:r>
            <a:br>
              <a:rPr lang="en-US" altLang="ja-JP" sz="1600">
                <a:solidFill>
                  <a:srgbClr val="000000"/>
                </a:solidFill>
              </a:rPr>
            </a:br>
            <a:r>
              <a:rPr lang="en-US" altLang="ja-JP" sz="1600">
                <a:solidFill>
                  <a:srgbClr val="000000"/>
                </a:solidFill>
              </a:rPr>
              <a:t>Book about his ideas came out in </a:t>
            </a:r>
            <a:r>
              <a:rPr lang="ja-JP" altLang="en-US" sz="1600">
                <a:solidFill>
                  <a:srgbClr val="000000"/>
                </a:solidFill>
              </a:rPr>
              <a:t>‘</a:t>
            </a:r>
            <a:r>
              <a:rPr lang="en-US" altLang="ja-JP" sz="1600">
                <a:solidFill>
                  <a:srgbClr val="000000"/>
                </a:solidFill>
              </a:rPr>
              <a:t>09…..</a:t>
            </a:r>
            <a:endParaRPr lang="en-US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1426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>
            <a:extLst>
              <a:ext uri="{FF2B5EF4-FFF2-40B4-BE49-F238E27FC236}">
                <a16:creationId xmlns:a16="http://schemas.microsoft.com/office/drawing/2014/main" id="{E72432BF-5CBF-AD85-F23D-BF45DC4FD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Data Science? An overall, bland definition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2" name="Content Placeholder 4">
            <a:extLst>
              <a:ext uri="{FF2B5EF4-FFF2-40B4-BE49-F238E27FC236}">
                <a16:creationId xmlns:a16="http://schemas.microsoft.com/office/drawing/2014/main" id="{39C9939F-A63D-3BDA-A813-2544292D36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4638675"/>
          </a:xfrm>
        </p:spPr>
        <p:txBody>
          <a:bodyPr/>
          <a:lstStyle/>
          <a:p>
            <a:r>
              <a:rPr lang="en-US" altLang="en-US" sz="1800">
                <a:ea typeface="ＭＳ Ｐゴシック" panose="020B0600070205080204" pitchFamily="34" charset="-128"/>
              </a:rPr>
              <a:t>Data Science encompasses the study of the entire </a:t>
            </a:r>
            <a:r>
              <a:rPr lang="en-US" altLang="en-US" sz="1800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lifecycle of data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Understanding of how data are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gathered</a:t>
            </a:r>
            <a:r>
              <a:rPr lang="en-US" altLang="en-US" sz="180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>
                <a:ea typeface="ＭＳ Ｐゴシック" panose="020B0600070205080204" pitchFamily="34" charset="-128"/>
              </a:rPr>
              <a:t>&amp;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the issues that arise in its collection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Knowledge of what data sources are available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&amp; how they may be synthesized to solve problems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storage</a:t>
            </a:r>
            <a:r>
              <a:rPr lang="en-US" altLang="en-US" sz="1800">
                <a:ea typeface="ＭＳ Ｐゴシック" panose="020B0600070205080204" pitchFamily="34" charset="-128"/>
              </a:rPr>
              <a:t>, access, annotation, management, &amp;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transformation of data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Data Science encompasses many aspects of </a:t>
            </a:r>
            <a:r>
              <a:rPr lang="en-US" altLang="en-US" sz="1800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data analysis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Statistical inference, machine learning, &amp; the design of algorithms and computing systems that enable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data mining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Connecting this mining where possible with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physical modeling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presentation and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visualization</a:t>
            </a:r>
            <a:r>
              <a:rPr lang="en-US" altLang="en-US" sz="1800">
                <a:ea typeface="ＭＳ Ｐゴシック" panose="020B0600070205080204" pitchFamily="34" charset="-128"/>
              </a:rPr>
              <a:t> of data analysis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use of data analysis to make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practical decisions</a:t>
            </a:r>
            <a:r>
              <a:rPr lang="en-US" altLang="en-US" sz="1800">
                <a:ea typeface="ＭＳ Ｐゴシック" panose="020B0600070205080204" pitchFamily="34" charset="-128"/>
              </a:rPr>
              <a:t> &amp; policy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Secondary aspects of data, not its intended use </a:t>
            </a:r>
            <a:r>
              <a:rPr lang="mr-IN" altLang="en-US" sz="1800">
                <a:ea typeface="ＭＳ Ｐゴシック" panose="020B0600070205080204" pitchFamily="34" charset="-128"/>
              </a:rPr>
              <a:t>–</a:t>
            </a:r>
            <a:r>
              <a:rPr lang="en-US" altLang="en-US" sz="1800">
                <a:ea typeface="ＭＳ Ｐゴシック" panose="020B0600070205080204" pitchFamily="34" charset="-128"/>
              </a:rPr>
              <a:t> eg the </a:t>
            </a:r>
            <a:r>
              <a:rPr lang="en-US" altLang="en-US" sz="1800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data exhaust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appropriate protection of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privacy 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Creative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secondary uses </a:t>
            </a:r>
            <a:r>
              <a:rPr lang="en-US" altLang="en-US" sz="1800">
                <a:ea typeface="ＭＳ Ｐゴシック" panose="020B0600070205080204" pitchFamily="34" charset="-128"/>
              </a:rPr>
              <a:t>of data </a:t>
            </a:r>
            <a:r>
              <a:rPr lang="mr-IN" altLang="en-US" sz="1800">
                <a:ea typeface="ＭＳ Ｐゴシック" panose="020B0600070205080204" pitchFamily="34" charset="-128"/>
              </a:rPr>
              <a:t>–</a:t>
            </a:r>
            <a:r>
              <a:rPr lang="en-US" altLang="en-US" sz="1800">
                <a:ea typeface="ＭＳ Ｐゴシック" panose="020B0600070205080204" pitchFamily="34" charset="-128"/>
              </a:rPr>
              <a:t> eg for Science of science 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elimination of inappropriate bias in the entire process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2">
            <a:extLst>
              <a:ext uri="{FF2B5EF4-FFF2-40B4-BE49-F238E27FC236}">
                <a16:creationId xmlns:a16="http://schemas.microsoft.com/office/drawing/2014/main" id="{908BA140-DC5F-60B3-479C-C6DE594BE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5363" y="134938"/>
            <a:ext cx="5257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Science in the wider world: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 buzz-word for successful Ads</a:t>
            </a:r>
          </a:p>
        </p:txBody>
      </p:sp>
      <p:sp>
        <p:nvSpPr>
          <p:cNvPr id="16386" name="Content Placeholder 1">
            <a:extLst>
              <a:ext uri="{FF2B5EF4-FFF2-40B4-BE49-F238E27FC236}">
                <a16:creationId xmlns:a16="http://schemas.microsoft.com/office/drawing/2014/main" id="{B9435CD4-E39E-9CE0-078B-AC2DC50DC1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8" y="136525"/>
            <a:ext cx="2971800" cy="2398713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Ads, media, product placement,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supply optimization, 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Integral to success of GOOG, FB, AMZN, WMT</a:t>
            </a:r>
            <a:r>
              <a:rPr lang="mr-IN" altLang="en-US" sz="2000">
                <a:ea typeface="ＭＳ Ｐゴシック" panose="020B0600070205080204" pitchFamily="34" charset="-128"/>
              </a:rPr>
              <a:t>…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CF84CB55-8419-0176-4530-57F33A118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>
            <a:fillRect/>
          </a:stretch>
        </p:blipFill>
        <p:spPr bwMode="auto">
          <a:xfrm>
            <a:off x="3876675" y="1508125"/>
            <a:ext cx="4902200" cy="5029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2">
            <a:extLst>
              <a:ext uri="{FF2B5EF4-FFF2-40B4-BE49-F238E27FC236}">
                <a16:creationId xmlns:a16="http://schemas.microsoft.com/office/drawing/2014/main" id="{2F1933DC-419B-5EB2-FFCB-9D57E976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38" y="6567488"/>
            <a:ext cx="1455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[Oct. ‘12 issue]</a:t>
            </a:r>
          </a:p>
        </p:txBody>
      </p:sp>
      <p:pic>
        <p:nvPicPr>
          <p:cNvPr id="16389" name="Picture 6">
            <a:extLst>
              <a:ext uri="{FF2B5EF4-FFF2-40B4-BE49-F238E27FC236}">
                <a16:creationId xmlns:a16="http://schemas.microsoft.com/office/drawing/2014/main" id="{0AD4977A-480C-95CA-B442-2139447AA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5"/>
          <a:stretch>
            <a:fillRect/>
          </a:stretch>
        </p:blipFill>
        <p:spPr bwMode="auto">
          <a:xfrm>
            <a:off x="1371600" y="2141538"/>
            <a:ext cx="23860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Screen shot 2013-02-19 at 10.57.18 AM.png">
            <a:extLst>
              <a:ext uri="{FF2B5EF4-FFF2-40B4-BE49-F238E27FC236}">
                <a16:creationId xmlns:a16="http://schemas.microsoft.com/office/drawing/2014/main" id="{54D84B4E-E7B5-0E50-5EA4-03DBC7E1C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762500"/>
            <a:ext cx="3562350" cy="1804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32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E127BAE-3139-1634-1C03-7442E10CF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7513"/>
            <a:ext cx="1905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Data Science in Traditional Science</a:t>
            </a:r>
          </a:p>
        </p:txBody>
      </p:sp>
      <p:sp>
        <p:nvSpPr>
          <p:cNvPr id="17410" name="Rectangle 4">
            <a:extLst>
              <a:ext uri="{FF2B5EF4-FFF2-40B4-BE49-F238E27FC236}">
                <a16:creationId xmlns:a16="http://schemas.microsoft.com/office/drawing/2014/main" id="{8B3A3A46-A6FF-A528-E8D0-E00DBF17D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6224588"/>
            <a:ext cx="911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Genomics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DNA sequencer</a:t>
            </a:r>
          </a:p>
        </p:txBody>
      </p:sp>
      <p:grpSp>
        <p:nvGrpSpPr>
          <p:cNvPr id="17411" name="Group 8">
            <a:extLst>
              <a:ext uri="{FF2B5EF4-FFF2-40B4-BE49-F238E27FC236}">
                <a16:creationId xmlns:a16="http://schemas.microsoft.com/office/drawing/2014/main" id="{DBF8ADA6-8067-58CB-C2D9-20B1F7CA6446}"/>
              </a:ext>
            </a:extLst>
          </p:cNvPr>
          <p:cNvGrpSpPr>
            <a:grpSpLocks/>
          </p:cNvGrpSpPr>
          <p:nvPr/>
        </p:nvGrpSpPr>
        <p:grpSpPr bwMode="auto">
          <a:xfrm>
            <a:off x="2311400" y="2335213"/>
            <a:ext cx="1682750" cy="2098675"/>
            <a:chOff x="2999746" y="1105231"/>
            <a:chExt cx="1951865" cy="2435036"/>
          </a:xfrm>
        </p:grpSpPr>
        <p:sp>
          <p:nvSpPr>
            <p:cNvPr id="17425" name="Rectangle 9">
              <a:extLst>
                <a:ext uri="{FF2B5EF4-FFF2-40B4-BE49-F238E27FC236}">
                  <a16:creationId xmlns:a16="http://schemas.microsoft.com/office/drawing/2014/main" id="{83D38EED-3FA8-67C7-65DC-EDE966684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3350" y="2790345"/>
              <a:ext cx="1844657" cy="7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Neuroscience -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The Human Connectome Project </a:t>
              </a:r>
            </a:p>
          </p:txBody>
        </p:sp>
        <p:pic>
          <p:nvPicPr>
            <p:cNvPr id="17426" name="Picture 15" descr="Screen shot 2013-02-19 at 8.31.19 PM.png">
              <a:extLst>
                <a:ext uri="{FF2B5EF4-FFF2-40B4-BE49-F238E27FC236}">
                  <a16:creationId xmlns:a16="http://schemas.microsoft.com/office/drawing/2014/main" id="{B69963D8-0192-112C-0AB7-758051168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746" y="1105231"/>
              <a:ext cx="1951865" cy="170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2" name="Group 2">
            <a:extLst>
              <a:ext uri="{FF2B5EF4-FFF2-40B4-BE49-F238E27FC236}">
                <a16:creationId xmlns:a16="http://schemas.microsoft.com/office/drawing/2014/main" id="{5914F9BA-8611-52D9-D713-D8C72BEE0A73}"/>
              </a:ext>
            </a:extLst>
          </p:cNvPr>
          <p:cNvGrpSpPr>
            <a:grpSpLocks/>
          </p:cNvGrpSpPr>
          <p:nvPr/>
        </p:nvGrpSpPr>
        <p:grpSpPr bwMode="auto">
          <a:xfrm>
            <a:off x="217488" y="2097088"/>
            <a:ext cx="2058987" cy="1968500"/>
            <a:chOff x="457199" y="1580888"/>
            <a:chExt cx="2059566" cy="1967987"/>
          </a:xfrm>
        </p:grpSpPr>
        <p:pic>
          <p:nvPicPr>
            <p:cNvPr id="17423" name="Picture 16">
              <a:extLst>
                <a:ext uri="{FF2B5EF4-FFF2-40B4-BE49-F238E27FC236}">
                  <a16:creationId xmlns:a16="http://schemas.microsoft.com/office/drawing/2014/main" id="{D864AB40-27AA-F3DD-296D-75FD1F381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580888"/>
              <a:ext cx="2058230" cy="15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Rectangle 17">
              <a:extLst>
                <a:ext uri="{FF2B5EF4-FFF2-40B4-BE49-F238E27FC236}">
                  <a16:creationId xmlns:a16="http://schemas.microsoft.com/office/drawing/2014/main" id="{F45854B5-C36F-D48B-80F3-1A9C683C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85" y="3087032"/>
              <a:ext cx="1886480" cy="46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High energy physics -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Large Hadron Collider</a:t>
              </a:r>
            </a:p>
          </p:txBody>
        </p:sp>
      </p:grpSp>
      <p:pic>
        <p:nvPicPr>
          <p:cNvPr id="17413" name="Picture 21">
            <a:extLst>
              <a:ext uri="{FF2B5EF4-FFF2-40B4-BE49-F238E27FC236}">
                <a16:creationId xmlns:a16="http://schemas.microsoft.com/office/drawing/2014/main" id="{E47C245B-EF50-EBD5-075A-C285FB01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4706938"/>
            <a:ext cx="2268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Screen shot 2013-02-21 at 11.19.25 AM.png">
            <a:extLst>
              <a:ext uri="{FF2B5EF4-FFF2-40B4-BE49-F238E27FC236}">
                <a16:creationId xmlns:a16="http://schemas.microsoft.com/office/drawing/2014/main" id="{635DCA20-FE2E-7389-3B12-E6DC07CCA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344738"/>
            <a:ext cx="1495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0">
            <a:extLst>
              <a:ext uri="{FF2B5EF4-FFF2-40B4-BE49-F238E27FC236}">
                <a16:creationId xmlns:a16="http://schemas.microsoft.com/office/drawing/2014/main" id="{45A594DC-89AD-3822-8633-60CAAA30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3082925"/>
            <a:ext cx="996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Ecology </a:t>
            </a:r>
            <a:br>
              <a:rPr lang="en-US" altLang="en-US" sz="1200">
                <a:solidFill>
                  <a:srgbClr val="000000"/>
                </a:solidFill>
              </a:rPr>
            </a:br>
            <a:r>
              <a:rPr lang="en-US" altLang="en-US" sz="1200">
                <a:solidFill>
                  <a:srgbClr val="000000"/>
                </a:solidFill>
              </a:rPr>
              <a:t>&amp; Earth Sci.</a:t>
            </a:r>
            <a:br>
              <a:rPr lang="en-US" altLang="en-US" sz="1200">
                <a:solidFill>
                  <a:srgbClr val="000000"/>
                </a:solidFill>
              </a:rPr>
            </a:br>
            <a:r>
              <a:rPr lang="en-US" altLang="en-US" sz="1200">
                <a:solidFill>
                  <a:srgbClr val="000000"/>
                </a:solidFill>
              </a:rPr>
              <a:t> - Fluxnet</a:t>
            </a:r>
          </a:p>
        </p:txBody>
      </p:sp>
      <p:pic>
        <p:nvPicPr>
          <p:cNvPr id="17416" name="Picture 5">
            <a:extLst>
              <a:ext uri="{FF2B5EF4-FFF2-40B4-BE49-F238E27FC236}">
                <a16:creationId xmlns:a16="http://schemas.microsoft.com/office/drawing/2014/main" id="{F55FD685-DCD0-A278-DF8B-EEC3C076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97363"/>
            <a:ext cx="16827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22">
            <a:extLst>
              <a:ext uri="{FF2B5EF4-FFF2-40B4-BE49-F238E27FC236}">
                <a16:creationId xmlns:a16="http://schemas.microsoft.com/office/drawing/2014/main" id="{2FE6730C-BF3B-075B-C329-5510B874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2575" y="5257800"/>
            <a:ext cx="2551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Astronomy 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Sloan Digital Sky survey</a:t>
            </a:r>
          </a:p>
        </p:txBody>
      </p:sp>
      <p:pic>
        <p:nvPicPr>
          <p:cNvPr id="17418" name="Picture 19">
            <a:extLst>
              <a:ext uri="{FF2B5EF4-FFF2-40B4-BE49-F238E27FC236}">
                <a16:creationId xmlns:a16="http://schemas.microsoft.com/office/drawing/2014/main" id="{1C7B6261-374A-F677-F102-00078351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16613"/>
            <a:ext cx="6604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4">
            <a:extLst>
              <a:ext uri="{FF2B5EF4-FFF2-40B4-BE49-F238E27FC236}">
                <a16:creationId xmlns:a16="http://schemas.microsoft.com/office/drawing/2014/main" id="{56950135-511B-EE5C-6E5D-12744DBD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795963"/>
            <a:ext cx="6556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Content Placeholder 4">
            <a:extLst>
              <a:ext uri="{FF2B5EF4-FFF2-40B4-BE49-F238E27FC236}">
                <a16:creationId xmlns:a16="http://schemas.microsoft.com/office/drawing/2014/main" id="{E59E9CE1-D3BC-5E44-903A-2EEE3DAD3E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2200" y="61913"/>
            <a:ext cx="6523038" cy="2362200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Pre-dated commercial mining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Instrument generated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Large data sets often created by large teams not to answer one Q but to be mined broadly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Often coupled to a physical/biological model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Interplay w/ experiments</a:t>
            </a: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  <p:pic>
        <p:nvPicPr>
          <p:cNvPr id="17421" name="Picture 18">
            <a:extLst>
              <a:ext uri="{FF2B5EF4-FFF2-40B4-BE49-F238E27FC236}">
                <a16:creationId xmlns:a16="http://schemas.microsoft.com/office/drawing/2014/main" id="{3629406D-8F0F-1C45-2732-E765BCC7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63333"/>
          <a:stretch>
            <a:fillRect/>
          </a:stretch>
        </p:blipFill>
        <p:spPr bwMode="auto">
          <a:xfrm>
            <a:off x="5105400" y="2881313"/>
            <a:ext cx="362743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Box 3">
            <a:extLst>
              <a:ext uri="{FF2B5EF4-FFF2-40B4-BE49-F238E27FC236}">
                <a16:creationId xmlns:a16="http://schemas.microsoft.com/office/drawing/2014/main" id="{07289EF1-9659-85DD-772D-766E859681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704013" y="1370012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>
                <a:solidFill>
                  <a:srgbClr val="7F7F7F"/>
                </a:solidFill>
              </a:rPr>
              <a:t>[Navarro et al. GenomeBiol. (</a:t>
            </a:r>
            <a:r>
              <a:rPr lang="uk-UA" altLang="en-US" sz="1400" b="1">
                <a:solidFill>
                  <a:srgbClr val="7F7F7F"/>
                </a:solidFill>
              </a:rPr>
              <a:t>’</a:t>
            </a:r>
            <a:r>
              <a:rPr lang="en-US" altLang="en-US" sz="1400" b="1">
                <a:solidFill>
                  <a:srgbClr val="7F7F7F"/>
                </a:solidFill>
              </a:rPr>
              <a:t>19, in press)]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>
            <a:extLst>
              <a:ext uri="{FF2B5EF4-FFF2-40B4-BE49-F238E27FC236}">
                <a16:creationId xmlns:a16="http://schemas.microsoft.com/office/drawing/2014/main" id="{3008B31C-AE28-19E4-8E38-31F4555B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0" r="49843"/>
          <a:stretch>
            <a:fillRect/>
          </a:stretch>
        </p:blipFill>
        <p:spPr bwMode="auto">
          <a:xfrm>
            <a:off x="177800" y="2098675"/>
            <a:ext cx="43942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>
            <a:extLst>
              <a:ext uri="{FF2B5EF4-FFF2-40B4-BE49-F238E27FC236}">
                <a16:creationId xmlns:a16="http://schemas.microsoft.com/office/drawing/2014/main" id="{C6BD1D6B-5613-DC1A-8695-F5E29C0B9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484188"/>
            <a:ext cx="244792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Coupling of Scientific Data to Models &amp; Experiments</a:t>
            </a:r>
          </a:p>
        </p:txBody>
      </p:sp>
      <p:sp>
        <p:nvSpPr>
          <p:cNvPr id="28674" name="Content Placeholder 1">
            <a:extLst>
              <a:ext uri="{FF2B5EF4-FFF2-40B4-BE49-F238E27FC236}">
                <a16:creationId xmlns:a16="http://schemas.microsoft.com/office/drawing/2014/main" id="{4D59E461-80A8-7C58-234D-B6D64A91B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838"/>
            <a:ext cx="6705600" cy="3255962"/>
          </a:xfrm>
        </p:spPr>
        <p:txBody>
          <a:bodyPr/>
          <a:lstStyle/>
          <a:p>
            <a:pPr marL="223838" lvl="1">
              <a:buFontTx/>
              <a:buChar char="•"/>
              <a:defRPr/>
            </a:pPr>
            <a:r>
              <a:rPr lang="en-US" altLang="x-none" sz="1800" dirty="0">
                <a:ea typeface="ＭＳ Ｐゴシック" charset="-128"/>
              </a:rPr>
              <a:t>Scientific data often coupled to a physical/biological model</a:t>
            </a:r>
          </a:p>
          <a:p>
            <a:pPr>
              <a:defRPr/>
            </a:pPr>
            <a:r>
              <a:rPr lang="en-US" altLang="x-none" sz="1800" dirty="0" err="1">
                <a:ea typeface="ＭＳ Ｐゴシック" charset="-128"/>
              </a:rPr>
              <a:t>Lauffenburger’s</a:t>
            </a:r>
            <a:r>
              <a:rPr lang="en-US" altLang="x-none" sz="1800" dirty="0">
                <a:ea typeface="ＭＳ Ｐゴシック" charset="-128"/>
              </a:rPr>
              <a:t> Sys. Biol. </a:t>
            </a:r>
            <a:r>
              <a:rPr lang="en-US" altLang="x-none" sz="2000" b="1" dirty="0">
                <a:ea typeface="ＭＳ Ｐゴシック" charset="-128"/>
              </a:rPr>
              <a:t>4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s: </a:t>
            </a:r>
            <a:br>
              <a:rPr lang="en-US" altLang="x-none" sz="2000" b="1" dirty="0">
                <a:ea typeface="ＭＳ Ｐゴシック" charset="-128"/>
              </a:rPr>
            </a:b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easurement, 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ining, 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odeling &amp; 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anipulation</a:t>
            </a:r>
            <a:r>
              <a:rPr lang="en-US" altLang="x-none" sz="2000" dirty="0">
                <a:ea typeface="ＭＳ Ｐゴシック" charset="-128"/>
              </a:rPr>
              <a:t> </a:t>
            </a:r>
            <a:br>
              <a:rPr lang="en-US" altLang="x-none" sz="1800" dirty="0">
                <a:ea typeface="ＭＳ Ｐゴシック" charset="-128"/>
              </a:rPr>
            </a:br>
            <a:r>
              <a:rPr lang="en-US" altLang="x-none" sz="1400" dirty="0">
                <a:ea typeface="ＭＳ Ｐゴシック" charset="-128"/>
              </a:rPr>
              <a:t>(</a:t>
            </a:r>
            <a:r>
              <a:rPr lang="en-US" altLang="x-none" sz="1400" dirty="0" err="1">
                <a:ea typeface="ＭＳ Ｐゴシック" charset="-128"/>
              </a:rPr>
              <a:t>Ideker</a:t>
            </a:r>
            <a:r>
              <a:rPr lang="en-US" altLang="x-none" sz="1400" dirty="0">
                <a:ea typeface="ＭＳ Ｐゴシック" charset="-128"/>
              </a:rPr>
              <a:t> et al.’06. Annals of Biomed. Eng.)</a:t>
            </a:r>
            <a:endParaRPr lang="en-US" altLang="x-none" sz="1800" dirty="0">
              <a:ea typeface="ＭＳ Ｐゴシック" charset="-128"/>
            </a:endParaRPr>
          </a:p>
          <a:p>
            <a:pPr>
              <a:defRPr/>
            </a:pPr>
            <a:r>
              <a:rPr lang="en-US" altLang="zh-CN" sz="1800" dirty="0">
                <a:ea typeface="ＭＳ Ｐゴシック" charset="-128"/>
              </a:rPr>
              <a:t>Weather forecasting as an exemplar</a:t>
            </a:r>
          </a:p>
          <a:p>
            <a:pPr lvl="1">
              <a:buFont typeface="Lucida Grande" charset="0"/>
              <a:buChar char="-"/>
              <a:defRPr/>
            </a:pPr>
            <a:r>
              <a:rPr lang="en-US" altLang="zh-CN" sz="1400" dirty="0">
                <a:ea typeface="ＭＳ Ｐゴシック" charset="-128"/>
              </a:rPr>
              <a:t>Physical models &amp; simulation useful but not sufficient (“butterfly” effect)</a:t>
            </a:r>
          </a:p>
          <a:p>
            <a:pPr lvl="1">
              <a:buFont typeface="Lucida Grande" charset="0"/>
              <a:buChar char="-"/>
              <a:defRPr/>
            </a:pPr>
            <a:r>
              <a:rPr lang="en-US" altLang="zh-CN" sz="1400" dirty="0">
                <a:ea typeface="ＭＳ Ｐゴシック" charset="-128"/>
              </a:rPr>
              <a:t>Success via coupling to large-scale sensor data collection </a:t>
            </a:r>
          </a:p>
          <a:p>
            <a:pPr>
              <a:defRPr/>
            </a:pPr>
            <a:endParaRPr lang="en-US" altLang="x-none" sz="1800" dirty="0">
              <a:ea typeface="ＭＳ Ｐゴシック" charset="-128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7AAE77C-3DA9-A507-7702-28E634EA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409825"/>
            <a:ext cx="19621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>
            <a:extLst>
              <a:ext uri="{FF2B5EF4-FFF2-40B4-BE49-F238E27FC236}">
                <a16:creationId xmlns:a16="http://schemas.microsoft.com/office/drawing/2014/main" id="{8763D2AA-2BD5-289D-2010-92B1CD66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6538913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i="1">
                <a:solidFill>
                  <a:srgbClr val="000000"/>
                </a:solidFill>
              </a:rPr>
              <a:t>NOAA</a:t>
            </a: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824389ED-6A29-0F02-6E63-69D827D3F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546850"/>
            <a:ext cx="457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Image from http://web.aibn.uq.edu.au/cssb/ResearchProjects.htm</a:t>
            </a:r>
          </a:p>
        </p:txBody>
      </p:sp>
      <p:pic>
        <p:nvPicPr>
          <p:cNvPr id="19463" name="Picture 13" descr="F1.medium.gif">
            <a:extLst>
              <a:ext uri="{FF2B5EF4-FFF2-40B4-BE49-F238E27FC236}">
                <a16:creationId xmlns:a16="http://schemas.microsoft.com/office/drawing/2014/main" id="{E25F808E-80AF-99B8-07A7-595B38F9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5176838"/>
            <a:ext cx="21304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2">
            <a:extLst>
              <a:ext uri="{FF2B5EF4-FFF2-40B4-BE49-F238E27FC236}">
                <a16:creationId xmlns:a16="http://schemas.microsoft.com/office/drawing/2014/main" id="{CD63D2E2-339B-4BF2-F90C-42D67A5C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38862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C00000"/>
                </a:solidFill>
              </a:rPr>
              <a:t>M</a:t>
            </a:r>
            <a:r>
              <a:rPr lang="en-US" altLang="en-US" sz="1800">
                <a:solidFill>
                  <a:srgbClr val="000000"/>
                </a:solidFill>
              </a:rPr>
              <a:t>odels + Data </a:t>
            </a:r>
            <a:r>
              <a:rPr lang="en-US" altLang="en-US" sz="1800" b="1">
                <a:solidFill>
                  <a:srgbClr val="C00000"/>
                </a:solidFill>
              </a:rPr>
              <a:t>M</a:t>
            </a:r>
            <a:r>
              <a:rPr lang="en-US" altLang="en-US" sz="1800">
                <a:solidFill>
                  <a:srgbClr val="000000"/>
                </a:solidFill>
              </a:rPr>
              <a:t>ining</a:t>
            </a:r>
          </a:p>
        </p:txBody>
      </p:sp>
      <p:cxnSp>
        <p:nvCxnSpPr>
          <p:cNvPr id="19465" name="Straight Arrow Connector 4">
            <a:extLst>
              <a:ext uri="{FF2B5EF4-FFF2-40B4-BE49-F238E27FC236}">
                <a16:creationId xmlns:a16="http://schemas.microsoft.com/office/drawing/2014/main" id="{61CB4489-3943-F000-5584-7F37FB5DC2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67525" y="4192588"/>
            <a:ext cx="0" cy="6350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6" name="TextBox 15">
            <a:extLst>
              <a:ext uri="{FF2B5EF4-FFF2-40B4-BE49-F238E27FC236}">
                <a16:creationId xmlns:a16="http://schemas.microsoft.com/office/drawing/2014/main" id="{5A2323D4-8D06-C0DD-74FD-B4BAD902C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735513"/>
            <a:ext cx="1085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Forecasts</a:t>
            </a:r>
          </a:p>
        </p:txBody>
      </p:sp>
      <p:pic>
        <p:nvPicPr>
          <p:cNvPr id="19467" name="Picture 6">
            <a:extLst>
              <a:ext uri="{FF2B5EF4-FFF2-40B4-BE49-F238E27FC236}">
                <a16:creationId xmlns:a16="http://schemas.microsoft.com/office/drawing/2014/main" id="{32B1EE11-5361-BD98-110B-F0DA8104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2487613"/>
            <a:ext cx="2147888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TextBox 12">
            <a:extLst>
              <a:ext uri="{FF2B5EF4-FFF2-40B4-BE49-F238E27FC236}">
                <a16:creationId xmlns:a16="http://schemas.microsoft.com/office/drawing/2014/main" id="{26FA21D1-4CE0-D9D8-0BC5-F0691FEE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1888"/>
            <a:ext cx="1751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7F7F7F"/>
                </a:solidFill>
              </a:rPr>
              <a:t>[Navarro et al. GenomeBiol. (</a:t>
            </a:r>
            <a:r>
              <a:rPr lang="uk-UA" altLang="en-US" sz="1200" b="1">
                <a:solidFill>
                  <a:srgbClr val="7F7F7F"/>
                </a:solidFill>
              </a:rPr>
              <a:t>’</a:t>
            </a:r>
            <a:r>
              <a:rPr lang="en-US" altLang="en-US" sz="1200" b="1">
                <a:solidFill>
                  <a:srgbClr val="7F7F7F"/>
                </a:solidFill>
              </a:rPr>
              <a:t>19,</a:t>
            </a:r>
            <a:br>
              <a:rPr lang="en-US" altLang="en-US" sz="1200" b="1">
                <a:solidFill>
                  <a:srgbClr val="7F7F7F"/>
                </a:solidFill>
              </a:rPr>
            </a:br>
            <a:r>
              <a:rPr lang="en-US" altLang="en-US" sz="1200" b="1">
                <a:solidFill>
                  <a:srgbClr val="7F7F7F"/>
                </a:solidFill>
              </a:rPr>
              <a:t> in press)]</a:t>
            </a:r>
          </a:p>
        </p:txBody>
      </p:sp>
    </p:spTree>
  </p:cSld>
  <p:clrMapOvr>
    <a:masterClrMapping/>
  </p:clrMapOvr>
  <p:transition advTm="87066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23D030C-3EE2-3C6B-C398-8F958A0C2E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20482" name="Subtitle 2">
            <a:extLst>
              <a:ext uri="{FF2B5EF4-FFF2-40B4-BE49-F238E27FC236}">
                <a16:creationId xmlns:a16="http://schemas.microsoft.com/office/drawing/2014/main" id="{65D6E101-2654-7758-DB43-08F37159BB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Scaling &amp; Integration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paReiVyTaUA8fgVs6Rw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36625</TotalTime>
  <Words>2080</Words>
  <Application>Microsoft Macintosh PowerPoint</Application>
  <PresentationFormat>Letter Paper (8.5x11 in)</PresentationFormat>
  <Paragraphs>267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</vt:lpstr>
      <vt:lpstr>Arno Pro</vt:lpstr>
      <vt:lpstr>Calibri</vt:lpstr>
      <vt:lpstr>Courier</vt:lpstr>
      <vt:lpstr>Courier New</vt:lpstr>
      <vt:lpstr>Helvetica</vt:lpstr>
      <vt:lpstr>Impact</vt:lpstr>
      <vt:lpstr>Lucida Grande</vt:lpstr>
      <vt:lpstr>Superclarendon Regular</vt:lpstr>
      <vt:lpstr>Symbol</vt:lpstr>
      <vt:lpstr>Times New Roman</vt:lpstr>
      <vt:lpstr>Basic-template-i0jhhsb-20160605</vt:lpstr>
      <vt:lpstr>1_Basic-template-i0jhhsb-20160605</vt:lpstr>
      <vt:lpstr>Outline-Style-20160605</vt:lpstr>
      <vt:lpstr>2_Basic-template-i0jhhsb-20160605</vt:lpstr>
      <vt:lpstr>1_Outline-Style-20160605</vt:lpstr>
      <vt:lpstr>Default Design</vt:lpstr>
      <vt:lpstr>PowerPoint Presentation</vt:lpstr>
      <vt:lpstr>Overview: what is  Biomed. Data science? </vt:lpstr>
      <vt:lpstr>Jim Gray’s 4th Paradigm</vt:lpstr>
      <vt:lpstr>Jim Gray’s 4th Paradigm</vt:lpstr>
      <vt:lpstr>What is Data Science? An overall, bland definition…</vt:lpstr>
      <vt:lpstr>Data Science in the wider world:  a buzz-word for successful Ads</vt:lpstr>
      <vt:lpstr>Data Science in Traditional Science</vt:lpstr>
      <vt:lpstr>Coupling of Scientific Data to Models &amp; Experiments</vt:lpstr>
      <vt:lpstr>Biomed. Data science: </vt:lpstr>
      <vt:lpstr>Drivers of Biomedical Data Science</vt:lpstr>
      <vt:lpstr>Case Study: Amazing Progress in Scaling &amp; Integration with Genotype-Phenotype Relationships</vt:lpstr>
      <vt:lpstr>The Scaling of Genomic Data Science:  Powered by exponential increases in  data &amp; computing  (Moore’s Law)</vt:lpstr>
      <vt:lpstr>Kryder’s Law and   S-curves underlying exponential growth</vt:lpstr>
      <vt:lpstr>Sequencing cost reductions have resulted in an explosion of data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A Success of  Scale &amp; Integration:  Many GWAS variants found, most not in genes, but affecting regulatory network</vt:lpstr>
      <vt:lpstr>Basic Science to Medicine</vt:lpstr>
      <vt:lpstr>Biomed. Data science: </vt:lpstr>
      <vt:lpstr>PowerPoint Presentation</vt:lpstr>
      <vt:lpstr>PowerPoint Presentation</vt:lpstr>
      <vt:lpstr>How will the Data Scaling Continue? The Past, Present &amp; Future Ecosystem  of Large-scale Biomolecular Data</vt:lpstr>
      <vt:lpstr>PowerPoint Presentation</vt:lpstr>
      <vt:lpstr>PowerPoint Presentation</vt:lpstr>
      <vt:lpstr>PowerPoint Presentation</vt:lpstr>
      <vt:lpstr>Biomed. Data science: </vt:lpstr>
      <vt:lpstr>Thoughts on the Class  GersteinLab.org/courses/452 (Class Web Page)  </vt:lpstr>
      <vt:lpstr>PowerPoint Presentation</vt:lpstr>
      <vt:lpstr>What is Bioinformatics?</vt:lpstr>
      <vt:lpstr>Defining the field – by crowd-sourced judgement</vt:lpstr>
      <vt:lpstr>Overview of Topics Surveyed</vt:lpstr>
      <vt:lpstr>Topics Covered in Other Related Courses</vt:lpstr>
      <vt:lpstr>Lectures conventions</vt:lpstr>
      <vt:lpstr>Short Office Hours 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Protein Geometry,  Particularly Related to Packing at the Protein Surface</dc:title>
  <dc:creator>Office97</dc:creator>
  <cp:lastModifiedBy>Gerstein, Mark</cp:lastModifiedBy>
  <cp:revision>328</cp:revision>
  <cp:lastPrinted>2018-01-17T03:05:20Z</cp:lastPrinted>
  <dcterms:created xsi:type="dcterms:W3CDTF">2010-01-12T12:23:19Z</dcterms:created>
  <dcterms:modified xsi:type="dcterms:W3CDTF">2023-01-03T03:31:34Z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http://bioinfo.mbb.yale.edu/course</vt:lpwstr>
  </property>
  <property fmtid="{D5CDD505-2E9C-101B-9397-08002B2CF9AE}" pid="9" name="Other">
    <vt:lpwstr>All overheads are copyright 1998, Mark Gerstein, All Rights Reserved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C:\InetPub\wwwroot\mbb474b3\c1</vt:lpwstr>
  </property>
</Properties>
</file>