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tags/tag1.xml" ContentType="application/vnd.openxmlformats-officedocument.presentationml.tags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tags/tag2.xml" ContentType="application/vnd.openxmlformats-officedocument.presentationml.tags+xml"/>
  <Override PartName="/ppt/notesSlides/notesSlide32.xml" ContentType="application/vnd.openxmlformats-officedocument.presentationml.notesSlide+xml"/>
  <Override PartName="/ppt/tags/tag3.xml" ContentType="application/vnd.openxmlformats-officedocument.presentationml.tags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39"/>
  </p:notesMasterIdLst>
  <p:sldIdLst>
    <p:sldId id="256" r:id="rId2"/>
    <p:sldId id="257" r:id="rId3"/>
    <p:sldId id="258" r:id="rId4"/>
    <p:sldId id="259" r:id="rId5"/>
    <p:sldId id="260" r:id="rId6"/>
    <p:sldId id="263" r:id="rId7"/>
    <p:sldId id="261" r:id="rId8"/>
    <p:sldId id="262" r:id="rId9"/>
    <p:sldId id="6722" r:id="rId10"/>
    <p:sldId id="264" r:id="rId11"/>
    <p:sldId id="265" r:id="rId12"/>
    <p:sldId id="266" r:id="rId13"/>
    <p:sldId id="267" r:id="rId14"/>
    <p:sldId id="268" r:id="rId15"/>
    <p:sldId id="269" r:id="rId16"/>
    <p:sldId id="6721" r:id="rId17"/>
    <p:sldId id="270" r:id="rId18"/>
    <p:sldId id="272" r:id="rId19"/>
    <p:sldId id="277" r:id="rId20"/>
    <p:sldId id="273" r:id="rId21"/>
    <p:sldId id="274" r:id="rId22"/>
    <p:sldId id="275" r:id="rId23"/>
    <p:sldId id="276" r:id="rId24"/>
    <p:sldId id="278" r:id="rId25"/>
    <p:sldId id="279" r:id="rId26"/>
    <p:sldId id="280" r:id="rId27"/>
    <p:sldId id="290" r:id="rId28"/>
    <p:sldId id="291" r:id="rId29"/>
    <p:sldId id="6720" r:id="rId30"/>
    <p:sldId id="282" r:id="rId31"/>
    <p:sldId id="283" r:id="rId32"/>
    <p:sldId id="6710" r:id="rId33"/>
    <p:sldId id="6534" r:id="rId34"/>
    <p:sldId id="6453" r:id="rId35"/>
    <p:sldId id="6485" r:id="rId36"/>
    <p:sldId id="287" r:id="rId37"/>
    <p:sldId id="288" r:id="rId38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40" roundtripDataSignature="AMtx7mjQ9pdNVq5m9Y7Qm8oG8idgPzESO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7472" autoAdjust="0"/>
  </p:normalViewPr>
  <p:slideViewPr>
    <p:cSldViewPr snapToGrid="0">
      <p:cViewPr varScale="1">
        <p:scale>
          <a:sx n="105" d="100"/>
          <a:sy n="105" d="100"/>
        </p:scale>
        <p:origin x="28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customschemas.google.com/relationships/presentationmetadata" Target="meta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6" name="Google Shape;86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None/>
            </a:pPr>
            <a:r>
              <a:rPr lang="en-US" sz="1100" b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GDPR regulations: include consent, the rights to be informed, of controlling/restricting access, of rectification, and erasure</a:t>
            </a:r>
          </a:p>
        </p:txBody>
      </p:sp>
      <p:sp>
        <p:nvSpPr>
          <p:cNvPr id="140" name="Google Shape;140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None/>
            </a:pP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privacy is about how the data is used, and security is about how the data is protected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7" name="Google Shape;147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56" name="Google Shape;156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4" name="Google Shape;164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2" name="Google Shape;172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" name="Google Shape;173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3" name="Google Shape;183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None/>
            </a:pP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HIPAA only protects your data when its tied to your identity. </a:t>
            </a:r>
          </a:p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None/>
            </a:pP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If your identity is removed from the data, then that data is no longer HIPAA protected, and it can be shared with researchers</a:t>
            </a:r>
          </a:p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None/>
            </a:pP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 the EU and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california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theres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some tighter restrictions with sharing anonymized data, but this is still mostly allowed everywhere else.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84" name="Google Shape;184;p1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16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9784682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91" name="Google Shape;191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5" name="Google Shape;205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06" name="Google Shape;206;p1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18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dirty="0"/>
              <a:t>Alice, a bioengineer, has her computer subverted — for example, through a Trojan browser plug-in 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dirty="0"/>
              <a:t>When Alice orders synthetic DNA online from Bob, a DNA synthesis company, the attacker replaces part of the ordered sequences with obfuscated select agents and sequences for its future </a:t>
            </a:r>
            <a:r>
              <a:rPr lang="en-US" dirty="0" err="1"/>
              <a:t>deobfuscation</a:t>
            </a:r>
            <a:endParaRPr lang="en-US" dirty="0"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dirty="0"/>
              <a:t>Bob screens the order but fails to identify the malicious sequence as a result of the obfuscation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dirty="0"/>
              <a:t>5) Synthetic DNA is produced and (6) delivered to Alice, and sequenced.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dirty="0"/>
              <a:t>Results of the sequencing are inspected using subverted computers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dirty="0"/>
              <a:t>Alice unintentionally uses the malicious DNA along with other sequences, including Cas9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dirty="0"/>
              <a:t>During the cell transformation, Cas9 proteins are combined with gRNA from the malicious sequence to form CRISPR complexes that create multiple double-strand breaks. Malicious DNA repair templates are used for homology-directed repair to produce a fully active DNA encoding a harmful protein or proteins</a:t>
            </a:r>
          </a:p>
        </p:txBody>
      </p:sp>
      <p:sp>
        <p:nvSpPr>
          <p:cNvPr id="252" name="Google Shape;252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6" name="Google Shape;216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17" name="Google Shape;217;p1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20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6" name="Google Shape;226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34" name="Google Shape;234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1" name="Google Shape;241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42" name="Google Shape;242;p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23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60" name="Google Shape;260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67" name="Google Shape;267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" name="Google Shape;277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27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7132898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28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0799327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57D3C3-8A99-2C40-997F-78D1FA9437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2890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1" name="Google Shape;10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2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dirty="0"/>
              <a:t>Regression coefficients can reveal person’s participation and for participants his or her phenotype</a:t>
            </a:r>
          </a:p>
        </p:txBody>
      </p:sp>
      <p:sp>
        <p:nvSpPr>
          <p:cNvPr id="296" name="Google Shape;296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2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03" name="Google Shape;303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57D3C3-8A99-2C40-997F-78D1FA9437D6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46346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57D3C3-8A99-2C40-997F-78D1FA9437D6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61276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34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2195842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35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9703198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3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31" name="Google Shape;331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9" name="Google Shape;339;p3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0" name="Google Shape;340;p3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37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7" name="Google Shape;10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3" name="Google Shape;113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3" name="Google Shape;133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9" name="Google Shape;119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6" name="Google Shape;12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None/>
            </a:pP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60% of the searches for individuals of European descent will result in a third-cousin or closer match, which theoretically allows their identification using demographic identifiers</a:t>
            </a:r>
          </a:p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None/>
            </a:pP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This only gets better, as the ratio of the size of the database increases relative to the population size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9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785971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5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35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4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44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4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4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4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45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45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userDrawn="1">
  <p:cSld name="1_Title only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6"/>
          <p:cNvSpPr/>
          <p:nvPr/>
        </p:nvSpPr>
        <p:spPr>
          <a:xfrm rot="10800000" flipH="1">
            <a:off x="0" y="875200"/>
            <a:ext cx="12192000" cy="59828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33" name="Google Shape;33;p6"/>
          <p:cNvSpPr/>
          <p:nvPr/>
        </p:nvSpPr>
        <p:spPr>
          <a:xfrm>
            <a:off x="0" y="875133"/>
            <a:ext cx="12192000" cy="1448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131000" y="21800"/>
            <a:ext cx="11768800" cy="8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sldNum" idx="12"/>
          </p:nvPr>
        </p:nvSpPr>
        <p:spPr>
          <a:xfrm>
            <a:off x="11364721" y="6260831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4D71BE95-8AB0-F247-9F20-1D72FD326485}" type="slidenum">
              <a:rPr lang="en-US" smtClean="0"/>
              <a:t>‹#›</a:t>
            </a:fld>
            <a:endParaRPr lang="en-US"/>
          </a:p>
        </p:txBody>
      </p:sp>
      <p:sp>
        <p:nvSpPr>
          <p:cNvPr id="6" name="Google Shape;28;p5">
            <a:extLst>
              <a:ext uri="{FF2B5EF4-FFF2-40B4-BE49-F238E27FC236}">
                <a16:creationId xmlns:a16="http://schemas.microsoft.com/office/drawing/2014/main" id="{589523C7-6047-3F43-B7B0-9A9544B74EB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29200" y="2007440"/>
            <a:ext cx="5333200" cy="3613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>
                <a:solidFill>
                  <a:schemeClr val="accent4">
                    <a:lumMod val="25000"/>
                  </a:schemeClr>
                </a:solidFill>
              </a:defRPr>
            </a:lvl1pPr>
            <a:lvl2pPr marL="1219170" lvl="1" indent="-406390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 rtl="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 rtl="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 rtl="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 rtl="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 rtl="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8" name="Google Shape;28;p5">
            <a:extLst>
              <a:ext uri="{FF2B5EF4-FFF2-40B4-BE49-F238E27FC236}">
                <a16:creationId xmlns:a16="http://schemas.microsoft.com/office/drawing/2014/main" id="{F0097464-10BE-914E-BA91-A6CE04A680B1}"/>
              </a:ext>
            </a:extLst>
          </p:cNvPr>
          <p:cNvSpPr txBox="1">
            <a:spLocks noGrp="1"/>
          </p:cNvSpPr>
          <p:nvPr>
            <p:ph type="body" idx="13"/>
          </p:nvPr>
        </p:nvSpPr>
        <p:spPr>
          <a:xfrm>
            <a:off x="6410600" y="2007440"/>
            <a:ext cx="5333200" cy="3613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>
                <a:solidFill>
                  <a:schemeClr val="accent4">
                    <a:lumMod val="25000"/>
                  </a:schemeClr>
                </a:solidFill>
              </a:defRPr>
            </a:lvl1pPr>
            <a:lvl2pPr marL="1219170" lvl="1" indent="-406390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 rtl="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 rtl="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 rtl="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 rtl="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 rtl="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121255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3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3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3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3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3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0" name="Google Shape;30;p3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1" name="Google Shape;31;p3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2" name="Google Shape;32;p3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3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3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3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9" name="Google Shape;39;p3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3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3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3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3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5" name="Google Shape;45;p3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4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4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4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4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4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42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2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42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4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4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43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43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43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3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cbb752b21.gersteinlab.org/syllabus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7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emf"/><Relationship Id="rId3" Type="http://schemas.openxmlformats.org/officeDocument/2006/relationships/notesSlide" Target="../notesSlides/notesSlide29.xml"/><Relationship Id="rId7" Type="http://schemas.openxmlformats.org/officeDocument/2006/relationships/image" Target="../media/image35.emf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9" Type="http://schemas.openxmlformats.org/officeDocument/2006/relationships/image" Target="../media/image37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notesSlide" Target="../notesSlides/notesSlide32.xml"/><Relationship Id="rId7" Type="http://schemas.openxmlformats.org/officeDocument/2006/relationships/image" Target="../media/image48.tiff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.xml"/><Relationship Id="rId6" Type="http://schemas.openxmlformats.org/officeDocument/2006/relationships/image" Target="../media/image47.tiff"/><Relationship Id="rId5" Type="http://schemas.openxmlformats.org/officeDocument/2006/relationships/image" Target="../media/image46.tiff"/><Relationship Id="rId10" Type="http://schemas.openxmlformats.org/officeDocument/2006/relationships/image" Target="../media/image51.jpeg"/><Relationship Id="rId4" Type="http://schemas.openxmlformats.org/officeDocument/2006/relationships/image" Target="../media/image45.png"/><Relationship Id="rId9" Type="http://schemas.openxmlformats.org/officeDocument/2006/relationships/image" Target="../media/image50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notesSlide" Target="../notesSlides/notesSlide33.xml"/><Relationship Id="rId7" Type="http://schemas.openxmlformats.org/officeDocument/2006/relationships/image" Target="../media/image5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6" Type="http://schemas.openxmlformats.org/officeDocument/2006/relationships/image" Target="../media/image54.emf"/><Relationship Id="rId11" Type="http://schemas.openxmlformats.org/officeDocument/2006/relationships/image" Target="../media/image59.emf"/><Relationship Id="rId5" Type="http://schemas.openxmlformats.org/officeDocument/2006/relationships/image" Target="../media/image53.png"/><Relationship Id="rId10" Type="http://schemas.openxmlformats.org/officeDocument/2006/relationships/image" Target="../media/image58.emf"/><Relationship Id="rId4" Type="http://schemas.openxmlformats.org/officeDocument/2006/relationships/image" Target="../media/image52.png"/><Relationship Id="rId9" Type="http://schemas.openxmlformats.org/officeDocument/2006/relationships/image" Target="../media/image57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blog.higashi.tech/2020/07/02/fhe_03.html" TargetMode="External"/><Relationship Id="rId4" Type="http://schemas.openxmlformats.org/officeDocument/2006/relationships/image" Target="../media/image64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rPr lang="en-US"/>
              <a:t>Privacy &amp; Cyberbiosecurity</a:t>
            </a:r>
            <a:endParaRPr/>
          </a:p>
        </p:txBody>
      </p:sp>
      <p:sp>
        <p:nvSpPr>
          <p:cNvPr id="90" name="Google Shape;90;p1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/>
              <a:t>Eric Ni</a:t>
            </a:r>
            <a:endParaRPr/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/>
              <a:t>CBB752b22</a:t>
            </a:r>
            <a:endParaRPr/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/>
              <a:t>3/14/2022</a:t>
            </a:r>
            <a:endParaRPr/>
          </a:p>
        </p:txBody>
      </p:sp>
      <p:sp>
        <p:nvSpPr>
          <p:cNvPr id="91" name="Google Shape;91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dirty="0"/>
              <a:t>Privacy defined</a:t>
            </a:r>
            <a:endParaRPr dirty="0"/>
          </a:p>
        </p:txBody>
      </p:sp>
      <p:sp>
        <p:nvSpPr>
          <p:cNvPr id="143" name="Google Shape;143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  <p:sp>
        <p:nvSpPr>
          <p:cNvPr id="144" name="Google Shape;144;p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dirty="0"/>
              <a:t>“the claim of individuals, groups, or institutions to determine for themselves when, how, and to what extent information about them is communicated to others” – Alan Westin (1967)</a:t>
            </a:r>
          </a:p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endParaRPr dirty="0"/>
          </a:p>
          <a:p>
            <a:pPr marL="228600" lvl="0" indent="-1651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 dirty="0"/>
              <a:t>Ownership: “‘personal data’ means any information relating to an identified or identifiable natural person (‘data subject’)” – GDPR (2018)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1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dirty="0"/>
              <a:t>Privacy is different than Security</a:t>
            </a:r>
            <a:endParaRPr dirty="0"/>
          </a:p>
        </p:txBody>
      </p:sp>
      <p:sp>
        <p:nvSpPr>
          <p:cNvPr id="151" name="Google Shape;151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  <p:sp>
        <p:nvSpPr>
          <p:cNvPr id="152" name="Google Shape;152;p10"/>
          <p:cNvSpPr txBox="1"/>
          <p:nvPr/>
        </p:nvSpPr>
        <p:spPr>
          <a:xfrm>
            <a:off x="1738041" y="1901016"/>
            <a:ext cx="4426468" cy="2677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Privacy: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Control over personal information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right to be let alone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Limited access to the self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Secrecy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Personhood/Ownership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Intimacy</a:t>
            </a:r>
            <a:endParaRPr dirty="0"/>
          </a:p>
        </p:txBody>
      </p:sp>
      <p:sp>
        <p:nvSpPr>
          <p:cNvPr id="153" name="Google Shape;153;p10"/>
          <p:cNvSpPr txBox="1"/>
          <p:nvPr/>
        </p:nvSpPr>
        <p:spPr>
          <a:xfrm>
            <a:off x="7407020" y="1901016"/>
            <a:ext cx="2013820" cy="2677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Security: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Confidentiality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Integrity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Availability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Reliability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Authenticity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dirty="0"/>
              <a:t>Cyberbiosecurity</a:t>
            </a:r>
            <a:endParaRPr dirty="0"/>
          </a:p>
        </p:txBody>
      </p:sp>
      <p:sp>
        <p:nvSpPr>
          <p:cNvPr id="159" name="Google Shape;159;p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b="1" dirty="0"/>
              <a:t>Biosecurity</a:t>
            </a:r>
            <a:r>
              <a:rPr lang="en-US" dirty="0"/>
              <a:t>: securing valuable biological material from misuse or harm</a:t>
            </a:r>
          </a:p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b="1" dirty="0"/>
              <a:t>Cybersecurity</a:t>
            </a:r>
            <a:r>
              <a:rPr lang="en-US" dirty="0"/>
              <a:t>: protection of computer systems from theft and damage to their hardware, software, or information, as well as from disruption or misdirection of the services they provide</a:t>
            </a:r>
          </a:p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endParaRPr lang="en-US" dirty="0"/>
          </a:p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b="1" dirty="0"/>
              <a:t>Cyberbiosecurity</a:t>
            </a:r>
            <a:r>
              <a:rPr lang="en-US" dirty="0"/>
              <a:t>: addresses the potential for or actual malicious destruction, misuse, or exploitation of valuable information, processes, and material at the interface of the life sciences and digital worlds</a:t>
            </a:r>
            <a:endParaRPr dirty="0"/>
          </a:p>
        </p:txBody>
      </p:sp>
      <p:sp>
        <p:nvSpPr>
          <p:cNvPr id="160" name="Google Shape;160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  <p:sp>
        <p:nvSpPr>
          <p:cNvPr id="161" name="Google Shape;161;p11"/>
          <p:cNvSpPr txBox="1"/>
          <p:nvPr/>
        </p:nvSpPr>
        <p:spPr>
          <a:xfrm>
            <a:off x="142875" y="6488668"/>
            <a:ext cx="60960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Richardson et al. Front. 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Bioeng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Biotechnol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(2019)</a:t>
            </a:r>
            <a:endParaRPr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1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The Biomedical Data Lifecycle</a:t>
            </a:r>
            <a:endParaRPr/>
          </a:p>
        </p:txBody>
      </p:sp>
      <p:sp>
        <p:nvSpPr>
          <p:cNvPr id="167" name="Google Shape;167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1D2AC1F-58F6-4E12-9E4F-FDC7F4528B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2968" y="2164449"/>
            <a:ext cx="4245292" cy="4216014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EF80047-FF97-4E4A-B2D5-8A657A3C3AD9}"/>
              </a:ext>
            </a:extLst>
          </p:cNvPr>
          <p:cNvSpPr/>
          <p:nvPr/>
        </p:nvSpPr>
        <p:spPr>
          <a:xfrm>
            <a:off x="4215384" y="1628729"/>
            <a:ext cx="2916936" cy="1994344"/>
          </a:xfrm>
          <a:prstGeom prst="roundRect">
            <a:avLst/>
          </a:prstGeom>
          <a:noFill/>
          <a:ln w="57150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436D31BA-6F89-469A-9C4C-1E9A0EB30547}"/>
              </a:ext>
            </a:extLst>
          </p:cNvPr>
          <p:cNvSpPr/>
          <p:nvPr/>
        </p:nvSpPr>
        <p:spPr>
          <a:xfrm>
            <a:off x="5263896" y="4044743"/>
            <a:ext cx="3130296" cy="2373566"/>
          </a:xfrm>
          <a:prstGeom prst="roundRect">
            <a:avLst/>
          </a:prstGeom>
          <a:noFill/>
          <a:ln w="57150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49C38BC5-ED63-443B-B0D1-59DDA0E7032E}"/>
              </a:ext>
            </a:extLst>
          </p:cNvPr>
          <p:cNvSpPr/>
          <p:nvPr/>
        </p:nvSpPr>
        <p:spPr>
          <a:xfrm>
            <a:off x="2761488" y="3805954"/>
            <a:ext cx="1880616" cy="2333623"/>
          </a:xfrm>
          <a:prstGeom prst="roundRect">
            <a:avLst/>
          </a:prstGeom>
          <a:noFill/>
          <a:ln w="57150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 animBg="1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13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Data collection, creation, and storage</a:t>
            </a:r>
            <a:endParaRPr/>
          </a:p>
        </p:txBody>
      </p:sp>
      <p:sp>
        <p:nvSpPr>
          <p:cNvPr id="176" name="Google Shape;176;p13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/>
              <a:t>Vulnerabilities</a:t>
            </a:r>
            <a:endParaRPr/>
          </a:p>
        </p:txBody>
      </p:sp>
      <p:sp>
        <p:nvSpPr>
          <p:cNvPr id="177" name="Google Shape;177;p13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dirty="0"/>
              <a:t>Data theft/unauthorized access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dirty="0"/>
              <a:t>Phishing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dirty="0"/>
              <a:t>Malware/ransomware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dirty="0"/>
              <a:t>Social engineering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dirty="0"/>
              <a:t>Data integrity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dirty="0"/>
              <a:t>Loss of data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dirty="0"/>
              <a:t>Manipulation of data</a:t>
            </a:r>
          </a:p>
          <a:p>
            <a:pPr marL="228600" indent="-228600">
              <a:buSzPts val="2400"/>
            </a:pPr>
            <a:r>
              <a:rPr lang="en-US" dirty="0"/>
              <a:t>Central point of failure	</a:t>
            </a:r>
            <a:endParaRPr b="1"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dirty="0"/>
              <a:t>Ownership</a:t>
            </a:r>
            <a:endParaRPr dirty="0"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/>
          </a:p>
        </p:txBody>
      </p:sp>
      <p:sp>
        <p:nvSpPr>
          <p:cNvPr id="178" name="Google Shape;178;p13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/>
              <a:t>Solutions</a:t>
            </a:r>
            <a:endParaRPr/>
          </a:p>
        </p:txBody>
      </p:sp>
      <p:sp>
        <p:nvSpPr>
          <p:cNvPr id="179" name="Google Shape;179;p13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dirty="0"/>
              <a:t>Cybersecurity protocols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dirty="0"/>
              <a:t>Law/policy</a:t>
            </a: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dirty="0"/>
              <a:t>Establish standards &amp; frameworks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dirty="0"/>
              <a:t>Decentralized storage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dirty="0"/>
              <a:t>Blockchain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dirty="0"/>
              <a:t>IPFS</a:t>
            </a:r>
            <a:endParaRPr dirty="0"/>
          </a:p>
        </p:txBody>
      </p:sp>
      <p:sp>
        <p:nvSpPr>
          <p:cNvPr id="180" name="Google Shape;180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1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dirty="0"/>
              <a:t>Who owns your health data?</a:t>
            </a:r>
            <a:endParaRPr dirty="0"/>
          </a:p>
        </p:txBody>
      </p:sp>
      <p:sp>
        <p:nvSpPr>
          <p:cNvPr id="187" name="Google Shape;187;p1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dirty="0"/>
              <a:t>Legally, varies by state, but usually, not the patients</a:t>
            </a:r>
          </a:p>
          <a:p>
            <a:pPr marL="685800" lvl="1" indent="-228600">
              <a:spcBef>
                <a:spcPts val="0"/>
              </a:spcBef>
              <a:buSzPts val="2800"/>
            </a:pP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 most states, legal ownership still resides in your healthcare provider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dirty="0"/>
              <a:t>Hard to define ‘ownership’ generally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dirty="0"/>
              <a:t>HIPAA protects this data, and patients can “inspect, review and receive a copy of his or her own medical records and billing records”</a:t>
            </a:r>
            <a:endParaRPr dirty="0"/>
          </a:p>
        </p:txBody>
      </p:sp>
      <p:sp>
        <p:nvSpPr>
          <p:cNvPr id="188" name="Google Shape;188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A96302-0F37-4DA8-831D-20288F84D5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Blockchain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71064B-2BD1-4515-BD66-02B18CD4DB8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16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6EFF42D-AA79-4818-89F4-8A3247156E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9072" y="1420006"/>
            <a:ext cx="7824276" cy="464987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2BD565E-256A-45B5-B37B-F6B7820AEF3F}"/>
              </a:ext>
            </a:extLst>
          </p:cNvPr>
          <p:cNvSpPr txBox="1"/>
          <p:nvPr/>
        </p:nvSpPr>
        <p:spPr>
          <a:xfrm>
            <a:off x="1524" y="6492875"/>
            <a:ext cx="609447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/>
              <a:t>https://www.slalom.com/insights/how-blockchain-will-disrupt-your-industry</a:t>
            </a:r>
          </a:p>
        </p:txBody>
      </p:sp>
    </p:spTree>
    <p:extLst>
      <p:ext uri="{BB962C8B-B14F-4D97-AF65-F5344CB8AC3E}">
        <p14:creationId xmlns:p14="http://schemas.microsoft.com/office/powerpoint/2010/main" val="30050094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1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dirty="0"/>
              <a:t>Blockchain: a solution for EHR sharing</a:t>
            </a:r>
            <a:endParaRPr dirty="0"/>
          </a:p>
        </p:txBody>
      </p:sp>
      <p:sp>
        <p:nvSpPr>
          <p:cNvPr id="194" name="Google Shape;194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17</a:t>
            </a:fld>
            <a:endParaRPr/>
          </a:p>
        </p:txBody>
      </p:sp>
      <p:pic>
        <p:nvPicPr>
          <p:cNvPr id="195" name="Google Shape;195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39778" y="1847851"/>
            <a:ext cx="6912443" cy="3771394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Google Shape;196;p15"/>
          <p:cNvSpPr txBox="1"/>
          <p:nvPr/>
        </p:nvSpPr>
        <p:spPr>
          <a:xfrm>
            <a:off x="0" y="6492875"/>
            <a:ext cx="3617850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Ng et al. Lancet Digital Health (2021)</a:t>
            </a:r>
            <a:endParaRPr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1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Data analysis &amp; tool development</a:t>
            </a:r>
            <a:endParaRPr/>
          </a:p>
        </p:txBody>
      </p:sp>
      <p:sp>
        <p:nvSpPr>
          <p:cNvPr id="209" name="Google Shape;209;p1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/>
              <a:t>Vulnerabilities	</a:t>
            </a:r>
            <a:endParaRPr/>
          </a:p>
        </p:txBody>
      </p:sp>
      <p:sp>
        <p:nvSpPr>
          <p:cNvPr id="210" name="Google Shape;210;p1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dirty="0"/>
              <a:t>Improper use of model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dirty="0"/>
              <a:t>Adversarial attacks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dirty="0"/>
              <a:t>Data poisoning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dirty="0"/>
              <a:t>DNA injection attack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dirty="0"/>
              <a:t>Privacy leakage from model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dirty="0"/>
              <a:t>Model inversion attack</a:t>
            </a:r>
            <a:endParaRPr dirty="0"/>
          </a:p>
        </p:txBody>
      </p:sp>
      <p:sp>
        <p:nvSpPr>
          <p:cNvPr id="211" name="Google Shape;211;p1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 dirty="0"/>
              <a:t>Solutions</a:t>
            </a:r>
            <a:endParaRPr dirty="0"/>
          </a:p>
        </p:txBody>
      </p:sp>
      <p:sp>
        <p:nvSpPr>
          <p:cNvPr id="212" name="Google Shape;212;p1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dirty="0"/>
              <a:t>Generalization</a:t>
            </a:r>
          </a:p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dirty="0"/>
              <a:t>Regularization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dirty="0"/>
              <a:t>Differential Privacy</a:t>
            </a:r>
            <a:endParaRPr dirty="0"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/>
          </a:p>
        </p:txBody>
      </p:sp>
      <p:sp>
        <p:nvSpPr>
          <p:cNvPr id="213" name="Google Shape;213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18</a:t>
            </a:fld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dirty="0"/>
              <a:t>Malicious DNA injection attack </a:t>
            </a:r>
            <a:endParaRPr dirty="0"/>
          </a:p>
        </p:txBody>
      </p:sp>
      <p:sp>
        <p:nvSpPr>
          <p:cNvPr id="255" name="Google Shape;255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19</a:t>
            </a:fld>
            <a:endParaRPr/>
          </a:p>
        </p:txBody>
      </p:sp>
      <p:sp>
        <p:nvSpPr>
          <p:cNvPr id="256" name="Google Shape;256;p22"/>
          <p:cNvSpPr/>
          <p:nvPr/>
        </p:nvSpPr>
        <p:spPr>
          <a:xfrm>
            <a:off x="2194031" y="1456053"/>
            <a:ext cx="7803940" cy="4893064"/>
          </a:xfrm>
          <a:prstGeom prst="rect">
            <a:avLst/>
          </a:prstGeom>
          <a:noFill/>
          <a:ln>
            <a:noFill/>
          </a:ln>
        </p:spPr>
      </p:sp>
      <p:sp>
        <p:nvSpPr>
          <p:cNvPr id="257" name="Google Shape;257;p22"/>
          <p:cNvSpPr txBox="1"/>
          <p:nvPr/>
        </p:nvSpPr>
        <p:spPr>
          <a:xfrm>
            <a:off x="2" y="6492876"/>
            <a:ext cx="2611099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Puzis</a:t>
            </a:r>
            <a:r>
              <a:rPr lang="en-US" sz="1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et al. Nature Biotech (2020)</a:t>
            </a: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446B496-62CF-48CE-8A5F-53CD8FD80F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3392" y="1549693"/>
            <a:ext cx="7567752" cy="4705784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Outline</a:t>
            </a:r>
            <a:endParaRPr/>
          </a:p>
        </p:txBody>
      </p:sp>
      <p:sp>
        <p:nvSpPr>
          <p:cNvPr id="97" name="Google Shape;97;p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20000"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dirty="0"/>
              <a:t>Privacy &amp; Security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dirty="0"/>
              <a:t>Cyberbiosecurity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dirty="0"/>
              <a:t>The Biomedical Data Life Cycle: Vulnerabilities and Countermeasures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dirty="0"/>
              <a:t>Data collection, creation, and storage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dirty="0"/>
              <a:t>Data analysis and tool development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dirty="0"/>
              <a:t>Data dissemination</a:t>
            </a:r>
            <a:endParaRPr dirty="0"/>
          </a:p>
          <a:p>
            <a:pPr marL="228600" lvl="0" indent="-6413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dirty="0"/>
          </a:p>
          <a:p>
            <a:pPr marL="228600" lvl="0" indent="-6413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dirty="0"/>
          </a:p>
          <a:p>
            <a:pPr marL="228600" lvl="0" indent="-6413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dirty="0"/>
              <a:t>See also: </a:t>
            </a:r>
            <a:r>
              <a:rPr lang="en-US" dirty="0" err="1"/>
              <a:t>dov’s</a:t>
            </a:r>
            <a:r>
              <a:rPr lang="en-US" dirty="0"/>
              <a:t> lecture from last year: </a:t>
            </a:r>
            <a:r>
              <a:rPr lang="en-US" u="sng" dirty="0">
                <a:solidFill>
                  <a:schemeClr val="hlink"/>
                </a:solidFill>
                <a:hlinkClick r:id="rId3"/>
              </a:rPr>
              <a:t>http://cbb752b21.gersteinlab.org/syllabus</a:t>
            </a:r>
            <a:endParaRPr dirty="0"/>
          </a:p>
          <a:p>
            <a:pPr marL="228600" lvl="0" indent="-6413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dirty="0"/>
          </a:p>
          <a:p>
            <a:pPr marL="228600" lvl="0" indent="-6413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dirty="0"/>
          </a:p>
        </p:txBody>
      </p:sp>
      <p:sp>
        <p:nvSpPr>
          <p:cNvPr id="98" name="Google Shape;98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Adversarial attacks</a:t>
            </a:r>
            <a:endParaRPr/>
          </a:p>
        </p:txBody>
      </p:sp>
      <p:sp>
        <p:nvSpPr>
          <p:cNvPr id="220" name="Google Shape;220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20</a:t>
            </a:fld>
            <a:endParaRPr/>
          </a:p>
        </p:txBody>
      </p:sp>
      <p:pic>
        <p:nvPicPr>
          <p:cNvPr id="221" name="Google Shape;221;p18"/>
          <p:cNvPicPr preferRelativeResize="0"/>
          <p:nvPr/>
        </p:nvPicPr>
        <p:blipFill rotWithShape="1">
          <a:blip r:embed="rId3">
            <a:alphaModFix/>
          </a:blip>
          <a:srcRect b="38493"/>
          <a:stretch/>
        </p:blipFill>
        <p:spPr>
          <a:xfrm>
            <a:off x="733425" y="2025649"/>
            <a:ext cx="5000625" cy="1915415"/>
          </a:xfrm>
          <a:prstGeom prst="rect">
            <a:avLst/>
          </a:prstGeom>
          <a:noFill/>
          <a:ln>
            <a:noFill/>
          </a:ln>
        </p:spPr>
      </p:pic>
      <p:sp>
        <p:nvSpPr>
          <p:cNvPr id="222" name="Google Shape;222;p18"/>
          <p:cNvSpPr txBox="1"/>
          <p:nvPr/>
        </p:nvSpPr>
        <p:spPr>
          <a:xfrm>
            <a:off x="0" y="6356350"/>
            <a:ext cx="2676502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Gong &amp; Poellabauer. ICCCN (2018)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Dawn Song.  ODSC West (2019)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3" name="Google Shape;223;p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29325" y="2199210"/>
            <a:ext cx="5927714" cy="276703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221;p18">
            <a:extLst>
              <a:ext uri="{FF2B5EF4-FFF2-40B4-BE49-F238E27FC236}">
                <a16:creationId xmlns:a16="http://schemas.microsoft.com/office/drawing/2014/main" id="{573DC289-5173-4F20-B689-43BD729FEE1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54965" b="-791"/>
          <a:stretch/>
        </p:blipFill>
        <p:spPr>
          <a:xfrm>
            <a:off x="733424" y="3721607"/>
            <a:ext cx="5000625" cy="14270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Adversarial attacks</a:t>
            </a:r>
            <a:endParaRPr/>
          </a:p>
        </p:txBody>
      </p:sp>
      <p:pic>
        <p:nvPicPr>
          <p:cNvPr id="229" name="Google Shape;229;p19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3343275" y="1278542"/>
            <a:ext cx="5127879" cy="5375663"/>
          </a:xfrm>
          <a:prstGeom prst="rect">
            <a:avLst/>
          </a:prstGeom>
          <a:noFill/>
          <a:ln>
            <a:noFill/>
          </a:ln>
        </p:spPr>
      </p:pic>
      <p:sp>
        <p:nvSpPr>
          <p:cNvPr id="230" name="Google Shape;23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21</a:t>
            </a:fld>
            <a:endParaRPr/>
          </a:p>
        </p:txBody>
      </p:sp>
      <p:sp>
        <p:nvSpPr>
          <p:cNvPr id="231" name="Google Shape;231;p19"/>
          <p:cNvSpPr txBox="1"/>
          <p:nvPr/>
        </p:nvSpPr>
        <p:spPr>
          <a:xfrm>
            <a:off x="0" y="6536809"/>
            <a:ext cx="2994218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Finlayson at al. Science (2019)</a:t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2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Data poisoning in SVM</a:t>
            </a:r>
            <a:endParaRPr/>
          </a:p>
        </p:txBody>
      </p:sp>
      <p:sp>
        <p:nvSpPr>
          <p:cNvPr id="237" name="Google Shape;237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22</a:t>
            </a:fld>
            <a:endParaRPr/>
          </a:p>
        </p:txBody>
      </p:sp>
      <p:pic>
        <p:nvPicPr>
          <p:cNvPr id="238" name="Google Shape;238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04975" y="1960842"/>
            <a:ext cx="7801580" cy="45780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2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Model inversion attacks recover training data</a:t>
            </a:r>
            <a:endParaRPr/>
          </a:p>
        </p:txBody>
      </p:sp>
      <p:sp>
        <p:nvSpPr>
          <p:cNvPr id="245" name="Google Shape;245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23</a:t>
            </a:fld>
            <a:endParaRPr/>
          </a:p>
        </p:txBody>
      </p:sp>
      <p:pic>
        <p:nvPicPr>
          <p:cNvPr id="246" name="Google Shape;246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285982" y="3130296"/>
            <a:ext cx="4067818" cy="2542386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p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448550" y="1609653"/>
            <a:ext cx="4048690" cy="1028844"/>
          </a:xfrm>
          <a:prstGeom prst="rect">
            <a:avLst/>
          </a:prstGeom>
          <a:noFill/>
          <a:ln>
            <a:noFill/>
          </a:ln>
        </p:spPr>
      </p:pic>
      <p:sp>
        <p:nvSpPr>
          <p:cNvPr id="248" name="Google Shape;248;p21"/>
          <p:cNvSpPr txBox="1"/>
          <p:nvPr/>
        </p:nvSpPr>
        <p:spPr>
          <a:xfrm>
            <a:off x="0" y="6175156"/>
            <a:ext cx="3792770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Sharani Sankaran Wayne State U. CSC 6991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Fredrikson et al. Proc USENIX Secur Symp (2014)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Fredrikson et al. CCS’15 (2015)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49" name="Google Shape;249;p2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38200" y="2124075"/>
            <a:ext cx="6308039" cy="33668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Differential privacy</a:t>
            </a:r>
            <a:endParaRPr/>
          </a:p>
        </p:txBody>
      </p:sp>
      <p:sp>
        <p:nvSpPr>
          <p:cNvPr id="264" name="Google Shape;264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24</a:t>
            </a:fld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C498978-E0DC-4BEC-860E-54C957FA85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8408" y="2306676"/>
            <a:ext cx="5220462" cy="282650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C2AED57-4847-4104-B9B7-1DA6469C73B7}"/>
              </a:ext>
            </a:extLst>
          </p:cNvPr>
          <p:cNvSpPr txBox="1"/>
          <p:nvPr/>
        </p:nvSpPr>
        <p:spPr>
          <a:xfrm>
            <a:off x="1059752" y="1783456"/>
            <a:ext cx="52204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 mathematical definition for privacy that provides a provable guarantee for the degree of privacy protection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71B5E8E-0E93-4B96-AD15-B26B537CD9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12912" y="826342"/>
            <a:ext cx="4700680" cy="200712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465422F-95DA-4CC1-95E1-0C1ED6B78F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39128" y="3319372"/>
            <a:ext cx="4338256" cy="271228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6893F3F-7A3F-4E2A-831B-49D202B50DA3}"/>
              </a:ext>
            </a:extLst>
          </p:cNvPr>
          <p:cNvSpPr txBox="1"/>
          <p:nvPr/>
        </p:nvSpPr>
        <p:spPr>
          <a:xfrm>
            <a:off x="0" y="6605859"/>
            <a:ext cx="830656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https://towardsdatascience.com/understanding-differential-privacy-85ce191e198a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24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Data dissemination</a:t>
            </a:r>
            <a:endParaRPr/>
          </a:p>
        </p:txBody>
      </p:sp>
      <p:sp>
        <p:nvSpPr>
          <p:cNvPr id="270" name="Google Shape;270;p24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/>
              <a:t>Vulnerabilities	</a:t>
            </a:r>
            <a:endParaRPr/>
          </a:p>
        </p:txBody>
      </p:sp>
      <p:sp>
        <p:nvSpPr>
          <p:cNvPr id="271" name="Google Shape;271;p24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dirty="0"/>
              <a:t>What data is safe to share?</a:t>
            </a: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dirty="0"/>
              <a:t>Re-identifiability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dirty="0"/>
              <a:t>Linking attack</a:t>
            </a:r>
          </a:p>
          <a:p>
            <a:pPr marL="228600" indent="-228600">
              <a:spcBef>
                <a:spcPts val="500"/>
              </a:spcBef>
              <a:buSzPts val="2400"/>
            </a:pPr>
            <a:r>
              <a:rPr lang="en-US" dirty="0"/>
              <a:t>Privacy leakage</a:t>
            </a:r>
          </a:p>
          <a:p>
            <a:pPr marL="228600" indent="-228600">
              <a:spcBef>
                <a:spcPts val="500"/>
              </a:spcBef>
              <a:buSzPts val="2400"/>
            </a:pPr>
            <a:endParaRPr dirty="0"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/>
          </a:p>
        </p:txBody>
      </p:sp>
      <p:sp>
        <p:nvSpPr>
          <p:cNvPr id="272" name="Google Shape;272;p24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/>
              <a:t>Solutions</a:t>
            </a:r>
            <a:endParaRPr/>
          </a:p>
        </p:txBody>
      </p:sp>
      <p:sp>
        <p:nvSpPr>
          <p:cNvPr id="273" name="Google Shape;273;p24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dirty="0"/>
              <a:t>Establish standards &amp; frameworks for sharing data</a:t>
            </a:r>
          </a:p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dirty="0"/>
              <a:t>Sanitization methods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dirty="0"/>
              <a:t>Cryptography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dirty="0"/>
              <a:t>Secure multiparty computation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dirty="0"/>
              <a:t>Homomorphic encryption</a:t>
            </a:r>
            <a:endParaRPr dirty="0"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/>
          </a:p>
        </p:txBody>
      </p:sp>
      <p:sp>
        <p:nvSpPr>
          <p:cNvPr id="274" name="Google Shape;27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25</a:t>
            </a:fld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2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HIPAA PHI for de-identification</a:t>
            </a:r>
            <a:endParaRPr/>
          </a:p>
        </p:txBody>
      </p:sp>
      <p:sp>
        <p:nvSpPr>
          <p:cNvPr id="280" name="Google Shape;280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26</a:t>
            </a:fld>
            <a:endParaRPr/>
          </a:p>
        </p:txBody>
      </p:sp>
      <p:sp>
        <p:nvSpPr>
          <p:cNvPr id="281" name="Google Shape;281;p25"/>
          <p:cNvSpPr txBox="1"/>
          <p:nvPr/>
        </p:nvSpPr>
        <p:spPr>
          <a:xfrm>
            <a:off x="1267279" y="1409438"/>
            <a:ext cx="10515600" cy="50167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 Names;</a:t>
            </a:r>
            <a:b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2. All geographical subdivisions smaller than a State, including street address, city, county, precinct, zip code, and their equivalent geocodes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3. All elements of dates (except year) for dates directly related to an individual, including birth date, admission date, discharge date, date of death; </a:t>
            </a:r>
            <a:b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4. Phone numbers;</a:t>
            </a:r>
            <a:b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5. Fax numbers;</a:t>
            </a:r>
            <a:b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6. Electronic mail addresses;</a:t>
            </a:r>
            <a:b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7. Social Security numbers;</a:t>
            </a:r>
            <a:b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8. Medical record numbers;</a:t>
            </a:r>
            <a:b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9. Health plan beneficiary numbers;</a:t>
            </a:r>
            <a:b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10. Account numbers;</a:t>
            </a:r>
            <a:b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11. Certificate/license numbers;</a:t>
            </a:r>
            <a:b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12. Vehicle identifiers and serial numbers, including license plate numbers;</a:t>
            </a:r>
            <a:b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13. Device identifiers and serial numbers;</a:t>
            </a:r>
            <a:b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14. Web Universal Resource Locators (URLs);</a:t>
            </a:r>
            <a:b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15. Internet Protocol (IP) address numbers;</a:t>
            </a:r>
            <a:b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16. Biometric identifiers, including finger and voice prints;</a:t>
            </a:r>
            <a:b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17. Full face photographic images and any comparable images; and</a:t>
            </a:r>
            <a:b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18. Any other unique identifying number, characteristic, or code </a:t>
            </a:r>
            <a:endParaRPr/>
          </a:p>
        </p:txBody>
      </p:sp>
      <p:sp>
        <p:nvSpPr>
          <p:cNvPr id="282" name="Google Shape;282;p25"/>
          <p:cNvSpPr txBox="1"/>
          <p:nvPr/>
        </p:nvSpPr>
        <p:spPr>
          <a:xfrm>
            <a:off x="0" y="6567586"/>
            <a:ext cx="6096000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https://cphs.berkeley.edu/hipaa/hipaa18.html</a:t>
            </a:r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EB110D-4A07-4844-8760-0C3B1D7A1D1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27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F49C7B6-B578-4447-8CE0-2D7A98B3247F}"/>
              </a:ext>
            </a:extLst>
          </p:cNvPr>
          <p:cNvSpPr>
            <a:spLocks noGrp="1"/>
          </p:cNvSpPr>
          <p:nvPr/>
        </p:nvSpPr>
        <p:spPr bwMode="auto">
          <a:xfrm>
            <a:off x="2210769" y="397351"/>
            <a:ext cx="7886700" cy="994172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xmlns:lc="http://schemas.openxmlformats.org/drawingml/2006/lockedCanvas" val="1"/>
            </a:ext>
            <a:ext uri="{909E8E84-426E-40dd-AFC4-6F175D3DCCD1}">
              <a14:hiddenFill xmlns:a14="http://schemas.microsoft.com/office/drawing/2010/main" xmlns="" xmlns:lc="http://schemas.openxmlformats.org/drawingml/2006/lockedCanvas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xmlns:lc="http://schemas.openxmlformats.org/drawingml/2006/lockedCanvas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06" tIns="46004" rIns="92006" bIns="46004" numCol="1" anchor="ctr" anchorCtr="0" compatLnSpc="1">
            <a:prstTxWarp prst="textNoShape">
              <a:avLst/>
            </a:prstTxWarp>
          </a:bodyPr>
          <a:lstStyle>
            <a:lvl1pPr algn="ctr" defTabSz="90805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2228B"/>
                </a:solidFill>
                <a:latin typeface="+mj-lt"/>
                <a:ea typeface="ＭＳ Ｐゴシック" pitchFamily="-65" charset="-128"/>
                <a:cs typeface="ＭＳ Ｐゴシック" pitchFamily="-65" charset="-128"/>
              </a:defRPr>
            </a:lvl1pPr>
            <a:lvl2pPr algn="ctr" defTabSz="90805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2228B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2pPr>
            <a:lvl3pPr algn="ctr" defTabSz="90805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2228B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3pPr>
            <a:lvl4pPr algn="ctr" defTabSz="90805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2228B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4pPr>
            <a:lvl5pPr algn="ctr" defTabSz="90805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2228B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5pPr>
            <a:lvl6pPr marL="456910" algn="ctr" defTabSz="912236" rtl="0" eaLnBrk="1" fontAlgn="base" hangingPunct="1">
              <a:spcBef>
                <a:spcPct val="0"/>
              </a:spcBef>
              <a:spcAft>
                <a:spcPct val="0"/>
              </a:spcAft>
              <a:defRPr sz="3600" b="1" u="sng">
                <a:solidFill>
                  <a:srgbClr val="000099"/>
                </a:solidFill>
                <a:latin typeface="Arial" pitchFamily="-65" charset="0"/>
              </a:defRPr>
            </a:lvl6pPr>
            <a:lvl7pPr marL="913822" algn="ctr" defTabSz="912236" rtl="0" eaLnBrk="1" fontAlgn="base" hangingPunct="1">
              <a:spcBef>
                <a:spcPct val="0"/>
              </a:spcBef>
              <a:spcAft>
                <a:spcPct val="0"/>
              </a:spcAft>
              <a:defRPr sz="3600" b="1" u="sng">
                <a:solidFill>
                  <a:srgbClr val="000099"/>
                </a:solidFill>
                <a:latin typeface="Arial" pitchFamily="-65" charset="0"/>
              </a:defRPr>
            </a:lvl7pPr>
            <a:lvl8pPr marL="1370734" algn="ctr" defTabSz="912236" rtl="0" eaLnBrk="1" fontAlgn="base" hangingPunct="1">
              <a:spcBef>
                <a:spcPct val="0"/>
              </a:spcBef>
              <a:spcAft>
                <a:spcPct val="0"/>
              </a:spcAft>
              <a:defRPr sz="3600" b="1" u="sng">
                <a:solidFill>
                  <a:srgbClr val="000099"/>
                </a:solidFill>
                <a:latin typeface="Arial" pitchFamily="-65" charset="0"/>
              </a:defRPr>
            </a:lvl8pPr>
            <a:lvl9pPr marL="1827644" algn="ctr" defTabSz="912236" rtl="0" eaLnBrk="1" fontAlgn="base" hangingPunct="1">
              <a:spcBef>
                <a:spcPct val="0"/>
              </a:spcBef>
              <a:spcAft>
                <a:spcPct val="0"/>
              </a:spcAft>
              <a:defRPr sz="3600" b="1" u="sng">
                <a:solidFill>
                  <a:srgbClr val="000099"/>
                </a:solidFill>
                <a:latin typeface="Arial" pitchFamily="-65" charset="0"/>
              </a:defRPr>
            </a:lvl9pPr>
          </a:lstStyle>
          <a:p>
            <a:pPr algn="ctr"/>
            <a:r>
              <a:rPr lang="en-US" dirty="0"/>
              <a:t>Linking Attacks: Case of Netflix Prize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E43A8CD-96CB-4B06-8F93-8BB58BFD6D9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6967" y="1451935"/>
            <a:ext cx="1813301" cy="101998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4FDF50C-BC2C-4432-9A7D-A9AA387D4A8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8255" y="1267657"/>
            <a:ext cx="2172844" cy="1046071"/>
          </a:xfrm>
          <a:prstGeom prst="rect">
            <a:avLst/>
          </a:prstGeom>
        </p:spPr>
      </p:pic>
      <p:pic>
        <p:nvPicPr>
          <p:cNvPr id="8" name="table">
            <a:extLst>
              <a:ext uri="{FF2B5EF4-FFF2-40B4-BE49-F238E27FC236}">
                <a16:creationId xmlns:a16="http://schemas.microsoft.com/office/drawing/2014/main" id="{A20162FF-6C81-4DE9-92B1-79B661A19A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82119" y="2530061"/>
            <a:ext cx="4602996" cy="2468886"/>
          </a:xfrm>
          <a:prstGeom prst="rect">
            <a:avLst/>
          </a:prstGeom>
        </p:spPr>
      </p:pic>
      <p:pic>
        <p:nvPicPr>
          <p:cNvPr id="9" name="table">
            <a:extLst>
              <a:ext uri="{FF2B5EF4-FFF2-40B4-BE49-F238E27FC236}">
                <a16:creationId xmlns:a16="http://schemas.microsoft.com/office/drawing/2014/main" id="{30F92FC0-4348-45E4-8C43-72980D06EE5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59472" y="2547117"/>
            <a:ext cx="4250408" cy="2481286"/>
          </a:xfrm>
          <a:prstGeom prst="rect">
            <a:avLst/>
          </a:prstGeom>
        </p:spPr>
      </p:pic>
      <p:sp>
        <p:nvSpPr>
          <p:cNvPr id="10" name="TextBox 2">
            <a:extLst>
              <a:ext uri="{FF2B5EF4-FFF2-40B4-BE49-F238E27FC236}">
                <a16:creationId xmlns:a16="http://schemas.microsoft.com/office/drawing/2014/main" id="{A0A514DF-5817-40AD-9CB1-06FDF94F3651}"/>
              </a:ext>
            </a:extLst>
          </p:cNvPr>
          <p:cNvSpPr txBox="1"/>
          <p:nvPr/>
        </p:nvSpPr>
        <p:spPr>
          <a:xfrm>
            <a:off x="7155467" y="2271314"/>
            <a:ext cx="198002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Names available for many users!</a:t>
            </a:r>
          </a:p>
        </p:txBody>
      </p:sp>
      <p:sp>
        <p:nvSpPr>
          <p:cNvPr id="11" name="TextBox 3">
            <a:extLst>
              <a:ext uri="{FF2B5EF4-FFF2-40B4-BE49-F238E27FC236}">
                <a16:creationId xmlns:a16="http://schemas.microsoft.com/office/drawing/2014/main" id="{7FEEABB0-1F04-44FE-8E22-DAEBCE429CEF}"/>
              </a:ext>
            </a:extLst>
          </p:cNvPr>
          <p:cNvSpPr txBox="1"/>
          <p:nvPr/>
        </p:nvSpPr>
        <p:spPr>
          <a:xfrm>
            <a:off x="4011478" y="5050760"/>
            <a:ext cx="3960058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900" dirty="0"/>
              <a:t>Many users are shared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900" dirty="0"/>
              <a:t>The grades of same users are correlated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900" dirty="0"/>
              <a:t>A user grades one movie around the same date in two databases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5022618-446B-402B-B3D1-8E49CFECA51B}"/>
              </a:ext>
            </a:extLst>
          </p:cNvPr>
          <p:cNvSpPr/>
          <p:nvPr/>
        </p:nvSpPr>
        <p:spPr>
          <a:xfrm>
            <a:off x="5902828" y="5814319"/>
            <a:ext cx="4137415" cy="646331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b="0" dirty="0">
                <a:solidFill>
                  <a:prstClr val="black"/>
                </a:solidFill>
                <a:latin typeface="Calibri" panose="020F0502020204030204"/>
                <a:ea typeface=""/>
                <a:cs typeface=""/>
              </a:rPr>
              <a:t>Anonymized Netflix Prize Training Dataset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800" b="0" dirty="0">
                <a:solidFill>
                  <a:prstClr val="black"/>
                </a:solidFill>
                <a:latin typeface="Calibri" panose="020F0502020204030204"/>
                <a:ea typeface=""/>
                <a:cs typeface=""/>
              </a:rPr>
              <a:t>made available to contestants</a:t>
            </a:r>
          </a:p>
        </p:txBody>
      </p:sp>
    </p:spTree>
    <p:extLst>
      <p:ext uri="{BB962C8B-B14F-4D97-AF65-F5344CB8AC3E}">
        <p14:creationId xmlns:p14="http://schemas.microsoft.com/office/powerpoint/2010/main" val="225551270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543CF9-8C57-40AF-A3D3-88E5EF463D8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28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0B21226-BBAA-4840-A5EC-99EC9470986B}"/>
              </a:ext>
            </a:extLst>
          </p:cNvPr>
          <p:cNvSpPr>
            <a:spLocks noGrp="1"/>
          </p:cNvSpPr>
          <p:nvPr/>
        </p:nvSpPr>
        <p:spPr bwMode="auto">
          <a:xfrm>
            <a:off x="2210769" y="379021"/>
            <a:ext cx="7886700" cy="994172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xmlns:lc="http://schemas.openxmlformats.org/drawingml/2006/lockedCanvas" val="1"/>
            </a:ext>
            <a:ext uri="{909E8E84-426E-40dd-AFC4-6F175D3DCCD1}">
              <a14:hiddenFill xmlns:a14="http://schemas.microsoft.com/office/drawing/2010/main" xmlns="" xmlns:lc="http://schemas.openxmlformats.org/drawingml/2006/lockedCanvas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xmlns:lc="http://schemas.openxmlformats.org/drawingml/2006/lockedCanvas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06" tIns="46004" rIns="92006" bIns="46004" numCol="1" anchor="ctr" anchorCtr="0" compatLnSpc="1">
            <a:prstTxWarp prst="textNoShape">
              <a:avLst/>
            </a:prstTxWarp>
          </a:bodyPr>
          <a:lstStyle>
            <a:lvl1pPr algn="ctr" defTabSz="90805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2228B"/>
                </a:solidFill>
                <a:latin typeface="+mj-lt"/>
                <a:ea typeface="ＭＳ Ｐゴシック" pitchFamily="-65" charset="-128"/>
                <a:cs typeface="ＭＳ Ｐゴシック" pitchFamily="-65" charset="-128"/>
              </a:defRPr>
            </a:lvl1pPr>
            <a:lvl2pPr algn="ctr" defTabSz="90805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2228B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2pPr>
            <a:lvl3pPr algn="ctr" defTabSz="90805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2228B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3pPr>
            <a:lvl4pPr algn="ctr" defTabSz="90805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2228B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4pPr>
            <a:lvl5pPr algn="ctr" defTabSz="90805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2228B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5pPr>
            <a:lvl6pPr marL="456910" algn="ctr" defTabSz="912236" rtl="0" eaLnBrk="1" fontAlgn="base" hangingPunct="1">
              <a:spcBef>
                <a:spcPct val="0"/>
              </a:spcBef>
              <a:spcAft>
                <a:spcPct val="0"/>
              </a:spcAft>
              <a:defRPr sz="3600" b="1" u="sng">
                <a:solidFill>
                  <a:srgbClr val="000099"/>
                </a:solidFill>
                <a:latin typeface="Arial" pitchFamily="-65" charset="0"/>
              </a:defRPr>
            </a:lvl6pPr>
            <a:lvl7pPr marL="913822" algn="ctr" defTabSz="912236" rtl="0" eaLnBrk="1" fontAlgn="base" hangingPunct="1">
              <a:spcBef>
                <a:spcPct val="0"/>
              </a:spcBef>
              <a:spcAft>
                <a:spcPct val="0"/>
              </a:spcAft>
              <a:defRPr sz="3600" b="1" u="sng">
                <a:solidFill>
                  <a:srgbClr val="000099"/>
                </a:solidFill>
                <a:latin typeface="Arial" pitchFamily="-65" charset="0"/>
              </a:defRPr>
            </a:lvl7pPr>
            <a:lvl8pPr marL="1370734" algn="ctr" defTabSz="912236" rtl="0" eaLnBrk="1" fontAlgn="base" hangingPunct="1">
              <a:spcBef>
                <a:spcPct val="0"/>
              </a:spcBef>
              <a:spcAft>
                <a:spcPct val="0"/>
              </a:spcAft>
              <a:defRPr sz="3600" b="1" u="sng">
                <a:solidFill>
                  <a:srgbClr val="000099"/>
                </a:solidFill>
                <a:latin typeface="Arial" pitchFamily="-65" charset="0"/>
              </a:defRPr>
            </a:lvl8pPr>
            <a:lvl9pPr marL="1827644" algn="ctr" defTabSz="912236" rtl="0" eaLnBrk="1" fontAlgn="base" hangingPunct="1">
              <a:spcBef>
                <a:spcPct val="0"/>
              </a:spcBef>
              <a:spcAft>
                <a:spcPct val="0"/>
              </a:spcAft>
              <a:defRPr sz="3600" b="1" u="sng">
                <a:solidFill>
                  <a:srgbClr val="000099"/>
                </a:solidFill>
                <a:latin typeface="Arial" pitchFamily="-65" charset="0"/>
              </a:defRPr>
            </a:lvl9pPr>
          </a:lstStyle>
          <a:p>
            <a:pPr algn="ctr"/>
            <a:r>
              <a:rPr lang="en-US" dirty="0"/>
              <a:t>Linking Attacks: Case of Netflix Prize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F1AEDC5-3AC0-4C9B-A77E-CCA347231D8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6967" y="1433605"/>
            <a:ext cx="1813301" cy="101998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33EEBD2-E7B1-4FFF-BC90-672F40DFD3A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8255" y="1249327"/>
            <a:ext cx="2172844" cy="1046071"/>
          </a:xfrm>
          <a:prstGeom prst="rect">
            <a:avLst/>
          </a:prstGeom>
        </p:spPr>
      </p:pic>
      <p:pic>
        <p:nvPicPr>
          <p:cNvPr id="8" name="table">
            <a:extLst>
              <a:ext uri="{FF2B5EF4-FFF2-40B4-BE49-F238E27FC236}">
                <a16:creationId xmlns:a16="http://schemas.microsoft.com/office/drawing/2014/main" id="{6CD589FD-49FB-4C38-A430-3602AC64F1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82119" y="2511731"/>
            <a:ext cx="4602996" cy="2468886"/>
          </a:xfrm>
          <a:prstGeom prst="rect">
            <a:avLst/>
          </a:prstGeom>
        </p:spPr>
      </p:pic>
      <p:pic>
        <p:nvPicPr>
          <p:cNvPr id="9" name="table">
            <a:extLst>
              <a:ext uri="{FF2B5EF4-FFF2-40B4-BE49-F238E27FC236}">
                <a16:creationId xmlns:a16="http://schemas.microsoft.com/office/drawing/2014/main" id="{5966EC50-00D4-4A08-B549-4B725D5BDCC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59472" y="2528787"/>
            <a:ext cx="4250408" cy="2481286"/>
          </a:xfrm>
          <a:prstGeom prst="rect">
            <a:avLst/>
          </a:prstGeom>
        </p:spPr>
      </p:pic>
      <p:sp>
        <p:nvSpPr>
          <p:cNvPr id="10" name="TextBox 2">
            <a:extLst>
              <a:ext uri="{FF2B5EF4-FFF2-40B4-BE49-F238E27FC236}">
                <a16:creationId xmlns:a16="http://schemas.microsoft.com/office/drawing/2014/main" id="{FFB43003-6FCC-4700-8A91-512CA4784D12}"/>
              </a:ext>
            </a:extLst>
          </p:cNvPr>
          <p:cNvSpPr txBox="1"/>
          <p:nvPr/>
        </p:nvSpPr>
        <p:spPr>
          <a:xfrm>
            <a:off x="7155467" y="2252984"/>
            <a:ext cx="198002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Names available for many users!</a:t>
            </a:r>
          </a:p>
        </p:txBody>
      </p:sp>
      <p:sp>
        <p:nvSpPr>
          <p:cNvPr id="11" name="TextBox 3">
            <a:extLst>
              <a:ext uri="{FF2B5EF4-FFF2-40B4-BE49-F238E27FC236}">
                <a16:creationId xmlns:a16="http://schemas.microsoft.com/office/drawing/2014/main" id="{43407668-1AB2-4648-9994-795EBB442FC5}"/>
              </a:ext>
            </a:extLst>
          </p:cNvPr>
          <p:cNvSpPr txBox="1"/>
          <p:nvPr/>
        </p:nvSpPr>
        <p:spPr>
          <a:xfrm>
            <a:off x="3876009" y="5032430"/>
            <a:ext cx="4747133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100" dirty="0"/>
              <a:t>Many users are shared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100" dirty="0"/>
              <a:t>The grades of same users are correlated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100" dirty="0"/>
              <a:t>A user grades one movie around the same date in two databases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sz="1100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100" dirty="0"/>
              <a:t>IMDB users are public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sz="1100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100" dirty="0" err="1"/>
              <a:t>NetFLIX</a:t>
            </a:r>
            <a:r>
              <a:rPr lang="en-US" sz="1100" dirty="0"/>
              <a:t> and </a:t>
            </a:r>
            <a:r>
              <a:rPr lang="en-US" sz="1100" dirty="0" err="1"/>
              <a:t>IMdB</a:t>
            </a:r>
            <a:r>
              <a:rPr lang="en-US" sz="1100" dirty="0"/>
              <a:t> moves are public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sz="1100" dirty="0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04316E43-E3A9-4696-A462-540C8AB93E5D}"/>
              </a:ext>
            </a:extLst>
          </p:cNvPr>
          <p:cNvCxnSpPr/>
          <p:nvPr/>
        </p:nvCxnSpPr>
        <p:spPr>
          <a:xfrm flipV="1">
            <a:off x="6173493" y="3231637"/>
            <a:ext cx="197603" cy="337088"/>
          </a:xfrm>
          <a:prstGeom prst="straightConnector1">
            <a:avLst/>
          </a:prstGeom>
          <a:ln w="317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6404655B-B048-403E-873D-5FAAA95B17C4}"/>
              </a:ext>
            </a:extLst>
          </p:cNvPr>
          <p:cNvCxnSpPr/>
          <p:nvPr/>
        </p:nvCxnSpPr>
        <p:spPr>
          <a:xfrm>
            <a:off x="4774494" y="1858191"/>
            <a:ext cx="2626963" cy="0"/>
          </a:xfrm>
          <a:prstGeom prst="straightConnector1">
            <a:avLst/>
          </a:prstGeom>
          <a:ln w="117475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0403706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AE32D7BE-5C07-6147-8C95-6CB5B9D714ED}"/>
              </a:ext>
            </a:extLst>
          </p:cNvPr>
          <p:cNvSpPr/>
          <p:nvPr/>
        </p:nvSpPr>
        <p:spPr>
          <a:xfrm>
            <a:off x="-626534" y="844061"/>
            <a:ext cx="13059508" cy="6013939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84D8B8C-173F-4147-B504-011C3720E1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Linking attack: genotype can be linked to reveal phenotypes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09DC2C6-93EF-124D-9926-ECCD5E33F54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71BE95-8AB0-F247-9F20-1D72FD326485}" type="slidenum">
              <a:rPr kumimoji="0" lang="en-US" sz="1333" b="0" i="0" u="none" strike="noStrike" kern="1200" cap="none" spc="0" normalizeH="0" baseline="0" noProof="0" smtClean="0">
                <a:ln>
                  <a:noFill/>
                </a:ln>
                <a:solidFill>
                  <a:srgbClr val="737373"/>
                </a:solidFill>
                <a:effectLst/>
                <a:uLnTx/>
                <a:uFillTx/>
                <a:latin typeface="Roboto"/>
                <a:ea typeface="Roboto"/>
                <a:sym typeface="Roboto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333" b="0" i="0" u="none" strike="noStrike" kern="1200" cap="none" spc="0" normalizeH="0" baseline="0" noProof="0">
              <a:ln>
                <a:noFill/>
              </a:ln>
              <a:solidFill>
                <a:srgbClr val="737373"/>
              </a:solidFill>
              <a:effectLst/>
              <a:uLnTx/>
              <a:uFillTx/>
              <a:latin typeface="Roboto"/>
              <a:ea typeface="Roboto"/>
              <a:sym typeface="Roboto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514D0F8-0A22-3E47-BA68-9407BEA8F7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34484" y="1028442"/>
            <a:ext cx="1846907" cy="13716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BFC6434-27B1-2A49-AC71-B52A6E7907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92198" y="1028442"/>
            <a:ext cx="1937208" cy="1371600"/>
          </a:xfrm>
          <a:prstGeom prst="rect">
            <a:avLst/>
          </a:prstGeom>
        </p:spPr>
      </p:pic>
      <p:pic>
        <p:nvPicPr>
          <p:cNvPr id="16386" name="Picture 2" descr="Text: Linking Verbs | Basic Reading and Writing: Cerritos College">
            <a:extLst>
              <a:ext uri="{FF2B5EF4-FFF2-40B4-BE49-F238E27FC236}">
                <a16:creationId xmlns:a16="http://schemas.microsoft.com/office/drawing/2014/main" id="{B70C2C8A-EACB-6C49-AEA4-1EE2D41898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0300" y="1473742"/>
            <a:ext cx="1853514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BAC72A3-A3A2-D54A-BA0E-D87411AE57B4}"/>
              </a:ext>
            </a:extLst>
          </p:cNvPr>
          <p:cNvSpPr txBox="1"/>
          <p:nvPr/>
        </p:nvSpPr>
        <p:spPr>
          <a:xfrm>
            <a:off x="8957637" y="6488668"/>
            <a:ext cx="26597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Gursoy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et al.,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Cell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2020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7F9454C-13B7-6242-96DF-945DF18F7F1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19271" y="2401552"/>
            <a:ext cx="1371600" cy="11176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4080323-F2DB-3545-8A43-6A591863FEA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45955" y="2426952"/>
            <a:ext cx="1371600" cy="10922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55289FE-17B5-EB42-A6B0-D49FF9BA93C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31879" y="4118924"/>
            <a:ext cx="3886200" cy="2692400"/>
          </a:xfrm>
          <a:prstGeom prst="rect">
            <a:avLst/>
          </a:prstGeom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F590B038-6367-5744-B397-7670E079CFD3}"/>
              </a:ext>
            </a:extLst>
          </p:cNvPr>
          <p:cNvSpPr/>
          <p:nvPr/>
        </p:nvSpPr>
        <p:spPr>
          <a:xfrm>
            <a:off x="4500516" y="3994505"/>
            <a:ext cx="462478" cy="371415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9ECC2D73-83BF-AF4A-AA6B-CF8B58B3D360}"/>
              </a:ext>
            </a:extLst>
          </p:cNvPr>
          <p:cNvSpPr/>
          <p:nvPr/>
        </p:nvSpPr>
        <p:spPr>
          <a:xfrm>
            <a:off x="7755601" y="4687818"/>
            <a:ext cx="462478" cy="371415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589D4CF-E3A9-E646-AD70-C2CFF12F7818}"/>
              </a:ext>
            </a:extLst>
          </p:cNvPr>
          <p:cNvSpPr txBox="1"/>
          <p:nvPr/>
        </p:nvSpPr>
        <p:spPr>
          <a:xfrm rot="16200000">
            <a:off x="11223158" y="5583039"/>
            <a:ext cx="151035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err="1">
                <a:solidFill>
                  <a:schemeClr val="bg1">
                    <a:lumMod val="50000"/>
                  </a:schemeClr>
                </a:solidFill>
              </a:rPr>
              <a:t>Lectures.GersteinLab.org</a:t>
            </a:r>
            <a:endParaRPr lang="en-US" sz="1000" b="1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88292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  <p:pic>
        <p:nvPicPr>
          <p:cNvPr id="104" name="Google Shape;104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28900" y="-2253868"/>
            <a:ext cx="6822336" cy="117344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dirty="0"/>
              <a:t>Privacy leakage in functional genomics</a:t>
            </a:r>
            <a:endParaRPr dirty="0"/>
          </a:p>
        </p:txBody>
      </p:sp>
      <p:sp>
        <p:nvSpPr>
          <p:cNvPr id="300" name="Google Shape;300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30</a:t>
            </a:fld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2E54C1C-D046-487D-A81E-ECEF9DE192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9831" y="1575147"/>
            <a:ext cx="6050965" cy="129141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6A0632F-55D2-46B2-A41D-D6895245D2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4038" y="2847859"/>
            <a:ext cx="4353533" cy="23815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CB6451B-BBEC-4993-AB96-2C900D8941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7244" y="3145537"/>
            <a:ext cx="7897327" cy="133368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FFBAAD3-E807-4D78-9E76-1C0F602C042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73747" y="4462454"/>
            <a:ext cx="3362794" cy="30484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ABF192C-9BF4-41A2-919D-33997059722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7244" y="4869857"/>
            <a:ext cx="6746355" cy="170872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07C0776-C36A-46E9-9782-BDD27A75ED0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73747" y="6435685"/>
            <a:ext cx="2200582" cy="285790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2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Latent functional risk in genomics data manifests over time</a:t>
            </a:r>
            <a:endParaRPr/>
          </a:p>
        </p:txBody>
      </p:sp>
      <p:pic>
        <p:nvPicPr>
          <p:cNvPr id="306" name="Google Shape;306;p28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846897" y="1622427"/>
            <a:ext cx="7119761" cy="4802185"/>
          </a:xfrm>
          <a:prstGeom prst="rect">
            <a:avLst/>
          </a:prstGeom>
          <a:noFill/>
          <a:ln>
            <a:noFill/>
          </a:ln>
        </p:spPr>
      </p:pic>
      <p:sp>
        <p:nvSpPr>
          <p:cNvPr id="307" name="Google Shape;307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31</a:t>
            </a:fld>
            <a:endParaRPr/>
          </a:p>
        </p:txBody>
      </p:sp>
      <p:sp>
        <p:nvSpPr>
          <p:cNvPr id="308" name="Google Shape;308;p28"/>
          <p:cNvSpPr txBox="1"/>
          <p:nvPr/>
        </p:nvSpPr>
        <p:spPr>
          <a:xfrm>
            <a:off x="1" y="6519448"/>
            <a:ext cx="2738891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Slide from Zhiqiang Hu, GenoPri’21</a:t>
            </a:r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CE9266E9-5890-4647-A059-6BB4C2C5F0C4}"/>
              </a:ext>
            </a:extLst>
          </p:cNvPr>
          <p:cNvSpPr/>
          <p:nvPr/>
        </p:nvSpPr>
        <p:spPr>
          <a:xfrm>
            <a:off x="-81265" y="845945"/>
            <a:ext cx="13059508" cy="6013939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9CA14F7B-B8B8-1D4D-92F1-27DC2964687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94890"/>
          <a:stretch/>
        </p:blipFill>
        <p:spPr>
          <a:xfrm>
            <a:off x="862362" y="1788166"/>
            <a:ext cx="3096060" cy="29194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9ED27CC-4159-F842-96BB-089FB25A281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9594"/>
          <a:stretch/>
        </p:blipFill>
        <p:spPr>
          <a:xfrm>
            <a:off x="1076995" y="4704384"/>
            <a:ext cx="2698187" cy="2011680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8A67A362-DCD8-8A47-BA0C-3E277DE29647}"/>
              </a:ext>
            </a:extLst>
          </p:cNvPr>
          <p:cNvGrpSpPr/>
          <p:nvPr/>
        </p:nvGrpSpPr>
        <p:grpSpPr>
          <a:xfrm>
            <a:off x="1067253" y="2052998"/>
            <a:ext cx="2705640" cy="1567166"/>
            <a:chOff x="0" y="928914"/>
            <a:chExt cx="3386283" cy="1933048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3CA89F3C-9727-3D4F-8CC9-871918AA6D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4836" b="64228"/>
            <a:stretch/>
          </p:blipFill>
          <p:spPr>
            <a:xfrm>
              <a:off x="0" y="928914"/>
              <a:ext cx="3386283" cy="1933048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2F117221-5F25-7245-83B6-6C79DFD95C97}"/>
                </a:ext>
              </a:extLst>
            </p:cNvPr>
            <p:cNvSpPr/>
            <p:nvPr/>
          </p:nvSpPr>
          <p:spPr>
            <a:xfrm>
              <a:off x="757881" y="2397211"/>
              <a:ext cx="917745" cy="46475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D65BA023-C5BA-3F4E-B61B-EED17B8124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2361" y="1603500"/>
            <a:ext cx="385463" cy="615009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0301FA23-3B5C-4748-BDE8-345FA8634F1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7228" b="40603"/>
          <a:stretch/>
        </p:blipFill>
        <p:spPr>
          <a:xfrm>
            <a:off x="1067253" y="3179379"/>
            <a:ext cx="2705640" cy="1598509"/>
          </a:xfrm>
          <a:prstGeom prst="rect">
            <a:avLst/>
          </a:prstGeom>
        </p:spPr>
      </p:pic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CA4F52CD-F5E8-C544-B883-E60FCB062428}"/>
              </a:ext>
            </a:extLst>
          </p:cNvPr>
          <p:cNvSpPr/>
          <p:nvPr/>
        </p:nvSpPr>
        <p:spPr>
          <a:xfrm>
            <a:off x="1202617" y="5067672"/>
            <a:ext cx="2355971" cy="1598509"/>
          </a:xfrm>
          <a:prstGeom prst="roundRect">
            <a:avLst/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48D690CD-ED88-7F41-A6F9-265232941CBD}"/>
              </a:ext>
            </a:extLst>
          </p:cNvPr>
          <p:cNvSpPr/>
          <p:nvPr/>
        </p:nvSpPr>
        <p:spPr>
          <a:xfrm>
            <a:off x="1167090" y="1992998"/>
            <a:ext cx="2207289" cy="1837765"/>
          </a:xfrm>
          <a:prstGeom prst="roundRect">
            <a:avLst/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Trapezoid 32">
            <a:extLst>
              <a:ext uri="{FF2B5EF4-FFF2-40B4-BE49-F238E27FC236}">
                <a16:creationId xmlns:a16="http://schemas.microsoft.com/office/drawing/2014/main" id="{FED5DBA8-3415-214E-932C-6501AECF0F30}"/>
              </a:ext>
            </a:extLst>
          </p:cNvPr>
          <p:cNvSpPr/>
          <p:nvPr/>
        </p:nvSpPr>
        <p:spPr>
          <a:xfrm rot="16200000">
            <a:off x="2812864" y="2698117"/>
            <a:ext cx="1696450" cy="568841"/>
          </a:xfrm>
          <a:prstGeom prst="trapezoid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537BBCB-7ADC-8A4D-A62C-BDCB458F5797}"/>
              </a:ext>
            </a:extLst>
          </p:cNvPr>
          <p:cNvSpPr txBox="1"/>
          <p:nvPr/>
        </p:nvSpPr>
        <p:spPr>
          <a:xfrm>
            <a:off x="3872801" y="2797871"/>
            <a:ext cx="28454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ATC</a:t>
            </a:r>
            <a:r>
              <a:rPr lang="en-US" dirty="0">
                <a:solidFill>
                  <a:srgbClr val="FF0000"/>
                </a:solidFill>
              </a:rPr>
              <a:t>G</a:t>
            </a:r>
            <a:r>
              <a:rPr lang="en-US" dirty="0"/>
              <a:t>CCTA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87EEE041-D98B-3445-B629-F4DECDAA1B11}"/>
              </a:ext>
            </a:extLst>
          </p:cNvPr>
          <p:cNvGrpSpPr/>
          <p:nvPr/>
        </p:nvGrpSpPr>
        <p:grpSpPr>
          <a:xfrm>
            <a:off x="2162273" y="1126930"/>
            <a:ext cx="881699" cy="837614"/>
            <a:chOff x="1823940" y="242570"/>
            <a:chExt cx="881699" cy="837614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B2085F67-07E9-F84C-9B45-EA42B1B45F6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71074" t="39259" r="22780" b="48741"/>
            <a:stretch/>
          </p:blipFill>
          <p:spPr>
            <a:xfrm>
              <a:off x="1903841" y="457840"/>
              <a:ext cx="276859" cy="575015"/>
            </a:xfrm>
            <a:prstGeom prst="rect">
              <a:avLst/>
            </a:prstGeom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0A26DE31-231C-B644-9054-1401B06965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alphaModFix amt="35000"/>
            </a:blip>
            <a:srcRect l="8560" t="9926" r="8240" b="16889"/>
            <a:stretch/>
          </p:blipFill>
          <p:spPr>
            <a:xfrm>
              <a:off x="1823940" y="242570"/>
              <a:ext cx="881699" cy="837614"/>
            </a:xfrm>
            <a:prstGeom prst="rect">
              <a:avLst/>
            </a:prstGeom>
            <a:noFill/>
          </p:spPr>
        </p:pic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34C16A7E-B857-7F43-B3A6-12B4C724F0E9}"/>
              </a:ext>
            </a:extLst>
          </p:cNvPr>
          <p:cNvSpPr txBox="1"/>
          <p:nvPr/>
        </p:nvSpPr>
        <p:spPr>
          <a:xfrm>
            <a:off x="1830855" y="845945"/>
            <a:ext cx="13763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Helvetica" pitchFamily="2" charset="0"/>
              </a:rPr>
              <a:t>phenotype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6E7913E8-E23D-5848-B5BA-05721D741F4A}"/>
              </a:ext>
            </a:extLst>
          </p:cNvPr>
          <p:cNvSpPr/>
          <p:nvPr/>
        </p:nvSpPr>
        <p:spPr>
          <a:xfrm>
            <a:off x="0" y="141936"/>
            <a:ext cx="121919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/>
              <a:t>Functional Genome Privacy: a </a:t>
            </a:r>
            <a:r>
              <a:rPr lang="en-US" sz="2400" b="1" dirty="0"/>
              <a:t>cautionary </a:t>
            </a:r>
            <a:r>
              <a:rPr lang="en-US" sz="2400" dirty="0"/>
              <a:t>tale?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ADEDC10-F823-0842-B773-9C18DE28A3BF}"/>
              </a:ext>
            </a:extLst>
          </p:cNvPr>
          <p:cNvSpPr/>
          <p:nvPr/>
        </p:nvSpPr>
        <p:spPr>
          <a:xfrm>
            <a:off x="3958422" y="2797871"/>
            <a:ext cx="1270401" cy="369332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7650" name="Picture 2" descr="Submitting Sequence Data for a dbGaP project">
            <a:extLst>
              <a:ext uri="{FF2B5EF4-FFF2-40B4-BE49-F238E27FC236}">
                <a16:creationId xmlns:a16="http://schemas.microsoft.com/office/drawing/2014/main" id="{C0744A51-3A7C-FD46-88D6-91F216500B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8153" y="1174075"/>
            <a:ext cx="2622217" cy="998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2" name="Picture 4">
            <a:extLst>
              <a:ext uri="{FF2B5EF4-FFF2-40B4-BE49-F238E27FC236}">
                <a16:creationId xmlns:a16="http://schemas.microsoft.com/office/drawing/2014/main" id="{11A2A87D-83BF-C948-8B40-322922419E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8489" y="3830762"/>
            <a:ext cx="2965954" cy="140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1A03419A-0026-364A-9BBD-967A3C16E8BF}"/>
              </a:ext>
            </a:extLst>
          </p:cNvPr>
          <p:cNvCxnSpPr>
            <a:stCxn id="3" idx="3"/>
          </p:cNvCxnSpPr>
          <p:nvPr/>
        </p:nvCxnSpPr>
        <p:spPr>
          <a:xfrm flipV="1">
            <a:off x="5228823" y="1964544"/>
            <a:ext cx="1419330" cy="101799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56F862ED-C69E-574C-967A-CC047E4F35E3}"/>
              </a:ext>
            </a:extLst>
          </p:cNvPr>
          <p:cNvCxnSpPr/>
          <p:nvPr/>
        </p:nvCxnSpPr>
        <p:spPr>
          <a:xfrm>
            <a:off x="5228823" y="2982537"/>
            <a:ext cx="1419330" cy="115158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0B5C9DC0-94D3-4947-9A92-8CB98731C817}"/>
              </a:ext>
            </a:extLst>
          </p:cNvPr>
          <p:cNvSpPr txBox="1"/>
          <p:nvPr/>
        </p:nvSpPr>
        <p:spPr>
          <a:xfrm>
            <a:off x="9479184" y="1350379"/>
            <a:ext cx="9412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Privacy</a:t>
            </a:r>
          </a:p>
          <a:p>
            <a:r>
              <a:rPr lang="en-US" strike="sngStrike" dirty="0"/>
              <a:t>Utility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A1FD227B-C12B-E348-B556-E5E52C76D0F1}"/>
              </a:ext>
            </a:extLst>
          </p:cNvPr>
          <p:cNvSpPr txBox="1"/>
          <p:nvPr/>
        </p:nvSpPr>
        <p:spPr>
          <a:xfrm>
            <a:off x="9414443" y="3781965"/>
            <a:ext cx="9412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trike="sngStrike" dirty="0"/>
              <a:t>Privacy</a:t>
            </a:r>
          </a:p>
          <a:p>
            <a:r>
              <a:rPr lang="en-US" dirty="0"/>
              <a:t>Utility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4107A613-ADF1-9249-82F0-FB535D1B6AFE}"/>
              </a:ext>
            </a:extLst>
          </p:cNvPr>
          <p:cNvCxnSpPr/>
          <p:nvPr/>
        </p:nvCxnSpPr>
        <p:spPr>
          <a:xfrm>
            <a:off x="5295542" y="2982537"/>
            <a:ext cx="214844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2" name="Picture 2" descr="Scale Svg Weight Scale Svg Silhouette Cutting File Justice image 0">
            <a:extLst>
              <a:ext uri="{FF2B5EF4-FFF2-40B4-BE49-F238E27FC236}">
                <a16:creationId xmlns:a16="http://schemas.microsoft.com/office/drawing/2014/main" id="{A51CD963-6730-C143-81AD-C20194E658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5463" y="2346956"/>
            <a:ext cx="1441473" cy="1082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F61C4998-8075-7345-8A5F-E3273F12403D}"/>
              </a:ext>
            </a:extLst>
          </p:cNvPr>
          <p:cNvSpPr txBox="1"/>
          <p:nvPr/>
        </p:nvSpPr>
        <p:spPr>
          <a:xfrm rot="16200000">
            <a:off x="11223158" y="5583039"/>
            <a:ext cx="151035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err="1">
                <a:solidFill>
                  <a:schemeClr val="bg1">
                    <a:lumMod val="50000"/>
                  </a:schemeClr>
                </a:solidFill>
              </a:rPr>
              <a:t>Lectures.GersteinLab.org</a:t>
            </a:r>
            <a:endParaRPr lang="en-US" sz="10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308260-3176-5C4E-8797-A6EDCF64BA6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4D71BE95-8AB0-F247-9F20-1D72FD326485}" type="slidenum">
              <a:rPr lang="en-US" smtClean="0"/>
              <a:t>32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20206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41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0290F433-CA93-DA42-8F69-52B73B7E8F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12472" y="4627466"/>
            <a:ext cx="2934380" cy="220319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9BDF2E2-12F1-D040-9AC9-A44A23F376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7708" y="160638"/>
            <a:ext cx="1841500" cy="2667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9CAD4E5-C41B-0646-8CD4-321218BB4BF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550048" y="408116"/>
            <a:ext cx="4889500" cy="3175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DDF8C32-81C4-BD45-A084-8BB75EC0F86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0152" y="2319637"/>
            <a:ext cx="1689100" cy="14859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8909F66-493B-F248-ADF7-B60DFF67BE1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6543" y="1487960"/>
            <a:ext cx="1447800" cy="154940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99B41E98-5E4D-2543-ADCA-4B64ADCE3D31}"/>
              </a:ext>
            </a:extLst>
          </p:cNvPr>
          <p:cNvSpPr/>
          <p:nvPr/>
        </p:nvSpPr>
        <p:spPr>
          <a:xfrm>
            <a:off x="2031659" y="2971619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dirty="0"/>
              <a:t>maximize utility</a:t>
            </a:r>
          </a:p>
          <a:p>
            <a:pPr algn="ctr"/>
            <a:r>
              <a:rPr lang="en-US" dirty="0"/>
              <a:t>&amp;</a:t>
            </a:r>
          </a:p>
          <a:p>
            <a:pPr algn="ctr"/>
            <a:r>
              <a:rPr lang="en-US" dirty="0"/>
              <a:t>provide privacy</a:t>
            </a:r>
          </a:p>
        </p:txBody>
      </p:sp>
      <p:sp>
        <p:nvSpPr>
          <p:cNvPr id="21" name="Right Arrow 20">
            <a:extLst>
              <a:ext uri="{FF2B5EF4-FFF2-40B4-BE49-F238E27FC236}">
                <a16:creationId xmlns:a16="http://schemas.microsoft.com/office/drawing/2014/main" id="{3F0DA768-D351-6847-BDB7-1E2B3DC9CCAE}"/>
              </a:ext>
            </a:extLst>
          </p:cNvPr>
          <p:cNvSpPr/>
          <p:nvPr/>
        </p:nvSpPr>
        <p:spPr>
          <a:xfrm>
            <a:off x="4388539" y="2480789"/>
            <a:ext cx="1383957" cy="215214"/>
          </a:xfrm>
          <a:prstGeom prst="rightArrow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36DF5431-8E4C-A449-94AD-635E6A2FF8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45950" y="1738354"/>
            <a:ext cx="1322467" cy="191529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70A7F10-ED71-CE43-B93E-1625BF0E4D5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12410" y="-296393"/>
            <a:ext cx="5232400" cy="304800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58FB1EC4-A59C-7D4D-B46F-E322479C9CC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009275" y="2696002"/>
            <a:ext cx="2832100" cy="15494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83BA40A3-2640-D341-96E7-C8F7593687D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5400000">
            <a:off x="8728610" y="4384276"/>
            <a:ext cx="502105" cy="3429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ED2889C-0D88-1742-8872-41D3D50DDDC7}"/>
              </a:ext>
            </a:extLst>
          </p:cNvPr>
          <p:cNvSpPr txBox="1"/>
          <p:nvPr/>
        </p:nvSpPr>
        <p:spPr>
          <a:xfrm>
            <a:off x="9532298" y="6461324"/>
            <a:ext cx="26597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Gursoy</a:t>
            </a:r>
            <a:r>
              <a:rPr lang="en-US" dirty="0"/>
              <a:t> et al., </a:t>
            </a:r>
            <a:r>
              <a:rPr lang="en-US" b="1" dirty="0"/>
              <a:t>Cell</a:t>
            </a:r>
            <a:r>
              <a:rPr lang="en-US" dirty="0"/>
              <a:t>, 2020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CABCD8C-7CA4-3642-85E6-FBD4ECC6E677}"/>
              </a:ext>
            </a:extLst>
          </p:cNvPr>
          <p:cNvSpPr txBox="1"/>
          <p:nvPr/>
        </p:nvSpPr>
        <p:spPr>
          <a:xfrm rot="16200000">
            <a:off x="11223158" y="5583039"/>
            <a:ext cx="151035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err="1">
                <a:solidFill>
                  <a:schemeClr val="bg1">
                    <a:lumMod val="50000"/>
                  </a:schemeClr>
                </a:solidFill>
              </a:rPr>
              <a:t>Lectures.GersteinLab.org</a:t>
            </a:r>
            <a:endParaRPr lang="en-US" sz="10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CF13769-7A2A-8E46-8592-CB04B8E96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23229-CC17-8D44-AEDC-DDE836F645BF}" type="slidenum">
              <a:rPr lang="en-US" smtClean="0"/>
              <a:t>33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8669908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/>
          <p:cNvSpPr/>
          <p:nvPr/>
        </p:nvSpPr>
        <p:spPr>
          <a:xfrm>
            <a:off x="1720730" y="0"/>
            <a:ext cx="8947277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500" b="1" dirty="0">
                <a:solidFill>
                  <a:srgbClr val="2D2DB9">
                    <a:lumMod val="75000"/>
                  </a:srgbClr>
                </a:solidFill>
                <a:latin typeface="Arial" charset="0"/>
                <a:ea typeface="ＭＳ Ｐゴシック" charset="0"/>
              </a:rPr>
              <a:t>Privacy-preserving Binary Alignment Mapping (</a:t>
            </a:r>
            <a:r>
              <a:rPr lang="en-US" sz="2500" b="1" dirty="0" err="1">
                <a:solidFill>
                  <a:srgbClr val="2D2DB9">
                    <a:lumMod val="75000"/>
                  </a:srgbClr>
                </a:solidFill>
                <a:latin typeface="Arial" charset="0"/>
                <a:ea typeface="ＭＳ Ｐゴシック" charset="0"/>
              </a:rPr>
              <a:t>pBAM</a:t>
            </a:r>
            <a:r>
              <a:rPr lang="en-US" sz="2500" b="1" dirty="0">
                <a:solidFill>
                  <a:srgbClr val="2D2DB9">
                    <a:lumMod val="75000"/>
                  </a:srgbClr>
                </a:solidFill>
                <a:latin typeface="Arial" charset="0"/>
                <a:ea typeface="ＭＳ Ｐゴシック" charset="0"/>
              </a:rPr>
              <a:t>)</a:t>
            </a:r>
          </a:p>
        </p:txBody>
      </p:sp>
      <p:sp>
        <p:nvSpPr>
          <p:cNvPr id="29" name="Rectangle 28"/>
          <p:cNvSpPr/>
          <p:nvPr/>
        </p:nvSpPr>
        <p:spPr>
          <a:xfrm>
            <a:off x="241548" y="3664176"/>
            <a:ext cx="9788665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fontAlgn="base">
              <a:spcBef>
                <a:spcPct val="0"/>
              </a:spcBef>
              <a:spcAft>
                <a:spcPct val="0"/>
              </a:spcAft>
            </a:pPr>
            <a:endParaRPr lang="en-US" sz="1600" dirty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  <a:p>
            <a:pPr marL="742950" lvl="1" indent="-28575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16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No need to know the sequence of mapped reads to aggregate them</a:t>
            </a:r>
          </a:p>
          <a:p>
            <a:pPr marL="742950" lvl="1" indent="-28575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16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A manipulation on Binary Alignment Files (BAM) </a:t>
            </a:r>
          </a:p>
          <a:p>
            <a:pPr marL="1200150" lvl="2" indent="-28575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16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Find leaky fields/tags</a:t>
            </a:r>
          </a:p>
          <a:p>
            <a:pPr marL="1200150" lvl="2" indent="-28575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16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Generalization</a:t>
            </a:r>
          </a:p>
          <a:p>
            <a:pPr marL="742950" lvl="1" indent="-28575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16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Goal: </a:t>
            </a:r>
          </a:p>
          <a:p>
            <a:pPr marL="1200150" lvl="2" indent="-28575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16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Accurate gene/transcript expression quantification</a:t>
            </a:r>
          </a:p>
          <a:p>
            <a:pPr marL="1200150" lvl="2" indent="-28575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16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Works with the pipelines / </a:t>
            </a:r>
            <a:r>
              <a:rPr lang="en-US" sz="1600" dirty="0" err="1">
                <a:solidFill>
                  <a:srgbClr val="000000"/>
                </a:solidFill>
                <a:latin typeface="Arial" charset="0"/>
                <a:ea typeface="ＭＳ Ｐゴシック" charset="0"/>
              </a:rPr>
              <a:t>SAMtools</a:t>
            </a:r>
            <a:endParaRPr lang="en-US" sz="1600" dirty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  <a:p>
            <a:pPr marL="742950" lvl="1" indent="-28575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lang="en-US" sz="1200" b="1" dirty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  <a:p>
            <a:pPr marL="742950" lvl="1" indent="-28575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lang="en-US" sz="1200" b="1" dirty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FA60797-4236-A245-A518-D15C93E1BFCF}"/>
              </a:ext>
            </a:extLst>
          </p:cNvPr>
          <p:cNvSpPr/>
          <p:nvPr/>
        </p:nvSpPr>
        <p:spPr>
          <a:xfrm>
            <a:off x="8059769" y="6583511"/>
            <a:ext cx="1893467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2813" fontAlgn="base">
              <a:spcBef>
                <a:spcPct val="0"/>
              </a:spcBef>
              <a:spcAft>
                <a:spcPct val="0"/>
              </a:spcAft>
            </a:pPr>
            <a:r>
              <a:rPr lang="en-US" sz="1100" b="1" dirty="0">
                <a:solidFill>
                  <a:srgbClr val="A6A6A6"/>
                </a:solidFill>
                <a:latin typeface="Arial" charset="0"/>
                <a:ea typeface="ＭＳ Ｐゴシック" charset="0"/>
              </a:rPr>
              <a:t>[</a:t>
            </a:r>
            <a:r>
              <a:rPr lang="en-US" sz="1100" b="1" dirty="0" err="1">
                <a:solidFill>
                  <a:srgbClr val="A6A6A6"/>
                </a:solidFill>
                <a:latin typeface="Arial" charset="0"/>
                <a:ea typeface="ＭＳ Ｐゴシック" charset="0"/>
              </a:rPr>
              <a:t>Gursoy</a:t>
            </a:r>
            <a:r>
              <a:rPr lang="en-US" sz="1100" b="1" dirty="0">
                <a:solidFill>
                  <a:srgbClr val="A6A6A6"/>
                </a:solidFill>
                <a:latin typeface="Arial" charset="0"/>
                <a:ea typeface="ＭＳ Ｐゴシック" charset="0"/>
              </a:rPr>
              <a:t> et al., Cell,  2020</a:t>
            </a:r>
            <a:r>
              <a:rPr lang="en-US" altLang="ja-JP" sz="1100" b="1" dirty="0">
                <a:solidFill>
                  <a:srgbClr val="A6A6A6"/>
                </a:solidFill>
                <a:latin typeface="Arial" charset="0"/>
                <a:ea typeface="ＭＳ Ｐゴシック" charset="0"/>
              </a:rPr>
              <a:t>]</a:t>
            </a:r>
            <a:endParaRPr lang="en-US" sz="1100" b="1" dirty="0">
              <a:solidFill>
                <a:srgbClr val="A6A6A6"/>
              </a:solidFill>
              <a:latin typeface="Arial" charset="0"/>
              <a:ea typeface="ＭＳ Ｐゴシック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101E704-AD88-EB41-AB11-D53CDD723D2B}"/>
              </a:ext>
            </a:extLst>
          </p:cNvPr>
          <p:cNvGrpSpPr/>
          <p:nvPr/>
        </p:nvGrpSpPr>
        <p:grpSpPr>
          <a:xfrm>
            <a:off x="1515621" y="552360"/>
            <a:ext cx="9144000" cy="2618196"/>
            <a:chOff x="-8379" y="552360"/>
            <a:chExt cx="9144000" cy="261819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F42B7F1B-CD1E-264F-883D-48E6955CB2D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8379" y="552360"/>
              <a:ext cx="9144000" cy="2618196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1995580B-FEE1-954F-B072-20BF13821AB0}"/>
                </a:ext>
              </a:extLst>
            </p:cNvPr>
            <p:cNvSpPr/>
            <p:nvPr/>
          </p:nvSpPr>
          <p:spPr bwMode="auto">
            <a:xfrm>
              <a:off x="5717512" y="2793442"/>
              <a:ext cx="2937747" cy="377114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2813" fontAlgn="base">
                <a:spcBef>
                  <a:spcPct val="0"/>
                </a:spcBef>
                <a:spcAft>
                  <a:spcPct val="0"/>
                </a:spcAft>
              </a:pPr>
              <a:endParaRPr lang="en-US" sz="1200" b="1">
                <a:solidFill>
                  <a:srgbClr val="000000"/>
                </a:solidFill>
                <a:latin typeface="Arial" pitchFamily="-65" charset="0"/>
                <a:ea typeface="ＭＳ Ｐゴシック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C8F4681A-26D2-4F3C-A47A-A26F562F62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83684" y="3767869"/>
            <a:ext cx="4156628" cy="1511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37082"/>
      </p:ext>
    </p:extLst>
  </p:cSld>
  <p:clrMapOvr>
    <a:masterClrMapping/>
  </p:clrMapOvr>
  <p:transition advTm="91211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/>
          <p:cNvSpPr/>
          <p:nvPr/>
        </p:nvSpPr>
        <p:spPr>
          <a:xfrm>
            <a:off x="1720730" y="0"/>
            <a:ext cx="8947277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500" b="1" dirty="0">
                <a:solidFill>
                  <a:srgbClr val="2D2DB9">
                    <a:lumMod val="75000"/>
                  </a:srgbClr>
                </a:solidFill>
                <a:latin typeface="Arial" charset="0"/>
                <a:ea typeface="ＭＳ Ｐゴシック" charset="0"/>
              </a:rPr>
              <a:t>Privacy-preserving Binary Alignment Mapping (</a:t>
            </a:r>
            <a:r>
              <a:rPr lang="en-US" sz="2500" b="1" dirty="0" err="1">
                <a:solidFill>
                  <a:srgbClr val="2D2DB9">
                    <a:lumMod val="75000"/>
                  </a:srgbClr>
                </a:solidFill>
                <a:latin typeface="Arial" charset="0"/>
                <a:ea typeface="ＭＳ Ｐゴシック" charset="0"/>
              </a:rPr>
              <a:t>pBAM</a:t>
            </a:r>
            <a:r>
              <a:rPr lang="en-US" sz="2500" b="1" dirty="0">
                <a:solidFill>
                  <a:srgbClr val="2D2DB9">
                    <a:lumMod val="75000"/>
                  </a:srgbClr>
                </a:solidFill>
                <a:latin typeface="Arial" charset="0"/>
                <a:ea typeface="ＭＳ Ｐゴシック" charset="0"/>
              </a:rPr>
              <a:t>)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FA60797-4236-A245-A518-D15C93E1BFCF}"/>
              </a:ext>
            </a:extLst>
          </p:cNvPr>
          <p:cNvSpPr/>
          <p:nvPr/>
        </p:nvSpPr>
        <p:spPr>
          <a:xfrm>
            <a:off x="8059769" y="6583511"/>
            <a:ext cx="1893467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2813" fontAlgn="base">
              <a:spcBef>
                <a:spcPct val="0"/>
              </a:spcBef>
              <a:spcAft>
                <a:spcPct val="0"/>
              </a:spcAft>
            </a:pPr>
            <a:r>
              <a:rPr lang="en-US" sz="1100" b="1" dirty="0">
                <a:solidFill>
                  <a:srgbClr val="A6A6A6"/>
                </a:solidFill>
                <a:latin typeface="Arial" charset="0"/>
                <a:ea typeface="ＭＳ Ｐゴシック" charset="0"/>
              </a:rPr>
              <a:t>[</a:t>
            </a:r>
            <a:r>
              <a:rPr lang="en-US" sz="1100" b="1" dirty="0" err="1">
                <a:solidFill>
                  <a:srgbClr val="A6A6A6"/>
                </a:solidFill>
                <a:latin typeface="Arial" charset="0"/>
                <a:ea typeface="ＭＳ Ｐゴシック" charset="0"/>
              </a:rPr>
              <a:t>Gursoy</a:t>
            </a:r>
            <a:r>
              <a:rPr lang="en-US" sz="1100" b="1" dirty="0">
                <a:solidFill>
                  <a:srgbClr val="A6A6A6"/>
                </a:solidFill>
                <a:latin typeface="Arial" charset="0"/>
                <a:ea typeface="ＭＳ Ｐゴシック" charset="0"/>
              </a:rPr>
              <a:t> et al., Cell,  2020</a:t>
            </a:r>
            <a:r>
              <a:rPr lang="en-US" altLang="ja-JP" sz="1100" b="1" dirty="0">
                <a:solidFill>
                  <a:srgbClr val="A6A6A6"/>
                </a:solidFill>
                <a:latin typeface="Arial" charset="0"/>
                <a:ea typeface="ＭＳ Ｐゴシック" charset="0"/>
              </a:rPr>
              <a:t>]</a:t>
            </a:r>
            <a:endParaRPr lang="en-US" sz="1100" b="1" dirty="0">
              <a:solidFill>
                <a:srgbClr val="A6A6A6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4AE7959-0570-2E4B-9C6D-81E6D1CA63C2}"/>
              </a:ext>
            </a:extLst>
          </p:cNvPr>
          <p:cNvSpPr txBox="1"/>
          <p:nvPr/>
        </p:nvSpPr>
        <p:spPr>
          <a:xfrm>
            <a:off x="4658086" y="390851"/>
            <a:ext cx="310694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500" b="1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(grounded in privacy and utility)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1BBF81A-4667-994D-8A7A-21B6827D825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9763"/>
          <a:stretch/>
        </p:blipFill>
        <p:spPr>
          <a:xfrm>
            <a:off x="4887559" y="936306"/>
            <a:ext cx="3762749" cy="553084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AC8386D-2E7E-5D4F-BF28-6A1D6FD9A353}"/>
              </a:ext>
            </a:extLst>
          </p:cNvPr>
          <p:cNvSpPr txBox="1"/>
          <p:nvPr/>
        </p:nvSpPr>
        <p:spPr>
          <a:xfrm>
            <a:off x="1720730" y="2503347"/>
            <a:ext cx="3291863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Unit = nucleotide (signal track)</a:t>
            </a:r>
          </a:p>
          <a:p>
            <a:pPr marL="171450" indent="-1714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sz="1200" dirty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  <a:p>
            <a:pPr marL="171450" indent="-1714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NA12878 RNA-Seq data</a:t>
            </a:r>
          </a:p>
          <a:p>
            <a:pPr marL="171450" indent="-1714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sz="1200" dirty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  <a:p>
            <a:pPr marL="171450" indent="-1714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Test the </a:t>
            </a:r>
            <a:r>
              <a:rPr lang="en-US" sz="15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privacy</a:t>
            </a:r>
            <a:r>
              <a:rPr lang="en-US" sz="12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 for each level of masking</a:t>
            </a:r>
          </a:p>
          <a:p>
            <a:pPr marL="171450" indent="-1714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sz="1200" dirty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  <a:p>
            <a:pPr marL="171450" indent="-1714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Measure the </a:t>
            </a:r>
            <a:r>
              <a:rPr lang="en-US" sz="15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error</a:t>
            </a:r>
            <a:r>
              <a:rPr lang="en-US" sz="12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 introduced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CAB50DF-5F19-144A-B20B-62D5433C38D5}"/>
              </a:ext>
            </a:extLst>
          </p:cNvPr>
          <p:cNvSpPr txBox="1"/>
          <p:nvPr/>
        </p:nvSpPr>
        <p:spPr>
          <a:xfrm>
            <a:off x="8512661" y="957822"/>
            <a:ext cx="41229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800" dirty="0">
                <a:solidFill>
                  <a:srgbClr val="00B0F0"/>
                </a:solidFill>
                <a:latin typeface="Arial" charset="0"/>
                <a:ea typeface="ＭＳ Ｐゴシック" charset="0"/>
              </a:rPr>
              <a:t>x10</a:t>
            </a:r>
            <a:r>
              <a:rPr lang="en-US" sz="800" baseline="30000" dirty="0">
                <a:solidFill>
                  <a:srgbClr val="00B0F0"/>
                </a:solidFill>
                <a:latin typeface="Arial" charset="0"/>
                <a:ea typeface="ＭＳ Ｐゴシック" charset="0"/>
              </a:rPr>
              <a:t>-6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4C84F92-0705-1345-BAC6-6EC1113C516C}"/>
              </a:ext>
            </a:extLst>
          </p:cNvPr>
          <p:cNvSpPr txBox="1"/>
          <p:nvPr/>
        </p:nvSpPr>
        <p:spPr>
          <a:xfrm>
            <a:off x="8512661" y="3395800"/>
            <a:ext cx="41229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800" dirty="0">
                <a:solidFill>
                  <a:srgbClr val="00B0F0"/>
                </a:solidFill>
                <a:latin typeface="Arial" charset="0"/>
                <a:ea typeface="ＭＳ Ｐゴシック" charset="0"/>
              </a:rPr>
              <a:t>x10</a:t>
            </a:r>
            <a:r>
              <a:rPr lang="en-US" sz="800" baseline="30000" dirty="0">
                <a:solidFill>
                  <a:srgbClr val="00B0F0"/>
                </a:solidFill>
                <a:latin typeface="Arial" charset="0"/>
                <a:ea typeface="ＭＳ Ｐゴシック" charset="0"/>
              </a:rPr>
              <a:t>-6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A6D7D0D-797E-2C4C-81C3-E0D7584AEFF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0112"/>
          <a:stretch/>
        </p:blipFill>
        <p:spPr>
          <a:xfrm>
            <a:off x="8851263" y="957823"/>
            <a:ext cx="412293" cy="5530845"/>
          </a:xfrm>
          <a:prstGeom prst="rect">
            <a:avLst/>
          </a:prstGeom>
        </p:spPr>
      </p:pic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B40A8E44-0763-D748-A0BE-5A0692F5F066}"/>
              </a:ext>
            </a:extLst>
          </p:cNvPr>
          <p:cNvCxnSpPr/>
          <p:nvPr/>
        </p:nvCxnSpPr>
        <p:spPr bwMode="auto">
          <a:xfrm>
            <a:off x="5479411" y="6250926"/>
            <a:ext cx="3033251" cy="0"/>
          </a:xfrm>
          <a:prstGeom prst="straightConnector1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triangle"/>
          </a:ln>
          <a:effectLst/>
        </p:spPr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BF81C20C-A77C-D848-8829-ECE34B02B470}"/>
              </a:ext>
            </a:extLst>
          </p:cNvPr>
          <p:cNvSpPr txBox="1"/>
          <p:nvPr/>
        </p:nvSpPr>
        <p:spPr>
          <a:xfrm>
            <a:off x="4887559" y="6298263"/>
            <a:ext cx="41168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𝛿 increases as we mask more and more common variants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1AB2C48-8C4A-5C45-A644-84D06914035E}"/>
              </a:ext>
            </a:extLst>
          </p:cNvPr>
          <p:cNvSpPr txBox="1"/>
          <p:nvPr/>
        </p:nvSpPr>
        <p:spPr>
          <a:xfrm rot="16200000">
            <a:off x="8092632" y="3257301"/>
            <a:ext cx="28953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𝜀 decreases as we introduce more error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29EB9FA5-ED91-984F-B979-BCDB411F64AC}"/>
              </a:ext>
            </a:extLst>
          </p:cNvPr>
          <p:cNvCxnSpPr>
            <a:cxnSpLocks/>
          </p:cNvCxnSpPr>
          <p:nvPr/>
        </p:nvCxnSpPr>
        <p:spPr bwMode="auto">
          <a:xfrm rot="16200000">
            <a:off x="7791319" y="3407023"/>
            <a:ext cx="3033251" cy="0"/>
          </a:xfrm>
          <a:prstGeom prst="straightConnector1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2543919639"/>
      </p:ext>
    </p:extLst>
  </p:cSld>
  <p:clrMapOvr>
    <a:masterClrMapping/>
  </p:clrMapOvr>
  <p:transition advTm="84020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3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dirty="0"/>
              <a:t>Homomorphic encryption</a:t>
            </a:r>
            <a:endParaRPr dirty="0"/>
          </a:p>
        </p:txBody>
      </p:sp>
      <p:sp>
        <p:nvSpPr>
          <p:cNvPr id="334" name="Google Shape;334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36</a:t>
            </a:fld>
            <a:endParaRPr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10EBEE4-A024-4FAF-9FC4-B380722B19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5607" y="1779241"/>
            <a:ext cx="6108193" cy="414568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DFF7908-6283-424B-AA4B-697E1C9CFA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0624" y="2465441"/>
            <a:ext cx="4276040" cy="222543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1976ABC-3024-479D-AB25-0D09B70ABBCF}"/>
              </a:ext>
            </a:extLst>
          </p:cNvPr>
          <p:cNvSpPr txBox="1"/>
          <p:nvPr/>
        </p:nvSpPr>
        <p:spPr>
          <a:xfrm>
            <a:off x="93726" y="6334780"/>
            <a:ext cx="609447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hlinkClick r:id="rId5"/>
              </a:rPr>
              <a:t>http://blog.higashi.tech/2020/07/02/fhe_03.html</a:t>
            </a:r>
            <a:endParaRPr lang="en-US" sz="1200" dirty="0"/>
          </a:p>
          <a:p>
            <a:r>
              <a:rPr lang="en-US" sz="1200" dirty="0"/>
              <a:t>An et al. J Med Internet Res. (2021)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3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Summary</a:t>
            </a:r>
            <a:endParaRPr/>
          </a:p>
        </p:txBody>
      </p:sp>
      <p:sp>
        <p:nvSpPr>
          <p:cNvPr id="343" name="Google Shape;343;p3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Biomedical Data Science is a fast moving field: with every new analyses and framework come new vulnerabilities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Policy and laws governing such are lagging far behind scientific discovery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Sharing data is essential for the progress of medical research, but we cannot share too freely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Solutions exist to mitigate privacy risk while allowing for research to continue</a:t>
            </a:r>
            <a:endParaRPr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sp>
        <p:nvSpPr>
          <p:cNvPr id="344" name="Google Shape;344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37</a:t>
            </a:fld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  <p:pic>
        <p:nvPicPr>
          <p:cNvPr id="110" name="Google Shape;110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67000" y="0"/>
            <a:ext cx="6858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  <p:pic>
        <p:nvPicPr>
          <p:cNvPr id="116" name="Google Shape;116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61094" y="0"/>
            <a:ext cx="6469811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7379984-EF81-4A6F-BF77-E081E7CEE3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2295" y="3519645"/>
            <a:ext cx="8207410" cy="209531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5B8D193-471C-4099-B7B8-00BA6566A6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2046" y="1565801"/>
            <a:ext cx="7396094" cy="195384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215419F-81CE-4B49-9D5F-7B00BC8828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5552" y="2477335"/>
            <a:ext cx="2067213" cy="381053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  <p:pic>
        <p:nvPicPr>
          <p:cNvPr id="123" name="Google Shape;123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90488" y="903351"/>
            <a:ext cx="6925003" cy="440587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E2F0454-14C3-4F6E-BBC3-CDBEEE6077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82224" y="1909991"/>
            <a:ext cx="3380856" cy="268615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C89AFC0-C587-48EA-BC16-CC72583EA46B}"/>
              </a:ext>
            </a:extLst>
          </p:cNvPr>
          <p:cNvSpPr txBox="1"/>
          <p:nvPr/>
        </p:nvSpPr>
        <p:spPr>
          <a:xfrm>
            <a:off x="-1656" y="6427113"/>
            <a:ext cx="6097656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/>
              <a:t>Bonomi et al. Nature Genetics (2020)</a:t>
            </a:r>
          </a:p>
          <a:p>
            <a:r>
              <a:rPr lang="en-US" sz="1100" dirty="0"/>
              <a:t>https://www.sciencenews.org/article/genetic-genealogy-forensics-top-science-stories-2018-yir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2F1C21B-F704-49F0-911B-D987BA0D6986}"/>
              </a:ext>
            </a:extLst>
          </p:cNvPr>
          <p:cNvCxnSpPr/>
          <p:nvPr/>
        </p:nvCxnSpPr>
        <p:spPr>
          <a:xfrm>
            <a:off x="868680" y="4596150"/>
            <a:ext cx="236829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  <p:pic>
        <p:nvPicPr>
          <p:cNvPr id="129" name="Google Shape;129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63623" y="336554"/>
            <a:ext cx="6315415" cy="6019800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Google Shape;130;p7"/>
          <p:cNvSpPr txBox="1"/>
          <p:nvPr/>
        </p:nvSpPr>
        <p:spPr>
          <a:xfrm>
            <a:off x="76200" y="6538916"/>
            <a:ext cx="609600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https://www.nytimes.com/2019/07/01/us/dna-genetic-genealogy-trial.html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B35D26-772B-4019-A7C7-A0F2438557B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9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6FE3183-0B86-416D-9123-6A9539B90E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1378" y="522609"/>
            <a:ext cx="7859222" cy="175284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877A25C-B336-44B9-A8FC-D52A69789C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94760" y="2474227"/>
            <a:ext cx="3904488" cy="3683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8518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9|10.8|28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3.1|0.9|12.7|3.1|2.9|3.9|2|17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6|3.9|2.2|2.5|8.3|1.6|1.3|1.8"/>
</p:tagLst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862</TotalTime>
  <Words>1542</Words>
  <Application>Microsoft Office PowerPoint</Application>
  <PresentationFormat>Widescreen</PresentationFormat>
  <Paragraphs>246</Paragraphs>
  <Slides>37</Slides>
  <Notes>37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2" baseType="lpstr">
      <vt:lpstr>Arial</vt:lpstr>
      <vt:lpstr>Calibri</vt:lpstr>
      <vt:lpstr>Helvetica</vt:lpstr>
      <vt:lpstr>Roboto</vt:lpstr>
      <vt:lpstr>Office Theme</vt:lpstr>
      <vt:lpstr>Privacy &amp; Cyberbiosecurity</vt:lpstr>
      <vt:lpstr>Outline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Privacy defined</vt:lpstr>
      <vt:lpstr>Privacy is different than Security</vt:lpstr>
      <vt:lpstr>Cyberbiosecurity</vt:lpstr>
      <vt:lpstr>The Biomedical Data Lifecycle</vt:lpstr>
      <vt:lpstr>Data collection, creation, and storage</vt:lpstr>
      <vt:lpstr>Who owns your health data?</vt:lpstr>
      <vt:lpstr>Blockchain</vt:lpstr>
      <vt:lpstr>Blockchain: a solution for EHR sharing</vt:lpstr>
      <vt:lpstr>Data analysis &amp; tool development</vt:lpstr>
      <vt:lpstr>Malicious DNA injection attack </vt:lpstr>
      <vt:lpstr>Adversarial attacks</vt:lpstr>
      <vt:lpstr>Adversarial attacks</vt:lpstr>
      <vt:lpstr>Data poisoning in SVM</vt:lpstr>
      <vt:lpstr>Model inversion attacks recover training data</vt:lpstr>
      <vt:lpstr>Differential privacy</vt:lpstr>
      <vt:lpstr>Data dissemination</vt:lpstr>
      <vt:lpstr>HIPAA PHI for de-identification</vt:lpstr>
      <vt:lpstr>PowerPoint Presentation</vt:lpstr>
      <vt:lpstr>PowerPoint Presentation</vt:lpstr>
      <vt:lpstr>Linking attack: genotype can be linked to reveal phenotypes</vt:lpstr>
      <vt:lpstr>Privacy leakage in functional genomics</vt:lpstr>
      <vt:lpstr>Latent functional risk in genomics data manifests over time</vt:lpstr>
      <vt:lpstr>PowerPoint Presentation</vt:lpstr>
      <vt:lpstr>PowerPoint Presentation</vt:lpstr>
      <vt:lpstr>PowerPoint Presentation</vt:lpstr>
      <vt:lpstr>PowerPoint Presentation</vt:lpstr>
      <vt:lpstr>Homomorphic encryption</vt:lpstr>
      <vt:lpstr>Summary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Privacy &amp; Cyberbiosecurity</dc:title>
  <dc:creator>ERIC_NI</dc:creator>
  <cp:lastModifiedBy>ERIC_NI</cp:lastModifiedBy>
  <cp:revision>11</cp:revision>
  <dcterms:created xsi:type="dcterms:W3CDTF">2022-02-06T08:43:40Z</dcterms:created>
  <dcterms:modified xsi:type="dcterms:W3CDTF">2022-03-14T21:19:09Z</dcterms:modified>
</cp:coreProperties>
</file>