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527559" r:id="rId1"/>
    <p:sldMasterId id="2147527566" r:id="rId2"/>
    <p:sldMasterId id="2147527586" r:id="rId3"/>
    <p:sldMasterId id="2147527624" r:id="rId4"/>
    <p:sldMasterId id="2147527656" r:id="rId5"/>
    <p:sldMasterId id="2147527658" r:id="rId6"/>
    <p:sldMasterId id="2147527662" r:id="rId7"/>
    <p:sldMasterId id="2147527678" r:id="rId8"/>
  </p:sldMasterIdLst>
  <p:notesMasterIdLst>
    <p:notesMasterId r:id="rId26"/>
  </p:notesMasterIdLst>
  <p:handoutMasterIdLst>
    <p:handoutMasterId r:id="rId27"/>
  </p:handoutMasterIdLst>
  <p:sldIdLst>
    <p:sldId id="2128" r:id="rId9"/>
    <p:sldId id="913" r:id="rId10"/>
    <p:sldId id="6490" r:id="rId11"/>
    <p:sldId id="6775" r:id="rId12"/>
    <p:sldId id="2145" r:id="rId13"/>
    <p:sldId id="6493" r:id="rId14"/>
    <p:sldId id="6497" r:id="rId15"/>
    <p:sldId id="6494" r:id="rId16"/>
    <p:sldId id="6495" r:id="rId17"/>
    <p:sldId id="6780" r:id="rId18"/>
    <p:sldId id="6476" r:id="rId19"/>
    <p:sldId id="6776" r:id="rId20"/>
    <p:sldId id="6777" r:id="rId21"/>
    <p:sldId id="6778" r:id="rId22"/>
    <p:sldId id="6779" r:id="rId23"/>
    <p:sldId id="6479" r:id="rId24"/>
    <p:sldId id="6480" r:id="rId25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AB50"/>
    <a:srgbClr val="20FF37"/>
    <a:srgbClr val="00B400"/>
    <a:srgbClr val="E452C6"/>
    <a:srgbClr val="FFC5AD"/>
    <a:srgbClr val="FF9E97"/>
    <a:srgbClr val="FF7413"/>
    <a:srgbClr val="B3752D"/>
    <a:srgbClr val="45B07C"/>
    <a:srgbClr val="683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74" autoAdjust="0"/>
    <p:restoredTop sz="95037" autoAdjust="0"/>
  </p:normalViewPr>
  <p:slideViewPr>
    <p:cSldViewPr snapToGrid="0">
      <p:cViewPr varScale="1">
        <p:scale>
          <a:sx n="128" d="100"/>
          <a:sy n="128" d="100"/>
        </p:scale>
        <p:origin x="1192" y="176"/>
      </p:cViewPr>
      <p:guideLst>
        <p:guide orient="horz" pos="2383"/>
        <p:guide pos="2881"/>
      </p:guideLst>
    </p:cSldViewPr>
  </p:slideViewPr>
  <p:outlineViewPr>
    <p:cViewPr>
      <p:scale>
        <a:sx n="33" d="100"/>
        <a:sy n="33" d="100"/>
      </p:scale>
      <p:origin x="0" y="33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69" d="100"/>
        <a:sy n="69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23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/>
            </a:lvl1pPr>
          </a:lstStyle>
          <a:p>
            <a:pPr>
              <a:defRPr/>
            </a:pPr>
            <a:fld id="{67200F20-CDF5-C541-A52C-C75475379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9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3T15:22:2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6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2475"/>
            <a:ext cx="5360987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defTabSz="1023938" eaLnBrk="0" hangingPunct="0">
              <a:defRPr sz="14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080" tIns="51540" rIns="103080" bIns="51540" numCol="1" anchor="b" anchorCtr="0" compatLnSpc="1">
            <a:prstTxWarp prst="textNoShape">
              <a:avLst/>
            </a:prstTxWarp>
          </a:bodyPr>
          <a:lstStyle>
            <a:lvl1pPr algn="r" defTabSz="1023938" eaLnBrk="0" hangingPunct="0">
              <a:defRPr sz="1400" b="0"/>
            </a:lvl1pPr>
          </a:lstStyle>
          <a:p>
            <a:pPr>
              <a:defRPr/>
            </a:pPr>
            <a:fld id="{0100BF89-F62E-4F4D-A171-8DD56B98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FBE6C169-F328-7A4F-8AC1-4C75145C7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412BE-651E-C04D-9DB2-01F9003A993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9D8CE60-30AB-A140-8BEF-FE710E2C1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5728BAB-CC80-6B4B-AB53-A2CF71B67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hape 1890">
            <a:extLst>
              <a:ext uri="{FF2B5EF4-FFF2-40B4-BE49-F238E27FC236}">
                <a16:creationId xmlns:a16="http://schemas.microsoft.com/office/drawing/2014/main" id="{EF2F7FDC-5907-0649-B399-04D9DE31AC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5826" name="Shape 1891">
            <a:extLst>
              <a:ext uri="{FF2B5EF4-FFF2-40B4-BE49-F238E27FC236}">
                <a16:creationId xmlns:a16="http://schemas.microsoft.com/office/drawing/2014/main" id="{6CF57935-E1DC-804A-9F47-FF3C841B0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06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hape 1890">
            <a:extLst>
              <a:ext uri="{FF2B5EF4-FFF2-40B4-BE49-F238E27FC236}">
                <a16:creationId xmlns:a16="http://schemas.microsoft.com/office/drawing/2014/main" id="{EF2F7FDC-5907-0649-B399-04D9DE31AC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5826" name="Shape 1891">
            <a:extLst>
              <a:ext uri="{FF2B5EF4-FFF2-40B4-BE49-F238E27FC236}">
                <a16:creationId xmlns:a16="http://schemas.microsoft.com/office/drawing/2014/main" id="{6CF57935-E1DC-804A-9F47-FF3C841B0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06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hape 1890">
            <a:extLst>
              <a:ext uri="{FF2B5EF4-FFF2-40B4-BE49-F238E27FC236}">
                <a16:creationId xmlns:a16="http://schemas.microsoft.com/office/drawing/2014/main" id="{EF2F7FDC-5907-0649-B399-04D9DE31AC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5826" name="Shape 1891">
            <a:extLst>
              <a:ext uri="{FF2B5EF4-FFF2-40B4-BE49-F238E27FC236}">
                <a16:creationId xmlns:a16="http://schemas.microsoft.com/office/drawing/2014/main" id="{6CF57935-E1DC-804A-9F47-FF3C841B0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7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hape 1890">
            <a:extLst>
              <a:ext uri="{FF2B5EF4-FFF2-40B4-BE49-F238E27FC236}">
                <a16:creationId xmlns:a16="http://schemas.microsoft.com/office/drawing/2014/main" id="{EF2F7FDC-5907-0649-B399-04D9DE31AC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5826" name="Shape 1891">
            <a:extLst>
              <a:ext uri="{FF2B5EF4-FFF2-40B4-BE49-F238E27FC236}">
                <a16:creationId xmlns:a16="http://schemas.microsoft.com/office/drawing/2014/main" id="{6CF57935-E1DC-804A-9F47-FF3C841B0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91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hape 1890">
            <a:extLst>
              <a:ext uri="{FF2B5EF4-FFF2-40B4-BE49-F238E27FC236}">
                <a16:creationId xmlns:a16="http://schemas.microsoft.com/office/drawing/2014/main" id="{EF2F7FDC-5907-0649-B399-04D9DE31AC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5826" name="Shape 1891">
            <a:extLst>
              <a:ext uri="{FF2B5EF4-FFF2-40B4-BE49-F238E27FC236}">
                <a16:creationId xmlns:a16="http://schemas.microsoft.com/office/drawing/2014/main" id="{6CF57935-E1DC-804A-9F47-FF3C841B0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97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hape 1890">
            <a:extLst>
              <a:ext uri="{FF2B5EF4-FFF2-40B4-BE49-F238E27FC236}">
                <a16:creationId xmlns:a16="http://schemas.microsoft.com/office/drawing/2014/main" id="{EF2F7FDC-5907-0649-B399-04D9DE31AC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5826" name="Shape 1891">
            <a:extLst>
              <a:ext uri="{FF2B5EF4-FFF2-40B4-BE49-F238E27FC236}">
                <a16:creationId xmlns:a16="http://schemas.microsoft.com/office/drawing/2014/main" id="{6CF57935-E1DC-804A-9F47-FF3C841B0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20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hape 1890">
            <a:extLst>
              <a:ext uri="{FF2B5EF4-FFF2-40B4-BE49-F238E27FC236}">
                <a16:creationId xmlns:a16="http://schemas.microsoft.com/office/drawing/2014/main" id="{EF2F7FDC-5907-0649-B399-04D9DE31AC0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5826" name="Shape 1891">
            <a:extLst>
              <a:ext uri="{FF2B5EF4-FFF2-40B4-BE49-F238E27FC236}">
                <a16:creationId xmlns:a16="http://schemas.microsoft.com/office/drawing/2014/main" id="{6CF57935-E1DC-804A-9F47-FF3C841B03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35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6586"/>
            <a:ext cx="3810000" cy="5403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3492"/>
            <a:ext cx="3810000" cy="5416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8618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4" indent="0">
              <a:buNone/>
              <a:defRPr sz="2800"/>
            </a:lvl2pPr>
            <a:lvl3pPr marL="913770" indent="0">
              <a:buNone/>
              <a:defRPr sz="2400"/>
            </a:lvl3pPr>
            <a:lvl4pPr marL="1370658" indent="0">
              <a:buNone/>
              <a:defRPr sz="2000"/>
            </a:lvl4pPr>
            <a:lvl5pPr marL="1827542" indent="0">
              <a:buNone/>
              <a:defRPr sz="2000"/>
            </a:lvl5pPr>
            <a:lvl6pPr marL="2284429" indent="0">
              <a:buNone/>
              <a:defRPr sz="2000"/>
            </a:lvl6pPr>
            <a:lvl7pPr marL="2741313" indent="0">
              <a:buNone/>
              <a:defRPr sz="2000"/>
            </a:lvl7pPr>
            <a:lvl8pPr marL="3198199" indent="0">
              <a:buNone/>
              <a:defRPr sz="2000"/>
            </a:lvl8pPr>
            <a:lvl9pPr marL="365508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70" indent="0">
              <a:buNone/>
              <a:defRPr sz="1000"/>
            </a:lvl3pPr>
            <a:lvl4pPr marL="1370658" indent="0">
              <a:buNone/>
              <a:defRPr sz="900"/>
            </a:lvl4pPr>
            <a:lvl5pPr marL="1827542" indent="0">
              <a:buNone/>
              <a:defRPr sz="900"/>
            </a:lvl5pPr>
            <a:lvl6pPr marL="2284429" indent="0">
              <a:buNone/>
              <a:defRPr sz="900"/>
            </a:lvl6pPr>
            <a:lvl7pPr marL="2741313" indent="0">
              <a:buNone/>
              <a:defRPr sz="900"/>
            </a:lvl7pPr>
            <a:lvl8pPr marL="3198199" indent="0">
              <a:buNone/>
              <a:defRPr sz="900"/>
            </a:lvl8pPr>
            <a:lvl9pPr marL="36550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4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14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47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47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9482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513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6587"/>
            <a:ext cx="3810000" cy="540374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3493"/>
            <a:ext cx="3810000" cy="54168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7390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96" marR="0" lvl="5" indent="-12696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91" marR="0" lvl="6" indent="-12691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87" marR="0" lvl="7" indent="-12687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782" marR="0" lvl="8" indent="-1268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7012" marR="0" lvl="0" indent="-746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69912" marR="0" lvl="1" indent="-746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1225" marR="0" lvl="2" indent="-984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4775" marR="0" lvl="3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5625" marR="0" lvl="4" indent="-1111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*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74" marR="0" lvl="5" indent="-1142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69" marR="0" lvl="6" indent="-114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66" marR="0" lvl="7" indent="-114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60" marR="0" lvl="8" indent="-1142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96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2222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553" marR="0" lvl="5" indent="-12053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119" marR="0" lvl="6" indent="-11419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69683" marR="0" lvl="7" indent="-10783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6242" marR="0" lvl="8" indent="-10142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43">
            <a:extLst>
              <a:ext uri="{FF2B5EF4-FFF2-40B4-BE49-F238E27FC236}">
                <a16:creationId xmlns:a16="http://schemas.microsoft.com/office/drawing/2014/main" id="{360E2245-D501-FE46-AD43-6C5A243F2E9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 bwMode="auto">
          <a:xfrm>
            <a:off x="8543926" y="6415618"/>
            <a:ext cx="561975" cy="2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9375AA09-BCBA-6E46-8C5C-9948E28AB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85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4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84" indent="0" algn="ctr">
              <a:buNone/>
              <a:defRPr/>
            </a:lvl2pPr>
            <a:lvl3pPr marL="913770" indent="0" algn="ctr">
              <a:buNone/>
              <a:defRPr/>
            </a:lvl3pPr>
            <a:lvl4pPr marL="1370658" indent="0" algn="ctr">
              <a:buNone/>
              <a:defRPr/>
            </a:lvl4pPr>
            <a:lvl5pPr marL="1827542" indent="0" algn="ctr">
              <a:buNone/>
              <a:defRPr/>
            </a:lvl5pPr>
            <a:lvl6pPr marL="2284429" indent="0" algn="ctr">
              <a:buNone/>
              <a:defRPr/>
            </a:lvl6pPr>
            <a:lvl7pPr marL="2741313" indent="0" algn="ctr">
              <a:buNone/>
              <a:defRPr/>
            </a:lvl7pPr>
            <a:lvl8pPr marL="3198199" indent="0" algn="ctr">
              <a:buNone/>
              <a:defRPr/>
            </a:lvl8pPr>
            <a:lvl9pPr marL="36550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6522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6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278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535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9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54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042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013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25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03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222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83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663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20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5251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B0FEF-BC1C-4141-B0A6-61551275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F5460-ED4A-9A42-9047-F2E77B65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77B83-DB5E-D443-AF77-7742B4AC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BA2C-BF1F-C245-8A16-532D67FD8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275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5A0F-ED45-0E4A-8FBB-FCC3C0E4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57400-A6F0-FA4A-A0F7-1D1B344F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8EC92-53DF-454E-9276-7BBC140A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AF51-795F-724C-BC8A-18F88AC76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776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8286-B553-3B40-BFAE-E7D97AF7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10D37-A76C-4B41-B72D-A04A974A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CB6B-759A-7744-B3DE-36AA4032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E1D-307A-5643-A058-76765CE83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38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A45B91-8F25-F946-9AB1-D5326BF2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070F74-D071-DA44-B98C-CEB1886C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E6194-C76D-DC43-B22C-99A6D229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EC8E-6211-F54D-A94F-7E88CAFF3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065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BE0EDA-BCED-D245-93D3-3C1634CF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B79411-15F6-4E4B-8533-626894E8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0A1BB4-F4A5-3F41-BB73-E98150C5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03EB-39DD-1C49-82CC-B1872929E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4" indent="0">
              <a:buNone/>
              <a:defRPr sz="1800"/>
            </a:lvl2pPr>
            <a:lvl3pPr marL="913770" indent="0">
              <a:buNone/>
              <a:defRPr sz="1600"/>
            </a:lvl3pPr>
            <a:lvl4pPr marL="1370658" indent="0">
              <a:buNone/>
              <a:defRPr sz="1400"/>
            </a:lvl4pPr>
            <a:lvl5pPr marL="1827542" indent="0">
              <a:buNone/>
              <a:defRPr sz="1400"/>
            </a:lvl5pPr>
            <a:lvl6pPr marL="2284429" indent="0">
              <a:buNone/>
              <a:defRPr sz="1400"/>
            </a:lvl6pPr>
            <a:lvl7pPr marL="2741313" indent="0">
              <a:buNone/>
              <a:defRPr sz="1400"/>
            </a:lvl7pPr>
            <a:lvl8pPr marL="3198199" indent="0">
              <a:buNone/>
              <a:defRPr sz="1400"/>
            </a:lvl8pPr>
            <a:lvl9pPr marL="36550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B22E41-12D1-3C40-8F4C-C14818FB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BBC5A2-A9C3-3F41-831F-918A019B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FD0D56-C389-0C41-BAC5-E14EC286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60D2-6C0D-5440-BBB1-0DD725D70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021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446D09-FD80-A84C-A7F8-406D019C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097B0E-9526-FA48-82DB-ACD0071A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C994DA-BDCD-774F-9B4C-B4F4AF03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890F-850E-0D49-8550-AD36820E9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793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FC7D9A-317C-3540-A416-5053B79C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34D4C-BA9A-0F43-BAA1-3CFCBA9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F57B38-5C2E-7C41-8431-F0DAAFD1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65FF-3A7F-EA4A-9E22-6C055D090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397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F2DF9F-665F-3944-8B6B-77C2FDA9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BF5FE4-4B85-1C4F-9067-AE2EC9EF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D1C3E-9AA9-6B42-8365-AA2C0BEE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A8F3-5CA3-434B-8678-B1E3876EC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69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75F4A-3ABC-ED42-97D2-88E1002A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6C33E-134E-F84A-A65E-4A19402B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357F3-E417-E443-830A-249BEFF4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6405-F9F1-3049-A612-AFBEB1AF5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114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687E1-7385-0847-B744-626DEA13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72438-B42D-2640-A00A-1AA85A37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4A5BE-AB2D-2C44-98B3-E9D18856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228E-B35D-D64E-9122-79482CE64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26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47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47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70" indent="0">
              <a:buNone/>
              <a:defRPr sz="1800" b="1"/>
            </a:lvl3pPr>
            <a:lvl4pPr marL="1370658" indent="0">
              <a:buNone/>
              <a:defRPr sz="1600" b="1"/>
            </a:lvl4pPr>
            <a:lvl5pPr marL="1827542" indent="0">
              <a:buNone/>
              <a:defRPr sz="1600" b="1"/>
            </a:lvl5pPr>
            <a:lvl6pPr marL="2284429" indent="0">
              <a:buNone/>
              <a:defRPr sz="1600" b="1"/>
            </a:lvl6pPr>
            <a:lvl7pPr marL="2741313" indent="0">
              <a:buNone/>
              <a:defRPr sz="1600" b="1"/>
            </a:lvl7pPr>
            <a:lvl8pPr marL="3198199" indent="0">
              <a:buNone/>
              <a:defRPr sz="1600" b="1"/>
            </a:lvl8pPr>
            <a:lvl9pPr marL="36550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4" indent="0">
              <a:buNone/>
              <a:defRPr sz="2000" b="1"/>
            </a:lvl2pPr>
            <a:lvl3pPr marL="913770" indent="0">
              <a:buNone/>
              <a:defRPr sz="1800" b="1"/>
            </a:lvl3pPr>
            <a:lvl4pPr marL="1370658" indent="0">
              <a:buNone/>
              <a:defRPr sz="1600" b="1"/>
            </a:lvl4pPr>
            <a:lvl5pPr marL="1827542" indent="0">
              <a:buNone/>
              <a:defRPr sz="1600" b="1"/>
            </a:lvl5pPr>
            <a:lvl6pPr marL="2284429" indent="0">
              <a:buNone/>
              <a:defRPr sz="1600" b="1"/>
            </a:lvl6pPr>
            <a:lvl7pPr marL="2741313" indent="0">
              <a:buNone/>
              <a:defRPr sz="1600" b="1"/>
            </a:lvl7pPr>
            <a:lvl8pPr marL="3198199" indent="0">
              <a:buNone/>
              <a:defRPr sz="1600" b="1"/>
            </a:lvl8pPr>
            <a:lvl9pPr marL="36550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4" indent="0">
              <a:buNone/>
              <a:defRPr sz="1200"/>
            </a:lvl2pPr>
            <a:lvl3pPr marL="913770" indent="0">
              <a:buNone/>
              <a:defRPr sz="1000"/>
            </a:lvl3pPr>
            <a:lvl4pPr marL="1370658" indent="0">
              <a:buNone/>
              <a:defRPr sz="900"/>
            </a:lvl4pPr>
            <a:lvl5pPr marL="1827542" indent="0">
              <a:buNone/>
              <a:defRPr sz="900"/>
            </a:lvl5pPr>
            <a:lvl6pPr marL="2284429" indent="0">
              <a:buNone/>
              <a:defRPr sz="900"/>
            </a:lvl6pPr>
            <a:lvl7pPr marL="2741313" indent="0">
              <a:buNone/>
              <a:defRPr sz="900"/>
            </a:lvl7pPr>
            <a:lvl8pPr marL="3198199" indent="0">
              <a:buNone/>
              <a:defRPr sz="900"/>
            </a:lvl8pPr>
            <a:lvl9pPr marL="36550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1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3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7319170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/>
            <a:fld id="{41641D8F-FA0A-C44D-A59E-B37C9BB6BE2E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  <a:cs typeface=""/>
              </a:rPr>
              <a:pPr eaLnBrk="0" hangingPunct="0"/>
              <a:t>‹#›</a:t>
            </a:fld>
            <a:r>
              <a:rPr lang="en-US" altLang="en-US" sz="2400">
                <a:solidFill>
                  <a:srgbClr val="808080"/>
                </a:solidFill>
                <a:cs typeface=""/>
              </a:rPr>
              <a:t> - </a:t>
            </a:r>
            <a:r>
              <a:rPr lang="en-US" altLang="en-US" sz="1000">
                <a:solidFill>
                  <a:srgbClr val="969696"/>
                </a:solidFill>
                <a:cs typeface=""/>
              </a:rPr>
              <a:t>Lectures.GersteinLab.org</a:t>
            </a:r>
            <a:endParaRPr lang="en-US" altLang="en-US" sz="300" b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5466634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3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2715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0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567" r:id="rId1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bg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bg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1" tIns="46002" rIns="92001" bIns="460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44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1" tIns="46002" rIns="92001" bIns="46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74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1" tIns="46002" rIns="92001" bIns="46002"/>
          <a:lstStyle/>
          <a:p>
            <a:pPr defTabSz="910608" eaLnBrk="0" hangingPunct="0">
              <a:defRPr/>
            </a:pPr>
            <a:fld id="{BEA16ABE-66C5-9D4F-B7FD-AEDB9C0B4816}" type="slidenum">
              <a:rPr 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pPr defTabSz="910608" eaLnBrk="0" hangingPunct="0">
                <a:defRPr/>
              </a:pPr>
              <a:t>‹#›</a:t>
            </a:fld>
            <a:r>
              <a:rPr lang="en-US" sz="1800">
                <a:solidFill>
                  <a:srgbClr val="808080"/>
                </a:solidFill>
              </a:rPr>
              <a:t> - </a:t>
            </a:r>
            <a:r>
              <a:rPr lang="en-US" sz="1000">
                <a:solidFill>
                  <a:srgbClr val="969696"/>
                </a:solidFill>
              </a:rPr>
              <a:t>Lectures.GersteinLab.org</a:t>
            </a:r>
            <a:endParaRPr lang="en-US" sz="3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2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587" r:id="rId1"/>
    <p:sldLayoutId id="2147527588" r:id="rId2"/>
    <p:sldLayoutId id="2147527589" r:id="rId3"/>
    <p:sldLayoutId id="2147527590" r:id="rId4"/>
    <p:sldLayoutId id="2147527591" r:id="rId5"/>
    <p:sldLayoutId id="2147527592" r:id="rId6"/>
    <p:sldLayoutId id="2147527593" r:id="rId7"/>
    <p:sldLayoutId id="2147527594" r:id="rId8"/>
    <p:sldLayoutId id="2147527595" r:id="rId9"/>
    <p:sldLayoutId id="2147527596" r:id="rId10"/>
    <p:sldLayoutId id="2147527597" r:id="rId11"/>
    <p:sldLayoutId id="2147527598" r:id="rId12"/>
    <p:sldLayoutId id="2147527599" r:id="rId13"/>
  </p:sldLayoutIdLst>
  <p:transition/>
  <p:hf hdr="0" ftr="0" dt="0"/>
  <p:txStyles>
    <p:titleStyle>
      <a:lvl1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799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84" algn="ctr" defTabSz="912185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770" algn="ctr" defTabSz="912185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658" algn="ctr" defTabSz="912185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542" algn="ctr" defTabSz="912185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26" indent="-223826" algn="l" defTabSz="90799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06" indent="-223826" algn="l" defTabSz="907998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7998" indent="-222238" algn="l" defTabSz="90799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523" indent="-223826" algn="l" defTabSz="90799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348" indent="-223826" algn="l" defTabSz="907998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871" indent="-228442" algn="l" defTabSz="91218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757" indent="-228442" algn="l" defTabSz="91218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641" indent="-228442" algn="l" defTabSz="91218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526" indent="-228442" algn="l" defTabSz="91218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4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0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8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42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9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13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9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5" algn="l" defTabSz="4568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319170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9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fld id="{8F77765C-23EB-7549-A243-3F19F41C364C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en-US" b="1">
                <a:solidFill>
                  <a:srgbClr val="808080"/>
                </a:solidFill>
              </a:rPr>
              <a:t> - </a:t>
            </a:r>
            <a:r>
              <a:rPr lang="en-US" altLang="en-US" sz="1000" b="1">
                <a:solidFill>
                  <a:srgbClr val="969696"/>
                </a:solidFill>
              </a:rPr>
              <a:t>Lectures.GersteinLab.org</a:t>
            </a:r>
            <a:endParaRPr lang="en-US" altLang="en-US" sz="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2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626" r:id="rId1"/>
    <p:sldLayoutId id="2147527627" r:id="rId2"/>
  </p:sldLayoutIdLst>
  <p:transition/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1C0D6D-670F-4A47-8EE7-2A6CE155D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38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C82E8E-CC36-9F40-9FA1-601B13AFB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27151"/>
            <a:ext cx="7772400" cy="46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792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657" r:id="rId1"/>
  </p:sldLayoutIdLst>
  <p:transition/>
  <p:hf hdr="0" ftr="0" dt="0"/>
  <p:txStyles>
    <p:titleStyle>
      <a:lvl1pPr algn="ctr" defTabSz="6842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6842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6842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6842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6842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42900" algn="ctr" defTabSz="68461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6pPr>
      <a:lvl7pPr marL="685800" algn="ctr" defTabSz="68461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7pPr>
      <a:lvl8pPr marL="1028700" algn="ctr" defTabSz="68461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8pPr>
      <a:lvl9pPr marL="1371600" algn="ctr" defTabSz="684610" rtl="0" eaLnBrk="1" fontAlgn="base" hangingPunct="1">
        <a:spcBef>
          <a:spcPct val="0"/>
        </a:spcBef>
        <a:spcAft>
          <a:spcPct val="0"/>
        </a:spcAft>
        <a:defRPr sz="2700" b="1" u="sng">
          <a:solidFill>
            <a:srgbClr val="000099"/>
          </a:solidFill>
          <a:latin typeface="Arial" pitchFamily="-65" charset="0"/>
        </a:defRPr>
      </a:lvl9pPr>
    </p:titleStyle>
    <p:bodyStyle>
      <a:lvl1pPr marL="171450" indent="-171450" algn="l" defTabSz="684213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28625" indent="-171450" algn="l" defTabSz="6842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>
          <a:solidFill>
            <a:schemeClr val="bg1"/>
          </a:solidFill>
          <a:latin typeface="+mn-lt"/>
          <a:ea typeface="ＭＳ Ｐゴシック" pitchFamily="-65" charset="-128"/>
        </a:defRPr>
      </a:lvl2pPr>
      <a:lvl3pPr marL="684213" indent="-169863" algn="l" defTabSz="684213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bg1"/>
          </a:solidFill>
          <a:latin typeface="+mn-lt"/>
          <a:ea typeface="ＭＳ Ｐゴシック" pitchFamily="-65" charset="-128"/>
        </a:defRPr>
      </a:lvl3pPr>
      <a:lvl4pPr marL="1031875" indent="-171450" algn="l" defTabSz="684213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  <a:ea typeface="ＭＳ Ｐゴシック" pitchFamily="-65" charset="-128"/>
        </a:defRPr>
      </a:lvl4pPr>
      <a:lvl5pPr marL="1370013" indent="-171450" algn="l" defTabSz="6842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1500">
          <a:solidFill>
            <a:schemeClr val="bg1"/>
          </a:solidFill>
          <a:latin typeface="+mn-lt"/>
          <a:ea typeface="ＭＳ Ｐゴシック" pitchFamily="-65" charset="-128"/>
        </a:defRPr>
      </a:lvl5pPr>
      <a:lvl6pPr marL="1885950" indent="-171450" algn="l" defTabSz="6846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6pPr>
      <a:lvl7pPr marL="2228850" indent="-171450" algn="l" defTabSz="6846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7pPr>
      <a:lvl8pPr marL="2571750" indent="-171450" algn="l" defTabSz="6846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8pPr>
      <a:lvl9pPr marL="2914650" indent="-171450" algn="l" defTabSz="6846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id="{1BBF51C8-FA7E-FA4C-81DD-75B979D9EE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id="{18ABF352-E5DD-3345-853B-7FC7003597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id="{4BF1F72D-A424-3043-AC3D-FC722EEB713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411510" y="5253039"/>
            <a:ext cx="307763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0" tIns="46025" rIns="92050" bIns="460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fld id="{55F08170-C9B9-F04E-BFBD-C7505234087B}" type="slidenum">
              <a:rPr lang="en-US" altLang="en-US" sz="1600" b="1" i="1">
                <a:latin typeface="Courier New" panose="02070309020205020404" pitchFamily="49" charset="0"/>
                <a:cs typeface="Courier New" panose="02070309020205020404" pitchFamily="49" charset="0"/>
                <a:sym typeface="Courier New" panose="02070309020205020404" pitchFamily="49" charset="0"/>
              </a:rPr>
              <a:pPr eaLnBrk="1" hangingPunct="1">
                <a:buSzPct val="25000"/>
              </a:pPr>
              <a:t>‹#›</a:t>
            </a:fld>
            <a:r>
              <a:rPr lang="en-US" altLang="en-US" sz="1800" b="1">
                <a:solidFill>
                  <a:srgbClr val="808080"/>
                </a:solidFill>
              </a:rPr>
              <a:t> - </a:t>
            </a:r>
            <a:r>
              <a:rPr lang="en-US" altLang="en-US" sz="1000" b="1">
                <a:solidFill>
                  <a:srgbClr val="969696"/>
                </a:solidFill>
              </a:rPr>
              <a:t>Lectures.GersteinLab.org</a:t>
            </a:r>
          </a:p>
        </p:txBody>
      </p:sp>
    </p:spTree>
    <p:extLst>
      <p:ext uri="{BB962C8B-B14F-4D97-AF65-F5344CB8AC3E}">
        <p14:creationId xmlns:p14="http://schemas.microsoft.com/office/powerpoint/2010/main" val="3164021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527660" r:id="rId1"/>
    <p:sldLayoutId id="2147527661" r:id="rId2"/>
    <p:sldLayoutId id="214752767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2901F0-C999-CC45-8800-A1F125159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54710D-5F6D-3E45-9573-CC3F5214D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CD5D71C7-2C2D-DB4A-882E-37BF526C9EA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583487" y="5302251"/>
            <a:ext cx="2867025" cy="228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>
                <a:solidFill>
                  <a:srgbClr val="B2B2B2"/>
                </a:solidFill>
              </a:rPr>
              <a:t>     (c) M Gerstein, gerstein.info/talks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8E9CE482-CFEE-E34F-83DE-FCB8BC4DA1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45550" y="6589713"/>
            <a:ext cx="37465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84C2ED8A-8DE5-144B-8418-938B394B08D6}" type="slidenum">
              <a:rPr lang="en-US" altLang="en-US" sz="1000" smtClean="0">
                <a:solidFill>
                  <a:srgbClr val="000066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0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030" name="Rectangle 11">
            <a:extLst>
              <a:ext uri="{FF2B5EF4-FFF2-40B4-BE49-F238E27FC236}">
                <a16:creationId xmlns:a16="http://schemas.microsoft.com/office/drawing/2014/main" id="{BEBBECB1-E3B8-1940-A7E3-503E513659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700" y="4191000"/>
            <a:ext cx="609600" cy="29067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63945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663" r:id="rId1"/>
    <p:sldLayoutId id="2147527664" r:id="rId2"/>
    <p:sldLayoutId id="2147527665" r:id="rId3"/>
    <p:sldLayoutId id="2147527666" r:id="rId4"/>
    <p:sldLayoutId id="2147527667" r:id="rId5"/>
    <p:sldLayoutId id="2147527668" r:id="rId6"/>
    <p:sldLayoutId id="2147527669" r:id="rId7"/>
    <p:sldLayoutId id="2147527670" r:id="rId8"/>
    <p:sldLayoutId id="2147527671" r:id="rId9"/>
    <p:sldLayoutId id="2147527672" r:id="rId10"/>
    <p:sldLayoutId id="2147527673" r:id="rId11"/>
    <p:sldLayoutId id="2147527674" r:id="rId12"/>
    <p:sldLayoutId id="2147527675" r:id="rId13"/>
    <p:sldLayoutId id="2147527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+mn-ea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>
            <a:extLst>
              <a:ext uri="{FF2B5EF4-FFF2-40B4-BE49-F238E27FC236}">
                <a16:creationId xmlns:a16="http://schemas.microsoft.com/office/drawing/2014/main" id="{5E626D1F-93B0-5D40-8ADD-38E57D2C08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C5EA5890-87B2-7545-B44F-6E6C0AD81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1B089-191E-F447-BCE3-5541FD9B6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E9FB71D-006A-6E4C-B6F9-5419185BB895}" type="datetimeFigureOut">
              <a:rPr lang="en-US" altLang="en-US"/>
              <a:pPr>
                <a:defRPr/>
              </a:pPr>
              <a:t>3/14/22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0355-96EF-9243-B194-80C4C0476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9207F-2B74-2B4D-B8D2-8B3914CD2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940178-0299-FF45-9FEE-B6AD3F7ED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9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27679" r:id="rId1"/>
    <p:sldLayoutId id="2147527680" r:id="rId2"/>
    <p:sldLayoutId id="2147527681" r:id="rId3"/>
    <p:sldLayoutId id="2147527682" r:id="rId4"/>
    <p:sldLayoutId id="2147527683" r:id="rId5"/>
    <p:sldLayoutId id="2147527684" r:id="rId6"/>
    <p:sldLayoutId id="2147527685" r:id="rId7"/>
    <p:sldLayoutId id="2147527686" r:id="rId8"/>
    <p:sldLayoutId id="2147527687" r:id="rId9"/>
    <p:sldLayoutId id="2147527688" r:id="rId10"/>
    <p:sldLayoutId id="2147527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>
            <a:extLst>
              <a:ext uri="{FF2B5EF4-FFF2-40B4-BE49-F238E27FC236}">
                <a16:creationId xmlns:a16="http://schemas.microsoft.com/office/drawing/2014/main" id="{C432EB6D-C4F4-904A-AC81-94271A4AE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962400"/>
          <a:ext cx="22860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Image" r:id="rId4" imgW="2590800" imgH="2286000" progId="Photoshop.Image.5">
                  <p:embed/>
                </p:oleObj>
              </mc:Choice>
              <mc:Fallback>
                <p:oleObj name="Image" r:id="rId4" imgW="2590800" imgH="2286000" progId="Photoshop.Image.5">
                  <p:embed/>
                  <p:pic>
                    <p:nvPicPr>
                      <p:cNvPr id="45057" name="Object 2">
                        <a:extLst>
                          <a:ext uri="{FF2B5EF4-FFF2-40B4-BE49-F238E27FC236}">
                            <a16:creationId xmlns:a16="http://schemas.microsoft.com/office/drawing/2014/main" id="{C432EB6D-C4F4-904A-AC81-94271A4AE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22860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Rectangle 4">
            <a:extLst>
              <a:ext uri="{FF2B5EF4-FFF2-40B4-BE49-F238E27FC236}">
                <a16:creationId xmlns:a16="http://schemas.microsoft.com/office/drawing/2014/main" id="{E5167F35-9C01-204F-A6CB-B16EA0253F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1500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sz="1400" dirty="0"/>
              <a:t>Mark Gerstein, Yale University</a:t>
            </a:r>
            <a:br>
              <a:rPr lang="en-US" altLang="en-US" sz="1400" dirty="0"/>
            </a:br>
            <a:r>
              <a:rPr lang="en-US" altLang="en-US" sz="1800" dirty="0" err="1"/>
              <a:t>gersteinlab.org</a:t>
            </a:r>
            <a:r>
              <a:rPr lang="en-US" altLang="en-US" sz="1800" dirty="0"/>
              <a:t>/courses/452</a:t>
            </a:r>
          </a:p>
          <a:p>
            <a:pPr eaLnBrk="1" hangingPunct="1"/>
            <a:r>
              <a:rPr lang="en-US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(Last edit in spring ’22. Pack 22m11, which has no counterpart in ‘21.)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13B53B7E-68AA-3746-885E-E0B2F5310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763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45060" name="Object 3">
            <a:extLst>
              <a:ext uri="{FF2B5EF4-FFF2-40B4-BE49-F238E27FC236}">
                <a16:creationId xmlns:a16="http://schemas.microsoft.com/office/drawing/2014/main" id="{063333EC-5A17-894D-8AD1-2B0F9A6A60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8988" y="3810000"/>
          <a:ext cx="154781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Image" r:id="rId6" imgW="1714500" imgH="2362200" progId="Photoshop.Image.5">
                  <p:embed/>
                </p:oleObj>
              </mc:Choice>
              <mc:Fallback>
                <p:oleObj name="Image" r:id="rId6" imgW="1714500" imgH="2362200" progId="Photoshop.Image.5">
                  <p:embed/>
                  <p:pic>
                    <p:nvPicPr>
                      <p:cNvPr id="45060" name="Object 3">
                        <a:extLst>
                          <a:ext uri="{FF2B5EF4-FFF2-40B4-BE49-F238E27FC236}">
                            <a16:creationId xmlns:a16="http://schemas.microsoft.com/office/drawing/2014/main" id="{063333EC-5A17-894D-8AD1-2B0F9A6A6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3810000"/>
                        <a:ext cx="1547812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4">
            <a:extLst>
              <a:ext uri="{FF2B5EF4-FFF2-40B4-BE49-F238E27FC236}">
                <a16:creationId xmlns:a16="http://schemas.microsoft.com/office/drawing/2014/main" id="{09D2F5F9-1504-6144-B8BD-62F1DDB33C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1600200"/>
          <a:ext cx="11271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Image" r:id="rId8" imgW="622300" imgH="673100" progId="Photoshop.Image.5">
                  <p:embed/>
                </p:oleObj>
              </mc:Choice>
              <mc:Fallback>
                <p:oleObj name="Image" r:id="rId8" imgW="622300" imgH="673100" progId="Photoshop.Image.5">
                  <p:embed/>
                  <p:pic>
                    <p:nvPicPr>
                      <p:cNvPr id="45061" name="Object 4">
                        <a:extLst>
                          <a:ext uri="{FF2B5EF4-FFF2-40B4-BE49-F238E27FC236}">
                            <a16:creationId xmlns:a16="http://schemas.microsoft.com/office/drawing/2014/main" id="{09D2F5F9-1504-6144-B8BD-62F1DDB33C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11271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5">
            <a:extLst>
              <a:ext uri="{FF2B5EF4-FFF2-40B4-BE49-F238E27FC236}">
                <a16:creationId xmlns:a16="http://schemas.microsoft.com/office/drawing/2014/main" id="{DBB6E006-7AD3-C242-98A1-40E1EF187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0"/>
          <a:ext cx="23622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Image" r:id="rId10" imgW="1714500" imgH="1384300" progId="Photoshop.Image.5">
                  <p:embed/>
                </p:oleObj>
              </mc:Choice>
              <mc:Fallback>
                <p:oleObj name="Image" r:id="rId10" imgW="1714500" imgH="1384300" progId="Photoshop.Image.5">
                  <p:embed/>
                  <p:pic>
                    <p:nvPicPr>
                      <p:cNvPr id="45062" name="Object 5">
                        <a:extLst>
                          <a:ext uri="{FF2B5EF4-FFF2-40B4-BE49-F238E27FC236}">
                            <a16:creationId xmlns:a16="http://schemas.microsoft.com/office/drawing/2014/main" id="{DBB6E006-7AD3-C242-98A1-40E1EF187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23622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6">
            <a:extLst>
              <a:ext uri="{FF2B5EF4-FFF2-40B4-BE49-F238E27FC236}">
                <a16:creationId xmlns:a16="http://schemas.microsoft.com/office/drawing/2014/main" id="{31D8CE7C-62CF-B54A-81F3-DDC947E653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825750"/>
          <a:ext cx="1447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Image" r:id="rId12" imgW="3492500" imgH="3460750" progId="Photoshop.Image.5">
                  <p:embed/>
                </p:oleObj>
              </mc:Choice>
              <mc:Fallback>
                <p:oleObj name="Image" r:id="rId12" imgW="3492500" imgH="3460750" progId="Photoshop.Image.5">
                  <p:embed/>
                  <p:pic>
                    <p:nvPicPr>
                      <p:cNvPr id="45063" name="Object 6">
                        <a:extLst>
                          <a:ext uri="{FF2B5EF4-FFF2-40B4-BE49-F238E27FC236}">
                            <a16:creationId xmlns:a16="http://schemas.microsoft.com/office/drawing/2014/main" id="{31D8CE7C-62CF-B54A-81F3-DDC947E653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25750"/>
                        <a:ext cx="1447800" cy="1435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7">
            <a:extLst>
              <a:ext uri="{FF2B5EF4-FFF2-40B4-BE49-F238E27FC236}">
                <a16:creationId xmlns:a16="http://schemas.microsoft.com/office/drawing/2014/main" id="{BD26E7F5-8E38-BB4F-8F2E-7649BBC7F4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2838450"/>
          <a:ext cx="1374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Image" r:id="rId14" imgW="965200" imgH="990600" progId="Photoshop.Image.5">
                  <p:embed/>
                </p:oleObj>
              </mc:Choice>
              <mc:Fallback>
                <p:oleObj name="Image" r:id="rId14" imgW="965200" imgH="990600" progId="Photoshop.Image.5">
                  <p:embed/>
                  <p:pic>
                    <p:nvPicPr>
                      <p:cNvPr id="45064" name="Object 7">
                        <a:extLst>
                          <a:ext uri="{FF2B5EF4-FFF2-40B4-BE49-F238E27FC236}">
                            <a16:creationId xmlns:a16="http://schemas.microsoft.com/office/drawing/2014/main" id="{BD26E7F5-8E38-BB4F-8F2E-7649BBC7F4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38450"/>
                        <a:ext cx="1374775" cy="1409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8">
            <a:extLst>
              <a:ext uri="{FF2B5EF4-FFF2-40B4-BE49-F238E27FC236}">
                <a16:creationId xmlns:a16="http://schemas.microsoft.com/office/drawing/2014/main" id="{CDCFCE61-DD1D-5C4C-86EF-754C523CC1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1905000"/>
          <a:ext cx="10255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Image" r:id="rId16" imgW="596900" imgH="1905000" progId="Photoshop.Image.5">
                  <p:embed/>
                </p:oleObj>
              </mc:Choice>
              <mc:Fallback>
                <p:oleObj name="Image" r:id="rId16" imgW="596900" imgH="1905000" progId="Photoshop.Image.5">
                  <p:embed/>
                  <p:pic>
                    <p:nvPicPr>
                      <p:cNvPr id="45065" name="Object 8">
                        <a:extLst>
                          <a:ext uri="{FF2B5EF4-FFF2-40B4-BE49-F238E27FC236}">
                            <a16:creationId xmlns:a16="http://schemas.microsoft.com/office/drawing/2014/main" id="{CDCFCE61-DD1D-5C4C-86EF-754C523CC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05000"/>
                        <a:ext cx="1025525" cy="3276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Rectangle 3">
            <a:extLst>
              <a:ext uri="{FF2B5EF4-FFF2-40B4-BE49-F238E27FC236}">
                <a16:creationId xmlns:a16="http://schemas.microsoft.com/office/drawing/2014/main" id="{F0D6B6FB-0FC2-5D43-BF87-89B0AC86C9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sz="2400" u="none" dirty="0">
                <a:solidFill>
                  <a:srgbClr val="000000"/>
                </a:solidFill>
              </a:rPr>
              <a:t>Biomedical Data Science:</a:t>
            </a:r>
            <a:br>
              <a:rPr lang="en-US" altLang="en-US" b="1" u="none" dirty="0">
                <a:solidFill>
                  <a:srgbClr val="000000"/>
                </a:solidFill>
              </a:rPr>
            </a:br>
            <a:r>
              <a:rPr lang="en-US" altLang="en-US" b="1" u="none" dirty="0">
                <a:solidFill>
                  <a:srgbClr val="000000"/>
                </a:solidFill>
              </a:rPr>
              <a:t>Biosensor Analysis</a:t>
            </a:r>
            <a:endParaRPr lang="en-US" altLang="en-US" sz="2400" b="1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3204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5371336D-44AC-474B-8465-BD05256CC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Biosensors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98731623-7E96-A144-B9D5-94FC0203B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Analysis of the Impact of an Intervention</a:t>
            </a:r>
          </a:p>
        </p:txBody>
      </p:sp>
    </p:spTree>
    <p:extLst>
      <p:ext uri="{BB962C8B-B14F-4D97-AF65-F5344CB8AC3E}">
        <p14:creationId xmlns:p14="http://schemas.microsoft.com/office/powerpoint/2010/main" val="329509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hape 1893">
            <a:extLst>
              <a:ext uri="{FF2B5EF4-FFF2-40B4-BE49-F238E27FC236}">
                <a16:creationId xmlns:a16="http://schemas.microsoft.com/office/drawing/2014/main" id="{8BE70037-4D7B-664E-86D9-92DB6868F7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06362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Bayesian Structural Time Series and Causal Impact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06BCB-79D0-CA43-BB1E-CF081DFE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144" y="1972529"/>
            <a:ext cx="4401712" cy="3821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848D7-86DF-C648-905E-DF75AA7CE11B}"/>
              </a:ext>
            </a:extLst>
          </p:cNvPr>
          <p:cNvSpPr txBox="1"/>
          <p:nvPr/>
        </p:nvSpPr>
        <p:spPr>
          <a:xfrm>
            <a:off x="3972646" y="5754530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Brodersen</a:t>
            </a:r>
            <a:r>
              <a:rPr lang="en-US" sz="1000" i="1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116412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hape 1893">
            <a:extLst>
              <a:ext uri="{FF2B5EF4-FFF2-40B4-BE49-F238E27FC236}">
                <a16:creationId xmlns:a16="http://schemas.microsoft.com/office/drawing/2014/main" id="{8BE70037-4D7B-664E-86D9-92DB6868F7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06362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Bayesian Structural Time Series and Causal Impact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0EB783B-50E2-DF4C-981A-F38DBB67B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9"/>
          <a:stretch/>
        </p:blipFill>
        <p:spPr bwMode="auto">
          <a:xfrm>
            <a:off x="1799710" y="4416371"/>
            <a:ext cx="5165586" cy="12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DAB89DFE-3277-B442-BBE7-E39060CB7AB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2057401"/>
                <a:ext cx="8229600" cy="2287120"/>
              </a:xfrm>
            </p:spPr>
            <p:txBody>
              <a:bodyPr/>
              <a:lstStyle/>
              <a:p>
                <a:r>
                  <a:rPr lang="en-US" sz="1400" dirty="0">
                    <a:latin typeface="Helvetica" pitchFamily="2" charset="0"/>
                  </a:rPr>
                  <a:t> Understanding the causal effect of an intervention as measured by biosensors</a:t>
                </a:r>
              </a:p>
              <a:p>
                <a:r>
                  <a:rPr lang="en-US" sz="1400" dirty="0">
                    <a:latin typeface="Helvetica" pitchFamily="2" charset="0"/>
                  </a:rPr>
                  <a:t> As an example:</a:t>
                </a:r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400" dirty="0">
                    <a:latin typeface="Helvetica" pitchFamily="2" charset="0"/>
                  </a:rPr>
                  <a:t> weight (observed)</a:t>
                </a:r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400" dirty="0">
                    <a:latin typeface="Helvetica" pitchFamily="2" charset="0"/>
                  </a:rPr>
                  <a:t> weight (predicted)</a:t>
                </a: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400" dirty="0">
                    <a:latin typeface="Helvetica" pitchFamily="2" charset="0"/>
                  </a:rPr>
                  <a:t> latent state variable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14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400" dirty="0">
                    <a:latin typeface="Helvetica" pitchFamily="2" charset="0"/>
                  </a:rPr>
                  <a:t> Covariates (calories, weather, etc.)</a:t>
                </a:r>
              </a:p>
              <a:p>
                <a:pPr marL="495300" lvl="1" indent="0">
                  <a:buNone/>
                </a:pP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4953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4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DAB89DFE-3277-B442-BBE7-E39060CB7A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57401"/>
                <a:ext cx="8229600" cy="228712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DD0E5BC-B52A-D74D-9DC8-68ECEB013949}"/>
              </a:ext>
            </a:extLst>
          </p:cNvPr>
          <p:cNvSpPr txBox="1"/>
          <p:nvPr/>
        </p:nvSpPr>
        <p:spPr>
          <a:xfrm>
            <a:off x="3957528" y="5693388"/>
            <a:ext cx="1119217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Intervention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E61473-9315-FB43-B02D-03237BC2A940}"/>
                  </a:ext>
                </a:extLst>
              </p:cNvPr>
              <p:cNvSpPr txBox="1"/>
              <p:nvPr/>
            </p:nvSpPr>
            <p:spPr>
              <a:xfrm>
                <a:off x="1365370" y="4610135"/>
                <a:ext cx="45262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>
                              <a:solidFill>
                                <a:srgbClr val="009444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009444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009444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009444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1400" b="0" dirty="0">
                  <a:solidFill>
                    <a:srgbClr val="00944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E61473-9315-FB43-B02D-03237BC2A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0" y="4610135"/>
                <a:ext cx="452628" cy="307777"/>
              </a:xfrm>
              <a:prstGeom prst="rect">
                <a:avLst/>
              </a:prstGeom>
              <a:blipFill>
                <a:blip r:embed="rId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7AA83D-72D4-A540-8840-D061E13FFC71}"/>
                  </a:ext>
                </a:extLst>
              </p:cNvPr>
              <p:cNvSpPr txBox="1"/>
              <p:nvPr/>
            </p:nvSpPr>
            <p:spPr>
              <a:xfrm>
                <a:off x="1392802" y="4859866"/>
                <a:ext cx="3611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>
                              <a:solidFill>
                                <a:srgbClr val="7F3F98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7F3F98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𝑦</m:t>
                          </m:r>
                          <m:r>
                            <a:rPr lang="en-US" sz="1400" b="0" i="1">
                              <a:solidFill>
                                <a:srgbClr val="7F3F98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7F3F98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7F3F98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1400" b="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7AA83D-72D4-A540-8840-D061E13FF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02" y="4859866"/>
                <a:ext cx="361188" cy="307777"/>
              </a:xfrm>
              <a:prstGeom prst="rect">
                <a:avLst/>
              </a:prstGeom>
              <a:blipFill>
                <a:blip r:embed="rId6"/>
                <a:stretch>
                  <a:fillRect r="-1666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9A1CCB-8E67-A441-8FF8-1E02FEFF92CE}"/>
                  </a:ext>
                </a:extLst>
              </p:cNvPr>
              <p:cNvSpPr txBox="1"/>
              <p:nvPr/>
            </p:nvSpPr>
            <p:spPr>
              <a:xfrm>
                <a:off x="1373886" y="5276116"/>
                <a:ext cx="44411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>
                              <a:solidFill>
                                <a:srgbClr val="FFB66A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FFB66A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FFB66A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>
                          <a:solidFill>
                            <a:srgbClr val="FFB66A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1400" b="0" dirty="0">
                  <a:solidFill>
                    <a:srgbClr val="FFB66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9A1CCB-8E67-A441-8FF8-1E02FEFF9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86" y="5276116"/>
                <a:ext cx="444112" cy="307777"/>
              </a:xfrm>
              <a:prstGeom prst="rect">
                <a:avLst/>
              </a:prstGeom>
              <a:blipFill>
                <a:blip r:embed="rId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5633F32E-5088-5E48-BD7F-A67BA650E926}"/>
              </a:ext>
            </a:extLst>
          </p:cNvPr>
          <p:cNvSpPr/>
          <p:nvPr/>
        </p:nvSpPr>
        <p:spPr>
          <a:xfrm>
            <a:off x="7011016" y="4764022"/>
            <a:ext cx="164592" cy="213154"/>
          </a:xfrm>
          <a:prstGeom prst="rightBrace">
            <a:avLst>
              <a:gd name="adj1" fmla="val 22091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33490-E22D-2146-85D2-EDF079CF7048}"/>
              </a:ext>
            </a:extLst>
          </p:cNvPr>
          <p:cNvSpPr txBox="1"/>
          <p:nvPr/>
        </p:nvSpPr>
        <p:spPr>
          <a:xfrm>
            <a:off x="7175608" y="471671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Impact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500069-7B52-A143-8CB3-FB86478866ED}"/>
              </a:ext>
            </a:extLst>
          </p:cNvPr>
          <p:cNvSpPr txBox="1"/>
          <p:nvPr/>
        </p:nvSpPr>
        <p:spPr>
          <a:xfrm>
            <a:off x="32271" y="5779428"/>
            <a:ext cx="244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8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Liu*, Spakowicz* et al, PLOS Comp Bio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51E79-2350-C648-9481-B24006F48057}"/>
              </a:ext>
            </a:extLst>
          </p:cNvPr>
          <p:cNvSpPr txBox="1"/>
          <p:nvPr/>
        </p:nvSpPr>
        <p:spPr>
          <a:xfrm>
            <a:off x="6315311" y="5757811"/>
            <a:ext cx="244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800" b="0" i="1" dirty="0" err="1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Brodersen</a:t>
            </a:r>
            <a:r>
              <a:rPr lang="en-US" sz="8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et al, The Annals of App. Stat. 2015</a:t>
            </a:r>
          </a:p>
        </p:txBody>
      </p:sp>
    </p:spTree>
    <p:extLst>
      <p:ext uri="{BB962C8B-B14F-4D97-AF65-F5344CB8AC3E}">
        <p14:creationId xmlns:p14="http://schemas.microsoft.com/office/powerpoint/2010/main" val="42921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755078-7A95-7A4C-8648-D1459777E943}"/>
              </a:ext>
            </a:extLst>
          </p:cNvPr>
          <p:cNvSpPr/>
          <p:nvPr/>
        </p:nvSpPr>
        <p:spPr>
          <a:xfrm>
            <a:off x="5797296" y="2330472"/>
            <a:ext cx="2889504" cy="538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 dirty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204801" name="Shape 1893">
            <a:extLst>
              <a:ext uri="{FF2B5EF4-FFF2-40B4-BE49-F238E27FC236}">
                <a16:creationId xmlns:a16="http://schemas.microsoft.com/office/drawing/2014/main" id="{8BE70037-4D7B-664E-86D9-92DB6868F7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06362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Using a Bayesian Structural Time Series Framework for Modeling Biosensor Data to Evaluate Interventions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F9806C-D414-1D44-B3BB-505B863B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3" y="1961866"/>
            <a:ext cx="5165586" cy="37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F7EC2-2953-2741-8DB3-91D8B978CED9}"/>
                  </a:ext>
                </a:extLst>
              </p:cNvPr>
              <p:cNvSpPr txBox="1"/>
              <p:nvPr/>
            </p:nvSpPr>
            <p:spPr>
              <a:xfrm>
                <a:off x="5399572" y="2330474"/>
                <a:ext cx="3744428" cy="538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00" lvl="1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C355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C355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C355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C355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>
                              <a:solidFill>
                                <a:srgbClr val="FFE3B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FFE3B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FFE3B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FFB66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 panose="020B0604020202020204" pitchFamily="34" charset="0"/>
                        </a:rPr>
                        <m:t>𝛽</m:t>
                      </m:r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 ~ </m:t>
                      </m:r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𝑁</m:t>
                      </m:r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(0, </m:t>
                      </m:r>
                      <m:sSubSup>
                        <m:sSubSupPr>
                          <m:ctrlP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400" b="0" dirty="0">
                  <a:solidFill>
                    <a:srgbClr val="FFFFFF"/>
                  </a:solidFill>
                  <a:latin typeface="Helvetica" pitchFamily="2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marL="495300" lvl="1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74D2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74D2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 </m:t>
                      </m:r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~ </m:t>
                      </m:r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𝑁</m:t>
                      </m:r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(0, </m:t>
                      </m:r>
                      <m:sSubSup>
                        <m:sSubSupPr>
                          <m:ctrlP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 panose="020B0604020202020204" pitchFamily="34" charset="0"/>
                            </a:rPr>
                            <m:t>𝛿</m:t>
                          </m:r>
                        </m:sub>
                        <m:sup>
                          <m:r>
                            <a:rPr lang="en-US" sz="1400" b="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1400" b="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400" b="0" dirty="0">
                  <a:solidFill>
                    <a:srgbClr val="000000"/>
                  </a:solidFill>
                  <a:latin typeface="Helvetica" pitchFamily="2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F7EC2-2953-2741-8DB3-91D8B978C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572" y="2330474"/>
                <a:ext cx="3744428" cy="538161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3F22A4-057E-7742-BA97-EFD1D8EE615B}"/>
                  </a:ext>
                </a:extLst>
              </p:cNvPr>
              <p:cNvSpPr txBox="1"/>
              <p:nvPr/>
            </p:nvSpPr>
            <p:spPr>
              <a:xfrm>
                <a:off x="5134356" y="3043108"/>
                <a:ext cx="4636008" cy="1853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eaLnBrk="0" hangingPunct="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sym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1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sym typeface="Arial" panose="020B0604020202020204" pitchFamily="34" charset="0"/>
                      </a:rPr>
                      <m:t> :</m:t>
                    </m:r>
                  </m:oMath>
                </a14:m>
                <a:r>
                  <a:rPr lang="en-US" sz="1400" b="0" dirty="0">
                    <a:solidFill>
                      <a:srgbClr val="000000"/>
                    </a:solidFill>
                    <a:latin typeface="Helvetica" pitchFamily="2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weight</a:t>
                </a:r>
              </a:p>
              <a:p>
                <a:pPr lvl="1" eaLnBrk="0" hangingPunct="0">
                  <a:buFont typeface="Wingdings" pitchFamily="2" charset="2"/>
                  <a:buChar char="§"/>
                </a:pPr>
                <a:r>
                  <a:rPr lang="en-US" sz="1400" b="0" dirty="0">
                    <a:solidFill>
                      <a:srgbClr val="000000"/>
                    </a:solidFill>
                    <a:latin typeface="Helvetica" pitchFamily="2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14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sym typeface="Arial" panose="020B0604020202020204" pitchFamily="34" charset="0"/>
                      </a:rPr>
                      <m:t> :</m:t>
                    </m:r>
                  </m:oMath>
                </a14:m>
                <a:r>
                  <a:rPr lang="en-US" sz="1400" b="0" dirty="0">
                    <a:solidFill>
                      <a:srgbClr val="000000"/>
                    </a:solidFill>
                    <a:latin typeface="Helvetica" pitchFamily="2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Covariates (calories, weather, etc.)</a:t>
                </a:r>
              </a:p>
              <a:p>
                <a:pPr lvl="1" eaLnBrk="0" hangingPunct="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  <m:t> </m:t>
                        </m:r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1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sym typeface="Arial" panose="020B0604020202020204" pitchFamily="34" charset="0"/>
                      </a:rPr>
                      <m:t>  :</m:t>
                    </m:r>
                  </m:oMath>
                </a14:m>
                <a:r>
                  <a:rPr lang="en-US" sz="1400" b="0" dirty="0">
                    <a:solidFill>
                      <a:srgbClr val="000000"/>
                    </a:solidFill>
                    <a:latin typeface="Helvetica" pitchFamily="2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error term</a:t>
                </a:r>
              </a:p>
              <a:p>
                <a:pPr lvl="1" eaLnBrk="0" hangingPunct="0">
                  <a:buFont typeface="Wingdings" pitchFamily="2" charset="2"/>
                  <a:buChar char="§"/>
                </a:pPr>
                <a:r>
                  <a:rPr lang="en-US" sz="1400" b="0" dirty="0">
                    <a:solidFill>
                      <a:srgbClr val="000000"/>
                    </a:solidFill>
                    <a:latin typeface="Helvetica" pitchFamily="2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1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sym typeface="Arial" panose="020B0604020202020204" pitchFamily="34" charset="0"/>
                      </a:rPr>
                      <m:t> :</m:t>
                    </m:r>
                  </m:oMath>
                </a14:m>
                <a:r>
                  <a:rPr lang="en-US" sz="1400" b="0" dirty="0">
                    <a:solidFill>
                      <a:srgbClr val="000000"/>
                    </a:solidFill>
                    <a:latin typeface="Helvetica" pitchFamily="2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local level (unobserved trend)</a:t>
                </a:r>
              </a:p>
              <a:p>
                <a:pPr lvl="1" eaLnBrk="0" hangingPunct="0">
                  <a:buFont typeface="Wingdings" pitchFamily="2" charset="2"/>
                  <a:buChar char="§"/>
                </a:pPr>
                <a:r>
                  <a:rPr lang="en-US" sz="1400" b="0" dirty="0">
                    <a:solidFill>
                      <a:srgbClr val="000000"/>
                    </a:solidFill>
                    <a:latin typeface="Helvetica" pitchFamily="2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sym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1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sym typeface="Arial" panose="020B0604020202020204" pitchFamily="34" charset="0"/>
                      </a:rPr>
                      <m:t> : </m:t>
                    </m:r>
                  </m:oMath>
                </a14:m>
                <a:r>
                  <a:rPr lang="en-US" sz="1400" b="0" dirty="0">
                    <a:solidFill>
                      <a:srgbClr val="000000"/>
                    </a:solidFill>
                    <a:latin typeface="Helvetica" pitchFamily="2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slope</a:t>
                </a:r>
              </a:p>
              <a:p>
                <a:pPr lvl="1" eaLnBrk="0" hangingPunct="0">
                  <a:buFont typeface="Wingdings" pitchFamily="2" charset="2"/>
                  <a:buChar char="§"/>
                </a:pPr>
                <a:endParaRPr lang="en-US" sz="1400" b="0" dirty="0">
                  <a:solidFill>
                    <a:srgbClr val="000000"/>
                  </a:solidFill>
                  <a:latin typeface="Helvetica" pitchFamily="2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lvl="1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1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sym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14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sym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sym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4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sym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1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sym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1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sym typeface="Arial" panose="020B0604020202020204" pitchFamily="34" charset="0"/>
                                </a:rPr>
                                <m:t>+1:</m:t>
                              </m:r>
                              <m:r>
                                <a:rPr lang="en-US" sz="1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sym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1:</m:t>
                          </m:r>
                          <m:r>
                            <a:rPr lang="en-US" sz="1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400" b="0" dirty="0">
                  <a:solidFill>
                    <a:srgbClr val="000000"/>
                  </a:solidFill>
                  <a:latin typeface="Helvetica" pitchFamily="2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lvl="1" eaLnBrk="0" hangingPunct="0">
                  <a:buFont typeface="Wingdings" pitchFamily="2" charset="2"/>
                  <a:buChar char="§"/>
                </a:pPr>
                <a:endParaRPr lang="en-US" sz="1400" b="0" dirty="0">
                  <a:solidFill>
                    <a:srgbClr val="000000"/>
                  </a:solidFill>
                  <a:latin typeface="Helvetica" pitchFamily="2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3F22A4-057E-7742-BA97-EFD1D8EE6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56" y="3043108"/>
                <a:ext cx="4636008" cy="1853905"/>
              </a:xfrm>
              <a:prstGeom prst="rect">
                <a:avLst/>
              </a:prstGeom>
              <a:blipFill>
                <a:blip r:embed="rId5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0B56BF-F528-F849-AA51-E97A04C86CE4}"/>
                  </a:ext>
                </a:extLst>
              </p:cNvPr>
              <p:cNvSpPr txBox="1"/>
              <p:nvPr/>
            </p:nvSpPr>
            <p:spPr>
              <a:xfrm>
                <a:off x="4572" y="4588359"/>
                <a:ext cx="45262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>
                              <a:solidFill>
                                <a:srgbClr val="009444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009444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009444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009444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1400" b="0" dirty="0">
                  <a:solidFill>
                    <a:srgbClr val="00944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0B56BF-F528-F849-AA51-E97A04C86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" y="4588359"/>
                <a:ext cx="452628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0E0169-B25C-7C4D-8A56-B11B26E00715}"/>
                  </a:ext>
                </a:extLst>
              </p:cNvPr>
              <p:cNvSpPr txBox="1"/>
              <p:nvPr/>
            </p:nvSpPr>
            <p:spPr>
              <a:xfrm>
                <a:off x="32004" y="4838090"/>
                <a:ext cx="3611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>
                              <a:solidFill>
                                <a:srgbClr val="7F3F98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7F3F98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𝑦</m:t>
                          </m:r>
                          <m:r>
                            <a:rPr lang="en-US" sz="1400" b="0" i="1">
                              <a:solidFill>
                                <a:srgbClr val="7F3F98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7F3F98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>
                          <a:solidFill>
                            <a:srgbClr val="7F3F98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1400" b="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0E0169-B25C-7C4D-8A56-B11B26E00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" y="4838090"/>
                <a:ext cx="361188" cy="307777"/>
              </a:xfrm>
              <a:prstGeom prst="rect">
                <a:avLst/>
              </a:prstGeom>
              <a:blipFill>
                <a:blip r:embed="rId7"/>
                <a:stretch>
                  <a:fillRect r="-166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E22FB0-9135-C340-81E8-EB1C1F212EB8}"/>
                  </a:ext>
                </a:extLst>
              </p:cNvPr>
              <p:cNvSpPr txBox="1"/>
              <p:nvPr/>
            </p:nvSpPr>
            <p:spPr>
              <a:xfrm>
                <a:off x="13088" y="5254340"/>
                <a:ext cx="44411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>
                              <a:solidFill>
                                <a:srgbClr val="FFB66A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rgbClr val="FFB66A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rgbClr val="FFB66A"/>
                              </a:solidFill>
                              <a:latin typeface="Cambria Math" panose="02040503050406030204" pitchFamily="18" charset="0"/>
                              <a:ea typeface="+mn-ea"/>
                              <a:sym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>
                          <a:solidFill>
                            <a:srgbClr val="FFB66A"/>
                          </a:solidFill>
                          <a:latin typeface="Cambria Math" panose="02040503050406030204" pitchFamily="18" charset="0"/>
                          <a:ea typeface="+mn-ea"/>
                          <a:sym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1400" b="0" dirty="0">
                  <a:solidFill>
                    <a:srgbClr val="FFB66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E22FB0-9135-C340-81E8-EB1C1F21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" y="5254340"/>
                <a:ext cx="444112" cy="307777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46D919D2-AE6E-C642-A5E5-6C6D37ED509C}"/>
              </a:ext>
            </a:extLst>
          </p:cNvPr>
          <p:cNvSpPr/>
          <p:nvPr/>
        </p:nvSpPr>
        <p:spPr>
          <a:xfrm>
            <a:off x="5527272" y="4744451"/>
            <a:ext cx="164592" cy="213154"/>
          </a:xfrm>
          <a:prstGeom prst="rightBrace">
            <a:avLst>
              <a:gd name="adj1" fmla="val 22091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7ABF8-845F-744D-97D5-5319E6FA8EFA}"/>
              </a:ext>
            </a:extLst>
          </p:cNvPr>
          <p:cNvSpPr txBox="1"/>
          <p:nvPr/>
        </p:nvSpPr>
        <p:spPr>
          <a:xfrm>
            <a:off x="5691864" y="469714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68197E-07C6-E441-B7C6-121544FDAE97}"/>
              </a:ext>
            </a:extLst>
          </p:cNvPr>
          <p:cNvSpPr txBox="1"/>
          <p:nvPr/>
        </p:nvSpPr>
        <p:spPr>
          <a:xfrm>
            <a:off x="1914625" y="5737467"/>
            <a:ext cx="244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8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Liu*, Spakowicz* et al, PLOS Comp Bio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B746DF-8750-1543-925A-ECBF542AF410}"/>
              </a:ext>
            </a:extLst>
          </p:cNvPr>
          <p:cNvSpPr txBox="1"/>
          <p:nvPr/>
        </p:nvSpPr>
        <p:spPr>
          <a:xfrm>
            <a:off x="6315311" y="5737467"/>
            <a:ext cx="244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800" b="0" i="1" dirty="0" err="1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Brodersen</a:t>
            </a:r>
            <a:r>
              <a:rPr lang="en-US" sz="8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et al, The Annals of App. Stat. 2015</a:t>
            </a:r>
          </a:p>
        </p:txBody>
      </p:sp>
    </p:spTree>
    <p:extLst>
      <p:ext uri="{BB962C8B-B14F-4D97-AF65-F5344CB8AC3E}">
        <p14:creationId xmlns:p14="http://schemas.microsoft.com/office/powerpoint/2010/main" val="386609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hape 1893">
            <a:extLst>
              <a:ext uri="{FF2B5EF4-FFF2-40B4-BE49-F238E27FC236}">
                <a16:creationId xmlns:a16="http://schemas.microsoft.com/office/drawing/2014/main" id="{8BE70037-4D7B-664E-86D9-92DB6868F7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063626"/>
            <a:ext cx="8229600" cy="66960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Simple Ex of Performance on Biosensor Data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B639162-FE7A-1C49-857F-98AD78836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89073" r="67486" b="3648"/>
          <a:stretch/>
        </p:blipFill>
        <p:spPr bwMode="auto">
          <a:xfrm>
            <a:off x="1408832" y="4493021"/>
            <a:ext cx="2536858" cy="5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D0D5ED9-63F9-604B-B76D-A7762C0C4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3" t="30455" r="-336" b="48596"/>
          <a:stretch/>
        </p:blipFill>
        <p:spPr bwMode="auto">
          <a:xfrm>
            <a:off x="3945690" y="2108841"/>
            <a:ext cx="3214046" cy="9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60D817-A279-1245-A1EF-E6F5E389B17A}"/>
                  </a:ext>
                </a:extLst>
              </p14:cNvPr>
              <p14:cNvContentPartPr/>
              <p14:nvPr/>
            </p14:nvContentPartPr>
            <p14:xfrm>
              <a:off x="5777025" y="701477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60D817-A279-1245-A1EF-E6F5E389B1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8025" y="700577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F15C241-C6A9-104A-8698-4DBDF83E3316}"/>
              </a:ext>
            </a:extLst>
          </p:cNvPr>
          <p:cNvSpPr txBox="1"/>
          <p:nvPr/>
        </p:nvSpPr>
        <p:spPr>
          <a:xfrm>
            <a:off x="5047108" y="3056463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Intervention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A2441-6BDC-DD45-B2B4-8D99AE5B1D71}"/>
              </a:ext>
            </a:extLst>
          </p:cNvPr>
          <p:cNvSpPr txBox="1"/>
          <p:nvPr/>
        </p:nvSpPr>
        <p:spPr>
          <a:xfrm>
            <a:off x="4684527" y="485902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Intervention with Noise</a:t>
            </a:r>
          </a:p>
          <a:p>
            <a:pPr algn="ctr" eaLnBrk="0" hangingPunct="0"/>
            <a:r>
              <a:rPr lang="en-US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and Paired Covariate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9CE0C42-9569-4C4B-9014-E3E6986E4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74096" r="67486" b="18233"/>
          <a:stretch/>
        </p:blipFill>
        <p:spPr bwMode="auto">
          <a:xfrm>
            <a:off x="1408834" y="3670305"/>
            <a:ext cx="2536857" cy="5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FE8AAB5-5B43-BF42-87FB-C681501A1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27572" r="67486" b="62944"/>
          <a:stretch/>
        </p:blipFill>
        <p:spPr bwMode="auto">
          <a:xfrm>
            <a:off x="1434373" y="2156488"/>
            <a:ext cx="2513721" cy="6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A6CD4E6-1D5C-EF43-8ADA-AD64F9348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3" t="73922" r="-336" b="4311"/>
          <a:stretch/>
        </p:blipFill>
        <p:spPr bwMode="auto">
          <a:xfrm>
            <a:off x="3945691" y="3794248"/>
            <a:ext cx="3214047" cy="10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92C0B-B1CB-194C-AD15-E452C15F050D}"/>
              </a:ext>
            </a:extLst>
          </p:cNvPr>
          <p:cNvSpPr txBox="1"/>
          <p:nvPr/>
        </p:nvSpPr>
        <p:spPr>
          <a:xfrm rot="16200000">
            <a:off x="863492" y="2387666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Acceleration</a:t>
            </a:r>
          </a:p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(m/s</a:t>
            </a:r>
            <a:r>
              <a:rPr lang="en-US" sz="800" b="0" baseline="30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CF95F-B145-5B46-BEB4-DE7B0F19D589}"/>
              </a:ext>
            </a:extLst>
          </p:cNvPr>
          <p:cNvSpPr txBox="1"/>
          <p:nvPr/>
        </p:nvSpPr>
        <p:spPr>
          <a:xfrm rot="16200000">
            <a:off x="863490" y="3806248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Acceleration</a:t>
            </a:r>
          </a:p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(m/s</a:t>
            </a:r>
            <a:r>
              <a:rPr lang="en-US" sz="800" b="0" baseline="30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sz="8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3E8AD60C-F567-5C45-B6C3-8C1DCFE338A7}"/>
              </a:ext>
            </a:extLst>
          </p:cNvPr>
          <p:cNvSpPr/>
          <p:nvPr/>
        </p:nvSpPr>
        <p:spPr>
          <a:xfrm>
            <a:off x="2677261" y="4240255"/>
            <a:ext cx="110690" cy="22267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E72D54-AEA1-7F40-B1E0-B54DD3FB319B}"/>
              </a:ext>
            </a:extLst>
          </p:cNvPr>
          <p:cNvSpPr txBox="1"/>
          <p:nvPr/>
        </p:nvSpPr>
        <p:spPr>
          <a:xfrm rot="16200000">
            <a:off x="889939" y="457988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Cumulative</a:t>
            </a:r>
          </a:p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Impact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C2F1A6-0F41-A14D-BDC6-8B060A6A8978}"/>
              </a:ext>
            </a:extLst>
          </p:cNvPr>
          <p:cNvSpPr txBox="1"/>
          <p:nvPr/>
        </p:nvSpPr>
        <p:spPr>
          <a:xfrm>
            <a:off x="2526460" y="5098773"/>
            <a:ext cx="4122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D67BB-8BA1-0943-A4AC-BB40A56E32ED}"/>
              </a:ext>
            </a:extLst>
          </p:cNvPr>
          <p:cNvSpPr txBox="1"/>
          <p:nvPr/>
        </p:nvSpPr>
        <p:spPr>
          <a:xfrm>
            <a:off x="2526460" y="2841018"/>
            <a:ext cx="4122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14B4BA-2233-874E-AD36-32A57BD4E7E3}"/>
              </a:ext>
            </a:extLst>
          </p:cNvPr>
          <p:cNvSpPr txBox="1"/>
          <p:nvPr/>
        </p:nvSpPr>
        <p:spPr>
          <a:xfrm>
            <a:off x="3030193" y="5643121"/>
            <a:ext cx="244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8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Liu*, Spakowicz* et al, PLOS Comp Bio 2021</a:t>
            </a:r>
          </a:p>
        </p:txBody>
      </p:sp>
    </p:spTree>
    <p:extLst>
      <p:ext uri="{BB962C8B-B14F-4D97-AF65-F5344CB8AC3E}">
        <p14:creationId xmlns:p14="http://schemas.microsoft.com/office/powerpoint/2010/main" val="274251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112D94F-5FB3-2043-9E66-922D11A28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2" t="30066"/>
          <a:stretch/>
        </p:blipFill>
        <p:spPr bwMode="auto">
          <a:xfrm>
            <a:off x="4615315" y="1757212"/>
            <a:ext cx="1991592" cy="38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1" name="Shape 1893">
            <a:extLst>
              <a:ext uri="{FF2B5EF4-FFF2-40B4-BE49-F238E27FC236}">
                <a16:creationId xmlns:a16="http://schemas.microsoft.com/office/drawing/2014/main" id="{8BE70037-4D7B-664E-86D9-92DB6868F7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018616"/>
            <a:ext cx="8229600" cy="66960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Analyzing Behavioral Sensor Data using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Paired and Spatial Covariates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43886E-40F1-844F-8299-14665C709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30066" r="43728"/>
          <a:stretch/>
        </p:blipFill>
        <p:spPr bwMode="auto">
          <a:xfrm>
            <a:off x="2045367" y="1688221"/>
            <a:ext cx="2348566" cy="38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9F2C6-14E4-E64E-B9CE-C2C73AD5AE19}"/>
              </a:ext>
            </a:extLst>
          </p:cNvPr>
          <p:cNvSpPr txBox="1"/>
          <p:nvPr/>
        </p:nvSpPr>
        <p:spPr>
          <a:xfrm rot="16200000">
            <a:off x="1528071" y="4080704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Behavior</a:t>
            </a:r>
          </a:p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(Crime)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55543-FEAB-1141-887C-FE774C7BBA14}"/>
              </a:ext>
            </a:extLst>
          </p:cNvPr>
          <p:cNvSpPr txBox="1"/>
          <p:nvPr/>
        </p:nvSpPr>
        <p:spPr>
          <a:xfrm rot="16200000">
            <a:off x="1518621" y="2091483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Behavior</a:t>
            </a:r>
          </a:p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(Crime)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611C0-EFCB-1E41-9427-ADD91082755A}"/>
              </a:ext>
            </a:extLst>
          </p:cNvPr>
          <p:cNvSpPr txBox="1"/>
          <p:nvPr/>
        </p:nvSpPr>
        <p:spPr>
          <a:xfrm rot="16200000">
            <a:off x="1474371" y="2875951"/>
            <a:ext cx="699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Cumulative</a:t>
            </a:r>
          </a:p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Impact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8F14A-8A2B-5F48-B570-36896E6B6A7C}"/>
              </a:ext>
            </a:extLst>
          </p:cNvPr>
          <p:cNvSpPr txBox="1"/>
          <p:nvPr/>
        </p:nvSpPr>
        <p:spPr>
          <a:xfrm rot="16200000">
            <a:off x="1464920" y="4869704"/>
            <a:ext cx="699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Cumulative</a:t>
            </a:r>
          </a:p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Impact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76CCC92-804D-4B4D-B31F-7872EB8082A4}"/>
              </a:ext>
            </a:extLst>
          </p:cNvPr>
          <p:cNvSpPr/>
          <p:nvPr/>
        </p:nvSpPr>
        <p:spPr>
          <a:xfrm rot="18900000">
            <a:off x="4778945" y="4875687"/>
            <a:ext cx="678581" cy="45719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8C48F1F-48BD-9246-83C0-0B5CF55AF126}"/>
              </a:ext>
            </a:extLst>
          </p:cNvPr>
          <p:cNvSpPr/>
          <p:nvPr/>
        </p:nvSpPr>
        <p:spPr>
          <a:xfrm rot="10970262">
            <a:off x="5861070" y="4607183"/>
            <a:ext cx="678581" cy="45719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A9B86-1E7E-C841-B9FB-48AAAE329D80}"/>
              </a:ext>
            </a:extLst>
          </p:cNvPr>
          <p:cNvSpPr txBox="1"/>
          <p:nvPr/>
        </p:nvSpPr>
        <p:spPr>
          <a:xfrm>
            <a:off x="4393934" y="5169780"/>
            <a:ext cx="986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No intervention</a:t>
            </a:r>
            <a:b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(paired covariate)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B2EE9-805F-824E-A386-145CA2A502C1}"/>
              </a:ext>
            </a:extLst>
          </p:cNvPr>
          <p:cNvSpPr txBox="1"/>
          <p:nvPr/>
        </p:nvSpPr>
        <p:spPr>
          <a:xfrm>
            <a:off x="6498325" y="4545896"/>
            <a:ext cx="7248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Intervention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7DF1D6-78AD-5E40-8D08-780CBE5C3A15}"/>
              </a:ext>
            </a:extLst>
          </p:cNvPr>
          <p:cNvSpPr txBox="1"/>
          <p:nvPr/>
        </p:nvSpPr>
        <p:spPr>
          <a:xfrm>
            <a:off x="3350867" y="5731663"/>
            <a:ext cx="2442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8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Liu*, Spakowicz* et al, PLOS Comp Bio 2021</a:t>
            </a:r>
          </a:p>
        </p:txBody>
      </p:sp>
    </p:spTree>
    <p:extLst>
      <p:ext uri="{BB962C8B-B14F-4D97-AF65-F5344CB8AC3E}">
        <p14:creationId xmlns:p14="http://schemas.microsoft.com/office/powerpoint/2010/main" val="354110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hape 1893">
            <a:extLst>
              <a:ext uri="{FF2B5EF4-FFF2-40B4-BE49-F238E27FC236}">
                <a16:creationId xmlns:a16="http://schemas.microsoft.com/office/drawing/2014/main" id="{8BE70037-4D7B-664E-86D9-92DB6868F7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063626"/>
            <a:ext cx="8229600" cy="66960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Collecting Biosensor and Wearable Data from Diabetes Patients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76CE2FB-2A1F-3A4E-BF88-9875792F7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18"/>
          <a:stretch/>
        </p:blipFill>
        <p:spPr bwMode="auto">
          <a:xfrm>
            <a:off x="1067880" y="2340269"/>
            <a:ext cx="7008240" cy="23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6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hape 1893">
            <a:extLst>
              <a:ext uri="{FF2B5EF4-FFF2-40B4-BE49-F238E27FC236}">
                <a16:creationId xmlns:a16="http://schemas.microsoft.com/office/drawing/2014/main" id="{8BE70037-4D7B-664E-86D9-92DB6868F7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1018616"/>
            <a:ext cx="8229600" cy="66960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Evaluating The Efficacy of Exercise Regimens in Diabetes Patients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DBF6A4B-5DC6-9143-95C6-F68B720D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42" y="1688220"/>
            <a:ext cx="3698517" cy="42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2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>
            <a:extLst>
              <a:ext uri="{FF2B5EF4-FFF2-40B4-BE49-F238E27FC236}">
                <a16:creationId xmlns:a16="http://schemas.microsoft.com/office/drawing/2014/main" id="{232E851C-0045-564E-BC3A-690E4CB0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3094" r="6934" b="37177"/>
          <a:stretch>
            <a:fillRect/>
          </a:stretch>
        </p:blipFill>
        <p:spPr bwMode="auto">
          <a:xfrm>
            <a:off x="2363788" y="552450"/>
            <a:ext cx="64976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9">
            <a:extLst>
              <a:ext uri="{FF2B5EF4-FFF2-40B4-BE49-F238E27FC236}">
                <a16:creationId xmlns:a16="http://schemas.microsoft.com/office/drawing/2014/main" id="{FA152354-C7B8-924C-8E20-ED9F506C6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813" y="777951"/>
            <a:ext cx="2263368" cy="1143000"/>
          </a:xfrm>
        </p:spPr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Data</a:t>
            </a:r>
            <a:br>
              <a:rPr lang="en-US" altLang="en-US" sz="2800" b="1" dirty="0">
                <a:ea typeface="ＭＳ Ｐゴシック" panose="020B0600070205080204" pitchFamily="34" charset="-128"/>
              </a:rPr>
            </a:br>
            <a:r>
              <a:rPr lang="en-US" altLang="en-US" sz="2800" b="1" dirty="0">
                <a:ea typeface="ＭＳ Ｐゴシック" panose="020B0600070205080204" pitchFamily="34" charset="-128"/>
              </a:rPr>
              <a:t>Drivers for Biomedical Data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BA816-B938-BE47-9F64-1DAD7B9AEAC6}"/>
              </a:ext>
            </a:extLst>
          </p:cNvPr>
          <p:cNvSpPr txBox="1"/>
          <p:nvPr/>
        </p:nvSpPr>
        <p:spPr>
          <a:xfrm>
            <a:off x="0" y="6581775"/>
            <a:ext cx="4572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[Navarro et al.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GenomeBiol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. (</a:t>
            </a:r>
            <a:r>
              <a:rPr lang="uk-UA" sz="1200" b="1" dirty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19)]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4153A6-B2E2-404D-AE4B-A3A8041B2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5933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9934AB-615E-1342-BD7A-7DC5A6FB96DA}"/>
              </a:ext>
            </a:extLst>
          </p:cNvPr>
          <p:cNvCxnSpPr>
            <a:cxnSpLocks/>
            <a:stCxn id="18" idx="1"/>
            <a:endCxn id="5" idx="3"/>
          </p:cNvCxnSpPr>
          <p:nvPr/>
        </p:nvCxnSpPr>
        <p:spPr>
          <a:xfrm flipV="1">
            <a:off x="2820671" y="2680528"/>
            <a:ext cx="1" cy="2484313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B2C99-4316-5245-BA68-4EE9EE08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Genotype-Phenotype Correlations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998288-5A05-6B41-A393-1143204BB8D0}"/>
              </a:ext>
            </a:extLst>
          </p:cNvPr>
          <p:cNvSpPr/>
          <p:nvPr/>
        </p:nvSpPr>
        <p:spPr>
          <a:xfrm>
            <a:off x="3777460" y="3626286"/>
            <a:ext cx="1091365" cy="542599"/>
          </a:xfrm>
          <a:prstGeom prst="roundRect">
            <a:avLst/>
          </a:prstGeom>
          <a:solidFill>
            <a:srgbClr val="8AD6E7"/>
          </a:solidFill>
          <a:ln>
            <a:solidFill>
              <a:srgbClr val="137B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400" b="0" dirty="0">
                <a:solidFill>
                  <a:srgbClr val="000000"/>
                </a:solidFill>
                <a:latin typeface="Helvetica" pitchFamily="2" charset="0"/>
                <a:sym typeface="Arial" panose="020B0604020202020204" pitchFamily="34" charset="0"/>
              </a:rPr>
              <a:t>Genomics</a:t>
            </a:r>
          </a:p>
        </p:txBody>
      </p: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971E7EE5-DD3B-054A-BDB8-9395F7E35905}"/>
              </a:ext>
            </a:extLst>
          </p:cNvPr>
          <p:cNvSpPr/>
          <p:nvPr/>
        </p:nvSpPr>
        <p:spPr>
          <a:xfrm>
            <a:off x="2429495" y="2680528"/>
            <a:ext cx="782353" cy="54259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  <a:sym typeface="Arial" panose="020B0604020202020204" pitchFamily="34" charset="0"/>
              </a:rPr>
              <a:t>Single Cell Sequencing</a:t>
            </a:r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48559C8D-C0C1-2E45-8F52-9DDB5926FBB6}"/>
              </a:ext>
            </a:extLst>
          </p:cNvPr>
          <p:cNvSpPr/>
          <p:nvPr/>
        </p:nvSpPr>
        <p:spPr>
          <a:xfrm>
            <a:off x="2429495" y="3312878"/>
            <a:ext cx="782353" cy="54259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  <a:sym typeface="Arial" panose="020B0604020202020204" pitchFamily="34" charset="0"/>
              </a:rPr>
              <a:t>Epigenetics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F1C90CDE-E4D7-C64D-AADE-891B8ADF512A}"/>
              </a:ext>
            </a:extLst>
          </p:cNvPr>
          <p:cNvSpPr/>
          <p:nvPr/>
        </p:nvSpPr>
        <p:spPr>
          <a:xfrm>
            <a:off x="2429495" y="3967560"/>
            <a:ext cx="782353" cy="54259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  <a:sym typeface="Arial" panose="020B0604020202020204" pitchFamily="34" charset="0"/>
              </a:rPr>
              <a:t>Genotyping</a:t>
            </a:r>
          </a:p>
        </p:txBody>
      </p:sp>
      <p:sp>
        <p:nvSpPr>
          <p:cNvPr id="9" name="U-Turn Arrow 8">
            <a:extLst>
              <a:ext uri="{FF2B5EF4-FFF2-40B4-BE49-F238E27FC236}">
                <a16:creationId xmlns:a16="http://schemas.microsoft.com/office/drawing/2014/main" id="{14B49892-9C0C-E342-B356-80DB07A4CF0D}"/>
              </a:ext>
            </a:extLst>
          </p:cNvPr>
          <p:cNvSpPr/>
          <p:nvPr/>
        </p:nvSpPr>
        <p:spPr>
          <a:xfrm>
            <a:off x="4264337" y="3113803"/>
            <a:ext cx="1413153" cy="453358"/>
          </a:xfrm>
          <a:prstGeom prst="uturnArrow">
            <a:avLst>
              <a:gd name="adj1" fmla="val 13136"/>
              <a:gd name="adj2" fmla="val 25000"/>
              <a:gd name="adj3" fmla="val 25000"/>
              <a:gd name="adj4" fmla="val 50000"/>
              <a:gd name="adj5" fmla="val 7500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409C38-497E-A64C-8D25-45A3104A0565}"/>
              </a:ext>
            </a:extLst>
          </p:cNvPr>
          <p:cNvSpPr/>
          <p:nvPr/>
        </p:nvSpPr>
        <p:spPr>
          <a:xfrm>
            <a:off x="2492621" y="5380011"/>
            <a:ext cx="881344" cy="337438"/>
          </a:xfrm>
          <a:prstGeom prst="roundRect">
            <a:avLst/>
          </a:prstGeom>
          <a:solidFill>
            <a:srgbClr val="D76A59"/>
          </a:solidFill>
          <a:ln>
            <a:solidFill>
              <a:srgbClr val="7B3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0" dirty="0">
                <a:solidFill>
                  <a:srgbClr val="FFFFFF"/>
                </a:solidFill>
                <a:latin typeface="Helvetica" pitchFamily="2" charset="0"/>
                <a:sym typeface="Arial" panose="020B0604020202020204" pitchFamily="34" charset="0"/>
              </a:rPr>
              <a:t>Privacy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DFD6112-FCA2-A644-8B01-60BDBEAD2A50}"/>
              </a:ext>
            </a:extLst>
          </p:cNvPr>
          <p:cNvSpPr/>
          <p:nvPr/>
        </p:nvSpPr>
        <p:spPr>
          <a:xfrm>
            <a:off x="6571534" y="3202405"/>
            <a:ext cx="1028635" cy="287000"/>
          </a:xfrm>
          <a:prstGeom prst="roundRect">
            <a:avLst/>
          </a:prstGeom>
          <a:solidFill>
            <a:srgbClr val="D76A59"/>
          </a:solidFill>
          <a:ln>
            <a:solidFill>
              <a:srgbClr val="7B3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0" dirty="0">
                <a:solidFill>
                  <a:srgbClr val="FFFFFF"/>
                </a:solidFill>
                <a:latin typeface="Helvetica" pitchFamily="2" charset="0"/>
                <a:sym typeface="Arial" panose="020B0604020202020204" pitchFamily="34" charset="0"/>
              </a:rPr>
              <a:t>Digital Health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AF4950-CB45-8445-AA85-83CAC3B55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07" y="2680528"/>
            <a:ext cx="545522" cy="552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D04079-0D0E-DC45-AAC1-6311109D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75" y="3446558"/>
            <a:ext cx="427978" cy="245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52CFF9-3770-6445-B45B-CD3DDCD36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908" y="3967560"/>
            <a:ext cx="541989" cy="574347"/>
          </a:xfrm>
          <a:prstGeom prst="rect">
            <a:avLst/>
          </a:prstGeom>
        </p:spPr>
      </p:pic>
      <p:sp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A511EBF4-C7A8-434A-BDF6-0C0336745A87}"/>
              </a:ext>
            </a:extLst>
          </p:cNvPr>
          <p:cNvSpPr/>
          <p:nvPr/>
        </p:nvSpPr>
        <p:spPr>
          <a:xfrm>
            <a:off x="2429494" y="4622242"/>
            <a:ext cx="782353" cy="54259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  <a:sym typeface="Arial" panose="020B0604020202020204" pitchFamily="34" charset="0"/>
              </a:rPr>
              <a:t>Population</a:t>
            </a:r>
          </a:p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  <a:sym typeface="Arial" panose="020B0604020202020204" pitchFamily="34" charset="0"/>
              </a:rPr>
              <a:t>Variation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12A3BC-5D1E-BA4D-8133-B9E1C09735B2}"/>
              </a:ext>
            </a:extLst>
          </p:cNvPr>
          <p:cNvSpPr/>
          <p:nvPr/>
        </p:nvSpPr>
        <p:spPr>
          <a:xfrm>
            <a:off x="5062662" y="3626286"/>
            <a:ext cx="1091365" cy="542599"/>
          </a:xfrm>
          <a:prstGeom prst="roundRect">
            <a:avLst/>
          </a:prstGeom>
          <a:solidFill>
            <a:srgbClr val="8AD6E7"/>
          </a:solidFill>
          <a:ln>
            <a:solidFill>
              <a:srgbClr val="137B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400" b="0" dirty="0">
                <a:solidFill>
                  <a:srgbClr val="000000"/>
                </a:solidFill>
                <a:latin typeface="Helvetica" pitchFamily="2" charset="0"/>
                <a:sym typeface="Arial" panose="020B0604020202020204" pitchFamily="34" charset="0"/>
              </a:rPr>
              <a:t>Phenotype</a:t>
            </a:r>
          </a:p>
        </p:txBody>
      </p:sp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ABC9A7BB-B10B-1446-B5FB-50170D667154}"/>
              </a:ext>
            </a:extLst>
          </p:cNvPr>
          <p:cNvSpPr/>
          <p:nvPr/>
        </p:nvSpPr>
        <p:spPr>
          <a:xfrm>
            <a:off x="3245923" y="3879312"/>
            <a:ext cx="464508" cy="104697"/>
          </a:xfrm>
          <a:prstGeom prst="leftRightArrow">
            <a:avLst>
              <a:gd name="adj1" fmla="val 43460"/>
              <a:gd name="adj2" fmla="val 439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BAE3AF2E-C02A-1043-ACAB-20FBB3E75F95}"/>
              </a:ext>
            </a:extLst>
          </p:cNvPr>
          <p:cNvSpPr/>
          <p:nvPr/>
        </p:nvSpPr>
        <p:spPr>
          <a:xfrm>
            <a:off x="6765371" y="3569790"/>
            <a:ext cx="782353" cy="365482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 panose="020B0604020202020204" pitchFamily="34" charset="0"/>
              </a:rPr>
              <a:t>Biosensors</a:t>
            </a:r>
          </a:p>
        </p:txBody>
      </p:sp>
      <p:sp>
        <p:nvSpPr>
          <p:cNvPr id="32" name="Snip Single Corner Rectangle 31">
            <a:extLst>
              <a:ext uri="{FF2B5EF4-FFF2-40B4-BE49-F238E27FC236}">
                <a16:creationId xmlns:a16="http://schemas.microsoft.com/office/drawing/2014/main" id="{719CC45F-4AC1-1F4E-B777-7F327EDE80AE}"/>
              </a:ext>
            </a:extLst>
          </p:cNvPr>
          <p:cNvSpPr/>
          <p:nvPr/>
        </p:nvSpPr>
        <p:spPr>
          <a:xfrm>
            <a:off x="6946814" y="3869616"/>
            <a:ext cx="782353" cy="365482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 panose="020B0604020202020204" pitchFamily="34" charset="0"/>
              </a:rPr>
              <a:t>Wearables</a:t>
            </a:r>
          </a:p>
        </p:txBody>
      </p:sp>
      <p:sp>
        <p:nvSpPr>
          <p:cNvPr id="33" name="Snip Single Corner Rectangle 32">
            <a:extLst>
              <a:ext uri="{FF2B5EF4-FFF2-40B4-BE49-F238E27FC236}">
                <a16:creationId xmlns:a16="http://schemas.microsoft.com/office/drawing/2014/main" id="{14666F11-5BDD-4B49-94A0-B670FDC4E976}"/>
              </a:ext>
            </a:extLst>
          </p:cNvPr>
          <p:cNvSpPr/>
          <p:nvPr/>
        </p:nvSpPr>
        <p:spPr>
          <a:xfrm>
            <a:off x="7156547" y="4170768"/>
            <a:ext cx="782353" cy="365482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 panose="020B0604020202020204" pitchFamily="34" charset="0"/>
              </a:rPr>
              <a:t>EHRs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0A3C526-5F02-2F47-929E-89FBE98E2E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950"/>
          <a:stretch/>
        </p:blipFill>
        <p:spPr>
          <a:xfrm>
            <a:off x="7827098" y="3583636"/>
            <a:ext cx="554696" cy="5425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6D34A78-B982-4C48-99F1-432897105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771" y="4184428"/>
            <a:ext cx="441885" cy="3381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D1B27FD-FD28-4741-BA96-76C61BDA8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92" y="3061771"/>
            <a:ext cx="1663830" cy="465157"/>
          </a:xfrm>
          <a:prstGeom prst="rect">
            <a:avLst/>
          </a:prstGeom>
        </p:spPr>
      </p:pic>
      <p:pic>
        <p:nvPicPr>
          <p:cNvPr id="1026" name="Picture 2" descr="The PsychENCODE consortium will quantify both coding and noncoding RNA by  RNA-seq and long-read sequencing (Iso-seq) | RNA-Seq Blog">
            <a:extLst>
              <a:ext uri="{FF2B5EF4-FFF2-40B4-BE49-F238E27FC236}">
                <a16:creationId xmlns:a16="http://schemas.microsoft.com/office/drawing/2014/main" id="{F432832C-9754-534A-9FFF-BBF57AB3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2" y="3825891"/>
            <a:ext cx="1257114" cy="122778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CODE (Encyclopedia Of DNA Elements) | Cherry Lab">
            <a:extLst>
              <a:ext uri="{FF2B5EF4-FFF2-40B4-BE49-F238E27FC236}">
                <a16:creationId xmlns:a16="http://schemas.microsoft.com/office/drawing/2014/main" id="{3B3AFAB0-AEF7-6D48-9AA8-0C1099FDD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43" y="5158991"/>
            <a:ext cx="712832" cy="7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nip Single Corner Rectangle 44">
            <a:extLst>
              <a:ext uri="{FF2B5EF4-FFF2-40B4-BE49-F238E27FC236}">
                <a16:creationId xmlns:a16="http://schemas.microsoft.com/office/drawing/2014/main" id="{B977ABC2-7078-434D-8FEC-0A56FF29FF25}"/>
              </a:ext>
            </a:extLst>
          </p:cNvPr>
          <p:cNvSpPr/>
          <p:nvPr/>
        </p:nvSpPr>
        <p:spPr>
          <a:xfrm>
            <a:off x="3935584" y="4729827"/>
            <a:ext cx="782353" cy="542599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  <a:sym typeface="Arial" panose="020B0604020202020204" pitchFamily="34" charset="0"/>
              </a:rPr>
              <a:t>Functional</a:t>
            </a:r>
          </a:p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Helvetica" pitchFamily="2" charset="0"/>
                <a:sym typeface="Arial" panose="020B0604020202020204" pitchFamily="34" charset="0"/>
              </a:rPr>
              <a:t>Annotations</a:t>
            </a:r>
          </a:p>
        </p:txBody>
      </p:sp>
      <p:sp>
        <p:nvSpPr>
          <p:cNvPr id="46" name="Left-Right Arrow 45">
            <a:extLst>
              <a:ext uri="{FF2B5EF4-FFF2-40B4-BE49-F238E27FC236}">
                <a16:creationId xmlns:a16="http://schemas.microsoft.com/office/drawing/2014/main" id="{DCF35B6D-1451-6849-8FB8-DD0C9FBED048}"/>
              </a:ext>
            </a:extLst>
          </p:cNvPr>
          <p:cNvSpPr/>
          <p:nvPr/>
        </p:nvSpPr>
        <p:spPr>
          <a:xfrm>
            <a:off x="6222480" y="3879312"/>
            <a:ext cx="464508" cy="104697"/>
          </a:xfrm>
          <a:prstGeom prst="leftRightArrow">
            <a:avLst>
              <a:gd name="adj1" fmla="val 43460"/>
              <a:gd name="adj2" fmla="val 439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 dirty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7" name="Left-Right Arrow 46">
            <a:extLst>
              <a:ext uri="{FF2B5EF4-FFF2-40B4-BE49-F238E27FC236}">
                <a16:creationId xmlns:a16="http://schemas.microsoft.com/office/drawing/2014/main" id="{5030652A-5458-264C-BF05-AC2A7DDA7EEC}"/>
              </a:ext>
            </a:extLst>
          </p:cNvPr>
          <p:cNvSpPr/>
          <p:nvPr/>
        </p:nvSpPr>
        <p:spPr>
          <a:xfrm rot="5400000">
            <a:off x="4090886" y="4407915"/>
            <a:ext cx="464508" cy="104697"/>
          </a:xfrm>
          <a:prstGeom prst="leftRightArrow">
            <a:avLst>
              <a:gd name="adj1" fmla="val 43460"/>
              <a:gd name="adj2" fmla="val 439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AC8AD746-040F-AB4B-AAF0-A348EF9442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2780090" y="5213373"/>
            <a:ext cx="188296" cy="118107"/>
          </a:xfrm>
          <a:prstGeom prst="bentConnector3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-Right Arrow 51">
            <a:extLst>
              <a:ext uri="{FF2B5EF4-FFF2-40B4-BE49-F238E27FC236}">
                <a16:creationId xmlns:a16="http://schemas.microsoft.com/office/drawing/2014/main" id="{EF82320A-3648-7B4A-8FFE-A55805C75ED0}"/>
              </a:ext>
            </a:extLst>
          </p:cNvPr>
          <p:cNvSpPr/>
          <p:nvPr/>
        </p:nvSpPr>
        <p:spPr>
          <a:xfrm rot="5400000">
            <a:off x="5376088" y="4407915"/>
            <a:ext cx="464508" cy="104697"/>
          </a:xfrm>
          <a:prstGeom prst="leftRightArrow">
            <a:avLst>
              <a:gd name="adj1" fmla="val 43460"/>
              <a:gd name="adj2" fmla="val 439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C491F2C5-D481-9745-9095-5936307DFA03}"/>
              </a:ext>
            </a:extLst>
          </p:cNvPr>
          <p:cNvSpPr/>
          <p:nvPr/>
        </p:nvSpPr>
        <p:spPr>
          <a:xfrm>
            <a:off x="5019882" y="4729506"/>
            <a:ext cx="1191446" cy="28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0" dirty="0">
                <a:solidFill>
                  <a:srgbClr val="000000"/>
                </a:solidFill>
                <a:latin typeface="Arial"/>
                <a:sym typeface="Arial" panose="020B0604020202020204" pitchFamily="34" charset="0"/>
              </a:rPr>
              <a:t>Disease/Disorder</a:t>
            </a:r>
          </a:p>
        </p:txBody>
      </p:sp>
      <p:pic>
        <p:nvPicPr>
          <p:cNvPr id="1030" name="Picture 6" descr="Various types of variant: what is genomic variation? - Genomics Education  Programme">
            <a:extLst>
              <a:ext uri="{FF2B5EF4-FFF2-40B4-BE49-F238E27FC236}">
                <a16:creationId xmlns:a16="http://schemas.microsoft.com/office/drawing/2014/main" id="{F3A9D9B9-F7CD-BE4D-92D1-3DA7B6D8A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0" r="40020"/>
          <a:stretch/>
        </p:blipFill>
        <p:spPr bwMode="auto">
          <a:xfrm>
            <a:off x="2013491" y="4635677"/>
            <a:ext cx="306034" cy="5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6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7C3142E1-FF79-5E47-86AE-DF5BF07A387F}"/>
              </a:ext>
            </a:extLst>
          </p:cNvPr>
          <p:cNvSpPr/>
          <p:nvPr/>
        </p:nvSpPr>
        <p:spPr>
          <a:xfrm>
            <a:off x="3602786" y="3617705"/>
            <a:ext cx="2310611" cy="1686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028727-1601-E949-BF97-8C623353589D}"/>
              </a:ext>
            </a:extLst>
          </p:cNvPr>
          <p:cNvSpPr/>
          <p:nvPr/>
        </p:nvSpPr>
        <p:spPr>
          <a:xfrm>
            <a:off x="3602786" y="2913211"/>
            <a:ext cx="2310611" cy="460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5BBCF3F-B40C-0C42-A257-F579496E2445}"/>
              </a:ext>
            </a:extLst>
          </p:cNvPr>
          <p:cNvSpPr/>
          <p:nvPr/>
        </p:nvSpPr>
        <p:spPr>
          <a:xfrm>
            <a:off x="3602786" y="1177878"/>
            <a:ext cx="2310611" cy="1574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3768C-B61E-C54B-86F3-5583F9C6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8399"/>
            <a:ext cx="8229600" cy="857400"/>
          </a:xfrm>
        </p:spPr>
        <p:txBody>
          <a:bodyPr/>
          <a:lstStyle/>
          <a:p>
            <a:r>
              <a:rPr lang="en-US" dirty="0"/>
              <a:t>Deep Phenotyping through Digital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FF029-009D-8244-82A3-A22B021C4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50"/>
          <a:stretch/>
        </p:blipFill>
        <p:spPr>
          <a:xfrm>
            <a:off x="3841756" y="2947658"/>
            <a:ext cx="1706455" cy="3991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69497C-9AA7-6D41-A5A4-4E95DFD6A90C}"/>
              </a:ext>
            </a:extLst>
          </p:cNvPr>
          <p:cNvSpPr txBox="1"/>
          <p:nvPr/>
        </p:nvSpPr>
        <p:spPr>
          <a:xfrm>
            <a:off x="4228840" y="2567448"/>
            <a:ext cx="10518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6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Mishra et al, Nature 2020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FCCA14-1D00-0D43-94D1-3AB06FC7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396" y="1904777"/>
            <a:ext cx="2352061" cy="10920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B2FA42-F016-7342-B1B0-3A6123197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667" y="1204095"/>
            <a:ext cx="2120733" cy="700683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E83F082-5DA7-B746-9232-611ACE596490}"/>
              </a:ext>
            </a:extLst>
          </p:cNvPr>
          <p:cNvSpPr/>
          <p:nvPr/>
        </p:nvSpPr>
        <p:spPr>
          <a:xfrm>
            <a:off x="962299" y="3281609"/>
            <a:ext cx="1028635" cy="28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0" dirty="0">
                <a:solidFill>
                  <a:srgbClr val="FFFFFF"/>
                </a:solidFill>
                <a:latin typeface="Arial"/>
                <a:sym typeface="Arial" panose="020B0604020202020204" pitchFamily="34" charset="0"/>
              </a:rPr>
              <a:t>Digital Health</a:t>
            </a:r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1C728E44-00A7-584B-9481-A5592C2F888E}"/>
              </a:ext>
            </a:extLst>
          </p:cNvPr>
          <p:cNvSpPr/>
          <p:nvPr/>
        </p:nvSpPr>
        <p:spPr>
          <a:xfrm>
            <a:off x="1156136" y="3648994"/>
            <a:ext cx="782353" cy="365482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 panose="020B0604020202020204" pitchFamily="34" charset="0"/>
              </a:rPr>
              <a:t>Biosensors</a:t>
            </a:r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C8879B59-1DE5-2F45-9FEB-8602CEC21924}"/>
              </a:ext>
            </a:extLst>
          </p:cNvPr>
          <p:cNvSpPr/>
          <p:nvPr/>
        </p:nvSpPr>
        <p:spPr>
          <a:xfrm>
            <a:off x="1337579" y="3948820"/>
            <a:ext cx="782353" cy="365482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 panose="020B0604020202020204" pitchFamily="34" charset="0"/>
              </a:rPr>
              <a:t>Wearables</a:t>
            </a:r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78313CEB-8065-F547-B6C1-3B832EDB0D66}"/>
              </a:ext>
            </a:extLst>
          </p:cNvPr>
          <p:cNvSpPr/>
          <p:nvPr/>
        </p:nvSpPr>
        <p:spPr>
          <a:xfrm>
            <a:off x="1547312" y="4249972"/>
            <a:ext cx="782353" cy="365482"/>
          </a:xfrm>
          <a:prstGeom prst="snip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 panose="020B0604020202020204" pitchFamily="34" charset="0"/>
              </a:rPr>
              <a:t>EHRs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0F67CF9-5E70-C94B-AFFB-6075DE0599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3"/>
          <a:stretch/>
        </p:blipFill>
        <p:spPr>
          <a:xfrm>
            <a:off x="4137513" y="3680728"/>
            <a:ext cx="1161672" cy="1149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0E15AFB-00C0-6B42-932A-510C1339D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85" b="31932"/>
          <a:stretch/>
        </p:blipFill>
        <p:spPr>
          <a:xfrm>
            <a:off x="4098409" y="1960250"/>
            <a:ext cx="1312757" cy="334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5D8EA1-96AB-5141-A34D-EF3978345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64"/>
          <a:stretch/>
        </p:blipFill>
        <p:spPr>
          <a:xfrm>
            <a:off x="4098408" y="2308243"/>
            <a:ext cx="1312757" cy="3078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3C8C43-DA6F-A342-859B-8FFAC5827B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8" t="1055" r="3097" b="12853"/>
          <a:stretch/>
        </p:blipFill>
        <p:spPr>
          <a:xfrm>
            <a:off x="3691686" y="1294984"/>
            <a:ext cx="2091277" cy="5861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0832F7E-DD5A-8F4D-8B9F-DAE00AE2A305}"/>
              </a:ext>
            </a:extLst>
          </p:cNvPr>
          <p:cNvSpPr txBox="1"/>
          <p:nvPr/>
        </p:nvSpPr>
        <p:spPr>
          <a:xfrm rot="5400000">
            <a:off x="4596181" y="2678775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43A46-4C5C-844B-BC29-11681291A665}"/>
              </a:ext>
            </a:extLst>
          </p:cNvPr>
          <p:cNvSpPr txBox="1"/>
          <p:nvPr/>
        </p:nvSpPr>
        <p:spPr>
          <a:xfrm rot="16200000">
            <a:off x="2906883" y="1889306"/>
            <a:ext cx="880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Macro Level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D648AC-3324-694A-87A0-3E5CCC956293}"/>
              </a:ext>
            </a:extLst>
          </p:cNvPr>
          <p:cNvSpPr txBox="1"/>
          <p:nvPr/>
        </p:nvSpPr>
        <p:spPr>
          <a:xfrm>
            <a:off x="4183436" y="1177877"/>
            <a:ext cx="17299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6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Liu*, Spakowicz* et al, PLOS Comp Bio 2021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2BD1A-FD6D-4442-BE9C-28997B2CACE1}"/>
              </a:ext>
            </a:extLst>
          </p:cNvPr>
          <p:cNvSpPr txBox="1"/>
          <p:nvPr/>
        </p:nvSpPr>
        <p:spPr>
          <a:xfrm rot="16200000">
            <a:off x="4954951" y="4157110"/>
            <a:ext cx="9124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6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Liang et al, Cell 2020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A0EE84-1DCE-364C-A210-3E43BB38A4D1}"/>
              </a:ext>
            </a:extLst>
          </p:cNvPr>
          <p:cNvSpPr txBox="1"/>
          <p:nvPr/>
        </p:nvSpPr>
        <p:spPr>
          <a:xfrm rot="5400000">
            <a:off x="4596180" y="3309823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A2FD60-CA48-3C41-BF04-E5C282C32208}"/>
              </a:ext>
            </a:extLst>
          </p:cNvPr>
          <p:cNvSpPr txBox="1"/>
          <p:nvPr/>
        </p:nvSpPr>
        <p:spPr>
          <a:xfrm rot="16200000">
            <a:off x="3070391" y="2967476"/>
            <a:ext cx="5389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Organ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300B9E-63BD-6043-BBDA-CD97CA921CD1}"/>
              </a:ext>
            </a:extLst>
          </p:cNvPr>
          <p:cNvSpPr txBox="1"/>
          <p:nvPr/>
        </p:nvSpPr>
        <p:spPr>
          <a:xfrm rot="16200000">
            <a:off x="2583174" y="4218007"/>
            <a:ext cx="1531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000" b="0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Chemical/Metabolome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273155F0-B831-5D4C-AA09-A91542FDC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692" r="35231" b="90698"/>
          <a:stretch/>
        </p:blipFill>
        <p:spPr bwMode="auto">
          <a:xfrm>
            <a:off x="3691686" y="4879997"/>
            <a:ext cx="2057401" cy="3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3BE417F-E503-404E-941E-EB33438FFD0B}"/>
              </a:ext>
            </a:extLst>
          </p:cNvPr>
          <p:cNvSpPr txBox="1"/>
          <p:nvPr/>
        </p:nvSpPr>
        <p:spPr>
          <a:xfrm>
            <a:off x="3913301" y="5175616"/>
            <a:ext cx="17299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600" b="0" i="1" dirty="0">
                <a:solidFill>
                  <a:srgbClr val="000000"/>
                </a:solidFill>
                <a:latin typeface="Helvetica" pitchFamily="2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Liu*, Spakowicz* et al, PLOS Comp Bio 2021</a:t>
            </a:r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C0578BB3-274F-1544-82B7-7DF782863583}"/>
              </a:ext>
            </a:extLst>
          </p:cNvPr>
          <p:cNvSpPr/>
          <p:nvPr/>
        </p:nvSpPr>
        <p:spPr>
          <a:xfrm>
            <a:off x="3270313" y="5050098"/>
            <a:ext cx="153507" cy="2762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49A443C4-D1AA-F446-B6D6-CF9BFBFA8832}"/>
              </a:ext>
            </a:extLst>
          </p:cNvPr>
          <p:cNvSpPr/>
          <p:nvPr/>
        </p:nvSpPr>
        <p:spPr>
          <a:xfrm>
            <a:off x="3270313" y="3341462"/>
            <a:ext cx="153507" cy="2762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9D9AA98A-3F8A-2044-8C82-7A9B5D0231F9}"/>
              </a:ext>
            </a:extLst>
          </p:cNvPr>
          <p:cNvSpPr/>
          <p:nvPr/>
        </p:nvSpPr>
        <p:spPr>
          <a:xfrm>
            <a:off x="3264055" y="2530554"/>
            <a:ext cx="153507" cy="2762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100D76E8-4191-644B-A705-8A0AB36CCB63}"/>
              </a:ext>
            </a:extLst>
          </p:cNvPr>
          <p:cNvSpPr/>
          <p:nvPr/>
        </p:nvSpPr>
        <p:spPr>
          <a:xfrm>
            <a:off x="3264055" y="1326480"/>
            <a:ext cx="153507" cy="2762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B33D8A-EA51-3D45-A62C-614F2E041839}"/>
              </a:ext>
            </a:extLst>
          </p:cNvPr>
          <p:cNvSpPr txBox="1"/>
          <p:nvPr/>
        </p:nvSpPr>
        <p:spPr>
          <a:xfrm>
            <a:off x="3019765" y="92850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Scale</a:t>
            </a: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E3D1B741-6C6B-A749-987A-D3D3CF8EF028}"/>
              </a:ext>
            </a:extLst>
          </p:cNvPr>
          <p:cNvSpPr/>
          <p:nvPr/>
        </p:nvSpPr>
        <p:spPr>
          <a:xfrm rot="16200000">
            <a:off x="5328774" y="4982791"/>
            <a:ext cx="153507" cy="9467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6F567-1A54-2E41-A2BF-6F044F30146C}"/>
              </a:ext>
            </a:extLst>
          </p:cNvPr>
          <p:cNvSpPr txBox="1"/>
          <p:nvPr/>
        </p:nvSpPr>
        <p:spPr>
          <a:xfrm>
            <a:off x="4427146" y="5290654"/>
            <a:ext cx="655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Time</a:t>
            </a:r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id="{159AFA3F-1A71-C84A-9250-2C9090FE420B}"/>
              </a:ext>
            </a:extLst>
          </p:cNvPr>
          <p:cNvSpPr/>
          <p:nvPr/>
        </p:nvSpPr>
        <p:spPr>
          <a:xfrm rot="16200000">
            <a:off x="3946419" y="4982791"/>
            <a:ext cx="153507" cy="94671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18F99A19-5331-7E44-80DD-9A7246A09CFC}"/>
              </a:ext>
            </a:extLst>
          </p:cNvPr>
          <p:cNvSpPr/>
          <p:nvPr/>
        </p:nvSpPr>
        <p:spPr>
          <a:xfrm>
            <a:off x="254822" y="2190581"/>
            <a:ext cx="1091365" cy="542599"/>
          </a:xfrm>
          <a:prstGeom prst="roundRect">
            <a:avLst/>
          </a:prstGeom>
          <a:solidFill>
            <a:srgbClr val="8AD6E7"/>
          </a:solidFill>
          <a:ln>
            <a:solidFill>
              <a:srgbClr val="137B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400" b="0" dirty="0">
                <a:solidFill>
                  <a:srgbClr val="000000"/>
                </a:solidFill>
                <a:latin typeface="Helvetica" pitchFamily="2" charset="0"/>
                <a:sym typeface="Arial" panose="020B0604020202020204" pitchFamily="34" charset="0"/>
              </a:rPr>
              <a:t>Genomics</a:t>
            </a:r>
          </a:p>
        </p:txBody>
      </p:sp>
      <p:sp>
        <p:nvSpPr>
          <p:cNvPr id="65" name="U-Turn Arrow 64">
            <a:extLst>
              <a:ext uri="{FF2B5EF4-FFF2-40B4-BE49-F238E27FC236}">
                <a16:creationId xmlns:a16="http://schemas.microsoft.com/office/drawing/2014/main" id="{F637903F-18CA-2444-9504-EAF4B1014C65}"/>
              </a:ext>
            </a:extLst>
          </p:cNvPr>
          <p:cNvSpPr/>
          <p:nvPr/>
        </p:nvSpPr>
        <p:spPr>
          <a:xfrm>
            <a:off x="741699" y="1678098"/>
            <a:ext cx="1413153" cy="453358"/>
          </a:xfrm>
          <a:prstGeom prst="uturnArrow">
            <a:avLst>
              <a:gd name="adj1" fmla="val 13136"/>
              <a:gd name="adj2" fmla="val 25000"/>
              <a:gd name="adj3" fmla="val 25000"/>
              <a:gd name="adj4" fmla="val 50000"/>
              <a:gd name="adj5" fmla="val 7500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CD67AAD-5CC8-BA4D-BD24-0931A1812F35}"/>
              </a:ext>
            </a:extLst>
          </p:cNvPr>
          <p:cNvSpPr/>
          <p:nvPr/>
        </p:nvSpPr>
        <p:spPr>
          <a:xfrm>
            <a:off x="1540024" y="2190581"/>
            <a:ext cx="1091365" cy="542599"/>
          </a:xfrm>
          <a:prstGeom prst="roundRect">
            <a:avLst/>
          </a:prstGeom>
          <a:solidFill>
            <a:srgbClr val="8AD6E7"/>
          </a:solidFill>
          <a:ln>
            <a:solidFill>
              <a:srgbClr val="137B9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400" b="0" dirty="0">
                <a:solidFill>
                  <a:srgbClr val="000000"/>
                </a:solidFill>
                <a:latin typeface="Helvetica" pitchFamily="2" charset="0"/>
                <a:sym typeface="Arial" panose="020B0604020202020204" pitchFamily="34" charset="0"/>
              </a:rPr>
              <a:t>Phenotype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BBA015A8-82D5-A14C-8197-F1F106D497D2}"/>
              </a:ext>
            </a:extLst>
          </p:cNvPr>
          <p:cNvSpPr/>
          <p:nvPr/>
        </p:nvSpPr>
        <p:spPr>
          <a:xfrm>
            <a:off x="4183436" y="968370"/>
            <a:ext cx="1028635" cy="184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000" b="0" dirty="0">
                <a:solidFill>
                  <a:srgbClr val="FFFFFF"/>
                </a:solidFill>
                <a:latin typeface="Arial"/>
                <a:sym typeface="Arial" panose="020B0604020202020204" pitchFamily="34" charset="0"/>
              </a:rPr>
              <a:t>Digital Health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D11D378-5830-4047-BBC6-E0BCCF9A51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619" y="3055523"/>
            <a:ext cx="2208604" cy="62520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622329C-6534-D44B-BF59-7A7211FC71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2010" y="3680728"/>
            <a:ext cx="1125060" cy="35759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10CCFA3-41D9-C648-AB8B-6413AF9D24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6152" y="3542295"/>
            <a:ext cx="677703" cy="625205"/>
          </a:xfrm>
          <a:prstGeom prst="rect">
            <a:avLst/>
          </a:prstGeom>
        </p:spPr>
      </p:pic>
      <p:sp>
        <p:nvSpPr>
          <p:cNvPr id="71" name="Left-Right Arrow 70">
            <a:extLst>
              <a:ext uri="{FF2B5EF4-FFF2-40B4-BE49-F238E27FC236}">
                <a16:creationId xmlns:a16="http://schemas.microsoft.com/office/drawing/2014/main" id="{BF84E00F-8B19-9F4B-8D56-A9CA1744670D}"/>
              </a:ext>
            </a:extLst>
          </p:cNvPr>
          <p:cNvSpPr/>
          <p:nvPr/>
        </p:nvSpPr>
        <p:spPr>
          <a:xfrm rot="8453879">
            <a:off x="1427885" y="2955045"/>
            <a:ext cx="681236" cy="104697"/>
          </a:xfrm>
          <a:prstGeom prst="leftRightArrow">
            <a:avLst>
              <a:gd name="adj1" fmla="val 43460"/>
              <a:gd name="adj2" fmla="val 4393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1400" b="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ED5BE-6749-6242-886D-DB35F8CFB114}"/>
              </a:ext>
            </a:extLst>
          </p:cNvPr>
          <p:cNvSpPr txBox="1"/>
          <p:nvPr/>
        </p:nvSpPr>
        <p:spPr>
          <a:xfrm>
            <a:off x="182571" y="5746814"/>
            <a:ext cx="885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As mobile technology advances rapidly, the global mobile healthcare market is projected to be over 90 billion USD in 2022 </a:t>
            </a:r>
            <a:br>
              <a:rPr lang="en-US" sz="1600" b="0" dirty="0"/>
            </a:br>
            <a:r>
              <a:rPr lang="en-US" sz="1000" b="0" dirty="0"/>
              <a:t>(Lee SM, Lee D. Healthcare wearable devices: An analysis of key factors for continuous use intention. Service Business 2020; 12/01;14(4):503–531)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4223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5371336D-44AC-474B-8465-BD05256CC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Biosensors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98731623-7E96-A144-B9D5-94FC0203B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Direct Models of Sensor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3C0D-601F-F047-99C8-678EA6C7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Wearable Sensors in Biomedical and Clinical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97BC4-BC4B-7247-8566-7E20DCCA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46" y="2287301"/>
            <a:ext cx="7153509" cy="285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5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15C5-8266-CE45-A8D2-D8BF18FD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Clinical Lab Values from Vitals taken from the Hospital vs Wearables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10B4A-A58B-8B4F-9038-A512DADA6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2456781"/>
            <a:ext cx="4457700" cy="242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DF2B5F-5B18-864F-9E78-43A6618175CE}"/>
              </a:ext>
            </a:extLst>
          </p:cNvPr>
          <p:cNvSpPr txBox="1"/>
          <p:nvPr/>
        </p:nvSpPr>
        <p:spPr>
          <a:xfrm>
            <a:off x="5521091" y="2302893"/>
            <a:ext cx="1742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 Values to Predict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6EFFB-149A-9F43-A201-2E505F22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3" y="2456781"/>
            <a:ext cx="2503772" cy="24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718A-78DF-C64B-997C-EAC1CBE2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Engineering Wearable Features Used to Predict Clinical Lab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659E2-1E4A-4944-97D3-91446481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9" y="1997405"/>
            <a:ext cx="4779050" cy="372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66298-F265-0943-9A9E-2157652D96B4}"/>
              </a:ext>
            </a:extLst>
          </p:cNvPr>
          <p:cNvSpPr txBox="1"/>
          <p:nvPr/>
        </p:nvSpPr>
        <p:spPr>
          <a:xfrm>
            <a:off x="1722693" y="1853252"/>
            <a:ext cx="1547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Wearable Features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7996C-32A2-8940-B7B0-490BBB7F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869" y="2884365"/>
            <a:ext cx="3671931" cy="1998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DC77D5-C89B-9343-ADF9-3F6A595868D3}"/>
              </a:ext>
            </a:extLst>
          </p:cNvPr>
          <p:cNvSpPr txBox="1"/>
          <p:nvPr/>
        </p:nvSpPr>
        <p:spPr>
          <a:xfrm>
            <a:off x="5966879" y="2807589"/>
            <a:ext cx="1954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 Values to Predict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28116-32C7-8D4A-B760-089DC0C32052}"/>
              </a:ext>
            </a:extLst>
          </p:cNvPr>
          <p:cNvSpPr txBox="1"/>
          <p:nvPr/>
        </p:nvSpPr>
        <p:spPr>
          <a:xfrm>
            <a:off x="5548659" y="5275247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 using Random Forest</a:t>
            </a:r>
          </a:p>
          <a:p>
            <a:r>
              <a:rPr lang="en-US" dirty="0"/>
              <a:t>And Linear model (Lasso)</a:t>
            </a:r>
          </a:p>
        </p:txBody>
      </p:sp>
    </p:spTree>
    <p:extLst>
      <p:ext uri="{BB962C8B-B14F-4D97-AF65-F5344CB8AC3E}">
        <p14:creationId xmlns:p14="http://schemas.microsoft.com/office/powerpoint/2010/main" val="79280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0724-FD13-E44E-9549-AC3917B2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of Predicted and Observed Lab Values</a:t>
            </a:r>
            <a:br>
              <a:rPr lang="en-US" dirty="0"/>
            </a:br>
            <a:r>
              <a:rPr lang="en-US" dirty="0"/>
              <a:t>using Wearable vs Clinical Vital Signs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8B796-BE8E-6E43-9FF9-7C41C1E9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745339"/>
            <a:ext cx="4178300" cy="238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A8F06-90F9-5145-95F5-54DAF5628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45339"/>
            <a:ext cx="3962400" cy="24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5ABD4-C4BA-1B4E-BF97-685E5617AF59}"/>
              </a:ext>
            </a:extLst>
          </p:cNvPr>
          <p:cNvSpPr txBox="1"/>
          <p:nvPr/>
        </p:nvSpPr>
        <p:spPr>
          <a:xfrm>
            <a:off x="4945588" y="2027617"/>
            <a:ext cx="36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Overall </a:t>
            </a:r>
            <a:r>
              <a:rPr lang="en-US" sz="2400" dirty="0"/>
              <a:t>CCA</a:t>
            </a:r>
            <a:r>
              <a:rPr lang="en-US" dirty="0"/>
              <a:t> between predicted (wearable) and observed variables within each clinical category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3E260-5390-DA4C-B3BB-EF92A80A283B}"/>
              </a:ext>
            </a:extLst>
          </p:cNvPr>
          <p:cNvSpPr txBox="1"/>
          <p:nvPr/>
        </p:nvSpPr>
        <p:spPr>
          <a:xfrm>
            <a:off x="809094" y="2286134"/>
            <a:ext cx="365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Comparing predictions between wearables and clinical vital signs</a:t>
            </a:r>
          </a:p>
        </p:txBody>
      </p:sp>
    </p:spTree>
    <p:extLst>
      <p:ext uri="{BB962C8B-B14F-4D97-AF65-F5344CB8AC3E}">
        <p14:creationId xmlns:p14="http://schemas.microsoft.com/office/powerpoint/2010/main" val="2240077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utline-Style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o-follow-up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asic-template-i0jhhsb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utline-Style-2016060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BGLab-Basic-w-Lectures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140383</TotalTime>
  <Words>592</Words>
  <Application>Microsoft Macintosh PowerPoint</Application>
  <PresentationFormat>Letter Paper (8.5x11 in)</PresentationFormat>
  <Paragraphs>118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Helvetica</vt:lpstr>
      <vt:lpstr>Lucida Grande</vt:lpstr>
      <vt:lpstr>Merriweather Sans</vt:lpstr>
      <vt:lpstr>Symbol</vt:lpstr>
      <vt:lpstr>Wingdings</vt:lpstr>
      <vt:lpstr>Basic-template-i0jhhsb-20160605</vt:lpstr>
      <vt:lpstr>Outline-Style-20160605</vt:lpstr>
      <vt:lpstr>to-follow-up</vt:lpstr>
      <vt:lpstr>1_Basic-template-i0jhhsb-20160605</vt:lpstr>
      <vt:lpstr>1_Outline-Style-20160605</vt:lpstr>
      <vt:lpstr>MBGLab-Basic-w-Lectures</vt:lpstr>
      <vt:lpstr>Default Design</vt:lpstr>
      <vt:lpstr>Black</vt:lpstr>
      <vt:lpstr>Image</vt:lpstr>
      <vt:lpstr>Biomedical Data Science: Biosensor Analysis</vt:lpstr>
      <vt:lpstr>Data Drivers for Biomedical Data Science</vt:lpstr>
      <vt:lpstr>Genotype-Phenotype Correlations</vt:lpstr>
      <vt:lpstr>Deep Phenotyping through Digital Health</vt:lpstr>
      <vt:lpstr>Biosensors</vt:lpstr>
      <vt:lpstr>Wearable Sensors in Biomedical and Clinical Research</vt:lpstr>
      <vt:lpstr>Predicting Clinical Lab Values from Vitals taken from the Hospital vs Wearables</vt:lpstr>
      <vt:lpstr>Engineering Wearable Features Used to Predict Clinical Lab Values</vt:lpstr>
      <vt:lpstr>Correlation of Predicted and Observed Lab Values using Wearable vs Clinical Vital Signs</vt:lpstr>
      <vt:lpstr>Biosensors</vt:lpstr>
      <vt:lpstr>Bayesian Structural Time Series and Causal Impact</vt:lpstr>
      <vt:lpstr>Bayesian Structural Time Series and Causal Impact</vt:lpstr>
      <vt:lpstr>Using a Bayesian Structural Time Series Framework for Modeling Biosensor Data to Evaluate Interventions</vt:lpstr>
      <vt:lpstr>Simple Ex of Performance on Biosensor Data</vt:lpstr>
      <vt:lpstr>Analyzing Behavioral Sensor Data using Paired and Spatial Covariates</vt:lpstr>
      <vt:lpstr>Collecting Biosensor and Wearable Data from Diabetes Patients</vt:lpstr>
      <vt:lpstr>Evaluating The Efficacy of Exercise Regimens in Diabetes Patients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Office97</dc:creator>
  <cp:keywords/>
  <cp:lastModifiedBy>Gerstein, Mark</cp:lastModifiedBy>
  <cp:revision>2307</cp:revision>
  <cp:lastPrinted>2018-10-25T18:47:01Z</cp:lastPrinted>
  <dcterms:created xsi:type="dcterms:W3CDTF">2010-09-06T09:08:38Z</dcterms:created>
  <dcterms:modified xsi:type="dcterms:W3CDTF">2022-03-14T13:36:09Z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http://bioinfo.csb.yale.edu</vt:lpwstr>
  </property>
  <property fmtid="{D5CDD505-2E9C-101B-9397-08002B2CF9AE}" pid="9" name="Other">
    <vt:lpwstr>All overheads are copyright 1997, Mark Gerstein, All Rights Reserved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C:\ppt</vt:lpwstr>
  </property>
  <property fmtid="{D5CDD505-2E9C-101B-9397-08002B2CF9AE}" pid="22" name="Google.Documents.Tracking">
    <vt:lpwstr>true</vt:lpwstr>
  </property>
  <property fmtid="{D5CDD505-2E9C-101B-9397-08002B2CF9AE}" pid="23" name="Google.Documents.DocumentId">
    <vt:lpwstr>1Ek-17Pv72hYtODFYBrTdtjepGAwqaAfgfBznzdfhS-A</vt:lpwstr>
  </property>
  <property fmtid="{D5CDD505-2E9C-101B-9397-08002B2CF9AE}" pid="24" name="Google.Documents.RevisionId">
    <vt:lpwstr>04373787564666993359</vt:lpwstr>
  </property>
  <property fmtid="{D5CDD505-2E9C-101B-9397-08002B2CF9AE}" pid="25" name="Google.Documents.PluginVersion">
    <vt:lpwstr>2.0.2662.553</vt:lpwstr>
  </property>
  <property fmtid="{D5CDD505-2E9C-101B-9397-08002B2CF9AE}" pid="26" name="Google.Documents.MergeIncapabilityFlags">
    <vt:i4>0</vt:i4>
  </property>
</Properties>
</file>