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2" r:id="rId3"/>
    <p:sldId id="337" r:id="rId4"/>
    <p:sldId id="297" r:id="rId5"/>
    <p:sldId id="273" r:id="rId6"/>
    <p:sldId id="274" r:id="rId7"/>
    <p:sldId id="279" r:id="rId8"/>
    <p:sldId id="288" r:id="rId9"/>
    <p:sldId id="324" r:id="rId10"/>
    <p:sldId id="325" r:id="rId11"/>
    <p:sldId id="330" r:id="rId12"/>
    <p:sldId id="329" r:id="rId13"/>
    <p:sldId id="326" r:id="rId14"/>
    <p:sldId id="327" r:id="rId15"/>
    <p:sldId id="331" r:id="rId16"/>
    <p:sldId id="336" r:id="rId17"/>
    <p:sldId id="334" r:id="rId18"/>
    <p:sldId id="298" r:id="rId19"/>
    <p:sldId id="260" r:id="rId20"/>
    <p:sldId id="285" r:id="rId21"/>
    <p:sldId id="338" r:id="rId22"/>
    <p:sldId id="300" r:id="rId23"/>
    <p:sldId id="333" r:id="rId24"/>
    <p:sldId id="301" r:id="rId25"/>
    <p:sldId id="347" r:id="rId26"/>
    <p:sldId id="293" r:id="rId27"/>
    <p:sldId id="302" r:id="rId28"/>
    <p:sldId id="294" r:id="rId29"/>
    <p:sldId id="280" r:id="rId30"/>
    <p:sldId id="339" r:id="rId31"/>
    <p:sldId id="340" r:id="rId32"/>
    <p:sldId id="343" r:id="rId33"/>
    <p:sldId id="341" r:id="rId34"/>
    <p:sldId id="344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o jiahao" initials="gj" lastIdx="3" clrIdx="0">
    <p:extLst>
      <p:ext uri="{19B8F6BF-5375-455C-9EA6-DF929625EA0E}">
        <p15:presenceInfo xmlns:p15="http://schemas.microsoft.com/office/powerpoint/2012/main" userId="b7dd40e0191e62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2"/>
    <p:restoredTop sz="83287"/>
  </p:normalViewPr>
  <p:slideViewPr>
    <p:cSldViewPr snapToGrid="0" snapToObjects="1">
      <p:cViewPr varScale="1">
        <p:scale>
          <a:sx n="100" d="100"/>
          <a:sy n="100" d="100"/>
        </p:scale>
        <p:origin x="11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596F-EB45-A64C-990C-C98543E4F97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512D5-1A9E-0B42-8861-D89964F8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8839-6681-BE4E-951B-9A651174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CF278-C002-B040-9AA8-482A9923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7910-C97B-4B4A-810E-50B90A7D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1889FB63-E118-0C45-9A11-CDB30477D330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8C5C-568C-DD4C-879A-CF2FEA5C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BB3D-5947-DE4D-95F5-C55D2AAB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9E8D-C0DA-B24A-8309-527F756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CE61-F2E1-BA4C-AF49-7AF56585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26145-79E4-EE46-BC8F-6BE0046A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AF66-B201-4544-8F74-C7D0D698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0FE2E-6019-4D4E-8D2A-6E4EEF8E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DA7F-2A35-1346-B92F-1F341C6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6E83-AD2C-F746-A85D-925B602D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B284-3D4B-614C-A977-1A7AE787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E13C-EAC5-6C4B-9382-13D64CE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E918-D1E0-C64A-8BA1-8577BCB7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5EC3-28E8-704C-BE6D-E06960EF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13AC-D8AE-0945-BA7A-4E710ECA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15BC9-9C5E-524E-AD65-4BE46428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5737C-954B-404C-A692-156BFC52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97D7-6D55-454F-9F62-CFBBB9354DB2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BB41-B6AF-C046-8A9D-140C9A1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865A-0654-7E40-8C79-085F1681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A715-3C86-F543-911B-BDB5F97D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09E3-F378-6A44-84D8-3E3B60FB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FF74D-D1FA-B544-937E-2BB881F04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F3023-B809-E94C-8E0F-A0502273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9436E-A5D4-C840-ADB6-658776EC6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A04E5-7FA7-3B43-AA40-0142096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FC0B-FB05-3F4D-A328-A339FFEEE126}" type="datetime1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A927A-46A0-8C48-B39D-C031ACEF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48027-904F-7F44-965B-C2216F77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FA0E-8D47-5249-86A2-6570A8D2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383-600A-5C4D-BB06-B153E005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E82-EEA2-9043-BD6A-D82B30BEF203}" type="datetime1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B6BD2-20DA-C949-A9B7-3F19AB78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D304A-3479-1A4F-964C-60D872F3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7C403-7415-9647-98CF-441D82BB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A6D2A-C524-0243-B716-BD4C8E7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6361-C199-6C4A-91AC-DFE8790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A005-A52A-904B-A014-9951E1C4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68187-23FB-934E-93E2-C5BC3999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1645C-711B-1C40-9AA3-ECE14E568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D2294-AE96-1141-9593-635599D3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1DA6-EC52-E04C-B5D6-FD285A27740E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59CB-AFE3-0847-BC88-D668A06A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1C6F1-4771-2649-9D26-94D8DF07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96F2-18FE-E844-AAD6-3535BE15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1838D-439B-AD42-93F4-D9348A379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1D829-FDB8-E040-868A-7ADD4BD68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42404-CA76-1C44-BA22-9057BA19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B50B-ECEB-2646-8B71-3204104573C4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0C65-70E8-FC4A-BD9A-06549148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137C-5B19-C34D-B9E9-BEC3CB87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BBA9-BE8B-0A4E-9CAB-43BC38C6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8197-B8B9-D34E-9DD7-E440661D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DE35F40-1C17-434E-A199-5DBF2571093D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F633-6B68-B149-9857-93A61EFC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31D7-1B8B-204F-8BED-FCCE76EA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8D4BA20E-A553-6F48-BD36-E5AD94908D4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A201AB-787A-9241-8359-94469DB6EB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3408254"/>
              </p:ext>
            </p:extLst>
          </p:nvPr>
        </p:nvGraphicFramePr>
        <p:xfrm>
          <a:off x="0" y="-5718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714777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3523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81605237"/>
                    </a:ext>
                  </a:extLst>
                </a:gridCol>
              </a:tblGrid>
              <a:tr h="417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         Gerstein 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Lab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chemeClr val="bg1"/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4327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C3EC6DA-5B09-4649-8E14-AD86483BC0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67999" y="-120018"/>
            <a:ext cx="685800" cy="685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A362-7DC0-8840-B26C-6DEA3B8F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0870"/>
            <a:ext cx="10515600" cy="100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56B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6B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56B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6B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ring-db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ing-babylon.net/2015/07/29/glove-global-vectors-for-word-representation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zafaralibagh6/a-simple-word2vec-tutorial-61e64e38a6a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t.net/examples/unsupervised_learning/MLM/READM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1/06/part-2-topic-modeling-and-latent-dirichlet-allocation-lda-using-gensim-and-sklear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ring-db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bsettles/abner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1D86A8-8673-CE4B-BD65-008EE7824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Biomedical Text Mining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7ACCA20-BDC1-3146-AD38-05A6690EF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Tianxiao</a:t>
            </a:r>
            <a:r>
              <a:rPr lang="en-US" dirty="0"/>
              <a:t> Li</a:t>
            </a:r>
          </a:p>
          <a:p>
            <a:r>
              <a:rPr lang="en-US" dirty="0"/>
              <a:t>cbb752</a:t>
            </a:r>
          </a:p>
        </p:txBody>
      </p:sp>
    </p:spTree>
    <p:extLst>
      <p:ext uri="{BB962C8B-B14F-4D97-AF65-F5344CB8AC3E}">
        <p14:creationId xmlns:p14="http://schemas.microsoft.com/office/powerpoint/2010/main" val="330559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6196-FD62-A645-ADF7-2C89AE43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805E6-8EFB-3B41-8888-A87862C4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95C50-873D-BA48-8DED-A8C87531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7B249-9463-EC4E-9600-5697DD5411EB}"/>
              </a:ext>
            </a:extLst>
          </p:cNvPr>
          <p:cNvSpPr/>
          <p:nvPr/>
        </p:nvSpPr>
        <p:spPr>
          <a:xfrm>
            <a:off x="5010411" y="5735387"/>
            <a:ext cx="6648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Lee,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Jinhyuk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"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BioBERT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: a pre-trained biomedical language representation model for biomedical text mining."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Bioinformatics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36.4 (2020): 1234-1240.</a:t>
            </a:r>
            <a:endParaRPr lang="en-US" sz="1200" dirty="0"/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Song, Hye-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Jeong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"Comparison of named entity recognition methodologies in biomedical documents."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Biomedical engineering online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17.2 (2018): 1-14.</a:t>
            </a: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8B378-9102-BF4B-A858-47324A61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in biomedical texts</a:t>
            </a:r>
          </a:p>
          <a:p>
            <a:pPr lvl="1"/>
            <a:r>
              <a:rPr lang="en-US" dirty="0"/>
              <a:t>Large, and increasing, numbers of new technical terms</a:t>
            </a:r>
          </a:p>
          <a:p>
            <a:pPr lvl="1"/>
            <a:r>
              <a:rPr lang="en-US" dirty="0"/>
              <a:t>Names are long (“12-</a:t>
            </a:r>
            <a:r>
              <a:rPr lang="en-US" i="1" dirty="0"/>
              <a:t>o</a:t>
            </a:r>
            <a:r>
              <a:rPr lang="en-US" dirty="0"/>
              <a:t>-tetradecanoylphorbol 13-acetate”)</a:t>
            </a:r>
          </a:p>
          <a:p>
            <a:pPr lvl="1"/>
            <a:r>
              <a:rPr lang="en-US" dirty="0"/>
              <a:t>Abbreviations (“TCF: “T cell factor” or “Tissue Culture Fluid”)</a:t>
            </a:r>
          </a:p>
          <a:p>
            <a:pPr lvl="1"/>
            <a:r>
              <a:rPr lang="en-US" dirty="0"/>
              <a:t>Combinations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592CEA6-88A0-E74A-83E3-D3F94464E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8" t="15406" r="6095" b="68131"/>
          <a:stretch/>
        </p:blipFill>
        <p:spPr>
          <a:xfrm>
            <a:off x="1332978" y="4001294"/>
            <a:ext cx="10325622" cy="11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0CE932-1051-DE4B-92A3-2972FCB5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8314" cy="4351338"/>
          </a:xfrm>
        </p:spPr>
        <p:txBody>
          <a:bodyPr/>
          <a:lstStyle/>
          <a:p>
            <a:r>
              <a:rPr lang="en-US" dirty="0"/>
              <a:t>Dictionary-based</a:t>
            </a:r>
          </a:p>
          <a:p>
            <a:r>
              <a:rPr lang="en-US" dirty="0"/>
              <a:t>Rule-based</a:t>
            </a:r>
          </a:p>
          <a:p>
            <a:pPr lvl="1"/>
            <a:r>
              <a:rPr lang="en-US" dirty="0"/>
              <a:t>“Mr. [X]” -&gt; X is a named entity (a person’s name)</a:t>
            </a:r>
          </a:p>
          <a:p>
            <a:pPr lvl="1"/>
            <a:r>
              <a:rPr lang="en-US" dirty="0"/>
              <a:t>Upper cases, hyphens and numbers, etc.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Methyl</a:t>
            </a:r>
            <a:r>
              <a:rPr lang="en-US" dirty="0"/>
              <a:t>phenidate” -&gt; likely a chemical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Hypo</a:t>
            </a:r>
            <a:r>
              <a:rPr lang="en-US" dirty="0"/>
              <a:t>x</a:t>
            </a:r>
            <a:r>
              <a:rPr lang="en-US" b="1" dirty="0"/>
              <a:t>emia</a:t>
            </a:r>
            <a:r>
              <a:rPr lang="en-US" dirty="0"/>
              <a:t>” -&gt; likely a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94A0C6-6E26-7444-B9C3-0E8DF5E7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07" y="2210072"/>
            <a:ext cx="4264931" cy="35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0CE932-1051-DE4B-92A3-2972FCB55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Need hand-curated training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852192-305D-D84F-8B43-B870E4364AAB}"/>
              </a:ext>
            </a:extLst>
          </p:cNvPr>
          <p:cNvSpPr/>
          <p:nvPr/>
        </p:nvSpPr>
        <p:spPr>
          <a:xfrm>
            <a:off x="5902614" y="5428786"/>
            <a:ext cx="6289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Finkel, Jenny Rose, Trond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Grenager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Christopher D. Manning. "Incorporating non-local information into information extraction systems by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gibbs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sampling."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the 43rd annual meeting of the association for computational linguistics (ACL’05)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2005.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Finkel, Jenny Rose, Alex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Kleeman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Christopher D. Manning. "Efficient, feature-based, conditional random field parsing."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ACL-08: HLT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2008.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Jinhyuk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"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BioBERT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pre-trained biomedical language representation model for biomedical text mining."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36.4 (2020): 1234-1240.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BC5CDR Dataset | Papers With Code">
            <a:extLst>
              <a:ext uri="{FF2B5EF4-FFF2-40B4-BE49-F238E27FC236}">
                <a16:creationId xmlns:a16="http://schemas.microsoft.com/office/drawing/2014/main" id="{17BCB992-98CE-294B-9E87-8F4D0170D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4"/>
          <a:stretch/>
        </p:blipFill>
        <p:spPr bwMode="auto">
          <a:xfrm>
            <a:off x="1913058" y="2754357"/>
            <a:ext cx="6289386" cy="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73B6-65E3-6A4C-BD54-64E573353FB7}"/>
              </a:ext>
            </a:extLst>
          </p:cNvPr>
          <p:cNvCxnSpPr/>
          <p:nvPr/>
        </p:nvCxnSpPr>
        <p:spPr>
          <a:xfrm>
            <a:off x="5312179" y="3048549"/>
            <a:ext cx="8160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76164D-AC6C-8B4A-9329-C561FBB85DB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720216" y="3041951"/>
            <a:ext cx="2" cy="4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9372E058-326D-B444-B6A6-0EF8C2D5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24220"/>
              </p:ext>
            </p:extLst>
          </p:nvPr>
        </p:nvGraphicFramePr>
        <p:xfrm>
          <a:off x="5591797" y="3468630"/>
          <a:ext cx="256839" cy="140382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6839">
                  <a:extLst>
                    <a:ext uri="{9D8B030D-6E8A-4147-A177-3AD203B41FA5}">
                      <a16:colId xmlns:a16="http://schemas.microsoft.com/office/drawing/2014/main" val="3369190499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37090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0755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08765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6783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2950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4274C2-0420-9447-8B34-4B927C4329D7}"/>
              </a:ext>
            </a:extLst>
          </p:cNvPr>
          <p:cNvSpPr txBox="1"/>
          <p:nvPr/>
        </p:nvSpPr>
        <p:spPr>
          <a:xfrm>
            <a:off x="1757881" y="3245883"/>
            <a:ext cx="35133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word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Capitalized?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Contains non-alphabetic characters?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Parse features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Part-of-speech tag?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of a lexical/grammatical rule?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Which part?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Contextual features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5DE058-F137-DA45-9883-463B30188DBF}"/>
              </a:ext>
            </a:extLst>
          </p:cNvPr>
          <p:cNvSpPr/>
          <p:nvPr/>
        </p:nvSpPr>
        <p:spPr>
          <a:xfrm>
            <a:off x="6466540" y="3721393"/>
            <a:ext cx="1297858" cy="786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DFE39A-23CA-4D4D-AC15-BF7CFFFF49B9}"/>
              </a:ext>
            </a:extLst>
          </p:cNvPr>
          <p:cNvCxnSpPr>
            <a:endCxn id="19" idx="1"/>
          </p:cNvCxnSpPr>
          <p:nvPr/>
        </p:nvCxnSpPr>
        <p:spPr>
          <a:xfrm>
            <a:off x="5848636" y="4114755"/>
            <a:ext cx="617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90C2B8-EEB3-7F4F-9021-EDA48CECEB49}"/>
              </a:ext>
            </a:extLst>
          </p:cNvPr>
          <p:cNvCxnSpPr>
            <a:stCxn id="19" idx="3"/>
          </p:cNvCxnSpPr>
          <p:nvPr/>
        </p:nvCxnSpPr>
        <p:spPr>
          <a:xfrm>
            <a:off x="7764398" y="4114755"/>
            <a:ext cx="470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20E53C6-88DB-8D47-A68D-189DDAAA44FA}"/>
              </a:ext>
            </a:extLst>
          </p:cNvPr>
          <p:cNvSpPr/>
          <p:nvPr/>
        </p:nvSpPr>
        <p:spPr>
          <a:xfrm>
            <a:off x="8228661" y="3943780"/>
            <a:ext cx="369332" cy="36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485F04-CD28-E74E-9DE6-FFE8925F60AF}"/>
              </a:ext>
            </a:extLst>
          </p:cNvPr>
          <p:cNvSpPr txBox="1"/>
          <p:nvPr/>
        </p:nvSpPr>
        <p:spPr>
          <a:xfrm>
            <a:off x="8699082" y="3672126"/>
            <a:ext cx="3117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endParaRPr lang="en-US" dirty="0"/>
          </a:p>
          <a:p>
            <a:r>
              <a:rPr lang="en-US" dirty="0"/>
              <a:t>Beginning/End/Inside/Outside of a [CLASS] named entity?</a:t>
            </a:r>
          </a:p>
        </p:txBody>
      </p:sp>
    </p:spTree>
    <p:extLst>
      <p:ext uri="{BB962C8B-B14F-4D97-AF65-F5344CB8AC3E}">
        <p14:creationId xmlns:p14="http://schemas.microsoft.com/office/powerpoint/2010/main" val="268073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EA829-9004-1D43-A521-2D691EC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CDDE6-3F52-034E-BE28-356B50E2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0FB79-F288-E24F-8411-C9A5D2A3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2177"/>
            <a:ext cx="10392697" cy="44779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B6E0A-85A9-9E46-8878-39CEE85A85AE}"/>
              </a:ext>
            </a:extLst>
          </p:cNvPr>
          <p:cNvCxnSpPr>
            <a:cxnSpLocks/>
          </p:cNvCxnSpPr>
          <p:nvPr/>
        </p:nvCxnSpPr>
        <p:spPr>
          <a:xfrm>
            <a:off x="1155290" y="4274785"/>
            <a:ext cx="90859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7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1280-3E8A-1D40-BCDA-779DD2C7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Co-occurrence</a:t>
            </a:r>
          </a:p>
          <a:p>
            <a:pPr lvl="1"/>
            <a:r>
              <a:rPr lang="en-US" dirty="0"/>
              <a:t>“[A] interacts with [B]”  🟢</a:t>
            </a:r>
          </a:p>
          <a:p>
            <a:pPr lvl="1"/>
            <a:r>
              <a:rPr lang="en-US" dirty="0"/>
              <a:t>“[A] does not interact with [B]”  ❌ </a:t>
            </a:r>
          </a:p>
          <a:p>
            <a:r>
              <a:rPr lang="en-US" dirty="0"/>
              <a:t>Rule-based</a:t>
            </a:r>
          </a:p>
          <a:p>
            <a:pPr lvl="1"/>
            <a:r>
              <a:rPr lang="en-US" dirty="0"/>
              <a:t>“[A] </a:t>
            </a:r>
            <a:r>
              <a:rPr lang="en-US" b="1" dirty="0"/>
              <a:t>[relational verb phrase] </a:t>
            </a:r>
            <a:r>
              <a:rPr lang="en-US" dirty="0"/>
              <a:t> [B]”</a:t>
            </a:r>
          </a:p>
          <a:p>
            <a:pPr lvl="1"/>
            <a:r>
              <a:rPr lang="en-US" dirty="0"/>
              <a:t>“[A] </a:t>
            </a:r>
            <a:r>
              <a:rPr lang="en-US" b="1" dirty="0"/>
              <a:t>does not [relational verb phrase] </a:t>
            </a:r>
            <a:r>
              <a:rPr lang="en-US" dirty="0"/>
              <a:t>[B]”</a:t>
            </a:r>
          </a:p>
        </p:txBody>
      </p:sp>
    </p:spTree>
    <p:extLst>
      <p:ext uri="{BB962C8B-B14F-4D97-AF65-F5344CB8AC3E}">
        <p14:creationId xmlns:p14="http://schemas.microsoft.com/office/powerpoint/2010/main" val="339223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2EED3E-B9EE-2349-AC99-17600F12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CB656-5F36-8A43-ADAC-E72717CE8789}"/>
              </a:ext>
            </a:extLst>
          </p:cNvPr>
          <p:cNvSpPr/>
          <p:nvPr/>
        </p:nvSpPr>
        <p:spPr>
          <a:xfrm>
            <a:off x="1474302" y="2637619"/>
            <a:ext cx="1051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Eleven of the </a:t>
            </a:r>
            <a:r>
              <a:rPr lang="en-US" sz="1600" dirty="0">
                <a:solidFill>
                  <a:srgbClr val="7030A0"/>
                </a:solidFill>
              </a:rPr>
              <a:t>cocaine</a:t>
            </a:r>
            <a:r>
              <a:rPr lang="en-US" sz="1600" dirty="0"/>
              <a:t> abusers and none of the controls had ECG evidence of significant </a:t>
            </a:r>
            <a:r>
              <a:rPr lang="en-US" sz="1600" dirty="0">
                <a:solidFill>
                  <a:srgbClr val="FF0000"/>
                </a:solidFill>
              </a:rPr>
              <a:t>myocardial injury </a:t>
            </a:r>
            <a:r>
              <a:rPr lang="en-US" sz="1600" dirty="0"/>
              <a:t>defined as …</a:t>
            </a:r>
            <a:endParaRPr lang="en-US" sz="1600" dirty="0">
              <a:solidFill>
                <a:srgbClr val="505050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986DB-41D6-7F45-8704-79F9E6F9911B}"/>
              </a:ext>
            </a:extLst>
          </p:cNvPr>
          <p:cNvSpPr/>
          <p:nvPr/>
        </p:nvSpPr>
        <p:spPr>
          <a:xfrm>
            <a:off x="1474302" y="3259723"/>
            <a:ext cx="1051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Eleven of the </a:t>
            </a:r>
            <a:r>
              <a:rPr lang="en-US" sz="1600" dirty="0">
                <a:solidFill>
                  <a:srgbClr val="7030A0"/>
                </a:solidFill>
              </a:rPr>
              <a:t>[CHEMICAL] </a:t>
            </a:r>
            <a:r>
              <a:rPr lang="en-US" sz="1600" dirty="0"/>
              <a:t>abusers and none of the controls had ECG evidence of significant </a:t>
            </a:r>
            <a:r>
              <a:rPr lang="en-US" sz="1600" dirty="0">
                <a:solidFill>
                  <a:srgbClr val="FF0000"/>
                </a:solidFill>
              </a:rPr>
              <a:t>[DISEASE] </a:t>
            </a:r>
            <a:r>
              <a:rPr lang="en-US" sz="1600" dirty="0"/>
              <a:t>defined as …</a:t>
            </a:r>
            <a:endParaRPr lang="en-US" sz="1600" dirty="0">
              <a:solidFill>
                <a:srgbClr val="505050"/>
              </a:solidFill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86E543-CD20-3D4C-90D1-AEF3B1014291}"/>
              </a:ext>
            </a:extLst>
          </p:cNvPr>
          <p:cNvCxnSpPr>
            <a:cxnSpLocks/>
          </p:cNvCxnSpPr>
          <p:nvPr/>
        </p:nvCxnSpPr>
        <p:spPr>
          <a:xfrm>
            <a:off x="4823788" y="2976173"/>
            <a:ext cx="0" cy="28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236EE-81E4-FD4D-9197-A93FF3028236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4823788" y="3682735"/>
            <a:ext cx="2" cy="4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17">
            <a:extLst>
              <a:ext uri="{FF2B5EF4-FFF2-40B4-BE49-F238E27FC236}">
                <a16:creationId xmlns:a16="http://schemas.microsoft.com/office/drawing/2014/main" id="{4A82F80C-3641-8147-812B-87585D018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69882"/>
              </p:ext>
            </p:extLst>
          </p:nvPr>
        </p:nvGraphicFramePr>
        <p:xfrm>
          <a:off x="4695369" y="4109414"/>
          <a:ext cx="256839" cy="140382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6839">
                  <a:extLst>
                    <a:ext uri="{9D8B030D-6E8A-4147-A177-3AD203B41FA5}">
                      <a16:colId xmlns:a16="http://schemas.microsoft.com/office/drawing/2014/main" val="3369190499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837090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0755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08765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6783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29509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3ECF534-F4DD-404D-B1A7-15AAFD062BE0}"/>
              </a:ext>
            </a:extLst>
          </p:cNvPr>
          <p:cNvSpPr/>
          <p:nvPr/>
        </p:nvSpPr>
        <p:spPr>
          <a:xfrm>
            <a:off x="5570112" y="4362177"/>
            <a:ext cx="1297858" cy="786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835FA0-75C1-2D46-B49F-6BB925AC47B6}"/>
              </a:ext>
            </a:extLst>
          </p:cNvPr>
          <p:cNvCxnSpPr>
            <a:endCxn id="30" idx="1"/>
          </p:cNvCxnSpPr>
          <p:nvPr/>
        </p:nvCxnSpPr>
        <p:spPr>
          <a:xfrm>
            <a:off x="4952208" y="4755539"/>
            <a:ext cx="617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4366D-0457-7E41-A205-DEFF782DA677}"/>
              </a:ext>
            </a:extLst>
          </p:cNvPr>
          <p:cNvCxnSpPr>
            <a:stCxn id="30" idx="3"/>
          </p:cNvCxnSpPr>
          <p:nvPr/>
        </p:nvCxnSpPr>
        <p:spPr>
          <a:xfrm>
            <a:off x="6867970" y="4755539"/>
            <a:ext cx="470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C4B77A9-FB05-164A-9D19-18D76727D8D6}"/>
              </a:ext>
            </a:extLst>
          </p:cNvPr>
          <p:cNvSpPr/>
          <p:nvPr/>
        </p:nvSpPr>
        <p:spPr>
          <a:xfrm>
            <a:off x="7332233" y="4584564"/>
            <a:ext cx="369332" cy="36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AC806C-F6C9-C149-A0DE-C878F3EF0A9D}"/>
              </a:ext>
            </a:extLst>
          </p:cNvPr>
          <p:cNvSpPr txBox="1"/>
          <p:nvPr/>
        </p:nvSpPr>
        <p:spPr>
          <a:xfrm>
            <a:off x="7802654" y="4312910"/>
            <a:ext cx="416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endParaRPr lang="en-US" dirty="0"/>
          </a:p>
          <a:p>
            <a:r>
              <a:rPr lang="en-US" dirty="0"/>
              <a:t>Are </a:t>
            </a:r>
            <a:r>
              <a:rPr lang="en-US" dirty="0">
                <a:solidFill>
                  <a:srgbClr val="7030A0"/>
                </a:solidFill>
              </a:rPr>
              <a:t>[CHEMICAL] </a:t>
            </a:r>
            <a:r>
              <a:rPr lang="en-US" dirty="0"/>
              <a:t>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[DISEASE] </a:t>
            </a:r>
            <a:r>
              <a:rPr lang="en-US" dirty="0"/>
              <a:t>related?</a:t>
            </a:r>
          </a:p>
          <a:p>
            <a:r>
              <a:rPr lang="en-US" dirty="0"/>
              <a:t>Type of relation?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C94B98-A402-8B42-A26D-6DCBF0D291B8}"/>
              </a:ext>
            </a:extLst>
          </p:cNvPr>
          <p:cNvSpPr txBox="1"/>
          <p:nvPr/>
        </p:nvSpPr>
        <p:spPr>
          <a:xfrm>
            <a:off x="3081255" y="4096239"/>
            <a:ext cx="174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21241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62D4F-EA5B-754F-8640-3F244FA6A5CA}"/>
              </a:ext>
            </a:extLst>
          </p:cNvPr>
          <p:cNvSpPr/>
          <p:nvPr/>
        </p:nvSpPr>
        <p:spPr>
          <a:xfrm>
            <a:off x="6431148" y="599629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Özgür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Arzucan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et al. "Identifying gene-disease associations using centrality on a literature mined gene-interaction network."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24.13 (2008): i277-i285.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14473-8E10-134A-805C-081A1F2C03FC}"/>
              </a:ext>
            </a:extLst>
          </p:cNvPr>
          <p:cNvSpPr/>
          <p:nvPr/>
        </p:nvSpPr>
        <p:spPr>
          <a:xfrm>
            <a:off x="838199" y="1670117"/>
            <a:ext cx="1029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12121"/>
                </a:solidFill>
                <a:latin typeface="Cambria" panose="02040503050406030204" pitchFamily="18" charset="0"/>
              </a:rPr>
              <a:t>These results suggest </a:t>
            </a:r>
            <a:r>
              <a:rPr lang="en-US" i="1" dirty="0">
                <a:solidFill>
                  <a:srgbClr val="7030A0"/>
                </a:solidFill>
                <a:latin typeface="Cambria" panose="02040503050406030204" pitchFamily="18" charset="0"/>
              </a:rPr>
              <a:t>KCC3</a:t>
            </a:r>
            <a:r>
              <a:rPr lang="en-US" i="1" dirty="0">
                <a:solidFill>
                  <a:srgbClr val="212121"/>
                </a:solidFill>
                <a:latin typeface="Cambria" panose="02040503050406030204" pitchFamily="18" charset="0"/>
              </a:rPr>
              <a:t> is a new member of the KCC family that is under distinct regulation from </a:t>
            </a:r>
            <a:r>
              <a:rPr lang="en-US" i="1" dirty="0">
                <a:solidFill>
                  <a:srgbClr val="7030A0"/>
                </a:solidFill>
                <a:latin typeface="Cambria" panose="02040503050406030204" pitchFamily="18" charset="0"/>
              </a:rPr>
              <a:t>KCC1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98472CC-E924-A94F-9D3F-DC38E371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3" y="2523059"/>
            <a:ext cx="4861295" cy="40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C0D55-86EB-FC48-8C8C-34B9EC46B7CF}"/>
              </a:ext>
            </a:extLst>
          </p:cNvPr>
          <p:cNvSpPr txBox="1"/>
          <p:nvPr/>
        </p:nvSpPr>
        <p:spPr>
          <a:xfrm>
            <a:off x="1023828" y="2552974"/>
            <a:ext cx="174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parse tree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C1B866-AE1E-204B-B900-1D9AD8129E83}"/>
              </a:ext>
            </a:extLst>
          </p:cNvPr>
          <p:cNvCxnSpPr/>
          <p:nvPr/>
        </p:nvCxnSpPr>
        <p:spPr>
          <a:xfrm>
            <a:off x="3031299" y="2158367"/>
            <a:ext cx="0" cy="283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73A703B-D664-E747-B895-E2E28260DBED}"/>
              </a:ext>
            </a:extLst>
          </p:cNvPr>
          <p:cNvSpPr/>
          <p:nvPr/>
        </p:nvSpPr>
        <p:spPr>
          <a:xfrm>
            <a:off x="3745282" y="6354370"/>
            <a:ext cx="651354" cy="1845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6609A4-6D09-4642-BEC4-0E1B727C9955}"/>
              </a:ext>
            </a:extLst>
          </p:cNvPr>
          <p:cNvCxnSpPr>
            <a:cxnSpLocks/>
          </p:cNvCxnSpPr>
          <p:nvPr/>
        </p:nvCxnSpPr>
        <p:spPr>
          <a:xfrm flipH="1" flipV="1">
            <a:off x="3178219" y="4646401"/>
            <a:ext cx="822281" cy="17079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C9C0DE-4804-444F-9BD5-BAFAFCED98D9}"/>
              </a:ext>
            </a:extLst>
          </p:cNvPr>
          <p:cNvCxnSpPr>
            <a:cxnSpLocks/>
          </p:cNvCxnSpPr>
          <p:nvPr/>
        </p:nvCxnSpPr>
        <p:spPr>
          <a:xfrm flipH="1">
            <a:off x="3178219" y="3646147"/>
            <a:ext cx="942844" cy="8157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6C86D8-9AE4-2041-AC4A-131D8A5C8480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3814175" y="3646147"/>
            <a:ext cx="369518" cy="8045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D06875B-DD1D-0546-82E4-A80F27388F05}"/>
              </a:ext>
            </a:extLst>
          </p:cNvPr>
          <p:cNvSpPr txBox="1"/>
          <p:nvPr/>
        </p:nvSpPr>
        <p:spPr>
          <a:xfrm>
            <a:off x="6096000" y="2694433"/>
            <a:ext cx="2683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Distance to root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 between the terms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F6B5CF-842A-144E-B65C-F8D30EBC590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199017" y="3233042"/>
            <a:ext cx="896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4213A6E-BBC3-194E-933F-676298075410}"/>
              </a:ext>
            </a:extLst>
          </p:cNvPr>
          <p:cNvSpPr/>
          <p:nvPr/>
        </p:nvSpPr>
        <p:spPr>
          <a:xfrm>
            <a:off x="3488498" y="4450682"/>
            <a:ext cx="651354" cy="1845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4E47747-DE6A-724A-A862-2CB69D5549AC}"/>
              </a:ext>
            </a:extLst>
          </p:cNvPr>
          <p:cNvSpPr/>
          <p:nvPr/>
        </p:nvSpPr>
        <p:spPr>
          <a:xfrm>
            <a:off x="8830219" y="2878585"/>
            <a:ext cx="1297858" cy="786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SVM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FD7872-9F24-3248-A5E7-BE629D2FEA5A}"/>
              </a:ext>
            </a:extLst>
          </p:cNvPr>
          <p:cNvCxnSpPr>
            <a:cxnSpLocks/>
          </p:cNvCxnSpPr>
          <p:nvPr/>
        </p:nvCxnSpPr>
        <p:spPr>
          <a:xfrm>
            <a:off x="8212315" y="3233042"/>
            <a:ext cx="617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98D3E3-E9AD-C74C-A069-0F890CF9EFE6}"/>
              </a:ext>
            </a:extLst>
          </p:cNvPr>
          <p:cNvCxnSpPr>
            <a:stCxn id="41" idx="3"/>
          </p:cNvCxnSpPr>
          <p:nvPr/>
        </p:nvCxnSpPr>
        <p:spPr>
          <a:xfrm>
            <a:off x="10128077" y="3271947"/>
            <a:ext cx="470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1190E7DB-B28F-864B-8DC6-C90210DFB9AB}"/>
              </a:ext>
            </a:extLst>
          </p:cNvPr>
          <p:cNvSpPr/>
          <p:nvPr/>
        </p:nvSpPr>
        <p:spPr>
          <a:xfrm>
            <a:off x="10605183" y="3087281"/>
            <a:ext cx="369332" cy="36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5FA2-082D-B848-9A7D-AFF7A8B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F3BA-2FB6-C747-94C3-52D2369A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AED1D-97C9-CA46-A555-ECE901E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62D4F-EA5B-754F-8640-3F244FA6A5CA}"/>
              </a:ext>
            </a:extLst>
          </p:cNvPr>
          <p:cNvSpPr/>
          <p:nvPr/>
        </p:nvSpPr>
        <p:spPr>
          <a:xfrm>
            <a:off x="6096000" y="57152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Bhasuran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Balu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Jeyakumar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Natarajan. "Automatic extraction of gene-disease associations from literature using joint ensemble learning." 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13.7 (2018): e0200699.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9F7037-5670-6548-9E9A-84E9A2C7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92" y="681037"/>
            <a:ext cx="3967956" cy="49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BBDC22D-B45C-654B-B794-CBC1EAC67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357" r="35251" b="41109"/>
          <a:stretch/>
        </p:blipFill>
        <p:spPr bwMode="auto">
          <a:xfrm>
            <a:off x="956152" y="2770815"/>
            <a:ext cx="5700387" cy="25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308365-0B2B-0B48-BD69-F5E544CE913B}"/>
              </a:ext>
            </a:extLst>
          </p:cNvPr>
          <p:cNvSpPr/>
          <p:nvPr/>
        </p:nvSpPr>
        <p:spPr>
          <a:xfrm>
            <a:off x="6989523" y="2292263"/>
            <a:ext cx="2868461" cy="1415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325E61-BCF1-854B-B176-7A1A066390CE}"/>
              </a:ext>
            </a:extLst>
          </p:cNvPr>
          <p:cNvCxnSpPr>
            <a:stCxn id="15" idx="1"/>
          </p:cNvCxnSpPr>
          <p:nvPr/>
        </p:nvCxnSpPr>
        <p:spPr>
          <a:xfrm flipH="1">
            <a:off x="6429692" y="2999984"/>
            <a:ext cx="559831" cy="1560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FFA95A-C70D-B74A-AC58-1C712094027A}"/>
              </a:ext>
            </a:extLst>
          </p:cNvPr>
          <p:cNvSpPr txBox="1"/>
          <p:nvPr/>
        </p:nvSpPr>
        <p:spPr>
          <a:xfrm>
            <a:off x="7756711" y="4311391"/>
            <a:ext cx="66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56B"/>
                </a:solidFill>
              </a:rPr>
              <a:t>SVM</a:t>
            </a:r>
          </a:p>
        </p:txBody>
      </p:sp>
    </p:spTree>
    <p:extLst>
      <p:ext uri="{BB962C8B-B14F-4D97-AF65-F5344CB8AC3E}">
        <p14:creationId xmlns:p14="http://schemas.microsoft.com/office/powerpoint/2010/main" val="152514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C67-1C73-A14A-AB1D-5783342B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of Clinical Records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A72D-6FED-4147-98BB-1359B499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1F61-1B54-1646-96CA-0493D987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95D5-4368-E945-89E8-0EF8251E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BCAE2-24FF-7D46-A9AF-40FA33B0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5D671E-8B2D-1C42-AA3E-08691713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931"/>
            <a:ext cx="10515600" cy="484502"/>
          </a:xfrm>
        </p:spPr>
        <p:txBody>
          <a:bodyPr>
            <a:normAutofit/>
          </a:bodyPr>
          <a:lstStyle/>
          <a:p>
            <a:r>
              <a:rPr lang="en-US" sz="2400" dirty="0"/>
              <a:t>MIMIC-III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63FF2A-E0C2-A34E-B7ED-C0DBFE5BA61F}"/>
              </a:ext>
            </a:extLst>
          </p:cNvPr>
          <p:cNvGrpSpPr/>
          <p:nvPr/>
        </p:nvGrpSpPr>
        <p:grpSpPr>
          <a:xfrm>
            <a:off x="2480143" y="626663"/>
            <a:ext cx="8054246" cy="6056457"/>
            <a:chOff x="2342357" y="893745"/>
            <a:chExt cx="7507287" cy="5645167"/>
          </a:xfrm>
        </p:grpSpPr>
        <p:pic>
          <p:nvPicPr>
            <p:cNvPr id="2050" name="Picture 2" descr="Figure 1">
              <a:extLst>
                <a:ext uri="{FF2B5EF4-FFF2-40B4-BE49-F238E27FC236}">
                  <a16:creationId xmlns:a16="http://schemas.microsoft.com/office/drawing/2014/main" id="{DB95C82E-9375-C24E-9C1A-98CBEB5F8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357" y="893745"/>
              <a:ext cx="7507287" cy="564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D687A4-4ACE-EF45-9FB5-C4B9788DA506}"/>
                </a:ext>
              </a:extLst>
            </p:cNvPr>
            <p:cNvSpPr/>
            <p:nvPr/>
          </p:nvSpPr>
          <p:spPr>
            <a:xfrm>
              <a:off x="2578608" y="5074920"/>
              <a:ext cx="2130552" cy="603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63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5C15-CD9F-7C41-B0C3-6E1C68E5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0870"/>
            <a:ext cx="10160001" cy="626430"/>
          </a:xfrm>
        </p:spPr>
        <p:txBody>
          <a:bodyPr>
            <a:normAutofit/>
          </a:bodyPr>
          <a:lstStyle/>
          <a:p>
            <a:r>
              <a:rPr lang="en-US" sz="2000" dirty="0"/>
              <a:t>Structured vs unstructured data (free text)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830B-AF66-D84B-9B88-795B8AE3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97D7-6D55-454F-9F62-CFBBB9354DB2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9BF12-C963-1743-A2BB-C7DB3820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</a:t>
            </a:fld>
            <a:endParaRPr lang="en-US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AFE270A0-1309-C840-949E-F198DCBBEB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8374"/>
          <a:stretch/>
        </p:blipFill>
        <p:spPr>
          <a:xfrm>
            <a:off x="838199" y="1313481"/>
            <a:ext cx="4305300" cy="4496858"/>
          </a:xfrm>
        </p:spPr>
      </p:pic>
      <p:pic>
        <p:nvPicPr>
          <p:cNvPr id="27" name="Content Placeholder 25">
            <a:extLst>
              <a:ext uri="{FF2B5EF4-FFF2-40B4-BE49-F238E27FC236}">
                <a16:creationId xmlns:a16="http://schemas.microsoft.com/office/drawing/2014/main" id="{0EDF542D-A37C-B349-88B6-DE34137C9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81"/>
          <a:stretch/>
        </p:blipFill>
        <p:spPr>
          <a:xfrm>
            <a:off x="5143499" y="1313481"/>
            <a:ext cx="601876" cy="44968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5EAAD1-6304-F041-B670-585FFF5F6CF2}"/>
              </a:ext>
            </a:extLst>
          </p:cNvPr>
          <p:cNvSpPr/>
          <p:nvPr/>
        </p:nvSpPr>
        <p:spPr>
          <a:xfrm>
            <a:off x="5554841" y="5710019"/>
            <a:ext cx="584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https://string-db.org/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1200" dirty="0" err="1"/>
              <a:t>Torgovnick</a:t>
            </a:r>
            <a:r>
              <a:rPr lang="en-US" sz="1200" dirty="0"/>
              <a:t>, Alessandro, and Björn Schumacher. "DNA repair mechanisms in cancer development and therapy." </a:t>
            </a:r>
            <a:r>
              <a:rPr lang="en-US" sz="1200" i="1" dirty="0"/>
              <a:t>Frontiers in genetics</a:t>
            </a:r>
            <a:r>
              <a:rPr lang="en-US" sz="1200" dirty="0"/>
              <a:t> 6 (2015): 157.</a:t>
            </a: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598C0112-74B0-FB4D-878E-1628032AD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32871" y="1313481"/>
            <a:ext cx="5181600" cy="1967182"/>
          </a:xfr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5A471C-5E8F-E74B-8D1E-47A43894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871" y="3577338"/>
            <a:ext cx="5270709" cy="18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0B5B6-8E04-7F4E-AEFE-17729FDB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8C214-AD4A-6E49-B2AA-2815DAFF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141FF-7886-0746-893F-05A15EC23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51"/>
          <a:stretch/>
        </p:blipFill>
        <p:spPr>
          <a:xfrm>
            <a:off x="447721" y="554672"/>
            <a:ext cx="5505877" cy="5343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6BA40-90AA-C543-B0DE-32C8D271D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" t="88631" r="6972" b="544"/>
          <a:stretch/>
        </p:blipFill>
        <p:spPr>
          <a:xfrm>
            <a:off x="6117356" y="2738967"/>
            <a:ext cx="5910885" cy="78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A8E46-4500-8941-A8C5-99966C045D9B}"/>
              </a:ext>
            </a:extLst>
          </p:cNvPr>
          <p:cNvSpPr txBox="1"/>
          <p:nvPr/>
        </p:nvSpPr>
        <p:spPr>
          <a:xfrm>
            <a:off x="1689997" y="5888518"/>
            <a:ext cx="303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text (discharge summary)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72227-ACEA-EF43-ACE9-3F85DDDFBEC4}"/>
              </a:ext>
            </a:extLst>
          </p:cNvPr>
          <p:cNvSpPr txBox="1"/>
          <p:nvPr/>
        </p:nvSpPr>
        <p:spPr>
          <a:xfrm>
            <a:off x="7686371" y="3615268"/>
            <a:ext cx="306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Principle diagnosis code (ICD9)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0E4E5-7640-DE45-BA82-285C7CDF6685}"/>
              </a:ext>
            </a:extLst>
          </p:cNvPr>
          <p:cNvCxnSpPr>
            <a:cxnSpLocks/>
          </p:cNvCxnSpPr>
          <p:nvPr/>
        </p:nvCxnSpPr>
        <p:spPr>
          <a:xfrm>
            <a:off x="5715170" y="3243328"/>
            <a:ext cx="2848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C4F3F-8779-B747-8DC5-61F281207D46}"/>
              </a:ext>
            </a:extLst>
          </p:cNvPr>
          <p:cNvSpPr/>
          <p:nvPr/>
        </p:nvSpPr>
        <p:spPr>
          <a:xfrm>
            <a:off x="5638800" y="5898117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Larkey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Leah S., and W. Bruce Croft.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Automatic assignment of icd9 codes to discharge summaries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Technical report, University of Massachusetts at Amherst, Amherst, MA, 1995.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87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C67-1C73-A14A-AB1D-5783342B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</a:t>
            </a:r>
            <a:br>
              <a:rPr lang="en-US" dirty="0"/>
            </a:br>
            <a:r>
              <a:rPr lang="en-US" dirty="0"/>
              <a:t>Unsupervised Mining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A72D-6FED-4147-98BB-1359B499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1F61-1B54-1646-96CA-0493D987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E986-5293-2D42-A09E-6BB1450A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85AE-9DF9-7643-BC40-0D15787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B7C1-5EFA-2C47-921E-0E8824CA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D4B0-2813-9E42-A014-53AD14D4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Hand-curated features</a:t>
            </a:r>
          </a:p>
          <a:p>
            <a:r>
              <a:rPr lang="en-US" dirty="0"/>
              <a:t>One-hot encoding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66F82-AD1B-3849-8294-5C1A367D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94B-4D08-B34D-870A-666037F6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F0BF-D043-F14F-9292-F0FDA028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2" descr="Comparison of different clinical concept representations: A. data... |  Download Scientific Diagram">
            <a:extLst>
              <a:ext uri="{FF2B5EF4-FFF2-40B4-BE49-F238E27FC236}">
                <a16:creationId xmlns:a16="http://schemas.microsoft.com/office/drawing/2014/main" id="{8890BDC0-C556-A74A-B132-327BFC11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6"/>
          <a:stretch/>
        </p:blipFill>
        <p:spPr bwMode="auto">
          <a:xfrm>
            <a:off x="3914777" y="3429000"/>
            <a:ext cx="3920537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C6ED40-DFCA-7441-9911-D583708F76A2}"/>
              </a:ext>
            </a:extLst>
          </p:cNvPr>
          <p:cNvSpPr/>
          <p:nvPr/>
        </p:nvSpPr>
        <p:spPr>
          <a:xfrm>
            <a:off x="3914777" y="6364062"/>
            <a:ext cx="7439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Denaxas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Spiros, et al. "Application of Clinical Concept Embeddings for Risk Prediction in EHR data."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411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D4B0-2813-9E42-A014-53AD14D4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dimensionality</a:t>
            </a:r>
          </a:p>
          <a:p>
            <a:r>
              <a:rPr lang="en-US" dirty="0"/>
              <a:t>Information-rich</a:t>
            </a:r>
          </a:p>
          <a:p>
            <a:r>
              <a:rPr lang="en-US" b="1" dirty="0"/>
              <a:t>Unsupervised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66F82-AD1B-3849-8294-5C1A367D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94B-4D08-B34D-870A-666037F6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F0BF-D043-F14F-9292-F0FDA028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Comparison of different clinical concept representations: A. data... |  Download Scientific Diagram">
            <a:extLst>
              <a:ext uri="{FF2B5EF4-FFF2-40B4-BE49-F238E27FC236}">
                <a16:creationId xmlns:a16="http://schemas.microsoft.com/office/drawing/2014/main" id="{DB70307A-4C4C-3C42-A57A-DD96184A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928430"/>
            <a:ext cx="7251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109D69-84EB-EA40-9CD0-784CC7CCB2AD}"/>
              </a:ext>
            </a:extLst>
          </p:cNvPr>
          <p:cNvSpPr/>
          <p:nvPr/>
        </p:nvSpPr>
        <p:spPr>
          <a:xfrm>
            <a:off x="3914777" y="6364062"/>
            <a:ext cx="7439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Denaxas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Spiros, et al. "Application of Clinical Concept Embeddings for Risk Prediction in EHR data."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528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DE26-B053-A740-9F2F-8E1E929A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CE6B-7E18-F540-93C6-11D143AF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straightforward idea: can we learn an embedding vector for each word from which we can…</a:t>
            </a:r>
          </a:p>
          <a:p>
            <a:pPr lvl="1"/>
            <a:r>
              <a:rPr lang="en-US" dirty="0"/>
              <a:t>Retrieve their similarities/co-occurrences/dependencies, etc.?</a:t>
            </a:r>
          </a:p>
          <a:p>
            <a:pPr lvl="1"/>
            <a:r>
              <a:rPr lang="en-US" dirty="0"/>
              <a:t>Infer their relations? (e.g., king -&gt; queen, man -&gt; woman)</a:t>
            </a:r>
          </a:p>
          <a:p>
            <a:r>
              <a:rPr lang="en-US" dirty="0"/>
              <a:t>Pre-training</a:t>
            </a:r>
          </a:p>
          <a:p>
            <a:pPr lvl="1"/>
            <a:r>
              <a:rPr lang="en-US" dirty="0"/>
              <a:t>Training data are typically small</a:t>
            </a:r>
          </a:p>
          <a:p>
            <a:pPr lvl="1"/>
            <a:r>
              <a:rPr lang="en-US" dirty="0"/>
              <a:t>But many rules, dependencies, etc. in the language are universal</a:t>
            </a:r>
          </a:p>
          <a:p>
            <a:pPr lvl="1"/>
            <a:r>
              <a:rPr lang="en-US" dirty="0"/>
              <a:t>First learn the word embeddings from a large corpus of text, then apply them to the specific supervised task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17EB8-C141-6F42-9647-076A72FD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5317B-A185-674A-9E57-7A29BEDF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ve-matrix-factorisation">
            <a:extLst>
              <a:ext uri="{FF2B5EF4-FFF2-40B4-BE49-F238E27FC236}">
                <a16:creationId xmlns:a16="http://schemas.microsoft.com/office/drawing/2014/main" id="{525BBCF8-D893-BD47-94CD-9879398A7C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5" y="1640202"/>
            <a:ext cx="9910066" cy="45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C66A3-EF67-CB41-8D23-A5F25086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E5B8-1AF4-B74D-ABEB-4D7A3E24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8DD06-BE71-AB4B-A527-46AFF739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DEE86-2F17-534A-8967-40DDA4125DF0}"/>
              </a:ext>
            </a:extLst>
          </p:cNvPr>
          <p:cNvSpPr/>
          <p:nvPr/>
        </p:nvSpPr>
        <p:spPr>
          <a:xfrm>
            <a:off x="5092700" y="61281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http://building-babylon.net/2015/07/29/glove-global-vectors-for-word-representations/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93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A297-5399-6F4B-BE99-65AA8383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7AF1A-5A17-9F46-8287-854AF9D5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81E99-8FD3-244A-AC5F-13F288C1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0AA38EC-F51E-214E-828E-18CF79F0B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519" y="1508248"/>
            <a:ext cx="7447066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EA3F7D-85FE-174E-A274-8A91FE1B879F}"/>
              </a:ext>
            </a:extLst>
          </p:cNvPr>
          <p:cNvSpPr/>
          <p:nvPr/>
        </p:nvSpPr>
        <p:spPr>
          <a:xfrm>
            <a:off x="2717800" y="6025174"/>
            <a:ext cx="863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https://medium.com/@zafaralibagh6/a-simple-word2vec-tutorial-61e64e38a6a1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Mikolov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Tomas, et al. "Efficient estimation of word representations in vector space." 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arXiv:1301.3781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(2013).</a:t>
            </a:r>
          </a:p>
          <a:p>
            <a:pPr algn="r"/>
            <a:r>
              <a:rPr lang="en-US" sz="1200" dirty="0"/>
              <a:t>Bai, Tian, et al. "EHR phenotyping via jointly embedding medical concepts and words into a unified vector space." </a:t>
            </a:r>
            <a:r>
              <a:rPr lang="en-US" sz="1200" i="1" dirty="0"/>
              <a:t>BMC medical informatics and decision making</a:t>
            </a:r>
            <a:r>
              <a:rPr lang="en-US" sz="1200" dirty="0"/>
              <a:t> 18.4 (2018): 15-25.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DEA3E9-BC60-F549-A172-79F6CEFE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37" r="33202"/>
          <a:stretch/>
        </p:blipFill>
        <p:spPr bwMode="auto">
          <a:xfrm>
            <a:off x="444497" y="1607318"/>
            <a:ext cx="3886201" cy="30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0686A57-63C7-1F4D-AD31-2CCF363BC43D}"/>
              </a:ext>
            </a:extLst>
          </p:cNvPr>
          <p:cNvSpPr/>
          <p:nvPr/>
        </p:nvSpPr>
        <p:spPr>
          <a:xfrm>
            <a:off x="4471609" y="3367517"/>
            <a:ext cx="281819" cy="254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igure1">
            <a:extLst>
              <a:ext uri="{FF2B5EF4-FFF2-40B4-BE49-F238E27FC236}">
                <a16:creationId xmlns:a16="http://schemas.microsoft.com/office/drawing/2014/main" id="{59E75A14-3BA1-4E4F-8271-34B87B8C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6" y="4709872"/>
            <a:ext cx="4137782" cy="7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5081-412E-EB43-8E29-1382273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A4BC-1E19-714B-9C1E-D12386DD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A77DC-2C35-AF44-A52F-978D7924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437AF-70A9-4F4E-AA63-7AC972E117E0}"/>
              </a:ext>
            </a:extLst>
          </p:cNvPr>
          <p:cNvSpPr/>
          <p:nvPr/>
        </p:nvSpPr>
        <p:spPr>
          <a:xfrm>
            <a:off x="3344091" y="5710019"/>
            <a:ext cx="872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https://www.sbert.net/examples/unsupervised_learning/MLM/README.html</a:t>
            </a:r>
            <a:endParaRPr lang="en-US" sz="1200" dirty="0"/>
          </a:p>
          <a:p>
            <a:pPr algn="r"/>
            <a:r>
              <a:rPr lang="en-US" sz="1200" dirty="0"/>
              <a:t>Devlin, Jacob, et al. "Bert: Pre-training of deep bidirectional transformers for language understanding." </a:t>
            </a:r>
            <a:r>
              <a:rPr lang="en-US" sz="1200" i="1" dirty="0" err="1"/>
              <a:t>arXiv</a:t>
            </a:r>
            <a:r>
              <a:rPr lang="en-US" sz="1200" i="1" dirty="0"/>
              <a:t> preprint arXiv:1810.04805</a:t>
            </a:r>
            <a:r>
              <a:rPr lang="en-US" sz="1200" dirty="0"/>
              <a:t> (2018).</a:t>
            </a:r>
          </a:p>
        </p:txBody>
      </p:sp>
      <p:pic>
        <p:nvPicPr>
          <p:cNvPr id="15362" name="Picture 2" descr="MLM working">
            <a:extLst>
              <a:ext uri="{FF2B5EF4-FFF2-40B4-BE49-F238E27FC236}">
                <a16:creationId xmlns:a16="http://schemas.microsoft.com/office/drawing/2014/main" id="{38F29FCE-C6BC-D74E-BC61-610FCC97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7" y="1369697"/>
            <a:ext cx="7965984" cy="41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3E9D8-B496-8441-8ACD-BDC1680C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BD913-DAB5-554B-93CD-5D39B45D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D491B-91B2-AE4A-A235-C78325D1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2" y="2108200"/>
            <a:ext cx="5359400" cy="264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0C5E7-69C0-274C-9FE3-8CED6208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5080000" cy="2616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F9CFA2-8F72-A94A-B8EF-64A1814E5ADB}"/>
              </a:ext>
            </a:extLst>
          </p:cNvPr>
          <p:cNvSpPr txBox="1">
            <a:spLocks/>
          </p:cNvSpPr>
          <p:nvPr/>
        </p:nvSpPr>
        <p:spPr>
          <a:xfrm>
            <a:off x="838199" y="630870"/>
            <a:ext cx="10515600" cy="100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56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BioBERT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2381E-702E-C747-85EA-88CCF109E43B}"/>
              </a:ext>
            </a:extLst>
          </p:cNvPr>
          <p:cNvSpPr/>
          <p:nvPr/>
        </p:nvSpPr>
        <p:spPr>
          <a:xfrm>
            <a:off x="5422900" y="57654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Lee,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Jinhyuk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"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BioBERT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: a pre-trained biomedical language representation model for biomedical text mining."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Bioinformatics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36.4 (2020): 1234-1240.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038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C67-1C73-A14A-AB1D-5783342B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</a:t>
            </a:r>
            <a:br>
              <a:rPr lang="en-US" dirty="0"/>
            </a:br>
            <a:r>
              <a:rPr lang="en-US" dirty="0"/>
              <a:t>Supervised Mining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A72D-6FED-4147-98BB-1359B499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1F61-1B54-1646-96CA-0493D987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3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E986-5293-2D42-A09E-6BB1450A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85AE-9DF9-7643-BC40-0D15787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B7C1-5EFA-2C47-921E-0E8824CA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3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109-C6E6-2B45-9813-C3491CC4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CA454-3E7F-544A-9D87-70826945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EF9EA-1580-5C43-ABC8-443F32C1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31</a:t>
            </a:fld>
            <a:endParaRPr lang="en-US"/>
          </a:p>
        </p:txBody>
      </p:sp>
      <p:pic>
        <p:nvPicPr>
          <p:cNvPr id="6146" name="Picture 2" descr="image1">
            <a:extLst>
              <a:ext uri="{FF2B5EF4-FFF2-40B4-BE49-F238E27FC236}">
                <a16:creationId xmlns:a16="http://schemas.microsoft.com/office/drawing/2014/main" id="{625061C4-2407-F249-BA95-B7685547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5" y="1640202"/>
            <a:ext cx="8116866" cy="43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D05424-77FF-E746-A0E1-B1933A886418}"/>
              </a:ext>
            </a:extLst>
          </p:cNvPr>
          <p:cNvSpPr/>
          <p:nvPr/>
        </p:nvSpPr>
        <p:spPr>
          <a:xfrm>
            <a:off x="5051121" y="6070576"/>
            <a:ext cx="7140879" cy="27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M. "Probabilistic topic models."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of the ACM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55.4 (2012): 77-84.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5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 Empirical Analysis of Topic Modeling for Mining Cancer Clinical Notes |  bioRxiv">
            <a:extLst>
              <a:ext uri="{FF2B5EF4-FFF2-40B4-BE49-F238E27FC236}">
                <a16:creationId xmlns:a16="http://schemas.microsoft.com/office/drawing/2014/main" id="{69CD97F0-8D02-C040-90C2-BDEE2D78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75" y="-24726"/>
            <a:ext cx="6007325" cy="65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99DC9-AF4D-7744-9277-18A91640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FB3CC-D084-D84E-9E1C-D1C11D93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Some basic assumptions:</a:t>
            </a:r>
          </a:p>
          <a:p>
            <a:pPr lvl="1"/>
            <a:r>
              <a:rPr lang="en-US" dirty="0"/>
              <a:t>Each document contains certain latent topics</a:t>
            </a:r>
          </a:p>
          <a:p>
            <a:pPr lvl="1"/>
            <a:r>
              <a:rPr lang="en-US" dirty="0"/>
              <a:t>Each topic generates certain words (with a certain probability)~component </a:t>
            </a:r>
          </a:p>
          <a:p>
            <a:r>
              <a:rPr lang="en-US" dirty="0"/>
              <a:t> In other words:</a:t>
            </a:r>
          </a:p>
          <a:p>
            <a:pPr lvl="1"/>
            <a:r>
              <a:rPr lang="en-US" dirty="0"/>
              <a:t>If a document has high proportion of a certain topic, it should also contain many words related to that topic.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7540-799E-924B-91DD-CC27C74D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B54AB-8BC5-6447-99C4-B55ECA94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B875B-9899-E942-8D19-057CF4362288}"/>
              </a:ext>
            </a:extLst>
          </p:cNvPr>
          <p:cNvSpPr/>
          <p:nvPr/>
        </p:nvSpPr>
        <p:spPr>
          <a:xfrm>
            <a:off x="695156" y="5996297"/>
            <a:ext cx="5543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Chang, Katherine Redfield, et al. "An Empirical Analysis of Topic Modeling for Mining Cancer Clinical Notes." 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bioRxiv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(2016): 062307.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53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0CF3-9EBF-464F-BDF3-69736C22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35B1-752A-F345-8215-13F55B45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Latent Dirichlet Allocation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AC99-08F4-3D4F-A763-E8BD2B81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C42A-6110-E449-A184-9B33EA4F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 descr="vector space of LDA">
            <a:extLst>
              <a:ext uri="{FF2B5EF4-FFF2-40B4-BE49-F238E27FC236}">
                <a16:creationId xmlns:a16="http://schemas.microsoft.com/office/drawing/2014/main" id="{D4796D5E-1A97-E04C-9337-05A57065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40" y="2567543"/>
            <a:ext cx="9049703" cy="33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FCD8B0-BF2E-8A44-A0E3-3DD38B0449DD}"/>
              </a:ext>
            </a:extLst>
          </p:cNvPr>
          <p:cNvSpPr/>
          <p:nvPr/>
        </p:nvSpPr>
        <p:spPr>
          <a:xfrm>
            <a:off x="2995331" y="2567543"/>
            <a:ext cx="1377863" cy="9274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398FF-55E0-184A-B8A8-92182D098D9C}"/>
              </a:ext>
            </a:extLst>
          </p:cNvPr>
          <p:cNvSpPr/>
          <p:nvPr/>
        </p:nvSpPr>
        <p:spPr>
          <a:xfrm>
            <a:off x="7794887" y="2856138"/>
            <a:ext cx="1377863" cy="6388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561BF-73D4-D345-90ED-173A9EBAE5CD}"/>
              </a:ext>
            </a:extLst>
          </p:cNvPr>
          <p:cNvSpPr/>
          <p:nvPr/>
        </p:nvSpPr>
        <p:spPr>
          <a:xfrm>
            <a:off x="3231714" y="5989657"/>
            <a:ext cx="8397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https://www.analyticsvidhya.com/blog/2021/06/part-2-topic-modeling-and-latent-dirichlet-allocation-lda-using-gensim-and-sklearn/</a:t>
            </a:r>
            <a:r>
              <a:rPr lang="en-US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E527-6E7F-504E-A09A-9C53CED08AFB}"/>
              </a:ext>
            </a:extLst>
          </p:cNvPr>
          <p:cNvSpPr txBox="1"/>
          <p:nvPr/>
        </p:nvSpPr>
        <p:spPr>
          <a:xfrm>
            <a:off x="2611198" y="2194117"/>
            <a:ext cx="19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“Topic proportion”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1C562-167A-C24E-8187-361FDAB5598F}"/>
              </a:ext>
            </a:extLst>
          </p:cNvPr>
          <p:cNvSpPr txBox="1"/>
          <p:nvPr/>
        </p:nvSpPr>
        <p:spPr>
          <a:xfrm>
            <a:off x="7466867" y="2441959"/>
            <a:ext cx="201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“Topic component”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E524A-EBA8-B04A-8A46-41F884F83DB7}"/>
              </a:ext>
            </a:extLst>
          </p:cNvPr>
          <p:cNvSpPr/>
          <p:nvPr/>
        </p:nvSpPr>
        <p:spPr>
          <a:xfrm>
            <a:off x="6400800" y="2581572"/>
            <a:ext cx="887660" cy="54045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043E7-D9FC-2C42-AE76-6E9CBB7B378B}"/>
              </a:ext>
            </a:extLst>
          </p:cNvPr>
          <p:cNvSpPr txBox="1"/>
          <p:nvPr/>
        </p:nvSpPr>
        <p:spPr>
          <a:xfrm>
            <a:off x="5820233" y="2074710"/>
            <a:ext cx="17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Your observation</a:t>
            </a:r>
          </a:p>
        </p:txBody>
      </p:sp>
    </p:spTree>
    <p:extLst>
      <p:ext uri="{BB962C8B-B14F-4D97-AF65-F5344CB8AC3E}">
        <p14:creationId xmlns:p14="http://schemas.microsoft.com/office/powerpoint/2010/main" val="2205343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0CF3-9EBF-464F-BDF3-69736C22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35B1-752A-F345-8215-13F55B45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Latent Dirichlet Allocation</a:t>
            </a:r>
          </a:p>
          <a:p>
            <a:pPr lvl="1"/>
            <a:r>
              <a:rPr lang="en-US" dirty="0"/>
              <a:t>Gibbs sampling: </a:t>
            </a:r>
          </a:p>
          <a:p>
            <a:pPr lvl="1">
              <a:buFontTx/>
              <a:buChar char="-"/>
            </a:pPr>
            <a:r>
              <a:rPr lang="en-US" dirty="0"/>
              <a:t>Assign words to topics based on topic proportion &amp; topic component</a:t>
            </a:r>
          </a:p>
          <a:p>
            <a:pPr lvl="1">
              <a:buFontTx/>
              <a:buChar char="-"/>
            </a:pPr>
            <a:r>
              <a:rPr lang="en-US" dirty="0"/>
              <a:t>Update topic proportion &amp; topic component based on topic assignments</a:t>
            </a:r>
          </a:p>
          <a:p>
            <a:pPr marL="457200" lvl="1" indent="0">
              <a:buNone/>
            </a:pPr>
            <a:r>
              <a:rPr lang="en-US" dirty="0"/>
              <a:t>	Topic proportion ~ # of words are assigned to the topic (for each doc)</a:t>
            </a:r>
          </a:p>
          <a:p>
            <a:pPr marL="457200" lvl="1" indent="0">
              <a:buNone/>
            </a:pPr>
            <a:r>
              <a:rPr lang="en-US" dirty="0"/>
              <a:t>	Topic component ~ # of times a certain word is assigned to the topic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AC99-08F4-3D4F-A763-E8BD2B81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C42A-6110-E449-A184-9B33EA4F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C625F-8151-A247-B73B-57D669F1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1B29E-F327-0745-AE75-286B0DD9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2186-026E-5443-B67A-A1F63754977F}"/>
              </a:ext>
            </a:extLst>
          </p:cNvPr>
          <p:cNvSpPr txBox="1"/>
          <p:nvPr/>
        </p:nvSpPr>
        <p:spPr>
          <a:xfrm>
            <a:off x="3965448" y="2644170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Edwardian Script ITC" panose="030303020407070D0804" pitchFamily="66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04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C67-1C73-A14A-AB1D-5783342B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of Biomedical Literature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CA72D-6FED-4147-98BB-1359B499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1C0B-17BA-8F4E-8B50-7D22F126E95C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1F61-1B54-1646-96CA-0493D987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830B-AF66-D84B-9B88-795B8AE3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97D7-6D55-454F-9F62-CFBBB9354DB2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9BF12-C963-1743-A2BB-C7DB3820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5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5EAAD1-6304-F041-B670-585FFF5F6CF2}"/>
              </a:ext>
            </a:extLst>
          </p:cNvPr>
          <p:cNvSpPr/>
          <p:nvPr/>
        </p:nvSpPr>
        <p:spPr>
          <a:xfrm>
            <a:off x="2828544" y="6259810"/>
            <a:ext cx="8302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https://string-db.org/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F1091-B20C-9847-976A-381D2802B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83" y="1009165"/>
            <a:ext cx="7376834" cy="5202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C8C2B5-E02D-8C41-AF6F-BB81EF36A592}"/>
              </a:ext>
            </a:extLst>
          </p:cNvPr>
          <p:cNvSpPr/>
          <p:nvPr/>
        </p:nvSpPr>
        <p:spPr>
          <a:xfrm>
            <a:off x="8230738" y="5510584"/>
            <a:ext cx="1002890" cy="216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EA829-9004-1D43-A521-2D691EC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CDDE6-3F52-034E-BE28-356B50E2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0FB79-F288-E24F-8411-C9A5D2A3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2177"/>
            <a:ext cx="10392697" cy="44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EA829-9004-1D43-A521-2D691EC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957-2BF5-1B45-BB66-1B40B40A657B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CDDE6-3F52-034E-BE28-356B50E2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0FB79-F288-E24F-8411-C9A5D2A3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2177"/>
            <a:ext cx="10392697" cy="44779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1963C-3A60-DD47-9A38-48B67E74F932}"/>
              </a:ext>
            </a:extLst>
          </p:cNvPr>
          <p:cNvCxnSpPr/>
          <p:nvPr/>
        </p:nvCxnSpPr>
        <p:spPr>
          <a:xfrm>
            <a:off x="10333703" y="3952568"/>
            <a:ext cx="521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B6E0A-85A9-9E46-8878-39CEE85A85AE}"/>
              </a:ext>
            </a:extLst>
          </p:cNvPr>
          <p:cNvCxnSpPr>
            <a:cxnSpLocks/>
          </p:cNvCxnSpPr>
          <p:nvPr/>
        </p:nvCxnSpPr>
        <p:spPr>
          <a:xfrm>
            <a:off x="1155290" y="4104968"/>
            <a:ext cx="791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1CBAA0-BD2E-2B4A-9B75-F524E7D4507B}"/>
              </a:ext>
            </a:extLst>
          </p:cNvPr>
          <p:cNvCxnSpPr>
            <a:cxnSpLocks/>
          </p:cNvCxnSpPr>
          <p:nvPr/>
        </p:nvCxnSpPr>
        <p:spPr>
          <a:xfrm>
            <a:off x="1155290" y="4272117"/>
            <a:ext cx="3534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DA3F-E16B-7B47-91EB-60882B57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682A-F64D-4F49-8DEF-845C8CD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[ABNER screenshot]">
            <a:extLst>
              <a:ext uri="{FF2B5EF4-FFF2-40B4-BE49-F238E27FC236}">
                <a16:creationId xmlns:a16="http://schemas.microsoft.com/office/drawing/2014/main" id="{D0956468-06C8-3048-957A-5417E9A17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89" y="1387494"/>
            <a:ext cx="5755166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03B0BA-8E2A-3A43-BCD1-BB31CBFE7938}"/>
              </a:ext>
            </a:extLst>
          </p:cNvPr>
          <p:cNvSpPr/>
          <p:nvPr/>
        </p:nvSpPr>
        <p:spPr>
          <a:xfrm>
            <a:off x="9018812" y="5989657"/>
            <a:ext cx="2854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http://pages.cs.wisc.edu/~bsettles/abner/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66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86BF8A6-B0A5-9C4C-A4AB-A59CB8B2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938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Is it (part of) a named entity?</a:t>
            </a:r>
          </a:p>
          <a:p>
            <a:r>
              <a:rPr lang="en-US" sz="2000" dirty="0"/>
              <a:t>Boundary?</a:t>
            </a:r>
          </a:p>
          <a:p>
            <a:r>
              <a:rPr lang="en-US" sz="2000" dirty="0"/>
              <a:t>Class?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46196-FD62-A645-ADF7-2C89AE43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805E6-8EFB-3B41-8888-A87862C4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B32C-C38A-D946-9FEA-C1CDE62AC56E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95C50-873D-BA48-8DED-A8C87531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BC5CDR Dataset | Papers With Code">
            <a:extLst>
              <a:ext uri="{FF2B5EF4-FFF2-40B4-BE49-F238E27FC236}">
                <a16:creationId xmlns:a16="http://schemas.microsoft.com/office/drawing/2014/main" id="{C7805B33-6983-6640-B41B-DE65A3E92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8"/>
          <a:stretch/>
        </p:blipFill>
        <p:spPr bwMode="auto">
          <a:xfrm>
            <a:off x="5243853" y="1653004"/>
            <a:ext cx="6289386" cy="3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84BD12-D354-7D40-A299-903553C4F8C5}"/>
              </a:ext>
            </a:extLst>
          </p:cNvPr>
          <p:cNvSpPr/>
          <p:nvPr/>
        </p:nvSpPr>
        <p:spPr>
          <a:xfrm>
            <a:off x="5781368" y="551304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Nguyen,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Quoc, and Karin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Verspoor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"Convolutional neural networks for chemical-disease relation extraction are improved with character-based word embeddings." 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preprint arXiv:1805.10586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(2018).</a:t>
            </a:r>
          </a:p>
          <a:p>
            <a:pPr algn="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Wei,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Chih-Hsuan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et al. "Assessing the state of the art in biomedical relation extraction: overview of the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BioCreative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 chemical-disease relation (CDR) task."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2016 (2016).</a:t>
            </a:r>
          </a:p>
        </p:txBody>
      </p:sp>
    </p:spTree>
    <p:extLst>
      <p:ext uri="{BB962C8B-B14F-4D97-AF65-F5344CB8AC3E}">
        <p14:creationId xmlns:p14="http://schemas.microsoft.com/office/powerpoint/2010/main" val="107859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39B21AD2-BDAC-2B43-91C1-F6519E7E0A96}" vid="{9EDF8078-3735-AA42-B7AB-C5841E2E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12088</TotalTime>
  <Words>1291</Words>
  <Application>Microsoft Office PowerPoint</Application>
  <PresentationFormat>Widescreen</PresentationFormat>
  <Paragraphs>212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Edwardian Script ITC</vt:lpstr>
      <vt:lpstr>Helvetica</vt:lpstr>
      <vt:lpstr>Helvetica Light</vt:lpstr>
      <vt:lpstr>Office Theme</vt:lpstr>
      <vt:lpstr>Biomedical Text Mining</vt:lpstr>
      <vt:lpstr>Structured vs unstructured data (free text)</vt:lpstr>
      <vt:lpstr>PART I: Supervised Mining</vt:lpstr>
      <vt:lpstr>Mining of Biomedical Literature</vt:lpstr>
      <vt:lpstr>PowerPoint Presentation</vt:lpstr>
      <vt:lpstr>PowerPoint Presentation</vt:lpstr>
      <vt:lpstr>PowerPoint Presentation</vt:lpstr>
      <vt:lpstr>PowerPoint Presentation</vt:lpstr>
      <vt:lpstr>Named Entity Recognition</vt:lpstr>
      <vt:lpstr>Named Entity Recognition</vt:lpstr>
      <vt:lpstr>Named Entity Recognition</vt:lpstr>
      <vt:lpstr>Named Entity Recognition</vt:lpstr>
      <vt:lpstr>PowerPoint Presentation</vt:lpstr>
      <vt:lpstr>Relation Extraction</vt:lpstr>
      <vt:lpstr>Relation Extraction</vt:lpstr>
      <vt:lpstr>Relation Extraction</vt:lpstr>
      <vt:lpstr>Relation Extraction</vt:lpstr>
      <vt:lpstr>Mining of Clinical Records</vt:lpstr>
      <vt:lpstr>MIMIC-III</vt:lpstr>
      <vt:lpstr>PowerPoint Presentation</vt:lpstr>
      <vt:lpstr>PART II: Unsupervised Mining</vt:lpstr>
      <vt:lpstr>Word Embedding</vt:lpstr>
      <vt:lpstr>Representation of Words</vt:lpstr>
      <vt:lpstr>Word Embedding</vt:lpstr>
      <vt:lpstr>Word Embedding</vt:lpstr>
      <vt:lpstr>GloVe</vt:lpstr>
      <vt:lpstr>word2vec</vt:lpstr>
      <vt:lpstr>BERT</vt:lpstr>
      <vt:lpstr>PowerPoint Presentation</vt:lpstr>
      <vt:lpstr>Topic Modelling</vt:lpstr>
      <vt:lpstr>Topic Modelling</vt:lpstr>
      <vt:lpstr>Topic Modelling</vt:lpstr>
      <vt:lpstr>Topic Modelling</vt:lpstr>
      <vt:lpstr>Topic Modelling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text mining</dc:title>
  <dc:creator>Li, Tianxiao</dc:creator>
  <cp:lastModifiedBy>ERIC_NI</cp:lastModifiedBy>
  <cp:revision>103</cp:revision>
  <dcterms:created xsi:type="dcterms:W3CDTF">2021-03-29T19:04:38Z</dcterms:created>
  <dcterms:modified xsi:type="dcterms:W3CDTF">2022-03-09T21:58:08Z</dcterms:modified>
</cp:coreProperties>
</file>