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99" r:id="rId3"/>
    <p:sldMasterId id="2147484416" r:id="rId4"/>
  </p:sldMasterIdLst>
  <p:notesMasterIdLst>
    <p:notesMasterId r:id="rId27"/>
  </p:notesMasterIdLst>
  <p:handoutMasterIdLst>
    <p:handoutMasterId r:id="rId28"/>
  </p:handoutMasterIdLst>
  <p:sldIdLst>
    <p:sldId id="272" r:id="rId5"/>
    <p:sldId id="348" r:id="rId6"/>
    <p:sldId id="350" r:id="rId7"/>
    <p:sldId id="351" r:id="rId8"/>
    <p:sldId id="352" r:id="rId9"/>
    <p:sldId id="356" r:id="rId10"/>
    <p:sldId id="357" r:id="rId11"/>
    <p:sldId id="6339" r:id="rId12"/>
    <p:sldId id="430" r:id="rId13"/>
    <p:sldId id="431" r:id="rId14"/>
    <p:sldId id="432" r:id="rId15"/>
    <p:sldId id="6439" r:id="rId16"/>
    <p:sldId id="358" r:id="rId17"/>
    <p:sldId id="359" r:id="rId18"/>
    <p:sldId id="360" r:id="rId19"/>
    <p:sldId id="363" r:id="rId20"/>
    <p:sldId id="364" r:id="rId21"/>
    <p:sldId id="365" r:id="rId22"/>
    <p:sldId id="366" r:id="rId23"/>
    <p:sldId id="367" r:id="rId24"/>
    <p:sldId id="370" r:id="rId25"/>
    <p:sldId id="371"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4663"/>
  </p:normalViewPr>
  <p:slideViewPr>
    <p:cSldViewPr snapToGrid="0" snapToObjects="1">
      <p:cViewPr varScale="1">
        <p:scale>
          <a:sx n="117" d="100"/>
          <a:sy n="117" d="100"/>
        </p:scale>
        <p:origin x="133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E91454-1535-8943-B0F8-560794E5EE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2208A04-6B54-A346-943D-7BE4B99B15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1FFCF904-919C-D945-8CD5-4EB83052B19E}" type="datetimeFigureOut">
              <a:rPr lang="en-US"/>
              <a:pPr>
                <a:defRPr/>
              </a:pPr>
              <a:t>3/7/22</a:t>
            </a:fld>
            <a:endParaRPr lang="en-US"/>
          </a:p>
        </p:txBody>
      </p:sp>
      <p:sp>
        <p:nvSpPr>
          <p:cNvPr id="4" name="Footer Placeholder 3">
            <a:extLst>
              <a:ext uri="{FF2B5EF4-FFF2-40B4-BE49-F238E27FC236}">
                <a16:creationId xmlns:a16="http://schemas.microsoft.com/office/drawing/2014/main" id="{B7D6F5EF-7449-7B40-9EEA-9E9873B40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5DEA97C-C119-F645-8563-1D8DD3C2AD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Calibri" charset="0"/>
                <a:ea typeface="ＭＳ Ｐゴシック" charset="-128"/>
              </a:defRPr>
            </a:lvl1pPr>
          </a:lstStyle>
          <a:p>
            <a:pPr>
              <a:defRPr/>
            </a:pPr>
            <a:fld id="{C2B8F07C-C423-EF47-8BC6-FE18CE62C4E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DE26A2-CE7B-3940-BFCE-9000FF80E2B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1AA61EF-A77B-6C42-AA2F-E7E97DC358F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8A0AA12-5DA2-854E-8537-6DBEC5DE50CC}" type="datetimeFigureOut">
              <a:rPr lang="en-US" altLang="en-US"/>
              <a:pPr>
                <a:defRPr/>
              </a:pPr>
              <a:t>3/7/22</a:t>
            </a:fld>
            <a:endParaRPr lang="en-US" altLang="en-US"/>
          </a:p>
        </p:txBody>
      </p:sp>
      <p:sp>
        <p:nvSpPr>
          <p:cNvPr id="4" name="Slide Image Placeholder 3">
            <a:extLst>
              <a:ext uri="{FF2B5EF4-FFF2-40B4-BE49-F238E27FC236}">
                <a16:creationId xmlns:a16="http://schemas.microsoft.com/office/drawing/2014/main" id="{040A6024-4A3B-534E-9C9D-4B9176974A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A328E5-4392-824D-97AA-A362DA1E626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DD71DF7-F9AA-524B-8A38-96CA999B2D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D7678EC-47CF-B94E-B7B9-9999D66FFD9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C0A2B597-1F73-884A-8565-E438DF9A14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7180D6D2-F4B3-8343-A1FF-4480CBAFC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D4CD710-B9FE-B249-A3B9-3A5F25A8ED9A}" type="slidenum">
              <a:rPr lang="en-US" altLang="en-US" sz="1300" smtClean="0">
                <a:latin typeface="Arial" panose="020B0604020202020204" pitchFamily="34" charset="0"/>
              </a:rPr>
              <a:pPr eaLnBrk="0" hangingPunct="0">
                <a:spcBef>
                  <a:spcPct val="0"/>
                </a:spcBef>
              </a:pPr>
              <a:t>1</a:t>
            </a:fld>
            <a:endParaRPr lang="en-US" altLang="en-US" sz="1300">
              <a:latin typeface="Arial" panose="020B0604020202020204" pitchFamily="34" charset="0"/>
            </a:endParaRPr>
          </a:p>
        </p:txBody>
      </p:sp>
      <p:sp>
        <p:nvSpPr>
          <p:cNvPr id="55298" name="Rectangle 2">
            <a:extLst>
              <a:ext uri="{FF2B5EF4-FFF2-40B4-BE49-F238E27FC236}">
                <a16:creationId xmlns:a16="http://schemas.microsoft.com/office/drawing/2014/main" id="{AADD19FE-824E-674C-B71A-AD2F7B4E3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0CAE8A1-3C95-5F48-9F02-CF485A52FA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5" tIns="44928" rIns="89855" bIns="44928"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Google Shape;64;g60d6cd2796_0_119:notes">
            <a:extLst>
              <a:ext uri="{FF2B5EF4-FFF2-40B4-BE49-F238E27FC236}">
                <a16:creationId xmlns:a16="http://schemas.microsoft.com/office/drawing/2014/main" id="{2D64B082-1400-9B4D-9CF1-DC3210D3C27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6978" name="Google Shape;65;g60d6cd2796_0_119:notes">
            <a:extLst>
              <a:ext uri="{FF2B5EF4-FFF2-40B4-BE49-F238E27FC236}">
                <a16:creationId xmlns:a16="http://schemas.microsoft.com/office/drawing/2014/main" id="{9C898B58-198F-7D4C-B288-7044CEE131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3" name="Google Shape;87;g60d6cd2796_0_156:notes">
            <a:extLst>
              <a:ext uri="{FF2B5EF4-FFF2-40B4-BE49-F238E27FC236}">
                <a16:creationId xmlns:a16="http://schemas.microsoft.com/office/drawing/2014/main" id="{7510C330-6444-8F4A-B8F5-651B71C1A3E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1074" name="Google Shape;88;g60d6cd2796_0_156:notes">
            <a:extLst>
              <a:ext uri="{FF2B5EF4-FFF2-40B4-BE49-F238E27FC236}">
                <a16:creationId xmlns:a16="http://schemas.microsoft.com/office/drawing/2014/main" id="{72FA8430-A0EF-2B48-9EC0-95EC8AF50B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23938" rtl="0" eaLnBrk="0" fontAlgn="base" latinLnBrk="0" hangingPunct="0">
              <a:lnSpc>
                <a:spcPct val="100000"/>
              </a:lnSpc>
              <a:spcBef>
                <a:spcPct val="0"/>
              </a:spcBef>
              <a:spcAft>
                <a:spcPct val="0"/>
              </a:spcAft>
              <a:buClrTx/>
              <a:buSzTx/>
              <a:buFontTx/>
              <a:buNone/>
              <a:tabLst/>
              <a:defRPr/>
            </a:pPr>
            <a:fld id="{0100BF89-F62E-4F4D-A171-8DD56B98F47F}"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1023938"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449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89A6C304-EEB3-0247-B8A3-2355FF6322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EDEBC0E-0283-6040-A796-A15479A31C80}" type="slidenum">
              <a:rPr lang="en-US" altLang="en-US" sz="1300" smtClean="0">
                <a:solidFill>
                  <a:srgbClr val="000000"/>
                </a:solidFill>
                <a:latin typeface="Arial" panose="020B0604020202020204" pitchFamily="34" charset="0"/>
              </a:rPr>
              <a:pPr eaLnBrk="0" hangingPunct="0">
                <a:spcBef>
                  <a:spcPct val="0"/>
                </a:spcBef>
              </a:pPr>
              <a:t>14</a:t>
            </a:fld>
            <a:endParaRPr lang="en-US" altLang="en-US" sz="1300">
              <a:solidFill>
                <a:srgbClr val="000000"/>
              </a:solidFill>
              <a:latin typeface="Arial" panose="020B0604020202020204" pitchFamily="34" charset="0"/>
            </a:endParaRPr>
          </a:p>
        </p:txBody>
      </p:sp>
      <p:sp>
        <p:nvSpPr>
          <p:cNvPr id="134146" name="Rectangle 2">
            <a:extLst>
              <a:ext uri="{FF2B5EF4-FFF2-40B4-BE49-F238E27FC236}">
                <a16:creationId xmlns:a16="http://schemas.microsoft.com/office/drawing/2014/main" id="{FDD49F60-5435-9B47-928D-954D714FA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D297AFC2-FB37-F048-BBB5-5091B8B2C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Add viral dataaverage trimmed sequence read length 822 bp (1-2 genes)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0983A279-703C-6E47-BC0C-8F16362A1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85727C1-FD66-7F49-A1EE-1969469F2A40}" type="slidenum">
              <a:rPr lang="en-US" altLang="en-US" sz="1300" smtClean="0">
                <a:solidFill>
                  <a:srgbClr val="000000"/>
                </a:solidFill>
                <a:latin typeface="Arial" panose="020B0604020202020204" pitchFamily="34" charset="0"/>
              </a:rPr>
              <a:pPr eaLnBrk="0" hangingPunct="0">
                <a:spcBef>
                  <a:spcPct val="0"/>
                </a:spcBef>
              </a:pPr>
              <a:t>15</a:t>
            </a:fld>
            <a:endParaRPr lang="en-US" altLang="en-US" sz="1300">
              <a:solidFill>
                <a:srgbClr val="000000"/>
              </a:solidFill>
              <a:latin typeface="Arial" panose="020B0604020202020204" pitchFamily="34" charset="0"/>
            </a:endParaRPr>
          </a:p>
        </p:txBody>
      </p:sp>
      <p:sp>
        <p:nvSpPr>
          <p:cNvPr id="136194" name="Rectangle 2">
            <a:extLst>
              <a:ext uri="{FF2B5EF4-FFF2-40B4-BE49-F238E27FC236}">
                <a16:creationId xmlns:a16="http://schemas.microsoft.com/office/drawing/2014/main" id="{5F806886-3C4A-2745-8425-6A2D9AA84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39E3FA6F-ADD9-1E4F-BF14-E3270CB4E7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trimmed sequence read length 822 bp (1-2 genes) </a:t>
            </a:r>
          </a:p>
          <a:p>
            <a:pPr eaLnBrk="1" hangingPunct="1">
              <a:spcBef>
                <a:spcPct val="0"/>
              </a:spcBef>
            </a:pPr>
            <a:r>
              <a:rPr lang="en-US" altLang="en-US" b="1">
                <a:ea typeface="ＭＳ Ｐゴシック" panose="020B0600070205080204" pitchFamily="34" charset="-128"/>
              </a:rPr>
              <a:t>Rusch et. al., (2007) </a:t>
            </a:r>
            <a:r>
              <a:rPr lang="en-US" altLang="en-US" b="1" i="1">
                <a:ea typeface="ＭＳ Ｐゴシック" panose="020B0600070205080204" pitchFamily="34" charset="-128"/>
              </a:rPr>
              <a:t>PLOS Biology</a:t>
            </a:r>
          </a:p>
          <a:p>
            <a:pPr eaLnBrk="1" hangingPunct="1">
              <a:spcBef>
                <a:spcPct val="0"/>
              </a:spcBef>
            </a:pPr>
            <a:r>
              <a:rPr lang="en-US" altLang="en-US" b="1">
                <a:ea typeface="ＭＳ Ｐゴシック" panose="020B0600070205080204" pitchFamily="34" charset="-128"/>
              </a:rPr>
              <a:t>starting in Halifax, Canada and samples were collected at sites along the U.S. east coast, Gulf of Mexico, Galapagos Islands, central and south Pacific Oceans, Australia, Indian Ocean, South Africa, across the Atlantic back to the U.S.,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511CD662-1A0D-324C-8EF5-F3059CC2BD41}"/>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CCFDC8C-4AE1-7440-9899-7280382A570A}" type="slidenum">
              <a:rPr lang="en-US" altLang="en-US">
                <a:solidFill>
                  <a:srgbClr val="000000"/>
                </a:solidFill>
                <a:latin typeface="Arial" panose="020B0604020202020204" pitchFamily="34" charset="0"/>
              </a:rPr>
              <a:pPr algn="r" eaLnBrk="1" hangingPunct="1">
                <a:spcBef>
                  <a:spcPct val="0"/>
                </a:spcBef>
              </a:pPr>
              <a:t>16</a:t>
            </a:fld>
            <a:endParaRPr lang="en-US" altLang="en-US">
              <a:solidFill>
                <a:srgbClr val="000000"/>
              </a:solidFill>
              <a:latin typeface="Arial" panose="020B0604020202020204" pitchFamily="34" charset="0"/>
            </a:endParaRPr>
          </a:p>
        </p:txBody>
      </p:sp>
      <p:sp>
        <p:nvSpPr>
          <p:cNvPr id="138242" name="Rectangle 1026">
            <a:extLst>
              <a:ext uri="{FF2B5EF4-FFF2-40B4-BE49-F238E27FC236}">
                <a16:creationId xmlns:a16="http://schemas.microsoft.com/office/drawing/2014/main" id="{5E17DC72-B756-8F42-A41B-A2F99CFF46BC}"/>
              </a:ext>
            </a:extLst>
          </p:cNvPr>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138243" name="Rectangle 1027">
            <a:extLst>
              <a:ext uri="{FF2B5EF4-FFF2-40B4-BE49-F238E27FC236}">
                <a16:creationId xmlns:a16="http://schemas.microsoft.com/office/drawing/2014/main" id="{B52F05FA-7AE3-8C45-B1DF-9BBC0086F0F2}"/>
              </a:ext>
            </a:extLst>
          </p:cNvPr>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1419" tIns="45710" rIns="91419" bIns="45710"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What is GOS</a:t>
            </a:r>
          </a:p>
          <a:p>
            <a:pPr eaLnBrk="1" hangingPunct="1">
              <a:spcBef>
                <a:spcPct val="0"/>
              </a:spcBef>
            </a:pPr>
            <a:r>
              <a:rPr lang="en-US" altLang="en-US" b="1">
                <a:ea typeface="ＭＳ Ｐゴシック" panose="020B0600070205080204" pitchFamily="34" charset="-128"/>
              </a:rPr>
              <a:t>In this study, water was filtered and sequenced.  In addition, environmental features such as temperature, salinity, etc were also collected</a:t>
            </a:r>
          </a:p>
          <a:p>
            <a:pPr eaLnBrk="1" hangingPunct="1">
              <a:spcBef>
                <a:spcPct val="0"/>
              </a:spcBef>
            </a:pPr>
            <a:r>
              <a:rPr lang="en-US" altLang="en-US" b="1">
                <a:ea typeface="ＭＳ Ｐゴシック" panose="020B0600070205080204" pitchFamily="34" charset="-128"/>
              </a:rPr>
              <a:t>WE USED THIS DATASET to investigate our initial hypothesis that </a:t>
            </a:r>
          </a:p>
          <a:p>
            <a:pPr eaLnBrk="1" hangingPunct="1">
              <a:spcBef>
                <a:spcPct val="0"/>
              </a:spcBef>
            </a:pPr>
            <a:r>
              <a:rPr lang="en-US" altLang="en-US" b="1">
                <a:ea typeface="ＭＳ Ｐゴシック" panose="020B0600070205080204" pitchFamily="34" charset="-128"/>
              </a:rPr>
              <a:t>QUANTITATIVE DESCRIPTION OF how our environments are changing</a:t>
            </a:r>
          </a:p>
          <a:p>
            <a:pPr eaLnBrk="1" hangingPunct="1">
              <a:spcBef>
                <a:spcPct val="0"/>
              </a:spcBef>
            </a:pPr>
            <a:r>
              <a:rPr lang="en-US" altLang="en-US" b="1">
                <a:ea typeface="ＭＳ Ｐゴシック" panose="020B0600070205080204" pitchFamily="34" charset="-128"/>
              </a:rPr>
              <a:t>There would be co-variation between particular pathways and environmental features</a:t>
            </a:r>
          </a:p>
          <a:p>
            <a:pPr eaLnBrk="1" hangingPunct="1">
              <a:spcBef>
                <a:spcPct val="0"/>
              </a:spcBef>
            </a:pPr>
            <a:r>
              <a:rPr lang="en-US" altLang="en-US" b="1">
                <a:ea typeface="ＭＳ Ｐゴシック" panose="020B0600070205080204" pitchFamily="34" charset="-128"/>
              </a:rPr>
              <a:t>To do this, we first needed to map sequences to pathways</a:t>
            </a:r>
          </a:p>
          <a:p>
            <a:pPr eaLnBrk="1" hangingPunct="1">
              <a:spcBef>
                <a:spcPct val="0"/>
              </a:spcBef>
            </a:pPr>
            <a:r>
              <a:rPr lang="en-US" altLang="en-US" b="1">
                <a:ea typeface="ＭＳ Ｐゴシック" panose="020B0600070205080204" pitchFamily="34" charset="-128"/>
              </a:rPr>
              <a:t>Further, we wanted to use the measurements from the environment explicitly and  in the remainder of this section of the talk </a:t>
            </a:r>
          </a:p>
          <a:p>
            <a:pPr eaLnBrk="1" hangingPunct="1">
              <a:spcBef>
                <a:spcPct val="0"/>
              </a:spcBef>
            </a:pPr>
            <a:r>
              <a:rPr lang="en-US" altLang="en-US" b="1">
                <a:ea typeface="ＭＳ Ｐゴシック" panose="020B0600070205080204" pitchFamily="34" charset="-128"/>
              </a:rPr>
              <a:t>I will discuss the development of these methodologies and provide a few examples</a:t>
            </a:r>
          </a:p>
          <a:p>
            <a:pPr eaLnBrk="1" hangingPunct="1">
              <a:spcBef>
                <a:spcPct val="0"/>
              </a:spcBef>
            </a:pPr>
            <a:endParaRPr lang="en-US" altLang="en-US" b="1">
              <a:ea typeface="ＭＳ Ｐゴシック" panose="020B0600070205080204" pitchFamily="34" charset="-128"/>
            </a:endParaRPr>
          </a:p>
          <a:p>
            <a:pPr eaLnBrk="1" hangingPunct="1">
              <a:spcBef>
                <a:spcPct val="0"/>
              </a:spcBef>
            </a:pPr>
            <a:endParaRPr lang="en-US" altLang="en-US" b="1">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A0A7B1CC-A36B-014F-8A6E-285F0852B796}"/>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6D2D00EB-B8F0-DF4F-97CF-E6A5D9F160EF}" type="slidenum">
              <a:rPr lang="en-US" altLang="en-US">
                <a:solidFill>
                  <a:srgbClr val="000000"/>
                </a:solidFill>
                <a:latin typeface="Arial" panose="020B0604020202020204" pitchFamily="34" charset="0"/>
              </a:rPr>
              <a:pPr algn="r" eaLnBrk="1" hangingPunct="1">
                <a:spcBef>
                  <a:spcPct val="0"/>
                </a:spcBef>
              </a:pPr>
              <a:t>17</a:t>
            </a:fld>
            <a:endParaRPr lang="en-US" altLang="en-US">
              <a:solidFill>
                <a:srgbClr val="000000"/>
              </a:solidFill>
              <a:latin typeface="Arial" panose="020B0604020202020204" pitchFamily="34" charset="0"/>
            </a:endParaRPr>
          </a:p>
        </p:txBody>
      </p:sp>
      <p:sp>
        <p:nvSpPr>
          <p:cNvPr id="140290" name="Rectangle 2">
            <a:extLst>
              <a:ext uri="{FF2B5EF4-FFF2-40B4-BE49-F238E27FC236}">
                <a16:creationId xmlns:a16="http://schemas.microsoft.com/office/drawing/2014/main" id="{A44DFF01-4B9E-7D43-8D6E-D200A9B1AC53}"/>
              </a:ext>
            </a:extLst>
          </p:cNvPr>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142BD5C2-E5F5-7946-8D5F-6356A4AF7849}"/>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Step-wise (backwards elimination) linear regression to select features</a:t>
            </a:r>
          </a:p>
          <a:p>
            <a:pPr eaLnBrk="1" hangingPunct="1">
              <a:spcBef>
                <a:spcPct val="0"/>
              </a:spcBef>
            </a:pPr>
            <a:r>
              <a:rPr lang="en-US" altLang="en-US" b="1">
                <a:ea typeface="ＭＳ Ｐゴシック" panose="020B0600070205080204" pitchFamily="34" charset="-128"/>
              </a:rPr>
              <a:t>Metabolic repertoire of microbial community modulated by a number of different environmental features</a:t>
            </a:r>
          </a:p>
          <a:p>
            <a:pPr eaLnBrk="1" hangingPunct="1">
              <a:spcBef>
                <a:spcPct val="0"/>
              </a:spcBef>
            </a:pPr>
            <a:r>
              <a:rPr lang="en-US" altLang="en-US" b="1">
                <a:ea typeface="ＭＳ Ｐゴシック" panose="020B0600070205080204" pitchFamily="34" charset="-128"/>
              </a:rPr>
              <a:t>This treats each feature in isolation</a:t>
            </a:r>
          </a:p>
          <a:p>
            <a:pPr eaLnBrk="1" hangingPunct="1">
              <a:spcBef>
                <a:spcPct val="0"/>
              </a:spcBef>
            </a:pPr>
            <a:r>
              <a:rPr lang="en-US" altLang="en-US" b="1">
                <a:ea typeface="ＭＳ Ｐゴシック" panose="020B0600070205080204" pitchFamily="34" charset="-128"/>
              </a:rPr>
              <a:t>We want a way to look at the environment as a whole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8FD3FE41-D1DA-AC4C-AD98-A2522D4F3AAD}"/>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9707ACFF-453F-2647-98FC-423F3BB80A52}" type="slidenum">
              <a:rPr lang="en-US" altLang="en-US">
                <a:solidFill>
                  <a:srgbClr val="000000"/>
                </a:solidFill>
                <a:latin typeface="Arial" panose="020B0604020202020204" pitchFamily="34" charset="0"/>
              </a:rPr>
              <a:pPr algn="r" eaLnBrk="1" hangingPunct="1">
                <a:spcBef>
                  <a:spcPct val="0"/>
                </a:spcBef>
              </a:pPr>
              <a:t>18</a:t>
            </a:fld>
            <a:endParaRPr lang="en-US" altLang="en-US">
              <a:solidFill>
                <a:srgbClr val="000000"/>
              </a:solidFill>
              <a:latin typeface="Arial" panose="020B0604020202020204" pitchFamily="34" charset="0"/>
            </a:endParaRPr>
          </a:p>
        </p:txBody>
      </p:sp>
      <p:sp>
        <p:nvSpPr>
          <p:cNvPr id="142338" name="Rectangle 2">
            <a:extLst>
              <a:ext uri="{FF2B5EF4-FFF2-40B4-BE49-F238E27FC236}">
                <a16:creationId xmlns:a16="http://schemas.microsoft.com/office/drawing/2014/main" id="{B4ACB5A1-621C-3E46-93CF-FDD278235E0F}"/>
              </a:ext>
            </a:extLst>
          </p:cNvPr>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142339" name="Rectangle 3">
            <a:extLst>
              <a:ext uri="{FF2B5EF4-FFF2-40B4-BE49-F238E27FC236}">
                <a16:creationId xmlns:a16="http://schemas.microsoft.com/office/drawing/2014/main" id="{6E12F6DB-94C1-B143-89F9-43C638CD989F}"/>
              </a:ext>
            </a:extLst>
          </p:cNvPr>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1419" tIns="45710" rIns="91419" bIns="45710"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Blood pressure, cholesterol levels, body weight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9C222EED-F911-5E41-9F35-AE8144C3DDC6}"/>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BAFC16E-2D00-CD4A-A405-122D78C8E304}" type="slidenum">
              <a:rPr lang="en-US" altLang="en-US">
                <a:solidFill>
                  <a:srgbClr val="000000"/>
                </a:solidFill>
                <a:latin typeface="Arial" panose="020B0604020202020204" pitchFamily="34" charset="0"/>
              </a:rPr>
              <a:pPr algn="r" eaLnBrk="1" hangingPunct="1">
                <a:spcBef>
                  <a:spcPct val="0"/>
                </a:spcBef>
              </a:pPr>
              <a:t>19</a:t>
            </a:fld>
            <a:endParaRPr lang="en-US" altLang="en-US">
              <a:solidFill>
                <a:srgbClr val="000000"/>
              </a:solidFill>
              <a:latin typeface="Arial" panose="020B0604020202020204" pitchFamily="34" charset="0"/>
            </a:endParaRPr>
          </a:p>
        </p:txBody>
      </p:sp>
      <p:sp>
        <p:nvSpPr>
          <p:cNvPr id="144386" name="Rectangle 2">
            <a:extLst>
              <a:ext uri="{FF2B5EF4-FFF2-40B4-BE49-F238E27FC236}">
                <a16:creationId xmlns:a16="http://schemas.microsoft.com/office/drawing/2014/main" id="{4567644C-E48E-314C-A06D-71F710181F90}"/>
              </a:ext>
            </a:extLst>
          </p:cNvPr>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144387" name="Rectangle 3">
            <a:extLst>
              <a:ext uri="{FF2B5EF4-FFF2-40B4-BE49-F238E27FC236}">
                <a16:creationId xmlns:a16="http://schemas.microsoft.com/office/drawing/2014/main" id="{610450CD-3A2D-BF47-B565-B2A136B1A63E}"/>
              </a:ext>
            </a:extLst>
          </p:cNvPr>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1419" tIns="45710" rIns="91419" bIns="45710"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Blood pressure, cholesterol levels, body weight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58F4023D-8869-0340-B591-FB076DA28097}"/>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912C3AC0-8E38-914A-9103-A6F24380BF15}" type="slidenum">
              <a:rPr lang="en-US" altLang="en-US">
                <a:solidFill>
                  <a:srgbClr val="000000"/>
                </a:solidFill>
                <a:latin typeface="Arial" panose="020B0604020202020204" pitchFamily="34" charset="0"/>
              </a:rPr>
              <a:pPr algn="r" eaLnBrk="1" hangingPunct="1">
                <a:spcBef>
                  <a:spcPct val="0"/>
                </a:spcBef>
              </a:pPr>
              <a:t>20</a:t>
            </a:fld>
            <a:endParaRPr lang="en-US" altLang="en-US">
              <a:solidFill>
                <a:srgbClr val="000000"/>
              </a:solidFill>
              <a:latin typeface="Arial" panose="020B0604020202020204" pitchFamily="34" charset="0"/>
            </a:endParaRPr>
          </a:p>
        </p:txBody>
      </p:sp>
      <p:sp>
        <p:nvSpPr>
          <p:cNvPr id="146434" name="Rectangle 2">
            <a:extLst>
              <a:ext uri="{FF2B5EF4-FFF2-40B4-BE49-F238E27FC236}">
                <a16:creationId xmlns:a16="http://schemas.microsoft.com/office/drawing/2014/main" id="{0D2C3E22-0B04-0F48-B448-4466BA19E1DA}"/>
              </a:ext>
            </a:extLst>
          </p:cNvPr>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9E376566-69AF-3648-8FEE-90857B7B44AB}"/>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numCol="1" anchor="t" anchorCtr="0" compatLnSpc="1">
            <a:prstTxWarp prst="textNoShape">
              <a:avLst/>
            </a:prstTxWarp>
          </a:bodyPr>
          <a:lstStyle/>
          <a:p>
            <a:pPr marL="214313" indent="-214313" eaLnBrk="1" hangingPunct="1">
              <a:spcBef>
                <a:spcPct val="0"/>
              </a:spcBef>
            </a:pPr>
            <a:r>
              <a:rPr lang="en-US" altLang="en-US" b="1">
                <a:ea typeface="ＭＳ Ｐゴシック" panose="020B0600070205080204" pitchFamily="34" charset="-128"/>
              </a:rPr>
              <a:t>I am first going to give a high-level overview of how we can use this technique to investigate the co-variation between the environment and metabolic pathways</a:t>
            </a:r>
          </a:p>
          <a:p>
            <a:pPr marL="214313" indent="-214313" eaLnBrk="1" hangingPunct="1">
              <a:spcBef>
                <a:spcPct val="0"/>
              </a:spcBef>
            </a:pPr>
            <a:r>
              <a:rPr lang="en-US" altLang="en-US" b="1">
                <a:ea typeface="ＭＳ Ｐゴシック" panose="020B0600070205080204" pitchFamily="34" charset="-128"/>
              </a:rPr>
              <a:t>Next, since George mentioned a few statisticians will be in the audience, I want to briefly provide a little bit of the technical details to give some intiution (you can ignore this).  </a:t>
            </a:r>
            <a:endParaRPr lang="en-US" altLang="en-US" sz="1300" b="1">
              <a:ea typeface="ＭＳ Ｐゴシック" panose="020B0600070205080204" pitchFamily="34" charset="-128"/>
            </a:endParaRPr>
          </a:p>
          <a:p>
            <a:pPr marL="214313" indent="-214313" eaLnBrk="1" hangingPunct="1">
              <a:spcBef>
                <a:spcPct val="0"/>
              </a:spcBef>
            </a:pPr>
            <a:r>
              <a:rPr lang="en-US" altLang="en-US" b="1">
                <a:ea typeface="ＭＳ Ｐゴシック" panose="020B0600070205080204" pitchFamily="34" charset="-128"/>
              </a:rPr>
              <a:t>Maximize the objective function, can be formulated as an eigen problem</a:t>
            </a:r>
          </a:p>
          <a:p>
            <a:pPr marL="214313" indent="-214313" eaLnBrk="1" hangingPunct="1">
              <a:spcBef>
                <a:spcPct val="0"/>
              </a:spcBef>
            </a:pPr>
            <a:r>
              <a:rPr lang="en-US" altLang="en-US" b="1">
                <a:ea typeface="ＭＳ Ｐゴシック" panose="020B0600070205080204" pitchFamily="34" charset="-128"/>
              </a:rPr>
              <a:t>Plotting degrees in the same coordinate system with carbohydrate metabolism or methionine biosynthesis would not make any sense. </a:t>
            </a:r>
          </a:p>
          <a:p>
            <a:pPr marL="214313" indent="-214313" eaLnBrk="1" hangingPunct="1">
              <a:spcBef>
                <a:spcPct val="0"/>
              </a:spcBef>
            </a:pPr>
            <a:r>
              <a:rPr lang="en-US" altLang="en-US" b="1">
                <a:ea typeface="ＭＳ Ｐゴシック" panose="020B0600070205080204" pitchFamily="34" charset="-128"/>
              </a:rPr>
              <a:t>First dimension then we take the orthogonal direction</a:t>
            </a:r>
          </a:p>
          <a:p>
            <a:pPr marL="214313" indent="-214313" eaLnBrk="1" hangingPunct="1">
              <a:spcBef>
                <a:spcPct val="0"/>
              </a:spcBef>
            </a:pPr>
            <a:r>
              <a:rPr lang="en-US" altLang="en-US" b="1">
                <a:ea typeface="ＭＳ Ｐゴシック" panose="020B0600070205080204" pitchFamily="34" charset="-128"/>
              </a:rPr>
              <a:t>The goal of this technique is to interpret cross-variance matrices.</a:t>
            </a:r>
          </a:p>
          <a:p>
            <a:pPr marL="214313" indent="-214313" eaLnBrk="1" hangingPunct="1">
              <a:spcBef>
                <a:spcPct val="0"/>
              </a:spcBef>
            </a:pPr>
            <a:r>
              <a:rPr lang="en-US" altLang="en-US" b="1">
                <a:ea typeface="ＭＳ Ｐゴシック" panose="020B0600070205080204" pitchFamily="34" charset="-128"/>
              </a:rPr>
              <a:t>More formally, we are defining a change of basis.</a:t>
            </a:r>
          </a:p>
          <a:p>
            <a:pPr marL="214313" indent="-214313" eaLnBrk="1" hangingPunct="1">
              <a:spcBef>
                <a:spcPct val="0"/>
              </a:spcBef>
            </a:pPr>
            <a:r>
              <a:rPr lang="en-US" altLang="en-US" b="1">
                <a:ea typeface="ＭＳ Ｐゴシック" panose="020B0600070205080204" pitchFamily="34" charset="-128"/>
              </a:rPr>
              <a:t>We compute the covariance </a:t>
            </a:r>
          </a:p>
          <a:p>
            <a:pPr marL="214313" indent="-214313" eaLnBrk="1" hangingPunct="1">
              <a:spcBef>
                <a:spcPct val="0"/>
              </a:spcBef>
            </a:pPr>
            <a:endParaRPr lang="en-US" altLang="en-US" b="1">
              <a:ea typeface="ＭＳ Ｐゴシック" panose="020B0600070205080204" pitchFamily="34" charset="-128"/>
            </a:endParaRPr>
          </a:p>
          <a:p>
            <a:pPr marL="214313" indent="-214313" eaLnBrk="1" hangingPunct="1">
              <a:spcBef>
                <a:spcPct val="0"/>
              </a:spcBef>
            </a:pPr>
            <a:endParaRPr lang="en-US" altLang="en-US" b="1">
              <a:ea typeface="ＭＳ Ｐゴシック" panose="020B0600070205080204" pitchFamily="34" charset="-128"/>
            </a:endParaRPr>
          </a:p>
          <a:p>
            <a:pPr marL="214313" indent="-214313" eaLnBrk="1" hangingPunct="1">
              <a:spcBef>
                <a:spcPct val="0"/>
              </a:spcBef>
            </a:pPr>
            <a:r>
              <a:rPr lang="en-US" altLang="en-US" b="1">
                <a:ea typeface="ＭＳ Ｐゴシック" panose="020B0600070205080204" pitchFamily="34" charset="-128"/>
              </a:rPr>
              <a:t>The units are completely different!!</a:t>
            </a:r>
          </a:p>
          <a:p>
            <a:pPr marL="214313" indent="-214313" eaLnBrk="1" hangingPunct="1">
              <a:spcBef>
                <a:spcPct val="0"/>
              </a:spcBef>
            </a:pPr>
            <a:endParaRPr lang="en-US" altLang="en-US" b="1">
              <a:ea typeface="ＭＳ Ｐゴシック" panose="020B0600070205080204" pitchFamily="34" charset="-128"/>
            </a:endParaRPr>
          </a:p>
          <a:p>
            <a:pPr marL="214313" indent="-214313" eaLnBrk="1" hangingPunct="1">
              <a:spcBef>
                <a:spcPct val="0"/>
              </a:spcBef>
            </a:pPr>
            <a:r>
              <a:rPr lang="en-US" altLang="en-US" b="1">
                <a:ea typeface="ＭＳ Ｐゴシック" panose="020B0600070205080204" pitchFamily="34" charset="-128"/>
              </a:rPr>
              <a:t>However, the power of CCA is that defines a new coordinate system as shown by the heavy dotted line and thin dashed line in the plot</a:t>
            </a:r>
          </a:p>
          <a:p>
            <a:pPr marL="214313" indent="-214313" eaLnBrk="1" hangingPunct="1">
              <a:spcBef>
                <a:spcPct val="0"/>
              </a:spcBef>
            </a:pPr>
            <a:r>
              <a:rPr lang="en-US" altLang="en-US" b="1">
                <a:ea typeface="ＭＳ Ｐゴシック" panose="020B0600070205080204" pitchFamily="34" charset="-128"/>
              </a:rPr>
              <a:t>The normalized weights essentially give pathways and environment the same units </a:t>
            </a:r>
          </a:p>
          <a:p>
            <a:pPr marL="214313" indent="-214313" eaLnBrk="1" hangingPunct="1">
              <a:spcBef>
                <a:spcPct val="0"/>
              </a:spcBef>
            </a:pPr>
            <a:endParaRPr lang="en-US" altLang="en-US" b="1">
              <a:ea typeface="ＭＳ Ｐゴシック" panose="020B0600070205080204" pitchFamily="34" charset="-128"/>
            </a:endParaRPr>
          </a:p>
          <a:p>
            <a:pPr marL="214313" indent="-214313" eaLnBrk="1" hangingPunct="1">
              <a:spcBef>
                <a:spcPct val="0"/>
              </a:spcBef>
            </a:pPr>
            <a:r>
              <a:rPr lang="en-US" altLang="en-US" b="1">
                <a:ea typeface="ＭＳ Ｐゴシック" panose="020B0600070205080204" pitchFamily="34" charset="-128"/>
              </a:rPr>
              <a:t>The circle around 0.3 represents the accepted cut-off for features that do </a:t>
            </a:r>
            <a:r>
              <a:rPr lang="ja-JP" altLang="en-US" b="1">
                <a:ea typeface="ＭＳ Ｐゴシック" panose="020B0600070205080204" pitchFamily="34" charset="-128"/>
              </a:rPr>
              <a:t>“</a:t>
            </a:r>
            <a:r>
              <a:rPr lang="en-US" altLang="ja-JP" b="1">
                <a:ea typeface="ＭＳ Ｐゴシック" panose="020B0600070205080204" pitchFamily="34" charset="-128"/>
              </a:rPr>
              <a:t>fit the model</a:t>
            </a:r>
            <a:r>
              <a:rPr lang="ja-JP" altLang="en-US" b="1">
                <a:ea typeface="ＭＳ Ｐゴシック" panose="020B0600070205080204" pitchFamily="34" charset="-128"/>
              </a:rPr>
              <a:t>”</a:t>
            </a:r>
            <a:r>
              <a:rPr lang="en-US" altLang="ja-JP" b="1">
                <a:ea typeface="ＭＳ Ｐゴシック" panose="020B0600070205080204" pitchFamily="34" charset="-128"/>
              </a:rPr>
              <a:t> or are co-varying and those that don</a:t>
            </a:r>
            <a:r>
              <a:rPr lang="ja-JP" altLang="en-US" b="1">
                <a:ea typeface="ＭＳ Ｐゴシック" panose="020B0600070205080204" pitchFamily="34" charset="-128"/>
              </a:rPr>
              <a:t>’</a:t>
            </a:r>
            <a:r>
              <a:rPr lang="en-US" altLang="ja-JP" b="1">
                <a:ea typeface="ＭＳ Ｐゴシック" panose="020B0600070205080204" pitchFamily="34" charset="-128"/>
              </a:rPr>
              <a:t>t</a:t>
            </a:r>
          </a:p>
          <a:p>
            <a:pPr marL="214313" indent="-214313" eaLnBrk="1" hangingPunct="1">
              <a:spcBef>
                <a:spcPct val="0"/>
              </a:spcBef>
            </a:pPr>
            <a:r>
              <a:rPr lang="en-US" altLang="en-US" b="1">
                <a:ea typeface="ＭＳ Ｐゴシック" panose="020B0600070205080204" pitchFamily="34" charset="-128"/>
              </a:rPr>
              <a:t>In the next few slides, I will show these results plotted in a couple of different ways to provide some intuition on what they mean</a:t>
            </a:r>
          </a:p>
          <a:p>
            <a:pPr marL="214313" indent="-214313" eaLnBrk="1" hangingPunct="1">
              <a:spcBef>
                <a:spcPct val="0"/>
              </a:spcBef>
            </a:pPr>
            <a:r>
              <a:rPr lang="en-US" altLang="en-US" b="1">
                <a:ea typeface="ＭＳ Ｐゴシック" panose="020B0600070205080204" pitchFamily="34" charset="-128"/>
              </a:rPr>
              <a:t>Further, I will use </a:t>
            </a:r>
            <a:r>
              <a:rPr lang="ja-JP" altLang="en-US" b="1">
                <a:ea typeface="ＭＳ Ｐゴシック" panose="020B0600070205080204" pitchFamily="34" charset="-128"/>
              </a:rPr>
              <a:t>“</a:t>
            </a:r>
            <a:r>
              <a:rPr lang="en-US" altLang="ja-JP" b="1">
                <a:ea typeface="ＭＳ Ｐゴシック" panose="020B0600070205080204" pitchFamily="34" charset="-128"/>
              </a:rPr>
              <a:t>footprints</a:t>
            </a:r>
            <a:r>
              <a:rPr lang="ja-JP" altLang="en-US" b="1">
                <a:ea typeface="ＭＳ Ｐゴシック" panose="020B0600070205080204" pitchFamily="34" charset="-128"/>
              </a:rPr>
              <a:t>”</a:t>
            </a:r>
            <a:r>
              <a:rPr lang="en-US" altLang="ja-JP" b="1">
                <a:ea typeface="ＭＳ Ｐゴシック" panose="020B0600070205080204" pitchFamily="34" charset="-128"/>
              </a:rPr>
              <a:t> derived from all  three levels of the analysis: linear models, DPM, and CCA to illustrate more general trends in linking environment and metabolism</a:t>
            </a:r>
            <a:endParaRPr lang="en-US" altLang="en-US" b="1">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9D3638AD-DD53-E84C-9F9A-6A7A3D1CDD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3526D7A-D867-1045-8EA1-732999F813A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594" name="Rectangle 2">
            <a:extLst>
              <a:ext uri="{FF2B5EF4-FFF2-40B4-BE49-F238E27FC236}">
                <a16:creationId xmlns:a16="http://schemas.microsoft.com/office/drawing/2014/main" id="{5DAB9A44-8EC8-0242-B5A9-E2DBD908F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FB6B5DA6-C9C6-284F-813A-1B43CCDBF0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4489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BC33F0D8-1E70-7348-AC07-CB04DC84742B}"/>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3652E9B8-9743-B54A-A923-83AC4F31AF2A}" type="slidenum">
              <a:rPr lang="en-US" altLang="en-US">
                <a:solidFill>
                  <a:srgbClr val="000000"/>
                </a:solidFill>
                <a:latin typeface="Arial" panose="020B0604020202020204" pitchFamily="34" charset="0"/>
              </a:rPr>
              <a:pPr algn="r" eaLnBrk="1" hangingPunct="1">
                <a:spcBef>
                  <a:spcPct val="0"/>
                </a:spcBef>
              </a:pPr>
              <a:t>21</a:t>
            </a:fld>
            <a:endParaRPr lang="en-US" altLang="en-US">
              <a:solidFill>
                <a:srgbClr val="000000"/>
              </a:solidFill>
              <a:latin typeface="Arial" panose="020B0604020202020204" pitchFamily="34" charset="0"/>
            </a:endParaRPr>
          </a:p>
        </p:txBody>
      </p:sp>
      <p:sp>
        <p:nvSpPr>
          <p:cNvPr id="148482" name="Rectangle 1026">
            <a:extLst>
              <a:ext uri="{FF2B5EF4-FFF2-40B4-BE49-F238E27FC236}">
                <a16:creationId xmlns:a16="http://schemas.microsoft.com/office/drawing/2014/main" id="{69091258-E558-0C49-A0EE-7B4D3057E26E}"/>
              </a:ext>
            </a:extLst>
          </p:cNvPr>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148483" name="Rectangle 1027">
            <a:extLst>
              <a:ext uri="{FF2B5EF4-FFF2-40B4-BE49-F238E27FC236}">
                <a16:creationId xmlns:a16="http://schemas.microsoft.com/office/drawing/2014/main" id="{2655B4D1-67C9-E24B-8458-7458F825EB71}"/>
              </a:ext>
            </a:extLst>
          </p:cNvPr>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1419" tIns="45710" rIns="91419" bIns="45710"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Because if we showed this bullseye it would just be a cloud dense mess of points; I am going to display the results in a slightly different way</a:t>
            </a:r>
          </a:p>
          <a:p>
            <a:pPr eaLnBrk="1" hangingPunct="1">
              <a:spcBef>
                <a:spcPct val="0"/>
              </a:spcBef>
            </a:pPr>
            <a:r>
              <a:rPr lang="en-US" altLang="en-US" b="1">
                <a:ea typeface="ＭＳ Ｐゴシック" panose="020B0600070205080204" pitchFamily="34" charset="-128"/>
              </a:rPr>
              <a:t>Here I am showing a representation of the metabolic map </a:t>
            </a:r>
          </a:p>
          <a:p>
            <a:pPr eaLnBrk="1" hangingPunct="1">
              <a:spcBef>
                <a:spcPct val="0"/>
              </a:spcBef>
            </a:pPr>
            <a:endParaRPr lang="en-US" altLang="en-US" b="1">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The strength of the pathways</a:t>
            </a:r>
            <a:r>
              <a:rPr lang="ja-JP" altLang="en-US" b="1">
                <a:ea typeface="ＭＳ Ｐゴシック" panose="020B0600070205080204" pitchFamily="34" charset="-128"/>
              </a:rPr>
              <a:t>’</a:t>
            </a:r>
            <a:r>
              <a:rPr lang="en-US" altLang="ja-JP" b="1">
                <a:ea typeface="ＭＳ Ｐゴシック" panose="020B0600070205080204" pitchFamily="34" charset="-128"/>
              </a:rPr>
              <a:t> environmental co-variation is color-coded (yellow strongest to blue weakest) as measured by the absolute value of their structural correlations (normalized weights) derived from CCA.  </a:t>
            </a:r>
          </a:p>
          <a:p>
            <a:pPr eaLnBrk="1" hangingPunct="1">
              <a:spcBef>
                <a:spcPct val="0"/>
              </a:spcBef>
            </a:pPr>
            <a:r>
              <a:rPr lang="en-US" altLang="en-US" b="1">
                <a:ea typeface="ＭＳ Ｐゴシック" panose="020B0600070205080204" pitchFamily="34" charset="-128"/>
              </a:rPr>
              <a:t>Nodes (balls) symbolize compound, whereas connecting lines are enzymes.</a:t>
            </a:r>
          </a:p>
          <a:p>
            <a:pPr eaLnBrk="1" hangingPunct="1">
              <a:spcBef>
                <a:spcPct val="0"/>
              </a:spcBef>
            </a:pPr>
            <a:r>
              <a:rPr lang="en-US" altLang="en-US" b="1">
                <a:ea typeface="ＭＳ Ｐゴシック" panose="020B0600070205080204" pitchFamily="34" charset="-128"/>
              </a:rPr>
              <a:t>Balls and lines are color-coded according to their KEGG-level co-variation score, which is calculated as an aggregate over all enzymes (lines) in a given map; all enzymes (lines) corresponding to a single KEGG map will have the same color.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6F27E0C9-3C6A-F647-8288-4268AAE985AA}"/>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5F5607B4-3F57-8E45-A08A-F6809E387A77}" type="slidenum">
              <a:rPr lang="en-US" altLang="en-US">
                <a:solidFill>
                  <a:srgbClr val="000000"/>
                </a:solidFill>
                <a:latin typeface="Arial" panose="020B0604020202020204" pitchFamily="34" charset="0"/>
              </a:rPr>
              <a:pPr algn="r" eaLnBrk="1" hangingPunct="1">
                <a:spcBef>
                  <a:spcPct val="0"/>
                </a:spcBef>
              </a:pPr>
              <a:t>22</a:t>
            </a:fld>
            <a:endParaRPr lang="en-US" altLang="en-US">
              <a:solidFill>
                <a:srgbClr val="000000"/>
              </a:solidFill>
              <a:latin typeface="Arial" panose="020B0604020202020204" pitchFamily="34" charset="0"/>
            </a:endParaRPr>
          </a:p>
        </p:txBody>
      </p:sp>
      <p:sp>
        <p:nvSpPr>
          <p:cNvPr id="150530" name="Rectangle 2">
            <a:extLst>
              <a:ext uri="{FF2B5EF4-FFF2-40B4-BE49-F238E27FC236}">
                <a16:creationId xmlns:a16="http://schemas.microsoft.com/office/drawing/2014/main" id="{68152BE0-897D-A94A-A2D1-E45B64C33E6F}"/>
              </a:ext>
            </a:extLst>
          </p:cNvPr>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927060C6-2778-0E4F-9F95-C16F9CA8DBC3}"/>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5B16024B-8884-3548-B0E4-5C54D3E424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716B30E0-21B1-0E47-B9BA-16A9EA052D3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642" name="Rectangle 2">
            <a:extLst>
              <a:ext uri="{FF2B5EF4-FFF2-40B4-BE49-F238E27FC236}">
                <a16:creationId xmlns:a16="http://schemas.microsoft.com/office/drawing/2014/main" id="{4C64CB20-4DC9-5D4D-9D56-60A9CD9828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a:extLst>
              <a:ext uri="{FF2B5EF4-FFF2-40B4-BE49-F238E27FC236}">
                <a16:creationId xmlns:a16="http://schemas.microsoft.com/office/drawing/2014/main" id="{6BF9767E-3228-8D4F-A201-4412AA1BF1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Helvetica" pitchFamily="2" charset="0"/>
                <a:ea typeface="ＭＳ Ｐゴシック" panose="020B0600070205080204" pitchFamily="34" charset="-128"/>
              </a:rPr>
              <a:t>A biplot can be obtained through either PCA or SVD.</a:t>
            </a:r>
          </a:p>
          <a:p>
            <a:pPr eaLnBrk="1" hangingPunct="1">
              <a:spcBef>
                <a:spcPct val="0"/>
              </a:spcBef>
            </a:pPr>
            <a:r>
              <a:rPr lang="en-US" altLang="en-US">
                <a:latin typeface="Helvetica" pitchFamily="2" charset="0"/>
                <a:ea typeface="ＭＳ Ｐゴシック" panose="020B0600070205080204" pitchFamily="34" charset="-128"/>
              </a:rPr>
              <a:t>A biplot is a direct visual representation of three types of relationships.</a:t>
            </a:r>
          </a:p>
          <a:p>
            <a:pPr lvl="1" eaLnBrk="1" hangingPunct="1">
              <a:spcBef>
                <a:spcPct val="0"/>
              </a:spcBef>
            </a:pPr>
            <a:r>
              <a:rPr lang="en-US" altLang="en-US">
                <a:latin typeface="Helvetica" pitchFamily="2" charset="0"/>
                <a:ea typeface="ＭＳ Ｐゴシック" panose="020B0600070205080204" pitchFamily="34" charset="-128"/>
              </a:rPr>
              <a:t>Observation to observation (point to point): are two observations like each other?</a:t>
            </a:r>
          </a:p>
          <a:p>
            <a:pPr lvl="1" eaLnBrk="1" hangingPunct="1">
              <a:spcBef>
                <a:spcPct val="0"/>
              </a:spcBef>
            </a:pPr>
            <a:r>
              <a:rPr lang="en-US" altLang="en-US">
                <a:latin typeface="Helvetica" pitchFamily="2" charset="0"/>
                <a:ea typeface="ＭＳ Ｐゴシック" panose="020B0600070205080204" pitchFamily="34" charset="-128"/>
              </a:rPr>
              <a:t>Variable to variable (line to line): are two variables correlated?</a:t>
            </a:r>
          </a:p>
          <a:p>
            <a:pPr lvl="1" eaLnBrk="1" hangingPunct="1">
              <a:spcBef>
                <a:spcPct val="0"/>
              </a:spcBef>
            </a:pPr>
            <a:r>
              <a:rPr lang="en-US" altLang="en-US">
                <a:latin typeface="Helvetica" pitchFamily="2" charset="0"/>
                <a:ea typeface="ＭＳ Ｐゴシック" panose="020B0600070205080204" pitchFamily="34" charset="-128"/>
              </a:rPr>
              <a:t>Observation to variable (point to line): How significant is a variable to an observation?</a:t>
            </a:r>
          </a:p>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58123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5E5439E7-4FF7-B84F-985F-BDFC6C69FA38}"/>
              </a:ext>
            </a:extLst>
          </p:cNvPr>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49" rIns="97498" bIns="48749" anchor="b"/>
          <a:lstStyle>
            <a:lvl1pPr defTabSz="9842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842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84250" rtl="0" eaLnBrk="0" fontAlgn="base" latinLnBrk="0" hangingPunct="0">
              <a:lnSpc>
                <a:spcPct val="100000"/>
              </a:lnSpc>
              <a:spcBef>
                <a:spcPct val="0"/>
              </a:spcBef>
              <a:spcAft>
                <a:spcPct val="0"/>
              </a:spcAft>
              <a:buClrTx/>
              <a:buSzTx/>
              <a:buFontTx/>
              <a:buNone/>
              <a:tabLst/>
              <a:defRPr/>
            </a:pPr>
            <a:fld id="{B0639E19-A148-0341-8DC9-2FA2DB12BEC1}"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84250" rtl="0" eaLnBrk="0" fontAlgn="base" latinLnBrk="0" hangingPunct="0">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690" name="Rectangle 2">
            <a:extLst>
              <a:ext uri="{FF2B5EF4-FFF2-40B4-BE49-F238E27FC236}">
                <a16:creationId xmlns:a16="http://schemas.microsoft.com/office/drawing/2014/main" id="{55C6D6CA-5645-3248-B8B4-0102548AD7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91AC7D69-FE30-F747-8545-975C74FEE4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79120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C23ACE2F-83F0-564C-8541-5BCF251B5257}"/>
              </a:ext>
            </a:extLst>
          </p:cNvPr>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49" rIns="97498" bIns="48749" anchor="b"/>
          <a:lstStyle>
            <a:lvl1pPr defTabSz="9842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842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84250" rtl="0" eaLnBrk="0" fontAlgn="base" latinLnBrk="0" hangingPunct="0">
              <a:lnSpc>
                <a:spcPct val="100000"/>
              </a:lnSpc>
              <a:spcBef>
                <a:spcPct val="0"/>
              </a:spcBef>
              <a:spcAft>
                <a:spcPct val="0"/>
              </a:spcAft>
              <a:buClrTx/>
              <a:buSzTx/>
              <a:buFontTx/>
              <a:buNone/>
              <a:tabLst/>
              <a:defRPr/>
            </a:pPr>
            <a:fld id="{C22474C7-2599-914B-85C1-DB4E1A56FF3B}"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84250" rtl="0" eaLnBrk="0" fontAlgn="base" latinLnBrk="0" hangingPunct="0">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738" name="Rectangle 2">
            <a:extLst>
              <a:ext uri="{FF2B5EF4-FFF2-40B4-BE49-F238E27FC236}">
                <a16:creationId xmlns:a16="http://schemas.microsoft.com/office/drawing/2014/main" id="{E67B7E28-D6F5-2442-9329-7A6DDBCAA6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0B797143-52FD-2A4D-A78E-67FBEF255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9057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7D8CBEDB-9677-434B-BE03-D9D2FCA96162}"/>
              </a:ext>
            </a:extLst>
          </p:cNvPr>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49" rIns="97498" bIns="48749" anchor="b"/>
          <a:lstStyle>
            <a:lvl1pPr defTabSz="9842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842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84250" rtl="0" eaLnBrk="0" fontAlgn="base" latinLnBrk="0" hangingPunct="0">
              <a:lnSpc>
                <a:spcPct val="100000"/>
              </a:lnSpc>
              <a:spcBef>
                <a:spcPct val="0"/>
              </a:spcBef>
              <a:spcAft>
                <a:spcPct val="0"/>
              </a:spcAft>
              <a:buClrTx/>
              <a:buSzTx/>
              <a:buFontTx/>
              <a:buNone/>
              <a:tabLst/>
              <a:defRPr/>
            </a:pPr>
            <a:fld id="{C381879E-6E22-AE4F-AF98-033B907F952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84250" rtl="0" eaLnBrk="0" fontAlgn="base" latinLnBrk="0" hangingPunct="0">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786" name="Rectangle 2">
            <a:extLst>
              <a:ext uri="{FF2B5EF4-FFF2-40B4-BE49-F238E27FC236}">
                <a16:creationId xmlns:a16="http://schemas.microsoft.com/office/drawing/2014/main" id="{6470B8C6-5741-DD48-A24B-2B082D7964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E1BCD75C-FBAF-564C-8834-A8314D414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067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5B42547A-5E52-1E4D-9024-ABA17D31BD28}"/>
              </a:ext>
            </a:extLst>
          </p:cNvPr>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49" rIns="97498" bIns="48749" anchor="b"/>
          <a:lstStyle>
            <a:lvl1pPr defTabSz="9842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842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84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84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84250" rtl="0" eaLnBrk="0" fontAlgn="base" latinLnBrk="0" hangingPunct="0">
              <a:lnSpc>
                <a:spcPct val="100000"/>
              </a:lnSpc>
              <a:spcBef>
                <a:spcPct val="0"/>
              </a:spcBef>
              <a:spcAft>
                <a:spcPct val="0"/>
              </a:spcAft>
              <a:buClrTx/>
              <a:buSzTx/>
              <a:buFontTx/>
              <a:buNone/>
              <a:tabLst/>
              <a:defRPr/>
            </a:pPr>
            <a:fld id="{371C5D86-0166-0B4E-A8C9-6EEC91642578}"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84250" rtl="0" eaLnBrk="0" fontAlgn="base" latinLnBrk="0" hangingPunct="0">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0834" name="Rectangle 2">
            <a:extLst>
              <a:ext uri="{FF2B5EF4-FFF2-40B4-BE49-F238E27FC236}">
                <a16:creationId xmlns:a16="http://schemas.microsoft.com/office/drawing/2014/main" id="{1BC3716D-CAF0-2A41-8CC5-E0D29A5E58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a:extLst>
              <a:ext uri="{FF2B5EF4-FFF2-40B4-BE49-F238E27FC236}">
                <a16:creationId xmlns:a16="http://schemas.microsoft.com/office/drawing/2014/main" id="{E0AD84B5-FF7B-7143-8BF6-B30056E78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2567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CEF3738-DAA5-F24C-9AF9-4AB403521A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413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413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413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0F6DB27-7623-B548-8E8D-1AA36F9E584D}" type="slidenum">
              <a:rPr lang="en-US" altLang="en-US" sz="1300" smtClean="0">
                <a:solidFill>
                  <a:srgbClr val="000000"/>
                </a:solidFill>
                <a:latin typeface="Arial" panose="020B0604020202020204" pitchFamily="34" charset="0"/>
              </a:rPr>
              <a:pPr eaLnBrk="0" hangingPunct="0">
                <a:spcBef>
                  <a:spcPct val="0"/>
                </a:spcBef>
              </a:pPr>
              <a:t>8</a:t>
            </a:fld>
            <a:endParaRPr lang="en-US" altLang="en-US" sz="1300">
              <a:solidFill>
                <a:srgbClr val="000000"/>
              </a:solidFill>
              <a:latin typeface="Arial" panose="020B0604020202020204" pitchFamily="34" charset="0"/>
            </a:endParaRPr>
          </a:p>
        </p:txBody>
      </p:sp>
      <p:sp>
        <p:nvSpPr>
          <p:cNvPr id="122882" name="Rectangle 2">
            <a:extLst>
              <a:ext uri="{FF2B5EF4-FFF2-40B4-BE49-F238E27FC236}">
                <a16:creationId xmlns:a16="http://schemas.microsoft.com/office/drawing/2014/main" id="{3150E9F7-65BF-5E42-B43A-3483FC4F00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a:extLst>
              <a:ext uri="{FF2B5EF4-FFF2-40B4-BE49-F238E27FC236}">
                <a16:creationId xmlns:a16="http://schemas.microsoft.com/office/drawing/2014/main" id="{D252A8B7-E5D5-AF4C-BD64-A42F631A33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Google Shape;58;g60d6cd2796_0_114:notes">
            <a:extLst>
              <a:ext uri="{FF2B5EF4-FFF2-40B4-BE49-F238E27FC236}">
                <a16:creationId xmlns:a16="http://schemas.microsoft.com/office/drawing/2014/main" id="{E15AB75A-129D-7247-A674-9DBA23E002E2}"/>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4930" name="Google Shape;59;g60d6cd2796_0_114:notes">
            <a:extLst>
              <a:ext uri="{FF2B5EF4-FFF2-40B4-BE49-F238E27FC236}">
                <a16:creationId xmlns:a16="http://schemas.microsoft.com/office/drawing/2014/main" id="{133A2FA4-428A-6A4C-BB63-7F8382522C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EB18D7F-04FC-244B-8527-FDA536AF26C9}"/>
              </a:ext>
            </a:extLst>
          </p:cNvPr>
          <p:cNvSpPr>
            <a:spLocks noGrp="1"/>
          </p:cNvSpPr>
          <p:nvPr>
            <p:ph type="dt" sz="half" idx="10"/>
          </p:nvPr>
        </p:nvSpPr>
        <p:spPr/>
        <p:txBody>
          <a:bodyPr/>
          <a:lstStyle>
            <a:lvl1pPr>
              <a:defRPr/>
            </a:lvl1pPr>
          </a:lstStyle>
          <a:p>
            <a:pPr>
              <a:defRPr/>
            </a:pPr>
            <a:fld id="{FA817E2C-BF1D-5044-AA97-9C294CCC6402}" type="datetime1">
              <a:rPr lang="en-US" altLang="en-US" smtClean="0"/>
              <a:t>3/7/22</a:t>
            </a:fld>
            <a:endParaRPr lang="en-US" altLang="en-US"/>
          </a:p>
        </p:txBody>
      </p:sp>
      <p:sp>
        <p:nvSpPr>
          <p:cNvPr id="5" name="Footer Placeholder 4">
            <a:extLst>
              <a:ext uri="{FF2B5EF4-FFF2-40B4-BE49-F238E27FC236}">
                <a16:creationId xmlns:a16="http://schemas.microsoft.com/office/drawing/2014/main" id="{BFE4370C-8F65-CD41-BFC3-B4D8023166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541354-3655-FF4D-B0C2-8898CC9667D4}"/>
              </a:ext>
            </a:extLst>
          </p:cNvPr>
          <p:cNvSpPr>
            <a:spLocks noGrp="1"/>
          </p:cNvSpPr>
          <p:nvPr>
            <p:ph type="sldNum" sz="quarter" idx="12"/>
          </p:nvPr>
        </p:nvSpPr>
        <p:spPr/>
        <p:txBody>
          <a:bodyPr/>
          <a:lstStyle>
            <a:lvl1pPr>
              <a:defRPr/>
            </a:lvl1pPr>
          </a:lstStyle>
          <a:p>
            <a:pPr>
              <a:defRPr/>
            </a:pPr>
            <a:fld id="{DF93A1FB-1332-384F-B1AC-58AF5627B7AD}" type="slidenum">
              <a:rPr lang="en-US" altLang="en-US"/>
              <a:pPr>
                <a:defRPr/>
              </a:pPr>
              <a:t>‹#›</a:t>
            </a:fld>
            <a:endParaRPr lang="en-US" altLang="en-US"/>
          </a:p>
        </p:txBody>
      </p:sp>
    </p:spTree>
    <p:extLst>
      <p:ext uri="{BB962C8B-B14F-4D97-AF65-F5344CB8AC3E}">
        <p14:creationId xmlns:p14="http://schemas.microsoft.com/office/powerpoint/2010/main" val="269610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44F09-8677-2F40-8C48-D1ECDC1B5789}"/>
              </a:ext>
            </a:extLst>
          </p:cNvPr>
          <p:cNvSpPr>
            <a:spLocks noGrp="1"/>
          </p:cNvSpPr>
          <p:nvPr>
            <p:ph type="dt" sz="half" idx="10"/>
          </p:nvPr>
        </p:nvSpPr>
        <p:spPr/>
        <p:txBody>
          <a:bodyPr/>
          <a:lstStyle>
            <a:lvl1pPr>
              <a:defRPr/>
            </a:lvl1pPr>
          </a:lstStyle>
          <a:p>
            <a:pPr>
              <a:defRPr/>
            </a:pPr>
            <a:fld id="{5F406802-66C8-294E-8698-8D5D8420CA29}" type="datetime1">
              <a:rPr lang="en-US" altLang="en-US" smtClean="0"/>
              <a:t>3/7/22</a:t>
            </a:fld>
            <a:endParaRPr lang="en-US" altLang="en-US"/>
          </a:p>
        </p:txBody>
      </p:sp>
      <p:sp>
        <p:nvSpPr>
          <p:cNvPr id="5" name="Footer Placeholder 4">
            <a:extLst>
              <a:ext uri="{FF2B5EF4-FFF2-40B4-BE49-F238E27FC236}">
                <a16:creationId xmlns:a16="http://schemas.microsoft.com/office/drawing/2014/main" id="{406ABD49-D2B3-6746-801A-D5997C6CF8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A3C40C-EE4F-3D42-A4F0-77DFFA40F84C}"/>
              </a:ext>
            </a:extLst>
          </p:cNvPr>
          <p:cNvSpPr>
            <a:spLocks noGrp="1"/>
          </p:cNvSpPr>
          <p:nvPr>
            <p:ph type="sldNum" sz="quarter" idx="12"/>
          </p:nvPr>
        </p:nvSpPr>
        <p:spPr/>
        <p:txBody>
          <a:bodyPr/>
          <a:lstStyle>
            <a:lvl1pPr>
              <a:defRPr/>
            </a:lvl1pPr>
          </a:lstStyle>
          <a:p>
            <a:pPr>
              <a:defRPr/>
            </a:pPr>
            <a:fld id="{BF1C6573-C1A3-5243-8E16-6ACE003BB8B7}" type="slidenum">
              <a:rPr lang="en-US" altLang="en-US"/>
              <a:pPr>
                <a:defRPr/>
              </a:pPr>
              <a:t>‹#›</a:t>
            </a:fld>
            <a:endParaRPr lang="en-US" altLang="en-US"/>
          </a:p>
        </p:txBody>
      </p:sp>
    </p:spTree>
    <p:extLst>
      <p:ext uri="{BB962C8B-B14F-4D97-AF65-F5344CB8AC3E}">
        <p14:creationId xmlns:p14="http://schemas.microsoft.com/office/powerpoint/2010/main" val="125533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B84A-A161-9B4D-897B-A3ED00D7EB97}"/>
              </a:ext>
            </a:extLst>
          </p:cNvPr>
          <p:cNvSpPr>
            <a:spLocks noGrp="1"/>
          </p:cNvSpPr>
          <p:nvPr>
            <p:ph type="dt" sz="half" idx="10"/>
          </p:nvPr>
        </p:nvSpPr>
        <p:spPr/>
        <p:txBody>
          <a:bodyPr/>
          <a:lstStyle>
            <a:lvl1pPr>
              <a:defRPr/>
            </a:lvl1pPr>
          </a:lstStyle>
          <a:p>
            <a:pPr>
              <a:defRPr/>
            </a:pPr>
            <a:fld id="{14E8DC9C-E027-E44A-8E1E-8F22D471F665}" type="datetime1">
              <a:rPr lang="en-US" altLang="en-US" smtClean="0"/>
              <a:t>3/7/22</a:t>
            </a:fld>
            <a:endParaRPr lang="en-US" altLang="en-US"/>
          </a:p>
        </p:txBody>
      </p:sp>
      <p:sp>
        <p:nvSpPr>
          <p:cNvPr id="5" name="Footer Placeholder 4">
            <a:extLst>
              <a:ext uri="{FF2B5EF4-FFF2-40B4-BE49-F238E27FC236}">
                <a16:creationId xmlns:a16="http://schemas.microsoft.com/office/drawing/2014/main" id="{428FB9DF-0C42-274B-84EA-051F2F716C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E63F14-E719-CB43-B80C-5549D2E10363}"/>
              </a:ext>
            </a:extLst>
          </p:cNvPr>
          <p:cNvSpPr>
            <a:spLocks noGrp="1"/>
          </p:cNvSpPr>
          <p:nvPr>
            <p:ph type="sldNum" sz="quarter" idx="12"/>
          </p:nvPr>
        </p:nvSpPr>
        <p:spPr/>
        <p:txBody>
          <a:bodyPr/>
          <a:lstStyle>
            <a:lvl1pPr>
              <a:defRPr/>
            </a:lvl1pPr>
          </a:lstStyle>
          <a:p>
            <a:pPr>
              <a:defRPr/>
            </a:pPr>
            <a:fld id="{57C2F9EA-47F9-A543-83C7-37BD478A6FD2}" type="slidenum">
              <a:rPr lang="en-US" altLang="en-US"/>
              <a:pPr>
                <a:defRPr/>
              </a:pPr>
              <a:t>‹#›</a:t>
            </a:fld>
            <a:endParaRPr lang="en-US" altLang="en-US"/>
          </a:p>
        </p:txBody>
      </p:sp>
    </p:spTree>
    <p:extLst>
      <p:ext uri="{BB962C8B-B14F-4D97-AF65-F5344CB8AC3E}">
        <p14:creationId xmlns:p14="http://schemas.microsoft.com/office/powerpoint/2010/main" val="418006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lIns="91425" tIns="91425" rIns="91425" bIns="91425" anchor="t">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lIns="91425" tIns="91425" rIns="91425" bIns="91425">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 name="Google Shape;19;p4">
            <a:extLst>
              <a:ext uri="{FF2B5EF4-FFF2-40B4-BE49-F238E27FC236}">
                <a16:creationId xmlns:a16="http://schemas.microsoft.com/office/drawing/2014/main" id="{0FD0ACC3-508F-2043-AA9F-99D89AB46590}"/>
              </a:ext>
            </a:extLst>
          </p:cNvPr>
          <p:cNvSpPr txBox="1">
            <a:spLocks noGrp="1"/>
          </p:cNvSpPr>
          <p:nvPr>
            <p:ph type="sldNum" idx="10"/>
          </p:nvPr>
        </p:nvSpPr>
        <p:spPr>
          <a:xfrm>
            <a:off x="8472488" y="6218238"/>
            <a:ext cx="549275" cy="523875"/>
          </a:xfrm>
        </p:spPr>
        <p:txBody>
          <a:bodyPr spcFirstLastPara="1" lIns="91425" tIns="91425" rIns="91425" bIns="91425">
            <a:noAutofit/>
          </a:bodyPr>
          <a:lstStyle>
            <a:lvl1pPr lvl="0">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45367A59-96C0-2B4E-8A73-33D35E5AC2E8}" type="slidenum">
              <a:rPr lang="en"/>
              <a:pPr>
                <a:defRPr/>
              </a:pPr>
              <a:t>‹#›</a:t>
            </a:fld>
            <a:endParaRPr lang="en"/>
          </a:p>
        </p:txBody>
      </p:sp>
    </p:spTree>
    <p:extLst>
      <p:ext uri="{BB962C8B-B14F-4D97-AF65-F5344CB8AC3E}">
        <p14:creationId xmlns:p14="http://schemas.microsoft.com/office/powerpoint/2010/main" val="229950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0413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6210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66203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1738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7254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4616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42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081DC-56FC-734F-B16E-1B16C75FF793}"/>
              </a:ext>
            </a:extLst>
          </p:cNvPr>
          <p:cNvSpPr>
            <a:spLocks noGrp="1"/>
          </p:cNvSpPr>
          <p:nvPr>
            <p:ph type="dt" sz="half" idx="10"/>
          </p:nvPr>
        </p:nvSpPr>
        <p:spPr/>
        <p:txBody>
          <a:bodyPr/>
          <a:lstStyle>
            <a:lvl1pPr>
              <a:defRPr/>
            </a:lvl1pPr>
          </a:lstStyle>
          <a:p>
            <a:pPr>
              <a:defRPr/>
            </a:pPr>
            <a:fld id="{8541F81A-8A66-1145-8BF1-43F5AF57791F}" type="datetime1">
              <a:rPr lang="en-US" altLang="en-US" smtClean="0"/>
              <a:t>3/7/22</a:t>
            </a:fld>
            <a:endParaRPr lang="en-US" altLang="en-US"/>
          </a:p>
        </p:txBody>
      </p:sp>
      <p:sp>
        <p:nvSpPr>
          <p:cNvPr id="5" name="Footer Placeholder 4">
            <a:extLst>
              <a:ext uri="{FF2B5EF4-FFF2-40B4-BE49-F238E27FC236}">
                <a16:creationId xmlns:a16="http://schemas.microsoft.com/office/drawing/2014/main" id="{4C3426B2-3256-3C40-BDDE-67617B1EA0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335807-4998-7A45-9D01-59D719DBCFCE}"/>
              </a:ext>
            </a:extLst>
          </p:cNvPr>
          <p:cNvSpPr>
            <a:spLocks noGrp="1"/>
          </p:cNvSpPr>
          <p:nvPr>
            <p:ph type="sldNum" sz="quarter" idx="12"/>
          </p:nvPr>
        </p:nvSpPr>
        <p:spPr/>
        <p:txBody>
          <a:bodyPr/>
          <a:lstStyle>
            <a:lvl1pPr>
              <a:defRPr/>
            </a:lvl1pPr>
          </a:lstStyle>
          <a:p>
            <a:pPr>
              <a:defRPr/>
            </a:pPr>
            <a:fld id="{696654F6-F33E-394E-8910-CDD40B6FD785}" type="slidenum">
              <a:rPr lang="en-US" altLang="en-US"/>
              <a:pPr>
                <a:defRPr/>
              </a:pPr>
              <a:t>‹#›</a:t>
            </a:fld>
            <a:endParaRPr lang="en-US" altLang="en-US"/>
          </a:p>
        </p:txBody>
      </p:sp>
      <p:sp>
        <p:nvSpPr>
          <p:cNvPr id="7" name="TextBox 6">
            <a:extLst>
              <a:ext uri="{FF2B5EF4-FFF2-40B4-BE49-F238E27FC236}">
                <a16:creationId xmlns:a16="http://schemas.microsoft.com/office/drawing/2014/main" id="{316374BE-B52A-9446-8C87-71B0FA3E4D85}"/>
              </a:ext>
            </a:extLst>
          </p:cNvPr>
          <p:cNvSpPr txBox="1"/>
          <p:nvPr userDrawn="1"/>
        </p:nvSpPr>
        <p:spPr>
          <a:xfrm rot="16200000">
            <a:off x="8068674" y="5698149"/>
            <a:ext cx="1769652" cy="276999"/>
          </a:xfrm>
          <a:prstGeom prst="rect">
            <a:avLst/>
          </a:prstGeom>
          <a:noFill/>
        </p:spPr>
        <p:txBody>
          <a:bodyPr wrap="none" rtlCol="0">
            <a:spAutoFit/>
          </a:bodyPr>
          <a:lstStyle/>
          <a:p>
            <a:r>
              <a:rPr lang="en-US" sz="1200" b="1" dirty="0" err="1">
                <a:solidFill>
                  <a:schemeClr val="bg1">
                    <a:lumMod val="50000"/>
                  </a:schemeClr>
                </a:solidFill>
              </a:rPr>
              <a:t>Lectures.GersteinLab.org</a:t>
            </a:r>
            <a:endParaRPr lang="en-US" sz="1200" b="1" dirty="0">
              <a:solidFill>
                <a:schemeClr val="bg1">
                  <a:lumMod val="50000"/>
                </a:schemeClr>
              </a:solidFill>
            </a:endParaRPr>
          </a:p>
        </p:txBody>
      </p:sp>
    </p:spTree>
    <p:extLst>
      <p:ext uri="{BB962C8B-B14F-4D97-AF65-F5344CB8AC3E}">
        <p14:creationId xmlns:p14="http://schemas.microsoft.com/office/powerpoint/2010/main" val="3555614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55245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73020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0001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2283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2454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11DCEB2-2F9C-4142-90F0-CECA22A7B25D}"/>
              </a:ext>
            </a:extLst>
          </p:cNvPr>
          <p:cNvSpPr>
            <a:spLocks noGrp="1"/>
          </p:cNvSpPr>
          <p:nvPr>
            <p:ph type="dt" sz="half" idx="10"/>
          </p:nvPr>
        </p:nvSpPr>
        <p:spPr/>
        <p:txBody>
          <a:bodyPr/>
          <a:lstStyle>
            <a:lvl1pPr>
              <a:defRPr/>
            </a:lvl1pPr>
          </a:lstStyle>
          <a:p>
            <a:pPr>
              <a:defRPr/>
            </a:pPr>
            <a:fld id="{273E749C-3BF9-5E45-B877-3319D8C99BEF}" type="datetime1">
              <a:rPr lang="en-US" altLang="en-US" smtClean="0"/>
              <a:t>3/7/22</a:t>
            </a:fld>
            <a:endParaRPr lang="en-US" altLang="en-US"/>
          </a:p>
        </p:txBody>
      </p:sp>
      <p:sp>
        <p:nvSpPr>
          <p:cNvPr id="5" name="Footer Placeholder 4">
            <a:extLst>
              <a:ext uri="{FF2B5EF4-FFF2-40B4-BE49-F238E27FC236}">
                <a16:creationId xmlns:a16="http://schemas.microsoft.com/office/drawing/2014/main" id="{7CAC1F31-1D12-CF41-BA9F-A0251F84E7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795DB0-65C7-3042-9D18-3D81E383D6AC}"/>
              </a:ext>
            </a:extLst>
          </p:cNvPr>
          <p:cNvSpPr>
            <a:spLocks noGrp="1"/>
          </p:cNvSpPr>
          <p:nvPr>
            <p:ph type="sldNum" sz="quarter" idx="12"/>
          </p:nvPr>
        </p:nvSpPr>
        <p:spPr/>
        <p:txBody>
          <a:bodyPr/>
          <a:lstStyle>
            <a:lvl1pPr>
              <a:defRPr/>
            </a:lvl1pPr>
          </a:lstStyle>
          <a:p>
            <a:pPr>
              <a:defRPr/>
            </a:pPr>
            <a:fld id="{18C0A8E8-61E9-C64B-B41C-34A744AEA18F}" type="slidenum">
              <a:rPr lang="en-US" altLang="en-US"/>
              <a:pPr>
                <a:defRPr/>
              </a:pPr>
              <a:t>‹#›</a:t>
            </a:fld>
            <a:endParaRPr lang="en-US" altLang="en-US"/>
          </a:p>
        </p:txBody>
      </p:sp>
    </p:spTree>
    <p:extLst>
      <p:ext uri="{BB962C8B-B14F-4D97-AF65-F5344CB8AC3E}">
        <p14:creationId xmlns:p14="http://schemas.microsoft.com/office/powerpoint/2010/main" val="396438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0CE77-7B3C-084B-A493-B0FC39EFF166}"/>
              </a:ext>
            </a:extLst>
          </p:cNvPr>
          <p:cNvSpPr>
            <a:spLocks noGrp="1"/>
          </p:cNvSpPr>
          <p:nvPr>
            <p:ph type="dt" sz="half" idx="10"/>
          </p:nvPr>
        </p:nvSpPr>
        <p:spPr/>
        <p:txBody>
          <a:bodyPr/>
          <a:lstStyle>
            <a:lvl1pPr>
              <a:defRPr/>
            </a:lvl1pPr>
          </a:lstStyle>
          <a:p>
            <a:pPr>
              <a:defRPr/>
            </a:pPr>
            <a:fld id="{CFC4394C-E421-4E42-86B3-5E96BE43E71B}" type="datetime1">
              <a:rPr lang="en-US" altLang="en-US" smtClean="0"/>
              <a:t>3/7/22</a:t>
            </a:fld>
            <a:endParaRPr lang="en-US" altLang="en-US"/>
          </a:p>
        </p:txBody>
      </p:sp>
      <p:sp>
        <p:nvSpPr>
          <p:cNvPr id="5" name="Footer Placeholder 4">
            <a:extLst>
              <a:ext uri="{FF2B5EF4-FFF2-40B4-BE49-F238E27FC236}">
                <a16:creationId xmlns:a16="http://schemas.microsoft.com/office/drawing/2014/main" id="{08B17C06-446E-4D46-A28F-9C7AEFA70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CAE20C-E2A3-DD41-821B-441C5EE7DD2A}"/>
              </a:ext>
            </a:extLst>
          </p:cNvPr>
          <p:cNvSpPr>
            <a:spLocks noGrp="1"/>
          </p:cNvSpPr>
          <p:nvPr>
            <p:ph type="sldNum" sz="quarter" idx="12"/>
          </p:nvPr>
        </p:nvSpPr>
        <p:spPr/>
        <p:txBody>
          <a:bodyPr/>
          <a:lstStyle>
            <a:lvl1pPr>
              <a:defRPr/>
            </a:lvl1pPr>
          </a:lstStyle>
          <a:p>
            <a:pPr>
              <a:defRPr/>
            </a:pPr>
            <a:fld id="{8B6264E2-4BB9-074C-BC8F-61521BC2BDCC}" type="slidenum">
              <a:rPr lang="en-US" altLang="en-US"/>
              <a:pPr>
                <a:defRPr/>
              </a:pPr>
              <a:t>‹#›</a:t>
            </a:fld>
            <a:endParaRPr lang="en-US" altLang="en-US"/>
          </a:p>
        </p:txBody>
      </p:sp>
    </p:spTree>
    <p:extLst>
      <p:ext uri="{BB962C8B-B14F-4D97-AF65-F5344CB8AC3E}">
        <p14:creationId xmlns:p14="http://schemas.microsoft.com/office/powerpoint/2010/main" val="3492343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E842E-4794-C142-A40C-ECD24B40D69D}"/>
              </a:ext>
            </a:extLst>
          </p:cNvPr>
          <p:cNvSpPr>
            <a:spLocks noGrp="1"/>
          </p:cNvSpPr>
          <p:nvPr>
            <p:ph type="dt" sz="half" idx="10"/>
          </p:nvPr>
        </p:nvSpPr>
        <p:spPr/>
        <p:txBody>
          <a:bodyPr/>
          <a:lstStyle>
            <a:lvl1pPr>
              <a:defRPr/>
            </a:lvl1pPr>
          </a:lstStyle>
          <a:p>
            <a:pPr>
              <a:defRPr/>
            </a:pPr>
            <a:fld id="{EE1CA8B2-B07A-4149-8523-120314273E40}" type="datetime1">
              <a:rPr lang="en-US" altLang="en-US" smtClean="0"/>
              <a:t>3/7/22</a:t>
            </a:fld>
            <a:endParaRPr lang="en-US" altLang="en-US"/>
          </a:p>
        </p:txBody>
      </p:sp>
      <p:sp>
        <p:nvSpPr>
          <p:cNvPr id="5" name="Footer Placeholder 4">
            <a:extLst>
              <a:ext uri="{FF2B5EF4-FFF2-40B4-BE49-F238E27FC236}">
                <a16:creationId xmlns:a16="http://schemas.microsoft.com/office/drawing/2014/main" id="{855D1995-2799-094F-9708-E2657EFA2D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41F63D-96EA-1A4A-A9A0-13372CFC7D02}"/>
              </a:ext>
            </a:extLst>
          </p:cNvPr>
          <p:cNvSpPr>
            <a:spLocks noGrp="1"/>
          </p:cNvSpPr>
          <p:nvPr>
            <p:ph type="sldNum" sz="quarter" idx="12"/>
          </p:nvPr>
        </p:nvSpPr>
        <p:spPr/>
        <p:txBody>
          <a:bodyPr/>
          <a:lstStyle>
            <a:lvl1pPr>
              <a:defRPr/>
            </a:lvl1pPr>
          </a:lstStyle>
          <a:p>
            <a:pPr>
              <a:defRPr/>
            </a:pPr>
            <a:fld id="{AE192AB6-DB55-1443-BE89-A336824DA4D2}" type="slidenum">
              <a:rPr lang="en-US" altLang="en-US"/>
              <a:pPr>
                <a:defRPr/>
              </a:pPr>
              <a:t>‹#›</a:t>
            </a:fld>
            <a:endParaRPr lang="en-US" altLang="en-US"/>
          </a:p>
        </p:txBody>
      </p:sp>
    </p:spTree>
    <p:extLst>
      <p:ext uri="{BB962C8B-B14F-4D97-AF65-F5344CB8AC3E}">
        <p14:creationId xmlns:p14="http://schemas.microsoft.com/office/powerpoint/2010/main" val="59857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F8003B-C64D-5947-8429-2CE4A584B25A}"/>
              </a:ext>
            </a:extLst>
          </p:cNvPr>
          <p:cNvSpPr>
            <a:spLocks noGrp="1"/>
          </p:cNvSpPr>
          <p:nvPr>
            <p:ph type="dt" sz="half" idx="10"/>
          </p:nvPr>
        </p:nvSpPr>
        <p:spPr/>
        <p:txBody>
          <a:bodyPr/>
          <a:lstStyle>
            <a:lvl1pPr>
              <a:defRPr/>
            </a:lvl1pPr>
          </a:lstStyle>
          <a:p>
            <a:pPr>
              <a:defRPr/>
            </a:pPr>
            <a:fld id="{FA60C134-0185-DA42-BE4B-424B00B09355}" type="datetime1">
              <a:rPr lang="en-US" altLang="en-US" smtClean="0"/>
              <a:t>3/7/22</a:t>
            </a:fld>
            <a:endParaRPr lang="en-US" altLang="en-US"/>
          </a:p>
        </p:txBody>
      </p:sp>
      <p:sp>
        <p:nvSpPr>
          <p:cNvPr id="6" name="Footer Placeholder 4">
            <a:extLst>
              <a:ext uri="{FF2B5EF4-FFF2-40B4-BE49-F238E27FC236}">
                <a16:creationId xmlns:a16="http://schemas.microsoft.com/office/drawing/2014/main" id="{1501A955-F6DD-0745-9301-A6F44F135E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BBDF17-0C8D-B243-84DD-11A8C5D1FD44}"/>
              </a:ext>
            </a:extLst>
          </p:cNvPr>
          <p:cNvSpPr>
            <a:spLocks noGrp="1"/>
          </p:cNvSpPr>
          <p:nvPr>
            <p:ph type="sldNum" sz="quarter" idx="12"/>
          </p:nvPr>
        </p:nvSpPr>
        <p:spPr/>
        <p:txBody>
          <a:bodyPr/>
          <a:lstStyle>
            <a:lvl1pPr>
              <a:defRPr/>
            </a:lvl1pPr>
          </a:lstStyle>
          <a:p>
            <a:pPr>
              <a:defRPr/>
            </a:pPr>
            <a:fld id="{5DC76708-CFC3-D448-8936-FEF98C744676}" type="slidenum">
              <a:rPr lang="en-US" altLang="en-US"/>
              <a:pPr>
                <a:defRPr/>
              </a:pPr>
              <a:t>‹#›</a:t>
            </a:fld>
            <a:endParaRPr lang="en-US" altLang="en-US"/>
          </a:p>
        </p:txBody>
      </p:sp>
    </p:spTree>
    <p:extLst>
      <p:ext uri="{BB962C8B-B14F-4D97-AF65-F5344CB8AC3E}">
        <p14:creationId xmlns:p14="http://schemas.microsoft.com/office/powerpoint/2010/main" val="1510178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79C5-7569-1E41-AB1E-1F21757A48D4}"/>
              </a:ext>
            </a:extLst>
          </p:cNvPr>
          <p:cNvSpPr>
            <a:spLocks noGrp="1"/>
          </p:cNvSpPr>
          <p:nvPr>
            <p:ph type="dt" sz="half" idx="10"/>
          </p:nvPr>
        </p:nvSpPr>
        <p:spPr/>
        <p:txBody>
          <a:bodyPr/>
          <a:lstStyle>
            <a:lvl1pPr>
              <a:defRPr/>
            </a:lvl1pPr>
          </a:lstStyle>
          <a:p>
            <a:pPr>
              <a:defRPr/>
            </a:pPr>
            <a:fld id="{3A31BB41-AA5D-B246-929D-BBB26882CECB}" type="datetime1">
              <a:rPr lang="en-US" altLang="en-US" smtClean="0"/>
              <a:t>3/7/22</a:t>
            </a:fld>
            <a:endParaRPr lang="en-US" altLang="en-US"/>
          </a:p>
        </p:txBody>
      </p:sp>
      <p:sp>
        <p:nvSpPr>
          <p:cNvPr id="8" name="Footer Placeholder 4">
            <a:extLst>
              <a:ext uri="{FF2B5EF4-FFF2-40B4-BE49-F238E27FC236}">
                <a16:creationId xmlns:a16="http://schemas.microsoft.com/office/drawing/2014/main" id="{C521DEAB-49E9-2F49-B7F2-B7B2995554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6A43AE-DF6D-AB4F-AAFD-909DB9BB5485}"/>
              </a:ext>
            </a:extLst>
          </p:cNvPr>
          <p:cNvSpPr>
            <a:spLocks noGrp="1"/>
          </p:cNvSpPr>
          <p:nvPr>
            <p:ph type="sldNum" sz="quarter" idx="12"/>
          </p:nvPr>
        </p:nvSpPr>
        <p:spPr/>
        <p:txBody>
          <a:bodyPr/>
          <a:lstStyle>
            <a:lvl1pPr>
              <a:defRPr/>
            </a:lvl1pPr>
          </a:lstStyle>
          <a:p>
            <a:pPr>
              <a:defRPr/>
            </a:pPr>
            <a:fld id="{97F38A36-19F8-B54A-991A-00D6E3A5CC8F}" type="slidenum">
              <a:rPr lang="en-US" altLang="en-US"/>
              <a:pPr>
                <a:defRPr/>
              </a:pPr>
              <a:t>‹#›</a:t>
            </a:fld>
            <a:endParaRPr lang="en-US" altLang="en-US"/>
          </a:p>
        </p:txBody>
      </p:sp>
    </p:spTree>
    <p:extLst>
      <p:ext uri="{BB962C8B-B14F-4D97-AF65-F5344CB8AC3E}">
        <p14:creationId xmlns:p14="http://schemas.microsoft.com/office/powerpoint/2010/main" val="397881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3AB-CBD3-7B44-B1D6-9375EE539C10}"/>
              </a:ext>
            </a:extLst>
          </p:cNvPr>
          <p:cNvSpPr>
            <a:spLocks noGrp="1"/>
          </p:cNvSpPr>
          <p:nvPr>
            <p:ph type="dt" sz="half" idx="10"/>
          </p:nvPr>
        </p:nvSpPr>
        <p:spPr/>
        <p:txBody>
          <a:bodyPr/>
          <a:lstStyle>
            <a:lvl1pPr>
              <a:defRPr/>
            </a:lvl1pPr>
          </a:lstStyle>
          <a:p>
            <a:pPr>
              <a:defRPr/>
            </a:pPr>
            <a:fld id="{C8F9E0E1-4B44-F641-93DD-EDD89614D95F}" type="datetime1">
              <a:rPr lang="en-US" altLang="en-US" smtClean="0"/>
              <a:t>3/7/22</a:t>
            </a:fld>
            <a:endParaRPr lang="en-US" altLang="en-US"/>
          </a:p>
        </p:txBody>
      </p:sp>
      <p:sp>
        <p:nvSpPr>
          <p:cNvPr id="5" name="Footer Placeholder 4">
            <a:extLst>
              <a:ext uri="{FF2B5EF4-FFF2-40B4-BE49-F238E27FC236}">
                <a16:creationId xmlns:a16="http://schemas.microsoft.com/office/drawing/2014/main" id="{07EB15E3-A772-F84B-A2EB-82C1A354E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8946A0-EEB6-BC46-85EA-5EA6B6ACA6F6}"/>
              </a:ext>
            </a:extLst>
          </p:cNvPr>
          <p:cNvSpPr>
            <a:spLocks noGrp="1"/>
          </p:cNvSpPr>
          <p:nvPr>
            <p:ph type="sldNum" sz="quarter" idx="12"/>
          </p:nvPr>
        </p:nvSpPr>
        <p:spPr/>
        <p:txBody>
          <a:bodyPr/>
          <a:lstStyle>
            <a:lvl1pPr>
              <a:defRPr/>
            </a:lvl1pPr>
          </a:lstStyle>
          <a:p>
            <a:pPr>
              <a:defRPr/>
            </a:pPr>
            <a:fld id="{774BFACE-EC37-B54D-B591-5435597A9C9F}" type="slidenum">
              <a:rPr lang="en-US" altLang="en-US"/>
              <a:pPr>
                <a:defRPr/>
              </a:pPr>
              <a:t>‹#›</a:t>
            </a:fld>
            <a:endParaRPr lang="en-US" altLang="en-US"/>
          </a:p>
        </p:txBody>
      </p:sp>
    </p:spTree>
    <p:extLst>
      <p:ext uri="{BB962C8B-B14F-4D97-AF65-F5344CB8AC3E}">
        <p14:creationId xmlns:p14="http://schemas.microsoft.com/office/powerpoint/2010/main" val="4009804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CAF7766-12D1-6C4C-9AC5-2D0DF4976A20}"/>
              </a:ext>
            </a:extLst>
          </p:cNvPr>
          <p:cNvSpPr>
            <a:spLocks noGrp="1"/>
          </p:cNvSpPr>
          <p:nvPr>
            <p:ph type="dt" sz="half" idx="10"/>
          </p:nvPr>
        </p:nvSpPr>
        <p:spPr/>
        <p:txBody>
          <a:bodyPr/>
          <a:lstStyle>
            <a:lvl1pPr>
              <a:defRPr/>
            </a:lvl1pPr>
          </a:lstStyle>
          <a:p>
            <a:pPr>
              <a:defRPr/>
            </a:pPr>
            <a:fld id="{75A94470-5E42-8440-A1F9-F87FF2FA82E2}" type="datetime1">
              <a:rPr lang="en-US" altLang="en-US" smtClean="0"/>
              <a:t>3/7/22</a:t>
            </a:fld>
            <a:endParaRPr lang="en-US" altLang="en-US"/>
          </a:p>
        </p:txBody>
      </p:sp>
      <p:sp>
        <p:nvSpPr>
          <p:cNvPr id="4" name="Footer Placeholder 4">
            <a:extLst>
              <a:ext uri="{FF2B5EF4-FFF2-40B4-BE49-F238E27FC236}">
                <a16:creationId xmlns:a16="http://schemas.microsoft.com/office/drawing/2014/main" id="{5E9356F7-938A-054B-B843-507053563E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CFD857-040B-1344-A51B-B79C011A57F5}"/>
              </a:ext>
            </a:extLst>
          </p:cNvPr>
          <p:cNvSpPr>
            <a:spLocks noGrp="1"/>
          </p:cNvSpPr>
          <p:nvPr>
            <p:ph type="sldNum" sz="quarter" idx="12"/>
          </p:nvPr>
        </p:nvSpPr>
        <p:spPr/>
        <p:txBody>
          <a:bodyPr/>
          <a:lstStyle>
            <a:lvl1pPr>
              <a:defRPr/>
            </a:lvl1pPr>
          </a:lstStyle>
          <a:p>
            <a:pPr>
              <a:defRPr/>
            </a:pPr>
            <a:fld id="{8035BCC9-EBEF-A645-9391-8DA72A91B354}" type="slidenum">
              <a:rPr lang="en-US" altLang="en-US"/>
              <a:pPr>
                <a:defRPr/>
              </a:pPr>
              <a:t>‹#›</a:t>
            </a:fld>
            <a:endParaRPr lang="en-US" altLang="en-US"/>
          </a:p>
        </p:txBody>
      </p:sp>
    </p:spTree>
    <p:extLst>
      <p:ext uri="{BB962C8B-B14F-4D97-AF65-F5344CB8AC3E}">
        <p14:creationId xmlns:p14="http://schemas.microsoft.com/office/powerpoint/2010/main" val="4062084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D0112B-1F80-9A4F-860D-F446FE882DC7}"/>
              </a:ext>
            </a:extLst>
          </p:cNvPr>
          <p:cNvSpPr>
            <a:spLocks noGrp="1"/>
          </p:cNvSpPr>
          <p:nvPr>
            <p:ph type="dt" sz="half" idx="10"/>
          </p:nvPr>
        </p:nvSpPr>
        <p:spPr/>
        <p:txBody>
          <a:bodyPr/>
          <a:lstStyle>
            <a:lvl1pPr>
              <a:defRPr/>
            </a:lvl1pPr>
          </a:lstStyle>
          <a:p>
            <a:pPr>
              <a:defRPr/>
            </a:pPr>
            <a:fld id="{048A8F98-4BAF-4548-B59B-E054A6E99F7E}" type="datetime1">
              <a:rPr lang="en-US" altLang="en-US" smtClean="0"/>
              <a:t>3/7/22</a:t>
            </a:fld>
            <a:endParaRPr lang="en-US" altLang="en-US"/>
          </a:p>
        </p:txBody>
      </p:sp>
      <p:sp>
        <p:nvSpPr>
          <p:cNvPr id="3" name="Footer Placeholder 4">
            <a:extLst>
              <a:ext uri="{FF2B5EF4-FFF2-40B4-BE49-F238E27FC236}">
                <a16:creationId xmlns:a16="http://schemas.microsoft.com/office/drawing/2014/main" id="{4370E393-A3EE-7B4B-B0D9-D094F7F074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DD0A86-8957-E84A-B0D2-5B37F88F5CEA}"/>
              </a:ext>
            </a:extLst>
          </p:cNvPr>
          <p:cNvSpPr>
            <a:spLocks noGrp="1"/>
          </p:cNvSpPr>
          <p:nvPr>
            <p:ph type="sldNum" sz="quarter" idx="12"/>
          </p:nvPr>
        </p:nvSpPr>
        <p:spPr/>
        <p:txBody>
          <a:bodyPr/>
          <a:lstStyle>
            <a:lvl1pPr>
              <a:defRPr/>
            </a:lvl1pPr>
          </a:lstStyle>
          <a:p>
            <a:pPr>
              <a:defRPr/>
            </a:pPr>
            <a:fld id="{4570AB1C-E1B7-CA45-8C2F-931781CC5DD6}" type="slidenum">
              <a:rPr lang="en-US" altLang="en-US"/>
              <a:pPr>
                <a:defRPr/>
              </a:pPr>
              <a:t>‹#›</a:t>
            </a:fld>
            <a:endParaRPr lang="en-US" altLang="en-US"/>
          </a:p>
        </p:txBody>
      </p:sp>
    </p:spTree>
    <p:extLst>
      <p:ext uri="{BB962C8B-B14F-4D97-AF65-F5344CB8AC3E}">
        <p14:creationId xmlns:p14="http://schemas.microsoft.com/office/powerpoint/2010/main" val="37642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71C15D-E161-6E4E-9898-2EBED7B12FE6}"/>
              </a:ext>
            </a:extLst>
          </p:cNvPr>
          <p:cNvSpPr>
            <a:spLocks noGrp="1"/>
          </p:cNvSpPr>
          <p:nvPr>
            <p:ph type="dt" sz="half" idx="10"/>
          </p:nvPr>
        </p:nvSpPr>
        <p:spPr/>
        <p:txBody>
          <a:bodyPr/>
          <a:lstStyle>
            <a:lvl1pPr>
              <a:defRPr/>
            </a:lvl1pPr>
          </a:lstStyle>
          <a:p>
            <a:pPr>
              <a:defRPr/>
            </a:pPr>
            <a:fld id="{7F117329-1560-7F43-9C5A-EA74F6DA200D}" type="datetime1">
              <a:rPr lang="en-US" altLang="en-US" smtClean="0"/>
              <a:t>3/7/22</a:t>
            </a:fld>
            <a:endParaRPr lang="en-US" altLang="en-US"/>
          </a:p>
        </p:txBody>
      </p:sp>
      <p:sp>
        <p:nvSpPr>
          <p:cNvPr id="6" name="Footer Placeholder 4">
            <a:extLst>
              <a:ext uri="{FF2B5EF4-FFF2-40B4-BE49-F238E27FC236}">
                <a16:creationId xmlns:a16="http://schemas.microsoft.com/office/drawing/2014/main" id="{1886BE47-14B6-A749-B443-0553E292E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911A6D-F751-414C-B3F4-7F5FD5A23305}"/>
              </a:ext>
            </a:extLst>
          </p:cNvPr>
          <p:cNvSpPr>
            <a:spLocks noGrp="1"/>
          </p:cNvSpPr>
          <p:nvPr>
            <p:ph type="sldNum" sz="quarter" idx="12"/>
          </p:nvPr>
        </p:nvSpPr>
        <p:spPr/>
        <p:txBody>
          <a:bodyPr/>
          <a:lstStyle>
            <a:lvl1pPr>
              <a:defRPr/>
            </a:lvl1pPr>
          </a:lstStyle>
          <a:p>
            <a:pPr>
              <a:defRPr/>
            </a:pPr>
            <a:fld id="{F4A062B7-D259-9648-B647-87511CA8F9BD}" type="slidenum">
              <a:rPr lang="en-US" altLang="en-US"/>
              <a:pPr>
                <a:defRPr/>
              </a:pPr>
              <a:t>‹#›</a:t>
            </a:fld>
            <a:endParaRPr lang="en-US" altLang="en-US"/>
          </a:p>
        </p:txBody>
      </p:sp>
    </p:spTree>
    <p:extLst>
      <p:ext uri="{BB962C8B-B14F-4D97-AF65-F5344CB8AC3E}">
        <p14:creationId xmlns:p14="http://schemas.microsoft.com/office/powerpoint/2010/main" val="2904536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CDCED9E-410B-1F48-9813-36FD258B3042}"/>
              </a:ext>
            </a:extLst>
          </p:cNvPr>
          <p:cNvSpPr>
            <a:spLocks noGrp="1"/>
          </p:cNvSpPr>
          <p:nvPr>
            <p:ph type="dt" sz="half" idx="10"/>
          </p:nvPr>
        </p:nvSpPr>
        <p:spPr/>
        <p:txBody>
          <a:bodyPr/>
          <a:lstStyle>
            <a:lvl1pPr>
              <a:defRPr/>
            </a:lvl1pPr>
          </a:lstStyle>
          <a:p>
            <a:pPr>
              <a:defRPr/>
            </a:pPr>
            <a:fld id="{F7BFFF3C-FE78-B34B-B877-1E6D3A4C5184}" type="datetime1">
              <a:rPr lang="en-US" altLang="en-US" smtClean="0"/>
              <a:t>3/7/22</a:t>
            </a:fld>
            <a:endParaRPr lang="en-US" altLang="en-US"/>
          </a:p>
        </p:txBody>
      </p:sp>
      <p:sp>
        <p:nvSpPr>
          <p:cNvPr id="6" name="Footer Placeholder 4">
            <a:extLst>
              <a:ext uri="{FF2B5EF4-FFF2-40B4-BE49-F238E27FC236}">
                <a16:creationId xmlns:a16="http://schemas.microsoft.com/office/drawing/2014/main" id="{78B6A6D4-743C-BC4E-BCB1-D57B13DA96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65AC6D-0B36-D943-B9A5-A09EAF5A71CA}"/>
              </a:ext>
            </a:extLst>
          </p:cNvPr>
          <p:cNvSpPr>
            <a:spLocks noGrp="1"/>
          </p:cNvSpPr>
          <p:nvPr>
            <p:ph type="sldNum" sz="quarter" idx="12"/>
          </p:nvPr>
        </p:nvSpPr>
        <p:spPr/>
        <p:txBody>
          <a:bodyPr/>
          <a:lstStyle>
            <a:lvl1pPr>
              <a:defRPr/>
            </a:lvl1pPr>
          </a:lstStyle>
          <a:p>
            <a:pPr>
              <a:defRPr/>
            </a:pPr>
            <a:fld id="{5C843200-82A4-6C49-9A4D-FEDBDAE5249A}" type="slidenum">
              <a:rPr lang="en-US" altLang="en-US"/>
              <a:pPr>
                <a:defRPr/>
              </a:pPr>
              <a:t>‹#›</a:t>
            </a:fld>
            <a:endParaRPr lang="en-US" altLang="en-US"/>
          </a:p>
        </p:txBody>
      </p:sp>
    </p:spTree>
    <p:extLst>
      <p:ext uri="{BB962C8B-B14F-4D97-AF65-F5344CB8AC3E}">
        <p14:creationId xmlns:p14="http://schemas.microsoft.com/office/powerpoint/2010/main" val="3484322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0FC9F-4B16-5344-B8F3-DD656459A346}"/>
              </a:ext>
            </a:extLst>
          </p:cNvPr>
          <p:cNvSpPr>
            <a:spLocks noGrp="1"/>
          </p:cNvSpPr>
          <p:nvPr>
            <p:ph type="dt" sz="half" idx="10"/>
          </p:nvPr>
        </p:nvSpPr>
        <p:spPr/>
        <p:txBody>
          <a:bodyPr/>
          <a:lstStyle>
            <a:lvl1pPr>
              <a:defRPr/>
            </a:lvl1pPr>
          </a:lstStyle>
          <a:p>
            <a:pPr>
              <a:defRPr/>
            </a:pPr>
            <a:fld id="{BC60A3B7-1C4A-1349-A189-7930E8FB012C}" type="datetime1">
              <a:rPr lang="en-US" altLang="en-US" smtClean="0"/>
              <a:t>3/7/22</a:t>
            </a:fld>
            <a:endParaRPr lang="en-US" altLang="en-US"/>
          </a:p>
        </p:txBody>
      </p:sp>
      <p:sp>
        <p:nvSpPr>
          <p:cNvPr id="5" name="Footer Placeholder 4">
            <a:extLst>
              <a:ext uri="{FF2B5EF4-FFF2-40B4-BE49-F238E27FC236}">
                <a16:creationId xmlns:a16="http://schemas.microsoft.com/office/drawing/2014/main" id="{86C2B70F-A6BE-4443-9877-5D65DE1372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8C6316-050A-9D47-8698-90D9919EA687}"/>
              </a:ext>
            </a:extLst>
          </p:cNvPr>
          <p:cNvSpPr>
            <a:spLocks noGrp="1"/>
          </p:cNvSpPr>
          <p:nvPr>
            <p:ph type="sldNum" sz="quarter" idx="12"/>
          </p:nvPr>
        </p:nvSpPr>
        <p:spPr/>
        <p:txBody>
          <a:bodyPr/>
          <a:lstStyle>
            <a:lvl1pPr>
              <a:defRPr/>
            </a:lvl1pPr>
          </a:lstStyle>
          <a:p>
            <a:pPr>
              <a:defRPr/>
            </a:pPr>
            <a:fld id="{6D1609EA-02CA-974F-8AFC-855D2C0C6DE0}" type="slidenum">
              <a:rPr lang="en-US" altLang="en-US"/>
              <a:pPr>
                <a:defRPr/>
              </a:pPr>
              <a:t>‹#›</a:t>
            </a:fld>
            <a:endParaRPr lang="en-US" altLang="en-US"/>
          </a:p>
        </p:txBody>
      </p:sp>
    </p:spTree>
    <p:extLst>
      <p:ext uri="{BB962C8B-B14F-4D97-AF65-F5344CB8AC3E}">
        <p14:creationId xmlns:p14="http://schemas.microsoft.com/office/powerpoint/2010/main" val="2662262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9E23B-889A-3842-A2C7-4018D7393B09}"/>
              </a:ext>
            </a:extLst>
          </p:cNvPr>
          <p:cNvSpPr>
            <a:spLocks noGrp="1"/>
          </p:cNvSpPr>
          <p:nvPr>
            <p:ph type="dt" sz="half" idx="10"/>
          </p:nvPr>
        </p:nvSpPr>
        <p:spPr/>
        <p:txBody>
          <a:bodyPr/>
          <a:lstStyle>
            <a:lvl1pPr>
              <a:defRPr/>
            </a:lvl1pPr>
          </a:lstStyle>
          <a:p>
            <a:pPr>
              <a:defRPr/>
            </a:pPr>
            <a:fld id="{457CB04D-0CB2-8E42-BB1E-22A5D100E6A2}" type="datetime1">
              <a:rPr lang="en-US" altLang="en-US" smtClean="0"/>
              <a:t>3/7/22</a:t>
            </a:fld>
            <a:endParaRPr lang="en-US" altLang="en-US"/>
          </a:p>
        </p:txBody>
      </p:sp>
      <p:sp>
        <p:nvSpPr>
          <p:cNvPr id="5" name="Footer Placeholder 4">
            <a:extLst>
              <a:ext uri="{FF2B5EF4-FFF2-40B4-BE49-F238E27FC236}">
                <a16:creationId xmlns:a16="http://schemas.microsoft.com/office/drawing/2014/main" id="{93F532B3-937D-A74D-9A6B-9BF4383DC2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E2695-73A5-364D-8DB8-CB3522BD178A}"/>
              </a:ext>
            </a:extLst>
          </p:cNvPr>
          <p:cNvSpPr>
            <a:spLocks noGrp="1"/>
          </p:cNvSpPr>
          <p:nvPr>
            <p:ph type="sldNum" sz="quarter" idx="12"/>
          </p:nvPr>
        </p:nvSpPr>
        <p:spPr/>
        <p:txBody>
          <a:bodyPr/>
          <a:lstStyle>
            <a:lvl1pPr>
              <a:defRPr/>
            </a:lvl1pPr>
          </a:lstStyle>
          <a:p>
            <a:pPr>
              <a:defRPr/>
            </a:pPr>
            <a:fld id="{D762EDD1-0DEE-E149-9383-B31963BEFA12}" type="slidenum">
              <a:rPr lang="en-US" altLang="en-US"/>
              <a:pPr>
                <a:defRPr/>
              </a:pPr>
              <a:t>‹#›</a:t>
            </a:fld>
            <a:endParaRPr lang="en-US" altLang="en-US"/>
          </a:p>
        </p:txBody>
      </p:sp>
    </p:spTree>
    <p:extLst>
      <p:ext uri="{BB962C8B-B14F-4D97-AF65-F5344CB8AC3E}">
        <p14:creationId xmlns:p14="http://schemas.microsoft.com/office/powerpoint/2010/main" val="3859319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a:t>Click to edit Master subtitle style</a:t>
            </a:r>
          </a:p>
        </p:txBody>
      </p:sp>
    </p:spTree>
    <p:extLst>
      <p:ext uri="{BB962C8B-B14F-4D97-AF65-F5344CB8AC3E}">
        <p14:creationId xmlns:p14="http://schemas.microsoft.com/office/powerpoint/2010/main" val="11724756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1474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5C1E476-4457-6348-A4D2-D03684E0295C}" type="datetime1">
              <a:rPr lang="en-US" smtClean="0">
                <a:solidFill>
                  <a:prstClr val="black">
                    <a:tint val="75000"/>
                  </a:prstClr>
                </a:solidFill>
                <a:latin typeface="Calibri"/>
              </a:rPr>
              <a:t>3/7/22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9DFBB98-3CE4-3A43-A62C-3DBDE7BBDB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7131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058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3A190E-E1A3-6540-820A-526BE86768EE}"/>
              </a:ext>
            </a:extLst>
          </p:cNvPr>
          <p:cNvSpPr>
            <a:spLocks noGrp="1"/>
          </p:cNvSpPr>
          <p:nvPr>
            <p:ph type="dt" sz="half" idx="10"/>
          </p:nvPr>
        </p:nvSpPr>
        <p:spPr/>
        <p:txBody>
          <a:bodyPr/>
          <a:lstStyle>
            <a:lvl1pPr>
              <a:defRPr/>
            </a:lvl1pPr>
          </a:lstStyle>
          <a:p>
            <a:pPr>
              <a:defRPr/>
            </a:pPr>
            <a:fld id="{751D88DC-452B-E34D-AD39-5C0B8313D99D}" type="datetime1">
              <a:rPr lang="en-US" altLang="en-US" smtClean="0"/>
              <a:t>3/7/22</a:t>
            </a:fld>
            <a:endParaRPr lang="en-US" altLang="en-US"/>
          </a:p>
        </p:txBody>
      </p:sp>
      <p:sp>
        <p:nvSpPr>
          <p:cNvPr id="6" name="Footer Placeholder 4">
            <a:extLst>
              <a:ext uri="{FF2B5EF4-FFF2-40B4-BE49-F238E27FC236}">
                <a16:creationId xmlns:a16="http://schemas.microsoft.com/office/drawing/2014/main" id="{BCA1F97A-6E03-A54E-9F27-9318F1EF09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8EF8B-4EC0-4A4B-94BC-B18FBF28AC76}"/>
              </a:ext>
            </a:extLst>
          </p:cNvPr>
          <p:cNvSpPr>
            <a:spLocks noGrp="1"/>
          </p:cNvSpPr>
          <p:nvPr>
            <p:ph type="sldNum" sz="quarter" idx="12"/>
          </p:nvPr>
        </p:nvSpPr>
        <p:spPr/>
        <p:txBody>
          <a:bodyPr/>
          <a:lstStyle>
            <a:lvl1pPr>
              <a:defRPr/>
            </a:lvl1pPr>
          </a:lstStyle>
          <a:p>
            <a:pPr>
              <a:defRPr/>
            </a:pPr>
            <a:fld id="{C363690C-5671-5D4A-A4DD-0086993B64D3}" type="slidenum">
              <a:rPr lang="en-US" altLang="en-US"/>
              <a:pPr>
                <a:defRPr/>
              </a:pPr>
              <a:t>‹#›</a:t>
            </a:fld>
            <a:endParaRPr lang="en-US" altLang="en-US"/>
          </a:p>
        </p:txBody>
      </p:sp>
    </p:spTree>
    <p:extLst>
      <p:ext uri="{BB962C8B-B14F-4D97-AF65-F5344CB8AC3E}">
        <p14:creationId xmlns:p14="http://schemas.microsoft.com/office/powerpoint/2010/main" val="4026138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26586"/>
            <a:ext cx="3810000" cy="5403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3492"/>
            <a:ext cx="3810000" cy="5416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8325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81"/>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6864"/>
            <a:ext cx="2127250" cy="471487"/>
          </a:xfrm>
          <a:prstGeom prst="rect">
            <a:avLst/>
          </a:prstGeom>
        </p:spPr>
        <p:txBody>
          <a:bodyPr lIns="82941" tIns="41471" rIns="82941" bIns="41471"/>
          <a:lstStyle>
            <a:lvl1pPr defTabSz="457174" fontAlgn="auto">
              <a:spcBef>
                <a:spcPts val="0"/>
              </a:spcBef>
              <a:spcAft>
                <a:spcPts val="0"/>
              </a:spcAft>
              <a:defRPr sz="1800" b="0">
                <a:solidFill>
                  <a:srgbClr val="000000"/>
                </a:solidFill>
                <a:latin typeface="Arial"/>
                <a:ea typeface="+mn-ea"/>
                <a:cs typeface="+mn-cs"/>
              </a:defRPr>
            </a:lvl1pPr>
          </a:lstStyle>
          <a:p>
            <a:pPr>
              <a:defRPr/>
            </a:pPr>
            <a:fld id="{45A55749-2B89-214A-BDF6-2F5AB31E3EAE}" type="datetime1">
              <a:rPr lang="en-US" smtClean="0"/>
              <a:t>3/7/22</a:t>
            </a:fld>
            <a:endParaRPr lang="en-US"/>
          </a:p>
        </p:txBody>
      </p:sp>
      <p:sp>
        <p:nvSpPr>
          <p:cNvPr id="6" name="Rectangle 4"/>
          <p:cNvSpPr>
            <a:spLocks noGrp="1" noChangeArrowheads="1"/>
          </p:cNvSpPr>
          <p:nvPr>
            <p:ph type="ftr" idx="11"/>
          </p:nvPr>
        </p:nvSpPr>
        <p:spPr>
          <a:xfrm>
            <a:off x="3127377" y="6246864"/>
            <a:ext cx="2897188" cy="471487"/>
          </a:xfrm>
          <a:prstGeom prst="rect">
            <a:avLst/>
          </a:prstGeom>
        </p:spPr>
        <p:txBody>
          <a:bodyPr lIns="82941" tIns="41471" rIns="82941" bIns="41471"/>
          <a:lstStyle>
            <a:lvl1pPr defTabSz="457174"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7" name="Rectangle 5"/>
          <p:cNvSpPr>
            <a:spLocks noGrp="1" noChangeArrowheads="1"/>
          </p:cNvSpPr>
          <p:nvPr>
            <p:ph type="sldNum" idx="12"/>
          </p:nvPr>
        </p:nvSpPr>
        <p:spPr>
          <a:xfrm>
            <a:off x="6556375" y="6246864"/>
            <a:ext cx="2128838" cy="471487"/>
          </a:xfrm>
          <a:prstGeom prst="rect">
            <a:avLst/>
          </a:prstGeom>
        </p:spPr>
        <p:txBody>
          <a:bodyPr lIns="82941" tIns="41471" rIns="82941" bIns="41471"/>
          <a:lstStyle>
            <a:lvl1pPr defTabSz="457174" fontAlgn="auto">
              <a:spcBef>
                <a:spcPts val="0"/>
              </a:spcBef>
              <a:spcAft>
                <a:spcPts val="0"/>
              </a:spcAft>
              <a:defRPr sz="1800" b="0">
                <a:solidFill>
                  <a:srgbClr val="000000"/>
                </a:solidFill>
                <a:latin typeface="Arial"/>
                <a:ea typeface="+mn-ea"/>
                <a:cs typeface="+mn-cs"/>
              </a:defRPr>
            </a:lvl1pPr>
          </a:lstStyle>
          <a:p>
            <a:pPr>
              <a:defRPr/>
            </a:pPr>
            <a:fld id="{A0051A5C-6566-9D40-9D3E-B18CC43A10FD}" type="slidenum">
              <a:rPr lang="en-GB"/>
              <a:pPr>
                <a:defRPr/>
              </a:pPr>
              <a:t>‹#›</a:t>
            </a:fld>
            <a:endParaRPr lang="en-GB"/>
          </a:p>
        </p:txBody>
      </p:sp>
    </p:spTree>
    <p:extLst>
      <p:ext uri="{BB962C8B-B14F-4D97-AF65-F5344CB8AC3E}">
        <p14:creationId xmlns:p14="http://schemas.microsoft.com/office/powerpoint/2010/main" val="225989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93996A-FDB1-454B-BBAF-774D315FB8E0}"/>
              </a:ext>
            </a:extLst>
          </p:cNvPr>
          <p:cNvSpPr>
            <a:spLocks noGrp="1"/>
          </p:cNvSpPr>
          <p:nvPr>
            <p:ph type="dt" sz="half" idx="10"/>
          </p:nvPr>
        </p:nvSpPr>
        <p:spPr/>
        <p:txBody>
          <a:bodyPr/>
          <a:lstStyle>
            <a:lvl1pPr>
              <a:defRPr/>
            </a:lvl1pPr>
          </a:lstStyle>
          <a:p>
            <a:pPr>
              <a:defRPr/>
            </a:pPr>
            <a:fld id="{D2C5BA1A-7795-4E4D-9D7E-3857C4D6C290}" type="datetime1">
              <a:rPr lang="en-US" altLang="en-US" smtClean="0"/>
              <a:t>3/7/22</a:t>
            </a:fld>
            <a:endParaRPr lang="en-US" altLang="en-US"/>
          </a:p>
        </p:txBody>
      </p:sp>
      <p:sp>
        <p:nvSpPr>
          <p:cNvPr id="8" name="Footer Placeholder 4">
            <a:extLst>
              <a:ext uri="{FF2B5EF4-FFF2-40B4-BE49-F238E27FC236}">
                <a16:creationId xmlns:a16="http://schemas.microsoft.com/office/drawing/2014/main" id="{93B196F4-840C-D342-BEC3-2E60638BD7B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204931-A800-DF41-B683-8946CE105974}"/>
              </a:ext>
            </a:extLst>
          </p:cNvPr>
          <p:cNvSpPr>
            <a:spLocks noGrp="1"/>
          </p:cNvSpPr>
          <p:nvPr>
            <p:ph type="sldNum" sz="quarter" idx="12"/>
          </p:nvPr>
        </p:nvSpPr>
        <p:spPr/>
        <p:txBody>
          <a:bodyPr/>
          <a:lstStyle>
            <a:lvl1pPr>
              <a:defRPr/>
            </a:lvl1pPr>
          </a:lstStyle>
          <a:p>
            <a:pPr>
              <a:defRPr/>
            </a:pPr>
            <a:fld id="{10AFAA45-1FDD-9040-8EEC-2FE83F332286}" type="slidenum">
              <a:rPr lang="en-US" altLang="en-US"/>
              <a:pPr>
                <a:defRPr/>
              </a:pPr>
              <a:t>‹#›</a:t>
            </a:fld>
            <a:endParaRPr lang="en-US" altLang="en-US"/>
          </a:p>
        </p:txBody>
      </p:sp>
    </p:spTree>
    <p:extLst>
      <p:ext uri="{BB962C8B-B14F-4D97-AF65-F5344CB8AC3E}">
        <p14:creationId xmlns:p14="http://schemas.microsoft.com/office/powerpoint/2010/main" val="160613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F0EB10-C1CA-3346-88E5-2BDB4C976645}"/>
              </a:ext>
            </a:extLst>
          </p:cNvPr>
          <p:cNvSpPr>
            <a:spLocks noGrp="1"/>
          </p:cNvSpPr>
          <p:nvPr>
            <p:ph type="dt" sz="half" idx="10"/>
          </p:nvPr>
        </p:nvSpPr>
        <p:spPr/>
        <p:txBody>
          <a:bodyPr/>
          <a:lstStyle>
            <a:lvl1pPr>
              <a:defRPr/>
            </a:lvl1pPr>
          </a:lstStyle>
          <a:p>
            <a:pPr>
              <a:defRPr/>
            </a:pPr>
            <a:fld id="{F8B7F40B-8986-5243-8F04-842A54B687AF}" type="datetime1">
              <a:rPr lang="en-US" altLang="en-US" smtClean="0"/>
              <a:t>3/7/22</a:t>
            </a:fld>
            <a:endParaRPr lang="en-US" altLang="en-US"/>
          </a:p>
        </p:txBody>
      </p:sp>
      <p:sp>
        <p:nvSpPr>
          <p:cNvPr id="4" name="Footer Placeholder 4">
            <a:extLst>
              <a:ext uri="{FF2B5EF4-FFF2-40B4-BE49-F238E27FC236}">
                <a16:creationId xmlns:a16="http://schemas.microsoft.com/office/drawing/2014/main" id="{030A0FED-F2F3-3143-A828-104E41F290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105897-917B-E049-B8A8-119554AC24FA}"/>
              </a:ext>
            </a:extLst>
          </p:cNvPr>
          <p:cNvSpPr>
            <a:spLocks noGrp="1"/>
          </p:cNvSpPr>
          <p:nvPr>
            <p:ph type="sldNum" sz="quarter" idx="12"/>
          </p:nvPr>
        </p:nvSpPr>
        <p:spPr/>
        <p:txBody>
          <a:bodyPr/>
          <a:lstStyle>
            <a:lvl1pPr>
              <a:defRPr/>
            </a:lvl1pPr>
          </a:lstStyle>
          <a:p>
            <a:pPr>
              <a:defRPr/>
            </a:pPr>
            <a:fld id="{7ADC78E0-C599-524C-964A-B99D59CCCC09}" type="slidenum">
              <a:rPr lang="en-US" altLang="en-US"/>
              <a:pPr>
                <a:defRPr/>
              </a:pPr>
              <a:t>‹#›</a:t>
            </a:fld>
            <a:endParaRPr lang="en-US" altLang="en-US"/>
          </a:p>
        </p:txBody>
      </p:sp>
    </p:spTree>
    <p:extLst>
      <p:ext uri="{BB962C8B-B14F-4D97-AF65-F5344CB8AC3E}">
        <p14:creationId xmlns:p14="http://schemas.microsoft.com/office/powerpoint/2010/main" val="252194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98437F-9380-1B4B-8C6D-9D2DBFE6BFC5}"/>
              </a:ext>
            </a:extLst>
          </p:cNvPr>
          <p:cNvSpPr>
            <a:spLocks noGrp="1"/>
          </p:cNvSpPr>
          <p:nvPr>
            <p:ph type="dt" sz="half" idx="10"/>
          </p:nvPr>
        </p:nvSpPr>
        <p:spPr/>
        <p:txBody>
          <a:bodyPr/>
          <a:lstStyle>
            <a:lvl1pPr>
              <a:defRPr/>
            </a:lvl1pPr>
          </a:lstStyle>
          <a:p>
            <a:pPr>
              <a:defRPr/>
            </a:pPr>
            <a:fld id="{59A46788-4748-0C4D-B060-49FDC6D1EFF3}" type="datetime1">
              <a:rPr lang="en-US" altLang="en-US" smtClean="0"/>
              <a:t>3/7/22</a:t>
            </a:fld>
            <a:endParaRPr lang="en-US" altLang="en-US"/>
          </a:p>
        </p:txBody>
      </p:sp>
      <p:sp>
        <p:nvSpPr>
          <p:cNvPr id="3" name="Footer Placeholder 4">
            <a:extLst>
              <a:ext uri="{FF2B5EF4-FFF2-40B4-BE49-F238E27FC236}">
                <a16:creationId xmlns:a16="http://schemas.microsoft.com/office/drawing/2014/main" id="{ABFC1EF4-4008-E240-A415-28C569B51D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2A815D-70B4-F743-9EC2-14539C3C5618}"/>
              </a:ext>
            </a:extLst>
          </p:cNvPr>
          <p:cNvSpPr>
            <a:spLocks noGrp="1"/>
          </p:cNvSpPr>
          <p:nvPr>
            <p:ph type="sldNum" sz="quarter" idx="12"/>
          </p:nvPr>
        </p:nvSpPr>
        <p:spPr/>
        <p:txBody>
          <a:bodyPr/>
          <a:lstStyle>
            <a:lvl1pPr>
              <a:defRPr/>
            </a:lvl1pPr>
          </a:lstStyle>
          <a:p>
            <a:pPr>
              <a:defRPr/>
            </a:pPr>
            <a:fld id="{265AA030-E5A5-E74D-96AE-A13CA8C6FB26}" type="slidenum">
              <a:rPr lang="en-US" altLang="en-US"/>
              <a:pPr>
                <a:defRPr/>
              </a:pPr>
              <a:t>‹#›</a:t>
            </a:fld>
            <a:endParaRPr lang="en-US" altLang="en-US"/>
          </a:p>
        </p:txBody>
      </p:sp>
    </p:spTree>
    <p:extLst>
      <p:ext uri="{BB962C8B-B14F-4D97-AF65-F5344CB8AC3E}">
        <p14:creationId xmlns:p14="http://schemas.microsoft.com/office/powerpoint/2010/main" val="14732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EC66BF-E651-074C-93C0-CF6970D8BF43}"/>
              </a:ext>
            </a:extLst>
          </p:cNvPr>
          <p:cNvSpPr>
            <a:spLocks noGrp="1"/>
          </p:cNvSpPr>
          <p:nvPr>
            <p:ph type="dt" sz="half" idx="10"/>
          </p:nvPr>
        </p:nvSpPr>
        <p:spPr/>
        <p:txBody>
          <a:bodyPr/>
          <a:lstStyle>
            <a:lvl1pPr>
              <a:defRPr/>
            </a:lvl1pPr>
          </a:lstStyle>
          <a:p>
            <a:pPr>
              <a:defRPr/>
            </a:pPr>
            <a:fld id="{B2ED2214-9D7F-C243-8616-05485C4FF390}" type="datetime1">
              <a:rPr lang="en-US" altLang="en-US" smtClean="0"/>
              <a:t>3/7/22</a:t>
            </a:fld>
            <a:endParaRPr lang="en-US" altLang="en-US"/>
          </a:p>
        </p:txBody>
      </p:sp>
      <p:sp>
        <p:nvSpPr>
          <p:cNvPr id="6" name="Footer Placeholder 4">
            <a:extLst>
              <a:ext uri="{FF2B5EF4-FFF2-40B4-BE49-F238E27FC236}">
                <a16:creationId xmlns:a16="http://schemas.microsoft.com/office/drawing/2014/main" id="{8B5DCB6F-76BD-824F-B9A9-2B2252323D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3BA0E2-0F36-A647-A7AB-45B00FC44BB4}"/>
              </a:ext>
            </a:extLst>
          </p:cNvPr>
          <p:cNvSpPr>
            <a:spLocks noGrp="1"/>
          </p:cNvSpPr>
          <p:nvPr>
            <p:ph type="sldNum" sz="quarter" idx="12"/>
          </p:nvPr>
        </p:nvSpPr>
        <p:spPr/>
        <p:txBody>
          <a:bodyPr/>
          <a:lstStyle>
            <a:lvl1pPr>
              <a:defRPr/>
            </a:lvl1pPr>
          </a:lstStyle>
          <a:p>
            <a:pPr>
              <a:defRPr/>
            </a:pPr>
            <a:fld id="{B9205917-D938-7C41-9214-38D03B084207}" type="slidenum">
              <a:rPr lang="en-US" altLang="en-US"/>
              <a:pPr>
                <a:defRPr/>
              </a:pPr>
              <a:t>‹#›</a:t>
            </a:fld>
            <a:endParaRPr lang="en-US" altLang="en-US"/>
          </a:p>
        </p:txBody>
      </p:sp>
    </p:spTree>
    <p:extLst>
      <p:ext uri="{BB962C8B-B14F-4D97-AF65-F5344CB8AC3E}">
        <p14:creationId xmlns:p14="http://schemas.microsoft.com/office/powerpoint/2010/main" val="223934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22B892-3700-FE4B-A828-24E0C382BEA3}"/>
              </a:ext>
            </a:extLst>
          </p:cNvPr>
          <p:cNvSpPr>
            <a:spLocks noGrp="1"/>
          </p:cNvSpPr>
          <p:nvPr>
            <p:ph type="dt" sz="half" idx="10"/>
          </p:nvPr>
        </p:nvSpPr>
        <p:spPr/>
        <p:txBody>
          <a:bodyPr/>
          <a:lstStyle>
            <a:lvl1pPr>
              <a:defRPr/>
            </a:lvl1pPr>
          </a:lstStyle>
          <a:p>
            <a:pPr>
              <a:defRPr/>
            </a:pPr>
            <a:fld id="{A27F3252-97BE-364D-85E0-DF897D0CC1DE}" type="datetime1">
              <a:rPr lang="en-US" altLang="en-US" smtClean="0"/>
              <a:t>3/7/22</a:t>
            </a:fld>
            <a:endParaRPr lang="en-US" altLang="en-US"/>
          </a:p>
        </p:txBody>
      </p:sp>
      <p:sp>
        <p:nvSpPr>
          <p:cNvPr id="6" name="Footer Placeholder 4">
            <a:extLst>
              <a:ext uri="{FF2B5EF4-FFF2-40B4-BE49-F238E27FC236}">
                <a16:creationId xmlns:a16="http://schemas.microsoft.com/office/drawing/2014/main" id="{EFE536CB-E211-3C4E-93DA-9C4F39025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3B6FAC-2F14-3F4F-A534-947570389A74}"/>
              </a:ext>
            </a:extLst>
          </p:cNvPr>
          <p:cNvSpPr>
            <a:spLocks noGrp="1"/>
          </p:cNvSpPr>
          <p:nvPr>
            <p:ph type="sldNum" sz="quarter" idx="12"/>
          </p:nvPr>
        </p:nvSpPr>
        <p:spPr/>
        <p:txBody>
          <a:bodyPr/>
          <a:lstStyle>
            <a:lvl1pPr>
              <a:defRPr/>
            </a:lvl1pPr>
          </a:lstStyle>
          <a:p>
            <a:pPr>
              <a:defRPr/>
            </a:pPr>
            <a:fld id="{69597BC5-059A-B74A-82B7-A5C1FE24E838}" type="slidenum">
              <a:rPr lang="en-US" altLang="en-US"/>
              <a:pPr>
                <a:defRPr/>
              </a:pPr>
              <a:t>‹#›</a:t>
            </a:fld>
            <a:endParaRPr lang="en-US" altLang="en-US"/>
          </a:p>
        </p:txBody>
      </p:sp>
    </p:spTree>
    <p:extLst>
      <p:ext uri="{BB962C8B-B14F-4D97-AF65-F5344CB8AC3E}">
        <p14:creationId xmlns:p14="http://schemas.microsoft.com/office/powerpoint/2010/main" val="424819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ags" Target="../tags/tag3.xml"/><Relationship Id="rId4" Type="http://schemas.openxmlformats.org/officeDocument/2006/relationships/slideLayout" Target="../slideLayouts/slideLayout39.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6ED78B-12EE-CB4B-92F4-0DE896FB53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7308D8-BA18-914C-B630-1F2F1F1A6F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7BA46D-EA79-AD44-BDC8-D105105A1D5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3A7521BF-DDC3-2949-B14D-D655EE1DE211}" type="datetime1">
              <a:rPr lang="en-US" altLang="en-US" smtClean="0"/>
              <a:t>3/7/22</a:t>
            </a:fld>
            <a:endParaRPr lang="en-US" altLang="en-US"/>
          </a:p>
        </p:txBody>
      </p:sp>
      <p:sp>
        <p:nvSpPr>
          <p:cNvPr id="5" name="Footer Placeholder 4">
            <a:extLst>
              <a:ext uri="{FF2B5EF4-FFF2-40B4-BE49-F238E27FC236}">
                <a16:creationId xmlns:a16="http://schemas.microsoft.com/office/drawing/2014/main" id="{6CB39912-2624-B24A-A76F-57114E95059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6743CF1-434D-C440-82F0-1273090F7D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EFE43681-D3B5-BF41-893E-33DB400948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41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F0ADB8-E090-7744-8539-1305FFCA69A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56B87025-0E6D-E047-A76E-5764B4838F1B}"/>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5">
            <a:extLst>
              <a:ext uri="{FF2B5EF4-FFF2-40B4-BE49-F238E27FC236}">
                <a16:creationId xmlns:a16="http://schemas.microsoft.com/office/drawing/2014/main" id="{980400EB-9FCF-3240-912B-ED5213ADF1B9}"/>
              </a:ext>
            </a:extLst>
          </p:cNvPr>
          <p:cNvSpPr>
            <a:spLocks noChangeArrowheads="1"/>
          </p:cNvSpPr>
          <p:nvPr/>
        </p:nvSpPr>
        <p:spPr bwMode="auto">
          <a:xfrm>
            <a:off x="7215188" y="6673850"/>
            <a:ext cx="1695450" cy="184150"/>
          </a:xfrm>
          <a:prstGeom prst="rect">
            <a:avLst/>
          </a:prstGeom>
          <a:noFill/>
          <a:ln>
            <a:noFill/>
          </a:ln>
        </p:spPr>
        <p:txBody>
          <a:bodyPr lIns="92066" tIns="46033" rIns="92066" bIns="46033"/>
          <a:lstStyle>
            <a:lvl1pPr defTabSz="912813" eaLnBrk="0" hangingPunct="0">
              <a:defRPr sz="2400">
                <a:solidFill>
                  <a:schemeClr val="tx1"/>
                </a:solidFill>
                <a:latin typeface="Calibri" charset="0"/>
                <a:ea typeface="ＭＳ Ｐゴシック" charset="-128"/>
              </a:defRPr>
            </a:lvl1pPr>
            <a:lvl2pPr marL="742950" indent="-285750" defTabSz="912813" eaLnBrk="0" hangingPunct="0">
              <a:defRPr sz="2400">
                <a:solidFill>
                  <a:schemeClr val="tx1"/>
                </a:solidFill>
                <a:latin typeface="Calibri" charset="0"/>
                <a:ea typeface="ＭＳ Ｐゴシック" charset="-128"/>
              </a:defRPr>
            </a:lvl2pPr>
            <a:lvl3pPr marL="1143000" indent="-228600" defTabSz="912813" eaLnBrk="0" hangingPunct="0">
              <a:defRPr sz="2400">
                <a:solidFill>
                  <a:schemeClr val="tx1"/>
                </a:solidFill>
                <a:latin typeface="Calibri" charset="0"/>
                <a:ea typeface="ＭＳ Ｐゴシック" charset="-128"/>
              </a:defRPr>
            </a:lvl3pPr>
            <a:lvl4pPr marL="1600200" indent="-228600" defTabSz="912813" eaLnBrk="0" hangingPunct="0">
              <a:defRPr sz="2400">
                <a:solidFill>
                  <a:schemeClr val="tx1"/>
                </a:solidFill>
                <a:latin typeface="Calibri" charset="0"/>
                <a:ea typeface="ＭＳ Ｐゴシック" charset="-128"/>
              </a:defRPr>
            </a:lvl4pPr>
            <a:lvl5pPr marL="2057400" indent="-228600" defTabSz="912813" eaLnBrk="0" hangingPunct="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altLang="en-US" sz="700">
                <a:solidFill>
                  <a:srgbClr val="FFFFFF"/>
                </a:solidFill>
                <a:latin typeface="Arial" charset="0"/>
              </a:rPr>
              <a:t>Do not reproduce without permission</a:t>
            </a:r>
          </a:p>
        </p:txBody>
      </p:sp>
      <p:sp>
        <p:nvSpPr>
          <p:cNvPr id="4802566" name="Rectangle 6">
            <a:extLst>
              <a:ext uri="{FF2B5EF4-FFF2-40B4-BE49-F238E27FC236}">
                <a16:creationId xmlns:a16="http://schemas.microsoft.com/office/drawing/2014/main" id="{40F7A863-0613-EC4A-BB6C-2E2831E4C6D2}"/>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eaLnBrk="0" hangingPunct="0">
              <a:defRPr sz="2400">
                <a:solidFill>
                  <a:schemeClr val="tx1"/>
                </a:solidFill>
                <a:latin typeface="Calibri" charset="0"/>
                <a:ea typeface="ＭＳ Ｐゴシック" charset="-128"/>
              </a:defRPr>
            </a:lvl1pPr>
            <a:lvl2pPr marL="742950" indent="-285750" defTabSz="912813" eaLnBrk="0" hangingPunct="0">
              <a:defRPr sz="2400">
                <a:solidFill>
                  <a:schemeClr val="tx1"/>
                </a:solidFill>
                <a:latin typeface="Calibri" charset="0"/>
                <a:ea typeface="ＭＳ Ｐゴシック" charset="-128"/>
              </a:defRPr>
            </a:lvl2pPr>
            <a:lvl3pPr marL="1143000" indent="-228600" defTabSz="912813" eaLnBrk="0" hangingPunct="0">
              <a:defRPr sz="2400">
                <a:solidFill>
                  <a:schemeClr val="tx1"/>
                </a:solidFill>
                <a:latin typeface="Calibri" charset="0"/>
                <a:ea typeface="ＭＳ Ｐゴシック" charset="-128"/>
              </a:defRPr>
            </a:lvl3pPr>
            <a:lvl4pPr marL="1600200" indent="-228600" defTabSz="912813" eaLnBrk="0" hangingPunct="0">
              <a:defRPr sz="2400">
                <a:solidFill>
                  <a:schemeClr val="tx1"/>
                </a:solidFill>
                <a:latin typeface="Calibri" charset="0"/>
                <a:ea typeface="ＭＳ Ｐゴシック" charset="-128"/>
              </a:defRPr>
            </a:lvl4pPr>
            <a:lvl5pPr marL="2057400" indent="-228600" defTabSz="912813" eaLnBrk="0" hangingPunct="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pPr>
              <a:defRPr/>
            </a:pPr>
            <a:fld id="{369DFEA4-047C-EA4C-8824-E4C9F7A4D08D}" type="slidenum">
              <a:rPr lang="en-US" altLang="en-US" sz="1600" b="1" i="1" smtClean="0">
                <a:solidFill>
                  <a:srgbClr val="000000"/>
                </a:solidFill>
                <a:effectLst>
                  <a:outerShdw blurRad="38100" dist="38100" dir="2700000" algn="tl">
                    <a:srgbClr val="C0C0C0"/>
                  </a:outerShdw>
                </a:effectLst>
                <a:latin typeface="Courier New" charset="0"/>
              </a:rPr>
              <a:pPr>
                <a:defRPr/>
              </a:pPr>
              <a:t>‹#›</a:t>
            </a:fld>
            <a:r>
              <a:rPr lang="en-US" altLang="en-US" sz="1800" b="1">
                <a:solidFill>
                  <a:srgbClr val="808080"/>
                </a:solidFill>
                <a:latin typeface="Arial" charset="0"/>
              </a:rPr>
              <a:t> - </a:t>
            </a:r>
            <a:r>
              <a:rPr lang="en-US" altLang="en-US" sz="1000" b="1">
                <a:solidFill>
                  <a:srgbClr val="969696"/>
                </a:solidFill>
                <a:latin typeface="Arial" charset="0"/>
              </a:rPr>
              <a:t>Lectures.GersteinLab.org</a:t>
            </a:r>
            <a:r>
              <a:rPr lang="en-US" altLang="en-US" sz="400">
                <a:solidFill>
                  <a:srgbClr val="808080"/>
                </a:solidFill>
                <a:latin typeface="Arial" charset="0"/>
              </a:rPr>
              <a:t> </a:t>
            </a:r>
            <a:r>
              <a:rPr lang="en-US" altLang="en-US" sz="300">
                <a:solidFill>
                  <a:srgbClr val="000000"/>
                </a:solidFill>
                <a:latin typeface="Arial" charset="0"/>
              </a:rPr>
              <a:t>(c) '09</a:t>
            </a:r>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fontAlgn="base">
        <a:spcBef>
          <a:spcPct val="0"/>
        </a:spcBef>
        <a:spcAft>
          <a:spcPct val="0"/>
        </a:spcAft>
        <a:defRPr sz="3600" b="1" u="sng">
          <a:solidFill>
            <a:srgbClr val="000099"/>
          </a:solidFill>
          <a:latin typeface="Arial" pitchFamily="-65" charset="0"/>
        </a:defRPr>
      </a:lvl6pPr>
      <a:lvl7pPr marL="914400" algn="ctr" defTabSz="912813" rtl="0" fontAlgn="base">
        <a:spcBef>
          <a:spcPct val="0"/>
        </a:spcBef>
        <a:spcAft>
          <a:spcPct val="0"/>
        </a:spcAft>
        <a:defRPr sz="3600" b="1" u="sng">
          <a:solidFill>
            <a:srgbClr val="000099"/>
          </a:solidFill>
          <a:latin typeface="Arial" pitchFamily="-65" charset="0"/>
        </a:defRPr>
      </a:lvl7pPr>
      <a:lvl8pPr marL="1371600" algn="ctr" defTabSz="912813" rtl="0" fontAlgn="base">
        <a:spcBef>
          <a:spcPct val="0"/>
        </a:spcBef>
        <a:spcAft>
          <a:spcPct val="0"/>
        </a:spcAft>
        <a:defRPr sz="3600" b="1" u="sng">
          <a:solidFill>
            <a:srgbClr val="000099"/>
          </a:solidFill>
          <a:latin typeface="Arial" pitchFamily="-65" charset="0"/>
        </a:defRPr>
      </a:lvl8pPr>
      <a:lvl9pPr marL="1828800" algn="ctr" defTabSz="912813" rtl="0" fontAlgn="base">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7DC853E6-195B-794E-84A3-35FD36DD93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37282549-823D-0648-950C-68E30AB753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22F9C-FB12-B54D-8B07-0C31989A305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A2E8AE8A-3232-1E41-A592-C5D24F176C26}" type="datetime1">
              <a:rPr lang="en-US" altLang="en-US" smtClean="0"/>
              <a:t>3/7/22</a:t>
            </a:fld>
            <a:endParaRPr lang="en-US" altLang="en-US"/>
          </a:p>
        </p:txBody>
      </p:sp>
      <p:sp>
        <p:nvSpPr>
          <p:cNvPr id="5" name="Footer Placeholder 4">
            <a:extLst>
              <a:ext uri="{FF2B5EF4-FFF2-40B4-BE49-F238E27FC236}">
                <a16:creationId xmlns:a16="http://schemas.microsoft.com/office/drawing/2014/main" id="{D3980656-8771-854B-912C-22EBE8BD9D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C8795B2-3F43-9C45-A9AF-559E9479035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charset="0"/>
                <a:ea typeface="ＭＳ Ｐゴシック" charset="-128"/>
              </a:defRPr>
            </a:lvl1pPr>
          </a:lstStyle>
          <a:p>
            <a:pPr>
              <a:defRPr/>
            </a:pPr>
            <a:fld id="{9402D139-7CDA-344A-BCC7-03EA6C41719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8"/>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9"/>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0"/>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3977076962"/>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oleObject" Target="../embeddings/oleObject5.bin"/><Relationship Id="rId17" Type="http://schemas.openxmlformats.org/officeDocument/2006/relationships/image" Target="../media/image7.png"/><Relationship Id="rId2" Type="http://schemas.openxmlformats.org/officeDocument/2006/relationships/slideLayout" Target="../slideLayouts/slideLayout1.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1.png"/><Relationship Id="rId1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Object 2">
            <a:extLst>
              <a:ext uri="{FF2B5EF4-FFF2-40B4-BE49-F238E27FC236}">
                <a16:creationId xmlns:a16="http://schemas.microsoft.com/office/drawing/2014/main" id="{D821D5B6-5B67-6D4E-8D74-EB295E787F75}"/>
              </a:ext>
            </a:extLst>
          </p:cNvPr>
          <p:cNvGraphicFramePr>
            <a:graphicFrameLocks noChangeAspect="1"/>
          </p:cNvGraphicFramePr>
          <p:nvPr/>
        </p:nvGraphicFramePr>
        <p:xfrm>
          <a:off x="152400" y="3962400"/>
          <a:ext cx="2286000" cy="2017713"/>
        </p:xfrm>
        <a:graphic>
          <a:graphicData uri="http://schemas.openxmlformats.org/presentationml/2006/ole">
            <mc:AlternateContent xmlns:mc="http://schemas.openxmlformats.org/markup-compatibility/2006">
              <mc:Choice xmlns:v="urn:schemas-microsoft-com:vml" Requires="v">
                <p:oleObj spid="_x0000_s54367" name="Image" r:id="rId4" imgW="2590800" imgH="2286000" progId="Photoshop.Image.5">
                  <p:embed/>
                </p:oleObj>
              </mc:Choice>
              <mc:Fallback>
                <p:oleObj name="Image" r:id="rId4" imgW="2590800" imgH="2286000" progId="Photoshop.Image.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22860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4" name="Rectangle 4">
            <a:extLst>
              <a:ext uri="{FF2B5EF4-FFF2-40B4-BE49-F238E27FC236}">
                <a16:creationId xmlns:a16="http://schemas.microsoft.com/office/drawing/2014/main" id="{E928B716-A33C-024B-908E-5836F6A1A4F2}"/>
              </a:ext>
            </a:extLst>
          </p:cNvPr>
          <p:cNvSpPr>
            <a:spLocks noGrp="1"/>
          </p:cNvSpPr>
          <p:nvPr>
            <p:ph type="subTitle" idx="1"/>
          </p:nvPr>
        </p:nvSpPr>
        <p:spPr>
          <a:xfrm>
            <a:off x="1524000" y="5715000"/>
            <a:ext cx="6400800" cy="990600"/>
          </a:xfrm>
        </p:spPr>
        <p:txBody>
          <a:bodyPr/>
          <a:lstStyle/>
          <a:p>
            <a:pPr eaLnBrk="1" hangingPunct="1"/>
            <a:r>
              <a:rPr lang="en-US" altLang="en-US" sz="1400" dirty="0">
                <a:solidFill>
                  <a:srgbClr val="898989"/>
                </a:solidFill>
                <a:latin typeface="Arial" panose="020B0604020202020204" pitchFamily="34" charset="0"/>
                <a:ea typeface="ＭＳ Ｐゴシック" panose="020B0600070205080204" pitchFamily="34" charset="-128"/>
              </a:rPr>
              <a:t>Mark Gerstein, Yale University</a:t>
            </a:r>
            <a:br>
              <a:rPr lang="en-US" altLang="en-US" sz="1400" dirty="0">
                <a:solidFill>
                  <a:srgbClr val="898989"/>
                </a:solidFill>
                <a:latin typeface="Arial" panose="020B0604020202020204" pitchFamily="34" charset="0"/>
                <a:ea typeface="ＭＳ Ｐゴシック" panose="020B0600070205080204" pitchFamily="34" charset="-128"/>
              </a:rPr>
            </a:br>
            <a:r>
              <a:rPr lang="en-US" altLang="en-US" sz="1800" dirty="0" err="1">
                <a:solidFill>
                  <a:srgbClr val="898989"/>
                </a:solidFill>
                <a:latin typeface="Arial" panose="020B0604020202020204" pitchFamily="34" charset="0"/>
                <a:ea typeface="ＭＳ Ｐゴシック" panose="020B0600070205080204" pitchFamily="34" charset="-128"/>
              </a:rPr>
              <a:t>gersteinlab.org</a:t>
            </a:r>
            <a:r>
              <a:rPr lang="en-US" altLang="en-US" sz="1800" dirty="0">
                <a:solidFill>
                  <a:srgbClr val="898989"/>
                </a:solidFill>
                <a:latin typeface="Arial" panose="020B0604020202020204" pitchFamily="34" charset="0"/>
                <a:ea typeface="ＭＳ Ｐゴシック" panose="020B0600070205080204" pitchFamily="34" charset="-128"/>
              </a:rPr>
              <a:t>/courses/452</a:t>
            </a:r>
          </a:p>
          <a:p>
            <a:pPr eaLnBrk="1" hangingPunct="1"/>
            <a:r>
              <a:rPr lang="en-US" altLang="en-US" sz="1400" dirty="0">
                <a:solidFill>
                  <a:srgbClr val="898989"/>
                </a:solidFill>
                <a:latin typeface="Arial" panose="020B0604020202020204" pitchFamily="34" charset="0"/>
                <a:ea typeface="ＭＳ Ｐゴシック" panose="020B0600070205080204" pitchFamily="34" charset="-128"/>
              </a:rPr>
              <a:t>(last edit in spring ’21, pack #9d, final)</a:t>
            </a:r>
          </a:p>
        </p:txBody>
      </p:sp>
      <p:sp>
        <p:nvSpPr>
          <p:cNvPr id="54275" name="Rectangle 5">
            <a:extLst>
              <a:ext uri="{FF2B5EF4-FFF2-40B4-BE49-F238E27FC236}">
                <a16:creationId xmlns:a16="http://schemas.microsoft.com/office/drawing/2014/main" id="{86F41F57-7473-8143-A132-F754C8F3F520}"/>
              </a:ext>
            </a:extLst>
          </p:cNvPr>
          <p:cNvSpPr>
            <a:spLocks noChangeArrowheads="1"/>
          </p:cNvSpPr>
          <p:nvPr/>
        </p:nvSpPr>
        <p:spPr bwMode="auto">
          <a:xfrm>
            <a:off x="8513763"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aphicFrame>
        <p:nvGraphicFramePr>
          <p:cNvPr id="54276" name="Object 3">
            <a:extLst>
              <a:ext uri="{FF2B5EF4-FFF2-40B4-BE49-F238E27FC236}">
                <a16:creationId xmlns:a16="http://schemas.microsoft.com/office/drawing/2014/main" id="{7479B66A-17E0-5A4B-99BF-AAD6B2257399}"/>
              </a:ext>
            </a:extLst>
          </p:cNvPr>
          <p:cNvGraphicFramePr>
            <a:graphicFrameLocks noChangeAspect="1"/>
          </p:cNvGraphicFramePr>
          <p:nvPr/>
        </p:nvGraphicFramePr>
        <p:xfrm>
          <a:off x="7138988" y="3810000"/>
          <a:ext cx="1547812" cy="2133600"/>
        </p:xfrm>
        <a:graphic>
          <a:graphicData uri="http://schemas.openxmlformats.org/presentationml/2006/ole">
            <mc:AlternateContent xmlns:mc="http://schemas.openxmlformats.org/markup-compatibility/2006">
              <mc:Choice xmlns:v="urn:schemas-microsoft-com:vml" Requires="v">
                <p:oleObj spid="_x0000_s54368" name="Image" r:id="rId6" imgW="1714500" imgH="2362200" progId="Photoshop.Image.5">
                  <p:embed/>
                </p:oleObj>
              </mc:Choice>
              <mc:Fallback>
                <p:oleObj name="Image" r:id="rId6" imgW="1714500" imgH="2362200" progId="Photoshop.Image.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8988" y="3810000"/>
                        <a:ext cx="154781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7" name="Object 4">
            <a:extLst>
              <a:ext uri="{FF2B5EF4-FFF2-40B4-BE49-F238E27FC236}">
                <a16:creationId xmlns:a16="http://schemas.microsoft.com/office/drawing/2014/main" id="{9160F457-363A-1547-9EBC-BAC5E8BA8381}"/>
              </a:ext>
            </a:extLst>
          </p:cNvPr>
          <p:cNvGraphicFramePr>
            <a:graphicFrameLocks noChangeAspect="1"/>
          </p:cNvGraphicFramePr>
          <p:nvPr/>
        </p:nvGraphicFramePr>
        <p:xfrm>
          <a:off x="7620000" y="1600200"/>
          <a:ext cx="1127125" cy="1219200"/>
        </p:xfrm>
        <a:graphic>
          <a:graphicData uri="http://schemas.openxmlformats.org/presentationml/2006/ole">
            <mc:AlternateContent xmlns:mc="http://schemas.openxmlformats.org/markup-compatibility/2006">
              <mc:Choice xmlns:v="urn:schemas-microsoft-com:vml" Requires="v">
                <p:oleObj spid="_x0000_s54369" name="Image" r:id="rId8" imgW="622300" imgH="673100" progId="Photoshop.Image.5">
                  <p:embed/>
                </p:oleObj>
              </mc:Choice>
              <mc:Fallback>
                <p:oleObj name="Image" r:id="rId8" imgW="622300" imgH="673100" progId="Photoshop.Image.5">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1600200"/>
                        <a:ext cx="1127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8" name="Object 5">
            <a:extLst>
              <a:ext uri="{FF2B5EF4-FFF2-40B4-BE49-F238E27FC236}">
                <a16:creationId xmlns:a16="http://schemas.microsoft.com/office/drawing/2014/main" id="{F8737E08-87C7-2641-A34F-254021C34EEA}"/>
              </a:ext>
            </a:extLst>
          </p:cNvPr>
          <p:cNvGraphicFramePr>
            <a:graphicFrameLocks noChangeAspect="1"/>
          </p:cNvGraphicFramePr>
          <p:nvPr/>
        </p:nvGraphicFramePr>
        <p:xfrm>
          <a:off x="152400" y="1524000"/>
          <a:ext cx="2362200" cy="1906588"/>
        </p:xfrm>
        <a:graphic>
          <a:graphicData uri="http://schemas.openxmlformats.org/presentationml/2006/ole">
            <mc:AlternateContent xmlns:mc="http://schemas.openxmlformats.org/markup-compatibility/2006">
              <mc:Choice xmlns:v="urn:schemas-microsoft-com:vml" Requires="v">
                <p:oleObj spid="_x0000_s54370" name="Image" r:id="rId10" imgW="1714500" imgH="1384300" progId="Photoshop.Image.5">
                  <p:embed/>
                </p:oleObj>
              </mc:Choice>
              <mc:Fallback>
                <p:oleObj name="Image" r:id="rId10" imgW="1714500" imgH="1384300" progId="Photoshop.Image.5">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0"/>
                        <a:ext cx="23622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9" name="Object 6">
            <a:extLst>
              <a:ext uri="{FF2B5EF4-FFF2-40B4-BE49-F238E27FC236}">
                <a16:creationId xmlns:a16="http://schemas.microsoft.com/office/drawing/2014/main" id="{7CF8BEA8-F20E-A84A-BE4B-C3366488E4A4}"/>
              </a:ext>
            </a:extLst>
          </p:cNvPr>
          <p:cNvGraphicFramePr>
            <a:graphicFrameLocks noChangeAspect="1"/>
          </p:cNvGraphicFramePr>
          <p:nvPr/>
        </p:nvGraphicFramePr>
        <p:xfrm>
          <a:off x="1752600" y="2825750"/>
          <a:ext cx="1447800" cy="1435100"/>
        </p:xfrm>
        <a:graphic>
          <a:graphicData uri="http://schemas.openxmlformats.org/presentationml/2006/ole">
            <mc:AlternateContent xmlns:mc="http://schemas.openxmlformats.org/markup-compatibility/2006">
              <mc:Choice xmlns:v="urn:schemas-microsoft-com:vml" Requires="v">
                <p:oleObj spid="_x0000_s54371" name="Image" r:id="rId12" imgW="3492500" imgH="3460750" progId="Photoshop.Image.5">
                  <p:embed/>
                </p:oleObj>
              </mc:Choice>
              <mc:Fallback>
                <p:oleObj name="Image" r:id="rId12" imgW="3492500" imgH="3460750" progId="Photoshop.Image.5">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2825750"/>
                        <a:ext cx="1447800" cy="14351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0" name="Object 7">
            <a:extLst>
              <a:ext uri="{FF2B5EF4-FFF2-40B4-BE49-F238E27FC236}">
                <a16:creationId xmlns:a16="http://schemas.microsoft.com/office/drawing/2014/main" id="{7D21D2B8-69C6-1C44-BE4F-120C2A60CCE9}"/>
              </a:ext>
            </a:extLst>
          </p:cNvPr>
          <p:cNvGraphicFramePr>
            <a:graphicFrameLocks noChangeAspect="1"/>
          </p:cNvGraphicFramePr>
          <p:nvPr/>
        </p:nvGraphicFramePr>
        <p:xfrm>
          <a:off x="6248400" y="2838450"/>
          <a:ext cx="1374775" cy="1409700"/>
        </p:xfrm>
        <a:graphic>
          <a:graphicData uri="http://schemas.openxmlformats.org/presentationml/2006/ole">
            <mc:AlternateContent xmlns:mc="http://schemas.openxmlformats.org/markup-compatibility/2006">
              <mc:Choice xmlns:v="urn:schemas-microsoft-com:vml" Requires="v">
                <p:oleObj spid="_x0000_s54372" name="Image" r:id="rId14" imgW="965200" imgH="990600" progId="Photoshop.Image.5">
                  <p:embed/>
                </p:oleObj>
              </mc:Choice>
              <mc:Fallback>
                <p:oleObj name="Image" r:id="rId14" imgW="965200" imgH="990600" progId="Photoshop.Image.5">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2838450"/>
                        <a:ext cx="1374775" cy="14097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1" name="Object 8">
            <a:extLst>
              <a:ext uri="{FF2B5EF4-FFF2-40B4-BE49-F238E27FC236}">
                <a16:creationId xmlns:a16="http://schemas.microsoft.com/office/drawing/2014/main" id="{BD18AE9E-B641-734E-8947-3FFB45DB35E1}"/>
              </a:ext>
            </a:extLst>
          </p:cNvPr>
          <p:cNvGraphicFramePr>
            <a:graphicFrameLocks noChangeAspect="1"/>
          </p:cNvGraphicFramePr>
          <p:nvPr/>
        </p:nvGraphicFramePr>
        <p:xfrm>
          <a:off x="4211638" y="1905000"/>
          <a:ext cx="1025525" cy="3276600"/>
        </p:xfrm>
        <a:graphic>
          <a:graphicData uri="http://schemas.openxmlformats.org/presentationml/2006/ole">
            <mc:AlternateContent xmlns:mc="http://schemas.openxmlformats.org/markup-compatibility/2006">
              <mc:Choice xmlns:v="urn:schemas-microsoft-com:vml" Requires="v">
                <p:oleObj spid="_x0000_s54373" name="Image" r:id="rId16" imgW="596900" imgH="1905000" progId="Photoshop.Image.5">
                  <p:embed/>
                </p:oleObj>
              </mc:Choice>
              <mc:Fallback>
                <p:oleObj name="Image" r:id="rId16" imgW="596900" imgH="1905000" progId="Photoshop.Image.5">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1905000"/>
                        <a:ext cx="1025525" cy="32766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9642" name="Rectangle 3">
            <a:extLst>
              <a:ext uri="{FF2B5EF4-FFF2-40B4-BE49-F238E27FC236}">
                <a16:creationId xmlns:a16="http://schemas.microsoft.com/office/drawing/2014/main" id="{D9330EE6-20D3-AB4D-B752-AF3CC60B1823}"/>
              </a:ext>
            </a:extLst>
          </p:cNvPr>
          <p:cNvSpPr>
            <a:spLocks noGrp="1" noChangeArrowheads="1"/>
          </p:cNvSpPr>
          <p:nvPr>
            <p:ph type="ctrTitle"/>
          </p:nvPr>
        </p:nvSpPr>
        <p:spPr>
          <a:xfrm>
            <a:off x="609600" y="304800"/>
            <a:ext cx="8153400" cy="1143000"/>
          </a:xfrm>
        </p:spPr>
        <p:txBody>
          <a:bodyPr rtlCol="0">
            <a:normAutofit fontScale="90000"/>
          </a:bodyPr>
          <a:lstStyle/>
          <a:p>
            <a:pPr eaLnBrk="1" fontAlgn="auto" hangingPunct="1">
              <a:spcAft>
                <a:spcPts val="0"/>
              </a:spcAft>
              <a:defRPr/>
            </a:pPr>
            <a:r>
              <a:rPr lang="en-US" sz="2200" dirty="0">
                <a:solidFill>
                  <a:srgbClr val="000000"/>
                </a:solidFill>
                <a:latin typeface="Arial" charset="0"/>
              </a:rPr>
              <a:t>Biomed. Data Science:</a:t>
            </a:r>
            <a:br>
              <a:rPr lang="en-US" sz="4800" dirty="0">
                <a:solidFill>
                  <a:srgbClr val="000000"/>
                </a:solidFill>
                <a:latin typeface="Arial" charset="0"/>
              </a:rPr>
            </a:br>
            <a:r>
              <a:rPr lang="en-US" sz="4800" dirty="0">
                <a:solidFill>
                  <a:srgbClr val="000000"/>
                </a:solidFill>
                <a:latin typeface="Arial" charset="0"/>
              </a:rPr>
              <a:t>Unsupervised Datamining D:</a:t>
            </a:r>
            <a:br>
              <a:rPr lang="en-US" sz="4800" dirty="0">
                <a:solidFill>
                  <a:srgbClr val="000000"/>
                </a:solidFill>
                <a:latin typeface="Arial" charset="0"/>
              </a:rPr>
            </a:br>
            <a:r>
              <a:rPr lang="en-US" sz="4800">
                <a:solidFill>
                  <a:srgbClr val="000000"/>
                </a:solidFill>
                <a:latin typeface="Arial" charset="0"/>
              </a:rPr>
              <a:t>SVD Extensions</a:t>
            </a:r>
            <a:endParaRPr lang="en-US" dirty="0">
              <a:solidFill>
                <a:srgbClr val="000000"/>
              </a:solidFill>
              <a:latin typeface="Arial" charset="0"/>
            </a:endParaRPr>
          </a:p>
        </p:txBody>
      </p:sp>
    </p:spTree>
  </p:cSld>
  <p:clrMapOvr>
    <a:masterClrMapping/>
  </p:clrMapOvr>
  <p:transition spd="slow" advTm="320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Google Shape;67;p15">
            <a:extLst>
              <a:ext uri="{FF2B5EF4-FFF2-40B4-BE49-F238E27FC236}">
                <a16:creationId xmlns:a16="http://schemas.microsoft.com/office/drawing/2014/main" id="{B7EECA27-CB32-284F-870D-6C4B962EE57C}"/>
              </a:ext>
            </a:extLst>
          </p:cNvPr>
          <p:cNvSpPr>
            <a:spLocks noGrp="1"/>
          </p:cNvSpPr>
          <p:nvPr>
            <p:ph type="title"/>
          </p:nvPr>
        </p:nvSpPr>
        <p:spPr>
          <a:xfrm>
            <a:off x="311150" y="522288"/>
            <a:ext cx="8521700" cy="573087"/>
          </a:xfrm>
        </p:spPr>
        <p:txBody>
          <a:bodyPr/>
          <a:lstStyle/>
          <a:p>
            <a:pPr>
              <a:spcBef>
                <a:spcPct val="0"/>
              </a:spcBef>
              <a:spcAft>
                <a:spcPct val="0"/>
              </a:spcAft>
            </a:pPr>
            <a:r>
              <a:rPr lang="en-US" altLang="en-US">
                <a:ea typeface="ＭＳ Ｐゴシック" panose="020B0600070205080204" pitchFamily="34" charset="-128"/>
              </a:rPr>
              <a:t>Projection to external dataset</a:t>
            </a:r>
          </a:p>
        </p:txBody>
      </p:sp>
      <p:graphicFrame>
        <p:nvGraphicFramePr>
          <p:cNvPr id="68" name="Google Shape;68;p15">
            <a:extLst>
              <a:ext uri="{FF2B5EF4-FFF2-40B4-BE49-F238E27FC236}">
                <a16:creationId xmlns:a16="http://schemas.microsoft.com/office/drawing/2014/main" id="{57E7621E-FAFE-0845-B13E-5A429699C4C7}"/>
              </a:ext>
            </a:extLst>
          </p:cNvPr>
          <p:cNvGraphicFramePr/>
          <p:nvPr/>
        </p:nvGraphicFramePr>
        <p:xfrm>
          <a:off x="1254125" y="3413125"/>
          <a:ext cx="1819278" cy="1985964"/>
        </p:xfrm>
        <a:graphic>
          <a:graphicData uri="http://schemas.openxmlformats.org/drawingml/2006/table">
            <a:tbl>
              <a:tblPr>
                <a:noFill/>
              </a:tblPr>
              <a:tblGrid>
                <a:gridCol w="303213">
                  <a:extLst>
                    <a:ext uri="{9D8B030D-6E8A-4147-A177-3AD203B41FA5}">
                      <a16:colId xmlns:a16="http://schemas.microsoft.com/office/drawing/2014/main" val="20000"/>
                    </a:ext>
                  </a:extLst>
                </a:gridCol>
                <a:gridCol w="303213">
                  <a:extLst>
                    <a:ext uri="{9D8B030D-6E8A-4147-A177-3AD203B41FA5}">
                      <a16:colId xmlns:a16="http://schemas.microsoft.com/office/drawing/2014/main" val="20001"/>
                    </a:ext>
                  </a:extLst>
                </a:gridCol>
                <a:gridCol w="303213">
                  <a:extLst>
                    <a:ext uri="{9D8B030D-6E8A-4147-A177-3AD203B41FA5}">
                      <a16:colId xmlns:a16="http://schemas.microsoft.com/office/drawing/2014/main" val="20002"/>
                    </a:ext>
                  </a:extLst>
                </a:gridCol>
                <a:gridCol w="303213">
                  <a:extLst>
                    <a:ext uri="{9D8B030D-6E8A-4147-A177-3AD203B41FA5}">
                      <a16:colId xmlns:a16="http://schemas.microsoft.com/office/drawing/2014/main" val="20003"/>
                    </a:ext>
                  </a:extLst>
                </a:gridCol>
                <a:gridCol w="303213">
                  <a:extLst>
                    <a:ext uri="{9D8B030D-6E8A-4147-A177-3AD203B41FA5}">
                      <a16:colId xmlns:a16="http://schemas.microsoft.com/office/drawing/2014/main" val="20004"/>
                    </a:ext>
                  </a:extLst>
                </a:gridCol>
                <a:gridCol w="303213">
                  <a:extLst>
                    <a:ext uri="{9D8B030D-6E8A-4147-A177-3AD203B41FA5}">
                      <a16:colId xmlns:a16="http://schemas.microsoft.com/office/drawing/2014/main" val="20005"/>
                    </a:ext>
                  </a:extLst>
                </a:gridCol>
              </a:tblGrid>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dirty="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tc>
                  <a:txBody>
                    <a:bodyPr/>
                    <a:lstStyle/>
                    <a:p>
                      <a:pPr marL="0" lvl="0" indent="0" algn="l" rtl="0">
                        <a:spcBef>
                          <a:spcPts val="0"/>
                        </a:spcBef>
                        <a:spcAft>
                          <a:spcPts val="0"/>
                        </a:spcAft>
                        <a:buNone/>
                      </a:pPr>
                      <a:endParaRPr sz="1100" dirty="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126005" name="Google Shape;69;p15">
            <a:extLst>
              <a:ext uri="{FF2B5EF4-FFF2-40B4-BE49-F238E27FC236}">
                <a16:creationId xmlns:a16="http://schemas.microsoft.com/office/drawing/2014/main" id="{E3371493-1B40-3743-92A5-E7A8110DFD3C}"/>
              </a:ext>
            </a:extLst>
          </p:cNvPr>
          <p:cNvSpPr txBox="1">
            <a:spLocks noChangeArrowheads="1"/>
          </p:cNvSpPr>
          <p:nvPr/>
        </p:nvSpPr>
        <p:spPr bwMode="auto">
          <a:xfrm>
            <a:off x="1619250" y="2825750"/>
            <a:ext cx="1058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8761D"/>
                </a:solidFill>
              </a:rPr>
              <a:t>Samples</a:t>
            </a:r>
          </a:p>
        </p:txBody>
      </p:sp>
      <p:sp>
        <p:nvSpPr>
          <p:cNvPr id="126006" name="Google Shape;70;p15">
            <a:extLst>
              <a:ext uri="{FF2B5EF4-FFF2-40B4-BE49-F238E27FC236}">
                <a16:creationId xmlns:a16="http://schemas.microsoft.com/office/drawing/2014/main" id="{2908A14A-010B-C54F-90E8-3E5E55C74996}"/>
              </a:ext>
            </a:extLst>
          </p:cNvPr>
          <p:cNvSpPr txBox="1">
            <a:spLocks noChangeArrowheads="1"/>
          </p:cNvSpPr>
          <p:nvPr/>
        </p:nvSpPr>
        <p:spPr bwMode="auto">
          <a:xfrm rot="5400000">
            <a:off x="2675732" y="4212431"/>
            <a:ext cx="11112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E69138"/>
                </a:solidFill>
              </a:rPr>
              <a:t>Genes</a:t>
            </a:r>
          </a:p>
        </p:txBody>
      </p:sp>
      <p:sp>
        <p:nvSpPr>
          <p:cNvPr id="126007" name="Google Shape;71;p15">
            <a:extLst>
              <a:ext uri="{FF2B5EF4-FFF2-40B4-BE49-F238E27FC236}">
                <a16:creationId xmlns:a16="http://schemas.microsoft.com/office/drawing/2014/main" id="{933F4D85-B2E2-014B-97CF-CDECB51DD4C5}"/>
              </a:ext>
            </a:extLst>
          </p:cNvPr>
          <p:cNvSpPr txBox="1">
            <a:spLocks noChangeArrowheads="1"/>
          </p:cNvSpPr>
          <p:nvPr/>
        </p:nvSpPr>
        <p:spPr bwMode="auto">
          <a:xfrm>
            <a:off x="1222375" y="3073400"/>
            <a:ext cx="188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t>S1   S2    S3     …                Sn</a:t>
            </a:r>
          </a:p>
        </p:txBody>
      </p:sp>
      <p:sp>
        <p:nvSpPr>
          <p:cNvPr id="126008" name="Google Shape;72;p15">
            <a:extLst>
              <a:ext uri="{FF2B5EF4-FFF2-40B4-BE49-F238E27FC236}">
                <a16:creationId xmlns:a16="http://schemas.microsoft.com/office/drawing/2014/main" id="{204173E4-8AE5-2A4C-B5A9-62CA1C93CB47}"/>
              </a:ext>
            </a:extLst>
          </p:cNvPr>
          <p:cNvSpPr txBox="1">
            <a:spLocks noChangeArrowheads="1"/>
          </p:cNvSpPr>
          <p:nvPr/>
        </p:nvSpPr>
        <p:spPr bwMode="auto">
          <a:xfrm rot="-5400000">
            <a:off x="122238" y="4130675"/>
            <a:ext cx="20526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t>G1  G2   G3        …      Gm</a:t>
            </a:r>
          </a:p>
        </p:txBody>
      </p:sp>
      <p:sp>
        <p:nvSpPr>
          <p:cNvPr id="126009" name="Google Shape;74;p15">
            <a:extLst>
              <a:ext uri="{FF2B5EF4-FFF2-40B4-BE49-F238E27FC236}">
                <a16:creationId xmlns:a16="http://schemas.microsoft.com/office/drawing/2014/main" id="{6EB32B0B-FCE7-F441-9892-3F4D81B54BAA}"/>
              </a:ext>
            </a:extLst>
          </p:cNvPr>
          <p:cNvSpPr txBox="1">
            <a:spLocks noChangeArrowheads="1"/>
          </p:cNvSpPr>
          <p:nvPr/>
        </p:nvSpPr>
        <p:spPr bwMode="auto">
          <a:xfrm>
            <a:off x="3797300" y="2500313"/>
            <a:ext cx="18510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D85C6"/>
                </a:solidFill>
              </a:rPr>
              <a:t>Reference</a:t>
            </a:r>
          </a:p>
          <a:p>
            <a:pPr algn="ctr">
              <a:spcBef>
                <a:spcPct val="0"/>
              </a:spcBef>
              <a:buFontTx/>
              <a:buNone/>
            </a:pPr>
            <a:r>
              <a:rPr lang="en-US" altLang="en-US" sz="1800" b="1">
                <a:solidFill>
                  <a:srgbClr val="3D85C6"/>
                </a:solidFill>
              </a:rPr>
              <a:t>Dataset</a:t>
            </a:r>
          </a:p>
        </p:txBody>
      </p:sp>
      <p:graphicFrame>
        <p:nvGraphicFramePr>
          <p:cNvPr id="78" name="Google Shape;78;p15">
            <a:extLst>
              <a:ext uri="{FF2B5EF4-FFF2-40B4-BE49-F238E27FC236}">
                <a16:creationId xmlns:a16="http://schemas.microsoft.com/office/drawing/2014/main" id="{6084CDD7-0F25-D34D-8EBA-0920A88CEDD2}"/>
              </a:ext>
            </a:extLst>
          </p:cNvPr>
          <p:cNvGraphicFramePr/>
          <p:nvPr/>
        </p:nvGraphicFramePr>
        <p:xfrm>
          <a:off x="6677025" y="3151188"/>
          <a:ext cx="2297112" cy="2743200"/>
        </p:xfrm>
        <a:graphic>
          <a:graphicData uri="http://schemas.openxmlformats.org/drawingml/2006/table">
            <a:tbl>
              <a:tblPr>
                <a:noFill/>
              </a:tblPr>
              <a:tblGrid>
                <a:gridCol w="382852">
                  <a:extLst>
                    <a:ext uri="{9D8B030D-6E8A-4147-A177-3AD203B41FA5}">
                      <a16:colId xmlns:a16="http://schemas.microsoft.com/office/drawing/2014/main" val="20000"/>
                    </a:ext>
                  </a:extLst>
                </a:gridCol>
                <a:gridCol w="382852">
                  <a:extLst>
                    <a:ext uri="{9D8B030D-6E8A-4147-A177-3AD203B41FA5}">
                      <a16:colId xmlns:a16="http://schemas.microsoft.com/office/drawing/2014/main" val="20001"/>
                    </a:ext>
                  </a:extLst>
                </a:gridCol>
                <a:gridCol w="382852">
                  <a:extLst>
                    <a:ext uri="{9D8B030D-6E8A-4147-A177-3AD203B41FA5}">
                      <a16:colId xmlns:a16="http://schemas.microsoft.com/office/drawing/2014/main" val="20002"/>
                    </a:ext>
                  </a:extLst>
                </a:gridCol>
                <a:gridCol w="382852">
                  <a:extLst>
                    <a:ext uri="{9D8B030D-6E8A-4147-A177-3AD203B41FA5}">
                      <a16:colId xmlns:a16="http://schemas.microsoft.com/office/drawing/2014/main" val="20003"/>
                    </a:ext>
                  </a:extLst>
                </a:gridCol>
                <a:gridCol w="382852">
                  <a:extLst>
                    <a:ext uri="{9D8B030D-6E8A-4147-A177-3AD203B41FA5}">
                      <a16:colId xmlns:a16="http://schemas.microsoft.com/office/drawing/2014/main" val="20004"/>
                    </a:ext>
                  </a:extLst>
                </a:gridCol>
                <a:gridCol w="382852">
                  <a:extLst>
                    <a:ext uri="{9D8B030D-6E8A-4147-A177-3AD203B41FA5}">
                      <a16:colId xmlns:a16="http://schemas.microsoft.com/office/drawing/2014/main" val="20005"/>
                    </a:ext>
                  </a:extLst>
                </a:gridCol>
              </a:tblGrid>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5"/>
                  </a:ext>
                </a:extLst>
              </a:tr>
            </a:tbl>
          </a:graphicData>
        </a:graphic>
      </p:graphicFrame>
      <p:sp>
        <p:nvSpPr>
          <p:cNvPr id="126061" name="Google Shape;79;p15">
            <a:extLst>
              <a:ext uri="{FF2B5EF4-FFF2-40B4-BE49-F238E27FC236}">
                <a16:creationId xmlns:a16="http://schemas.microsoft.com/office/drawing/2014/main" id="{6D381B91-214D-7E42-A256-8C8A161B971F}"/>
              </a:ext>
            </a:extLst>
          </p:cNvPr>
          <p:cNvSpPr txBox="1">
            <a:spLocks noChangeArrowheads="1"/>
          </p:cNvSpPr>
          <p:nvPr/>
        </p:nvSpPr>
        <p:spPr bwMode="auto">
          <a:xfrm>
            <a:off x="6940550" y="2132013"/>
            <a:ext cx="18526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D85C6"/>
                </a:solidFill>
              </a:rPr>
              <a:t>Reference</a:t>
            </a:r>
          </a:p>
          <a:p>
            <a:pPr algn="ctr">
              <a:spcBef>
                <a:spcPct val="0"/>
              </a:spcBef>
              <a:buFontTx/>
              <a:buNone/>
            </a:pPr>
            <a:r>
              <a:rPr lang="en-US" altLang="en-US" sz="1800" b="1">
                <a:solidFill>
                  <a:srgbClr val="3D85C6"/>
                </a:solidFill>
              </a:rPr>
              <a:t>Dataset </a:t>
            </a:r>
          </a:p>
        </p:txBody>
      </p:sp>
      <p:sp>
        <p:nvSpPr>
          <p:cNvPr id="126062" name="Google Shape;80;p15">
            <a:extLst>
              <a:ext uri="{FF2B5EF4-FFF2-40B4-BE49-F238E27FC236}">
                <a16:creationId xmlns:a16="http://schemas.microsoft.com/office/drawing/2014/main" id="{EB2467C1-02F8-4544-B0F2-6749E80CA3B4}"/>
              </a:ext>
            </a:extLst>
          </p:cNvPr>
          <p:cNvSpPr txBox="1">
            <a:spLocks noChangeArrowheads="1"/>
          </p:cNvSpPr>
          <p:nvPr/>
        </p:nvSpPr>
        <p:spPr bwMode="auto">
          <a:xfrm rot="-5400000">
            <a:off x="5812632" y="4098131"/>
            <a:ext cx="10096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8761D"/>
                </a:solidFill>
              </a:rPr>
              <a:t>Samples</a:t>
            </a:r>
          </a:p>
        </p:txBody>
      </p:sp>
      <p:sp>
        <p:nvSpPr>
          <p:cNvPr id="126063" name="Google Shape;81;p15">
            <a:extLst>
              <a:ext uri="{FF2B5EF4-FFF2-40B4-BE49-F238E27FC236}">
                <a16:creationId xmlns:a16="http://schemas.microsoft.com/office/drawing/2014/main" id="{7DAAAF24-16D6-8244-B78C-AD1446FAEB12}"/>
              </a:ext>
            </a:extLst>
          </p:cNvPr>
          <p:cNvSpPr txBox="1">
            <a:spLocks noChangeArrowheads="1"/>
          </p:cNvSpPr>
          <p:nvPr/>
        </p:nvSpPr>
        <p:spPr bwMode="auto">
          <a:xfrm>
            <a:off x="6677025" y="2673350"/>
            <a:ext cx="2466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R1   R2    R3      …      Rm</a:t>
            </a:r>
          </a:p>
        </p:txBody>
      </p:sp>
      <p:sp>
        <p:nvSpPr>
          <p:cNvPr id="126064" name="Google Shape;82;p15">
            <a:extLst>
              <a:ext uri="{FF2B5EF4-FFF2-40B4-BE49-F238E27FC236}">
                <a16:creationId xmlns:a16="http://schemas.microsoft.com/office/drawing/2014/main" id="{46ABB862-0D78-A341-8344-784F00EF91BE}"/>
              </a:ext>
            </a:extLst>
          </p:cNvPr>
          <p:cNvSpPr txBox="1">
            <a:spLocks noChangeArrowheads="1"/>
          </p:cNvSpPr>
          <p:nvPr/>
        </p:nvSpPr>
        <p:spPr bwMode="auto">
          <a:xfrm rot="-5400000">
            <a:off x="5348288" y="4065588"/>
            <a:ext cx="2573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S1   S2    S3          …       Sn</a:t>
            </a:r>
          </a:p>
        </p:txBody>
      </p:sp>
      <p:sp>
        <p:nvSpPr>
          <p:cNvPr id="126065" name="Google Shape;83;p15">
            <a:extLst>
              <a:ext uri="{FF2B5EF4-FFF2-40B4-BE49-F238E27FC236}">
                <a16:creationId xmlns:a16="http://schemas.microsoft.com/office/drawing/2014/main" id="{13C7DD30-91EE-B24A-B199-5B57669A5A6E}"/>
              </a:ext>
            </a:extLst>
          </p:cNvPr>
          <p:cNvSpPr txBox="1">
            <a:spLocks noChangeArrowheads="1"/>
          </p:cNvSpPr>
          <p:nvPr/>
        </p:nvSpPr>
        <p:spPr bwMode="auto">
          <a:xfrm>
            <a:off x="5821363" y="4132263"/>
            <a:ext cx="295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a:t>
            </a:r>
          </a:p>
        </p:txBody>
      </p:sp>
      <p:sp>
        <p:nvSpPr>
          <p:cNvPr id="126066" name="Google Shape;84;p15">
            <a:extLst>
              <a:ext uri="{FF2B5EF4-FFF2-40B4-BE49-F238E27FC236}">
                <a16:creationId xmlns:a16="http://schemas.microsoft.com/office/drawing/2014/main" id="{3C6FF4A4-32E3-5448-9E96-E07EA259ABA5}"/>
              </a:ext>
            </a:extLst>
          </p:cNvPr>
          <p:cNvSpPr txBox="1">
            <a:spLocks noChangeArrowheads="1"/>
          </p:cNvSpPr>
          <p:nvPr/>
        </p:nvSpPr>
        <p:spPr bwMode="auto">
          <a:xfrm>
            <a:off x="3244850" y="4098925"/>
            <a:ext cx="3254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X</a:t>
            </a:r>
          </a:p>
        </p:txBody>
      </p:sp>
      <p:sp>
        <p:nvSpPr>
          <p:cNvPr id="126067" name="Google Shape;85;p15">
            <a:extLst>
              <a:ext uri="{FF2B5EF4-FFF2-40B4-BE49-F238E27FC236}">
                <a16:creationId xmlns:a16="http://schemas.microsoft.com/office/drawing/2014/main" id="{9B1C11E4-4854-CE40-A2C4-FAA32B60DF6E}"/>
              </a:ext>
            </a:extLst>
          </p:cNvPr>
          <p:cNvSpPr txBox="1">
            <a:spLocks noChangeArrowheads="1"/>
          </p:cNvSpPr>
          <p:nvPr/>
        </p:nvSpPr>
        <p:spPr bwMode="auto">
          <a:xfrm>
            <a:off x="-17463" y="4183063"/>
            <a:ext cx="1095376"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CORR</a:t>
            </a:r>
          </a:p>
        </p:txBody>
      </p:sp>
      <p:sp>
        <p:nvSpPr>
          <p:cNvPr id="126068" name="TextBox 1">
            <a:extLst>
              <a:ext uri="{FF2B5EF4-FFF2-40B4-BE49-F238E27FC236}">
                <a16:creationId xmlns:a16="http://schemas.microsoft.com/office/drawing/2014/main" id="{E70BFBA7-C5FA-D243-8AC8-B051F7D67102}"/>
              </a:ext>
            </a:extLst>
          </p:cNvPr>
          <p:cNvSpPr txBox="1">
            <a:spLocks noChangeArrowheads="1"/>
          </p:cNvSpPr>
          <p:nvPr/>
        </p:nvSpPr>
        <p:spPr bwMode="auto">
          <a:xfrm>
            <a:off x="6824663" y="1585913"/>
            <a:ext cx="200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t>CORRELATION MATRIX</a:t>
            </a:r>
          </a:p>
        </p:txBody>
      </p:sp>
      <p:graphicFrame>
        <p:nvGraphicFramePr>
          <p:cNvPr id="22" name="Google Shape;68;p15">
            <a:extLst>
              <a:ext uri="{FF2B5EF4-FFF2-40B4-BE49-F238E27FC236}">
                <a16:creationId xmlns:a16="http://schemas.microsoft.com/office/drawing/2014/main" id="{9A1277CF-0A91-874A-8C09-59ABA2E8A233}"/>
              </a:ext>
            </a:extLst>
          </p:cNvPr>
          <p:cNvGraphicFramePr/>
          <p:nvPr/>
        </p:nvGraphicFramePr>
        <p:xfrm>
          <a:off x="3775075" y="3413125"/>
          <a:ext cx="1819278" cy="1985964"/>
        </p:xfrm>
        <a:graphic>
          <a:graphicData uri="http://schemas.openxmlformats.org/drawingml/2006/table">
            <a:tbl>
              <a:tblPr>
                <a:noFill/>
              </a:tblPr>
              <a:tblGrid>
                <a:gridCol w="303213">
                  <a:extLst>
                    <a:ext uri="{9D8B030D-6E8A-4147-A177-3AD203B41FA5}">
                      <a16:colId xmlns:a16="http://schemas.microsoft.com/office/drawing/2014/main" val="20000"/>
                    </a:ext>
                  </a:extLst>
                </a:gridCol>
                <a:gridCol w="303213">
                  <a:extLst>
                    <a:ext uri="{9D8B030D-6E8A-4147-A177-3AD203B41FA5}">
                      <a16:colId xmlns:a16="http://schemas.microsoft.com/office/drawing/2014/main" val="20001"/>
                    </a:ext>
                  </a:extLst>
                </a:gridCol>
                <a:gridCol w="303213">
                  <a:extLst>
                    <a:ext uri="{9D8B030D-6E8A-4147-A177-3AD203B41FA5}">
                      <a16:colId xmlns:a16="http://schemas.microsoft.com/office/drawing/2014/main" val="20002"/>
                    </a:ext>
                  </a:extLst>
                </a:gridCol>
                <a:gridCol w="303213">
                  <a:extLst>
                    <a:ext uri="{9D8B030D-6E8A-4147-A177-3AD203B41FA5}">
                      <a16:colId xmlns:a16="http://schemas.microsoft.com/office/drawing/2014/main" val="20003"/>
                    </a:ext>
                  </a:extLst>
                </a:gridCol>
                <a:gridCol w="303213">
                  <a:extLst>
                    <a:ext uri="{9D8B030D-6E8A-4147-A177-3AD203B41FA5}">
                      <a16:colId xmlns:a16="http://schemas.microsoft.com/office/drawing/2014/main" val="20004"/>
                    </a:ext>
                  </a:extLst>
                </a:gridCol>
                <a:gridCol w="303213">
                  <a:extLst>
                    <a:ext uri="{9D8B030D-6E8A-4147-A177-3AD203B41FA5}">
                      <a16:colId xmlns:a16="http://schemas.microsoft.com/office/drawing/2014/main" val="20005"/>
                    </a:ext>
                  </a:extLst>
                </a:gridCol>
              </a:tblGrid>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0"/>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1"/>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2"/>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3"/>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4"/>
                  </a:ext>
                </a:extLst>
              </a:tr>
              <a:tr h="330994">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tc>
                  <a:txBody>
                    <a:bodyPr/>
                    <a:lstStyle/>
                    <a:p>
                      <a:pPr marL="0" lvl="0" indent="0" algn="l" rtl="0">
                        <a:spcBef>
                          <a:spcPts val="0"/>
                        </a:spcBef>
                        <a:spcAft>
                          <a:spcPts val="0"/>
                        </a:spcAft>
                        <a:buNone/>
                      </a:pPr>
                      <a:endParaRPr sz="1100" dirty="0"/>
                    </a:p>
                  </a:txBody>
                  <a:tcPr marL="72407" marR="72407" marT="72412" marB="72412">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1BCFF"/>
                    </a:solidFill>
                  </a:tcPr>
                </a:tc>
                <a:extLst>
                  <a:ext uri="{0D108BD9-81ED-4DB2-BD59-A6C34878D82A}">
                    <a16:rowId xmlns:a16="http://schemas.microsoft.com/office/drawing/2014/main" val="10005"/>
                  </a:ext>
                </a:extLst>
              </a:tr>
            </a:tbl>
          </a:graphicData>
        </a:graphic>
      </p:graphicFrame>
      <p:sp>
        <p:nvSpPr>
          <p:cNvPr id="126120" name="Google Shape;72;p15">
            <a:extLst>
              <a:ext uri="{FF2B5EF4-FFF2-40B4-BE49-F238E27FC236}">
                <a16:creationId xmlns:a16="http://schemas.microsoft.com/office/drawing/2014/main" id="{ACE5C55D-9725-E146-BB40-4152741C2376}"/>
              </a:ext>
            </a:extLst>
          </p:cNvPr>
          <p:cNvSpPr txBox="1">
            <a:spLocks noChangeArrowheads="1"/>
          </p:cNvSpPr>
          <p:nvPr/>
        </p:nvSpPr>
        <p:spPr bwMode="auto">
          <a:xfrm rot="-5400000">
            <a:off x="2643982" y="4129881"/>
            <a:ext cx="20526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t>G1  G2   G3        …      Gm</a:t>
            </a:r>
          </a:p>
        </p:txBody>
      </p:sp>
      <p:sp>
        <p:nvSpPr>
          <p:cNvPr id="126121" name="Google Shape;70;p15">
            <a:extLst>
              <a:ext uri="{FF2B5EF4-FFF2-40B4-BE49-F238E27FC236}">
                <a16:creationId xmlns:a16="http://schemas.microsoft.com/office/drawing/2014/main" id="{DDF835AB-2397-FD41-8796-F21C39FA70EB}"/>
              </a:ext>
            </a:extLst>
          </p:cNvPr>
          <p:cNvSpPr txBox="1">
            <a:spLocks noChangeArrowheads="1"/>
          </p:cNvSpPr>
          <p:nvPr/>
        </p:nvSpPr>
        <p:spPr bwMode="auto">
          <a:xfrm rot="5400000">
            <a:off x="5251451" y="4183062"/>
            <a:ext cx="1009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E69138"/>
                </a:solidFill>
              </a:rPr>
              <a:t>Genes</a:t>
            </a:r>
          </a:p>
        </p:txBody>
      </p:sp>
      <p:sp>
        <p:nvSpPr>
          <p:cNvPr id="126122" name="Google Shape;71;p15">
            <a:extLst>
              <a:ext uri="{FF2B5EF4-FFF2-40B4-BE49-F238E27FC236}">
                <a16:creationId xmlns:a16="http://schemas.microsoft.com/office/drawing/2014/main" id="{378313AE-2E2C-0C45-B352-1166F038B182}"/>
              </a:ext>
            </a:extLst>
          </p:cNvPr>
          <p:cNvSpPr txBox="1">
            <a:spLocks noChangeArrowheads="1"/>
          </p:cNvSpPr>
          <p:nvPr/>
        </p:nvSpPr>
        <p:spPr bwMode="auto">
          <a:xfrm>
            <a:off x="3735388" y="3108325"/>
            <a:ext cx="19970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t>R1   R2    R3     …               Rm</a:t>
            </a:r>
          </a:p>
        </p:txBody>
      </p:sp>
      <p:sp>
        <p:nvSpPr>
          <p:cNvPr id="3" name="Left Bracket 2">
            <a:extLst>
              <a:ext uri="{FF2B5EF4-FFF2-40B4-BE49-F238E27FC236}">
                <a16:creationId xmlns:a16="http://schemas.microsoft.com/office/drawing/2014/main" id="{68D8DBE5-ECBB-D84D-BC4E-311C954E34C5}"/>
              </a:ext>
            </a:extLst>
          </p:cNvPr>
          <p:cNvSpPr/>
          <p:nvPr/>
        </p:nvSpPr>
        <p:spPr>
          <a:xfrm>
            <a:off x="882650" y="2693988"/>
            <a:ext cx="214313" cy="320357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Left Bracket 26">
            <a:extLst>
              <a:ext uri="{FF2B5EF4-FFF2-40B4-BE49-F238E27FC236}">
                <a16:creationId xmlns:a16="http://schemas.microsoft.com/office/drawing/2014/main" id="{EDDF81E5-479B-F642-BA94-F038941E6B5D}"/>
              </a:ext>
            </a:extLst>
          </p:cNvPr>
          <p:cNvSpPr/>
          <p:nvPr/>
        </p:nvSpPr>
        <p:spPr>
          <a:xfrm flipH="1">
            <a:off x="5616575" y="2693988"/>
            <a:ext cx="212725" cy="320357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Slide Number Placeholder 1">
            <a:extLst>
              <a:ext uri="{FF2B5EF4-FFF2-40B4-BE49-F238E27FC236}">
                <a16:creationId xmlns:a16="http://schemas.microsoft.com/office/drawing/2014/main" id="{05040CF0-5982-304C-ABAA-695F5FAC7B1C}"/>
              </a:ext>
            </a:extLst>
          </p:cNvPr>
          <p:cNvSpPr>
            <a:spLocks noGrp="1"/>
          </p:cNvSpPr>
          <p:nvPr>
            <p:ph type="sldNum" idx="10"/>
          </p:nvPr>
        </p:nvSpPr>
        <p:spPr/>
        <p:txBody>
          <a:bodyPr/>
          <a:lstStyle/>
          <a:p>
            <a:pPr>
              <a:defRPr/>
            </a:pPr>
            <a:fld id="{45367A59-96C0-2B4E-8A73-33D35E5AC2E8}" type="slidenum">
              <a:rPr lang="en" smtClean="0"/>
              <a:pPr>
                <a:defRPr/>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Google Shape;90;p16">
            <a:extLst>
              <a:ext uri="{FF2B5EF4-FFF2-40B4-BE49-F238E27FC236}">
                <a16:creationId xmlns:a16="http://schemas.microsoft.com/office/drawing/2014/main" id="{D99A1AD8-CD99-B346-B329-5ED7B3B7BC08}"/>
              </a:ext>
            </a:extLst>
          </p:cNvPr>
          <p:cNvSpPr>
            <a:spLocks noGrp="1"/>
          </p:cNvSpPr>
          <p:nvPr>
            <p:ph type="title"/>
          </p:nvPr>
        </p:nvSpPr>
        <p:spPr>
          <a:xfrm>
            <a:off x="311150" y="982663"/>
            <a:ext cx="8521700" cy="573087"/>
          </a:xfrm>
        </p:spPr>
        <p:txBody>
          <a:bodyPr/>
          <a:lstStyle/>
          <a:p>
            <a:pPr>
              <a:spcBef>
                <a:spcPct val="0"/>
              </a:spcBef>
              <a:spcAft>
                <a:spcPct val="0"/>
              </a:spcAft>
            </a:pPr>
            <a:r>
              <a:rPr lang="en-US" altLang="en-US">
                <a:ea typeface="ＭＳ Ｐゴシック" panose="020B0600070205080204" pitchFamily="34" charset="-128"/>
              </a:rPr>
              <a:t>PCA on correlation matrix</a:t>
            </a:r>
          </a:p>
        </p:txBody>
      </p:sp>
      <p:graphicFrame>
        <p:nvGraphicFramePr>
          <p:cNvPr id="91" name="Google Shape;91;p16">
            <a:extLst>
              <a:ext uri="{FF2B5EF4-FFF2-40B4-BE49-F238E27FC236}">
                <a16:creationId xmlns:a16="http://schemas.microsoft.com/office/drawing/2014/main" id="{73B5B86C-7C99-2B47-8B59-E16273D25BBD}"/>
              </a:ext>
            </a:extLst>
          </p:cNvPr>
          <p:cNvGraphicFramePr/>
          <p:nvPr/>
        </p:nvGraphicFramePr>
        <p:xfrm>
          <a:off x="1025525" y="2982913"/>
          <a:ext cx="2297112" cy="2743200"/>
        </p:xfrm>
        <a:graphic>
          <a:graphicData uri="http://schemas.openxmlformats.org/drawingml/2006/table">
            <a:tbl>
              <a:tblPr>
                <a:noFill/>
              </a:tblPr>
              <a:tblGrid>
                <a:gridCol w="382852">
                  <a:extLst>
                    <a:ext uri="{9D8B030D-6E8A-4147-A177-3AD203B41FA5}">
                      <a16:colId xmlns:a16="http://schemas.microsoft.com/office/drawing/2014/main" val="20000"/>
                    </a:ext>
                  </a:extLst>
                </a:gridCol>
                <a:gridCol w="382852">
                  <a:extLst>
                    <a:ext uri="{9D8B030D-6E8A-4147-A177-3AD203B41FA5}">
                      <a16:colId xmlns:a16="http://schemas.microsoft.com/office/drawing/2014/main" val="20001"/>
                    </a:ext>
                  </a:extLst>
                </a:gridCol>
                <a:gridCol w="382852">
                  <a:extLst>
                    <a:ext uri="{9D8B030D-6E8A-4147-A177-3AD203B41FA5}">
                      <a16:colId xmlns:a16="http://schemas.microsoft.com/office/drawing/2014/main" val="20002"/>
                    </a:ext>
                  </a:extLst>
                </a:gridCol>
                <a:gridCol w="382852">
                  <a:extLst>
                    <a:ext uri="{9D8B030D-6E8A-4147-A177-3AD203B41FA5}">
                      <a16:colId xmlns:a16="http://schemas.microsoft.com/office/drawing/2014/main" val="20003"/>
                    </a:ext>
                  </a:extLst>
                </a:gridCol>
                <a:gridCol w="382852">
                  <a:extLst>
                    <a:ext uri="{9D8B030D-6E8A-4147-A177-3AD203B41FA5}">
                      <a16:colId xmlns:a16="http://schemas.microsoft.com/office/drawing/2014/main" val="20004"/>
                    </a:ext>
                  </a:extLst>
                </a:gridCol>
                <a:gridCol w="382852">
                  <a:extLst>
                    <a:ext uri="{9D8B030D-6E8A-4147-A177-3AD203B41FA5}">
                      <a16:colId xmlns:a16="http://schemas.microsoft.com/office/drawing/2014/main" val="20005"/>
                    </a:ext>
                  </a:extLst>
                </a:gridCol>
              </a:tblGrid>
              <a:tr h="457200">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3"/>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457200">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800" dirty="0"/>
                    </a:p>
                  </a:txBody>
                  <a:tcPr marL="91426" marR="91426" marT="91431" marB="91431">
                    <a:lnL w="28575" cap="flat" cmpd="sng">
                      <a:solidFill>
                        <a:srgbClr val="0B5394"/>
                      </a:solidFill>
                      <a:prstDash val="solid"/>
                      <a:round/>
                      <a:headEnd type="none" w="sm" len="sm"/>
                      <a:tailEnd type="none" w="sm" len="sm"/>
                    </a:lnL>
                    <a:lnR w="28575" cap="flat" cmpd="sng">
                      <a:solidFill>
                        <a:srgbClr val="0B5394"/>
                      </a:solidFill>
                      <a:prstDash val="solid"/>
                      <a:round/>
                      <a:headEnd type="none" w="sm" len="sm"/>
                      <a:tailEnd type="none" w="sm" len="sm"/>
                    </a:lnR>
                    <a:lnT w="28575" cap="flat" cmpd="sng">
                      <a:solidFill>
                        <a:srgbClr val="0B5394"/>
                      </a:solidFill>
                      <a:prstDash val="solid"/>
                      <a:round/>
                      <a:headEnd type="none" w="sm" len="sm"/>
                      <a:tailEnd type="none" w="sm" len="sm"/>
                    </a:lnT>
                    <a:lnB w="28575" cap="flat" cmpd="sng">
                      <a:solidFill>
                        <a:srgbClr val="0B5394"/>
                      </a:solidFill>
                      <a:prstDash val="solid"/>
                      <a:round/>
                      <a:headEnd type="none" w="sm" len="sm"/>
                      <a:tailEnd type="none" w="sm" len="sm"/>
                    </a:lnB>
                    <a:solidFill>
                      <a:schemeClr val="accent5"/>
                    </a:solidFill>
                  </a:tcPr>
                </a:tc>
                <a:extLst>
                  <a:ext uri="{0D108BD9-81ED-4DB2-BD59-A6C34878D82A}">
                    <a16:rowId xmlns:a16="http://schemas.microsoft.com/office/drawing/2014/main" val="10005"/>
                  </a:ext>
                </a:extLst>
              </a:tr>
            </a:tbl>
          </a:graphicData>
        </a:graphic>
      </p:graphicFrame>
      <p:sp>
        <p:nvSpPr>
          <p:cNvPr id="130101" name="Google Shape;92;p16">
            <a:extLst>
              <a:ext uri="{FF2B5EF4-FFF2-40B4-BE49-F238E27FC236}">
                <a16:creationId xmlns:a16="http://schemas.microsoft.com/office/drawing/2014/main" id="{45D48253-DCB6-244C-A582-3A91C6C094A4}"/>
              </a:ext>
            </a:extLst>
          </p:cNvPr>
          <p:cNvSpPr txBox="1">
            <a:spLocks noChangeArrowheads="1"/>
          </p:cNvSpPr>
          <p:nvPr/>
        </p:nvSpPr>
        <p:spPr bwMode="auto">
          <a:xfrm>
            <a:off x="1290638" y="1927225"/>
            <a:ext cx="18526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D85C6"/>
                </a:solidFill>
              </a:rPr>
              <a:t>Reference Dataset</a:t>
            </a:r>
          </a:p>
        </p:txBody>
      </p:sp>
      <p:sp>
        <p:nvSpPr>
          <p:cNvPr id="130102" name="Google Shape;93;p16">
            <a:extLst>
              <a:ext uri="{FF2B5EF4-FFF2-40B4-BE49-F238E27FC236}">
                <a16:creationId xmlns:a16="http://schemas.microsoft.com/office/drawing/2014/main" id="{8CAD2491-3815-5747-A71C-51A127805BCD}"/>
              </a:ext>
            </a:extLst>
          </p:cNvPr>
          <p:cNvSpPr txBox="1">
            <a:spLocks noChangeArrowheads="1"/>
          </p:cNvSpPr>
          <p:nvPr/>
        </p:nvSpPr>
        <p:spPr bwMode="auto">
          <a:xfrm rot="-5400000">
            <a:off x="167482" y="4042569"/>
            <a:ext cx="10096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a:solidFill>
                  <a:srgbClr val="38761D"/>
                </a:solidFill>
              </a:rPr>
              <a:t>Samples</a:t>
            </a:r>
          </a:p>
        </p:txBody>
      </p:sp>
      <p:sp>
        <p:nvSpPr>
          <p:cNvPr id="130103" name="Google Shape;94;p16">
            <a:extLst>
              <a:ext uri="{FF2B5EF4-FFF2-40B4-BE49-F238E27FC236}">
                <a16:creationId xmlns:a16="http://schemas.microsoft.com/office/drawing/2014/main" id="{F0EB26C8-E910-CB45-82A3-0E2193D79D7E}"/>
              </a:ext>
            </a:extLst>
          </p:cNvPr>
          <p:cNvSpPr txBox="1">
            <a:spLocks noChangeArrowheads="1"/>
          </p:cNvSpPr>
          <p:nvPr/>
        </p:nvSpPr>
        <p:spPr bwMode="auto">
          <a:xfrm>
            <a:off x="1025525" y="2614613"/>
            <a:ext cx="256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R1   R2  R3        …      Rm</a:t>
            </a:r>
          </a:p>
        </p:txBody>
      </p:sp>
      <p:sp>
        <p:nvSpPr>
          <p:cNvPr id="130104" name="Google Shape;95;p16">
            <a:extLst>
              <a:ext uri="{FF2B5EF4-FFF2-40B4-BE49-F238E27FC236}">
                <a16:creationId xmlns:a16="http://schemas.microsoft.com/office/drawing/2014/main" id="{5CFC5C82-100F-634C-ADFC-AC1A78A09F5C}"/>
              </a:ext>
            </a:extLst>
          </p:cNvPr>
          <p:cNvSpPr txBox="1">
            <a:spLocks noChangeArrowheads="1"/>
          </p:cNvSpPr>
          <p:nvPr/>
        </p:nvSpPr>
        <p:spPr bwMode="auto">
          <a:xfrm rot="-5400000">
            <a:off x="-304006" y="3898107"/>
            <a:ext cx="25749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S1   S2    S3          …       Sn</a:t>
            </a:r>
          </a:p>
        </p:txBody>
      </p:sp>
      <p:sp>
        <p:nvSpPr>
          <p:cNvPr id="130105" name="Google Shape;85;p15">
            <a:extLst>
              <a:ext uri="{FF2B5EF4-FFF2-40B4-BE49-F238E27FC236}">
                <a16:creationId xmlns:a16="http://schemas.microsoft.com/office/drawing/2014/main" id="{D65E8160-6F1B-184A-983C-EA2C45CE4AB3}"/>
              </a:ext>
            </a:extLst>
          </p:cNvPr>
          <p:cNvSpPr txBox="1">
            <a:spLocks noChangeArrowheads="1"/>
          </p:cNvSpPr>
          <p:nvPr/>
        </p:nvSpPr>
        <p:spPr bwMode="auto">
          <a:xfrm rot="-5400000">
            <a:off x="-235744" y="3632994"/>
            <a:ext cx="10953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PCA</a:t>
            </a:r>
          </a:p>
        </p:txBody>
      </p:sp>
      <p:sp>
        <p:nvSpPr>
          <p:cNvPr id="10" name="Left Bracket 9">
            <a:extLst>
              <a:ext uri="{FF2B5EF4-FFF2-40B4-BE49-F238E27FC236}">
                <a16:creationId xmlns:a16="http://schemas.microsoft.com/office/drawing/2014/main" id="{5F79A511-631E-E949-B1B7-B01AA5B9C217}"/>
              </a:ext>
            </a:extLst>
          </p:cNvPr>
          <p:cNvSpPr/>
          <p:nvPr/>
        </p:nvSpPr>
        <p:spPr>
          <a:xfrm>
            <a:off x="493713" y="2546350"/>
            <a:ext cx="214312" cy="3201988"/>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Left Bracket 10">
            <a:extLst>
              <a:ext uri="{FF2B5EF4-FFF2-40B4-BE49-F238E27FC236}">
                <a16:creationId xmlns:a16="http://schemas.microsoft.com/office/drawing/2014/main" id="{92586511-E6D4-DD43-B834-8DAE709433BB}"/>
              </a:ext>
            </a:extLst>
          </p:cNvPr>
          <p:cNvSpPr/>
          <p:nvPr/>
        </p:nvSpPr>
        <p:spPr>
          <a:xfrm flipH="1">
            <a:off x="3375025" y="2546350"/>
            <a:ext cx="212725" cy="3201988"/>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Rectangle 3">
            <a:extLst>
              <a:ext uri="{FF2B5EF4-FFF2-40B4-BE49-F238E27FC236}">
                <a16:creationId xmlns:a16="http://schemas.microsoft.com/office/drawing/2014/main" id="{08DE72D8-C36E-4443-B8A5-065186358594}"/>
              </a:ext>
            </a:extLst>
          </p:cNvPr>
          <p:cNvSpPr/>
          <p:nvPr/>
        </p:nvSpPr>
        <p:spPr>
          <a:xfrm>
            <a:off x="5059363" y="3178175"/>
            <a:ext cx="1866900" cy="2305050"/>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C</a:t>
            </a:r>
          </a:p>
          <a:p>
            <a:pPr algn="ctr">
              <a:defRPr/>
            </a:pPr>
            <a:r>
              <a:rPr lang="en-US" b="1" baseline="30000" dirty="0"/>
              <a:t>Correlation</a:t>
            </a:r>
          </a:p>
          <a:p>
            <a:pPr algn="ctr">
              <a:defRPr/>
            </a:pPr>
            <a:r>
              <a:rPr lang="en-US" b="1" baseline="30000" dirty="0"/>
              <a:t>Matrix</a:t>
            </a:r>
          </a:p>
        </p:txBody>
      </p:sp>
      <p:sp>
        <p:nvSpPr>
          <p:cNvPr id="130109" name="TextBox 4">
            <a:extLst>
              <a:ext uri="{FF2B5EF4-FFF2-40B4-BE49-F238E27FC236}">
                <a16:creationId xmlns:a16="http://schemas.microsoft.com/office/drawing/2014/main" id="{82DD9E32-4BA3-D748-83B0-4947C97131A8}"/>
              </a:ext>
            </a:extLst>
          </p:cNvPr>
          <p:cNvSpPr txBox="1">
            <a:spLocks noChangeArrowheads="1"/>
          </p:cNvSpPr>
          <p:nvPr/>
        </p:nvSpPr>
        <p:spPr bwMode="auto">
          <a:xfrm>
            <a:off x="4854575" y="5608638"/>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C = U * V</a:t>
            </a:r>
            <a:r>
              <a:rPr lang="en-US" altLang="en-US" sz="1800" baseline="30000"/>
              <a:t>T</a:t>
            </a:r>
          </a:p>
        </p:txBody>
      </p:sp>
      <p:sp>
        <p:nvSpPr>
          <p:cNvPr id="15" name="Rectangle 14">
            <a:extLst>
              <a:ext uri="{FF2B5EF4-FFF2-40B4-BE49-F238E27FC236}">
                <a16:creationId xmlns:a16="http://schemas.microsoft.com/office/drawing/2014/main" id="{861D685E-3143-8B41-ACBF-252933D858F9}"/>
              </a:ext>
            </a:extLst>
          </p:cNvPr>
          <p:cNvSpPr/>
          <p:nvPr/>
        </p:nvSpPr>
        <p:spPr>
          <a:xfrm>
            <a:off x="5059363" y="2174875"/>
            <a:ext cx="1866900" cy="84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a:t>
            </a:r>
            <a:r>
              <a:rPr lang="en-US" b="1" baseline="30000" dirty="0"/>
              <a:t>T</a:t>
            </a:r>
          </a:p>
          <a:p>
            <a:pPr algn="ctr">
              <a:defRPr/>
            </a:pPr>
            <a:r>
              <a:rPr lang="en-US" b="1" baseline="30000" dirty="0"/>
              <a:t>(Loadings)</a:t>
            </a:r>
            <a:endParaRPr lang="en-US" b="1" dirty="0"/>
          </a:p>
        </p:txBody>
      </p:sp>
      <p:sp>
        <p:nvSpPr>
          <p:cNvPr id="16" name="Rectangle 15">
            <a:extLst>
              <a:ext uri="{FF2B5EF4-FFF2-40B4-BE49-F238E27FC236}">
                <a16:creationId xmlns:a16="http://schemas.microsoft.com/office/drawing/2014/main" id="{8E639820-CCBC-D343-82CA-0CA781333078}"/>
              </a:ext>
            </a:extLst>
          </p:cNvPr>
          <p:cNvSpPr/>
          <p:nvPr/>
        </p:nvSpPr>
        <p:spPr>
          <a:xfrm>
            <a:off x="4021138" y="3178175"/>
            <a:ext cx="833437" cy="230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U</a:t>
            </a:r>
          </a:p>
          <a:p>
            <a:pPr algn="ctr">
              <a:defRPr/>
            </a:pPr>
            <a:r>
              <a:rPr lang="en-US" b="1" baseline="30000" dirty="0"/>
              <a:t>(scores)</a:t>
            </a:r>
          </a:p>
        </p:txBody>
      </p:sp>
      <p:pic>
        <p:nvPicPr>
          <p:cNvPr id="130112" name="Picture 20">
            <a:extLst>
              <a:ext uri="{FF2B5EF4-FFF2-40B4-BE49-F238E27FC236}">
                <a16:creationId xmlns:a16="http://schemas.microsoft.com/office/drawing/2014/main" id="{2D65B44D-A9F0-1F43-97D7-38134C527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255"/>
          <a:stretch>
            <a:fillRect/>
          </a:stretch>
        </p:blipFill>
        <p:spPr bwMode="auto">
          <a:xfrm>
            <a:off x="7185025" y="2933700"/>
            <a:ext cx="1866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113" name="Google Shape;85;p15">
            <a:extLst>
              <a:ext uri="{FF2B5EF4-FFF2-40B4-BE49-F238E27FC236}">
                <a16:creationId xmlns:a16="http://schemas.microsoft.com/office/drawing/2014/main" id="{760F6891-24D9-0D48-9B02-637E320A3280}"/>
              </a:ext>
            </a:extLst>
          </p:cNvPr>
          <p:cNvSpPr txBox="1">
            <a:spLocks noChangeArrowheads="1"/>
          </p:cNvSpPr>
          <p:nvPr/>
        </p:nvSpPr>
        <p:spPr bwMode="auto">
          <a:xfrm>
            <a:off x="4930775" y="1681163"/>
            <a:ext cx="10953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t>PCA</a:t>
            </a:r>
          </a:p>
        </p:txBody>
      </p:sp>
      <p:sp>
        <p:nvSpPr>
          <p:cNvPr id="24" name="Left Brace 23">
            <a:extLst>
              <a:ext uri="{FF2B5EF4-FFF2-40B4-BE49-F238E27FC236}">
                <a16:creationId xmlns:a16="http://schemas.microsoft.com/office/drawing/2014/main" id="{F9C2E688-F665-3142-ADF3-E5D43576CAE7}"/>
              </a:ext>
            </a:extLst>
          </p:cNvPr>
          <p:cNvSpPr/>
          <p:nvPr/>
        </p:nvSpPr>
        <p:spPr>
          <a:xfrm rot="5400000">
            <a:off x="4345782" y="2599531"/>
            <a:ext cx="196850" cy="833437"/>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Left Brace 24">
            <a:extLst>
              <a:ext uri="{FF2B5EF4-FFF2-40B4-BE49-F238E27FC236}">
                <a16:creationId xmlns:a16="http://schemas.microsoft.com/office/drawing/2014/main" id="{CFD02259-FC14-D249-90C0-098850356543}"/>
              </a:ext>
            </a:extLst>
          </p:cNvPr>
          <p:cNvSpPr/>
          <p:nvPr/>
        </p:nvSpPr>
        <p:spPr>
          <a:xfrm>
            <a:off x="4802188" y="2174875"/>
            <a:ext cx="198437" cy="833438"/>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116" name="TextBox 13">
            <a:extLst>
              <a:ext uri="{FF2B5EF4-FFF2-40B4-BE49-F238E27FC236}">
                <a16:creationId xmlns:a16="http://schemas.microsoft.com/office/drawing/2014/main" id="{A2CD887B-D5E5-EE44-9670-415B7A4F69CC}"/>
              </a:ext>
            </a:extLst>
          </p:cNvPr>
          <p:cNvSpPr txBox="1">
            <a:spLocks noChangeArrowheads="1"/>
          </p:cNvSpPr>
          <p:nvPr/>
        </p:nvSpPr>
        <p:spPr bwMode="auto">
          <a:xfrm>
            <a:off x="3971925" y="2422525"/>
            <a:ext cx="96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a:t>K</a:t>
            </a:r>
          </a:p>
          <a:p>
            <a:pPr algn="ctr">
              <a:spcBef>
                <a:spcPct val="0"/>
              </a:spcBef>
              <a:buFontTx/>
              <a:buNone/>
            </a:pPr>
            <a:r>
              <a:rPr lang="en-US" altLang="en-US" sz="1200"/>
              <a:t>components</a:t>
            </a:r>
          </a:p>
        </p:txBody>
      </p:sp>
      <p:sp>
        <p:nvSpPr>
          <p:cNvPr id="2" name="Slide Number Placeholder 1">
            <a:extLst>
              <a:ext uri="{FF2B5EF4-FFF2-40B4-BE49-F238E27FC236}">
                <a16:creationId xmlns:a16="http://schemas.microsoft.com/office/drawing/2014/main" id="{D7D13DC2-C787-E644-98A2-A31B4D1D668A}"/>
              </a:ext>
            </a:extLst>
          </p:cNvPr>
          <p:cNvSpPr>
            <a:spLocks noGrp="1"/>
          </p:cNvSpPr>
          <p:nvPr>
            <p:ph type="sldNum" idx="10"/>
          </p:nvPr>
        </p:nvSpPr>
        <p:spPr/>
        <p:txBody>
          <a:bodyPr/>
          <a:lstStyle/>
          <a:p>
            <a:pPr>
              <a:defRPr/>
            </a:pPr>
            <a:fld id="{45367A59-96C0-2B4E-8A73-33D35E5AC2E8}" type="slidenum">
              <a:rPr lang="en" smtClean="0"/>
              <a:pPr>
                <a:defRPr/>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403FF-588C-AE47-B679-D6D144694176}"/>
              </a:ext>
            </a:extLst>
          </p:cNvPr>
          <p:cNvSpPr>
            <a:spLocks noGrp="1"/>
          </p:cNvSpPr>
          <p:nvPr>
            <p:ph type="sldNum" sz="quarter" idx="12"/>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6A35308-0B2E-5447-9C93-15632AAF627C}" type="slidenum">
              <a:rPr kumimoji="0" lang="en-US" sz="1200" b="1"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grpSp>
        <p:nvGrpSpPr>
          <p:cNvPr id="6" name="Group 5">
            <a:extLst>
              <a:ext uri="{FF2B5EF4-FFF2-40B4-BE49-F238E27FC236}">
                <a16:creationId xmlns:a16="http://schemas.microsoft.com/office/drawing/2014/main" id="{00CD7715-767E-2142-9D37-49E8806E0586}"/>
              </a:ext>
            </a:extLst>
          </p:cNvPr>
          <p:cNvGrpSpPr/>
          <p:nvPr/>
        </p:nvGrpSpPr>
        <p:grpSpPr>
          <a:xfrm>
            <a:off x="1308538" y="-2313174"/>
            <a:ext cx="6146617" cy="8669524"/>
            <a:chOff x="-277091" y="-235527"/>
            <a:chExt cx="4544291" cy="6409516"/>
          </a:xfrm>
        </p:grpSpPr>
        <p:pic>
          <p:nvPicPr>
            <p:cNvPr id="4" name="Picture 3">
              <a:extLst>
                <a:ext uri="{FF2B5EF4-FFF2-40B4-BE49-F238E27FC236}">
                  <a16:creationId xmlns:a16="http://schemas.microsoft.com/office/drawing/2014/main" id="{E1FC29C2-3EC4-4E41-8399-3ECE1C105069}"/>
                </a:ext>
              </a:extLst>
            </p:cNvPr>
            <p:cNvPicPr>
              <a:picLocks noChangeAspect="1"/>
            </p:cNvPicPr>
            <p:nvPr/>
          </p:nvPicPr>
          <p:blipFill rotWithShape="1">
            <a:blip r:embed="rId3"/>
            <a:srcRect l="2977" t="57172" r="50310"/>
            <a:stretch/>
          </p:blipFill>
          <p:spPr>
            <a:xfrm>
              <a:off x="353291" y="3236825"/>
              <a:ext cx="3564694" cy="2937164"/>
            </a:xfrm>
            <a:prstGeom prst="rect">
              <a:avLst/>
            </a:prstGeom>
          </p:spPr>
        </p:pic>
        <p:sp>
          <p:nvSpPr>
            <p:cNvPr id="5" name="Rectangle 4">
              <a:extLst>
                <a:ext uri="{FF2B5EF4-FFF2-40B4-BE49-F238E27FC236}">
                  <a16:creationId xmlns:a16="http://schemas.microsoft.com/office/drawing/2014/main" id="{CBFA9E94-690F-5E43-A20E-8ACC6F09365D}"/>
                </a:ext>
              </a:extLst>
            </p:cNvPr>
            <p:cNvSpPr/>
            <p:nvPr/>
          </p:nvSpPr>
          <p:spPr bwMode="auto">
            <a:xfrm>
              <a:off x="-277091" y="-235527"/>
              <a:ext cx="4544291" cy="4225637"/>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itchFamily="-65" charset="0"/>
                <a:ea typeface="ＭＳ Ｐゴシック" charset="0"/>
              </a:endParaRPr>
            </a:p>
          </p:txBody>
        </p:sp>
      </p:grpSp>
      <p:sp>
        <p:nvSpPr>
          <p:cNvPr id="7" name="Title 6">
            <a:extLst>
              <a:ext uri="{FF2B5EF4-FFF2-40B4-BE49-F238E27FC236}">
                <a16:creationId xmlns:a16="http://schemas.microsoft.com/office/drawing/2014/main" id="{3F8275BB-8574-B04E-953E-204679C72A49}"/>
              </a:ext>
            </a:extLst>
          </p:cNvPr>
          <p:cNvSpPr>
            <a:spLocks noGrp="1"/>
          </p:cNvSpPr>
          <p:nvPr>
            <p:ph type="title"/>
          </p:nvPr>
        </p:nvSpPr>
        <p:spPr>
          <a:xfrm>
            <a:off x="-308610" y="1030440"/>
            <a:ext cx="9726929" cy="1260071"/>
          </a:xfrm>
        </p:spPr>
        <p:txBody>
          <a:bodyPr/>
          <a:lstStyle/>
          <a:p>
            <a:r>
              <a:rPr lang="en-US" sz="2000" dirty="0"/>
              <a:t>Placing  </a:t>
            </a:r>
            <a:br>
              <a:rPr lang="en-US" sz="2000" dirty="0"/>
            </a:br>
            <a:r>
              <a:rPr lang="en-US" sz="2000" dirty="0">
                <a:solidFill>
                  <a:srgbClr val="00B050"/>
                </a:solidFill>
              </a:rPr>
              <a:t>Brain</a:t>
            </a:r>
            <a:r>
              <a:rPr lang="en-US" sz="2000" dirty="0"/>
              <a:t> expression data </a:t>
            </a:r>
            <a:br>
              <a:rPr lang="en-US" sz="2000" dirty="0"/>
            </a:br>
            <a:r>
              <a:rPr lang="en-US" sz="2000" dirty="0"/>
              <a:t>in context of all other </a:t>
            </a:r>
            <a:r>
              <a:rPr lang="en-US" sz="2000" dirty="0">
                <a:solidFill>
                  <a:srgbClr val="E452C6"/>
                </a:solidFill>
              </a:rPr>
              <a:t>Body Tissues</a:t>
            </a:r>
            <a:br>
              <a:rPr lang="en-US" sz="2000" dirty="0">
                <a:solidFill>
                  <a:srgbClr val="E452C6"/>
                </a:solidFill>
              </a:rPr>
            </a:br>
            <a:r>
              <a:rPr lang="en-US" sz="2000" dirty="0"/>
              <a:t>(expression from </a:t>
            </a:r>
            <a:r>
              <a:rPr lang="en-US" sz="2000" dirty="0" err="1"/>
              <a:t>GTEx</a:t>
            </a:r>
            <a:r>
              <a:rPr lang="en-US" sz="2000" dirty="0"/>
              <a:t>)</a:t>
            </a:r>
          </a:p>
        </p:txBody>
      </p:sp>
      <p:sp>
        <p:nvSpPr>
          <p:cNvPr id="10" name="Rectangle 9">
            <a:extLst>
              <a:ext uri="{FF2B5EF4-FFF2-40B4-BE49-F238E27FC236}">
                <a16:creationId xmlns:a16="http://schemas.microsoft.com/office/drawing/2014/main" id="{6A722BD4-66F1-EC49-9293-C6A1E6C26914}"/>
              </a:ext>
            </a:extLst>
          </p:cNvPr>
          <p:cNvSpPr/>
          <p:nvPr/>
        </p:nvSpPr>
        <p:spPr>
          <a:xfrm>
            <a:off x="6834367" y="6518927"/>
            <a:ext cx="20778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200" b="1" i="0" u="none" strike="noStrike" kern="1200" cap="none" spc="0" normalizeH="0" baseline="0" noProof="0" dirty="0">
                <a:ln>
                  <a:noFill/>
                </a:ln>
                <a:solidFill>
                  <a:srgbClr val="FFFFFF">
                    <a:lumMod val="50000"/>
                  </a:srgbClr>
                </a:solidFill>
                <a:effectLst/>
                <a:uLnTx/>
                <a:uFillTx/>
                <a:latin typeface="Arial" charset="0"/>
                <a:ea typeface="ＭＳ Ｐゴシック" charset="0"/>
              </a:rPr>
              <a:t>[Wang et al. (‘18) </a:t>
            </a:r>
            <a:r>
              <a:rPr kumimoji="0" lang="en-US" sz="1200" b="1" i="0" u="none" strike="noStrike" kern="1200" cap="none" spc="0" normalizeH="0" baseline="0" noProof="0" dirty="0">
                <a:ln>
                  <a:noFill/>
                </a:ln>
                <a:solidFill>
                  <a:srgbClr val="FFFFFF">
                    <a:lumMod val="50000"/>
                  </a:srgbClr>
                </a:solidFill>
                <a:effectLst/>
                <a:uLnTx/>
                <a:uFillTx/>
                <a:latin typeface="Arial" charset="0"/>
                <a:ea typeface="ＭＳ Ｐゴシック" charset="0"/>
              </a:rPr>
              <a:t>Science]</a:t>
            </a:r>
          </a:p>
        </p:txBody>
      </p:sp>
    </p:spTree>
    <p:extLst>
      <p:ext uri="{BB962C8B-B14F-4D97-AF65-F5344CB8AC3E}">
        <p14:creationId xmlns:p14="http://schemas.microsoft.com/office/powerpoint/2010/main" val="22706554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2">
            <a:extLst>
              <a:ext uri="{FF2B5EF4-FFF2-40B4-BE49-F238E27FC236}">
                <a16:creationId xmlns:a16="http://schemas.microsoft.com/office/drawing/2014/main" id="{BF46EEE5-55CF-E649-BBA0-1FCF40286D6A}"/>
              </a:ext>
            </a:extLst>
          </p:cNvPr>
          <p:cNvSpPr>
            <a:spLocks noGrp="1"/>
          </p:cNvSpPr>
          <p:nvPr>
            <p:ph type="ctrTitle"/>
          </p:nvPr>
        </p:nvSpPr>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210946" name="Subtitle 3">
            <a:extLst>
              <a:ext uri="{FF2B5EF4-FFF2-40B4-BE49-F238E27FC236}">
                <a16:creationId xmlns:a16="http://schemas.microsoft.com/office/drawing/2014/main" id="{1691DE91-4539-9744-BB52-27588A20CA94}"/>
              </a:ext>
            </a:extLst>
          </p:cNvPr>
          <p:cNvSpPr>
            <a:spLocks noGrp="1"/>
          </p:cNvSpPr>
          <p:nvPr>
            <p:ph type="subTitle" idx="1"/>
          </p:nvPr>
        </p:nvSpPr>
        <p:spPr/>
        <p:txBody>
          <a:bodyPr rtlCol="0">
            <a:normAutofit/>
          </a:bodyPr>
          <a:lstStyle/>
          <a:p>
            <a:pPr eaLnBrk="1" fontAlgn="auto" hangingPunct="1">
              <a:spcAft>
                <a:spcPts val="0"/>
              </a:spcAft>
              <a:buFont typeface="Arial"/>
              <a:buNone/>
              <a:defRPr/>
            </a:pPr>
            <a:r>
              <a:rPr lang="en-US">
                <a:latin typeface="Arial" charset="0"/>
                <a:ea typeface="+mn-ea"/>
                <a:cs typeface="+mn-cs"/>
              </a:rPr>
              <a:t>CCA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4">
            <a:extLst>
              <a:ext uri="{FF2B5EF4-FFF2-40B4-BE49-F238E27FC236}">
                <a16:creationId xmlns:a16="http://schemas.microsoft.com/office/drawing/2014/main" id="{630FFC76-3904-054F-9C19-8689B187D189}"/>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fld id="{28D8FC6A-C1E2-E14B-A9D0-7C9A077C72E1}" type="slidenum">
              <a:rPr lang="en-US" altLang="en-US" sz="1200" b="1" smtClean="0">
                <a:solidFill>
                  <a:srgbClr val="000000"/>
                </a:solidFill>
                <a:latin typeface="Arial" panose="020B0604020202020204" pitchFamily="34" charset="0"/>
              </a:rPr>
              <a:pPr algn="ctr">
                <a:spcBef>
                  <a:spcPct val="0"/>
                </a:spcBef>
                <a:buFontTx/>
                <a:buNone/>
              </a:pPr>
              <a:t>14</a:t>
            </a:fld>
            <a:endParaRPr lang="en-US" altLang="en-US" sz="1200" b="1">
              <a:solidFill>
                <a:srgbClr val="000000"/>
              </a:solidFill>
              <a:latin typeface="Arial" panose="020B0604020202020204" pitchFamily="34" charset="0"/>
            </a:endParaRPr>
          </a:p>
        </p:txBody>
      </p:sp>
      <p:sp>
        <p:nvSpPr>
          <p:cNvPr id="133122" name="Text Box 2">
            <a:extLst>
              <a:ext uri="{FF2B5EF4-FFF2-40B4-BE49-F238E27FC236}">
                <a16:creationId xmlns:a16="http://schemas.microsoft.com/office/drawing/2014/main" id="{FEE51E33-E287-D94C-9B74-3A637243F148}"/>
              </a:ext>
            </a:extLst>
          </p:cNvPr>
          <p:cNvSpPr txBox="1">
            <a:spLocks noChangeArrowheads="1"/>
          </p:cNvSpPr>
          <p:nvPr/>
        </p:nvSpPr>
        <p:spPr bwMode="auto">
          <a:xfrm>
            <a:off x="361950" y="381000"/>
            <a:ext cx="855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2400" b="1" i="1">
                <a:solidFill>
                  <a:srgbClr val="000000"/>
                </a:solidFill>
                <a:latin typeface="Arial" panose="020B0604020202020204" pitchFamily="34" charset="0"/>
              </a:rPr>
              <a:t>Sorcerer II</a:t>
            </a:r>
            <a:r>
              <a:rPr lang="en-US" altLang="en-US" sz="2400" b="1">
                <a:solidFill>
                  <a:srgbClr val="000000"/>
                </a:solidFill>
                <a:latin typeface="Arial" panose="020B0604020202020204" pitchFamily="34" charset="0"/>
              </a:rPr>
              <a:t> Global Ocean Survey</a:t>
            </a:r>
          </a:p>
        </p:txBody>
      </p:sp>
      <p:sp>
        <p:nvSpPr>
          <p:cNvPr id="133123" name="Text Box 3">
            <a:extLst>
              <a:ext uri="{FF2B5EF4-FFF2-40B4-BE49-F238E27FC236}">
                <a16:creationId xmlns:a16="http://schemas.microsoft.com/office/drawing/2014/main" id="{5BA372E5-20E2-754F-8015-AAF391A9F158}"/>
              </a:ext>
            </a:extLst>
          </p:cNvPr>
          <p:cNvSpPr txBox="1">
            <a:spLocks noChangeArrowheads="1"/>
          </p:cNvSpPr>
          <p:nvPr/>
        </p:nvSpPr>
        <p:spPr bwMode="auto">
          <a:xfrm>
            <a:off x="2209800" y="4303713"/>
            <a:ext cx="184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i="1" baseline="-25000">
              <a:solidFill>
                <a:srgbClr val="000000"/>
              </a:solidFill>
              <a:latin typeface="Arial" panose="020B0604020202020204" pitchFamily="34" charset="0"/>
            </a:endParaRPr>
          </a:p>
        </p:txBody>
      </p:sp>
      <p:pic>
        <p:nvPicPr>
          <p:cNvPr id="133124" name="Picture 4">
            <a:extLst>
              <a:ext uri="{FF2B5EF4-FFF2-40B4-BE49-F238E27FC236}">
                <a16:creationId xmlns:a16="http://schemas.microsoft.com/office/drawing/2014/main" id="{6D2BC9EB-D045-6D4C-AF0E-9529B6B9F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458200" cy="39131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3125" name="Text Box 6">
            <a:extLst>
              <a:ext uri="{FF2B5EF4-FFF2-40B4-BE49-F238E27FC236}">
                <a16:creationId xmlns:a16="http://schemas.microsoft.com/office/drawing/2014/main" id="{3F6B256D-9BAD-5241-8E73-538571FE75DB}"/>
              </a:ext>
            </a:extLst>
          </p:cNvPr>
          <p:cNvSpPr txBox="1">
            <a:spLocks noChangeArrowheads="1"/>
          </p:cNvSpPr>
          <p:nvPr/>
        </p:nvSpPr>
        <p:spPr bwMode="auto">
          <a:xfrm>
            <a:off x="381000" y="5334000"/>
            <a:ext cx="396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i="1">
                <a:solidFill>
                  <a:srgbClr val="000000"/>
                </a:solidFill>
                <a:latin typeface="Arial" panose="020B0604020202020204" pitchFamily="34" charset="0"/>
              </a:rPr>
              <a:t>Sorcerer II</a:t>
            </a:r>
            <a:r>
              <a:rPr lang="en-US" altLang="en-US" sz="1200" b="1">
                <a:solidFill>
                  <a:srgbClr val="000000"/>
                </a:solidFill>
                <a:latin typeface="Arial" panose="020B0604020202020204" pitchFamily="34" charset="0"/>
              </a:rPr>
              <a:t> journey August 2003- January 2006</a:t>
            </a:r>
          </a:p>
          <a:p>
            <a:pPr eaLnBrk="1" hangingPunct="1">
              <a:spcBef>
                <a:spcPct val="50000"/>
              </a:spcBef>
              <a:buFontTx/>
              <a:buNone/>
            </a:pPr>
            <a:r>
              <a:rPr lang="en-US" altLang="en-US" sz="1200" b="1">
                <a:solidFill>
                  <a:srgbClr val="000000"/>
                </a:solidFill>
                <a:latin typeface="Arial" panose="020B0604020202020204" pitchFamily="34" charset="0"/>
              </a:rPr>
              <a:t>Sample approximately every 200 miles</a:t>
            </a:r>
          </a:p>
        </p:txBody>
      </p:sp>
      <p:pic>
        <p:nvPicPr>
          <p:cNvPr id="133126" name="Picture 8">
            <a:extLst>
              <a:ext uri="{FF2B5EF4-FFF2-40B4-BE49-F238E27FC236}">
                <a16:creationId xmlns:a16="http://schemas.microsoft.com/office/drawing/2014/main" id="{E7C9D8A9-6250-074E-B3B1-BB1E59362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4549775"/>
            <a:ext cx="2241550" cy="16779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27" name="Text Box 6">
            <a:extLst>
              <a:ext uri="{FF2B5EF4-FFF2-40B4-BE49-F238E27FC236}">
                <a16:creationId xmlns:a16="http://schemas.microsoft.com/office/drawing/2014/main" id="{E5078C09-D6B4-C340-A53C-D426F6CB9509}"/>
              </a:ext>
            </a:extLst>
          </p:cNvPr>
          <p:cNvSpPr txBox="1">
            <a:spLocks noChangeArrowheads="1"/>
          </p:cNvSpPr>
          <p:nvPr/>
        </p:nvSpPr>
        <p:spPr bwMode="auto">
          <a:xfrm>
            <a:off x="6029325" y="6378575"/>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Rusch, et al., </a:t>
            </a:r>
            <a:r>
              <a:rPr lang="en-US" altLang="en-US" sz="1200" b="1" i="1">
                <a:solidFill>
                  <a:srgbClr val="000000"/>
                </a:solidFill>
                <a:latin typeface="Arial" panose="020B0604020202020204" pitchFamily="34" charset="0"/>
              </a:rPr>
              <a:t>PLOS Biology</a:t>
            </a:r>
            <a:r>
              <a:rPr lang="en-US" altLang="en-US" sz="1200" b="1">
                <a:solidFill>
                  <a:srgbClr val="000000"/>
                </a:solidFill>
                <a:latin typeface="Arial" panose="020B0604020202020204" pitchFamily="34" charset="0"/>
              </a:rPr>
              <a:t> 2007</a:t>
            </a:r>
          </a:p>
        </p:txBody>
      </p:sp>
      <p:pic>
        <p:nvPicPr>
          <p:cNvPr id="133128" name="Picture 15">
            <a:extLst>
              <a:ext uri="{FF2B5EF4-FFF2-40B4-BE49-F238E27FC236}">
                <a16:creationId xmlns:a16="http://schemas.microsoft.com/office/drawing/2014/main" id="{E1DB5911-2F43-0E4A-BBEA-0468F22B18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363" y="774700"/>
            <a:ext cx="1811337"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Slide Number Placeholder 4">
            <a:extLst>
              <a:ext uri="{FF2B5EF4-FFF2-40B4-BE49-F238E27FC236}">
                <a16:creationId xmlns:a16="http://schemas.microsoft.com/office/drawing/2014/main" id="{67FE201B-3C77-2040-B5D4-83D43200ED79}"/>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fld id="{627E510E-C01F-BE46-B9E2-2D88C7229D6C}" type="slidenum">
              <a:rPr lang="en-US" altLang="en-US" sz="1200" b="1" smtClean="0">
                <a:solidFill>
                  <a:srgbClr val="000000"/>
                </a:solidFill>
                <a:latin typeface="Arial" panose="020B0604020202020204" pitchFamily="34" charset="0"/>
              </a:rPr>
              <a:pPr algn="ctr">
                <a:spcBef>
                  <a:spcPct val="0"/>
                </a:spcBef>
                <a:buFontTx/>
                <a:buNone/>
              </a:pPr>
              <a:t>15</a:t>
            </a:fld>
            <a:endParaRPr lang="en-US" altLang="en-US" sz="1200" b="1">
              <a:solidFill>
                <a:srgbClr val="000000"/>
              </a:solidFill>
              <a:latin typeface="Arial" panose="020B0604020202020204" pitchFamily="34" charset="0"/>
            </a:endParaRPr>
          </a:p>
        </p:txBody>
      </p:sp>
      <p:sp>
        <p:nvSpPr>
          <p:cNvPr id="135170" name="Text Box 2">
            <a:extLst>
              <a:ext uri="{FF2B5EF4-FFF2-40B4-BE49-F238E27FC236}">
                <a16:creationId xmlns:a16="http://schemas.microsoft.com/office/drawing/2014/main" id="{76447FAE-B468-614F-B51B-D60912BDAC75}"/>
              </a:ext>
            </a:extLst>
          </p:cNvPr>
          <p:cNvSpPr txBox="1">
            <a:spLocks noChangeArrowheads="1"/>
          </p:cNvSpPr>
          <p:nvPr/>
        </p:nvSpPr>
        <p:spPr bwMode="auto">
          <a:xfrm>
            <a:off x="895350" y="381000"/>
            <a:ext cx="637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buFontTx/>
              <a:buNone/>
            </a:pPr>
            <a:r>
              <a:rPr lang="en-US" altLang="en-US" sz="2400" b="1" i="1">
                <a:solidFill>
                  <a:srgbClr val="000000"/>
                </a:solidFill>
                <a:latin typeface="Arial" panose="020B0604020202020204" pitchFamily="34" charset="0"/>
              </a:rPr>
              <a:t>Sorcerer II</a:t>
            </a:r>
            <a:r>
              <a:rPr lang="en-US" altLang="en-US" sz="2400" b="1">
                <a:solidFill>
                  <a:srgbClr val="000000"/>
                </a:solidFill>
                <a:latin typeface="Arial" panose="020B0604020202020204" pitchFamily="34" charset="0"/>
              </a:rPr>
              <a:t> Global Ocean Survey</a:t>
            </a:r>
          </a:p>
        </p:txBody>
      </p:sp>
      <p:sp>
        <p:nvSpPr>
          <p:cNvPr id="135171" name="Text Box 3">
            <a:extLst>
              <a:ext uri="{FF2B5EF4-FFF2-40B4-BE49-F238E27FC236}">
                <a16:creationId xmlns:a16="http://schemas.microsoft.com/office/drawing/2014/main" id="{5567A74B-2D73-1543-9E31-4F35ED252464}"/>
              </a:ext>
            </a:extLst>
          </p:cNvPr>
          <p:cNvSpPr txBox="1">
            <a:spLocks noChangeArrowheads="1"/>
          </p:cNvSpPr>
          <p:nvPr/>
        </p:nvSpPr>
        <p:spPr bwMode="auto">
          <a:xfrm>
            <a:off x="2209800" y="4303713"/>
            <a:ext cx="184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800" b="1" i="1" baseline="-25000">
              <a:solidFill>
                <a:srgbClr val="000000"/>
              </a:solidFill>
              <a:latin typeface="Arial" panose="020B0604020202020204" pitchFamily="34" charset="0"/>
            </a:endParaRPr>
          </a:p>
        </p:txBody>
      </p:sp>
      <p:pic>
        <p:nvPicPr>
          <p:cNvPr id="135172" name="Picture 4">
            <a:extLst>
              <a:ext uri="{FF2B5EF4-FFF2-40B4-BE49-F238E27FC236}">
                <a16:creationId xmlns:a16="http://schemas.microsoft.com/office/drawing/2014/main" id="{910AE774-61D0-BD41-AB22-76A4FE309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458200" cy="39131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5173" name="Rectangle 5">
            <a:extLst>
              <a:ext uri="{FF2B5EF4-FFF2-40B4-BE49-F238E27FC236}">
                <a16:creationId xmlns:a16="http://schemas.microsoft.com/office/drawing/2014/main" id="{BA0C58E2-31E0-C848-985D-7555A3A10C68}"/>
              </a:ext>
            </a:extLst>
          </p:cNvPr>
          <p:cNvSpPr>
            <a:spLocks noChangeArrowheads="1"/>
          </p:cNvSpPr>
          <p:nvPr/>
        </p:nvSpPr>
        <p:spPr bwMode="auto">
          <a:xfrm>
            <a:off x="6934200" y="2286000"/>
            <a:ext cx="1143000" cy="1524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endParaRPr>
          </a:p>
        </p:txBody>
      </p:sp>
      <p:sp>
        <p:nvSpPr>
          <p:cNvPr id="135174" name="Text Box 6">
            <a:extLst>
              <a:ext uri="{FF2B5EF4-FFF2-40B4-BE49-F238E27FC236}">
                <a16:creationId xmlns:a16="http://schemas.microsoft.com/office/drawing/2014/main" id="{462CDE83-DECA-A24F-BD09-A0190ABF0A64}"/>
              </a:ext>
            </a:extLst>
          </p:cNvPr>
          <p:cNvSpPr txBox="1">
            <a:spLocks noChangeArrowheads="1"/>
          </p:cNvSpPr>
          <p:nvPr/>
        </p:nvSpPr>
        <p:spPr bwMode="auto">
          <a:xfrm>
            <a:off x="1052513" y="3108325"/>
            <a:ext cx="3184525" cy="1208088"/>
          </a:xfrm>
          <a:prstGeom prst="rect">
            <a:avLst/>
          </a:prstGeom>
          <a:solidFill>
            <a:schemeClr val="bg1"/>
          </a:solidFill>
          <a:ln w="19050">
            <a:solidFill>
              <a:srgbClr val="FF993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Metagenomic Sequence: 6.25 GB of data</a:t>
            </a:r>
          </a:p>
          <a:p>
            <a:pPr eaLnBrk="1" hangingPunct="1">
              <a:spcBef>
                <a:spcPct val="50000"/>
              </a:spcBef>
              <a:buFontTx/>
              <a:buNone/>
            </a:pPr>
            <a:r>
              <a:rPr lang="en-US" altLang="en-US" sz="1000" b="1">
                <a:solidFill>
                  <a:srgbClr val="000000"/>
                </a:solidFill>
                <a:latin typeface="Arial" panose="020B0604020202020204" pitchFamily="34" charset="0"/>
              </a:rPr>
              <a:t>0.1–0.8 μm size fraction (bacteria)</a:t>
            </a:r>
          </a:p>
          <a:p>
            <a:pPr eaLnBrk="1" hangingPunct="1">
              <a:spcBef>
                <a:spcPct val="50000"/>
              </a:spcBef>
              <a:buFontTx/>
              <a:buNone/>
            </a:pPr>
            <a:r>
              <a:rPr lang="en-US" altLang="en-US" sz="1000" b="1">
                <a:solidFill>
                  <a:srgbClr val="000000"/>
                </a:solidFill>
                <a:latin typeface="Arial" panose="020B0604020202020204" pitchFamily="34" charset="0"/>
              </a:rPr>
              <a:t>6.3 billion base pairs (7.7 million reads)</a:t>
            </a:r>
          </a:p>
          <a:p>
            <a:pPr eaLnBrk="1" hangingPunct="1">
              <a:spcBef>
                <a:spcPct val="50000"/>
              </a:spcBef>
              <a:buFontTx/>
              <a:buNone/>
            </a:pPr>
            <a:r>
              <a:rPr lang="en-US" altLang="en-US" sz="1000" b="1">
                <a:solidFill>
                  <a:srgbClr val="000000"/>
                </a:solidFill>
                <a:latin typeface="Arial" panose="020B0604020202020204" pitchFamily="34" charset="0"/>
              </a:rPr>
              <a:t>Reads were assembled and genes annotated</a:t>
            </a:r>
          </a:p>
          <a:p>
            <a:pPr eaLnBrk="1" hangingPunct="1">
              <a:spcBef>
                <a:spcPct val="50000"/>
              </a:spcBef>
              <a:buFontTx/>
              <a:buNone/>
            </a:pPr>
            <a:r>
              <a:rPr lang="en-US" altLang="en-US" sz="1000" b="1">
                <a:solidFill>
                  <a:srgbClr val="000000"/>
                </a:solidFill>
                <a:latin typeface="Arial" panose="020B0604020202020204" pitchFamily="34" charset="0"/>
              </a:rPr>
              <a:t>1 million CPU hours to process</a:t>
            </a:r>
          </a:p>
        </p:txBody>
      </p:sp>
      <p:sp>
        <p:nvSpPr>
          <p:cNvPr id="135175" name="Text Box 7">
            <a:extLst>
              <a:ext uri="{FF2B5EF4-FFF2-40B4-BE49-F238E27FC236}">
                <a16:creationId xmlns:a16="http://schemas.microsoft.com/office/drawing/2014/main" id="{A939CD2F-E517-934F-8B72-6FBB4C4B20BA}"/>
              </a:ext>
            </a:extLst>
          </p:cNvPr>
          <p:cNvSpPr txBox="1">
            <a:spLocks noChangeArrowheads="1"/>
          </p:cNvSpPr>
          <p:nvPr/>
        </p:nvSpPr>
        <p:spPr bwMode="auto">
          <a:xfrm>
            <a:off x="1012825" y="1685925"/>
            <a:ext cx="3246438" cy="674688"/>
          </a:xfrm>
          <a:prstGeom prst="rect">
            <a:avLst/>
          </a:prstGeom>
          <a:solidFill>
            <a:schemeClr val="bg1"/>
          </a:solidFill>
          <a:ln w="19050">
            <a:solidFill>
              <a:srgbClr val="FF993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Metadata		</a:t>
            </a:r>
          </a:p>
          <a:p>
            <a:pPr eaLnBrk="1" hangingPunct="1">
              <a:spcBef>
                <a:spcPct val="50000"/>
              </a:spcBef>
              <a:buFontTx/>
              <a:buNone/>
            </a:pPr>
            <a:r>
              <a:rPr lang="en-US" altLang="en-US" sz="1000" b="1">
                <a:solidFill>
                  <a:srgbClr val="000000"/>
                </a:solidFill>
                <a:latin typeface="Arial" panose="020B0604020202020204" pitchFamily="34" charset="0"/>
              </a:rPr>
              <a:t>GPS coordinates, Sample Depth, Water Depth, Salinity, Temperature, Chlorophyll Content</a:t>
            </a:r>
          </a:p>
        </p:txBody>
      </p:sp>
      <p:sp>
        <p:nvSpPr>
          <p:cNvPr id="135176" name="Line 8">
            <a:extLst>
              <a:ext uri="{FF2B5EF4-FFF2-40B4-BE49-F238E27FC236}">
                <a16:creationId xmlns:a16="http://schemas.microsoft.com/office/drawing/2014/main" id="{4926D67D-71E3-E548-9570-C935D8B72A38}"/>
              </a:ext>
            </a:extLst>
          </p:cNvPr>
          <p:cNvSpPr>
            <a:spLocks noChangeShapeType="1"/>
          </p:cNvSpPr>
          <p:nvPr/>
        </p:nvSpPr>
        <p:spPr bwMode="auto">
          <a:xfrm flipH="1" flipV="1">
            <a:off x="4267200" y="2057400"/>
            <a:ext cx="2667000" cy="99060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77" name="Line 9">
            <a:extLst>
              <a:ext uri="{FF2B5EF4-FFF2-40B4-BE49-F238E27FC236}">
                <a16:creationId xmlns:a16="http://schemas.microsoft.com/office/drawing/2014/main" id="{0FA6F254-A4D4-324F-AC1F-E99CFD866990}"/>
              </a:ext>
            </a:extLst>
          </p:cNvPr>
          <p:cNvSpPr>
            <a:spLocks noChangeShapeType="1"/>
          </p:cNvSpPr>
          <p:nvPr/>
        </p:nvSpPr>
        <p:spPr bwMode="auto">
          <a:xfrm flipH="1">
            <a:off x="4267200" y="3124200"/>
            <a:ext cx="2667000" cy="60960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78" name="Text Box 6">
            <a:extLst>
              <a:ext uri="{FF2B5EF4-FFF2-40B4-BE49-F238E27FC236}">
                <a16:creationId xmlns:a16="http://schemas.microsoft.com/office/drawing/2014/main" id="{24FCA69B-ADC7-4747-AF25-3CB72EB36D5C}"/>
              </a:ext>
            </a:extLst>
          </p:cNvPr>
          <p:cNvSpPr txBox="1">
            <a:spLocks noChangeArrowheads="1"/>
          </p:cNvSpPr>
          <p:nvPr/>
        </p:nvSpPr>
        <p:spPr bwMode="auto">
          <a:xfrm>
            <a:off x="6048375" y="6353175"/>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Rusch, et al., </a:t>
            </a:r>
            <a:r>
              <a:rPr lang="en-US" altLang="en-US" sz="1200" b="1" i="1">
                <a:solidFill>
                  <a:srgbClr val="000000"/>
                </a:solidFill>
                <a:latin typeface="Arial" panose="020B0604020202020204" pitchFamily="34" charset="0"/>
              </a:rPr>
              <a:t>PLOS Biology</a:t>
            </a:r>
            <a:r>
              <a:rPr lang="en-US" altLang="en-US" sz="1200" b="1">
                <a:solidFill>
                  <a:srgbClr val="000000"/>
                </a:solidFill>
                <a:latin typeface="Arial" panose="020B0604020202020204" pitchFamily="34" charset="0"/>
              </a:rPr>
              <a:t> 2007</a:t>
            </a:r>
          </a:p>
        </p:txBody>
      </p:sp>
      <p:sp>
        <p:nvSpPr>
          <p:cNvPr id="135179" name="Text Box 15">
            <a:extLst>
              <a:ext uri="{FF2B5EF4-FFF2-40B4-BE49-F238E27FC236}">
                <a16:creationId xmlns:a16="http://schemas.microsoft.com/office/drawing/2014/main" id="{31CD30FA-2116-8648-8615-DE67DE1CF18B}"/>
              </a:ext>
            </a:extLst>
          </p:cNvPr>
          <p:cNvSpPr txBox="1">
            <a:spLocks noChangeArrowheads="1"/>
          </p:cNvSpPr>
          <p:nvPr/>
        </p:nvSpPr>
        <p:spPr bwMode="auto">
          <a:xfrm>
            <a:off x="1019175" y="4924425"/>
            <a:ext cx="2200275" cy="850900"/>
          </a:xfrm>
          <a:prstGeom prst="rect">
            <a:avLst/>
          </a:prstGeom>
          <a:solidFill>
            <a:srgbClr val="FFFFCC"/>
          </a:solidFill>
          <a:ln w="28575">
            <a:solidFill>
              <a:srgbClr val="FF993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b="1">
                <a:solidFill>
                  <a:srgbClr val="000000"/>
                </a:solidFill>
                <a:latin typeface="Arial" panose="020B0604020202020204" pitchFamily="34" charset="0"/>
              </a:rPr>
              <a:t>Metabolic</a:t>
            </a:r>
            <a:r>
              <a:rPr lang="en-US" altLang="en-US" sz="1600" b="1">
                <a:solidFill>
                  <a:srgbClr val="FF9933"/>
                </a:solidFill>
                <a:latin typeface="Arial" panose="020B0604020202020204" pitchFamily="34" charset="0"/>
              </a:rPr>
              <a:t> </a:t>
            </a:r>
            <a:r>
              <a:rPr lang="en-US" altLang="en-US" sz="2400" b="1">
                <a:solidFill>
                  <a:srgbClr val="000000"/>
                </a:solidFill>
                <a:latin typeface="Arial" panose="020B0604020202020204" pitchFamily="34" charset="0"/>
              </a:rPr>
              <a:t>Pathways</a:t>
            </a:r>
            <a:r>
              <a:rPr lang="en-US" altLang="en-US" sz="1600" b="1">
                <a:solidFill>
                  <a:srgbClr val="FF9933"/>
                </a:solidFill>
                <a:latin typeface="Arial" panose="020B0604020202020204" pitchFamily="34" charset="0"/>
              </a:rPr>
              <a:t> </a:t>
            </a:r>
          </a:p>
        </p:txBody>
      </p:sp>
      <p:sp>
        <p:nvSpPr>
          <p:cNvPr id="135180" name="Text Box 16">
            <a:extLst>
              <a:ext uri="{FF2B5EF4-FFF2-40B4-BE49-F238E27FC236}">
                <a16:creationId xmlns:a16="http://schemas.microsoft.com/office/drawing/2014/main" id="{59758DC8-FEC2-4642-AE86-7EF0A82D5BA2}"/>
              </a:ext>
            </a:extLst>
          </p:cNvPr>
          <p:cNvSpPr txBox="1">
            <a:spLocks noChangeArrowheads="1"/>
          </p:cNvSpPr>
          <p:nvPr/>
        </p:nvSpPr>
        <p:spPr bwMode="auto">
          <a:xfrm>
            <a:off x="3962400" y="4943475"/>
            <a:ext cx="2905125" cy="850900"/>
          </a:xfrm>
          <a:prstGeom prst="rect">
            <a:avLst/>
          </a:prstGeom>
          <a:solidFill>
            <a:srgbClr val="FFFFCC"/>
          </a:solidFill>
          <a:ln w="28575">
            <a:solidFill>
              <a:srgbClr val="FF993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b="1">
                <a:solidFill>
                  <a:srgbClr val="000000"/>
                </a:solidFill>
                <a:latin typeface="Arial" panose="020B0604020202020204" pitchFamily="34" charset="0"/>
              </a:rPr>
              <a:t>Membrane Protein Families</a:t>
            </a:r>
            <a:endParaRPr lang="en-US" altLang="en-US" sz="2400" b="1">
              <a:solidFill>
                <a:srgbClr val="FF9933"/>
              </a:solidFill>
              <a:latin typeface="Arial" panose="020B0604020202020204" pitchFamily="34" charset="0"/>
            </a:endParaRPr>
          </a:p>
        </p:txBody>
      </p:sp>
      <p:sp>
        <p:nvSpPr>
          <p:cNvPr id="135181" name="Line 17">
            <a:extLst>
              <a:ext uri="{FF2B5EF4-FFF2-40B4-BE49-F238E27FC236}">
                <a16:creationId xmlns:a16="http://schemas.microsoft.com/office/drawing/2014/main" id="{78B9363B-52DA-9F43-9F25-DC8D86C02680}"/>
              </a:ext>
            </a:extLst>
          </p:cNvPr>
          <p:cNvSpPr>
            <a:spLocks noChangeShapeType="1"/>
          </p:cNvSpPr>
          <p:nvPr/>
        </p:nvSpPr>
        <p:spPr bwMode="auto">
          <a:xfrm flipH="1">
            <a:off x="2105025" y="4362450"/>
            <a:ext cx="247650" cy="523875"/>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82" name="Line 18">
            <a:extLst>
              <a:ext uri="{FF2B5EF4-FFF2-40B4-BE49-F238E27FC236}">
                <a16:creationId xmlns:a16="http://schemas.microsoft.com/office/drawing/2014/main" id="{0CDDD107-1216-6549-A817-B35C3F435A42}"/>
              </a:ext>
            </a:extLst>
          </p:cNvPr>
          <p:cNvSpPr>
            <a:spLocks noChangeShapeType="1"/>
          </p:cNvSpPr>
          <p:nvPr/>
        </p:nvSpPr>
        <p:spPr bwMode="auto">
          <a:xfrm>
            <a:off x="4076700" y="4381500"/>
            <a:ext cx="485775" cy="47625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83" name="Text Box 20">
            <a:extLst>
              <a:ext uri="{FF2B5EF4-FFF2-40B4-BE49-F238E27FC236}">
                <a16:creationId xmlns:a16="http://schemas.microsoft.com/office/drawing/2014/main" id="{52558675-2012-FA4F-B916-780B6D0FE800}"/>
              </a:ext>
            </a:extLst>
          </p:cNvPr>
          <p:cNvSpPr txBox="1">
            <a:spLocks noChangeArrowheads="1"/>
          </p:cNvSpPr>
          <p:nvPr/>
        </p:nvSpPr>
        <p:spPr bwMode="auto">
          <a:xfrm>
            <a:off x="4953000" y="1400175"/>
            <a:ext cx="3181350" cy="850900"/>
          </a:xfrm>
          <a:prstGeom prst="rect">
            <a:avLst/>
          </a:prstGeom>
          <a:solidFill>
            <a:srgbClr val="FFFFCC"/>
          </a:solidFill>
          <a:ln w="28575">
            <a:solidFill>
              <a:srgbClr val="FF993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b="1">
                <a:solidFill>
                  <a:srgbClr val="000000"/>
                </a:solidFill>
                <a:latin typeface="Arial" panose="020B0604020202020204" pitchFamily="34" charset="0"/>
              </a:rPr>
              <a:t>Additional Metadata via GPS coordinates</a:t>
            </a:r>
            <a:endParaRPr lang="en-US" altLang="en-US" sz="2400" b="1">
              <a:solidFill>
                <a:srgbClr val="FF9933"/>
              </a:solidFill>
              <a:latin typeface="Arial" panose="020B0604020202020204" pitchFamily="34" charset="0"/>
            </a:endParaRPr>
          </a:p>
        </p:txBody>
      </p:sp>
      <p:sp>
        <p:nvSpPr>
          <p:cNvPr id="135184" name="Line 21">
            <a:extLst>
              <a:ext uri="{FF2B5EF4-FFF2-40B4-BE49-F238E27FC236}">
                <a16:creationId xmlns:a16="http://schemas.microsoft.com/office/drawing/2014/main" id="{B7257310-6EAF-4547-9E5D-112FE10A7458}"/>
              </a:ext>
            </a:extLst>
          </p:cNvPr>
          <p:cNvSpPr>
            <a:spLocks noChangeShapeType="1"/>
          </p:cNvSpPr>
          <p:nvPr/>
        </p:nvSpPr>
        <p:spPr bwMode="auto">
          <a:xfrm flipV="1">
            <a:off x="4286250" y="1543050"/>
            <a:ext cx="600075" cy="238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027">
            <a:extLst>
              <a:ext uri="{FF2B5EF4-FFF2-40B4-BE49-F238E27FC236}">
                <a16:creationId xmlns:a16="http://schemas.microsoft.com/office/drawing/2014/main" id="{A3627763-E9C6-6B44-9EF2-2C7F95BDC387}"/>
              </a:ext>
            </a:extLst>
          </p:cNvPr>
          <p:cNvSpPr>
            <a:spLocks noGrp="1"/>
          </p:cNvSpPr>
          <p:nvPr>
            <p:ph type="title" idx="4294967295"/>
          </p:nvPr>
        </p:nvSpPr>
        <p:spPr>
          <a:xfrm>
            <a:off x="952500" y="3073400"/>
            <a:ext cx="7124700" cy="3160713"/>
          </a:xfrm>
        </p:spPr>
        <p:txBody>
          <a:bodyPr/>
          <a:lstStyle/>
          <a:p>
            <a:pPr eaLnBrk="1" hangingPunct="1"/>
            <a:r>
              <a:rPr lang="en-US" altLang="en-US" sz="3000">
                <a:solidFill>
                  <a:srgbClr val="000000"/>
                </a:solidFill>
                <a:latin typeface="Arial" panose="020B0604020202020204" pitchFamily="34" charset="0"/>
                <a:ea typeface="ＭＳ Ｐゴシック" panose="020B0600070205080204" pitchFamily="34" charset="-128"/>
              </a:rPr>
              <a:t>Expressing data as matrices indexed by site, env. var., and pathway usage </a:t>
            </a:r>
          </a:p>
        </p:txBody>
      </p:sp>
      <p:pic>
        <p:nvPicPr>
          <p:cNvPr id="137218" name="Picture 1029" descr="MCj02508360000[1]">
            <a:extLst>
              <a:ext uri="{FF2B5EF4-FFF2-40B4-BE49-F238E27FC236}">
                <a16:creationId xmlns:a16="http://schemas.microsoft.com/office/drawing/2014/main" id="{7D79EF0F-A752-A34A-AF2C-EE2140E7D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338" y="884238"/>
            <a:ext cx="9874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1030">
            <a:extLst>
              <a:ext uri="{FF2B5EF4-FFF2-40B4-BE49-F238E27FC236}">
                <a16:creationId xmlns:a16="http://schemas.microsoft.com/office/drawing/2014/main" id="{9C107393-EF0E-DA4F-B164-E90CCDE0E74C}"/>
              </a:ext>
            </a:extLst>
          </p:cNvPr>
          <p:cNvSpPr txBox="1">
            <a:spLocks noChangeArrowheads="1"/>
          </p:cNvSpPr>
          <p:nvPr/>
        </p:nvSpPr>
        <p:spPr bwMode="auto">
          <a:xfrm>
            <a:off x="652463" y="200025"/>
            <a:ext cx="243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latin typeface="Arial" panose="020B0604020202020204" pitchFamily="34" charset="0"/>
              </a:rPr>
              <a:t>Pathway Sequences</a:t>
            </a:r>
          </a:p>
          <a:p>
            <a:pPr algn="ctr" eaLnBrk="1" hangingPunct="1">
              <a:spcBef>
                <a:spcPct val="0"/>
              </a:spcBef>
              <a:buFontTx/>
              <a:buNone/>
            </a:pPr>
            <a:r>
              <a:rPr lang="en-US" altLang="en-US" sz="1800">
                <a:solidFill>
                  <a:srgbClr val="000000"/>
                </a:solidFill>
                <a:latin typeface="Arial" panose="020B0604020202020204" pitchFamily="34" charset="0"/>
              </a:rPr>
              <a:t>(Community Function)</a:t>
            </a:r>
          </a:p>
        </p:txBody>
      </p:sp>
      <p:sp>
        <p:nvSpPr>
          <p:cNvPr id="137220" name="Text Box 1031">
            <a:extLst>
              <a:ext uri="{FF2B5EF4-FFF2-40B4-BE49-F238E27FC236}">
                <a16:creationId xmlns:a16="http://schemas.microsoft.com/office/drawing/2014/main" id="{2A36A07D-7BD2-D04E-BFE5-27DFBE3792C2}"/>
              </a:ext>
            </a:extLst>
          </p:cNvPr>
          <p:cNvSpPr txBox="1">
            <a:spLocks noChangeArrowheads="1"/>
          </p:cNvSpPr>
          <p:nvPr/>
        </p:nvSpPr>
        <p:spPr bwMode="auto">
          <a:xfrm>
            <a:off x="5754688" y="354013"/>
            <a:ext cx="170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latin typeface="Arial" panose="020B0604020202020204" pitchFamily="34" charset="0"/>
              </a:rPr>
              <a:t>Environmental </a:t>
            </a:r>
          </a:p>
          <a:p>
            <a:pPr algn="ctr" eaLnBrk="1" hangingPunct="1">
              <a:spcBef>
                <a:spcPct val="0"/>
              </a:spcBef>
              <a:buFontTx/>
              <a:buNone/>
            </a:pPr>
            <a:r>
              <a:rPr lang="en-US" altLang="en-US" sz="1800">
                <a:solidFill>
                  <a:srgbClr val="000000"/>
                </a:solidFill>
                <a:latin typeface="Arial" panose="020B0604020202020204" pitchFamily="34" charset="0"/>
              </a:rPr>
              <a:t>Features</a:t>
            </a:r>
          </a:p>
        </p:txBody>
      </p:sp>
      <p:sp>
        <p:nvSpPr>
          <p:cNvPr id="137221" name="Line 1032">
            <a:extLst>
              <a:ext uri="{FF2B5EF4-FFF2-40B4-BE49-F238E27FC236}">
                <a16:creationId xmlns:a16="http://schemas.microsoft.com/office/drawing/2014/main" id="{565D98DE-F637-8E4F-BE92-3A28D9AB7DEF}"/>
              </a:ext>
            </a:extLst>
          </p:cNvPr>
          <p:cNvSpPr>
            <a:spLocks noChangeShapeType="1"/>
          </p:cNvSpPr>
          <p:nvPr/>
        </p:nvSpPr>
        <p:spPr bwMode="auto">
          <a:xfrm flipV="1">
            <a:off x="4999038" y="736600"/>
            <a:ext cx="614362" cy="415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22" name="Line 1033">
            <a:extLst>
              <a:ext uri="{FF2B5EF4-FFF2-40B4-BE49-F238E27FC236}">
                <a16:creationId xmlns:a16="http://schemas.microsoft.com/office/drawing/2014/main" id="{F08106E3-1C26-5842-8CC4-898C6430E722}"/>
              </a:ext>
            </a:extLst>
          </p:cNvPr>
          <p:cNvSpPr>
            <a:spLocks noChangeShapeType="1"/>
          </p:cNvSpPr>
          <p:nvPr/>
        </p:nvSpPr>
        <p:spPr bwMode="auto">
          <a:xfrm flipH="1" flipV="1">
            <a:off x="3048000" y="642938"/>
            <a:ext cx="712788" cy="438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37223" name="Picture 9">
            <a:extLst>
              <a:ext uri="{FF2B5EF4-FFF2-40B4-BE49-F238E27FC236}">
                <a16:creationId xmlns:a16="http://schemas.microsoft.com/office/drawing/2014/main" id="{E9CEE6D5-F1C1-EA4A-B46B-3AF474867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1182688"/>
            <a:ext cx="3149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4" name="Picture 10">
            <a:extLst>
              <a:ext uri="{FF2B5EF4-FFF2-40B4-BE49-F238E27FC236}">
                <a16:creationId xmlns:a16="http://schemas.microsoft.com/office/drawing/2014/main" id="{8C7D3D5A-EE88-4A49-999A-0EC2815E0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166813"/>
            <a:ext cx="3052762"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5" name="Text Box 1028">
            <a:extLst>
              <a:ext uri="{FF2B5EF4-FFF2-40B4-BE49-F238E27FC236}">
                <a16:creationId xmlns:a16="http://schemas.microsoft.com/office/drawing/2014/main" id="{B43B763C-B3C1-804E-9A18-CBEEF68994FA}"/>
              </a:ext>
            </a:extLst>
          </p:cNvPr>
          <p:cNvSpPr txBox="1">
            <a:spLocks noChangeArrowheads="1"/>
          </p:cNvSpPr>
          <p:nvPr/>
        </p:nvSpPr>
        <p:spPr bwMode="auto">
          <a:xfrm>
            <a:off x="5478463" y="6199188"/>
            <a:ext cx="2587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000000"/>
                </a:solidFill>
                <a:latin typeface="Arial" panose="020B0604020202020204" pitchFamily="34" charset="0"/>
              </a:rPr>
              <a:t>[Rusch et. al., (2007) PLOS Biology; </a:t>
            </a:r>
            <a:br>
              <a:rPr lang="en-US" altLang="en-US" sz="1100">
                <a:solidFill>
                  <a:srgbClr val="000000"/>
                </a:solidFill>
                <a:latin typeface="Arial" panose="020B0604020202020204" pitchFamily="34" charset="0"/>
              </a:rPr>
            </a:br>
            <a:r>
              <a:rPr lang="en-US" altLang="en-US" sz="1100">
                <a:solidFill>
                  <a:srgbClr val="000000"/>
                </a:solidFill>
                <a:latin typeface="Arial" panose="020B0604020202020204" pitchFamily="34" charset="0"/>
              </a:rPr>
              <a:t>Gianoulis et al., PNAS (in press, 2009]</a:t>
            </a:r>
            <a:endParaRPr lang="en-US" altLang="en-US" sz="1100" baseline="-2500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97A64D5-BF87-C648-A1DE-BBC16CBB459A}"/>
              </a:ext>
            </a:extLst>
          </p:cNvPr>
          <p:cNvSpPr>
            <a:spLocks noGrp="1"/>
          </p:cNvSpPr>
          <p:nvPr>
            <p:ph type="sldNum" sz="quarter" idx="12"/>
          </p:nvPr>
        </p:nvSpPr>
        <p:spPr/>
        <p:txBody>
          <a:bodyPr/>
          <a:lstStyle/>
          <a:p>
            <a:pPr>
              <a:defRPr/>
            </a:pPr>
            <a:fld id="{265AA030-E5A5-E74D-96AE-A13CA8C6FB26}" type="slidenum">
              <a:rPr lang="en-US" altLang="en-US" smtClean="0"/>
              <a:pPr>
                <a:defRPr/>
              </a:pPr>
              <a:t>16</a:t>
            </a:fld>
            <a:endParaRPr lang="en-US" altLang="en-US"/>
          </a:p>
        </p:txBody>
      </p:sp>
    </p:spTree>
  </p:cSld>
  <p:clrMapOvr>
    <a:masterClrMapping/>
  </p:clrMapOvr>
  <p:transition spd="slow" advTm="14614"/>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75" name="Rectangle 175">
            <a:extLst>
              <a:ext uri="{FF2B5EF4-FFF2-40B4-BE49-F238E27FC236}">
                <a16:creationId xmlns:a16="http://schemas.microsoft.com/office/drawing/2014/main" id="{C40796CF-A4C9-CF49-9F99-73F5088FF3BF}"/>
              </a:ext>
            </a:extLst>
          </p:cNvPr>
          <p:cNvSpPr>
            <a:spLocks noGrp="1" noChangeArrowheads="1"/>
          </p:cNvSpPr>
          <p:nvPr>
            <p:ph type="title" idx="4294967295"/>
          </p:nvPr>
        </p:nvSpPr>
        <p:spPr>
          <a:xfrm>
            <a:off x="771525" y="123825"/>
            <a:ext cx="8372475" cy="995363"/>
          </a:xfrm>
        </p:spPr>
        <p:txBody>
          <a:bodyPr rtlCol="0">
            <a:normAutofit fontScale="90000"/>
          </a:bodyPr>
          <a:lstStyle/>
          <a:p>
            <a:pPr eaLnBrk="1" fontAlgn="auto" hangingPunct="1">
              <a:spcAft>
                <a:spcPts val="0"/>
              </a:spcAft>
              <a:defRPr/>
            </a:pPr>
            <a:r>
              <a:rPr lang="en-US">
                <a:effectLst>
                  <a:outerShdw blurRad="38100" dist="38100" dir="2700000" algn="tl">
                    <a:srgbClr val="DDDDDD"/>
                  </a:outerShdw>
                </a:effectLst>
                <a:latin typeface="Arial" charset="0"/>
              </a:rPr>
              <a:t>Simple Relationships: Pairwise Correlations</a:t>
            </a:r>
            <a:endParaRPr lang="en-GB">
              <a:effectLst>
                <a:outerShdw blurRad="38100" dist="38100" dir="2700000" algn="tl">
                  <a:srgbClr val="DDDDDD"/>
                </a:outerShdw>
              </a:effectLst>
              <a:latin typeface="Arial" charset="0"/>
            </a:endParaRPr>
          </a:p>
        </p:txBody>
      </p:sp>
      <p:sp>
        <p:nvSpPr>
          <p:cNvPr id="139266" name="Text Box 183">
            <a:extLst>
              <a:ext uri="{FF2B5EF4-FFF2-40B4-BE49-F238E27FC236}">
                <a16:creationId xmlns:a16="http://schemas.microsoft.com/office/drawing/2014/main" id="{D4573DB3-0A78-7E4F-A7E5-5FE61F42962D}"/>
              </a:ext>
            </a:extLst>
          </p:cNvPr>
          <p:cNvSpPr txBox="1">
            <a:spLocks noChangeArrowheads="1"/>
          </p:cNvSpPr>
          <p:nvPr/>
        </p:nvSpPr>
        <p:spPr bwMode="auto">
          <a:xfrm rot="-5400000">
            <a:off x="-1027113" y="4684713"/>
            <a:ext cx="342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solidFill>
                  <a:srgbClr val="000000"/>
                </a:solidFill>
                <a:latin typeface="Arial" panose="020B0604020202020204" pitchFamily="34" charset="0"/>
              </a:rPr>
              <a:t>[ Gianoulis et al., PNAS (in press, 2009) ]</a:t>
            </a:r>
          </a:p>
        </p:txBody>
      </p:sp>
      <p:pic>
        <p:nvPicPr>
          <p:cNvPr id="139267" name="Picture 3">
            <a:extLst>
              <a:ext uri="{FF2B5EF4-FFF2-40B4-BE49-F238E27FC236}">
                <a16:creationId xmlns:a16="http://schemas.microsoft.com/office/drawing/2014/main" id="{825C04F8-B664-5C44-90E7-57A99B13CB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2582863"/>
            <a:ext cx="35448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8">
            <a:extLst>
              <a:ext uri="{FF2B5EF4-FFF2-40B4-BE49-F238E27FC236}">
                <a16:creationId xmlns:a16="http://schemas.microsoft.com/office/drawing/2014/main" id="{83B57E98-8C77-8148-90D1-E5A86375AE10}"/>
              </a:ext>
            </a:extLst>
          </p:cNvPr>
          <p:cNvSpPr txBox="1">
            <a:spLocks noChangeArrowheads="1"/>
          </p:cNvSpPr>
          <p:nvPr/>
        </p:nvSpPr>
        <p:spPr bwMode="auto">
          <a:xfrm>
            <a:off x="2085975" y="3751263"/>
            <a:ext cx="349250" cy="2289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latin typeface="Arial" panose="020B0604020202020204" pitchFamily="34" charset="0"/>
              </a:rPr>
              <a:t>Pathways</a:t>
            </a:r>
          </a:p>
        </p:txBody>
      </p:sp>
      <p:pic>
        <p:nvPicPr>
          <p:cNvPr id="139269" name="Picture 9">
            <a:extLst>
              <a:ext uri="{FF2B5EF4-FFF2-40B4-BE49-F238E27FC236}">
                <a16:creationId xmlns:a16="http://schemas.microsoft.com/office/drawing/2014/main" id="{E2F3240B-6992-AE4E-8161-DBD4841E1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1182688"/>
            <a:ext cx="3149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10">
            <a:extLst>
              <a:ext uri="{FF2B5EF4-FFF2-40B4-BE49-F238E27FC236}">
                <a16:creationId xmlns:a16="http://schemas.microsoft.com/office/drawing/2014/main" id="{2DD9E9D4-877B-0342-A25C-B5C7D2066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166813"/>
            <a:ext cx="3052762"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C0405B0-7E8A-704C-9003-CFC88CAEE6D2}"/>
              </a:ext>
            </a:extLst>
          </p:cNvPr>
          <p:cNvSpPr/>
          <p:nvPr/>
        </p:nvSpPr>
        <p:spPr>
          <a:xfrm>
            <a:off x="2406650" y="1003300"/>
            <a:ext cx="534988" cy="1670050"/>
          </a:xfrm>
          <a:prstGeom prst="ellipse">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Arial"/>
              <a:ea typeface="ＭＳ Ｐゴシック" pitchFamily="-107" charset="-128"/>
              <a:cs typeface="ＭＳ Ｐゴシック" pitchFamily="-107" charset="-128"/>
            </a:endParaRPr>
          </a:p>
        </p:txBody>
      </p:sp>
      <p:sp>
        <p:nvSpPr>
          <p:cNvPr id="11" name="Oval 10">
            <a:extLst>
              <a:ext uri="{FF2B5EF4-FFF2-40B4-BE49-F238E27FC236}">
                <a16:creationId xmlns:a16="http://schemas.microsoft.com/office/drawing/2014/main" id="{544591E1-DF84-8047-A8F4-88BEB77CB49A}"/>
              </a:ext>
            </a:extLst>
          </p:cNvPr>
          <p:cNvSpPr/>
          <p:nvPr/>
        </p:nvSpPr>
        <p:spPr>
          <a:xfrm>
            <a:off x="6784975" y="1044575"/>
            <a:ext cx="534988" cy="1671638"/>
          </a:xfrm>
          <a:prstGeom prst="ellipse">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a:solidFill>
                <a:srgbClr val="FFFFFF"/>
              </a:solidFill>
              <a:latin typeface="Arial"/>
              <a:ea typeface="ＭＳ Ｐゴシック" pitchFamily="-107" charset="-128"/>
              <a:cs typeface="ＭＳ Ｐゴシック" pitchFamily="-107" charset="-128"/>
            </a:endParaRPr>
          </a:p>
        </p:txBody>
      </p:sp>
      <p:cxnSp>
        <p:nvCxnSpPr>
          <p:cNvPr id="23" name="Straight Arrow Connector 22">
            <a:extLst>
              <a:ext uri="{FF2B5EF4-FFF2-40B4-BE49-F238E27FC236}">
                <a16:creationId xmlns:a16="http://schemas.microsoft.com/office/drawing/2014/main" id="{B84EFCDD-A732-1C40-B952-4579E65FF2F5}"/>
              </a:ext>
            </a:extLst>
          </p:cNvPr>
          <p:cNvCxnSpPr>
            <a:cxnSpLocks noChangeShapeType="1"/>
          </p:cNvCxnSpPr>
          <p:nvPr/>
        </p:nvCxnSpPr>
        <p:spPr bwMode="auto">
          <a:xfrm>
            <a:off x="2932113" y="1503363"/>
            <a:ext cx="3878262" cy="1587"/>
          </a:xfrm>
          <a:prstGeom prst="straightConnector1">
            <a:avLst/>
          </a:prstGeom>
          <a:noFill/>
          <a:ln w="25400">
            <a:solidFill>
              <a:srgbClr val="800000"/>
            </a:solidFill>
            <a:round/>
            <a:headEnd type="arrow" w="lg" len="lg"/>
            <a:tailEnd type="arrow" w="lg" len="lg"/>
          </a:ln>
          <a:effectLst>
            <a:outerShdw blurRad="40000" dist="20000" dir="5400000" rotWithShape="0">
              <a:srgbClr val="808080">
                <a:alpha val="37999"/>
              </a:srgbClr>
            </a:outerShdw>
          </a:effectLst>
        </p:spPr>
      </p:cxnSp>
      <p:sp>
        <p:nvSpPr>
          <p:cNvPr id="2" name="Slide Number Placeholder 1">
            <a:extLst>
              <a:ext uri="{FF2B5EF4-FFF2-40B4-BE49-F238E27FC236}">
                <a16:creationId xmlns:a16="http://schemas.microsoft.com/office/drawing/2014/main" id="{A5F7677E-8B3A-6948-BE62-73A625225C25}"/>
              </a:ext>
            </a:extLst>
          </p:cNvPr>
          <p:cNvSpPr>
            <a:spLocks noGrp="1"/>
          </p:cNvSpPr>
          <p:nvPr>
            <p:ph type="sldNum" sz="quarter" idx="12"/>
          </p:nvPr>
        </p:nvSpPr>
        <p:spPr/>
        <p:txBody>
          <a:bodyPr/>
          <a:lstStyle/>
          <a:p>
            <a:pPr>
              <a:defRPr/>
            </a:pPr>
            <a:fld id="{265AA030-E5A5-E74D-96AE-A13CA8C6FB26}" type="slidenum">
              <a:rPr lang="en-US" altLang="en-US" smtClean="0"/>
              <a:pPr>
                <a:defRPr/>
              </a:pPr>
              <a:t>17</a:t>
            </a:fld>
            <a:endParaRPr lang="en-US" altLang="en-US"/>
          </a:p>
        </p:txBody>
      </p:sp>
    </p:spTree>
  </p:cSld>
  <p:clrMapOvr>
    <a:masterClrMapping/>
  </p:clrMapOvr>
  <p:transition spd="slow" advTm="1572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1BE3C060-F5A0-5445-8C8C-C9D93C27F881}"/>
              </a:ext>
            </a:extLst>
          </p:cNvPr>
          <p:cNvSpPr>
            <a:spLocks noGrp="1"/>
          </p:cNvSpPr>
          <p:nvPr>
            <p:ph type="title" idx="4294967295"/>
          </p:nvPr>
        </p:nvSpPr>
        <p:spPr>
          <a:xfrm>
            <a:off x="263525" y="268288"/>
            <a:ext cx="8229600" cy="1143000"/>
          </a:xfrm>
        </p:spPr>
        <p:txBody>
          <a:bodyPr/>
          <a:lstStyle/>
          <a:p>
            <a:pPr eaLnBrk="1" hangingPunct="1"/>
            <a:r>
              <a:rPr lang="en-US" altLang="en-US" sz="2400">
                <a:latin typeface="Arial" panose="020B0604020202020204" pitchFamily="34" charset="0"/>
                <a:ea typeface="ＭＳ Ｐゴシック" panose="020B0600070205080204" pitchFamily="34" charset="-128"/>
              </a:rPr>
              <a:t>Canonical Correlation Analysis: </a:t>
            </a:r>
            <a:br>
              <a:rPr lang="en-US" altLang="en-US" sz="2400">
                <a:latin typeface="Arial" panose="020B0604020202020204" pitchFamily="34" charset="0"/>
                <a:ea typeface="ＭＳ Ｐゴシック" panose="020B0600070205080204" pitchFamily="34" charset="-128"/>
              </a:rPr>
            </a:br>
            <a:r>
              <a:rPr lang="en-US" altLang="en-US" sz="2400">
                <a:latin typeface="Arial" panose="020B0604020202020204" pitchFamily="34" charset="0"/>
                <a:ea typeface="ＭＳ Ｐゴシック" panose="020B0600070205080204" pitchFamily="34" charset="-128"/>
              </a:rPr>
              <a:t>Simultaneous weighting</a:t>
            </a: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141314" name="Text Box 39">
            <a:extLst>
              <a:ext uri="{FF2B5EF4-FFF2-40B4-BE49-F238E27FC236}">
                <a16:creationId xmlns:a16="http://schemas.microsoft.com/office/drawing/2014/main" id="{118BF9F8-3FC7-C14B-85AB-E9EB5F52A2BF}"/>
              </a:ext>
            </a:extLst>
          </p:cNvPr>
          <p:cNvSpPr txBox="1">
            <a:spLocks noChangeArrowheads="1"/>
          </p:cNvSpPr>
          <p:nvPr/>
        </p:nvSpPr>
        <p:spPr bwMode="auto">
          <a:xfrm>
            <a:off x="612775" y="4416425"/>
            <a:ext cx="799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rgbClr val="000000"/>
                </a:solidFill>
                <a:latin typeface="Arial" panose="020B0604020202020204" pitchFamily="34" charset="0"/>
              </a:rPr>
              <a:t>Lifestyle Index =  a              +b             + c             </a:t>
            </a:r>
          </a:p>
        </p:txBody>
      </p:sp>
      <p:pic>
        <p:nvPicPr>
          <p:cNvPr id="141315" name="Picture 46" descr="Untitled-1.jpg">
            <a:extLst>
              <a:ext uri="{FF2B5EF4-FFF2-40B4-BE49-F238E27FC236}">
                <a16:creationId xmlns:a16="http://schemas.microsoft.com/office/drawing/2014/main" id="{09996A0D-84AF-324B-84A6-E5D6E37167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44132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24">
            <a:extLst>
              <a:ext uri="{FF2B5EF4-FFF2-40B4-BE49-F238E27FC236}">
                <a16:creationId xmlns:a16="http://schemas.microsoft.com/office/drawing/2014/main" id="{DF799B19-77F7-1641-A2E0-0211F70C4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0" y="4373563"/>
            <a:ext cx="977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29">
            <a:extLst>
              <a:ext uri="{FF2B5EF4-FFF2-40B4-BE49-F238E27FC236}">
                <a16:creationId xmlns:a16="http://schemas.microsoft.com/office/drawing/2014/main" id="{4BD51329-B552-2C48-A5FA-25D127663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4330700"/>
            <a:ext cx="85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Rectangle 19">
            <a:extLst>
              <a:ext uri="{FF2B5EF4-FFF2-40B4-BE49-F238E27FC236}">
                <a16:creationId xmlns:a16="http://schemas.microsoft.com/office/drawing/2014/main" id="{FBAD65A8-BB87-9F4E-833B-8674833CE70D}"/>
              </a:ext>
            </a:extLst>
          </p:cNvPr>
          <p:cNvSpPr>
            <a:spLocks noChangeArrowheads="1"/>
          </p:cNvSpPr>
          <p:nvPr/>
        </p:nvSpPr>
        <p:spPr bwMode="auto">
          <a:xfrm>
            <a:off x="1022350" y="1828800"/>
            <a:ext cx="2932113" cy="1782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sp>
        <p:nvSpPr>
          <p:cNvPr id="141319" name="Text Box 21">
            <a:extLst>
              <a:ext uri="{FF2B5EF4-FFF2-40B4-BE49-F238E27FC236}">
                <a16:creationId xmlns:a16="http://schemas.microsoft.com/office/drawing/2014/main" id="{7B9BACA9-3B95-4446-AD7A-2472C31C2498}"/>
              </a:ext>
            </a:extLst>
          </p:cNvPr>
          <p:cNvSpPr txBox="1">
            <a:spLocks noChangeArrowheads="1"/>
          </p:cNvSpPr>
          <p:nvPr/>
        </p:nvSpPr>
        <p:spPr bwMode="auto">
          <a:xfrm>
            <a:off x="2459038" y="1941513"/>
            <a:ext cx="1338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200" b="1">
                <a:solidFill>
                  <a:srgbClr val="000000"/>
                </a:solidFill>
                <a:latin typeface="Arial" panose="020B0604020202020204" pitchFamily="34" charset="0"/>
              </a:rPr>
              <a:t> Weight</a:t>
            </a:r>
          </a:p>
        </p:txBody>
      </p:sp>
      <p:sp>
        <p:nvSpPr>
          <p:cNvPr id="141320" name="Line 22">
            <a:extLst>
              <a:ext uri="{FF2B5EF4-FFF2-40B4-BE49-F238E27FC236}">
                <a16:creationId xmlns:a16="http://schemas.microsoft.com/office/drawing/2014/main" id="{6B038BCA-7FCB-1348-8B62-8DA1517479BC}"/>
              </a:ext>
            </a:extLst>
          </p:cNvPr>
          <p:cNvSpPr>
            <a:spLocks noChangeShapeType="1"/>
          </p:cNvSpPr>
          <p:nvPr/>
        </p:nvSpPr>
        <p:spPr bwMode="auto">
          <a:xfrm>
            <a:off x="2339975" y="1912938"/>
            <a:ext cx="0" cy="150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21" name="Text Box 23">
            <a:extLst>
              <a:ext uri="{FF2B5EF4-FFF2-40B4-BE49-F238E27FC236}">
                <a16:creationId xmlns:a16="http://schemas.microsoft.com/office/drawing/2014/main" id="{FFF46719-E583-D64F-AAEE-19511EA1F4AE}"/>
              </a:ext>
            </a:extLst>
          </p:cNvPr>
          <p:cNvSpPr txBox="1">
            <a:spLocks noChangeArrowheads="1"/>
          </p:cNvSpPr>
          <p:nvPr/>
        </p:nvSpPr>
        <p:spPr bwMode="auto">
          <a:xfrm>
            <a:off x="2460625" y="1981200"/>
            <a:ext cx="1265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sz="1200" b="1">
              <a:solidFill>
                <a:srgbClr val="000000"/>
              </a:solidFill>
              <a:latin typeface="Arial" panose="020B0604020202020204" pitchFamily="34" charset="0"/>
            </a:endParaRPr>
          </a:p>
        </p:txBody>
      </p:sp>
      <p:sp>
        <p:nvSpPr>
          <p:cNvPr id="141322" name="Text Box 24">
            <a:extLst>
              <a:ext uri="{FF2B5EF4-FFF2-40B4-BE49-F238E27FC236}">
                <a16:creationId xmlns:a16="http://schemas.microsoft.com/office/drawing/2014/main" id="{7C81D4E3-184C-C74C-B7EE-35CE08936800}"/>
              </a:ext>
            </a:extLst>
          </p:cNvPr>
          <p:cNvSpPr txBox="1">
            <a:spLocks noChangeArrowheads="1"/>
          </p:cNvSpPr>
          <p:nvPr/>
        </p:nvSpPr>
        <p:spPr bwMode="auto">
          <a:xfrm>
            <a:off x="1052513" y="1893888"/>
            <a:ext cx="1357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 # km run/week</a:t>
            </a:r>
          </a:p>
        </p:txBody>
      </p:sp>
      <p:pic>
        <p:nvPicPr>
          <p:cNvPr id="141323" name="Picture 44" descr="Untitled-1.jpg">
            <a:extLst>
              <a:ext uri="{FF2B5EF4-FFF2-40B4-BE49-F238E27FC236}">
                <a16:creationId xmlns:a16="http://schemas.microsoft.com/office/drawing/2014/main" id="{F42E06FB-3F16-8B4B-BD0B-A29040F12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247015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4" name="Rectangle 27">
            <a:extLst>
              <a:ext uri="{FF2B5EF4-FFF2-40B4-BE49-F238E27FC236}">
                <a16:creationId xmlns:a16="http://schemas.microsoft.com/office/drawing/2014/main" id="{28A8F0DD-6469-6042-A6F7-4EF0152EA000}"/>
              </a:ext>
            </a:extLst>
          </p:cNvPr>
          <p:cNvSpPr>
            <a:spLocks noChangeArrowheads="1"/>
          </p:cNvSpPr>
          <p:nvPr/>
        </p:nvSpPr>
        <p:spPr bwMode="auto">
          <a:xfrm>
            <a:off x="4581525" y="1804988"/>
            <a:ext cx="3168650" cy="1782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sp>
        <p:nvSpPr>
          <p:cNvPr id="141325" name="Line 30">
            <a:extLst>
              <a:ext uri="{FF2B5EF4-FFF2-40B4-BE49-F238E27FC236}">
                <a16:creationId xmlns:a16="http://schemas.microsoft.com/office/drawing/2014/main" id="{D114F8D4-F656-2642-B54B-57D62C62A286}"/>
              </a:ext>
            </a:extLst>
          </p:cNvPr>
          <p:cNvSpPr>
            <a:spLocks noChangeShapeType="1"/>
          </p:cNvSpPr>
          <p:nvPr/>
        </p:nvSpPr>
        <p:spPr bwMode="auto">
          <a:xfrm>
            <a:off x="6135688" y="1889125"/>
            <a:ext cx="0" cy="150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1326" name="Picture 43">
            <a:extLst>
              <a:ext uri="{FF2B5EF4-FFF2-40B4-BE49-F238E27FC236}">
                <a16:creationId xmlns:a16="http://schemas.microsoft.com/office/drawing/2014/main" id="{83E9487B-6794-1B44-9278-BC44BBA42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650" y="23177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27" name="Group 32">
            <a:extLst>
              <a:ext uri="{FF2B5EF4-FFF2-40B4-BE49-F238E27FC236}">
                <a16:creationId xmlns:a16="http://schemas.microsoft.com/office/drawing/2014/main" id="{FAD482C8-A429-5A4A-AD0A-CC9AD1140859}"/>
              </a:ext>
            </a:extLst>
          </p:cNvPr>
          <p:cNvGrpSpPr>
            <a:grpSpLocks/>
          </p:cNvGrpSpPr>
          <p:nvPr/>
        </p:nvGrpSpPr>
        <p:grpSpPr bwMode="auto">
          <a:xfrm>
            <a:off x="4673600" y="1874838"/>
            <a:ext cx="1357313" cy="1579562"/>
            <a:chOff x="3912" y="1165"/>
            <a:chExt cx="855" cy="995"/>
          </a:xfrm>
        </p:grpSpPr>
        <p:sp>
          <p:nvSpPr>
            <p:cNvPr id="141337" name="Text Box 31">
              <a:extLst>
                <a:ext uri="{FF2B5EF4-FFF2-40B4-BE49-F238E27FC236}">
                  <a16:creationId xmlns:a16="http://schemas.microsoft.com/office/drawing/2014/main" id="{97531F3D-2505-A840-A8A6-402E2B0EDA5B}"/>
                </a:ext>
              </a:extLst>
            </p:cNvPr>
            <p:cNvSpPr txBox="1">
              <a:spLocks noChangeArrowheads="1"/>
            </p:cNvSpPr>
            <p:nvPr/>
          </p:nvSpPr>
          <p:spPr bwMode="auto">
            <a:xfrm>
              <a:off x="3912" y="1165"/>
              <a:ext cx="8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Lifestyle Index</a:t>
              </a:r>
            </a:p>
          </p:txBody>
        </p:sp>
        <p:pic>
          <p:nvPicPr>
            <p:cNvPr id="141338" name="Picture 45" descr="Untitled-1.jpg">
              <a:extLst>
                <a:ext uri="{FF2B5EF4-FFF2-40B4-BE49-F238E27FC236}">
                  <a16:creationId xmlns:a16="http://schemas.microsoft.com/office/drawing/2014/main" id="{FDB20A68-A3CC-B84D-A30C-92BB210278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2" y="1436"/>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9" name="Picture 42">
              <a:extLst>
                <a:ext uri="{FF2B5EF4-FFF2-40B4-BE49-F238E27FC236}">
                  <a16:creationId xmlns:a16="http://schemas.microsoft.com/office/drawing/2014/main" id="{56617A5F-1A24-844F-8BB0-C3E4A4DE8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 y="1803"/>
              <a:ext cx="616"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40" name="Picture 44">
              <a:extLst>
                <a:ext uri="{FF2B5EF4-FFF2-40B4-BE49-F238E27FC236}">
                  <a16:creationId xmlns:a16="http://schemas.microsoft.com/office/drawing/2014/main" id="{7BADE5FE-3ED0-3247-8DD3-6CC0E699A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 y="1455"/>
              <a:ext cx="3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328" name="Group 33">
            <a:extLst>
              <a:ext uri="{FF2B5EF4-FFF2-40B4-BE49-F238E27FC236}">
                <a16:creationId xmlns:a16="http://schemas.microsoft.com/office/drawing/2014/main" id="{A32CCD27-DD2D-F64C-8A0C-361BAE53F7BD}"/>
              </a:ext>
            </a:extLst>
          </p:cNvPr>
          <p:cNvGrpSpPr>
            <a:grpSpLocks/>
          </p:cNvGrpSpPr>
          <p:nvPr/>
        </p:nvGrpSpPr>
        <p:grpSpPr bwMode="auto">
          <a:xfrm>
            <a:off x="6197600" y="1924050"/>
            <a:ext cx="2035175" cy="1485900"/>
            <a:chOff x="2912" y="1164"/>
            <a:chExt cx="1282" cy="936"/>
          </a:xfrm>
        </p:grpSpPr>
        <p:sp>
          <p:nvSpPr>
            <p:cNvPr id="141333" name="Text Box 29">
              <a:extLst>
                <a:ext uri="{FF2B5EF4-FFF2-40B4-BE49-F238E27FC236}">
                  <a16:creationId xmlns:a16="http://schemas.microsoft.com/office/drawing/2014/main" id="{146FB4BE-0A5F-5247-B8A5-732649239605}"/>
                </a:ext>
              </a:extLst>
            </p:cNvPr>
            <p:cNvSpPr txBox="1">
              <a:spLocks noChangeArrowheads="1"/>
            </p:cNvSpPr>
            <p:nvPr/>
          </p:nvSpPr>
          <p:spPr bwMode="auto">
            <a:xfrm>
              <a:off x="3159" y="1164"/>
              <a:ext cx="10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Fit  Index</a:t>
              </a:r>
            </a:p>
          </p:txBody>
        </p:sp>
        <p:pic>
          <p:nvPicPr>
            <p:cNvPr id="141334" name="Picture 45">
              <a:extLst>
                <a:ext uri="{FF2B5EF4-FFF2-40B4-BE49-F238E27FC236}">
                  <a16:creationId xmlns:a16="http://schemas.microsoft.com/office/drawing/2014/main" id="{D276468C-3B4E-2447-959A-C5FD1E04B6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2" y="1379"/>
              <a:ext cx="56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5" name="Picture 46">
              <a:extLst>
                <a:ext uri="{FF2B5EF4-FFF2-40B4-BE49-F238E27FC236}">
                  <a16:creationId xmlns:a16="http://schemas.microsoft.com/office/drawing/2014/main" id="{DBAB0A86-9008-3047-A1EB-00A0ACB30C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 y="1500"/>
              <a:ext cx="50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6" name="Picture 49">
              <a:extLst>
                <a:ext uri="{FF2B5EF4-FFF2-40B4-BE49-F238E27FC236}">
                  <a16:creationId xmlns:a16="http://schemas.microsoft.com/office/drawing/2014/main" id="{27B0A31A-FB01-0943-99E2-11298252D7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6" y="1740"/>
              <a:ext cx="22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1329" name="Picture 47">
            <a:extLst>
              <a:ext uri="{FF2B5EF4-FFF2-40B4-BE49-F238E27FC236}">
                <a16:creationId xmlns:a16="http://schemas.microsoft.com/office/drawing/2014/main" id="{A88C0FDA-BB24-C14E-B74C-FE3EE7446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350" y="5492750"/>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0" name="Text Box 36">
            <a:extLst>
              <a:ext uri="{FF2B5EF4-FFF2-40B4-BE49-F238E27FC236}">
                <a16:creationId xmlns:a16="http://schemas.microsoft.com/office/drawing/2014/main" id="{DD4D8DC3-D79D-2143-9E3A-D1AFBFF207C2}"/>
              </a:ext>
            </a:extLst>
          </p:cNvPr>
          <p:cNvSpPr txBox="1">
            <a:spLocks noChangeArrowheads="1"/>
          </p:cNvSpPr>
          <p:nvPr/>
        </p:nvSpPr>
        <p:spPr bwMode="auto">
          <a:xfrm>
            <a:off x="698500" y="5532438"/>
            <a:ext cx="810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rgbClr val="000000"/>
                </a:solidFill>
                <a:latin typeface="Arial" panose="020B0604020202020204" pitchFamily="34" charset="0"/>
              </a:rPr>
              <a:t>Fit Index  =  a               + b           +c</a:t>
            </a:r>
          </a:p>
        </p:txBody>
      </p:sp>
      <p:pic>
        <p:nvPicPr>
          <p:cNvPr id="141331" name="Picture 26">
            <a:extLst>
              <a:ext uri="{FF2B5EF4-FFF2-40B4-BE49-F238E27FC236}">
                <a16:creationId xmlns:a16="http://schemas.microsoft.com/office/drawing/2014/main" id="{E986C749-1B23-8E44-AD46-7102C0F79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700" y="5456238"/>
            <a:ext cx="1168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2" name="Picture 48">
            <a:extLst>
              <a:ext uri="{FF2B5EF4-FFF2-40B4-BE49-F238E27FC236}">
                <a16:creationId xmlns:a16="http://schemas.microsoft.com/office/drawing/2014/main" id="{4C380C89-11AB-4645-A0B1-CAEEC526CE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6450" y="5314950"/>
            <a:ext cx="4841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C01E4F-C338-7F4F-BFE3-EDE2D13BF89D}"/>
              </a:ext>
            </a:extLst>
          </p:cNvPr>
          <p:cNvSpPr>
            <a:spLocks noGrp="1"/>
          </p:cNvSpPr>
          <p:nvPr>
            <p:ph type="sldNum" sz="quarter" idx="12"/>
          </p:nvPr>
        </p:nvSpPr>
        <p:spPr/>
        <p:txBody>
          <a:bodyPr/>
          <a:lstStyle/>
          <a:p>
            <a:pPr>
              <a:defRPr/>
            </a:pPr>
            <a:fld id="{265AA030-E5A5-E74D-96AE-A13CA8C6FB26}" type="slidenum">
              <a:rPr lang="en-US" altLang="en-US" smtClean="0"/>
              <a:pPr>
                <a:defRPr/>
              </a:pPr>
              <a:t>18</a:t>
            </a:fld>
            <a:endParaRPr lang="en-US" altLang="en-US"/>
          </a:p>
        </p:txBody>
      </p:sp>
    </p:spTree>
  </p:cSld>
  <p:clrMapOvr>
    <a:masterClrMapping/>
  </p:clrMapOvr>
  <p:transition spd="slow" advTm="1168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F5903C28-EFBC-1D42-9B81-D89AB7809112}"/>
              </a:ext>
            </a:extLst>
          </p:cNvPr>
          <p:cNvSpPr>
            <a:spLocks noGrp="1"/>
          </p:cNvSpPr>
          <p:nvPr>
            <p:ph type="title" idx="4294967295"/>
          </p:nvPr>
        </p:nvSpPr>
        <p:spPr>
          <a:xfrm>
            <a:off x="263525" y="268288"/>
            <a:ext cx="8229600" cy="1143000"/>
          </a:xfrm>
        </p:spPr>
        <p:txBody>
          <a:bodyPr/>
          <a:lstStyle/>
          <a:p>
            <a:pPr eaLnBrk="1" hangingPunct="1"/>
            <a:r>
              <a:rPr lang="en-US" altLang="en-US" sz="2400">
                <a:latin typeface="Arial" panose="020B0604020202020204" pitchFamily="34" charset="0"/>
                <a:ea typeface="ＭＳ Ｐゴシック" panose="020B0600070205080204" pitchFamily="34" charset="-128"/>
              </a:rPr>
              <a:t>Canonical Correlation Analysis: </a:t>
            </a:r>
            <a:br>
              <a:rPr lang="en-US" altLang="en-US" sz="2400">
                <a:latin typeface="Arial" panose="020B0604020202020204" pitchFamily="34" charset="0"/>
                <a:ea typeface="ＭＳ Ｐゴシック" panose="020B0600070205080204" pitchFamily="34" charset="-128"/>
              </a:rPr>
            </a:br>
            <a:r>
              <a:rPr lang="en-US" altLang="en-US" sz="2400">
                <a:latin typeface="Arial" panose="020B0604020202020204" pitchFamily="34" charset="0"/>
                <a:ea typeface="ＭＳ Ｐゴシック" panose="020B0600070205080204" pitchFamily="34" charset="-128"/>
              </a:rPr>
              <a:t>Simultaneous weighting</a:t>
            </a:r>
            <a:endParaRPr lang="en-US" altLang="en-US" sz="2400">
              <a:solidFill>
                <a:schemeClr val="tx2"/>
              </a:solidFill>
              <a:latin typeface="Arial" panose="020B0604020202020204" pitchFamily="34" charset="0"/>
              <a:ea typeface="ＭＳ Ｐゴシック" panose="020B0600070205080204" pitchFamily="34" charset="-128"/>
            </a:endParaRPr>
          </a:p>
        </p:txBody>
      </p:sp>
      <p:grpSp>
        <p:nvGrpSpPr>
          <p:cNvPr id="143362" name="Group 3">
            <a:extLst>
              <a:ext uri="{FF2B5EF4-FFF2-40B4-BE49-F238E27FC236}">
                <a16:creationId xmlns:a16="http://schemas.microsoft.com/office/drawing/2014/main" id="{53AE81CB-602F-754C-AC6D-992A7F591A9B}"/>
              </a:ext>
            </a:extLst>
          </p:cNvPr>
          <p:cNvGrpSpPr>
            <a:grpSpLocks/>
          </p:cNvGrpSpPr>
          <p:nvPr/>
        </p:nvGrpSpPr>
        <p:grpSpPr bwMode="auto">
          <a:xfrm>
            <a:off x="612775" y="4178300"/>
            <a:ext cx="7993063" cy="1052513"/>
            <a:chOff x="458" y="3032"/>
            <a:chExt cx="5035" cy="663"/>
          </a:xfrm>
        </p:grpSpPr>
        <p:sp>
          <p:nvSpPr>
            <p:cNvPr id="143399" name="Text Box 39">
              <a:extLst>
                <a:ext uri="{FF2B5EF4-FFF2-40B4-BE49-F238E27FC236}">
                  <a16:creationId xmlns:a16="http://schemas.microsoft.com/office/drawing/2014/main" id="{C0C42CF3-3A31-6147-9EF7-0E52B8274899}"/>
                </a:ext>
              </a:extLst>
            </p:cNvPr>
            <p:cNvSpPr txBox="1">
              <a:spLocks noChangeArrowheads="1"/>
            </p:cNvSpPr>
            <p:nvPr/>
          </p:nvSpPr>
          <p:spPr bwMode="auto">
            <a:xfrm>
              <a:off x="458" y="3182"/>
              <a:ext cx="50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rgbClr val="000000"/>
                  </a:solidFill>
                  <a:latin typeface="Arial" panose="020B0604020202020204" pitchFamily="34" charset="0"/>
                </a:rPr>
                <a:t>Lifestyle Index =  a              +b             + c             </a:t>
              </a:r>
            </a:p>
          </p:txBody>
        </p:sp>
        <p:sp>
          <p:nvSpPr>
            <p:cNvPr id="143400" name="Oval 46">
              <a:extLst>
                <a:ext uri="{FF2B5EF4-FFF2-40B4-BE49-F238E27FC236}">
                  <a16:creationId xmlns:a16="http://schemas.microsoft.com/office/drawing/2014/main" id="{AE0DD42C-832B-E94B-9989-66222C187948}"/>
                </a:ext>
              </a:extLst>
            </p:cNvPr>
            <p:cNvSpPr>
              <a:spLocks noChangeArrowheads="1"/>
            </p:cNvSpPr>
            <p:nvPr/>
          </p:nvSpPr>
          <p:spPr bwMode="auto">
            <a:xfrm>
              <a:off x="2144" y="3032"/>
              <a:ext cx="663" cy="663"/>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pic>
          <p:nvPicPr>
            <p:cNvPr id="143401" name="Picture 46" descr="Untitled-1.jpg">
              <a:extLst>
                <a:ext uri="{FF2B5EF4-FFF2-40B4-BE49-F238E27FC236}">
                  <a16:creationId xmlns:a16="http://schemas.microsoft.com/office/drawing/2014/main" id="{3246D04E-3A8A-6546-9CC7-4455E2C4D9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8" y="3180"/>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2" name="Picture 24">
              <a:extLst>
                <a:ext uri="{FF2B5EF4-FFF2-40B4-BE49-F238E27FC236}">
                  <a16:creationId xmlns:a16="http://schemas.microsoft.com/office/drawing/2014/main" id="{EF471D7F-E63F-264E-A2F1-B09356B83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 y="3155"/>
              <a:ext cx="616"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3" name="Picture 29">
              <a:extLst>
                <a:ext uri="{FF2B5EF4-FFF2-40B4-BE49-F238E27FC236}">
                  <a16:creationId xmlns:a16="http://schemas.microsoft.com/office/drawing/2014/main" id="{DF6359A2-C575-034B-98AD-130829D53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 y="3128"/>
              <a:ext cx="53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63" name="Rectangle 19">
            <a:extLst>
              <a:ext uri="{FF2B5EF4-FFF2-40B4-BE49-F238E27FC236}">
                <a16:creationId xmlns:a16="http://schemas.microsoft.com/office/drawing/2014/main" id="{6F383FFA-FA6B-594F-AAE7-4BBBCC99444E}"/>
              </a:ext>
            </a:extLst>
          </p:cNvPr>
          <p:cNvSpPr>
            <a:spLocks noChangeArrowheads="1"/>
          </p:cNvSpPr>
          <p:nvPr/>
        </p:nvSpPr>
        <p:spPr bwMode="auto">
          <a:xfrm>
            <a:off x="1022350" y="1828800"/>
            <a:ext cx="2932113" cy="1782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sp>
        <p:nvSpPr>
          <p:cNvPr id="143364" name="Text Box 21">
            <a:extLst>
              <a:ext uri="{FF2B5EF4-FFF2-40B4-BE49-F238E27FC236}">
                <a16:creationId xmlns:a16="http://schemas.microsoft.com/office/drawing/2014/main" id="{FE4AF7ED-2344-6748-B87D-CAA800103212}"/>
              </a:ext>
            </a:extLst>
          </p:cNvPr>
          <p:cNvSpPr txBox="1">
            <a:spLocks noChangeArrowheads="1"/>
          </p:cNvSpPr>
          <p:nvPr/>
        </p:nvSpPr>
        <p:spPr bwMode="auto">
          <a:xfrm>
            <a:off x="2459038" y="1941513"/>
            <a:ext cx="1338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200" b="1">
                <a:solidFill>
                  <a:srgbClr val="000000"/>
                </a:solidFill>
                <a:latin typeface="Arial" panose="020B0604020202020204" pitchFamily="34" charset="0"/>
              </a:rPr>
              <a:t> Weight</a:t>
            </a:r>
          </a:p>
        </p:txBody>
      </p:sp>
      <p:sp>
        <p:nvSpPr>
          <p:cNvPr id="143365" name="Line 22">
            <a:extLst>
              <a:ext uri="{FF2B5EF4-FFF2-40B4-BE49-F238E27FC236}">
                <a16:creationId xmlns:a16="http://schemas.microsoft.com/office/drawing/2014/main" id="{6163F9A5-FBA1-774D-93E7-1B26AC016A3B}"/>
              </a:ext>
            </a:extLst>
          </p:cNvPr>
          <p:cNvSpPr>
            <a:spLocks noChangeShapeType="1"/>
          </p:cNvSpPr>
          <p:nvPr/>
        </p:nvSpPr>
        <p:spPr bwMode="auto">
          <a:xfrm>
            <a:off x="2339975" y="1912938"/>
            <a:ext cx="0" cy="150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66" name="Text Box 23">
            <a:extLst>
              <a:ext uri="{FF2B5EF4-FFF2-40B4-BE49-F238E27FC236}">
                <a16:creationId xmlns:a16="http://schemas.microsoft.com/office/drawing/2014/main" id="{866C7A8B-5CD7-1A49-81F9-7C02D4BEE1CC}"/>
              </a:ext>
            </a:extLst>
          </p:cNvPr>
          <p:cNvSpPr txBox="1">
            <a:spLocks noChangeArrowheads="1"/>
          </p:cNvSpPr>
          <p:nvPr/>
        </p:nvSpPr>
        <p:spPr bwMode="auto">
          <a:xfrm>
            <a:off x="2460625" y="1981200"/>
            <a:ext cx="1265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sz="1200" b="1">
              <a:solidFill>
                <a:srgbClr val="000000"/>
              </a:solidFill>
              <a:latin typeface="Arial" panose="020B0604020202020204" pitchFamily="34" charset="0"/>
            </a:endParaRPr>
          </a:p>
        </p:txBody>
      </p:sp>
      <p:sp>
        <p:nvSpPr>
          <p:cNvPr id="143367" name="Text Box 24">
            <a:extLst>
              <a:ext uri="{FF2B5EF4-FFF2-40B4-BE49-F238E27FC236}">
                <a16:creationId xmlns:a16="http://schemas.microsoft.com/office/drawing/2014/main" id="{FD61A80E-B4C3-9946-AF80-27077F366D63}"/>
              </a:ext>
            </a:extLst>
          </p:cNvPr>
          <p:cNvSpPr txBox="1">
            <a:spLocks noChangeArrowheads="1"/>
          </p:cNvSpPr>
          <p:nvPr/>
        </p:nvSpPr>
        <p:spPr bwMode="auto">
          <a:xfrm>
            <a:off x="1052513" y="1893888"/>
            <a:ext cx="1357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 # km run/week</a:t>
            </a:r>
          </a:p>
        </p:txBody>
      </p:sp>
      <p:pic>
        <p:nvPicPr>
          <p:cNvPr id="143368" name="Picture 44" descr="Untitled-1.jpg">
            <a:extLst>
              <a:ext uri="{FF2B5EF4-FFF2-40B4-BE49-F238E27FC236}">
                <a16:creationId xmlns:a16="http://schemas.microsoft.com/office/drawing/2014/main" id="{9DBA9842-4FB9-814D-A796-735596035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247015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9" name="Rectangle 27">
            <a:extLst>
              <a:ext uri="{FF2B5EF4-FFF2-40B4-BE49-F238E27FC236}">
                <a16:creationId xmlns:a16="http://schemas.microsoft.com/office/drawing/2014/main" id="{1BB00706-7948-EA4B-8101-FD901E544A3F}"/>
              </a:ext>
            </a:extLst>
          </p:cNvPr>
          <p:cNvSpPr>
            <a:spLocks noChangeArrowheads="1"/>
          </p:cNvSpPr>
          <p:nvPr/>
        </p:nvSpPr>
        <p:spPr bwMode="auto">
          <a:xfrm>
            <a:off x="4581525" y="1804988"/>
            <a:ext cx="3168650" cy="1782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sp>
        <p:nvSpPr>
          <p:cNvPr id="143370" name="Line 30">
            <a:extLst>
              <a:ext uri="{FF2B5EF4-FFF2-40B4-BE49-F238E27FC236}">
                <a16:creationId xmlns:a16="http://schemas.microsoft.com/office/drawing/2014/main" id="{4FE5D0ED-113A-254C-BD78-EAFF0891379E}"/>
              </a:ext>
            </a:extLst>
          </p:cNvPr>
          <p:cNvSpPr>
            <a:spLocks noChangeShapeType="1"/>
          </p:cNvSpPr>
          <p:nvPr/>
        </p:nvSpPr>
        <p:spPr bwMode="auto">
          <a:xfrm>
            <a:off x="6135688" y="1889125"/>
            <a:ext cx="0" cy="150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371" name="Picture 43">
            <a:extLst>
              <a:ext uri="{FF2B5EF4-FFF2-40B4-BE49-F238E27FC236}">
                <a16:creationId xmlns:a16="http://schemas.microsoft.com/office/drawing/2014/main" id="{FDF0D85D-778D-2745-BE02-115102AAF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650" y="23177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72" name="Group 18">
            <a:extLst>
              <a:ext uri="{FF2B5EF4-FFF2-40B4-BE49-F238E27FC236}">
                <a16:creationId xmlns:a16="http://schemas.microsoft.com/office/drawing/2014/main" id="{842B9CB7-FCD2-3242-A29B-D5E62C8FB5BB}"/>
              </a:ext>
            </a:extLst>
          </p:cNvPr>
          <p:cNvGrpSpPr>
            <a:grpSpLocks/>
          </p:cNvGrpSpPr>
          <p:nvPr/>
        </p:nvGrpSpPr>
        <p:grpSpPr bwMode="auto">
          <a:xfrm>
            <a:off x="4673600" y="1874838"/>
            <a:ext cx="1357313" cy="1579562"/>
            <a:chOff x="3912" y="1165"/>
            <a:chExt cx="855" cy="995"/>
          </a:xfrm>
        </p:grpSpPr>
        <p:sp>
          <p:nvSpPr>
            <p:cNvPr id="143395" name="Text Box 31">
              <a:extLst>
                <a:ext uri="{FF2B5EF4-FFF2-40B4-BE49-F238E27FC236}">
                  <a16:creationId xmlns:a16="http://schemas.microsoft.com/office/drawing/2014/main" id="{1E4E4F55-969E-4B41-9500-3BAAD95296AD}"/>
                </a:ext>
              </a:extLst>
            </p:cNvPr>
            <p:cNvSpPr txBox="1">
              <a:spLocks noChangeArrowheads="1"/>
            </p:cNvSpPr>
            <p:nvPr/>
          </p:nvSpPr>
          <p:spPr bwMode="auto">
            <a:xfrm>
              <a:off x="3912" y="1165"/>
              <a:ext cx="8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Lifestyle Index</a:t>
              </a:r>
            </a:p>
          </p:txBody>
        </p:sp>
        <p:pic>
          <p:nvPicPr>
            <p:cNvPr id="143396" name="Picture 45" descr="Untitled-1.jpg">
              <a:extLst>
                <a:ext uri="{FF2B5EF4-FFF2-40B4-BE49-F238E27FC236}">
                  <a16:creationId xmlns:a16="http://schemas.microsoft.com/office/drawing/2014/main" id="{F8A0ABEA-18CA-024B-836E-192C2BAC1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2" y="1436"/>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7" name="Picture 42">
              <a:extLst>
                <a:ext uri="{FF2B5EF4-FFF2-40B4-BE49-F238E27FC236}">
                  <a16:creationId xmlns:a16="http://schemas.microsoft.com/office/drawing/2014/main" id="{7B64C4C3-3565-C045-BA24-980F87C49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 y="1803"/>
              <a:ext cx="616"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8" name="Picture 44">
              <a:extLst>
                <a:ext uri="{FF2B5EF4-FFF2-40B4-BE49-F238E27FC236}">
                  <a16:creationId xmlns:a16="http://schemas.microsoft.com/office/drawing/2014/main" id="{C4ABC57B-389D-1F49-B9E2-0A5D704A2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 y="1455"/>
              <a:ext cx="3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73" name="Group 23">
            <a:extLst>
              <a:ext uri="{FF2B5EF4-FFF2-40B4-BE49-F238E27FC236}">
                <a16:creationId xmlns:a16="http://schemas.microsoft.com/office/drawing/2014/main" id="{CC4BC63A-E59D-D14A-B3AA-E85631003BD6}"/>
              </a:ext>
            </a:extLst>
          </p:cNvPr>
          <p:cNvGrpSpPr>
            <a:grpSpLocks/>
          </p:cNvGrpSpPr>
          <p:nvPr/>
        </p:nvGrpSpPr>
        <p:grpSpPr bwMode="auto">
          <a:xfrm>
            <a:off x="6197600" y="1924050"/>
            <a:ext cx="2035175" cy="1485900"/>
            <a:chOff x="2912" y="1164"/>
            <a:chExt cx="1282" cy="936"/>
          </a:xfrm>
        </p:grpSpPr>
        <p:sp>
          <p:nvSpPr>
            <p:cNvPr id="143391" name="Text Box 29">
              <a:extLst>
                <a:ext uri="{FF2B5EF4-FFF2-40B4-BE49-F238E27FC236}">
                  <a16:creationId xmlns:a16="http://schemas.microsoft.com/office/drawing/2014/main" id="{745E3AD0-B84E-E943-9AAF-7626A9D6D322}"/>
                </a:ext>
              </a:extLst>
            </p:cNvPr>
            <p:cNvSpPr txBox="1">
              <a:spLocks noChangeArrowheads="1"/>
            </p:cNvSpPr>
            <p:nvPr/>
          </p:nvSpPr>
          <p:spPr bwMode="auto">
            <a:xfrm>
              <a:off x="3159" y="1164"/>
              <a:ext cx="10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rgbClr val="000000"/>
                  </a:solidFill>
                  <a:latin typeface="Arial" panose="020B0604020202020204" pitchFamily="34" charset="0"/>
                </a:rPr>
                <a:t>Fit  Index</a:t>
              </a:r>
            </a:p>
          </p:txBody>
        </p:sp>
        <p:pic>
          <p:nvPicPr>
            <p:cNvPr id="143392" name="Picture 45">
              <a:extLst>
                <a:ext uri="{FF2B5EF4-FFF2-40B4-BE49-F238E27FC236}">
                  <a16:creationId xmlns:a16="http://schemas.microsoft.com/office/drawing/2014/main" id="{DA95DB19-15DF-0148-8B18-2F17C295B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2" y="1379"/>
              <a:ext cx="56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3" name="Picture 46">
              <a:extLst>
                <a:ext uri="{FF2B5EF4-FFF2-40B4-BE49-F238E27FC236}">
                  <a16:creationId xmlns:a16="http://schemas.microsoft.com/office/drawing/2014/main" id="{48F90EAA-79D8-3348-9990-FB1034BFB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 y="1500"/>
              <a:ext cx="50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4" name="Picture 49">
              <a:extLst>
                <a:ext uri="{FF2B5EF4-FFF2-40B4-BE49-F238E27FC236}">
                  <a16:creationId xmlns:a16="http://schemas.microsoft.com/office/drawing/2014/main" id="{25314006-1795-B94B-9E99-73C4550556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6" y="1740"/>
              <a:ext cx="22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74" name="Group 28">
            <a:extLst>
              <a:ext uri="{FF2B5EF4-FFF2-40B4-BE49-F238E27FC236}">
                <a16:creationId xmlns:a16="http://schemas.microsoft.com/office/drawing/2014/main" id="{1AB3AAD6-E3A9-C545-AB4B-999D602EE49C}"/>
              </a:ext>
            </a:extLst>
          </p:cNvPr>
          <p:cNvGrpSpPr>
            <a:grpSpLocks/>
          </p:cNvGrpSpPr>
          <p:nvPr/>
        </p:nvGrpSpPr>
        <p:grpSpPr bwMode="auto">
          <a:xfrm>
            <a:off x="698500" y="5286375"/>
            <a:ext cx="8107363" cy="1079500"/>
            <a:chOff x="480" y="2402"/>
            <a:chExt cx="5107" cy="680"/>
          </a:xfrm>
        </p:grpSpPr>
        <p:pic>
          <p:nvPicPr>
            <p:cNvPr id="143386" name="Picture 47">
              <a:extLst>
                <a:ext uri="{FF2B5EF4-FFF2-40B4-BE49-F238E27FC236}">
                  <a16:creationId xmlns:a16="http://schemas.microsoft.com/office/drawing/2014/main" id="{2657B63B-27FF-C34B-9740-A495582934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 y="2532"/>
              <a:ext cx="464"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7" name="Text Box 36">
              <a:extLst>
                <a:ext uri="{FF2B5EF4-FFF2-40B4-BE49-F238E27FC236}">
                  <a16:creationId xmlns:a16="http://schemas.microsoft.com/office/drawing/2014/main" id="{75683F33-E913-6E46-A872-51F1457768A1}"/>
                </a:ext>
              </a:extLst>
            </p:cNvPr>
            <p:cNvSpPr txBox="1">
              <a:spLocks noChangeArrowheads="1"/>
            </p:cNvSpPr>
            <p:nvPr/>
          </p:nvSpPr>
          <p:spPr bwMode="auto">
            <a:xfrm>
              <a:off x="480" y="2557"/>
              <a:ext cx="51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rgbClr val="000000"/>
                  </a:solidFill>
                  <a:latin typeface="Arial" panose="020B0604020202020204" pitchFamily="34" charset="0"/>
                </a:rPr>
                <a:t>Fit Index  =  a               + b           +c</a:t>
              </a:r>
            </a:p>
          </p:txBody>
        </p:sp>
        <p:pic>
          <p:nvPicPr>
            <p:cNvPr id="143388" name="Picture 26">
              <a:extLst>
                <a:ext uri="{FF2B5EF4-FFF2-40B4-BE49-F238E27FC236}">
                  <a16:creationId xmlns:a16="http://schemas.microsoft.com/office/drawing/2014/main" id="{9372C58E-5CD4-144B-820E-0192662E4F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2509"/>
              <a:ext cx="73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9" name="Picture 48">
              <a:extLst>
                <a:ext uri="{FF2B5EF4-FFF2-40B4-BE49-F238E27FC236}">
                  <a16:creationId xmlns:a16="http://schemas.microsoft.com/office/drawing/2014/main" id="{75B22D43-F3D7-3147-B9F7-9EF10D310C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420"/>
              <a:ext cx="305"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0" name="Oval 45">
              <a:extLst>
                <a:ext uri="{FF2B5EF4-FFF2-40B4-BE49-F238E27FC236}">
                  <a16:creationId xmlns:a16="http://schemas.microsoft.com/office/drawing/2014/main" id="{C95971A8-1B67-DA40-8089-A35CDE652E98}"/>
                </a:ext>
              </a:extLst>
            </p:cNvPr>
            <p:cNvSpPr>
              <a:spLocks noChangeArrowheads="1"/>
            </p:cNvSpPr>
            <p:nvPr/>
          </p:nvSpPr>
          <p:spPr bwMode="auto">
            <a:xfrm>
              <a:off x="1777" y="2402"/>
              <a:ext cx="703" cy="680"/>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a:solidFill>
                  <a:srgbClr val="000000"/>
                </a:solidFill>
              </a:endParaRPr>
            </a:p>
          </p:txBody>
        </p:sp>
      </p:grpSp>
      <p:grpSp>
        <p:nvGrpSpPr>
          <p:cNvPr id="143375" name="Group 49">
            <a:extLst>
              <a:ext uri="{FF2B5EF4-FFF2-40B4-BE49-F238E27FC236}">
                <a16:creationId xmlns:a16="http://schemas.microsoft.com/office/drawing/2014/main" id="{09F59F86-1E64-7640-8901-37F05B1643BB}"/>
              </a:ext>
            </a:extLst>
          </p:cNvPr>
          <p:cNvGrpSpPr>
            <a:grpSpLocks/>
          </p:cNvGrpSpPr>
          <p:nvPr/>
        </p:nvGrpSpPr>
        <p:grpSpPr bwMode="auto">
          <a:xfrm>
            <a:off x="1087438" y="3835400"/>
            <a:ext cx="6510337" cy="2570163"/>
            <a:chOff x="935" y="2400"/>
            <a:chExt cx="3387" cy="1427"/>
          </a:xfrm>
        </p:grpSpPr>
        <p:sp>
          <p:nvSpPr>
            <p:cNvPr id="143376" name="Rectangle 43">
              <a:extLst>
                <a:ext uri="{FF2B5EF4-FFF2-40B4-BE49-F238E27FC236}">
                  <a16:creationId xmlns:a16="http://schemas.microsoft.com/office/drawing/2014/main" id="{F1040EFD-D3F9-3F4B-B984-4B5D01EF2F7A}"/>
                </a:ext>
              </a:extLst>
            </p:cNvPr>
            <p:cNvSpPr>
              <a:spLocks noChangeArrowheads="1"/>
            </p:cNvSpPr>
            <p:nvPr/>
          </p:nvSpPr>
          <p:spPr bwMode="auto">
            <a:xfrm>
              <a:off x="935" y="2400"/>
              <a:ext cx="3384" cy="1427"/>
            </a:xfrm>
            <a:prstGeom prst="rect">
              <a:avLst/>
            </a:prstGeom>
            <a:solidFill>
              <a:schemeClr val="bg1"/>
            </a:solidFill>
            <a:ln w="19050">
              <a:solidFill>
                <a:srgbClr val="FF9933"/>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143377" name="Text Box 45">
              <a:extLst>
                <a:ext uri="{FF2B5EF4-FFF2-40B4-BE49-F238E27FC236}">
                  <a16:creationId xmlns:a16="http://schemas.microsoft.com/office/drawing/2014/main" id="{2E7C303C-223D-0041-A0D7-0F2086EE1256}"/>
                </a:ext>
              </a:extLst>
            </p:cNvPr>
            <p:cNvSpPr txBox="1">
              <a:spLocks noChangeArrowheads="1"/>
            </p:cNvSpPr>
            <p:nvPr/>
          </p:nvSpPr>
          <p:spPr bwMode="auto">
            <a:xfrm>
              <a:off x="2748" y="2494"/>
              <a:ext cx="157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0033CC"/>
                  </a:solidFill>
                  <a:latin typeface="Arial" panose="020B0604020202020204" pitchFamily="34" charset="0"/>
                </a:rPr>
                <a:t>Metabolic Pathways/ </a:t>
              </a:r>
            </a:p>
            <a:p>
              <a:pPr eaLnBrk="1" hangingPunct="1">
                <a:spcBef>
                  <a:spcPct val="0"/>
                </a:spcBef>
                <a:buFontTx/>
                <a:buNone/>
              </a:pPr>
              <a:r>
                <a:rPr lang="en-US" altLang="en-US" sz="2000" b="1">
                  <a:solidFill>
                    <a:srgbClr val="0033CC"/>
                  </a:solidFill>
                  <a:latin typeface="Arial" panose="020B0604020202020204" pitchFamily="34" charset="0"/>
                </a:rPr>
                <a:t>    Protein Families</a:t>
              </a:r>
            </a:p>
          </p:txBody>
        </p:sp>
        <p:sp>
          <p:nvSpPr>
            <p:cNvPr id="143378" name="Text Box 46">
              <a:extLst>
                <a:ext uri="{FF2B5EF4-FFF2-40B4-BE49-F238E27FC236}">
                  <a16:creationId xmlns:a16="http://schemas.microsoft.com/office/drawing/2014/main" id="{2EB62E48-4565-D443-8340-38F448468F70}"/>
                </a:ext>
              </a:extLst>
            </p:cNvPr>
            <p:cNvSpPr txBox="1">
              <a:spLocks noChangeArrowheads="1"/>
            </p:cNvSpPr>
            <p:nvPr/>
          </p:nvSpPr>
          <p:spPr bwMode="auto">
            <a:xfrm>
              <a:off x="1322" y="2498"/>
              <a:ext cx="1014"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b="1">
                  <a:solidFill>
                    <a:srgbClr val="008000"/>
                  </a:solidFill>
                  <a:latin typeface="Arial" panose="020B0604020202020204" pitchFamily="34" charset="0"/>
                </a:rPr>
                <a:t>Environmental</a:t>
              </a:r>
            </a:p>
            <a:p>
              <a:pPr algn="ctr" eaLnBrk="1" hangingPunct="1">
                <a:spcBef>
                  <a:spcPct val="0"/>
                </a:spcBef>
                <a:buFontTx/>
                <a:buNone/>
              </a:pPr>
              <a:r>
                <a:rPr lang="en-US" altLang="en-US" sz="2000" b="1">
                  <a:solidFill>
                    <a:srgbClr val="008000"/>
                  </a:solidFill>
                  <a:latin typeface="Arial" panose="020B0604020202020204" pitchFamily="34" charset="0"/>
                </a:rPr>
                <a:t>Features</a:t>
              </a:r>
            </a:p>
          </p:txBody>
        </p:sp>
        <p:sp>
          <p:nvSpPr>
            <p:cNvPr id="143379" name="Line 47">
              <a:extLst>
                <a:ext uri="{FF2B5EF4-FFF2-40B4-BE49-F238E27FC236}">
                  <a16:creationId xmlns:a16="http://schemas.microsoft.com/office/drawing/2014/main" id="{E8224D83-6C2A-8948-90A3-F204BC19676D}"/>
                </a:ext>
              </a:extLst>
            </p:cNvPr>
            <p:cNvSpPr>
              <a:spLocks noChangeShapeType="1"/>
            </p:cNvSpPr>
            <p:nvPr/>
          </p:nvSpPr>
          <p:spPr bwMode="auto">
            <a:xfrm>
              <a:off x="2682" y="2434"/>
              <a:ext cx="0" cy="1393"/>
            </a:xfrm>
            <a:prstGeom prst="line">
              <a:avLst/>
            </a:prstGeom>
            <a:noFill/>
            <a:ln w="19050">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80" name="Text Box 48">
              <a:extLst>
                <a:ext uri="{FF2B5EF4-FFF2-40B4-BE49-F238E27FC236}">
                  <a16:creationId xmlns:a16="http://schemas.microsoft.com/office/drawing/2014/main" id="{3D5DBB6E-DCD5-B649-B484-0BA7FB001B77}"/>
                </a:ext>
              </a:extLst>
            </p:cNvPr>
            <p:cNvSpPr txBox="1">
              <a:spLocks noChangeArrowheads="1"/>
            </p:cNvSpPr>
            <p:nvPr/>
          </p:nvSpPr>
          <p:spPr bwMode="auto">
            <a:xfrm>
              <a:off x="1321" y="3114"/>
              <a:ext cx="43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Temp</a:t>
              </a:r>
            </a:p>
          </p:txBody>
        </p:sp>
        <p:sp>
          <p:nvSpPr>
            <p:cNvPr id="143381" name="Text Box 49">
              <a:extLst>
                <a:ext uri="{FF2B5EF4-FFF2-40B4-BE49-F238E27FC236}">
                  <a16:creationId xmlns:a16="http://schemas.microsoft.com/office/drawing/2014/main" id="{31A58AC9-01B0-5B40-A514-12D36B46C334}"/>
                </a:ext>
              </a:extLst>
            </p:cNvPr>
            <p:cNvSpPr txBox="1">
              <a:spLocks noChangeArrowheads="1"/>
            </p:cNvSpPr>
            <p:nvPr/>
          </p:nvSpPr>
          <p:spPr bwMode="auto">
            <a:xfrm>
              <a:off x="1419" y="3384"/>
              <a:ext cx="75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Chlorophyll</a:t>
              </a:r>
            </a:p>
          </p:txBody>
        </p:sp>
        <p:sp>
          <p:nvSpPr>
            <p:cNvPr id="143382" name="Text Box 50">
              <a:extLst>
                <a:ext uri="{FF2B5EF4-FFF2-40B4-BE49-F238E27FC236}">
                  <a16:creationId xmlns:a16="http://schemas.microsoft.com/office/drawing/2014/main" id="{28ED8C0D-CB76-2240-9FA6-2994CC709AB6}"/>
                </a:ext>
              </a:extLst>
            </p:cNvPr>
            <p:cNvSpPr txBox="1">
              <a:spLocks noChangeArrowheads="1"/>
            </p:cNvSpPr>
            <p:nvPr/>
          </p:nvSpPr>
          <p:spPr bwMode="auto">
            <a:xfrm>
              <a:off x="1969" y="3053"/>
              <a:ext cx="27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etc</a:t>
              </a:r>
            </a:p>
          </p:txBody>
        </p:sp>
        <p:sp>
          <p:nvSpPr>
            <p:cNvPr id="143383" name="Text Box 51">
              <a:extLst>
                <a:ext uri="{FF2B5EF4-FFF2-40B4-BE49-F238E27FC236}">
                  <a16:creationId xmlns:a16="http://schemas.microsoft.com/office/drawing/2014/main" id="{CE47DED6-A67A-2144-8D67-A076929432AD}"/>
                </a:ext>
              </a:extLst>
            </p:cNvPr>
            <p:cNvSpPr txBox="1">
              <a:spLocks noChangeArrowheads="1"/>
            </p:cNvSpPr>
            <p:nvPr/>
          </p:nvSpPr>
          <p:spPr bwMode="auto">
            <a:xfrm>
              <a:off x="2791" y="3052"/>
              <a:ext cx="9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Photosynthesis</a:t>
              </a:r>
            </a:p>
          </p:txBody>
        </p:sp>
        <p:sp>
          <p:nvSpPr>
            <p:cNvPr id="143384" name="Text Box 52">
              <a:extLst>
                <a:ext uri="{FF2B5EF4-FFF2-40B4-BE49-F238E27FC236}">
                  <a16:creationId xmlns:a16="http://schemas.microsoft.com/office/drawing/2014/main" id="{B1E3B99B-7711-B743-B315-AC7B0119F050}"/>
                </a:ext>
              </a:extLst>
            </p:cNvPr>
            <p:cNvSpPr txBox="1">
              <a:spLocks noChangeArrowheads="1"/>
            </p:cNvSpPr>
            <p:nvPr/>
          </p:nvSpPr>
          <p:spPr bwMode="auto">
            <a:xfrm>
              <a:off x="2841" y="3385"/>
              <a:ext cx="108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Lipid Metabolism</a:t>
              </a:r>
            </a:p>
          </p:txBody>
        </p:sp>
        <p:sp>
          <p:nvSpPr>
            <p:cNvPr id="143385" name="Text Box 53">
              <a:extLst>
                <a:ext uri="{FF2B5EF4-FFF2-40B4-BE49-F238E27FC236}">
                  <a16:creationId xmlns:a16="http://schemas.microsoft.com/office/drawing/2014/main" id="{6F9989D3-74D6-1644-9F46-FF0E910FD8C3}"/>
                </a:ext>
              </a:extLst>
            </p:cNvPr>
            <p:cNvSpPr txBox="1">
              <a:spLocks noChangeArrowheads="1"/>
            </p:cNvSpPr>
            <p:nvPr/>
          </p:nvSpPr>
          <p:spPr bwMode="auto">
            <a:xfrm>
              <a:off x="3912" y="3027"/>
              <a:ext cx="27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latin typeface="Arial" panose="020B0604020202020204" pitchFamily="34" charset="0"/>
                </a:rPr>
                <a:t>etc</a:t>
              </a:r>
            </a:p>
          </p:txBody>
        </p:sp>
      </p:grpSp>
      <p:sp>
        <p:nvSpPr>
          <p:cNvPr id="2" name="Slide Number Placeholder 1">
            <a:extLst>
              <a:ext uri="{FF2B5EF4-FFF2-40B4-BE49-F238E27FC236}">
                <a16:creationId xmlns:a16="http://schemas.microsoft.com/office/drawing/2014/main" id="{06FE628A-66F7-C448-898E-AB2D831D964E}"/>
              </a:ext>
            </a:extLst>
          </p:cNvPr>
          <p:cNvSpPr>
            <a:spLocks noGrp="1"/>
          </p:cNvSpPr>
          <p:nvPr>
            <p:ph type="sldNum" sz="quarter" idx="12"/>
          </p:nvPr>
        </p:nvSpPr>
        <p:spPr/>
        <p:txBody>
          <a:bodyPr/>
          <a:lstStyle/>
          <a:p>
            <a:pPr>
              <a:defRPr/>
            </a:pPr>
            <a:fld id="{265AA030-E5A5-E74D-96AE-A13CA8C6FB26}" type="slidenum">
              <a:rPr lang="en-US" altLang="en-US" smtClean="0"/>
              <a:pPr>
                <a:defRPr/>
              </a:pPr>
              <a:t>19</a:t>
            </a:fld>
            <a:endParaRPr lang="en-US" altLang="en-US"/>
          </a:p>
        </p:txBody>
      </p:sp>
    </p:spTree>
  </p:cSld>
  <p:clrMapOvr>
    <a:masterClrMapping/>
  </p:clrMapOvr>
  <p:transition spd="slow" advTm="1168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a:extLst>
              <a:ext uri="{FF2B5EF4-FFF2-40B4-BE49-F238E27FC236}">
                <a16:creationId xmlns:a16="http://schemas.microsoft.com/office/drawing/2014/main" id="{0E488900-1445-EB44-AEF2-C8C242EDABAF}"/>
              </a:ext>
            </a:extLst>
          </p:cNvPr>
          <p:cNvSpPr>
            <a:spLocks noGrp="1"/>
          </p:cNvSpPr>
          <p:nvPr>
            <p:ph type="ctrTitle"/>
          </p:nvPr>
        </p:nvSpPr>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194562" name="Subtitle 4">
            <a:extLst>
              <a:ext uri="{FF2B5EF4-FFF2-40B4-BE49-F238E27FC236}">
                <a16:creationId xmlns:a16="http://schemas.microsoft.com/office/drawing/2014/main" id="{085C9781-D6E7-3148-B1B2-99C47636A601}"/>
              </a:ext>
            </a:extLst>
          </p:cNvPr>
          <p:cNvSpPr>
            <a:spLocks noGrp="1"/>
          </p:cNvSpPr>
          <p:nvPr>
            <p:ph type="subTitle" idx="1"/>
          </p:nvPr>
        </p:nvSpPr>
        <p:spPr/>
        <p:txBody>
          <a:bodyPr rtlCol="0">
            <a:normAutofit/>
          </a:bodyPr>
          <a:lstStyle/>
          <a:p>
            <a:pPr eaLnBrk="1" fontAlgn="auto" hangingPunct="1">
              <a:spcAft>
                <a:spcPts val="0"/>
              </a:spcAft>
              <a:buFont typeface="Arial"/>
              <a:buNone/>
              <a:defRPr/>
            </a:pPr>
            <a:r>
              <a:rPr lang="en-US">
                <a:latin typeface="Arial" charset="0"/>
                <a:ea typeface="+mn-ea"/>
                <a:cs typeface="+mn-cs"/>
              </a:rPr>
              <a:t>Biplot</a:t>
            </a:r>
          </a:p>
        </p:txBody>
      </p:sp>
    </p:spTree>
    <p:extLst>
      <p:ext uri="{BB962C8B-B14F-4D97-AF65-F5344CB8AC3E}">
        <p14:creationId xmlns:p14="http://schemas.microsoft.com/office/powerpoint/2010/main" val="253799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36" descr="cartoonCCASchematic">
            <a:extLst>
              <a:ext uri="{FF2B5EF4-FFF2-40B4-BE49-F238E27FC236}">
                <a16:creationId xmlns:a16="http://schemas.microsoft.com/office/drawing/2014/main" id="{7CF97429-1A2B-C74D-BA69-78F610959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63650"/>
            <a:ext cx="9461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6" name="Rectangle 2">
            <a:extLst>
              <a:ext uri="{FF2B5EF4-FFF2-40B4-BE49-F238E27FC236}">
                <a16:creationId xmlns:a16="http://schemas.microsoft.com/office/drawing/2014/main" id="{45444B75-4F56-7849-9B29-7F76B3326D7F}"/>
              </a:ext>
            </a:extLst>
          </p:cNvPr>
          <p:cNvSpPr>
            <a:spLocks noGrp="1" noChangeArrowheads="1"/>
          </p:cNvSpPr>
          <p:nvPr>
            <p:ph type="title" idx="4294967295"/>
          </p:nvPr>
        </p:nvSpPr>
        <p:spPr>
          <a:xfrm>
            <a:off x="238125" y="274638"/>
            <a:ext cx="8229600" cy="1143000"/>
          </a:xfrm>
        </p:spPr>
        <p:txBody>
          <a:bodyPr>
            <a:normAutofit/>
          </a:bodyPr>
          <a:lstStyle/>
          <a:p>
            <a:pPr eaLnBrk="1" hangingPunct="1">
              <a:defRPr/>
            </a:pPr>
            <a:r>
              <a:rPr lang="en-US" altLang="en-US" sz="2800">
                <a:effectLst>
                  <a:outerShdw blurRad="38100" dist="38100" dir="2700000" algn="tl">
                    <a:srgbClr val="C0C0C0"/>
                  </a:outerShdw>
                </a:effectLst>
                <a:latin typeface="Arial" charset="0"/>
                <a:ea typeface="ＭＳ Ｐゴシック" charset="-128"/>
              </a:rPr>
              <a:t>CCA: Finding Variables </a:t>
            </a:r>
            <a:br>
              <a:rPr lang="en-US" altLang="en-US" sz="2800">
                <a:effectLst>
                  <a:outerShdw blurRad="38100" dist="38100" dir="2700000" algn="tl">
                    <a:srgbClr val="C0C0C0"/>
                  </a:outerShdw>
                </a:effectLst>
                <a:latin typeface="Arial" charset="0"/>
                <a:ea typeface="ＭＳ Ｐゴシック" charset="-128"/>
              </a:rPr>
            </a:br>
            <a:r>
              <a:rPr lang="en-US" altLang="en-US" sz="2800">
                <a:effectLst>
                  <a:outerShdw blurRad="38100" dist="38100" dir="2700000" algn="tl">
                    <a:srgbClr val="C0C0C0"/>
                  </a:outerShdw>
                </a:effectLst>
                <a:latin typeface="Arial" charset="0"/>
                <a:ea typeface="ＭＳ Ｐゴシック" charset="-128"/>
              </a:rPr>
              <a:t>with Large Projections in "Correlation Circle"</a:t>
            </a:r>
          </a:p>
        </p:txBody>
      </p:sp>
      <p:sp>
        <p:nvSpPr>
          <p:cNvPr id="145411" name="Text Box 20">
            <a:extLst>
              <a:ext uri="{FF2B5EF4-FFF2-40B4-BE49-F238E27FC236}">
                <a16:creationId xmlns:a16="http://schemas.microsoft.com/office/drawing/2014/main" id="{A8F8ADA6-95C6-A147-A652-12D60F72E05A}"/>
              </a:ext>
            </a:extLst>
          </p:cNvPr>
          <p:cNvSpPr txBox="1">
            <a:spLocks noChangeArrowheads="1"/>
          </p:cNvSpPr>
          <p:nvPr/>
        </p:nvSpPr>
        <p:spPr bwMode="auto">
          <a:xfrm>
            <a:off x="565150" y="5041900"/>
            <a:ext cx="55229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000000"/>
                </a:solidFill>
                <a:latin typeface="Arial" panose="020B0604020202020204" pitchFamily="34" charset="0"/>
              </a:rPr>
              <a:t>The goal of this technique is to interpret cross-variance matrices</a:t>
            </a:r>
          </a:p>
          <a:p>
            <a:pPr eaLnBrk="1" hangingPunct="1">
              <a:spcBef>
                <a:spcPct val="0"/>
              </a:spcBef>
              <a:buFontTx/>
              <a:buNone/>
            </a:pPr>
            <a:r>
              <a:rPr lang="en-US" altLang="en-US" sz="1400">
                <a:solidFill>
                  <a:srgbClr val="000000"/>
                </a:solidFill>
                <a:latin typeface="Arial" panose="020B0604020202020204" pitchFamily="34" charset="0"/>
              </a:rPr>
              <a:t>We do this by defining a change of basis.</a:t>
            </a:r>
          </a:p>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145412" name="Rectangle 31">
            <a:extLst>
              <a:ext uri="{FF2B5EF4-FFF2-40B4-BE49-F238E27FC236}">
                <a16:creationId xmlns:a16="http://schemas.microsoft.com/office/drawing/2014/main" id="{623CA471-892F-5E48-819D-E1C2905ADC5F}"/>
              </a:ext>
            </a:extLst>
          </p:cNvPr>
          <p:cNvSpPr>
            <a:spLocks noChangeArrowheads="1"/>
          </p:cNvSpPr>
          <p:nvPr/>
        </p:nvSpPr>
        <p:spPr bwMode="auto">
          <a:xfrm>
            <a:off x="457200" y="1536700"/>
            <a:ext cx="2667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45413" name="Rectangle 34">
            <a:extLst>
              <a:ext uri="{FF2B5EF4-FFF2-40B4-BE49-F238E27FC236}">
                <a16:creationId xmlns:a16="http://schemas.microsoft.com/office/drawing/2014/main" id="{EB1323C9-A58E-DC42-A633-854E4CF11AFC}"/>
              </a:ext>
            </a:extLst>
          </p:cNvPr>
          <p:cNvSpPr>
            <a:spLocks noChangeArrowheads="1"/>
          </p:cNvSpPr>
          <p:nvPr/>
        </p:nvSpPr>
        <p:spPr bwMode="auto">
          <a:xfrm>
            <a:off x="546100" y="1651000"/>
            <a:ext cx="2413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endParaRPr>
          </a:p>
        </p:txBody>
      </p:sp>
      <p:sp>
        <p:nvSpPr>
          <p:cNvPr id="145414" name="Text Box 183">
            <a:extLst>
              <a:ext uri="{FF2B5EF4-FFF2-40B4-BE49-F238E27FC236}">
                <a16:creationId xmlns:a16="http://schemas.microsoft.com/office/drawing/2014/main" id="{D88759C9-FE4C-7B42-9A2B-EF4B53C2D353}"/>
              </a:ext>
            </a:extLst>
          </p:cNvPr>
          <p:cNvSpPr txBox="1">
            <a:spLocks noChangeArrowheads="1"/>
          </p:cNvSpPr>
          <p:nvPr/>
        </p:nvSpPr>
        <p:spPr bwMode="auto">
          <a:xfrm>
            <a:off x="5709331" y="6377214"/>
            <a:ext cx="238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err="1">
                <a:solidFill>
                  <a:srgbClr val="000000"/>
                </a:solidFill>
                <a:latin typeface="Arial" panose="020B0604020202020204" pitchFamily="34" charset="0"/>
              </a:rPr>
              <a:t>Gianoulis</a:t>
            </a:r>
            <a:r>
              <a:rPr lang="en-US" altLang="en-US" sz="1400" dirty="0">
                <a:solidFill>
                  <a:srgbClr val="000000"/>
                </a:solidFill>
                <a:latin typeface="Arial" panose="020B0604020202020204" pitchFamily="34" charset="0"/>
              </a:rPr>
              <a:t> et al., PNAS 2009</a:t>
            </a:r>
          </a:p>
          <a:p>
            <a:pPr algn="ctr" eaLnBrk="1" hangingPunct="1">
              <a:spcBef>
                <a:spcPct val="0"/>
              </a:spcBef>
              <a:buFontTx/>
              <a:buNone/>
            </a:pPr>
            <a:endParaRPr lang="en-US" altLang="en-US" sz="14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2BB10BE1-8AA8-2A4F-816D-0336C0548851}"/>
              </a:ext>
            </a:extLst>
          </p:cNvPr>
          <p:cNvSpPr>
            <a:spLocks noGrp="1"/>
          </p:cNvSpPr>
          <p:nvPr>
            <p:ph type="sldNum" sz="quarter" idx="12"/>
          </p:nvPr>
        </p:nvSpPr>
        <p:spPr/>
        <p:txBody>
          <a:bodyPr/>
          <a:lstStyle/>
          <a:p>
            <a:pPr>
              <a:defRPr/>
            </a:pPr>
            <a:fld id="{265AA030-E5A5-E74D-96AE-A13CA8C6FB26}" type="slidenum">
              <a:rPr lang="en-US" altLang="en-US" smtClean="0"/>
              <a:pPr>
                <a:defRPr/>
              </a:pPr>
              <a:t>20</a:t>
            </a:fld>
            <a:endParaRPr lang="en-US" altLang="en-US"/>
          </a:p>
        </p:txBody>
      </p:sp>
    </p:spTree>
  </p:cSld>
  <p:clrMapOvr>
    <a:masterClrMapping/>
  </p:clrMapOvr>
  <p:transition spd="slow" advTm="1156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068CD855-2BFD-424C-B4EE-6C66F76F9EB8}"/>
              </a:ext>
            </a:extLst>
          </p:cNvPr>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a:solidFill>
                  <a:schemeClr val="bg1"/>
                </a:solidFill>
                <a:effectLst>
                  <a:outerShdw blurRad="38100" dist="38100" dir="2700000" algn="tl">
                    <a:srgbClr val="DDDDDD"/>
                  </a:outerShdw>
                </a:effectLst>
                <a:latin typeface="Arial" charset="0"/>
              </a:rPr>
              <a:t>Circuit Map</a:t>
            </a:r>
            <a:endParaRPr lang="en-US">
              <a:effectLst>
                <a:outerShdw blurRad="38100" dist="38100" dir="2700000" algn="tl">
                  <a:srgbClr val="DDDDDD"/>
                </a:outerShdw>
              </a:effectLst>
              <a:latin typeface="Arial" charset="0"/>
            </a:endParaRPr>
          </a:p>
        </p:txBody>
      </p:sp>
      <p:sp>
        <p:nvSpPr>
          <p:cNvPr id="147458" name="Rectangle 5">
            <a:extLst>
              <a:ext uri="{FF2B5EF4-FFF2-40B4-BE49-F238E27FC236}">
                <a16:creationId xmlns:a16="http://schemas.microsoft.com/office/drawing/2014/main" id="{DDB82048-BDC9-C946-89E2-6DEDC88F6B30}"/>
              </a:ext>
            </a:extLst>
          </p:cNvPr>
          <p:cNvSpPr>
            <a:spLocks noChangeArrowheads="1"/>
          </p:cNvSpPr>
          <p:nvPr/>
        </p:nvSpPr>
        <p:spPr bwMode="auto">
          <a:xfrm>
            <a:off x="5200650" y="246063"/>
            <a:ext cx="2787650" cy="6203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endParaRPr>
          </a:p>
        </p:txBody>
      </p:sp>
      <p:pic>
        <p:nvPicPr>
          <p:cNvPr id="147459" name="Picture 6">
            <a:extLst>
              <a:ext uri="{FF2B5EF4-FFF2-40B4-BE49-F238E27FC236}">
                <a16:creationId xmlns:a16="http://schemas.microsoft.com/office/drawing/2014/main" id="{2D10D1F3-BAA1-884C-BC9C-252A83C0A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1154113"/>
            <a:ext cx="324008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7">
            <a:extLst>
              <a:ext uri="{FF2B5EF4-FFF2-40B4-BE49-F238E27FC236}">
                <a16:creationId xmlns:a16="http://schemas.microsoft.com/office/drawing/2014/main" id="{15850A3D-E32D-164C-97F4-0AD7B68A0A80}"/>
              </a:ext>
            </a:extLst>
          </p:cNvPr>
          <p:cNvSpPr txBox="1">
            <a:spLocks noChangeArrowheads="1"/>
          </p:cNvSpPr>
          <p:nvPr/>
        </p:nvSpPr>
        <p:spPr bwMode="auto">
          <a:xfrm>
            <a:off x="5505450" y="2143125"/>
            <a:ext cx="1498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solidFill>
                  <a:srgbClr val="000000"/>
                </a:solidFill>
                <a:latin typeface="Arial" panose="020B0604020202020204" pitchFamily="34" charset="0"/>
              </a:rPr>
              <a:t>Environmentally </a:t>
            </a:r>
          </a:p>
          <a:p>
            <a:pPr algn="ctr" eaLnBrk="1" hangingPunct="1">
              <a:spcBef>
                <a:spcPct val="0"/>
              </a:spcBef>
              <a:buFontTx/>
              <a:buNone/>
            </a:pPr>
            <a:r>
              <a:rPr lang="en-US" altLang="en-US" sz="1400">
                <a:solidFill>
                  <a:srgbClr val="000000"/>
                </a:solidFill>
                <a:latin typeface="Arial" panose="020B0604020202020204" pitchFamily="34" charset="0"/>
              </a:rPr>
              <a:t>invariant</a:t>
            </a:r>
            <a:endParaRPr lang="en-US" altLang="en-US" sz="1800">
              <a:solidFill>
                <a:srgbClr val="000000"/>
              </a:solidFill>
              <a:latin typeface="Arial" panose="020B0604020202020204" pitchFamily="34" charset="0"/>
            </a:endParaRPr>
          </a:p>
        </p:txBody>
      </p:sp>
      <p:sp>
        <p:nvSpPr>
          <p:cNvPr id="147461" name="Text Box 8">
            <a:extLst>
              <a:ext uri="{FF2B5EF4-FFF2-40B4-BE49-F238E27FC236}">
                <a16:creationId xmlns:a16="http://schemas.microsoft.com/office/drawing/2014/main" id="{2CAE2B76-E9FF-8648-96C5-8C9BE2848BD8}"/>
              </a:ext>
            </a:extLst>
          </p:cNvPr>
          <p:cNvSpPr txBox="1">
            <a:spLocks noChangeArrowheads="1"/>
          </p:cNvSpPr>
          <p:nvPr/>
        </p:nvSpPr>
        <p:spPr bwMode="auto">
          <a:xfrm>
            <a:off x="7250113" y="2143125"/>
            <a:ext cx="1498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solidFill>
                  <a:srgbClr val="000000"/>
                </a:solidFill>
                <a:latin typeface="Arial" panose="020B0604020202020204" pitchFamily="34" charset="0"/>
              </a:rPr>
              <a:t>Environmentally </a:t>
            </a:r>
          </a:p>
          <a:p>
            <a:pPr algn="ctr" eaLnBrk="1" hangingPunct="1">
              <a:spcBef>
                <a:spcPct val="0"/>
              </a:spcBef>
              <a:buFontTx/>
              <a:buNone/>
            </a:pPr>
            <a:r>
              <a:rPr lang="en-US" altLang="en-US" sz="1400">
                <a:solidFill>
                  <a:srgbClr val="000000"/>
                </a:solidFill>
                <a:latin typeface="Arial" panose="020B0604020202020204" pitchFamily="34" charset="0"/>
              </a:rPr>
              <a:t>variant</a:t>
            </a:r>
            <a:endParaRPr lang="en-US" altLang="en-US" sz="1800">
              <a:solidFill>
                <a:srgbClr val="000000"/>
              </a:solidFill>
              <a:latin typeface="Arial" panose="020B0604020202020204" pitchFamily="34" charset="0"/>
            </a:endParaRPr>
          </a:p>
        </p:txBody>
      </p:sp>
      <p:sp>
        <p:nvSpPr>
          <p:cNvPr id="147462" name="Text Box 9">
            <a:extLst>
              <a:ext uri="{FF2B5EF4-FFF2-40B4-BE49-F238E27FC236}">
                <a16:creationId xmlns:a16="http://schemas.microsoft.com/office/drawing/2014/main" id="{4747203F-A8F7-424B-AFB4-E5CA7ED9E0C3}"/>
              </a:ext>
            </a:extLst>
          </p:cNvPr>
          <p:cNvSpPr txBox="1">
            <a:spLocks noChangeArrowheads="1"/>
          </p:cNvSpPr>
          <p:nvPr/>
        </p:nvSpPr>
        <p:spPr bwMode="auto">
          <a:xfrm>
            <a:off x="5229225" y="320675"/>
            <a:ext cx="427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latin typeface="Arial" panose="020B0604020202020204" pitchFamily="34" charset="0"/>
              </a:rPr>
              <a:t>Strength of Pathway co-variation with environment </a:t>
            </a:r>
            <a:endParaRPr lang="en-US" altLang="en-US" sz="2000" baseline="-25000">
              <a:solidFill>
                <a:srgbClr val="FFFFFF"/>
              </a:solidFill>
              <a:latin typeface="Arial" panose="020B0604020202020204" pitchFamily="34" charset="0"/>
            </a:endParaRPr>
          </a:p>
        </p:txBody>
      </p:sp>
      <p:sp>
        <p:nvSpPr>
          <p:cNvPr id="147463" name="Rectangle 11">
            <a:extLst>
              <a:ext uri="{FF2B5EF4-FFF2-40B4-BE49-F238E27FC236}">
                <a16:creationId xmlns:a16="http://schemas.microsoft.com/office/drawing/2014/main" id="{D1956ABA-C2C9-DB48-8C3D-5D5BDC1AFC05}"/>
              </a:ext>
            </a:extLst>
          </p:cNvPr>
          <p:cNvSpPr>
            <a:spLocks noChangeArrowheads="1"/>
          </p:cNvSpPr>
          <p:nvPr/>
        </p:nvSpPr>
        <p:spPr bwMode="auto">
          <a:xfrm>
            <a:off x="8029575" y="4141788"/>
            <a:ext cx="392113" cy="371475"/>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endParaRPr>
          </a:p>
        </p:txBody>
      </p:sp>
      <p:sp>
        <p:nvSpPr>
          <p:cNvPr id="147464" name="Rectangle 12">
            <a:extLst>
              <a:ext uri="{FF2B5EF4-FFF2-40B4-BE49-F238E27FC236}">
                <a16:creationId xmlns:a16="http://schemas.microsoft.com/office/drawing/2014/main" id="{2322B438-4F2E-1C47-99FA-025B6A780669}"/>
              </a:ext>
            </a:extLst>
          </p:cNvPr>
          <p:cNvSpPr>
            <a:spLocks noChangeArrowheads="1"/>
          </p:cNvSpPr>
          <p:nvPr/>
        </p:nvSpPr>
        <p:spPr bwMode="auto">
          <a:xfrm>
            <a:off x="6389688" y="3048000"/>
            <a:ext cx="1503362" cy="371475"/>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endParaRPr>
          </a:p>
        </p:txBody>
      </p:sp>
      <p:pic>
        <p:nvPicPr>
          <p:cNvPr id="147465" name="Picture 11">
            <a:extLst>
              <a:ext uri="{FF2B5EF4-FFF2-40B4-BE49-F238E27FC236}">
                <a16:creationId xmlns:a16="http://schemas.microsoft.com/office/drawing/2014/main" id="{3A1B7CFD-3784-584C-8E0C-2BDE61B0B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2906713"/>
            <a:ext cx="30384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6" name="Picture 12">
            <a:extLst>
              <a:ext uri="{FF2B5EF4-FFF2-40B4-BE49-F238E27FC236}">
                <a16:creationId xmlns:a16="http://schemas.microsoft.com/office/drawing/2014/main" id="{41A27392-F317-F24D-ADF3-F01F2BF40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58750"/>
            <a:ext cx="49784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7" name="Text Box 183">
            <a:extLst>
              <a:ext uri="{FF2B5EF4-FFF2-40B4-BE49-F238E27FC236}">
                <a16:creationId xmlns:a16="http://schemas.microsoft.com/office/drawing/2014/main" id="{54DB5264-23A8-214C-B69B-5636200AC083}"/>
              </a:ext>
            </a:extLst>
          </p:cNvPr>
          <p:cNvSpPr txBox="1">
            <a:spLocks noChangeArrowheads="1"/>
          </p:cNvSpPr>
          <p:nvPr/>
        </p:nvSpPr>
        <p:spPr bwMode="auto">
          <a:xfrm>
            <a:off x="6034088" y="6249988"/>
            <a:ext cx="2436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solidFill>
                  <a:srgbClr val="000000"/>
                </a:solidFill>
                <a:latin typeface="Arial" panose="020B0604020202020204" pitchFamily="34" charset="0"/>
              </a:rPr>
              <a:t> Gianoulis et al., </a:t>
            </a:r>
            <a:r>
              <a:rPr lang="en-US" altLang="en-US" sz="1400" i="1">
                <a:solidFill>
                  <a:srgbClr val="000000"/>
                </a:solidFill>
                <a:latin typeface="Arial" panose="020B0604020202020204" pitchFamily="34" charset="0"/>
              </a:rPr>
              <a:t>PNAS</a:t>
            </a:r>
            <a:r>
              <a:rPr lang="en-US" altLang="en-US" sz="1400">
                <a:solidFill>
                  <a:srgbClr val="000000"/>
                </a:solidFill>
                <a:latin typeface="Arial" panose="020B0604020202020204" pitchFamily="34" charset="0"/>
              </a:rPr>
              <a:t> 2009</a:t>
            </a:r>
          </a:p>
        </p:txBody>
      </p:sp>
      <p:sp>
        <p:nvSpPr>
          <p:cNvPr id="2" name="Slide Number Placeholder 1">
            <a:extLst>
              <a:ext uri="{FF2B5EF4-FFF2-40B4-BE49-F238E27FC236}">
                <a16:creationId xmlns:a16="http://schemas.microsoft.com/office/drawing/2014/main" id="{A7CCF2D3-712F-AC42-8957-5810D3AF544D}"/>
              </a:ext>
            </a:extLst>
          </p:cNvPr>
          <p:cNvSpPr>
            <a:spLocks noGrp="1"/>
          </p:cNvSpPr>
          <p:nvPr>
            <p:ph type="sldNum" sz="quarter" idx="12"/>
          </p:nvPr>
        </p:nvSpPr>
        <p:spPr/>
        <p:txBody>
          <a:bodyPr/>
          <a:lstStyle/>
          <a:p>
            <a:pPr>
              <a:defRPr/>
            </a:pPr>
            <a:fld id="{265AA030-E5A5-E74D-96AE-A13CA8C6FB26}" type="slidenum">
              <a:rPr lang="en-US" altLang="en-US" smtClean="0"/>
              <a:pPr>
                <a:defRPr/>
              </a:pPr>
              <a:t>21</a:t>
            </a:fld>
            <a:endParaRPr lang="en-US" altLang="en-US"/>
          </a:p>
        </p:txBody>
      </p:sp>
    </p:spTree>
  </p:cSld>
  <p:clrMapOvr>
    <a:masterClrMapping/>
  </p:clrMapOvr>
  <p:transition spd="slow" advTm="668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5" descr="energyConversion">
            <a:extLst>
              <a:ext uri="{FF2B5EF4-FFF2-40B4-BE49-F238E27FC236}">
                <a16:creationId xmlns:a16="http://schemas.microsoft.com/office/drawing/2014/main" id="{BCF9AA6F-C18F-744A-A30F-33CA10AB6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145"/>
          <a:stretch>
            <a:fillRect/>
          </a:stretch>
        </p:blipFill>
        <p:spPr bwMode="auto">
          <a:xfrm>
            <a:off x="2235200" y="-1162050"/>
            <a:ext cx="6032500" cy="834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2">
            <a:extLst>
              <a:ext uri="{FF2B5EF4-FFF2-40B4-BE49-F238E27FC236}">
                <a16:creationId xmlns:a16="http://schemas.microsoft.com/office/drawing/2014/main" id="{B1D59D5E-67E7-DD49-90DF-932E2BD85930}"/>
              </a:ext>
            </a:extLst>
          </p:cNvPr>
          <p:cNvSpPr>
            <a:spLocks noGrp="1"/>
          </p:cNvSpPr>
          <p:nvPr>
            <p:ph type="title"/>
          </p:nvPr>
        </p:nvSpPr>
        <p:spPr>
          <a:xfrm>
            <a:off x="141288" y="0"/>
            <a:ext cx="9002712" cy="1143000"/>
          </a:xfrm>
        </p:spPr>
        <p:txBody>
          <a:bodyPr/>
          <a:lstStyle/>
          <a:p>
            <a:pPr eaLnBrk="1" hangingPunct="1"/>
            <a:r>
              <a:rPr lang="en-US" altLang="en-US" sz="2400">
                <a:latin typeface="Arial" panose="020B0604020202020204" pitchFamily="34" charset="0"/>
                <a:ea typeface="ＭＳ Ｐゴシック" panose="020B0600070205080204" pitchFamily="34" charset="-128"/>
              </a:rPr>
              <a:t>Conclusion #1: energy conversion strategy, temp and depth </a:t>
            </a:r>
          </a:p>
        </p:txBody>
      </p:sp>
      <p:pic>
        <p:nvPicPr>
          <p:cNvPr id="149507" name="Picture 6">
            <a:extLst>
              <a:ext uri="{FF2B5EF4-FFF2-40B4-BE49-F238E27FC236}">
                <a16:creationId xmlns:a16="http://schemas.microsoft.com/office/drawing/2014/main" id="{8164A300-81B0-784E-9B91-AF6B8C65D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1500"/>
            <a:ext cx="23574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 Box 183">
            <a:extLst>
              <a:ext uri="{FF2B5EF4-FFF2-40B4-BE49-F238E27FC236}">
                <a16:creationId xmlns:a16="http://schemas.microsoft.com/office/drawing/2014/main" id="{76DA9A6F-53CD-4B43-8140-2B6D5F18F77A}"/>
              </a:ext>
            </a:extLst>
          </p:cNvPr>
          <p:cNvSpPr txBox="1">
            <a:spLocks noChangeArrowheads="1"/>
          </p:cNvSpPr>
          <p:nvPr/>
        </p:nvSpPr>
        <p:spPr bwMode="auto">
          <a:xfrm>
            <a:off x="5715000" y="6416675"/>
            <a:ext cx="238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err="1">
                <a:solidFill>
                  <a:srgbClr val="000000"/>
                </a:solidFill>
                <a:latin typeface="Arial" panose="020B0604020202020204" pitchFamily="34" charset="0"/>
              </a:rPr>
              <a:t>Gianoulis</a:t>
            </a:r>
            <a:r>
              <a:rPr lang="en-US" altLang="en-US" sz="1400" dirty="0">
                <a:solidFill>
                  <a:srgbClr val="000000"/>
                </a:solidFill>
                <a:latin typeface="Arial" panose="020B0604020202020204" pitchFamily="34" charset="0"/>
              </a:rPr>
              <a:t> et al., </a:t>
            </a:r>
            <a:r>
              <a:rPr lang="en-US" altLang="en-US" sz="1400" i="1" dirty="0">
                <a:solidFill>
                  <a:srgbClr val="000000"/>
                </a:solidFill>
                <a:latin typeface="Arial" panose="020B0604020202020204" pitchFamily="34" charset="0"/>
              </a:rPr>
              <a:t>PNAS </a:t>
            </a:r>
            <a:r>
              <a:rPr lang="en-US" altLang="en-US" sz="1400" dirty="0">
                <a:solidFill>
                  <a:srgbClr val="000000"/>
                </a:solidFill>
                <a:latin typeface="Arial" panose="020B0604020202020204" pitchFamily="34" charset="0"/>
              </a:rPr>
              <a:t>2009</a:t>
            </a:r>
          </a:p>
        </p:txBody>
      </p:sp>
      <p:sp>
        <p:nvSpPr>
          <p:cNvPr id="2" name="Slide Number Placeholder 1">
            <a:extLst>
              <a:ext uri="{FF2B5EF4-FFF2-40B4-BE49-F238E27FC236}">
                <a16:creationId xmlns:a16="http://schemas.microsoft.com/office/drawing/2014/main" id="{8772D731-FCD5-D748-8E1F-2D2EA7EAFEFE}"/>
              </a:ext>
            </a:extLst>
          </p:cNvPr>
          <p:cNvSpPr>
            <a:spLocks noGrp="1"/>
          </p:cNvSpPr>
          <p:nvPr>
            <p:ph type="sldNum" sz="quarter" idx="12"/>
          </p:nvPr>
        </p:nvSpPr>
        <p:spPr/>
        <p:txBody>
          <a:bodyPr/>
          <a:lstStyle/>
          <a:p>
            <a:pPr>
              <a:defRPr/>
            </a:pPr>
            <a:fld id="{7ADC78E0-C599-524C-964A-B99D59CCCC09}" type="slidenum">
              <a:rPr lang="en-US" altLang="en-US" smtClean="0"/>
              <a:pPr>
                <a:defRPr/>
              </a:pPr>
              <a:t>22</a:t>
            </a:fld>
            <a:endParaRPr lang="en-US" altLang="en-US"/>
          </a:p>
        </p:txBody>
      </p:sp>
    </p:spTree>
  </p:cSld>
  <p:clrMapOvr>
    <a:masterClrMapping/>
  </p:clrMapOvr>
  <p:transition spd="slow" advTm="629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44A9BBA1-4D78-604D-922E-247783C1C5D2}"/>
              </a:ext>
            </a:extLst>
          </p:cNvPr>
          <p:cNvSpPr>
            <a:spLocks noGrp="1"/>
          </p:cNvSpPr>
          <p:nvPr>
            <p:ph type="title"/>
          </p:nvPr>
        </p:nvSpPr>
        <p:spPr>
          <a:xfrm>
            <a:off x="685800" y="609600"/>
            <a:ext cx="3698875" cy="1143000"/>
          </a:xfrm>
        </p:spPr>
        <p:txBody>
          <a:bodyPr/>
          <a:lstStyle/>
          <a:p>
            <a:pPr eaLnBrk="1" hangingPunct="1"/>
            <a:r>
              <a:rPr lang="en-US" altLang="en-US">
                <a:latin typeface="Helvetica" pitchFamily="2" charset="0"/>
                <a:ea typeface="ＭＳ Ｐゴシック" panose="020B0600070205080204" pitchFamily="34" charset="-128"/>
              </a:rPr>
              <a:t>Introduction</a:t>
            </a:r>
          </a:p>
        </p:txBody>
      </p:sp>
      <p:sp>
        <p:nvSpPr>
          <p:cNvPr id="111618" name="Rectangle 3">
            <a:extLst>
              <a:ext uri="{FF2B5EF4-FFF2-40B4-BE49-F238E27FC236}">
                <a16:creationId xmlns:a16="http://schemas.microsoft.com/office/drawing/2014/main" id="{51CD93F4-8BC0-AB4E-9B71-C4C12E2296CB}"/>
              </a:ext>
            </a:extLst>
          </p:cNvPr>
          <p:cNvSpPr>
            <a:spLocks noGrp="1"/>
          </p:cNvSpPr>
          <p:nvPr>
            <p:ph idx="1"/>
          </p:nvPr>
        </p:nvSpPr>
        <p:spPr>
          <a:xfrm>
            <a:off x="5181600" y="257175"/>
            <a:ext cx="3587750" cy="4638675"/>
          </a:xfrm>
        </p:spPr>
        <p:txBody>
          <a:bodyPr/>
          <a:lstStyle/>
          <a:p>
            <a:pPr eaLnBrk="1" hangingPunct="1">
              <a:lnSpc>
                <a:spcPct val="90000"/>
              </a:lnSpc>
            </a:pPr>
            <a:r>
              <a:rPr lang="en-US" altLang="en-US" sz="2800">
                <a:latin typeface="Helvetica" pitchFamily="2" charset="0"/>
                <a:ea typeface="ＭＳ Ｐゴシック" panose="020B0600070205080204" pitchFamily="34" charset="-128"/>
              </a:rPr>
              <a:t>A biplot is a low-dimensional (usually 2D) representation of a data matrix </a:t>
            </a:r>
            <a:r>
              <a:rPr lang="en-US" altLang="en-US" sz="2800" b="1">
                <a:latin typeface="Euclid Math One" charset="0"/>
                <a:ea typeface="ＭＳ Ｐゴシック" panose="020B0600070205080204" pitchFamily="34" charset="-128"/>
              </a:rPr>
              <a:t>A</a:t>
            </a:r>
            <a:r>
              <a:rPr lang="en-US" altLang="en-US" sz="2800">
                <a:latin typeface="Helvetica" pitchFamily="2" charset="0"/>
                <a:ea typeface="ＭＳ Ｐゴシック" panose="020B0600070205080204" pitchFamily="34" charset="-128"/>
              </a:rPr>
              <a:t>.</a:t>
            </a:r>
          </a:p>
          <a:p>
            <a:pPr lvl="1" eaLnBrk="1" hangingPunct="1">
              <a:lnSpc>
                <a:spcPct val="90000"/>
              </a:lnSpc>
            </a:pPr>
            <a:r>
              <a:rPr lang="en-US" altLang="en-US" sz="2400">
                <a:latin typeface="Helvetica" pitchFamily="2" charset="0"/>
                <a:ea typeface="ＭＳ Ｐゴシック" panose="020B0600070205080204" pitchFamily="34" charset="-128"/>
              </a:rPr>
              <a:t>A point for each of the </a:t>
            </a:r>
            <a:r>
              <a:rPr lang="en-US" altLang="en-US" sz="2400" i="1">
                <a:latin typeface="Helvetica" pitchFamily="2" charset="0"/>
                <a:ea typeface="ＭＳ Ｐゴシック" panose="020B0600070205080204" pitchFamily="34" charset="-128"/>
              </a:rPr>
              <a:t>m</a:t>
            </a:r>
            <a:r>
              <a:rPr lang="en-US" altLang="en-US" sz="2400">
                <a:latin typeface="Helvetica" pitchFamily="2" charset="0"/>
                <a:ea typeface="ＭＳ Ｐゴシック" panose="020B0600070205080204" pitchFamily="34" charset="-128"/>
              </a:rPr>
              <a:t> observation vectors (rows of </a:t>
            </a:r>
            <a:r>
              <a:rPr lang="en-US" altLang="en-US" sz="2400" b="1">
                <a:latin typeface="Euclid Math One" charset="0"/>
                <a:ea typeface="ＭＳ Ｐゴシック" panose="020B0600070205080204" pitchFamily="34" charset="-128"/>
              </a:rPr>
              <a:t>A</a:t>
            </a:r>
            <a:r>
              <a:rPr lang="en-US" altLang="en-US" sz="2400">
                <a:latin typeface="Helvetica" pitchFamily="2" charset="0"/>
                <a:ea typeface="ＭＳ Ｐゴシック" panose="020B0600070205080204" pitchFamily="34" charset="-128"/>
              </a:rPr>
              <a:t>)</a:t>
            </a:r>
          </a:p>
          <a:p>
            <a:pPr lvl="1" eaLnBrk="1" hangingPunct="1">
              <a:lnSpc>
                <a:spcPct val="90000"/>
              </a:lnSpc>
            </a:pPr>
            <a:r>
              <a:rPr lang="en-US" altLang="en-US" sz="2400">
                <a:latin typeface="Helvetica" pitchFamily="2" charset="0"/>
                <a:ea typeface="ＭＳ Ｐゴシック" panose="020B0600070205080204" pitchFamily="34" charset="-128"/>
              </a:rPr>
              <a:t>A line (or arrow) for each of the </a:t>
            </a:r>
            <a:r>
              <a:rPr lang="en-US" altLang="en-US" sz="2400" i="1">
                <a:latin typeface="Helvetica" pitchFamily="2" charset="0"/>
                <a:ea typeface="ＭＳ Ｐゴシック" panose="020B0600070205080204" pitchFamily="34" charset="-128"/>
              </a:rPr>
              <a:t>n</a:t>
            </a:r>
            <a:r>
              <a:rPr lang="en-US" altLang="en-US" sz="2400">
                <a:latin typeface="Helvetica" pitchFamily="2" charset="0"/>
                <a:ea typeface="ＭＳ Ｐゴシック" panose="020B0600070205080204" pitchFamily="34" charset="-128"/>
              </a:rPr>
              <a:t> variables (columns of </a:t>
            </a:r>
            <a:r>
              <a:rPr lang="en-US" altLang="en-US" sz="2400" b="1">
                <a:latin typeface="Euclid Math One" charset="0"/>
                <a:ea typeface="ＭＳ Ｐゴシック" panose="020B0600070205080204" pitchFamily="34" charset="-128"/>
              </a:rPr>
              <a:t>A</a:t>
            </a:r>
            <a:r>
              <a:rPr lang="en-US" altLang="en-US" sz="2400">
                <a:latin typeface="Helvetica" pitchFamily="2" charset="0"/>
                <a:ea typeface="ＭＳ Ｐゴシック" panose="020B0600070205080204" pitchFamily="34" charset="-128"/>
              </a:rPr>
              <a:t>)</a:t>
            </a:r>
          </a:p>
          <a:p>
            <a:pPr lvl="1" eaLnBrk="1" hangingPunct="1">
              <a:lnSpc>
                <a:spcPct val="90000"/>
              </a:lnSpc>
              <a:buFont typeface="Symbol" pitchFamily="2" charset="2"/>
              <a:buNone/>
            </a:pPr>
            <a:endParaRPr lang="en-US" altLang="en-US" sz="2400">
              <a:latin typeface="Helvetica" pitchFamily="2" charset="0"/>
              <a:ea typeface="ＭＳ Ｐゴシック" panose="020B0600070205080204" pitchFamily="34" charset="-128"/>
            </a:endParaRPr>
          </a:p>
        </p:txBody>
      </p:sp>
      <p:pic>
        <p:nvPicPr>
          <p:cNvPr id="111619" name="Picture 3">
            <a:extLst>
              <a:ext uri="{FF2B5EF4-FFF2-40B4-BE49-F238E27FC236}">
                <a16:creationId xmlns:a16="http://schemas.microsoft.com/office/drawing/2014/main" id="{25523F82-1F56-F64A-9003-FD360AC90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7945A5D-5724-CA4A-A2FA-29C6CFC4ED61}"/>
              </a:ext>
            </a:extLst>
          </p:cNvPr>
          <p:cNvSpPr>
            <a:spLocks noGrp="1"/>
          </p:cNvSpPr>
          <p:nvPr>
            <p:ph type="sldNum" sz="quarter" idx="12"/>
          </p:nvPr>
        </p:nvSpPr>
        <p:spPr/>
        <p:txBody>
          <a:bodyPr/>
          <a:lstStyle/>
          <a:p>
            <a:pPr>
              <a:defRPr/>
            </a:pPr>
            <a:fld id="{696654F6-F33E-394E-8910-CDD40B6FD785}" type="slidenum">
              <a:rPr lang="en-US" altLang="en-US" smtClean="0"/>
              <a:pPr>
                <a:defRPr/>
              </a:pPr>
              <a:t>3</a:t>
            </a:fld>
            <a:endParaRPr lang="en-US" altLang="en-US"/>
          </a:p>
        </p:txBody>
      </p:sp>
    </p:spTree>
    <p:extLst>
      <p:ext uri="{BB962C8B-B14F-4D97-AF65-F5344CB8AC3E}">
        <p14:creationId xmlns:p14="http://schemas.microsoft.com/office/powerpoint/2010/main" val="1804458147"/>
      </p:ext>
    </p:extLst>
  </p:cSld>
  <p:clrMapOvr>
    <a:masterClrMapping/>
  </p:clrMapOvr>
  <p:transition advTm="5446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9AE2CAB5-9020-9C4A-B999-35D812D12B53}"/>
              </a:ext>
            </a:extLst>
          </p:cNvPr>
          <p:cNvSpPr>
            <a:spLocks noGrp="1"/>
          </p:cNvSpPr>
          <p:nvPr>
            <p:ph type="title" idx="4294967295"/>
          </p:nvPr>
        </p:nvSpPr>
        <p:spPr>
          <a:xfrm>
            <a:off x="2397125" y="187325"/>
            <a:ext cx="4419600" cy="788988"/>
          </a:xfrm>
        </p:spPr>
        <p:txBody>
          <a:bodyPr/>
          <a:lstStyle/>
          <a:p>
            <a:pPr eaLnBrk="1" hangingPunct="1"/>
            <a:r>
              <a:rPr lang="en-US" altLang="en-US">
                <a:solidFill>
                  <a:srgbClr val="008000"/>
                </a:solidFill>
                <a:latin typeface="Arial" panose="020B0604020202020204" pitchFamily="34" charset="0"/>
                <a:ea typeface="ＭＳ Ｐゴシック" panose="020B0600070205080204" pitchFamily="34" charset="-128"/>
              </a:rPr>
              <a:t>PCA </a:t>
            </a:r>
          </a:p>
        </p:txBody>
      </p:sp>
      <p:graphicFrame>
        <p:nvGraphicFramePr>
          <p:cNvPr id="113666" name="Object 2">
            <a:extLst>
              <a:ext uri="{FF2B5EF4-FFF2-40B4-BE49-F238E27FC236}">
                <a16:creationId xmlns:a16="http://schemas.microsoft.com/office/drawing/2014/main" id="{BEA901CB-7A97-3B4C-B827-5F7A60F9CDCF}"/>
              </a:ext>
            </a:extLst>
          </p:cNvPr>
          <p:cNvGraphicFramePr>
            <a:graphicFrameLocks noChangeAspect="1"/>
          </p:cNvGraphicFramePr>
          <p:nvPr/>
        </p:nvGraphicFramePr>
        <p:xfrm>
          <a:off x="327025" y="1855788"/>
          <a:ext cx="1452563" cy="2387600"/>
        </p:xfrm>
        <a:graphic>
          <a:graphicData uri="http://schemas.openxmlformats.org/presentationml/2006/ole">
            <mc:AlternateContent xmlns:mc="http://schemas.openxmlformats.org/markup-compatibility/2006">
              <mc:Choice xmlns:v="urn:schemas-microsoft-com:vml" Requires="v">
                <p:oleObj spid="_x0000_s57361" name="Image" r:id="rId4" imgW="844550" imgH="1447800" progId="Photoshop.Image.9">
                  <p:embed/>
                </p:oleObj>
              </mc:Choice>
              <mc:Fallback>
                <p:oleObj name="Image" r:id="rId4" imgW="844550" imgH="1447800" progId="Photoshop.Image.9">
                  <p:embed/>
                  <p:pic>
                    <p:nvPicPr>
                      <p:cNvPr id="113666" name="Object 2">
                        <a:extLst>
                          <a:ext uri="{FF2B5EF4-FFF2-40B4-BE49-F238E27FC236}">
                            <a16:creationId xmlns:a16="http://schemas.microsoft.com/office/drawing/2014/main" id="{BEA901CB-7A97-3B4C-B827-5F7A60F9C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001" b="13603"/>
                      <a:stretch>
                        <a:fillRect/>
                      </a:stretch>
                    </p:blipFill>
                    <p:spPr bwMode="auto">
                      <a:xfrm>
                        <a:off x="327025" y="1855788"/>
                        <a:ext cx="1452563"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3667" name="Object 3">
            <a:extLst>
              <a:ext uri="{FF2B5EF4-FFF2-40B4-BE49-F238E27FC236}">
                <a16:creationId xmlns:a16="http://schemas.microsoft.com/office/drawing/2014/main" id="{71583D35-313B-0545-B918-CCFD8B4FFB36}"/>
              </a:ext>
            </a:extLst>
          </p:cNvPr>
          <p:cNvGraphicFramePr>
            <a:graphicFrameLocks noChangeAspect="1"/>
          </p:cNvGraphicFramePr>
          <p:nvPr/>
        </p:nvGraphicFramePr>
        <p:xfrm>
          <a:off x="165100" y="5503863"/>
          <a:ext cx="2533650" cy="909637"/>
        </p:xfrm>
        <a:graphic>
          <a:graphicData uri="http://schemas.openxmlformats.org/presentationml/2006/ole">
            <mc:AlternateContent xmlns:mc="http://schemas.openxmlformats.org/markup-compatibility/2006">
              <mc:Choice xmlns:v="urn:schemas-microsoft-com:vml" Requires="v">
                <p:oleObj spid="_x0000_s57362" name="Image" r:id="rId6" imgW="1733550" imgH="774700" progId="Photoshop.Image.9">
                  <p:embed/>
                </p:oleObj>
              </mc:Choice>
              <mc:Fallback>
                <p:oleObj name="Image" r:id="rId6" imgW="1733550" imgH="774700" progId="Photoshop.Image.9">
                  <p:embed/>
                  <p:pic>
                    <p:nvPicPr>
                      <p:cNvPr id="113667" name="Object 3">
                        <a:extLst>
                          <a:ext uri="{FF2B5EF4-FFF2-40B4-BE49-F238E27FC236}">
                            <a16:creationId xmlns:a16="http://schemas.microsoft.com/office/drawing/2014/main" id="{71583D35-313B-0545-B918-CCFD8B4FFB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9658"/>
                      <a:stretch>
                        <a:fillRect/>
                      </a:stretch>
                    </p:blipFill>
                    <p:spPr bwMode="auto">
                      <a:xfrm>
                        <a:off x="165100" y="5503863"/>
                        <a:ext cx="253365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3668" name="Object 4">
            <a:extLst>
              <a:ext uri="{FF2B5EF4-FFF2-40B4-BE49-F238E27FC236}">
                <a16:creationId xmlns:a16="http://schemas.microsoft.com/office/drawing/2014/main" id="{50D7919A-13E3-B94D-99A7-304BF80D2848}"/>
              </a:ext>
            </a:extLst>
          </p:cNvPr>
          <p:cNvGraphicFramePr>
            <a:graphicFrameLocks noChangeAspect="1"/>
          </p:cNvGraphicFramePr>
          <p:nvPr/>
        </p:nvGraphicFramePr>
        <p:xfrm>
          <a:off x="2732088" y="4495800"/>
          <a:ext cx="3429000" cy="1576388"/>
        </p:xfrm>
        <a:graphic>
          <a:graphicData uri="http://schemas.openxmlformats.org/presentationml/2006/ole">
            <mc:AlternateContent xmlns:mc="http://schemas.openxmlformats.org/markup-compatibility/2006">
              <mc:Choice xmlns:v="urn:schemas-microsoft-com:vml" Requires="v">
                <p:oleObj spid="_x0000_s57363" name="Image" r:id="rId8" imgW="2762250" imgH="1409700" progId="Photoshop.Image.9">
                  <p:embed/>
                </p:oleObj>
              </mc:Choice>
              <mc:Fallback>
                <p:oleObj name="Image" r:id="rId8" imgW="2762250" imgH="1409700" progId="Photoshop.Image.9">
                  <p:embed/>
                  <p:pic>
                    <p:nvPicPr>
                      <p:cNvPr id="113668" name="Object 4">
                        <a:extLst>
                          <a:ext uri="{FF2B5EF4-FFF2-40B4-BE49-F238E27FC236}">
                            <a16:creationId xmlns:a16="http://schemas.microsoft.com/office/drawing/2014/main" id="{50D7919A-13E3-B94D-99A7-304BF80D28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9859"/>
                      <a:stretch>
                        <a:fillRect/>
                      </a:stretch>
                    </p:blipFill>
                    <p:spPr bwMode="auto">
                      <a:xfrm>
                        <a:off x="2732088" y="4495800"/>
                        <a:ext cx="34290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3669" name="Object 5">
            <a:extLst>
              <a:ext uri="{FF2B5EF4-FFF2-40B4-BE49-F238E27FC236}">
                <a16:creationId xmlns:a16="http://schemas.microsoft.com/office/drawing/2014/main" id="{897B8E18-3890-6242-AD1E-F8926EC8E8B4}"/>
              </a:ext>
            </a:extLst>
          </p:cNvPr>
          <p:cNvGraphicFramePr>
            <a:graphicFrameLocks noChangeAspect="1"/>
          </p:cNvGraphicFramePr>
          <p:nvPr/>
        </p:nvGraphicFramePr>
        <p:xfrm>
          <a:off x="2716213" y="1919288"/>
          <a:ext cx="2462212" cy="1189037"/>
        </p:xfrm>
        <a:graphic>
          <a:graphicData uri="http://schemas.openxmlformats.org/presentationml/2006/ole">
            <mc:AlternateContent xmlns:mc="http://schemas.openxmlformats.org/markup-compatibility/2006">
              <mc:Choice xmlns:v="urn:schemas-microsoft-com:vml" Requires="v">
                <p:oleObj spid="_x0000_s57364" name="Image" r:id="rId10" imgW="1149350" imgH="762000" progId="Photoshop.Image.9">
                  <p:embed/>
                </p:oleObj>
              </mc:Choice>
              <mc:Fallback>
                <p:oleObj name="Image" r:id="rId10" imgW="1149350" imgH="762000" progId="Photoshop.Image.9">
                  <p:embed/>
                  <p:pic>
                    <p:nvPicPr>
                      <p:cNvPr id="113669" name="Object 5">
                        <a:extLst>
                          <a:ext uri="{FF2B5EF4-FFF2-40B4-BE49-F238E27FC236}">
                            <a16:creationId xmlns:a16="http://schemas.microsoft.com/office/drawing/2014/main" id="{897B8E18-3890-6242-AD1E-F8926EC8E8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7168"/>
                      <a:stretch>
                        <a:fillRect/>
                      </a:stretch>
                    </p:blipFill>
                    <p:spPr bwMode="auto">
                      <a:xfrm>
                        <a:off x="2716213" y="1919288"/>
                        <a:ext cx="24622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3670" name="Text Box 9">
            <a:extLst>
              <a:ext uri="{FF2B5EF4-FFF2-40B4-BE49-F238E27FC236}">
                <a16:creationId xmlns:a16="http://schemas.microsoft.com/office/drawing/2014/main" id="{5DEE5C5C-315A-9644-9ABB-C873502B8783}"/>
              </a:ext>
            </a:extLst>
          </p:cNvPr>
          <p:cNvSpPr txBox="1">
            <a:spLocks noChangeArrowheads="1"/>
          </p:cNvSpPr>
          <p:nvPr/>
        </p:nvSpPr>
        <p:spPr bwMode="auto">
          <a:xfrm>
            <a:off x="230188" y="352425"/>
            <a:ext cx="173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CC3300"/>
                </a:solidFill>
                <a:effectLst/>
                <a:uLnTx/>
                <a:uFillTx/>
                <a:latin typeface="Arial" panose="020B0604020202020204" pitchFamily="34" charset="0"/>
                <a:ea typeface="ＭＳ Ｐゴシック" panose="020B0600070205080204" pitchFamily="34" charset="-128"/>
                <a:cs typeface="+mn-cs"/>
              </a:rPr>
              <a:t>TFs: a, b, c...</a:t>
            </a:r>
          </a:p>
        </p:txBody>
      </p:sp>
      <p:sp>
        <p:nvSpPr>
          <p:cNvPr id="113671" name="Text Box 10">
            <a:extLst>
              <a:ext uri="{FF2B5EF4-FFF2-40B4-BE49-F238E27FC236}">
                <a16:creationId xmlns:a16="http://schemas.microsoft.com/office/drawing/2014/main" id="{1D7D3583-D8E2-DF4B-8620-D886150E363F}"/>
              </a:ext>
            </a:extLst>
          </p:cNvPr>
          <p:cNvSpPr txBox="1">
            <a:spLocks noChangeArrowheads="1"/>
          </p:cNvSpPr>
          <p:nvPr/>
        </p:nvSpPr>
        <p:spPr bwMode="auto">
          <a:xfrm>
            <a:off x="230188" y="719138"/>
            <a:ext cx="173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t>Genomic </a:t>
            </a:r>
            <a:b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t>Sites: 1,2,3...</a:t>
            </a:r>
          </a:p>
        </p:txBody>
      </p:sp>
      <p:sp>
        <p:nvSpPr>
          <p:cNvPr id="113672" name="Text Box 11">
            <a:extLst>
              <a:ext uri="{FF2B5EF4-FFF2-40B4-BE49-F238E27FC236}">
                <a16:creationId xmlns:a16="http://schemas.microsoft.com/office/drawing/2014/main" id="{6B3820BB-00F9-524B-8A31-905C1AA93E4B}"/>
              </a:ext>
            </a:extLst>
          </p:cNvPr>
          <p:cNvSpPr txBox="1">
            <a:spLocks noChangeArrowheads="1"/>
          </p:cNvSpPr>
          <p:nvPr/>
        </p:nvSpPr>
        <p:spPr bwMode="auto">
          <a:xfrm>
            <a:off x="201613" y="4894263"/>
            <a:ext cx="63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a:t>
            </a:r>
            <a:r>
              <a:rPr kumimoji="0" lang="en-US" altLang="en-US" sz="28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T</a:t>
            </a:r>
          </a:p>
        </p:txBody>
      </p:sp>
      <p:sp>
        <p:nvSpPr>
          <p:cNvPr id="113673" name="Text Box 12">
            <a:extLst>
              <a:ext uri="{FF2B5EF4-FFF2-40B4-BE49-F238E27FC236}">
                <a16:creationId xmlns:a16="http://schemas.microsoft.com/office/drawing/2014/main" id="{5CA7A2A4-8410-BA43-967C-3B2FCC4236F5}"/>
              </a:ext>
            </a:extLst>
          </p:cNvPr>
          <p:cNvSpPr txBox="1">
            <a:spLocks noChangeArrowheads="1"/>
          </p:cNvSpPr>
          <p:nvPr/>
        </p:nvSpPr>
        <p:spPr bwMode="auto">
          <a:xfrm>
            <a:off x="230188" y="1390650"/>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a:t>
            </a:r>
            <a:endParaRPr kumimoji="0" lang="en-US" altLang="en-US" sz="2000" b="1"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674" name="Text Box 13">
            <a:extLst>
              <a:ext uri="{FF2B5EF4-FFF2-40B4-BE49-F238E27FC236}">
                <a16:creationId xmlns:a16="http://schemas.microsoft.com/office/drawing/2014/main" id="{9937C496-C484-5549-BFD5-84E873377016}"/>
              </a:ext>
            </a:extLst>
          </p:cNvPr>
          <p:cNvSpPr txBox="1">
            <a:spLocks noChangeArrowheads="1"/>
          </p:cNvSpPr>
          <p:nvPr/>
        </p:nvSpPr>
        <p:spPr bwMode="auto">
          <a:xfrm>
            <a:off x="2878138" y="6108700"/>
            <a:ext cx="331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34" charset="-128"/>
                <a:cs typeface="+mn-cs"/>
              </a:rPr>
              <a:t>AA</a:t>
            </a:r>
            <a:r>
              <a:rPr kumimoji="0" lang="en-US" altLang="en-US" sz="2000" b="1" i="0" u="none" strike="noStrike" kern="1200" cap="none" spc="0" normalizeH="0" baseline="30000" noProof="0">
                <a:ln>
                  <a:noFill/>
                </a:ln>
                <a:solidFill>
                  <a:srgbClr val="0000FF"/>
                </a:solidFill>
                <a:effectLst/>
                <a:uLnTx/>
                <a:uFillTx/>
                <a:latin typeface="Arial" panose="020B0604020202020204" pitchFamily="34" charset="0"/>
                <a:ea typeface="ＭＳ Ｐゴシック" panose="020B0600070205080204" pitchFamily="34" charset="-128"/>
                <a:cs typeface="+mn-cs"/>
              </a:rPr>
              <a:t>T </a:t>
            </a: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34" charset="-128"/>
                <a:cs typeface="+mn-cs"/>
              </a:rPr>
              <a:t> (site-site correlation)</a:t>
            </a:r>
          </a:p>
        </p:txBody>
      </p:sp>
      <p:sp>
        <p:nvSpPr>
          <p:cNvPr id="113675" name="Text Box 14">
            <a:extLst>
              <a:ext uri="{FF2B5EF4-FFF2-40B4-BE49-F238E27FC236}">
                <a16:creationId xmlns:a16="http://schemas.microsoft.com/office/drawing/2014/main" id="{683FDE48-4D47-A14E-950A-20CF6709582C}"/>
              </a:ext>
            </a:extLst>
          </p:cNvPr>
          <p:cNvSpPr txBox="1">
            <a:spLocks noChangeArrowheads="1"/>
          </p:cNvSpPr>
          <p:nvPr/>
        </p:nvSpPr>
        <p:spPr bwMode="auto">
          <a:xfrm>
            <a:off x="2863850" y="3190875"/>
            <a:ext cx="223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A</a:t>
            </a:r>
            <a:r>
              <a:rPr kumimoji="0" lang="en-US" altLang="en-US" sz="2000" b="1" i="0" u="none" strike="noStrike" kern="1200" cap="none" spc="0" normalizeH="0" baseline="30000" noProof="0">
                <a:ln>
                  <a:noFill/>
                </a:ln>
                <a:solidFill>
                  <a:srgbClr val="FF0000"/>
                </a:solidFill>
                <a:effectLst/>
                <a:uLnTx/>
                <a:uFillTx/>
                <a:latin typeface="Arial" panose="020B0604020202020204" pitchFamily="34" charset="0"/>
                <a:ea typeface="ＭＳ Ｐゴシック" panose="020B0600070205080204" pitchFamily="34" charset="-128"/>
                <a:cs typeface="+mn-cs"/>
              </a:rPr>
              <a:t>T</a:t>
            </a: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A (TF-TF corr.)</a:t>
            </a:r>
          </a:p>
        </p:txBody>
      </p:sp>
      <p:sp>
        <p:nvSpPr>
          <p:cNvPr id="113676" name="Rectangle 16">
            <a:extLst>
              <a:ext uri="{FF2B5EF4-FFF2-40B4-BE49-F238E27FC236}">
                <a16:creationId xmlns:a16="http://schemas.microsoft.com/office/drawing/2014/main" id="{DE035362-41B7-3F4E-8D31-5148A1EBADCB}"/>
              </a:ext>
            </a:extLst>
          </p:cNvPr>
          <p:cNvSpPr>
            <a:spLocks noChangeArrowheads="1"/>
          </p:cNvSpPr>
          <p:nvPr/>
        </p:nvSpPr>
        <p:spPr bwMode="auto">
          <a:xfrm>
            <a:off x="168275" y="219075"/>
            <a:ext cx="1852613" cy="4198938"/>
          </a:xfrm>
          <a:prstGeom prst="rect">
            <a:avLst/>
          </a:prstGeom>
          <a:noFill/>
          <a:ln w="25400">
            <a:solidFill>
              <a:srgbClr val="33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pic>
        <p:nvPicPr>
          <p:cNvPr id="113677" name="Picture 20">
            <a:extLst>
              <a:ext uri="{FF2B5EF4-FFF2-40B4-BE49-F238E27FC236}">
                <a16:creationId xmlns:a16="http://schemas.microsoft.com/office/drawing/2014/main" id="{A5709222-1F56-BA46-AE4B-00C7E4F938D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5475" y="1692275"/>
            <a:ext cx="28702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21">
            <a:extLst>
              <a:ext uri="{FF2B5EF4-FFF2-40B4-BE49-F238E27FC236}">
                <a16:creationId xmlns:a16="http://schemas.microsoft.com/office/drawing/2014/main" id="{35D28A01-5D5C-0740-BC2F-56630D55F65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19850" y="4267200"/>
            <a:ext cx="2730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9" name="Rectangle 15">
            <a:extLst>
              <a:ext uri="{FF2B5EF4-FFF2-40B4-BE49-F238E27FC236}">
                <a16:creationId xmlns:a16="http://schemas.microsoft.com/office/drawing/2014/main" id="{869A268B-6962-A740-A71D-13B4B4DC261B}"/>
              </a:ext>
            </a:extLst>
          </p:cNvPr>
          <p:cNvSpPr>
            <a:spLocks noChangeArrowheads="1"/>
          </p:cNvSpPr>
          <p:nvPr/>
        </p:nvSpPr>
        <p:spPr bwMode="auto">
          <a:xfrm>
            <a:off x="5805488" y="1501775"/>
            <a:ext cx="3087687" cy="2786063"/>
          </a:xfrm>
          <a:prstGeom prst="rect">
            <a:avLst/>
          </a:prstGeom>
          <a:noFill/>
          <a:ln w="25400">
            <a:solidFill>
              <a:srgbClr val="33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Slide Number Placeholder 1">
            <a:extLst>
              <a:ext uri="{FF2B5EF4-FFF2-40B4-BE49-F238E27FC236}">
                <a16:creationId xmlns:a16="http://schemas.microsoft.com/office/drawing/2014/main" id="{E1793027-80BE-7442-AF6B-92FB122E7F9A}"/>
              </a:ext>
            </a:extLst>
          </p:cNvPr>
          <p:cNvSpPr>
            <a:spLocks noGrp="1"/>
          </p:cNvSpPr>
          <p:nvPr>
            <p:ph type="sldNum" sz="quarter" idx="12"/>
          </p:nvPr>
        </p:nvSpPr>
        <p:spPr/>
        <p:txBody>
          <a:bodyPr/>
          <a:lstStyle/>
          <a:p>
            <a:pPr>
              <a:defRPr/>
            </a:pPr>
            <a:fld id="{265AA030-E5A5-E74D-96AE-A13CA8C6FB26}" type="slidenum">
              <a:rPr lang="en-US" altLang="en-US" smtClean="0"/>
              <a:pPr>
                <a:defRPr/>
              </a:pPr>
              <a:t>4</a:t>
            </a:fld>
            <a:endParaRPr lang="en-US" altLang="en-US"/>
          </a:p>
        </p:txBody>
      </p:sp>
    </p:spTree>
    <p:extLst>
      <p:ext uri="{BB962C8B-B14F-4D97-AF65-F5344CB8AC3E}">
        <p14:creationId xmlns:p14="http://schemas.microsoft.com/office/powerpoint/2010/main" val="3810617649"/>
      </p:ext>
    </p:extLst>
  </p:cSld>
  <p:clrMapOvr>
    <a:masterClrMapping/>
  </p:clrMapOvr>
  <p:transition advTm="2425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a:extLst>
              <a:ext uri="{FF2B5EF4-FFF2-40B4-BE49-F238E27FC236}">
                <a16:creationId xmlns:a16="http://schemas.microsoft.com/office/drawing/2014/main" id="{3D80B9EB-266F-6E4D-B8FC-8DA2788CDDD2}"/>
              </a:ext>
            </a:extLst>
          </p:cNvPr>
          <p:cNvSpPr>
            <a:spLocks noGrp="1" noChangeArrowheads="1"/>
          </p:cNvSpPr>
          <p:nvPr>
            <p:ph type="title" idx="4294967295"/>
          </p:nvPr>
        </p:nvSpPr>
        <p:spPr>
          <a:xfrm>
            <a:off x="2397125" y="187325"/>
            <a:ext cx="6670675" cy="1027113"/>
          </a:xfrm>
        </p:spPr>
        <p:txBody>
          <a:bodyPr rtlCol="0">
            <a:normAutofit fontScale="90000"/>
          </a:bodyPr>
          <a:lstStyle/>
          <a:p>
            <a:pPr eaLnBrk="1" fontAlgn="auto" hangingPunct="1">
              <a:spcAft>
                <a:spcPts val="0"/>
              </a:spcAft>
              <a:defRPr/>
            </a:pPr>
            <a:r>
              <a:rPr lang="en-US" sz="3200">
                <a:solidFill>
                  <a:srgbClr val="008000"/>
                </a:solidFill>
                <a:latin typeface="Arial" charset="0"/>
                <a:ea typeface="+mj-ea"/>
              </a:rPr>
              <a:t>Biplot to Show Overall Relationship of TFs &amp; Sites  </a:t>
            </a:r>
          </a:p>
        </p:txBody>
      </p:sp>
      <p:graphicFrame>
        <p:nvGraphicFramePr>
          <p:cNvPr id="115714" name="Object 2">
            <a:extLst>
              <a:ext uri="{FF2B5EF4-FFF2-40B4-BE49-F238E27FC236}">
                <a16:creationId xmlns:a16="http://schemas.microsoft.com/office/drawing/2014/main" id="{60369C5E-261B-C547-A43E-FCDAAB250B7F}"/>
              </a:ext>
            </a:extLst>
          </p:cNvPr>
          <p:cNvGraphicFramePr>
            <a:graphicFrameLocks noChangeAspect="1"/>
          </p:cNvGraphicFramePr>
          <p:nvPr/>
        </p:nvGraphicFramePr>
        <p:xfrm>
          <a:off x="327025" y="1855788"/>
          <a:ext cx="1452563" cy="2387600"/>
        </p:xfrm>
        <a:graphic>
          <a:graphicData uri="http://schemas.openxmlformats.org/presentationml/2006/ole">
            <mc:AlternateContent xmlns:mc="http://schemas.openxmlformats.org/markup-compatibility/2006">
              <mc:Choice xmlns:v="urn:schemas-microsoft-com:vml" Requires="v">
                <p:oleObj spid="_x0000_s58393" name="Image" r:id="rId4" imgW="844550" imgH="1447800" progId="Photoshop.Image.9">
                  <p:embed/>
                </p:oleObj>
              </mc:Choice>
              <mc:Fallback>
                <p:oleObj name="Image" r:id="rId4" imgW="844550" imgH="1447800" progId="Photoshop.Image.9">
                  <p:embed/>
                  <p:pic>
                    <p:nvPicPr>
                      <p:cNvPr id="115714" name="Object 2">
                        <a:extLst>
                          <a:ext uri="{FF2B5EF4-FFF2-40B4-BE49-F238E27FC236}">
                            <a16:creationId xmlns:a16="http://schemas.microsoft.com/office/drawing/2014/main" id="{60369C5E-261B-C547-A43E-FCDAAB250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001" b="13603"/>
                      <a:stretch>
                        <a:fillRect/>
                      </a:stretch>
                    </p:blipFill>
                    <p:spPr bwMode="auto">
                      <a:xfrm>
                        <a:off x="327025" y="1855788"/>
                        <a:ext cx="1452563"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5715" name="Object 3">
            <a:extLst>
              <a:ext uri="{FF2B5EF4-FFF2-40B4-BE49-F238E27FC236}">
                <a16:creationId xmlns:a16="http://schemas.microsoft.com/office/drawing/2014/main" id="{1179AF61-AC05-3C47-B2AA-E11427A11973}"/>
              </a:ext>
            </a:extLst>
          </p:cNvPr>
          <p:cNvGraphicFramePr>
            <a:graphicFrameLocks noChangeAspect="1"/>
          </p:cNvGraphicFramePr>
          <p:nvPr/>
        </p:nvGraphicFramePr>
        <p:xfrm>
          <a:off x="165100" y="5503863"/>
          <a:ext cx="2533650" cy="909637"/>
        </p:xfrm>
        <a:graphic>
          <a:graphicData uri="http://schemas.openxmlformats.org/presentationml/2006/ole">
            <mc:AlternateContent xmlns:mc="http://schemas.openxmlformats.org/markup-compatibility/2006">
              <mc:Choice xmlns:v="urn:schemas-microsoft-com:vml" Requires="v">
                <p:oleObj spid="_x0000_s58394" name="Image" r:id="rId6" imgW="1733550" imgH="774700" progId="Photoshop.Image.9">
                  <p:embed/>
                </p:oleObj>
              </mc:Choice>
              <mc:Fallback>
                <p:oleObj name="Image" r:id="rId6" imgW="1733550" imgH="774700" progId="Photoshop.Image.9">
                  <p:embed/>
                  <p:pic>
                    <p:nvPicPr>
                      <p:cNvPr id="115715" name="Object 3">
                        <a:extLst>
                          <a:ext uri="{FF2B5EF4-FFF2-40B4-BE49-F238E27FC236}">
                            <a16:creationId xmlns:a16="http://schemas.microsoft.com/office/drawing/2014/main" id="{1179AF61-AC05-3C47-B2AA-E11427A11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9658"/>
                      <a:stretch>
                        <a:fillRect/>
                      </a:stretch>
                    </p:blipFill>
                    <p:spPr bwMode="auto">
                      <a:xfrm>
                        <a:off x="165100" y="5503863"/>
                        <a:ext cx="253365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5716" name="Object 4">
            <a:extLst>
              <a:ext uri="{FF2B5EF4-FFF2-40B4-BE49-F238E27FC236}">
                <a16:creationId xmlns:a16="http://schemas.microsoft.com/office/drawing/2014/main" id="{669146DC-304E-2B4A-BB07-0F847E31F5CD}"/>
              </a:ext>
            </a:extLst>
          </p:cNvPr>
          <p:cNvGraphicFramePr>
            <a:graphicFrameLocks noChangeAspect="1"/>
          </p:cNvGraphicFramePr>
          <p:nvPr/>
        </p:nvGraphicFramePr>
        <p:xfrm>
          <a:off x="2732088" y="4495800"/>
          <a:ext cx="3429000" cy="1576388"/>
        </p:xfrm>
        <a:graphic>
          <a:graphicData uri="http://schemas.openxmlformats.org/presentationml/2006/ole">
            <mc:AlternateContent xmlns:mc="http://schemas.openxmlformats.org/markup-compatibility/2006">
              <mc:Choice xmlns:v="urn:schemas-microsoft-com:vml" Requires="v">
                <p:oleObj spid="_x0000_s58395" name="Image" r:id="rId8" imgW="2762250" imgH="1409700" progId="Photoshop.Image.9">
                  <p:embed/>
                </p:oleObj>
              </mc:Choice>
              <mc:Fallback>
                <p:oleObj name="Image" r:id="rId8" imgW="2762250" imgH="1409700" progId="Photoshop.Image.9">
                  <p:embed/>
                  <p:pic>
                    <p:nvPicPr>
                      <p:cNvPr id="115716" name="Object 4">
                        <a:extLst>
                          <a:ext uri="{FF2B5EF4-FFF2-40B4-BE49-F238E27FC236}">
                            <a16:creationId xmlns:a16="http://schemas.microsoft.com/office/drawing/2014/main" id="{669146DC-304E-2B4A-BB07-0F847E31F5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9859"/>
                      <a:stretch>
                        <a:fillRect/>
                      </a:stretch>
                    </p:blipFill>
                    <p:spPr bwMode="auto">
                      <a:xfrm>
                        <a:off x="2732088" y="4495800"/>
                        <a:ext cx="34290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5717" name="Object 5">
            <a:extLst>
              <a:ext uri="{FF2B5EF4-FFF2-40B4-BE49-F238E27FC236}">
                <a16:creationId xmlns:a16="http://schemas.microsoft.com/office/drawing/2014/main" id="{28EE2988-A954-BD4F-9043-1F4516BAB722}"/>
              </a:ext>
            </a:extLst>
          </p:cNvPr>
          <p:cNvGraphicFramePr>
            <a:graphicFrameLocks noChangeAspect="1"/>
          </p:cNvGraphicFramePr>
          <p:nvPr/>
        </p:nvGraphicFramePr>
        <p:xfrm>
          <a:off x="2716213" y="1919288"/>
          <a:ext cx="2462212" cy="1189037"/>
        </p:xfrm>
        <a:graphic>
          <a:graphicData uri="http://schemas.openxmlformats.org/presentationml/2006/ole">
            <mc:AlternateContent xmlns:mc="http://schemas.openxmlformats.org/markup-compatibility/2006">
              <mc:Choice xmlns:v="urn:schemas-microsoft-com:vml" Requires="v">
                <p:oleObj spid="_x0000_s58396" name="Image" r:id="rId10" imgW="1149350" imgH="762000" progId="Photoshop.Image.9">
                  <p:embed/>
                </p:oleObj>
              </mc:Choice>
              <mc:Fallback>
                <p:oleObj name="Image" r:id="rId10" imgW="1149350" imgH="762000" progId="Photoshop.Image.9">
                  <p:embed/>
                  <p:pic>
                    <p:nvPicPr>
                      <p:cNvPr id="115717" name="Object 5">
                        <a:extLst>
                          <a:ext uri="{FF2B5EF4-FFF2-40B4-BE49-F238E27FC236}">
                            <a16:creationId xmlns:a16="http://schemas.microsoft.com/office/drawing/2014/main" id="{28EE2988-A954-BD4F-9043-1F4516BAB7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7168"/>
                      <a:stretch>
                        <a:fillRect/>
                      </a:stretch>
                    </p:blipFill>
                    <p:spPr bwMode="auto">
                      <a:xfrm>
                        <a:off x="2716213" y="1919288"/>
                        <a:ext cx="24622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5718" name="Object 6">
            <a:extLst>
              <a:ext uri="{FF2B5EF4-FFF2-40B4-BE49-F238E27FC236}">
                <a16:creationId xmlns:a16="http://schemas.microsoft.com/office/drawing/2014/main" id="{1C9F8F1A-110A-C249-B367-6FC8820F2E31}"/>
              </a:ext>
            </a:extLst>
          </p:cNvPr>
          <p:cNvGraphicFramePr>
            <a:graphicFrameLocks noChangeAspect="1"/>
          </p:cNvGraphicFramePr>
          <p:nvPr/>
        </p:nvGraphicFramePr>
        <p:xfrm>
          <a:off x="5705475" y="1689100"/>
          <a:ext cx="2863850" cy="2536825"/>
        </p:xfrm>
        <a:graphic>
          <a:graphicData uri="http://schemas.openxmlformats.org/presentationml/2006/ole">
            <mc:AlternateContent xmlns:mc="http://schemas.openxmlformats.org/markup-compatibility/2006">
              <mc:Choice xmlns:v="urn:schemas-microsoft-com:vml" Requires="v">
                <p:oleObj spid="_x0000_s58397" name="Image" r:id="rId12" imgW="1720850" imgH="1524000" progId="Photoshop.Image.9">
                  <p:embed/>
                </p:oleObj>
              </mc:Choice>
              <mc:Fallback>
                <p:oleObj name="Image" r:id="rId12" imgW="1720850" imgH="1524000" progId="Photoshop.Image.9">
                  <p:embed/>
                  <p:pic>
                    <p:nvPicPr>
                      <p:cNvPr id="115718" name="Object 6">
                        <a:extLst>
                          <a:ext uri="{FF2B5EF4-FFF2-40B4-BE49-F238E27FC236}">
                            <a16:creationId xmlns:a16="http://schemas.microsoft.com/office/drawing/2014/main" id="{1C9F8F1A-110A-C249-B367-6FC8820F2E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5475" y="1689100"/>
                        <a:ext cx="28638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5719" name="Object 7">
            <a:extLst>
              <a:ext uri="{FF2B5EF4-FFF2-40B4-BE49-F238E27FC236}">
                <a16:creationId xmlns:a16="http://schemas.microsoft.com/office/drawing/2014/main" id="{21C78328-EF57-A04F-A8A7-4EE6983A3E54}"/>
              </a:ext>
            </a:extLst>
          </p:cNvPr>
          <p:cNvGraphicFramePr>
            <a:graphicFrameLocks noChangeAspect="1"/>
          </p:cNvGraphicFramePr>
          <p:nvPr/>
        </p:nvGraphicFramePr>
        <p:xfrm>
          <a:off x="6416675" y="4267200"/>
          <a:ext cx="2727325" cy="2590800"/>
        </p:xfrm>
        <a:graphic>
          <a:graphicData uri="http://schemas.openxmlformats.org/presentationml/2006/ole">
            <mc:AlternateContent xmlns:mc="http://schemas.openxmlformats.org/markup-compatibility/2006">
              <mc:Choice xmlns:v="urn:schemas-microsoft-com:vml" Requires="v">
                <p:oleObj spid="_x0000_s58398" name="Image" r:id="rId14" imgW="1631950" imgH="1549400" progId="Photoshop.Image.9">
                  <p:embed/>
                </p:oleObj>
              </mc:Choice>
              <mc:Fallback>
                <p:oleObj name="Image" r:id="rId14" imgW="1631950" imgH="1549400" progId="Photoshop.Image.9">
                  <p:embed/>
                  <p:pic>
                    <p:nvPicPr>
                      <p:cNvPr id="115719" name="Object 7">
                        <a:extLst>
                          <a:ext uri="{FF2B5EF4-FFF2-40B4-BE49-F238E27FC236}">
                            <a16:creationId xmlns:a16="http://schemas.microsoft.com/office/drawing/2014/main" id="{21C78328-EF57-A04F-A8A7-4EE6983A3E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6675" y="4267200"/>
                        <a:ext cx="27273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5720" name="Text Box 9">
            <a:extLst>
              <a:ext uri="{FF2B5EF4-FFF2-40B4-BE49-F238E27FC236}">
                <a16:creationId xmlns:a16="http://schemas.microsoft.com/office/drawing/2014/main" id="{8CF1CAB6-15EF-D247-BD24-C505FAE2BAF2}"/>
              </a:ext>
            </a:extLst>
          </p:cNvPr>
          <p:cNvSpPr txBox="1">
            <a:spLocks noChangeArrowheads="1"/>
          </p:cNvSpPr>
          <p:nvPr/>
        </p:nvSpPr>
        <p:spPr bwMode="auto">
          <a:xfrm>
            <a:off x="230188" y="352425"/>
            <a:ext cx="173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CC3300"/>
                </a:solidFill>
                <a:effectLst/>
                <a:uLnTx/>
                <a:uFillTx/>
                <a:latin typeface="Arial" panose="020B0604020202020204" pitchFamily="34" charset="0"/>
                <a:ea typeface="ＭＳ Ｐゴシック" panose="020B0600070205080204" pitchFamily="34" charset="-128"/>
                <a:cs typeface="+mn-cs"/>
              </a:rPr>
              <a:t>TFs: a, b, c...</a:t>
            </a:r>
          </a:p>
        </p:txBody>
      </p:sp>
      <p:sp>
        <p:nvSpPr>
          <p:cNvPr id="115721" name="Text Box 10">
            <a:extLst>
              <a:ext uri="{FF2B5EF4-FFF2-40B4-BE49-F238E27FC236}">
                <a16:creationId xmlns:a16="http://schemas.microsoft.com/office/drawing/2014/main" id="{6A338AFA-DFA4-3642-BEB0-DD6EC3997382}"/>
              </a:ext>
            </a:extLst>
          </p:cNvPr>
          <p:cNvSpPr txBox="1">
            <a:spLocks noChangeArrowheads="1"/>
          </p:cNvSpPr>
          <p:nvPr/>
        </p:nvSpPr>
        <p:spPr bwMode="auto">
          <a:xfrm>
            <a:off x="230188" y="719138"/>
            <a:ext cx="173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t>Genomic </a:t>
            </a:r>
            <a:b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b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ＭＳ Ｐゴシック" panose="020B0600070205080204" pitchFamily="34" charset="-128"/>
                <a:cs typeface="+mn-cs"/>
              </a:rPr>
              <a:t>Sites: 1,2,3...</a:t>
            </a:r>
          </a:p>
        </p:txBody>
      </p:sp>
      <p:sp>
        <p:nvSpPr>
          <p:cNvPr id="115722" name="Text Box 11">
            <a:extLst>
              <a:ext uri="{FF2B5EF4-FFF2-40B4-BE49-F238E27FC236}">
                <a16:creationId xmlns:a16="http://schemas.microsoft.com/office/drawing/2014/main" id="{8D1CD0E9-862F-344B-9E7A-6910B5AAE570}"/>
              </a:ext>
            </a:extLst>
          </p:cNvPr>
          <p:cNvSpPr txBox="1">
            <a:spLocks noChangeArrowheads="1"/>
          </p:cNvSpPr>
          <p:nvPr/>
        </p:nvSpPr>
        <p:spPr bwMode="auto">
          <a:xfrm>
            <a:off x="201613" y="4894263"/>
            <a:ext cx="63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a:t>
            </a:r>
            <a:r>
              <a:rPr kumimoji="0" lang="en-US" altLang="en-US" sz="28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T</a:t>
            </a:r>
          </a:p>
        </p:txBody>
      </p:sp>
      <p:sp>
        <p:nvSpPr>
          <p:cNvPr id="115723" name="Text Box 12">
            <a:extLst>
              <a:ext uri="{FF2B5EF4-FFF2-40B4-BE49-F238E27FC236}">
                <a16:creationId xmlns:a16="http://schemas.microsoft.com/office/drawing/2014/main" id="{9D85CE81-29F5-104F-8375-0D80358D60EB}"/>
              </a:ext>
            </a:extLst>
          </p:cNvPr>
          <p:cNvSpPr txBox="1">
            <a:spLocks noChangeArrowheads="1"/>
          </p:cNvSpPr>
          <p:nvPr/>
        </p:nvSpPr>
        <p:spPr bwMode="auto">
          <a:xfrm>
            <a:off x="219075" y="1390650"/>
            <a:ext cx="153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A=USV</a:t>
            </a:r>
            <a:r>
              <a:rPr kumimoji="0" lang="en-US" altLang="en-US" sz="28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T</a:t>
            </a:r>
          </a:p>
        </p:txBody>
      </p:sp>
      <p:sp>
        <p:nvSpPr>
          <p:cNvPr id="115724" name="Text Box 13">
            <a:extLst>
              <a:ext uri="{FF2B5EF4-FFF2-40B4-BE49-F238E27FC236}">
                <a16:creationId xmlns:a16="http://schemas.microsoft.com/office/drawing/2014/main" id="{ABF02ACE-4715-8540-A977-91A014436BEF}"/>
              </a:ext>
            </a:extLst>
          </p:cNvPr>
          <p:cNvSpPr txBox="1">
            <a:spLocks noChangeArrowheads="1"/>
          </p:cNvSpPr>
          <p:nvPr/>
        </p:nvSpPr>
        <p:spPr bwMode="auto">
          <a:xfrm>
            <a:off x="2878138" y="6108700"/>
            <a:ext cx="331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34" charset="-128"/>
                <a:cs typeface="+mn-cs"/>
              </a:rPr>
              <a:t>AA</a:t>
            </a:r>
            <a:r>
              <a:rPr kumimoji="0" lang="en-US" altLang="en-US" sz="2000" b="1" i="0" u="none" strike="noStrike" kern="1200" cap="none" spc="0" normalizeH="0" baseline="30000" noProof="0">
                <a:ln>
                  <a:noFill/>
                </a:ln>
                <a:solidFill>
                  <a:srgbClr val="0000FF"/>
                </a:solidFill>
                <a:effectLst/>
                <a:uLnTx/>
                <a:uFillTx/>
                <a:latin typeface="Arial" panose="020B0604020202020204" pitchFamily="34" charset="0"/>
                <a:ea typeface="ＭＳ Ｐゴシック" panose="020B0600070205080204" pitchFamily="34" charset="-128"/>
                <a:cs typeface="+mn-cs"/>
              </a:rPr>
              <a:t>T </a:t>
            </a: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ＭＳ Ｐゴシック" panose="020B0600070205080204" pitchFamily="34" charset="-128"/>
                <a:cs typeface="+mn-cs"/>
              </a:rPr>
              <a:t> (site-site correlation)</a:t>
            </a:r>
          </a:p>
        </p:txBody>
      </p:sp>
      <p:sp>
        <p:nvSpPr>
          <p:cNvPr id="115725" name="Text Box 14">
            <a:extLst>
              <a:ext uri="{FF2B5EF4-FFF2-40B4-BE49-F238E27FC236}">
                <a16:creationId xmlns:a16="http://schemas.microsoft.com/office/drawing/2014/main" id="{0F7392AD-D171-2343-893E-F8E083B9770F}"/>
              </a:ext>
            </a:extLst>
          </p:cNvPr>
          <p:cNvSpPr txBox="1">
            <a:spLocks noChangeArrowheads="1"/>
          </p:cNvSpPr>
          <p:nvPr/>
        </p:nvSpPr>
        <p:spPr bwMode="auto">
          <a:xfrm>
            <a:off x="2863850" y="3190875"/>
            <a:ext cx="223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A</a:t>
            </a:r>
            <a:r>
              <a:rPr kumimoji="0" lang="en-US" altLang="en-US" sz="2000" b="1" i="0" u="none" strike="noStrike" kern="1200" cap="none" spc="0" normalizeH="0" baseline="30000" noProof="0">
                <a:ln>
                  <a:noFill/>
                </a:ln>
                <a:solidFill>
                  <a:srgbClr val="FF0000"/>
                </a:solidFill>
                <a:effectLst/>
                <a:uLnTx/>
                <a:uFillTx/>
                <a:latin typeface="Arial" panose="020B0604020202020204" pitchFamily="34" charset="0"/>
                <a:ea typeface="ＭＳ Ｐゴシック" panose="020B0600070205080204" pitchFamily="34" charset="-128"/>
                <a:cs typeface="+mn-cs"/>
              </a:rPr>
              <a:t>T</a:t>
            </a: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A (TF-TF corr.)</a:t>
            </a:r>
          </a:p>
        </p:txBody>
      </p:sp>
      <p:sp>
        <p:nvSpPr>
          <p:cNvPr id="115726" name="Rectangle 15">
            <a:extLst>
              <a:ext uri="{FF2B5EF4-FFF2-40B4-BE49-F238E27FC236}">
                <a16:creationId xmlns:a16="http://schemas.microsoft.com/office/drawing/2014/main" id="{B68062AD-F3E0-B446-8B03-7E2B6DD6EC46}"/>
              </a:ext>
            </a:extLst>
          </p:cNvPr>
          <p:cNvSpPr>
            <a:spLocks noChangeArrowheads="1"/>
          </p:cNvSpPr>
          <p:nvPr/>
        </p:nvSpPr>
        <p:spPr bwMode="auto">
          <a:xfrm>
            <a:off x="5805488" y="1501775"/>
            <a:ext cx="3087687" cy="2786063"/>
          </a:xfrm>
          <a:prstGeom prst="rect">
            <a:avLst/>
          </a:prstGeom>
          <a:noFill/>
          <a:ln w="25400">
            <a:solidFill>
              <a:srgbClr val="33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115727" name="Rectangle 16">
            <a:extLst>
              <a:ext uri="{FF2B5EF4-FFF2-40B4-BE49-F238E27FC236}">
                <a16:creationId xmlns:a16="http://schemas.microsoft.com/office/drawing/2014/main" id="{27833685-C50A-444B-A077-5524F20CEF01}"/>
              </a:ext>
            </a:extLst>
          </p:cNvPr>
          <p:cNvSpPr>
            <a:spLocks noChangeArrowheads="1"/>
          </p:cNvSpPr>
          <p:nvPr/>
        </p:nvSpPr>
        <p:spPr bwMode="auto">
          <a:xfrm>
            <a:off x="168275" y="219075"/>
            <a:ext cx="1852613" cy="4198938"/>
          </a:xfrm>
          <a:prstGeom prst="rect">
            <a:avLst/>
          </a:prstGeom>
          <a:noFill/>
          <a:ln w="25400">
            <a:solidFill>
              <a:srgbClr val="33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Slide Number Placeholder 1">
            <a:extLst>
              <a:ext uri="{FF2B5EF4-FFF2-40B4-BE49-F238E27FC236}">
                <a16:creationId xmlns:a16="http://schemas.microsoft.com/office/drawing/2014/main" id="{C934A3C7-856D-C44D-ADA1-BA39B054B566}"/>
              </a:ext>
            </a:extLst>
          </p:cNvPr>
          <p:cNvSpPr>
            <a:spLocks noGrp="1"/>
          </p:cNvSpPr>
          <p:nvPr>
            <p:ph type="sldNum" sz="quarter" idx="12"/>
          </p:nvPr>
        </p:nvSpPr>
        <p:spPr/>
        <p:txBody>
          <a:bodyPr/>
          <a:lstStyle/>
          <a:p>
            <a:pPr>
              <a:defRPr/>
            </a:pPr>
            <a:fld id="{265AA030-E5A5-E74D-96AE-A13CA8C6FB26}" type="slidenum">
              <a:rPr lang="en-US" altLang="en-US" smtClean="0"/>
              <a:pPr>
                <a:defRPr/>
              </a:pPr>
              <a:t>5</a:t>
            </a:fld>
            <a:endParaRPr lang="en-US" altLang="en-US"/>
          </a:p>
        </p:txBody>
      </p:sp>
    </p:spTree>
    <p:extLst>
      <p:ext uri="{BB962C8B-B14F-4D97-AF65-F5344CB8AC3E}">
        <p14:creationId xmlns:p14="http://schemas.microsoft.com/office/powerpoint/2010/main" val="2581548051"/>
      </p:ext>
    </p:extLst>
  </p:cSld>
  <p:clrMapOvr>
    <a:masterClrMapping/>
  </p:clrMapOvr>
  <p:transition advTm="2425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a:extLst>
              <a:ext uri="{FF2B5EF4-FFF2-40B4-BE49-F238E27FC236}">
                <a16:creationId xmlns:a16="http://schemas.microsoft.com/office/drawing/2014/main" id="{63881E7A-325E-A64A-A3F6-D17645755817}"/>
              </a:ext>
            </a:extLst>
          </p:cNvPr>
          <p:cNvSpPr>
            <a:spLocks noGrp="1" noChangeArrowheads="1"/>
          </p:cNvSpPr>
          <p:nvPr>
            <p:ph type="title" idx="4294967295"/>
          </p:nvPr>
        </p:nvSpPr>
        <p:spPr>
          <a:xfrm>
            <a:off x="185738" y="4222750"/>
            <a:ext cx="2184400" cy="1377950"/>
          </a:xfrm>
        </p:spPr>
        <p:txBody>
          <a:bodyPr rtlCol="0">
            <a:normAutofit fontScale="90000"/>
          </a:bodyPr>
          <a:lstStyle/>
          <a:p>
            <a:pPr eaLnBrk="1" fontAlgn="auto" hangingPunct="1">
              <a:spcAft>
                <a:spcPts val="0"/>
              </a:spcAft>
              <a:defRPr/>
            </a:pPr>
            <a:r>
              <a:rPr lang="en-US">
                <a:latin typeface="Arial" charset="0"/>
                <a:ea typeface="+mj-ea"/>
              </a:rPr>
              <a:t>Results of Biplot</a:t>
            </a:r>
          </a:p>
        </p:txBody>
      </p:sp>
      <p:sp>
        <p:nvSpPr>
          <p:cNvPr id="117762" name="Text Box 4">
            <a:extLst>
              <a:ext uri="{FF2B5EF4-FFF2-40B4-BE49-F238E27FC236}">
                <a16:creationId xmlns:a16="http://schemas.microsoft.com/office/drawing/2014/main" id="{1FDDBAA9-3F50-BF4C-B6D1-52449D236238}"/>
              </a:ext>
            </a:extLst>
          </p:cNvPr>
          <p:cNvSpPr txBox="1">
            <a:spLocks noChangeArrowheads="1"/>
          </p:cNvSpPr>
          <p:nvPr/>
        </p:nvSpPr>
        <p:spPr bwMode="auto">
          <a:xfrm>
            <a:off x="0" y="5951538"/>
            <a:ext cx="1733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Zhang et al. (2007) Gen. Res.</a:t>
            </a:r>
          </a:p>
        </p:txBody>
      </p:sp>
      <p:sp>
        <p:nvSpPr>
          <p:cNvPr id="117763" name="Rectangle 5">
            <a:extLst>
              <a:ext uri="{FF2B5EF4-FFF2-40B4-BE49-F238E27FC236}">
                <a16:creationId xmlns:a16="http://schemas.microsoft.com/office/drawing/2014/main" id="{B2B5AFD2-7019-084D-B3F7-BE960175530B}"/>
              </a:ext>
            </a:extLst>
          </p:cNvPr>
          <p:cNvSpPr>
            <a:spLocks noGrp="1"/>
          </p:cNvSpPr>
          <p:nvPr>
            <p:ph type="body" idx="4294967295"/>
          </p:nvPr>
        </p:nvSpPr>
        <p:spPr>
          <a:xfrm>
            <a:off x="2247900" y="4270375"/>
            <a:ext cx="6572250" cy="2587625"/>
          </a:xfrm>
        </p:spPr>
        <p:txBody>
          <a:bodyPr/>
          <a:lstStyle/>
          <a:p>
            <a:pPr eaLnBrk="1" hangingPunct="1"/>
            <a:r>
              <a:rPr lang="en-US" altLang="en-US" sz="2000">
                <a:latin typeface="Arial" panose="020B0604020202020204" pitchFamily="34" charset="0"/>
                <a:ea typeface="ＭＳ Ｐゴシック" panose="020B0600070205080204" pitchFamily="34" charset="-128"/>
              </a:rPr>
              <a:t>Pilot ENCODE (1% genome): 5996 10 kb genomic bins (adding all hits) + 105 TF experiments </a:t>
            </a:r>
            <a:r>
              <a:rPr lang="en-US" altLang="en-US" sz="2000">
                <a:latin typeface="Arial" panose="020B0604020202020204" pitchFamily="34" charset="0"/>
                <a:ea typeface="ＭＳ Ｐゴシック" panose="020B0600070205080204" pitchFamily="34" charset="-128"/>
                <a:sym typeface="Wingdings" pitchFamily="2" charset="2"/>
              </a:rPr>
              <a:t> biplot </a:t>
            </a:r>
            <a:endParaRPr lang="en-US" altLang="en-US" sz="2000">
              <a:latin typeface="Arial" panose="020B0604020202020204" pitchFamily="34" charset="0"/>
              <a:ea typeface="ＭＳ Ｐゴシック" panose="020B0600070205080204" pitchFamily="34" charset="-128"/>
            </a:endParaRPr>
          </a:p>
          <a:p>
            <a:pPr eaLnBrk="1" hangingPunct="1"/>
            <a:r>
              <a:rPr lang="en-US" altLang="en-US" sz="2000">
                <a:latin typeface="Arial" panose="020B0604020202020204" pitchFamily="34" charset="0"/>
                <a:ea typeface="ＭＳ Ｐゴシック" panose="020B0600070205080204" pitchFamily="34" charset="-128"/>
              </a:rPr>
              <a:t>Angle between TF vectors shows relation b/w factors</a:t>
            </a:r>
          </a:p>
          <a:p>
            <a:pPr eaLnBrk="1" hangingPunct="1"/>
            <a:r>
              <a:rPr lang="en-US" altLang="en-US" sz="2000">
                <a:latin typeface="Arial" panose="020B0604020202020204" pitchFamily="34" charset="0"/>
                <a:ea typeface="ＭＳ Ｐゴシック" panose="020B0600070205080204" pitchFamily="34" charset="-128"/>
              </a:rPr>
              <a:t>Closeness of points gives clustering of "sites" </a:t>
            </a:r>
            <a:endParaRPr lang="en-US" altLang="en-US" sz="1400">
              <a:latin typeface="Arial" panose="020B0604020202020204" pitchFamily="34" charset="0"/>
              <a:ea typeface="ＭＳ Ｐゴシック" panose="020B0600070205080204" pitchFamily="34" charset="-128"/>
            </a:endParaRPr>
          </a:p>
          <a:p>
            <a:pPr eaLnBrk="1" hangingPunct="1"/>
            <a:r>
              <a:rPr lang="en-US" altLang="en-US" sz="2000">
                <a:latin typeface="Arial" panose="020B0604020202020204" pitchFamily="34" charset="0"/>
                <a:ea typeface="ＭＳ Ｐゴシック" panose="020B0600070205080204" pitchFamily="34" charset="-128"/>
              </a:rPr>
              <a:t>Projection of site onto vector gives degree to which site is assoc. with a particular factor</a:t>
            </a:r>
          </a:p>
        </p:txBody>
      </p:sp>
      <p:pic>
        <p:nvPicPr>
          <p:cNvPr id="117764" name="Picture 5">
            <a:extLst>
              <a:ext uri="{FF2B5EF4-FFF2-40B4-BE49-F238E27FC236}">
                <a16:creationId xmlns:a16="http://schemas.microsoft.com/office/drawing/2014/main" id="{F3F1F4E0-3A44-4548-8CF2-181AEB2DD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77800"/>
            <a:ext cx="42465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7">
            <a:extLst>
              <a:ext uri="{FF2B5EF4-FFF2-40B4-BE49-F238E27FC236}">
                <a16:creationId xmlns:a16="http://schemas.microsoft.com/office/drawing/2014/main" id="{8E55CE73-375B-DB49-A2FE-459F549987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168275"/>
            <a:ext cx="42846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0E9C8B0-0165-0C4B-9BDC-184DDB9C164D}"/>
              </a:ext>
            </a:extLst>
          </p:cNvPr>
          <p:cNvSpPr>
            <a:spLocks noGrp="1"/>
          </p:cNvSpPr>
          <p:nvPr>
            <p:ph type="sldNum" sz="quarter" idx="12"/>
          </p:nvPr>
        </p:nvSpPr>
        <p:spPr/>
        <p:txBody>
          <a:bodyPr/>
          <a:lstStyle/>
          <a:p>
            <a:pPr>
              <a:defRPr/>
            </a:pPr>
            <a:fld id="{265AA030-E5A5-E74D-96AE-A13CA8C6FB26}" type="slidenum">
              <a:rPr lang="en-US" altLang="en-US" smtClean="0"/>
              <a:pPr>
                <a:defRPr/>
              </a:pPr>
              <a:t>6</a:t>
            </a:fld>
            <a:endParaRPr lang="en-US" altLang="en-US"/>
          </a:p>
        </p:txBody>
      </p:sp>
    </p:spTree>
    <p:extLst>
      <p:ext uri="{BB962C8B-B14F-4D97-AF65-F5344CB8AC3E}">
        <p14:creationId xmlns:p14="http://schemas.microsoft.com/office/powerpoint/2010/main" val="3222164040"/>
      </p:ext>
    </p:extLst>
  </p:cSld>
  <p:clrMapOvr>
    <a:masterClrMapping/>
  </p:clrMapOvr>
  <p:transition advTm="6130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a:extLst>
              <a:ext uri="{FF2B5EF4-FFF2-40B4-BE49-F238E27FC236}">
                <a16:creationId xmlns:a16="http://schemas.microsoft.com/office/drawing/2014/main" id="{765A4D4C-DCA1-CD4D-9F91-73A3221DD910}"/>
              </a:ext>
            </a:extLst>
          </p:cNvPr>
          <p:cNvSpPr>
            <a:spLocks noGrp="1" noChangeArrowheads="1"/>
          </p:cNvSpPr>
          <p:nvPr>
            <p:ph type="title" idx="4294967295"/>
          </p:nvPr>
        </p:nvSpPr>
        <p:spPr>
          <a:xfrm>
            <a:off x="185738" y="4222750"/>
            <a:ext cx="2184400" cy="1377950"/>
          </a:xfrm>
        </p:spPr>
        <p:txBody>
          <a:bodyPr rtlCol="0">
            <a:normAutofit fontScale="90000"/>
          </a:bodyPr>
          <a:lstStyle/>
          <a:p>
            <a:pPr eaLnBrk="1" fontAlgn="auto" hangingPunct="1">
              <a:spcAft>
                <a:spcPts val="0"/>
              </a:spcAft>
              <a:defRPr/>
            </a:pPr>
            <a:r>
              <a:rPr lang="en-US">
                <a:latin typeface="Arial" charset="0"/>
                <a:ea typeface="+mj-ea"/>
              </a:rPr>
              <a:t>Results of Biplot</a:t>
            </a:r>
          </a:p>
        </p:txBody>
      </p:sp>
      <p:sp>
        <p:nvSpPr>
          <p:cNvPr id="119810" name="Text Box 4">
            <a:extLst>
              <a:ext uri="{FF2B5EF4-FFF2-40B4-BE49-F238E27FC236}">
                <a16:creationId xmlns:a16="http://schemas.microsoft.com/office/drawing/2014/main" id="{26763956-EBBC-3B48-85EB-587599E3EAD5}"/>
              </a:ext>
            </a:extLst>
          </p:cNvPr>
          <p:cNvSpPr txBox="1">
            <a:spLocks noChangeArrowheads="1"/>
          </p:cNvSpPr>
          <p:nvPr/>
        </p:nvSpPr>
        <p:spPr bwMode="auto">
          <a:xfrm>
            <a:off x="0" y="5951538"/>
            <a:ext cx="1733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0" tIns="45716" rIns="91430" bIns="45716">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Zhang et al. (2007) Gen. Res.</a:t>
            </a:r>
          </a:p>
        </p:txBody>
      </p:sp>
      <p:sp>
        <p:nvSpPr>
          <p:cNvPr id="119811" name="Rectangle 5">
            <a:extLst>
              <a:ext uri="{FF2B5EF4-FFF2-40B4-BE49-F238E27FC236}">
                <a16:creationId xmlns:a16="http://schemas.microsoft.com/office/drawing/2014/main" id="{FFB4D0A2-F6C8-C648-96C4-5A786CF82224}"/>
              </a:ext>
            </a:extLst>
          </p:cNvPr>
          <p:cNvSpPr>
            <a:spLocks noGrp="1"/>
          </p:cNvSpPr>
          <p:nvPr>
            <p:ph type="body" idx="4294967295"/>
          </p:nvPr>
        </p:nvSpPr>
        <p:spPr>
          <a:xfrm>
            <a:off x="2247900" y="4270375"/>
            <a:ext cx="6572250" cy="3968750"/>
          </a:xfrm>
        </p:spPr>
        <p:txBody>
          <a:bodyPr/>
          <a:lstStyle/>
          <a:p>
            <a:pPr eaLnBrk="1" hangingPunct="1"/>
            <a:r>
              <a:rPr lang="en-US" altLang="en-US" sz="2000">
                <a:latin typeface="Arial" panose="020B0604020202020204" pitchFamily="34" charset="0"/>
                <a:ea typeface="ＭＳ Ｐゴシック" panose="020B0600070205080204" pitchFamily="34" charset="-128"/>
              </a:rPr>
              <a:t>Biplot groups TFs into sequence-specific and sequence-nonspecific clusters. </a:t>
            </a:r>
          </a:p>
          <a:p>
            <a:pPr lvl="1" eaLnBrk="1" hangingPunct="1"/>
            <a:r>
              <a:rPr lang="en-US" altLang="en-US" sz="1400">
                <a:latin typeface="Arial" panose="020B0604020202020204" pitchFamily="34" charset="0"/>
                <a:ea typeface="ＭＳ Ｐゴシック" panose="020B0600070205080204" pitchFamily="34" charset="-128"/>
              </a:rPr>
              <a:t>c-Myc may behave more like a sequence-nonspecific TF. </a:t>
            </a:r>
          </a:p>
          <a:p>
            <a:pPr lvl="1" eaLnBrk="1" hangingPunct="1"/>
            <a:r>
              <a:rPr lang="en-US" altLang="en-US" sz="1400">
                <a:latin typeface="Arial" panose="020B0604020202020204" pitchFamily="34" charset="0"/>
                <a:ea typeface="ＭＳ Ｐゴシック" panose="020B0600070205080204" pitchFamily="34" charset="-128"/>
              </a:rPr>
              <a:t>H3K27me3 functions in a transcriptional regulatory process in a rather sequence-specific manner. </a:t>
            </a:r>
          </a:p>
          <a:p>
            <a:pPr eaLnBrk="1" hangingPunct="1"/>
            <a:r>
              <a:rPr lang="en-US" altLang="en-US" sz="2000">
                <a:latin typeface="Arial" panose="020B0604020202020204" pitchFamily="34" charset="0"/>
                <a:ea typeface="ＭＳ Ｐゴシック" panose="020B0600070205080204" pitchFamily="34" charset="-128"/>
              </a:rPr>
              <a:t>Genomic Bins are associated with different TFs and in this fashion each bin is "annotated" by closest TF cluster</a:t>
            </a:r>
          </a:p>
        </p:txBody>
      </p:sp>
      <p:pic>
        <p:nvPicPr>
          <p:cNvPr id="119812" name="Picture 6">
            <a:extLst>
              <a:ext uri="{FF2B5EF4-FFF2-40B4-BE49-F238E27FC236}">
                <a16:creationId xmlns:a16="http://schemas.microsoft.com/office/drawing/2014/main" id="{8C67B263-52F6-3B4C-A2C6-BE13B4A8F0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77800"/>
            <a:ext cx="42465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7">
            <a:extLst>
              <a:ext uri="{FF2B5EF4-FFF2-40B4-BE49-F238E27FC236}">
                <a16:creationId xmlns:a16="http://schemas.microsoft.com/office/drawing/2014/main" id="{D155A630-D7A8-5841-90AF-04726A798B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168275"/>
            <a:ext cx="42846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C97F148-FF79-7141-BC71-DE7F161F9E0F}"/>
              </a:ext>
            </a:extLst>
          </p:cNvPr>
          <p:cNvSpPr>
            <a:spLocks noGrp="1"/>
          </p:cNvSpPr>
          <p:nvPr>
            <p:ph type="sldNum" sz="quarter" idx="12"/>
          </p:nvPr>
        </p:nvSpPr>
        <p:spPr/>
        <p:txBody>
          <a:bodyPr/>
          <a:lstStyle/>
          <a:p>
            <a:pPr>
              <a:defRPr/>
            </a:pPr>
            <a:fld id="{265AA030-E5A5-E74D-96AE-A13CA8C6FB26}" type="slidenum">
              <a:rPr lang="en-US" altLang="en-US" smtClean="0"/>
              <a:pPr>
                <a:defRPr/>
              </a:pPr>
              <a:t>7</a:t>
            </a:fld>
            <a:endParaRPr lang="en-US" altLang="en-US"/>
          </a:p>
        </p:txBody>
      </p:sp>
    </p:spTree>
    <p:extLst>
      <p:ext uri="{BB962C8B-B14F-4D97-AF65-F5344CB8AC3E}">
        <p14:creationId xmlns:p14="http://schemas.microsoft.com/office/powerpoint/2010/main" val="2017011474"/>
      </p:ext>
    </p:extLst>
  </p:cSld>
  <p:clrMapOvr>
    <a:masterClrMapping/>
  </p:clrMapOvr>
  <p:transition advTm="3886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3">
            <a:extLst>
              <a:ext uri="{FF2B5EF4-FFF2-40B4-BE49-F238E27FC236}">
                <a16:creationId xmlns:a16="http://schemas.microsoft.com/office/drawing/2014/main" id="{DDCFDD63-063F-3041-A835-C892DF014695}"/>
              </a:ext>
            </a:extLst>
          </p:cNvPr>
          <p:cNvSpPr>
            <a:spLocks noGrp="1"/>
          </p:cNvSpPr>
          <p:nvPr>
            <p:ph type="ctrTitle"/>
          </p:nvPr>
        </p:nvSpPr>
        <p:spPr/>
        <p:txBody>
          <a:bodyPr/>
          <a:lstStyle/>
          <a:p>
            <a:pPr eaLnBrk="1" hangingPunct="1"/>
            <a:r>
              <a:rPr lang="en-US" altLang="en-US">
                <a:latin typeface="Arial" panose="020B0604020202020204" pitchFamily="34" charset="0"/>
                <a:ea typeface="ＭＳ Ｐゴシック" panose="020B0600070205080204" pitchFamily="34" charset="-128"/>
              </a:rPr>
              <a:t>Unsupervised Mining</a:t>
            </a:r>
          </a:p>
        </p:txBody>
      </p:sp>
      <p:sp>
        <p:nvSpPr>
          <p:cNvPr id="194562" name="Subtitle 4">
            <a:extLst>
              <a:ext uri="{FF2B5EF4-FFF2-40B4-BE49-F238E27FC236}">
                <a16:creationId xmlns:a16="http://schemas.microsoft.com/office/drawing/2014/main" id="{C7326463-63B5-DF4E-8F1B-DF76FF8A79F9}"/>
              </a:ext>
            </a:extLst>
          </p:cNvPr>
          <p:cNvSpPr>
            <a:spLocks noGrp="1"/>
          </p:cNvSpPr>
          <p:nvPr>
            <p:ph type="subTitle" idx="1"/>
          </p:nvPr>
        </p:nvSpPr>
        <p:spPr/>
        <p:txBody>
          <a:bodyPr rtlCol="0">
            <a:normAutofit/>
          </a:bodyPr>
          <a:lstStyle/>
          <a:p>
            <a:pPr eaLnBrk="1" fontAlgn="auto" hangingPunct="1">
              <a:spcAft>
                <a:spcPts val="0"/>
              </a:spcAft>
              <a:buFont typeface="Arial"/>
              <a:buNone/>
              <a:defRPr/>
            </a:pPr>
            <a:r>
              <a:rPr lang="en-US" dirty="0">
                <a:latin typeface="Arial" charset="0"/>
                <a:ea typeface="+mn-ea"/>
                <a:cs typeface="+mn-cs"/>
              </a:rPr>
              <a:t>RCA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Google Shape;61;p14">
            <a:extLst>
              <a:ext uri="{FF2B5EF4-FFF2-40B4-BE49-F238E27FC236}">
                <a16:creationId xmlns:a16="http://schemas.microsoft.com/office/drawing/2014/main" id="{BF00E1B9-E8AD-C641-9811-E574FEF3469D}"/>
              </a:ext>
            </a:extLst>
          </p:cNvPr>
          <p:cNvSpPr>
            <a:spLocks noGrp="1"/>
          </p:cNvSpPr>
          <p:nvPr>
            <p:ph type="title"/>
          </p:nvPr>
        </p:nvSpPr>
        <p:spPr>
          <a:xfrm>
            <a:off x="311150" y="104775"/>
            <a:ext cx="8521700" cy="573088"/>
          </a:xfrm>
        </p:spPr>
        <p:txBody>
          <a:bodyPr/>
          <a:lstStyle/>
          <a:p>
            <a:pPr>
              <a:spcBef>
                <a:spcPct val="0"/>
              </a:spcBef>
              <a:spcAft>
                <a:spcPct val="0"/>
              </a:spcAft>
            </a:pPr>
            <a:r>
              <a:rPr lang="en-US" altLang="en-US">
                <a:ea typeface="ＭＳ Ｐゴシック" panose="020B0600070205080204" pitchFamily="34" charset="-128"/>
              </a:rPr>
              <a:t>What is RCA?</a:t>
            </a:r>
          </a:p>
        </p:txBody>
      </p:sp>
      <p:sp>
        <p:nvSpPr>
          <p:cNvPr id="123906" name="Google Shape;62;p14">
            <a:extLst>
              <a:ext uri="{FF2B5EF4-FFF2-40B4-BE49-F238E27FC236}">
                <a16:creationId xmlns:a16="http://schemas.microsoft.com/office/drawing/2014/main" id="{4C45A899-4747-9B41-96D0-C8247E0F1A27}"/>
              </a:ext>
            </a:extLst>
          </p:cNvPr>
          <p:cNvSpPr>
            <a:spLocks noGrp="1"/>
          </p:cNvSpPr>
          <p:nvPr>
            <p:ph type="body" idx="1"/>
          </p:nvPr>
        </p:nvSpPr>
        <p:spPr>
          <a:xfrm>
            <a:off x="311150" y="1135063"/>
            <a:ext cx="8521700" cy="3416300"/>
          </a:xfrm>
        </p:spPr>
        <p:txBody>
          <a:bodyPr/>
          <a:lstStyle/>
          <a:p>
            <a:pPr>
              <a:spcBef>
                <a:spcPct val="0"/>
              </a:spcBef>
              <a:spcAft>
                <a:spcPct val="0"/>
              </a:spcAft>
            </a:pPr>
            <a:r>
              <a:rPr lang="en-US" altLang="en-US" sz="2400">
                <a:ea typeface="ＭＳ Ｐゴシック" panose="020B0600070205080204" pitchFamily="34" charset="-128"/>
              </a:rPr>
              <a:t>RCA stands for </a:t>
            </a:r>
            <a:r>
              <a:rPr lang="en-US" altLang="en-US" sz="2400" b="1">
                <a:ea typeface="ＭＳ Ｐゴシック" panose="020B0600070205080204" pitchFamily="34" charset="-128"/>
              </a:rPr>
              <a:t>Reference </a:t>
            </a:r>
            <a:r>
              <a:rPr lang="en-US" altLang="en-US" sz="2400">
                <a:ea typeface="ＭＳ Ｐゴシック" panose="020B0600070205080204" pitchFamily="34" charset="-128"/>
              </a:rPr>
              <a:t>Component Analysis</a:t>
            </a:r>
            <a:br>
              <a:rPr lang="en-US" altLang="en-US" sz="2400">
                <a:ea typeface="ＭＳ Ｐゴシック" panose="020B0600070205080204" pitchFamily="34" charset="-128"/>
              </a:rPr>
            </a:br>
            <a:endParaRPr lang="en-US" altLang="en-US" sz="2400">
              <a:ea typeface="ＭＳ Ｐゴシック" panose="020B0600070205080204" pitchFamily="34" charset="-128"/>
            </a:endParaRPr>
          </a:p>
          <a:p>
            <a:pPr>
              <a:spcBef>
                <a:spcPct val="0"/>
              </a:spcBef>
              <a:spcAft>
                <a:spcPct val="0"/>
              </a:spcAft>
            </a:pPr>
            <a:r>
              <a:rPr lang="en-US" altLang="en-US" sz="2400">
                <a:ea typeface="ＭＳ Ｐゴシック" panose="020B0600070205080204" pitchFamily="34" charset="-128"/>
              </a:rPr>
              <a:t>RCA is an algorithm that expands the standard PCA to address noisy data:</a:t>
            </a:r>
          </a:p>
          <a:p>
            <a:pPr lvl="1">
              <a:spcBef>
                <a:spcPct val="0"/>
              </a:spcBef>
              <a:spcAft>
                <a:spcPct val="0"/>
              </a:spcAft>
            </a:pPr>
            <a:r>
              <a:rPr lang="en-US" altLang="en-US" sz="2400">
                <a:ea typeface="ＭＳ Ｐゴシック" panose="020B0600070205080204" pitchFamily="34" charset="-128"/>
              </a:rPr>
              <a:t>Batch effect</a:t>
            </a:r>
          </a:p>
          <a:p>
            <a:pPr lvl="1">
              <a:spcBef>
                <a:spcPct val="0"/>
              </a:spcBef>
              <a:spcAft>
                <a:spcPct val="0"/>
              </a:spcAft>
            </a:pPr>
            <a:r>
              <a:rPr lang="en-US" altLang="en-US" sz="2400">
                <a:ea typeface="ＭＳ Ｐゴシック" panose="020B0600070205080204" pitchFamily="34" charset="-128"/>
              </a:rPr>
              <a:t>Low  signal to noise datasets</a:t>
            </a:r>
            <a:br>
              <a:rPr lang="en-US" altLang="en-US" sz="2400">
                <a:ea typeface="ＭＳ Ｐゴシック" panose="020B0600070205080204" pitchFamily="34" charset="-128"/>
              </a:rPr>
            </a:br>
            <a:endParaRPr lang="en-US" altLang="en-US" sz="2400">
              <a:ea typeface="ＭＳ Ｐゴシック" panose="020B0600070205080204" pitchFamily="34" charset="-128"/>
            </a:endParaRPr>
          </a:p>
          <a:p>
            <a:pPr>
              <a:spcBef>
                <a:spcPct val="0"/>
              </a:spcBef>
              <a:spcAft>
                <a:spcPct val="0"/>
              </a:spcAft>
            </a:pPr>
            <a:r>
              <a:rPr lang="en-US" altLang="en-US" sz="2400">
                <a:ea typeface="ＭＳ Ｐゴシック" panose="020B0600070205080204" pitchFamily="34" charset="-128"/>
              </a:rPr>
              <a:t>It is still an unsupervised clustering method but, RCA adds external information to address noisy data:</a:t>
            </a:r>
          </a:p>
          <a:p>
            <a:pPr lvl="1">
              <a:spcBef>
                <a:spcPct val="0"/>
              </a:spcBef>
              <a:spcAft>
                <a:spcPct val="0"/>
              </a:spcAft>
            </a:pPr>
            <a:r>
              <a:rPr lang="en-US" altLang="en-US" sz="2400">
                <a:ea typeface="ＭＳ Ｐゴシック" panose="020B0600070205080204" pitchFamily="34" charset="-128"/>
              </a:rPr>
              <a:t>Instead of projecting the original data into new axis</a:t>
            </a:r>
          </a:p>
          <a:p>
            <a:pPr lvl="1">
              <a:spcBef>
                <a:spcPct val="0"/>
              </a:spcBef>
              <a:spcAft>
                <a:spcPct val="0"/>
              </a:spcAft>
            </a:pPr>
            <a:r>
              <a:rPr lang="en-US" altLang="en-US" sz="2400">
                <a:ea typeface="ＭＳ Ｐゴシック" panose="020B0600070205080204" pitchFamily="34" charset="-128"/>
              </a:rPr>
              <a:t>It first correlates the original data to a reference panel</a:t>
            </a:r>
          </a:p>
          <a:p>
            <a:pPr lvl="1">
              <a:spcBef>
                <a:spcPct val="0"/>
              </a:spcBef>
              <a:spcAft>
                <a:spcPct val="0"/>
              </a:spcAft>
            </a:pPr>
            <a:r>
              <a:rPr lang="en-US" altLang="en-US" sz="2400">
                <a:ea typeface="ＭＳ Ｐゴシック" panose="020B0600070205080204" pitchFamily="34" charset="-128"/>
              </a:rPr>
              <a:t>And then, performs PCA on the correlations</a:t>
            </a:r>
            <a:br>
              <a:rPr lang="en-US" altLang="en-US" sz="2400">
                <a:ea typeface="ＭＳ Ｐゴシック" panose="020B0600070205080204" pitchFamily="34" charset="-128"/>
              </a:rPr>
            </a:br>
            <a:endParaRPr lang="en-US" altLang="en-US" sz="2400">
              <a:ea typeface="ＭＳ Ｐゴシック" panose="020B0600070205080204" pitchFamily="34" charset="-128"/>
            </a:endParaRPr>
          </a:p>
          <a:p>
            <a:pPr>
              <a:spcBef>
                <a:spcPct val="0"/>
              </a:spcBef>
              <a:spcAft>
                <a:spcPct val="0"/>
              </a:spcAft>
            </a:pPr>
            <a:r>
              <a:rPr lang="en-US" altLang="en-US" sz="2400">
                <a:ea typeface="ＭＳ Ｐゴシック" panose="020B0600070205080204" pitchFamily="34" charset="-128"/>
              </a:rPr>
              <a:t>In single-cell or bulk RNA-seq  </a:t>
            </a:r>
          </a:p>
        </p:txBody>
      </p:sp>
      <p:sp>
        <p:nvSpPr>
          <p:cNvPr id="2" name="Slide Number Placeholder 1">
            <a:extLst>
              <a:ext uri="{FF2B5EF4-FFF2-40B4-BE49-F238E27FC236}">
                <a16:creationId xmlns:a16="http://schemas.microsoft.com/office/drawing/2014/main" id="{23D78D4E-D0A6-F14A-905F-9B005A2C9C01}"/>
              </a:ext>
            </a:extLst>
          </p:cNvPr>
          <p:cNvSpPr>
            <a:spLocks noGrp="1"/>
          </p:cNvSpPr>
          <p:nvPr>
            <p:ph type="sldNum" idx="10"/>
          </p:nvPr>
        </p:nvSpPr>
        <p:spPr/>
        <p:txBody>
          <a:bodyPr/>
          <a:lstStyle/>
          <a:p>
            <a:pPr>
              <a:defRPr/>
            </a:pPr>
            <a:fld id="{45367A59-96C0-2B4E-8A73-33D35E5AC2E8}" type="slidenum">
              <a:rPr lang="en" smtClean="0"/>
              <a:pPr>
                <a:defRPr/>
              </a:pPr>
              <a:t>9</a:t>
            </a:fld>
            <a:endParaRPr lang="en"/>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10627</TotalTime>
  <Words>1562</Words>
  <Application>Microsoft Macintosh PowerPoint</Application>
  <PresentationFormat>On-screen Show (4:3)</PresentationFormat>
  <Paragraphs>232</Paragraphs>
  <Slides>22</Slides>
  <Notes>21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34" baseType="lpstr">
      <vt:lpstr>Arial</vt:lpstr>
      <vt:lpstr>Calibri</vt:lpstr>
      <vt:lpstr>Courier New</vt:lpstr>
      <vt:lpstr>Euclid Math One</vt:lpstr>
      <vt:lpstr>Helvetica</vt:lpstr>
      <vt:lpstr>Lucida Grande</vt:lpstr>
      <vt:lpstr>Symbol</vt:lpstr>
      <vt:lpstr>Office Theme</vt:lpstr>
      <vt:lpstr>3_cbb752_11apr10</vt:lpstr>
      <vt:lpstr>Black</vt:lpstr>
      <vt:lpstr>Basic-template-i0jhhsb-20160605</vt:lpstr>
      <vt:lpstr>Image</vt:lpstr>
      <vt:lpstr>Biomed. Data Science: Unsupervised Datamining D: SVD Extensions</vt:lpstr>
      <vt:lpstr>Unsupervised Mining</vt:lpstr>
      <vt:lpstr>Introduction</vt:lpstr>
      <vt:lpstr>PCA </vt:lpstr>
      <vt:lpstr>Biplot to Show Overall Relationship of TFs &amp; Sites  </vt:lpstr>
      <vt:lpstr>Results of Biplot</vt:lpstr>
      <vt:lpstr>Results of Biplot</vt:lpstr>
      <vt:lpstr>Unsupervised Mining</vt:lpstr>
      <vt:lpstr>What is RCA?</vt:lpstr>
      <vt:lpstr>Projection to external dataset</vt:lpstr>
      <vt:lpstr>PCA on correlation matrix</vt:lpstr>
      <vt:lpstr>Placing   Brain expression data  in context of all other Body Tissues (expression from GTEx)</vt:lpstr>
      <vt:lpstr>Unsupervised Mining</vt:lpstr>
      <vt:lpstr>PowerPoint Presentation</vt:lpstr>
      <vt:lpstr>PowerPoint Presentation</vt:lpstr>
      <vt:lpstr>Expressing data as matrices indexed by site, env. var., and pathway usage </vt:lpstr>
      <vt:lpstr>Simple Relationships: Pairwise Correlations</vt:lpstr>
      <vt:lpstr>Canonical Correlation Analysis:  Simultaneous weighting</vt:lpstr>
      <vt:lpstr>Canonical Correlation Analysis:  Simultaneous weighting</vt:lpstr>
      <vt:lpstr>CCA: Finding Variables  with Large Projections in "Correlation Circle"</vt:lpstr>
      <vt:lpstr>Circuit Map</vt:lpstr>
      <vt:lpstr>Conclusion #1: energy conversion strategy, temp and depth </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Data Mining</dc:title>
  <dc:creator>Michael Rutenberg Schoenberg</dc:creator>
  <cp:lastModifiedBy>Gerstein, Mark</cp:lastModifiedBy>
  <cp:revision>122</cp:revision>
  <dcterms:created xsi:type="dcterms:W3CDTF">2013-10-08T13:18:50Z</dcterms:created>
  <dcterms:modified xsi:type="dcterms:W3CDTF">2022-03-07T17:54:09Z</dcterms:modified>
</cp:coreProperties>
</file>