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mov" ContentType="video/quicktime"/>
  <Default Extension="mp4" ContentType="vide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26"/>
  </p:notesMasterIdLst>
  <p:sldIdLst>
    <p:sldId id="357" r:id="rId2"/>
    <p:sldId id="376" r:id="rId3"/>
    <p:sldId id="377" r:id="rId4"/>
    <p:sldId id="378" r:id="rId5"/>
    <p:sldId id="358" r:id="rId6"/>
    <p:sldId id="374" r:id="rId7"/>
    <p:sldId id="379" r:id="rId8"/>
    <p:sldId id="359" r:id="rId9"/>
    <p:sldId id="360" r:id="rId10"/>
    <p:sldId id="361" r:id="rId11"/>
    <p:sldId id="362" r:id="rId12"/>
    <p:sldId id="363" r:id="rId13"/>
    <p:sldId id="364" r:id="rId14"/>
    <p:sldId id="365" r:id="rId15"/>
    <p:sldId id="366" r:id="rId16"/>
    <p:sldId id="367" r:id="rId17"/>
    <p:sldId id="375" r:id="rId18"/>
    <p:sldId id="368" r:id="rId19"/>
    <p:sldId id="369" r:id="rId20"/>
    <p:sldId id="370" r:id="rId21"/>
    <p:sldId id="371" r:id="rId22"/>
    <p:sldId id="372" r:id="rId23"/>
    <p:sldId id="373" r:id="rId24"/>
    <p:sldId id="307" r:id="rId25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imes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imes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imes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imes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imes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imes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imes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imes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imes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BF2C"/>
    <a:srgbClr val="1FDFE3"/>
    <a:srgbClr val="10BA44"/>
    <a:srgbClr val="ABBA0E"/>
    <a:srgbClr val="18C5EF"/>
    <a:srgbClr val="349EE3"/>
    <a:srgbClr val="31BDE3"/>
    <a:srgbClr val="FF4AB4"/>
    <a:srgbClr val="E342A0"/>
    <a:srgbClr val="7BBA1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3333" autoAdjust="0"/>
  </p:normalViewPr>
  <p:slideViewPr>
    <p:cSldViewPr>
      <p:cViewPr varScale="1">
        <p:scale>
          <a:sx n="106" d="100"/>
          <a:sy n="106" d="100"/>
        </p:scale>
        <p:origin x="600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image" Target="../media/image16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effectLst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ffectLst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</a:extLst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ffectLst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effectLst/>
                <a:cs typeface="+mn-cs"/>
              </a:defRPr>
            </a:lvl1pPr>
          </a:lstStyle>
          <a:p>
            <a:pPr>
              <a:defRPr/>
            </a:pPr>
            <a:fld id="{0FFDE62C-5F15-2043-B2DF-DA42ABEFCC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7053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USNCTAM 2006: The Mechanics of New Materials for Everyday Life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2B9CDC-CB9E-CD42-BC1B-4B4DBBFFFD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3125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USNCTAM 2006: The Mechanics of New Materials for Everyday Life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31E13B-5FEB-644B-ABDF-92C9B6737C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6235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USNCTAM 2006: The Mechanics of New Materials for Everyday Life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586009-69F7-D143-80DA-8F42977434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3150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USNCTAM 2006: The Mechanics of New Materials for Everyday Life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1856AA-85A6-CF40-961A-EC1269D9AD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4806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USNCTAM 2006: The Mechanics of New Materials for Everyday Life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C75904-9BB0-5943-B1D6-FB0EFBB05FD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7548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USNCTAM 2006: The Mechanics of New Materials for Everyday Life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566351-0F4B-EF45-8FFF-D0E204CA4D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0078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USNCTAM 2006: The Mechanics of New Materials for Everyday Life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00B604-9EC1-6D4C-B8E3-0770B1DFA3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6046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USNCTAM 2006: The Mechanics of New Materials for Everyday Life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6F5536-304B-F046-8BEA-B9BDD674AB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82117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USNCTAM 2006: The Mechanics of New Materials for Everyday Life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21DBD3-A37B-D74F-9F72-96A98174FF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20183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USNCTAM 2006: The Mechanics of New Materials for Everyday Life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7C1D2C-6840-B243-AE38-D76E9F6B0B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2971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USNCTAM 2006: The Mechanics of New Materials for Everyday Life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47E9FA-551D-254F-80B7-8545519579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03054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effectLst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effectLst/>
                <a:cs typeface="+mn-cs"/>
              </a:defRPr>
            </a:lvl1pPr>
          </a:lstStyle>
          <a:p>
            <a:pPr>
              <a:defRPr/>
            </a:pPr>
            <a:r>
              <a:rPr lang="en-US"/>
              <a:t>USNCTAM 2006: The Mechanics of New Materials for Everyday Life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effectLst/>
                <a:cs typeface="+mn-cs"/>
              </a:defRPr>
            </a:lvl1pPr>
          </a:lstStyle>
          <a:p>
            <a:pPr>
              <a:defRPr/>
            </a:pPr>
            <a:fld id="{7AF0B086-A5C2-4B42-B676-B6A4CC21D5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17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16.emf"/><Relationship Id="rId4" Type="http://schemas.openxmlformats.org/officeDocument/2006/relationships/oleObject" Target="../embeddings/oleObject1.bin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emf"/><Relationship Id="rId3" Type="http://schemas.openxmlformats.org/officeDocument/2006/relationships/image" Target="../media/image22.png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35.emf"/><Relationship Id="rId4" Type="http://schemas.openxmlformats.org/officeDocument/2006/relationships/oleObject" Target="../embeddings/oleObject4.bin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457200" y="381000"/>
            <a:ext cx="84201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600" dirty="0">
                <a:solidFill>
                  <a:schemeClr val="accent2"/>
                </a:solidFill>
                <a:effectLst/>
                <a:cs typeface="+mn-cs"/>
              </a:rPr>
              <a:t>Molecular simulations of intrinsically disordered proteins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057400" y="3886200"/>
            <a:ext cx="222874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Elizabeth Rhoades, </a:t>
            </a:r>
          </a:p>
          <a:p>
            <a:r>
              <a:rPr lang="en-US" sz="2000" dirty="0"/>
              <a:t>Chemistry, </a:t>
            </a:r>
            <a:r>
              <a:rPr lang="en-US" sz="2000" dirty="0" err="1"/>
              <a:t>UPenn</a:t>
            </a:r>
            <a:endParaRPr lang="en-US" sz="2000" dirty="0"/>
          </a:p>
        </p:txBody>
      </p:sp>
      <p:pic>
        <p:nvPicPr>
          <p:cNvPr id="5" name="Picture 4" descr="Unknow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4733" y="5827183"/>
            <a:ext cx="1023067" cy="103081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800600" y="4038600"/>
            <a:ext cx="172284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Wendell Smith</a:t>
            </a:r>
          </a:p>
          <a:p>
            <a:r>
              <a:rPr lang="en-US" sz="2000" dirty="0"/>
              <a:t>Physics</a:t>
            </a:r>
          </a:p>
        </p:txBody>
      </p:sp>
      <p:pic>
        <p:nvPicPr>
          <p:cNvPr id="8" name="Picture 7" descr="RBSIheader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5929884"/>
            <a:ext cx="6629400" cy="928116"/>
          </a:xfrm>
          <a:prstGeom prst="rect">
            <a:avLst/>
          </a:prstGeom>
        </p:spPr>
      </p:pic>
      <p:pic>
        <p:nvPicPr>
          <p:cNvPr id="9" name="Picture 8" descr="Unknown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5808133"/>
            <a:ext cx="1117600" cy="1016000"/>
          </a:xfrm>
          <a:prstGeom prst="rect">
            <a:avLst/>
          </a:prstGeom>
        </p:spPr>
      </p:pic>
      <p:pic>
        <p:nvPicPr>
          <p:cNvPr id="12" name="Picture 11" descr="Wendell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63" t="10370" r="23888" b="20494"/>
          <a:stretch/>
        </p:blipFill>
        <p:spPr>
          <a:xfrm>
            <a:off x="4800600" y="1752600"/>
            <a:ext cx="1828800" cy="2197699"/>
          </a:xfrm>
          <a:prstGeom prst="rect">
            <a:avLst/>
          </a:prstGeom>
        </p:spPr>
      </p:pic>
      <p:pic>
        <p:nvPicPr>
          <p:cNvPr id="16" name="Picture 15" descr="rhoades_temp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1905000"/>
            <a:ext cx="2425700" cy="18796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685800" y="4953000"/>
            <a:ext cx="74043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W. W. Smith, P.-Y. Ho, and CSO, “Calibrated </a:t>
            </a:r>
            <a:r>
              <a:rPr lang="en-US" sz="1800" dirty="0" err="1"/>
              <a:t>Langevin</a:t>
            </a:r>
            <a:r>
              <a:rPr lang="en-US" sz="1800" dirty="0"/>
              <a:t>-dynamics simulations</a:t>
            </a:r>
          </a:p>
          <a:p>
            <a:r>
              <a:rPr lang="en-US" sz="1800" dirty="0"/>
              <a:t>of intrinsically disordered proteins,” Phys. Rev. E 90 (2014) 042709.</a:t>
            </a:r>
          </a:p>
        </p:txBody>
      </p:sp>
    </p:spTree>
    <p:extLst>
      <p:ext uri="{BB962C8B-B14F-4D97-AF65-F5344CB8AC3E}">
        <p14:creationId xmlns:p14="http://schemas.microsoft.com/office/powerpoint/2010/main" val="25198097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6-04-17 at 11.01.55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0"/>
            <a:ext cx="6118622" cy="6858000"/>
          </a:xfrm>
          <a:prstGeom prst="rect">
            <a:avLst/>
          </a:prstGeom>
        </p:spPr>
      </p:pic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98632354"/>
              </p:ext>
            </p:extLst>
          </p:nvPr>
        </p:nvGraphicFramePr>
        <p:xfrm>
          <a:off x="423863" y="349250"/>
          <a:ext cx="1154112" cy="674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9" name="Equation" r:id="rId4" imgW="889000" imgH="520700" progId="Equation.3">
                  <p:embed/>
                </p:oleObj>
              </mc:Choice>
              <mc:Fallback>
                <p:oleObj name="Equation" r:id="rId4" imgW="889000" imgH="520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23863" y="349250"/>
                        <a:ext cx="1154112" cy="6746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325481"/>
              </p:ext>
            </p:extLst>
          </p:nvPr>
        </p:nvGraphicFramePr>
        <p:xfrm>
          <a:off x="381000" y="1066800"/>
          <a:ext cx="1285544" cy="730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0" name="Equation" r:id="rId6" imgW="825500" imgH="469900" progId="Equation.3">
                  <p:embed/>
                </p:oleObj>
              </mc:Choice>
              <mc:Fallback>
                <p:oleObj name="Equation" r:id="rId6" imgW="825500" imgH="469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81000" y="1066800"/>
                        <a:ext cx="1285544" cy="7302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533400" y="2057400"/>
            <a:ext cx="7570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ε</a:t>
            </a:r>
            <a:r>
              <a:rPr lang="en-US" baseline="-25000" dirty="0" err="1"/>
              <a:t>i</a:t>
            </a:r>
            <a:r>
              <a:rPr lang="en-US" baseline="-25000" dirty="0"/>
              <a:t> </a:t>
            </a:r>
            <a:r>
              <a:rPr lang="en-US" dirty="0"/>
              <a:t>&gt;0</a:t>
            </a:r>
          </a:p>
        </p:txBody>
      </p:sp>
    </p:spTree>
    <p:extLst>
      <p:ext uri="{BB962C8B-B14F-4D97-AF65-F5344CB8AC3E}">
        <p14:creationId xmlns:p14="http://schemas.microsoft.com/office/powerpoint/2010/main" val="16951500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6-04-17 at 11.04.2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3847" y="0"/>
            <a:ext cx="55352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0278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6-04-18 at 8.30.30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0"/>
            <a:ext cx="5307244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1000" y="1905000"/>
            <a:ext cx="12218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hydrophobic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81000" y="2709446"/>
            <a:ext cx="11306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hydrophilic</a:t>
            </a:r>
          </a:p>
        </p:txBody>
      </p:sp>
    </p:spTree>
    <p:extLst>
      <p:ext uri="{BB962C8B-B14F-4D97-AF65-F5344CB8AC3E}">
        <p14:creationId xmlns:p14="http://schemas.microsoft.com/office/powerpoint/2010/main" val="41553069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6000" y="-112931"/>
            <a:ext cx="44294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accent2"/>
                </a:solidFill>
              </a:rPr>
              <a:t>Coarse-grained model</a:t>
            </a:r>
          </a:p>
        </p:txBody>
      </p:sp>
      <p:sp>
        <p:nvSpPr>
          <p:cNvPr id="3" name="Oval 2"/>
          <p:cNvSpPr/>
          <p:nvPr/>
        </p:nvSpPr>
        <p:spPr bwMode="auto">
          <a:xfrm>
            <a:off x="1066800" y="2514600"/>
            <a:ext cx="533400" cy="533400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" charset="0"/>
              <a:ea typeface="ＭＳ Ｐゴシック" charset="0"/>
            </a:endParaRPr>
          </a:p>
        </p:txBody>
      </p:sp>
      <p:sp>
        <p:nvSpPr>
          <p:cNvPr id="4" name="Oval 3"/>
          <p:cNvSpPr/>
          <p:nvPr/>
        </p:nvSpPr>
        <p:spPr bwMode="auto">
          <a:xfrm>
            <a:off x="1600200" y="2514600"/>
            <a:ext cx="533400" cy="533400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" charset="0"/>
              <a:ea typeface="ＭＳ Ｐゴシック" charset="0"/>
            </a:endParaRPr>
          </a:p>
        </p:txBody>
      </p:sp>
      <p:sp>
        <p:nvSpPr>
          <p:cNvPr id="5" name="Oval 4"/>
          <p:cNvSpPr/>
          <p:nvPr/>
        </p:nvSpPr>
        <p:spPr bwMode="auto">
          <a:xfrm>
            <a:off x="2133600" y="2514600"/>
            <a:ext cx="533400" cy="533400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" charset="0"/>
              <a:ea typeface="ＭＳ Ｐゴシック" charset="0"/>
            </a:endParaRPr>
          </a:p>
        </p:txBody>
      </p:sp>
      <p:sp>
        <p:nvSpPr>
          <p:cNvPr id="6" name="Oval 5"/>
          <p:cNvSpPr/>
          <p:nvPr/>
        </p:nvSpPr>
        <p:spPr bwMode="auto">
          <a:xfrm>
            <a:off x="2667000" y="2514600"/>
            <a:ext cx="533400" cy="533400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" charset="0"/>
              <a:ea typeface="ＭＳ Ｐゴシック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43000" y="2514600"/>
            <a:ext cx="2701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i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295400" y="3276600"/>
            <a:ext cx="17065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M</a:t>
            </a:r>
            <a:r>
              <a:rPr lang="en-US" baseline="-25000" dirty="0" err="1"/>
              <a:t>i</a:t>
            </a:r>
            <a:r>
              <a:rPr lang="en-US" dirty="0"/>
              <a:t>, </a:t>
            </a:r>
            <a:r>
              <a:rPr lang="en-US" dirty="0" err="1"/>
              <a:t>σ</a:t>
            </a:r>
            <a:r>
              <a:rPr lang="en-US" baseline="-25000" dirty="0" err="1"/>
              <a:t>i</a:t>
            </a:r>
            <a:r>
              <a:rPr lang="en-US" dirty="0"/>
              <a:t>, </a:t>
            </a:r>
            <a:r>
              <a:rPr lang="en-US" dirty="0" err="1"/>
              <a:t>ε</a:t>
            </a:r>
            <a:r>
              <a:rPr lang="en-US" baseline="-25000" dirty="0" err="1"/>
              <a:t>i</a:t>
            </a:r>
            <a:r>
              <a:rPr lang="en-US" dirty="0"/>
              <a:t>, Q</a:t>
            </a:r>
            <a:r>
              <a:rPr lang="en-US" baseline="-25000" dirty="0"/>
              <a:t>i</a:t>
            </a:r>
          </a:p>
        </p:txBody>
      </p:sp>
      <p:pic>
        <p:nvPicPr>
          <p:cNvPr id="9" name="Picture 8" descr="Screen Shot 2016-04-18 at 8.37.58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533400"/>
            <a:ext cx="3136900" cy="18415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219200" y="3886200"/>
            <a:ext cx="164054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l=3.9Å</a:t>
            </a:r>
          </a:p>
          <a:p>
            <a:r>
              <a:rPr lang="en-US" dirty="0"/>
              <a:t>θ</a:t>
            </a:r>
            <a:r>
              <a:rPr lang="en-US" baseline="-25000" dirty="0"/>
              <a:t>0</a:t>
            </a:r>
            <a:r>
              <a:rPr lang="en-US" dirty="0"/>
              <a:t>=2.12 rad</a:t>
            </a:r>
          </a:p>
          <a:p>
            <a:r>
              <a:rPr lang="en-US" dirty="0" err="1"/>
              <a:t>λ</a:t>
            </a:r>
            <a:r>
              <a:rPr lang="en-US" dirty="0"/>
              <a:t>=9Å</a:t>
            </a:r>
          </a:p>
          <a:p>
            <a:r>
              <a:rPr lang="en-US" dirty="0"/>
              <a:t>α</a:t>
            </a:r>
            <a:r>
              <a:rPr lang="en-US" baseline="-25000" dirty="0"/>
              <a:t>CG</a:t>
            </a:r>
            <a:r>
              <a:rPr lang="en-US" dirty="0"/>
              <a:t>=</a:t>
            </a:r>
            <a:r>
              <a:rPr lang="en-US" dirty="0" err="1"/>
              <a:t>ε</a:t>
            </a:r>
            <a:r>
              <a:rPr lang="en-US" baseline="-25000" dirty="0" err="1"/>
              <a:t>A</a:t>
            </a:r>
            <a:r>
              <a:rPr lang="en-US" dirty="0"/>
              <a:t>/</a:t>
            </a:r>
            <a:r>
              <a:rPr lang="en-US" dirty="0" err="1"/>
              <a:t>ε</a:t>
            </a:r>
            <a:r>
              <a:rPr lang="en-US" baseline="-25000" dirty="0" err="1"/>
              <a:t>es</a:t>
            </a:r>
            <a:endParaRPr lang="en-US" baseline="-25000" dirty="0"/>
          </a:p>
        </p:txBody>
      </p:sp>
      <p:pic>
        <p:nvPicPr>
          <p:cNvPr id="11" name="Picture 10" descr="Screen Shot 2016-04-18 at 8.41.18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8700" y="2209800"/>
            <a:ext cx="5422900" cy="1028700"/>
          </a:xfrm>
          <a:prstGeom prst="rect">
            <a:avLst/>
          </a:prstGeom>
        </p:spPr>
      </p:pic>
      <p:pic>
        <p:nvPicPr>
          <p:cNvPr id="12" name="Picture 11" descr="Screen Shot 2016-04-18 at 8.45.47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7900" y="3124200"/>
            <a:ext cx="5245100" cy="3073400"/>
          </a:xfrm>
          <a:prstGeom prst="rect">
            <a:avLst/>
          </a:prstGeom>
        </p:spPr>
      </p:pic>
      <p:pic>
        <p:nvPicPr>
          <p:cNvPr id="13" name="Picture 12" descr="Screen Shot 2016-04-18 at 8.46.59 A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0" y="5943600"/>
            <a:ext cx="2895600" cy="1066800"/>
          </a:xfrm>
          <a:prstGeom prst="rect">
            <a:avLst/>
          </a:prstGeom>
        </p:spPr>
      </p:pic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74556922"/>
              </p:ext>
            </p:extLst>
          </p:nvPr>
        </p:nvGraphicFramePr>
        <p:xfrm>
          <a:off x="1295400" y="5638800"/>
          <a:ext cx="1059873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8" name="Equation" r:id="rId7" imgW="647700" imgH="279400" progId="Equation.3">
                  <p:embed/>
                </p:oleObj>
              </mc:Choice>
              <mc:Fallback>
                <p:oleObj name="Equation" r:id="rId7" imgW="647700" imgH="279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295400" y="5638800"/>
                        <a:ext cx="1059873" cy="457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505302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6-04-18 at 8.43.48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9244" y="0"/>
            <a:ext cx="48375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8488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6-04-18 at 8.51.33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55021"/>
            <a:ext cx="9144000" cy="2893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5877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6-04-18 at 10.35.49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0"/>
            <a:ext cx="6350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3986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GNprotsAB-aS-full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79525" y="177800"/>
            <a:ext cx="67548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80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6-04-18 at 10.38.25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1015" y="0"/>
            <a:ext cx="490970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2212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6-04-18 at 10.47.58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6700" y="457200"/>
            <a:ext cx="6464300" cy="561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8330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1.jpg                                                         00073EBDMacintosh HD                   C05C5288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99" b="62180"/>
          <a:stretch>
            <a:fillRect/>
          </a:stretch>
        </p:blipFill>
        <p:spPr bwMode="auto">
          <a:xfrm>
            <a:off x="1371600" y="609600"/>
            <a:ext cx="7239000" cy="1643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3"/>
          <p:cNvSpPr txBox="1">
            <a:spLocks/>
          </p:cNvSpPr>
          <p:nvPr/>
        </p:nvSpPr>
        <p:spPr bwMode="auto">
          <a:xfrm>
            <a:off x="3048000" y="228600"/>
            <a:ext cx="3481388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 r:embed="rId3"/>
                  <a:srcRect/>
                  <a:tile tx="0" ty="0" sx="100000" sy="100000" flip="none" algn="tl"/>
                </a:blip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accent2"/>
                </a:solidFill>
              </a:rPr>
              <a:t>Protein Aggregation</a:t>
            </a:r>
          </a:p>
        </p:txBody>
      </p:sp>
      <p:sp>
        <p:nvSpPr>
          <p:cNvPr id="4" name="Text Box 4"/>
          <p:cNvSpPr txBox="1">
            <a:spLocks/>
          </p:cNvSpPr>
          <p:nvPr/>
        </p:nvSpPr>
        <p:spPr bwMode="auto">
          <a:xfrm>
            <a:off x="146050" y="2336800"/>
            <a:ext cx="8725916" cy="4524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 r:embed="rId3"/>
                  <a:srcRect/>
                  <a:tile tx="0" ty="0" sx="100000" sy="100000" flip="none" algn="tl"/>
                </a:blip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buClr>
                <a:schemeClr val="accent2"/>
              </a:buClr>
              <a:buFont typeface="Times" charset="0"/>
              <a:buChar char="•"/>
            </a:pPr>
            <a:r>
              <a:rPr lang="en-US" dirty="0"/>
              <a:t>Self-assembled structures that grow into large, insoluble aggregates</a:t>
            </a:r>
          </a:p>
          <a:p>
            <a:pPr algn="l">
              <a:buClr>
                <a:schemeClr val="accent2"/>
              </a:buClr>
              <a:buFont typeface="Times" charset="0"/>
              <a:buChar char="•"/>
            </a:pPr>
            <a:r>
              <a:rPr lang="en-US" dirty="0"/>
              <a:t>Aggregation more likely for unfolded/partially folded protein; </a:t>
            </a:r>
          </a:p>
          <a:p>
            <a:pPr algn="l">
              <a:buClr>
                <a:schemeClr val="accent2"/>
              </a:buClr>
              <a:buFont typeface="Times" charset="0"/>
              <a:buNone/>
            </a:pPr>
            <a:r>
              <a:rPr lang="en-US" dirty="0"/>
              <a:t>exposed hydrophobic regions on separate monomers bind</a:t>
            </a:r>
          </a:p>
          <a:p>
            <a:pPr algn="l">
              <a:buClr>
                <a:schemeClr val="accent2"/>
              </a:buClr>
              <a:buFont typeface="Times" charset="0"/>
              <a:buChar char="•"/>
            </a:pPr>
            <a:r>
              <a:rPr lang="en-US" dirty="0"/>
              <a:t>Aggregation caused by protein overproduction, stress, mutation</a:t>
            </a:r>
          </a:p>
          <a:p>
            <a:pPr algn="l">
              <a:buClr>
                <a:schemeClr val="accent2"/>
              </a:buClr>
              <a:buFont typeface="Times" charset="0"/>
              <a:buChar char="•"/>
            </a:pPr>
            <a:r>
              <a:rPr lang="en-US" dirty="0"/>
              <a:t>Variables that affect aggregation: amino acid sequence, </a:t>
            </a:r>
          </a:p>
          <a:p>
            <a:pPr algn="l">
              <a:buClr>
                <a:schemeClr val="accent2"/>
              </a:buClr>
              <a:buFont typeface="Times" charset="0"/>
              <a:buNone/>
            </a:pPr>
            <a:r>
              <a:rPr lang="en-US" dirty="0"/>
              <a:t>environmental factors such as pH, temperature, protein </a:t>
            </a:r>
          </a:p>
          <a:p>
            <a:pPr algn="l">
              <a:buClr>
                <a:schemeClr val="accent2"/>
              </a:buClr>
              <a:buFont typeface="Times" charset="0"/>
              <a:buNone/>
            </a:pPr>
            <a:r>
              <a:rPr lang="en-US" dirty="0"/>
              <a:t>concentration, chaperones</a:t>
            </a:r>
          </a:p>
          <a:p>
            <a:pPr algn="l">
              <a:buClr>
                <a:schemeClr val="accent2"/>
              </a:buClr>
              <a:buFont typeface="Times" charset="0"/>
              <a:buChar char="•"/>
            </a:pPr>
            <a:r>
              <a:rPr lang="en-US" dirty="0"/>
              <a:t>Types of aggregates: amyloid fibrils (</a:t>
            </a:r>
            <a:r>
              <a:rPr lang="en-US" i="1" dirty="0"/>
              <a:t>in vivo</a:t>
            </a:r>
            <a:r>
              <a:rPr lang="en-US" dirty="0"/>
              <a:t>, </a:t>
            </a:r>
            <a:r>
              <a:rPr lang="en-US" i="1" dirty="0"/>
              <a:t>in vitro</a:t>
            </a:r>
            <a:r>
              <a:rPr lang="en-US" dirty="0"/>
              <a:t>, rich in beta-</a:t>
            </a:r>
          </a:p>
          <a:p>
            <a:pPr algn="l">
              <a:buClr>
                <a:schemeClr val="accent2"/>
              </a:buClr>
              <a:buFont typeface="Times" charset="0"/>
              <a:buNone/>
            </a:pPr>
            <a:r>
              <a:rPr lang="en-US" dirty="0"/>
              <a:t>sheet, ordered, 10-nm diameter, origin-amylose), inclusion bodies</a:t>
            </a:r>
          </a:p>
          <a:p>
            <a:pPr algn="l">
              <a:buClr>
                <a:schemeClr val="accent2"/>
              </a:buClr>
              <a:buFont typeface="Times" charset="0"/>
              <a:buNone/>
            </a:pPr>
            <a:r>
              <a:rPr lang="en-US" dirty="0"/>
              <a:t>(</a:t>
            </a:r>
            <a:r>
              <a:rPr lang="en-US" i="1" dirty="0"/>
              <a:t>in vivo</a:t>
            </a:r>
            <a:r>
              <a:rPr lang="en-US" dirty="0"/>
              <a:t> disordered aggregates, 1</a:t>
            </a:r>
            <a:r>
              <a:rPr lang="en-US" dirty="0">
                <a:sym typeface="Symbol" charset="0"/>
              </a:rPr>
              <a:t>m</a:t>
            </a:r>
            <a:r>
              <a:rPr lang="en-US" dirty="0"/>
              <a:t>), disordered aggregates (</a:t>
            </a:r>
            <a:r>
              <a:rPr lang="en-US" i="1" dirty="0"/>
              <a:t>in vitro</a:t>
            </a:r>
            <a:r>
              <a:rPr lang="en-US" dirty="0"/>
              <a:t>)</a:t>
            </a:r>
          </a:p>
          <a:p>
            <a:pPr algn="l">
              <a:buClr>
                <a:schemeClr val="accent2"/>
              </a:buClr>
              <a:buFont typeface="Times" charset="0"/>
              <a:buChar char="•"/>
            </a:pPr>
            <a:r>
              <a:rPr lang="en-US" dirty="0"/>
              <a:t>Amyloid fibril formation ubiquitous in polypeptides in nonnative </a:t>
            </a:r>
          </a:p>
          <a:p>
            <a:pPr algn="l">
              <a:buClr>
                <a:schemeClr val="accent2"/>
              </a:buClr>
              <a:buFont typeface="Times" charset="0"/>
              <a:buNone/>
            </a:pPr>
            <a:r>
              <a:rPr lang="en-US" dirty="0"/>
              <a:t>conditions </a:t>
            </a:r>
          </a:p>
        </p:txBody>
      </p:sp>
      <p:sp>
        <p:nvSpPr>
          <p:cNvPr id="5" name="Text Box 5"/>
          <p:cNvSpPr txBox="1">
            <a:spLocks/>
          </p:cNvSpPr>
          <p:nvPr/>
        </p:nvSpPr>
        <p:spPr bwMode="auto">
          <a:xfrm>
            <a:off x="4873625" y="7156450"/>
            <a:ext cx="311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 r:embed="rId3"/>
                  <a:srcRect/>
                  <a:tile tx="0" ty="0" sx="100000" sy="100000" flip="none" algn="tl"/>
                </a:blip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fld id="{7A300F52-5B8D-6141-9BDE-ABD822910709}" type="slidenum">
              <a:rPr lang="en-US" sz="2000"/>
              <a:pPr/>
              <a:t>2</a:t>
            </a:fld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13132382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6-04-18 at 11.02.36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5383" y="228600"/>
            <a:ext cx="6311900" cy="63881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589632" y="762000"/>
            <a:ext cx="10397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MAPT</a:t>
            </a:r>
          </a:p>
        </p:txBody>
      </p:sp>
    </p:spTree>
    <p:extLst>
      <p:ext uri="{BB962C8B-B14F-4D97-AF65-F5344CB8AC3E}">
        <p14:creationId xmlns:p14="http://schemas.microsoft.com/office/powerpoint/2010/main" val="26770130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6-04-18 at 11.27.25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381000"/>
            <a:ext cx="6197600" cy="6083300"/>
          </a:xfrm>
          <a:prstGeom prst="rect">
            <a:avLst/>
          </a:prstGeom>
        </p:spPr>
      </p:pic>
      <p:pic>
        <p:nvPicPr>
          <p:cNvPr id="3" name="Picture 2" descr="Screen Shot 2016-04-18 at 11.41.11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1267691"/>
            <a:ext cx="3505200" cy="2389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6735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6-04-18 at 11.44.51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65588"/>
            <a:ext cx="9144000" cy="3469625"/>
          </a:xfrm>
          <a:prstGeom prst="rect">
            <a:avLst/>
          </a:prstGeom>
        </p:spPr>
      </p:pic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91452388"/>
              </p:ext>
            </p:extLst>
          </p:nvPr>
        </p:nvGraphicFramePr>
        <p:xfrm>
          <a:off x="1828800" y="1676400"/>
          <a:ext cx="1436688" cy="736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1" name="Equation" r:id="rId4" imgW="495300" imgH="254000" progId="Equation.3">
                  <p:embed/>
                </p:oleObj>
              </mc:Choice>
              <mc:Fallback>
                <p:oleObj name="Equation" r:id="rId4" imgW="495300" imgH="2540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828800" y="1676400"/>
                        <a:ext cx="1436688" cy="736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5870930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6-04-18 at 11.54.09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61064"/>
            <a:ext cx="9144000" cy="2383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85881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57600" y="304800"/>
            <a:ext cx="17065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Conclusions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33400" y="1219200"/>
            <a:ext cx="776366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dirty="0">
                <a:latin typeface="Times New Roman"/>
                <a:ea typeface="Lucida Grande"/>
                <a:cs typeface="Lucida Grande"/>
              </a:rPr>
              <a:t>Coarse-grained model that accurately captures </a:t>
            </a:r>
            <a:r>
              <a:rPr lang="en-US" dirty="0" err="1">
                <a:latin typeface="Times New Roman"/>
                <a:ea typeface="Lucida Grande"/>
                <a:cs typeface="Lucida Grande"/>
              </a:rPr>
              <a:t>Feff</a:t>
            </a:r>
            <a:r>
              <a:rPr lang="en-US" dirty="0">
                <a:latin typeface="Times New Roman"/>
                <a:ea typeface="Lucida Grande"/>
                <a:cs typeface="Lucida Grande"/>
              </a:rPr>
              <a:t> and </a:t>
            </a:r>
            <a:r>
              <a:rPr lang="en-US" dirty="0" err="1">
                <a:latin typeface="Times New Roman"/>
                <a:ea typeface="Lucida Grande"/>
                <a:cs typeface="Lucida Grande"/>
              </a:rPr>
              <a:t>Rg</a:t>
            </a:r>
            <a:endParaRPr lang="en-US" dirty="0">
              <a:latin typeface="Times New Roman"/>
              <a:ea typeface="Lucida Grande"/>
              <a:cs typeface="Lucida Grande"/>
            </a:endParaRPr>
          </a:p>
          <a:p>
            <a:r>
              <a:rPr lang="en-US" dirty="0">
                <a:latin typeface="Times New Roman"/>
                <a:ea typeface="Lucida Grande"/>
                <a:cs typeface="Lucida Grande"/>
              </a:rPr>
              <a:t>of IDPs</a:t>
            </a:r>
          </a:p>
          <a:p>
            <a:pPr marL="342900" indent="-342900">
              <a:buFont typeface="Arial"/>
              <a:buChar char="•"/>
            </a:pPr>
            <a:r>
              <a:rPr lang="en-US" dirty="0" err="1">
                <a:latin typeface="Times New Roman"/>
                <a:ea typeface="Lucida Grande"/>
                <a:cs typeface="Lucida Grande"/>
              </a:rPr>
              <a:t>MAPτ</a:t>
            </a:r>
            <a:r>
              <a:rPr lang="en-US" dirty="0">
                <a:latin typeface="Times New Roman"/>
                <a:ea typeface="Lucida Grande"/>
                <a:cs typeface="Lucida Grande"/>
              </a:rPr>
              <a:t> is somewhat different than other IDPs</a:t>
            </a:r>
          </a:p>
          <a:p>
            <a:pPr marL="342900" indent="-342900">
              <a:buFont typeface="Arial"/>
              <a:buChar char="•"/>
            </a:pPr>
            <a:r>
              <a:rPr lang="en-US" dirty="0">
                <a:latin typeface="Times New Roman"/>
                <a:ea typeface="Lucida Grande"/>
                <a:cs typeface="Lucida Grande"/>
              </a:rPr>
              <a:t>Studies of multiple IDPs</a:t>
            </a:r>
          </a:p>
        </p:txBody>
      </p:sp>
    </p:spTree>
    <p:extLst>
      <p:ext uri="{BB962C8B-B14F-4D97-AF65-F5344CB8AC3E}">
        <p14:creationId xmlns:p14="http://schemas.microsoft.com/office/powerpoint/2010/main" val="38451634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&#10;Picture 4.png                                                  00073EBDMacintosh HD                   C05C5288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04800"/>
            <a:ext cx="3962400" cy="601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&#10;Picture 5.png                                                  00073EBDMacintosh HD                   C05C5288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0511" y="392112"/>
            <a:ext cx="2789464" cy="555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Box 4"/>
          <p:cNvSpPr txBox="1">
            <a:spLocks/>
          </p:cNvSpPr>
          <p:nvPr/>
        </p:nvSpPr>
        <p:spPr bwMode="auto">
          <a:xfrm>
            <a:off x="3505200" y="0"/>
            <a:ext cx="221014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 r:embed="rId4"/>
                  <a:srcRect/>
                  <a:tile tx="0" ty="0" sx="100000" sy="100000" flip="none" algn="tl"/>
                </a:blip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Amyloid Fibrils</a:t>
            </a:r>
          </a:p>
        </p:txBody>
      </p:sp>
      <p:sp>
        <p:nvSpPr>
          <p:cNvPr id="6" name="Text Box 6"/>
          <p:cNvSpPr txBox="1">
            <a:spLocks/>
          </p:cNvSpPr>
          <p:nvPr/>
        </p:nvSpPr>
        <p:spPr bwMode="auto">
          <a:xfrm>
            <a:off x="3239128" y="3241221"/>
            <a:ext cx="799472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 r:embed="rId4"/>
                  <a:srcRect/>
                  <a:tile tx="0" ty="0" sx="100000" sy="100000" flip="none" algn="tl"/>
                </a:blip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2000"/>
              <a:t>100 nm</a:t>
            </a:r>
            <a:endParaRPr lang="en-US"/>
          </a:p>
        </p:txBody>
      </p:sp>
      <p:pic>
        <p:nvPicPr>
          <p:cNvPr id="5" name="Picture 4" descr="Screen Shot 2016-11-29 at 12.29.02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0419" y="4724400"/>
            <a:ext cx="1876981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1210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nrm1742-f1.jpg                                                 00073EBDMacintosh HD                   C05C5288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609600"/>
            <a:ext cx="7769225" cy="5062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/>
          <p:cNvSpPr>
            <a:spLocks/>
          </p:cNvSpPr>
          <p:nvPr/>
        </p:nvSpPr>
        <p:spPr bwMode="auto">
          <a:xfrm>
            <a:off x="5105400" y="4953000"/>
            <a:ext cx="3733800" cy="838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" name="Text Box 4"/>
          <p:cNvSpPr txBox="1">
            <a:spLocks/>
          </p:cNvSpPr>
          <p:nvPr/>
        </p:nvSpPr>
        <p:spPr bwMode="auto">
          <a:xfrm>
            <a:off x="152400" y="5002213"/>
            <a:ext cx="8674682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 r:embed="rId3"/>
                  <a:srcRect/>
                  <a:tile tx="0" ty="0" sx="100000" sy="100000" flip="none" algn="tl"/>
                </a:blip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228600" indent="-228600"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1pPr>
            <a:lvl2pPr marL="685800" indent="-228600"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2pPr>
            <a:lvl3pPr marL="1143000" indent="-228600"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3pPr>
            <a:lvl4pPr marL="1600200" indent="-228600"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4pPr>
            <a:lvl5pPr marL="2057400" indent="-228600"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9pPr>
          </a:lstStyle>
          <a:p>
            <a:pPr>
              <a:buFont typeface="Times" charset="0"/>
              <a:buAutoNum type="alphaLcParenBoth"/>
            </a:pPr>
            <a:r>
              <a:rPr lang="en-US" sz="1400" dirty="0" err="1"/>
              <a:t>Intranuclear</a:t>
            </a:r>
            <a:r>
              <a:rPr lang="en-US" sz="1400" dirty="0"/>
              <a:t> (INI) and cytoplasmic inclusions (CI) in motor cortex of Huntington's disease brain recognized with</a:t>
            </a:r>
          </a:p>
          <a:p>
            <a:pPr>
              <a:buFont typeface="Times" charset="0"/>
              <a:buNone/>
            </a:pPr>
            <a:r>
              <a:rPr lang="en-US" sz="1400" dirty="0"/>
              <a:t>1C2 antibody.  (b) </a:t>
            </a:r>
            <a:r>
              <a:rPr lang="en-US" sz="1400" dirty="0" err="1"/>
              <a:t>Lewy</a:t>
            </a:r>
            <a:r>
              <a:rPr lang="en-US" sz="1400" dirty="0"/>
              <a:t> body (LB) and other cytoplasmic inclusions (CI) that contain alpha-</a:t>
            </a:r>
            <a:r>
              <a:rPr lang="en-US" sz="1400" dirty="0" err="1"/>
              <a:t>synuclein</a:t>
            </a:r>
            <a:r>
              <a:rPr lang="en-US" sz="1400" dirty="0"/>
              <a:t> within a neuron </a:t>
            </a:r>
          </a:p>
          <a:p>
            <a:pPr>
              <a:buFont typeface="Times" charset="0"/>
              <a:buNone/>
            </a:pPr>
            <a:r>
              <a:rPr lang="en-US" sz="1400" dirty="0"/>
              <a:t>of the </a:t>
            </a:r>
            <a:r>
              <a:rPr lang="en-US" sz="1400" dirty="0" err="1"/>
              <a:t>substantia</a:t>
            </a:r>
            <a:r>
              <a:rPr lang="en-US" sz="1400" dirty="0"/>
              <a:t> </a:t>
            </a:r>
            <a:r>
              <a:rPr lang="en-US" sz="1400" dirty="0" err="1"/>
              <a:t>nigra</a:t>
            </a:r>
            <a:r>
              <a:rPr lang="en-US" sz="1400" dirty="0"/>
              <a:t> of Parkinson's disease brain. (c) </a:t>
            </a:r>
            <a:r>
              <a:rPr lang="en-US" sz="1400" dirty="0" err="1"/>
              <a:t>Neuritic</a:t>
            </a:r>
            <a:r>
              <a:rPr lang="en-US" sz="1400" dirty="0"/>
              <a:t> plaque of Alzheimer's disease in cerebral cortex. </a:t>
            </a:r>
          </a:p>
          <a:p>
            <a:pPr>
              <a:buFont typeface="Times" charset="0"/>
              <a:buNone/>
            </a:pPr>
            <a:r>
              <a:rPr lang="en-US" sz="1400" dirty="0"/>
              <a:t>Hirano silver stain identifies intracellular and extracellular protein aggregates. (d) </a:t>
            </a:r>
            <a:r>
              <a:rPr lang="en-US" sz="1400" dirty="0" err="1"/>
              <a:t>Intranuclear</a:t>
            </a:r>
            <a:r>
              <a:rPr lang="en-US" sz="1400" dirty="0"/>
              <a:t> inclusion in frontal</a:t>
            </a:r>
          </a:p>
          <a:p>
            <a:pPr>
              <a:buFont typeface="Times" charset="0"/>
              <a:buNone/>
            </a:pPr>
            <a:r>
              <a:rPr lang="en-US" sz="1400" dirty="0"/>
              <a:t> cortex of Huntington's disease brain recognized with anti-ubiquitin antibody. (e) Neurofibrillary tangles of </a:t>
            </a:r>
          </a:p>
          <a:p>
            <a:pPr>
              <a:buFont typeface="Times" charset="0"/>
              <a:buNone/>
            </a:pPr>
            <a:r>
              <a:rPr lang="en-US" sz="1400" dirty="0"/>
              <a:t>Alzheimer's disease in hippocampus </a:t>
            </a:r>
            <a:r>
              <a:rPr lang="en-US" sz="1400" dirty="0" err="1"/>
              <a:t>immunostained</a:t>
            </a:r>
            <a:r>
              <a:rPr lang="en-US" sz="1400" dirty="0"/>
              <a:t> with antibody specific for phosphorylated  tau.  (f) Diffuse </a:t>
            </a:r>
          </a:p>
          <a:p>
            <a:pPr>
              <a:buFont typeface="Times" charset="0"/>
              <a:buNone/>
            </a:pPr>
            <a:r>
              <a:rPr lang="en-US" sz="1400" dirty="0"/>
              <a:t>plaque of Alzheimer's disease in cerebral cortex. Amyloid beta (</a:t>
            </a:r>
            <a:r>
              <a:rPr lang="en-US" sz="1400" dirty="0" err="1"/>
              <a:t>Abeta</a:t>
            </a:r>
            <a:r>
              <a:rPr lang="en-US" sz="1400" dirty="0"/>
              <a:t>)-specific antibody recognizes extracellular </a:t>
            </a:r>
          </a:p>
          <a:p>
            <a:pPr>
              <a:buFont typeface="Times" charset="0"/>
              <a:buNone/>
            </a:pPr>
            <a:r>
              <a:rPr lang="en-US" sz="1400" dirty="0"/>
              <a:t>deposits of </a:t>
            </a:r>
            <a:r>
              <a:rPr lang="en-US" sz="1400" dirty="0" err="1"/>
              <a:t>Abeta</a:t>
            </a:r>
            <a:r>
              <a:rPr lang="en-US" sz="1400" dirty="0"/>
              <a:t> (surrounding a neuron (N) and a capillary (C)). </a:t>
            </a:r>
          </a:p>
        </p:txBody>
      </p:sp>
      <p:sp>
        <p:nvSpPr>
          <p:cNvPr id="5" name="Text Box 5"/>
          <p:cNvSpPr txBox="1">
            <a:spLocks/>
          </p:cNvSpPr>
          <p:nvPr/>
        </p:nvSpPr>
        <p:spPr bwMode="auto">
          <a:xfrm>
            <a:off x="1420813" y="98425"/>
            <a:ext cx="6948487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 r:embed="rId3"/>
                  <a:srcRect/>
                  <a:tile tx="0" ty="0" sx="100000" sy="100000" flip="none" algn="tl"/>
                </a:blip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accent2"/>
                </a:solidFill>
              </a:rPr>
              <a:t>Plaques and Inclusions in Diseased Brains</a:t>
            </a:r>
          </a:p>
        </p:txBody>
      </p:sp>
      <p:sp>
        <p:nvSpPr>
          <p:cNvPr id="6" name="Text Box 6"/>
          <p:cNvSpPr txBox="1">
            <a:spLocks/>
          </p:cNvSpPr>
          <p:nvPr/>
        </p:nvSpPr>
        <p:spPr bwMode="auto">
          <a:xfrm>
            <a:off x="4733925" y="7102475"/>
            <a:ext cx="438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 r:embed="rId3"/>
                  <a:srcRect/>
                  <a:tile tx="0" ty="0" sx="100000" sy="100000" flip="none" algn="tl"/>
                </a:blip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fld id="{22CFE485-7144-4D48-B5F5-C8F7D65345D5}" type="slidenum">
              <a:rPr lang="en-US" sz="200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46733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6-04-17 at 10.55.2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47800"/>
            <a:ext cx="9144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5957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6-04-18 at 11.55.22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3909"/>
            <a:ext cx="9144000" cy="4089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5729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ticky_connected_spheres_cooling" descr="sticky_connected_spheres_cooling">
            <a:hlinkClick r:id="" action="ppaction://media"/>
            <a:extLst>
              <a:ext uri="{FF2B5EF4-FFF2-40B4-BE49-F238E27FC236}">
                <a16:creationId xmlns:a16="http://schemas.microsoft.com/office/drawing/2014/main" id="{7167E9B9-E47D-6B4F-844A-A349DC94533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8000" y="381000"/>
            <a:ext cx="8128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390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2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6-04-17 at 10.56.3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600"/>
            <a:ext cx="9144000" cy="6035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2239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6-04-17 at 10.57.1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8084"/>
            <a:ext cx="9144000" cy="5720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553146"/>
      </p:ext>
    </p:extLst>
  </p:cSld>
  <p:clrMapOvr>
    <a:masterClrMapping/>
  </p:clrMapOvr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Times"/>
        <a:ea typeface="ＭＳ Ｐゴシック"/>
        <a:cs typeface=""/>
      </a:majorFont>
      <a:minorFont>
        <a:latin typeface="Times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" charset="0"/>
            <a:ea typeface="ＭＳ Ｐゴシック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13230</TotalTime>
  <Words>370</Words>
  <Application>Microsoft Macintosh PowerPoint</Application>
  <PresentationFormat>On-screen Show (4:3)</PresentationFormat>
  <Paragraphs>49</Paragraphs>
  <Slides>24</Slides>
  <Notes>0</Notes>
  <HiddenSlides>0</HiddenSlides>
  <MMClips>2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0" baseType="lpstr">
      <vt:lpstr>Arial</vt:lpstr>
      <vt:lpstr>Gill Sans</vt:lpstr>
      <vt:lpstr>Times</vt:lpstr>
      <vt:lpstr>Times New Roman</vt:lpstr>
      <vt:lpstr>Blank Presentation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Yale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Corey O'Hern</dc:creator>
  <cp:lastModifiedBy>O'Hern, Corey</cp:lastModifiedBy>
  <cp:revision>981</cp:revision>
  <dcterms:created xsi:type="dcterms:W3CDTF">2006-05-20T14:42:46Z</dcterms:created>
  <dcterms:modified xsi:type="dcterms:W3CDTF">2021-04-26T16:13:18Z</dcterms:modified>
</cp:coreProperties>
</file>