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343" r:id="rId4"/>
    <p:sldId id="344" r:id="rId5"/>
    <p:sldId id="345" r:id="rId6"/>
    <p:sldId id="346" r:id="rId7"/>
    <p:sldId id="328" r:id="rId8"/>
    <p:sldId id="329" r:id="rId9"/>
    <p:sldId id="330" r:id="rId10"/>
    <p:sldId id="331" r:id="rId11"/>
    <p:sldId id="338" r:id="rId12"/>
    <p:sldId id="332" r:id="rId13"/>
    <p:sldId id="333" r:id="rId14"/>
    <p:sldId id="334" r:id="rId15"/>
    <p:sldId id="336" r:id="rId16"/>
    <p:sldId id="337" r:id="rId17"/>
    <p:sldId id="339" r:id="rId18"/>
    <p:sldId id="347" r:id="rId19"/>
    <p:sldId id="349" r:id="rId20"/>
    <p:sldId id="350" r:id="rId21"/>
    <p:sldId id="348" r:id="rId22"/>
    <p:sldId id="340" r:id="rId23"/>
    <p:sldId id="341" r:id="rId24"/>
    <p:sldId id="34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o jiahao" initials="gj" lastIdx="3" clrIdx="0">
    <p:extLst>
      <p:ext uri="{19B8F6BF-5375-455C-9EA6-DF929625EA0E}">
        <p15:presenceInfo xmlns:p15="http://schemas.microsoft.com/office/powerpoint/2012/main" userId="b7dd40e0191e62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7"/>
    <p:restoredTop sz="97020"/>
  </p:normalViewPr>
  <p:slideViewPr>
    <p:cSldViewPr snapToGrid="0" snapToObjects="1">
      <p:cViewPr>
        <p:scale>
          <a:sx n="129" d="100"/>
          <a:sy n="129" d="100"/>
        </p:scale>
        <p:origin x="1472" y="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596F-EB45-A64C-990C-C98543E4F979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512D5-1A9E-0B42-8861-D89964F8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1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underlying idea of this approach is to characterize the extreme tail of the null distribution without directly sampling from it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1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 procedure assumes that the set of association tests originates from a mixture of both the null and the alternative hypothesis and estimates </a:t>
            </a:r>
            <a:r>
              <a:rPr lang="el-G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π0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as the proportion of hypotheses for which the null is true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 procedure assumes </a:t>
            </a:r>
            <a:r>
              <a:rPr lang="el-G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π0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1, whereas the ST procedure learns it from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8839-6681-BE4E-951B-9A6511746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CF278-C002-B040-9AA8-482A9923D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87910-C97B-4B4A-810E-50B90A7D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1889FB63-E118-0C45-9A11-CDB30477D330}" type="datetime1">
              <a:rPr lang="en-US" smtClean="0"/>
              <a:t>3/28/21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8C5C-568C-DD4C-879A-CF2FEA5C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BB3D-5947-DE4D-95F5-C55D2AAB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9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9E8D-C0DA-B24A-8309-527F756E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CE61-F2E1-BA4C-AF49-7AF56585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26145-79E4-EE46-BC8F-6BE0046A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AF66-B201-4544-8F74-C7D0D698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0FE2E-6019-4D4E-8D2A-6E4EEF8E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DA7F-2A35-1346-B92F-1F341C6A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36E83-AD2C-F746-A85D-925B602DF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3B284-3D4B-614C-A977-1A7AE787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C0B-17BA-8F4E-8B50-7D22F126E95C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AE13C-EAC5-6C4B-9382-13D64CEF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4E918-D1E0-C64A-8BA1-8577BCB7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5EC3-28E8-704C-BE6D-E06960EF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613AC-D8AE-0945-BA7A-4E710ECA1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15BC9-9C5E-524E-AD65-4BE46428B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5737C-954B-404C-A692-156BFC52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97D7-6D55-454F-9F62-CFBBB9354DB2}" type="datetime1">
              <a:rPr lang="en-US" smtClean="0"/>
              <a:t>3/28/21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BB41-B6AF-C046-8A9D-140C9A17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3865A-0654-7E40-8C79-085F1681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7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A715-3C86-F543-911B-BDB5F97D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09E3-F378-6A44-84D8-3E3B60FB0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FF74D-D1FA-B544-937E-2BB881F04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F3023-B809-E94C-8E0F-A0502273A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9436E-A5D4-C840-ADB6-658776EC6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A04E5-7FA7-3B43-AA40-0142096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FC0B-FB05-3F4D-A328-A339FFEEE126}" type="datetime1">
              <a:rPr lang="en-US" smtClean="0"/>
              <a:t>3/28/21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3A927A-46A0-8C48-B39D-C031ACEF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48027-904F-7F44-965B-C2216F77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FA0E-8D47-5249-86A2-6570A8D2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17383-600A-5C4D-BB06-B153E005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E82-EEA2-9043-BD6A-D82B30BEF203}" type="datetime1">
              <a:rPr lang="en-US" smtClean="0"/>
              <a:t>3/28/21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B6BD2-20DA-C949-A9B7-3F19AB78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D304A-3479-1A4F-964C-60D872F3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7C403-7415-9647-98CF-441D82BB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957-2BF5-1B45-BB66-1B40B40A657B}" type="datetime1">
              <a:rPr lang="en-US" smtClean="0"/>
              <a:t>3/28/21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A6D2A-C524-0243-B716-BD4C8E70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F6361-C199-6C4A-91AC-DFE8790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A005-A52A-904B-A014-9951E1C4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68187-23FB-934E-93E2-C5BC3999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1645C-711B-1C40-9AA3-ECE14E568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D2294-AE96-1141-9593-635599D3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1DA6-EC52-E04C-B5D6-FD285A27740E}" type="datetime1">
              <a:rPr lang="en-US" smtClean="0"/>
              <a:t>3/28/21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959CB-AFE3-0847-BC88-D668A06A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1C6F1-4771-2649-9D26-94D8DF07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96F2-18FE-E844-AAD6-3535BE15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1838D-439B-AD42-93F4-D9348A379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1D829-FDB8-E040-868A-7ADD4BD68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42404-CA76-1C44-BA22-9057BA19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50B-ECEB-2646-8B71-3204104573C4}" type="datetime1">
              <a:rPr lang="en-US" smtClean="0"/>
              <a:t>3/28/21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70C65-70E8-FC4A-BD9A-06549148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137C-5B19-C34D-B9E9-BEC3CB87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9BBA9-BE8B-0A4E-9CAB-43BC38C6F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28197-B8B9-D34E-9DD7-E440661DC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BDE35F40-1C17-434E-A199-5DBF2571093D}" type="datetime1">
              <a:rPr lang="en-US" smtClean="0"/>
              <a:t>3/28/21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F633-6B68-B149-9857-93A61EFC7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531D7-1B8B-204F-8BED-FCCE76EA0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8D4BA20E-A553-6F48-BD36-E5AD94908D4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A201AB-787A-9241-8359-94469DB6EB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3408254"/>
              </p:ext>
            </p:extLst>
          </p:nvPr>
        </p:nvGraphicFramePr>
        <p:xfrm>
          <a:off x="0" y="-5718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714777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3523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81605237"/>
                    </a:ext>
                  </a:extLst>
                </a:gridCol>
              </a:tblGrid>
              <a:tr h="417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        Gerstein </a:t>
                      </a: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Lab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4327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C3EC6DA-5B09-4649-8E14-AD86483BC0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67999" y="-120018"/>
            <a:ext cx="685800" cy="6858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AA362-7DC0-8840-B26C-6DEA3B8F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0870"/>
            <a:ext cx="10515600" cy="100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56B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56B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56B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56B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56B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56B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ancois-a/fastqt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broadinstitute/gtex-pipeline/tree/master/qtl" TargetMode="External"/><Relationship Id="rId4" Type="http://schemas.openxmlformats.org/officeDocument/2006/relationships/hyperlink" Target="https://github.com/broadinstitute/tensorqt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exportal.org/home/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AAF8-09A6-3543-8690-707B815B3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77" y="1145810"/>
            <a:ext cx="10996246" cy="2387600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Introduction</a:t>
            </a:r>
            <a:r>
              <a:rPr lang="zh-CN" altLang="en-US" sz="4400" dirty="0"/>
              <a:t> </a:t>
            </a:r>
            <a:r>
              <a:rPr lang="en-US" altLang="zh-CN" sz="4400" dirty="0"/>
              <a:t>to</a:t>
            </a:r>
            <a:r>
              <a:rPr lang="zh-CN" altLang="en-US" sz="4400" dirty="0"/>
              <a:t> </a:t>
            </a:r>
            <a:r>
              <a:rPr lang="en-US" altLang="zh-CN" sz="4400" dirty="0" err="1"/>
              <a:t>eQTL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7A050-735C-1448-97B9-6520AEC96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5805"/>
            <a:ext cx="9144000" cy="1655762"/>
          </a:xfrm>
        </p:spPr>
        <p:txBody>
          <a:bodyPr/>
          <a:lstStyle/>
          <a:p>
            <a:r>
              <a:rPr lang="en-US" altLang="zh-CN" dirty="0" err="1"/>
              <a:t>Jiahao</a:t>
            </a:r>
            <a:r>
              <a:rPr lang="zh-CN" altLang="en-US" dirty="0"/>
              <a:t> </a:t>
            </a:r>
            <a:r>
              <a:rPr lang="en-US" altLang="zh-CN" dirty="0"/>
              <a:t>Gao</a:t>
            </a:r>
          </a:p>
          <a:p>
            <a:r>
              <a:rPr lang="en-US" altLang="zh-CN" dirty="0"/>
              <a:t>2021/03/29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9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8B1E9-369C-5C4C-94FA-3FDAFFC9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6488-5165-7C46-B87E-1EA0DD21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A44D2D-457A-1C40-9FE8-DBDCC6603BFF}"/>
              </a:ext>
            </a:extLst>
          </p:cNvPr>
          <p:cNvSpPr/>
          <p:nvPr/>
        </p:nvSpPr>
        <p:spPr>
          <a:xfrm>
            <a:off x="7214224" y="6413698"/>
            <a:ext cx="2842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GTEx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Consortium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2020,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9A0A9-70F2-2840-B73F-1020BCBA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86" y="752207"/>
            <a:ext cx="6522027" cy="53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7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2EFB1-0538-DD48-9AF3-6B06AF4A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A127B-4B74-8547-926C-F8DF1AEE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76DF0-C0D8-3A4B-803D-D7C76184B374}"/>
              </a:ext>
            </a:extLst>
          </p:cNvPr>
          <p:cNvSpPr txBox="1"/>
          <p:nvPr/>
        </p:nvSpPr>
        <p:spPr>
          <a:xfrm>
            <a:off x="2557540" y="1052350"/>
            <a:ext cx="64508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GTEx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dataset: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Phenotypes: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Genotypes: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loci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Covariates: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covariates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(PEER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factors)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B4E26-AB34-6044-B751-7A930271967A}"/>
              </a:ext>
            </a:extLst>
          </p:cNvPr>
          <p:cNvGrpSpPr/>
          <p:nvPr/>
        </p:nvGrpSpPr>
        <p:grpSpPr>
          <a:xfrm>
            <a:off x="3138867" y="2816720"/>
            <a:ext cx="5288150" cy="3406475"/>
            <a:chOff x="2883646" y="3087445"/>
            <a:chExt cx="5288150" cy="3406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CCCC50-9A00-4048-8E85-491F27838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831" b="10928"/>
            <a:stretch/>
          </p:blipFill>
          <p:spPr>
            <a:xfrm>
              <a:off x="2883646" y="3177904"/>
              <a:ext cx="5288150" cy="32255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D9B846-1B40-7D4D-B9DE-EF48F66F61A8}"/>
                </a:ext>
              </a:extLst>
            </p:cNvPr>
            <p:cNvSpPr/>
            <p:nvPr/>
          </p:nvSpPr>
          <p:spPr>
            <a:xfrm>
              <a:off x="5109882" y="3087445"/>
              <a:ext cx="2463502" cy="806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40460-F53C-684F-983E-F9B6E8D88476}"/>
                </a:ext>
              </a:extLst>
            </p:cNvPr>
            <p:cNvSpPr/>
            <p:nvPr/>
          </p:nvSpPr>
          <p:spPr>
            <a:xfrm>
              <a:off x="5087237" y="5477245"/>
              <a:ext cx="2463502" cy="101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FF298C-813D-AF4B-8744-B4C8CA47E14D}"/>
                </a:ext>
              </a:extLst>
            </p:cNvPr>
            <p:cNvSpPr/>
            <p:nvPr/>
          </p:nvSpPr>
          <p:spPr>
            <a:xfrm>
              <a:off x="5014857" y="4064571"/>
              <a:ext cx="450029" cy="281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69208A-6EFE-BF4B-BE25-AAB4C47FD79D}"/>
                </a:ext>
              </a:extLst>
            </p:cNvPr>
            <p:cNvSpPr/>
            <p:nvPr/>
          </p:nvSpPr>
          <p:spPr>
            <a:xfrm rot="18806019">
              <a:off x="4385710" y="3662149"/>
              <a:ext cx="1458120" cy="459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FB9CBC-EB5F-9F41-B7F3-C86579A6E0B6}"/>
                </a:ext>
              </a:extLst>
            </p:cNvPr>
            <p:cNvSpPr/>
            <p:nvPr/>
          </p:nvSpPr>
          <p:spPr>
            <a:xfrm rot="3262190">
              <a:off x="4478617" y="5373879"/>
              <a:ext cx="1458120" cy="343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246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10DE3-6856-2E4C-BA78-8A56E818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268A-F0B0-E548-A2EB-95EC86DA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B0ECD-5895-E449-8DE1-70119E7BA857}"/>
              </a:ext>
            </a:extLst>
          </p:cNvPr>
          <p:cNvSpPr/>
          <p:nvPr/>
        </p:nvSpPr>
        <p:spPr>
          <a:xfrm>
            <a:off x="929281" y="1020264"/>
            <a:ext cx="10269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</a:t>
            </a:r>
            <a:r>
              <a:rPr lang="zh-CN" alt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cis-</a:t>
            </a:r>
            <a:r>
              <a:rPr lang="en-US" altLang="zh-CN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eQTLs</a:t>
            </a:r>
            <a:r>
              <a:rPr lang="zh-CN" alt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FastQTL</a:t>
            </a:r>
            <a:r>
              <a:rPr lang="zh-CN" alt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(now</a:t>
            </a:r>
            <a:r>
              <a:rPr lang="zh-CN" alt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TensorQTL</a:t>
            </a:r>
            <a:r>
              <a:rPr lang="en-US" altLang="zh-CN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23A5-D098-7D42-B566-261DBE9E8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96" y="2038168"/>
            <a:ext cx="7404100" cy="2413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2EDC20-502B-0343-984C-FA281A797DD0}"/>
              </a:ext>
            </a:extLst>
          </p:cNvPr>
          <p:cNvSpPr/>
          <p:nvPr/>
        </p:nvSpPr>
        <p:spPr>
          <a:xfrm>
            <a:off x="2451096" y="5191405"/>
            <a:ext cx="361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github.com/francois-a/fastqtl</a:t>
            </a:r>
            <a:endParaRPr lang="en-US" dirty="0"/>
          </a:p>
          <a:p>
            <a:r>
              <a:rPr lang="en-US" dirty="0">
                <a:hlinkClick r:id="rId4"/>
              </a:rPr>
              <a:t>github.com/broadinstitute/tensorqtl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14740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DD46C-EFF7-6440-8A13-DFF6465C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F9FCE-2FE1-C740-A03C-11D52201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1D93DD-F4E7-EB4F-8C56-5C6B85F089F2}"/>
              </a:ext>
            </a:extLst>
          </p:cNvPr>
          <p:cNvSpPr/>
          <p:nvPr/>
        </p:nvSpPr>
        <p:spPr>
          <a:xfrm>
            <a:off x="2960644" y="662506"/>
            <a:ext cx="587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inding a candidate QTL per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3D9FA-BAA4-444A-8749-25974C470351}"/>
                  </a:ext>
                </a:extLst>
              </p:cNvPr>
              <p:cNvSpPr/>
              <p:nvPr/>
            </p:nvSpPr>
            <p:spPr>
              <a:xfrm>
                <a:off x="775855" y="1180801"/>
                <a:ext cx="1032625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samples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zh-C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single molecular phenotype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(N×L)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set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genotype dosages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variant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located within a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cis-window of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genomic location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3D9FA-BAA4-444A-8749-25974C470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5" y="1180801"/>
                <a:ext cx="10326254" cy="1477328"/>
              </a:xfrm>
              <a:prstGeom prst="rect">
                <a:avLst/>
              </a:prstGeom>
              <a:blipFill>
                <a:blip r:embed="rId3"/>
                <a:stretch>
                  <a:fillRect l="-368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BDE509-7D64-1D40-932D-5B3F3366E2F4}"/>
                  </a:ext>
                </a:extLst>
              </p:cNvPr>
              <p:cNvSpPr/>
              <p:nvPr/>
            </p:nvSpPr>
            <p:spPr>
              <a:xfrm>
                <a:off x="762000" y="4060701"/>
                <a:ext cx="111813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Pearson product-moment correlation coefficients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variants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BDE509-7D64-1D40-932D-5B3F3366E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60701"/>
                <a:ext cx="11181358" cy="369332"/>
              </a:xfrm>
              <a:prstGeom prst="rect">
                <a:avLst/>
              </a:prstGeom>
              <a:blipFill>
                <a:blip r:embed="rId4"/>
                <a:stretch>
                  <a:fillRect l="-45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A77478-734D-D041-842F-702AA0AFE1DA}"/>
                  </a:ext>
                </a:extLst>
              </p:cNvPr>
              <p:cNvSpPr/>
              <p:nvPr/>
            </p:nvSpPr>
            <p:spPr>
              <a:xfrm>
                <a:off x="750455" y="4416482"/>
                <a:ext cx="105779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tandard significance tests for Pearson correlation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-&gt;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ominal P-value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𝒐𝒓𝒎𝒊𝒏𝒂𝒍</m:t>
                        </m:r>
                      </m:sub>
                    </m:sSub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A77478-734D-D041-842F-702AA0AFE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55" y="4416482"/>
                <a:ext cx="10577945" cy="369332"/>
              </a:xfrm>
              <a:prstGeom prst="rect">
                <a:avLst/>
              </a:prstGeom>
              <a:blipFill>
                <a:blip r:embed="rId5"/>
                <a:stretch>
                  <a:fillRect l="-48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44BF6A-4DF3-AE47-87FD-5C4D1E252E14}"/>
                  </a:ext>
                </a:extLst>
              </p:cNvPr>
              <p:cNvSpPr/>
              <p:nvPr/>
            </p:nvSpPr>
            <p:spPr>
              <a:xfrm>
                <a:off x="762000" y="4760837"/>
                <a:ext cx="111813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quivalent to testing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 a linear model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using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least squares fitting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44BF6A-4DF3-AE47-87FD-5C4D1E252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60837"/>
                <a:ext cx="11181358" cy="369332"/>
              </a:xfrm>
              <a:prstGeom prst="rect">
                <a:avLst/>
              </a:prstGeom>
              <a:blipFill>
                <a:blip r:embed="rId6"/>
                <a:stretch>
                  <a:fillRect l="-454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5A76D7-A899-974C-9006-08F15944423A}"/>
                  </a:ext>
                </a:extLst>
              </p:cNvPr>
              <p:cNvSpPr/>
              <p:nvPr/>
            </p:nvSpPr>
            <p:spPr>
              <a:xfrm>
                <a:off x="775855" y="5520576"/>
                <a:ext cx="48749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most strongly correlated variant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used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candidate QTL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5A76D7-A899-974C-9006-08F159444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5" y="5520576"/>
                <a:ext cx="4874985" cy="646331"/>
              </a:xfrm>
              <a:prstGeom prst="rect">
                <a:avLst/>
              </a:prstGeom>
              <a:blipFill>
                <a:blip r:embed="rId7"/>
                <a:stretch>
                  <a:fillRect l="-779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>
            <a:extLst>
              <a:ext uri="{FF2B5EF4-FFF2-40B4-BE49-F238E27FC236}">
                <a16:creationId xmlns:a16="http://schemas.microsoft.com/office/drawing/2014/main" id="{2FF19565-C1AD-F943-B933-8FF3DBD30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62"/>
          <a:stretch/>
        </p:blipFill>
        <p:spPr bwMode="auto">
          <a:xfrm>
            <a:off x="3532258" y="2511015"/>
            <a:ext cx="4729020" cy="113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BB7679-9E74-2D4F-9FB4-F92083561439}"/>
              </a:ext>
            </a:extLst>
          </p:cNvPr>
          <p:cNvSpPr/>
          <p:nvPr/>
        </p:nvSpPr>
        <p:spPr>
          <a:xfrm>
            <a:off x="5896768" y="3637564"/>
            <a:ext cx="24497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</a:rPr>
              <a:t>(Nica</a:t>
            </a:r>
            <a:r>
              <a:rPr lang="zh-CN" altLang="en-US" sz="600" dirty="0">
                <a:latin typeface="arial" panose="020B0604020202020204" pitchFamily="34" charset="0"/>
              </a:rPr>
              <a:t> </a:t>
            </a:r>
            <a:r>
              <a:rPr lang="en-US" altLang="zh-CN" sz="600" dirty="0">
                <a:latin typeface="arial" panose="020B0604020202020204" pitchFamily="34" charset="0"/>
              </a:rPr>
              <a:t>and</a:t>
            </a:r>
            <a:r>
              <a:rPr lang="zh-CN" altLang="en-US" sz="600" dirty="0">
                <a:latin typeface="arial" panose="020B0604020202020204" pitchFamily="34" charset="0"/>
              </a:rPr>
              <a:t> </a:t>
            </a:r>
            <a:r>
              <a:rPr lang="en-US" altLang="zh-CN" sz="600" dirty="0" err="1">
                <a:latin typeface="arial" panose="020B0604020202020204" pitchFamily="34" charset="0"/>
              </a:rPr>
              <a:t>Dermitzakis</a:t>
            </a:r>
            <a:r>
              <a:rPr lang="en-US" altLang="zh-CN" sz="600" dirty="0">
                <a:latin typeface="arial" panose="020B0604020202020204" pitchFamily="34" charset="0"/>
              </a:rPr>
              <a:t>,</a:t>
            </a:r>
            <a:r>
              <a:rPr lang="zh-CN" altLang="en-US" sz="600" dirty="0">
                <a:latin typeface="arial" panose="020B0604020202020204" pitchFamily="34" charset="0"/>
              </a:rPr>
              <a:t> </a:t>
            </a:r>
            <a:r>
              <a:rPr lang="en-US" altLang="zh-CN" sz="600" dirty="0">
                <a:latin typeface="arial" panose="020B0604020202020204" pitchFamily="34" charset="0"/>
              </a:rPr>
              <a:t>2013,</a:t>
            </a:r>
            <a:r>
              <a:rPr lang="zh-CN" altLang="en-US" sz="600" dirty="0">
                <a:latin typeface="arial" panose="020B0604020202020204" pitchFamily="34" charset="0"/>
              </a:rPr>
              <a:t> </a:t>
            </a:r>
            <a:r>
              <a:rPr lang="en-US" altLang="zh-CN" sz="600" dirty="0" err="1">
                <a:latin typeface="arial" panose="020B0604020202020204" pitchFamily="34" charset="0"/>
              </a:rPr>
              <a:t>Philos</a:t>
            </a:r>
            <a:r>
              <a:rPr lang="en-US" altLang="zh-CN" sz="600" dirty="0">
                <a:latin typeface="arial" panose="020B0604020202020204" pitchFamily="34" charset="0"/>
              </a:rPr>
              <a:t> Trans R Soc </a:t>
            </a:r>
            <a:r>
              <a:rPr lang="en-US" altLang="zh-CN" sz="600" dirty="0" err="1">
                <a:latin typeface="arial" panose="020B0604020202020204" pitchFamily="34" charset="0"/>
              </a:rPr>
              <a:t>Lond</a:t>
            </a:r>
            <a:r>
              <a:rPr lang="en-US" altLang="zh-CN" sz="600" dirty="0">
                <a:latin typeface="arial" panose="020B0604020202020204" pitchFamily="34" charset="0"/>
              </a:rPr>
              <a:t> B Biol Sci.)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26847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D4040-B6E7-1C48-B03A-20845CBB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C86FE-9F99-924D-84DE-CDCB8FE8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095A2-C479-554B-A8D9-AE2DF3F34C08}"/>
              </a:ext>
            </a:extLst>
          </p:cNvPr>
          <p:cNvSpPr/>
          <p:nvPr/>
        </p:nvSpPr>
        <p:spPr>
          <a:xfrm>
            <a:off x="2003711" y="886852"/>
            <a:ext cx="841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ermutation scheme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E1CA4-3049-214D-8765-FAC471E53B56}"/>
              </a:ext>
            </a:extLst>
          </p:cNvPr>
          <p:cNvSpPr/>
          <p:nvPr/>
        </p:nvSpPr>
        <p:spPr>
          <a:xfrm>
            <a:off x="1213371" y="1560388"/>
            <a:ext cx="9765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genes,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ultiple variants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correlated because of LD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wide allele frequency spectrum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ll this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one phenotype to another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058576-FAB9-954B-BC66-F38036157807}"/>
                  </a:ext>
                </a:extLst>
              </p:cNvPr>
              <p:cNvSpPr/>
              <p:nvPr/>
            </p:nvSpPr>
            <p:spPr>
              <a:xfrm>
                <a:off x="1213371" y="2714091"/>
                <a:ext cx="996247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ermutat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leaving the genotype data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unchanged to preserve the correlation between variants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tore the strongest correlation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058576-FAB9-954B-BC66-F38036157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71" y="2714091"/>
                <a:ext cx="9962478" cy="923330"/>
              </a:xfrm>
              <a:prstGeom prst="rect">
                <a:avLst/>
              </a:prstGeom>
              <a:blipFill>
                <a:blip r:embed="rId3"/>
                <a:stretch>
                  <a:fillRect l="-510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4799E28-2324-504D-9483-754ECDF2E9F8}"/>
                  </a:ext>
                </a:extLst>
              </p:cNvPr>
              <p:cNvSpPr/>
              <p:nvPr/>
            </p:nvSpPr>
            <p:spPr>
              <a:xfrm>
                <a:off x="6570711" y="4047757"/>
                <a:ext cx="2125838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𝒑𝒆𝒓𝒎𝒖𝒕𝒆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4799E28-2324-504D-9483-754ECDF2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711" y="4047757"/>
                <a:ext cx="2125838" cy="394210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4A0070-7AD3-B346-A462-862ACEDDA12A}"/>
                  </a:ext>
                </a:extLst>
              </p:cNvPr>
              <p:cNvSpPr/>
              <p:nvPr/>
            </p:nvSpPr>
            <p:spPr>
              <a:xfrm>
                <a:off x="6570711" y="3514939"/>
                <a:ext cx="3038011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𝒑𝒆𝒓𝒎𝒖𝒕𝒆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4A0070-7AD3-B346-A462-862ACEDDA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711" y="3514939"/>
                <a:ext cx="3038011" cy="394210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0F205D-3569-DF4A-B971-6D639DC698F6}"/>
                  </a:ext>
                </a:extLst>
              </p:cNvPr>
              <p:cNvSpPr/>
              <p:nvPr/>
            </p:nvSpPr>
            <p:spPr>
              <a:xfrm>
                <a:off x="2104929" y="4095720"/>
                <a:ext cx="1447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0F205D-3569-DF4A-B971-6D639DC69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29" y="4095720"/>
                <a:ext cx="1447769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354949-1B68-224C-9E20-389BE17FC6B8}"/>
                  </a:ext>
                </a:extLst>
              </p:cNvPr>
              <p:cNvSpPr/>
              <p:nvPr/>
            </p:nvSpPr>
            <p:spPr>
              <a:xfrm>
                <a:off x="2104929" y="3562902"/>
                <a:ext cx="2138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zh-CN" alt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354949-1B68-224C-9E20-389BE17FC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29" y="3562902"/>
                <a:ext cx="213872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718604-5CA0-D646-9AB7-8CEE33B07050}"/>
                  </a:ext>
                </a:extLst>
              </p:cNvPr>
              <p:cNvSpPr/>
              <p:nvPr/>
            </p:nvSpPr>
            <p:spPr>
              <a:xfrm>
                <a:off x="2174019" y="4617951"/>
                <a:ext cx="2757358" cy="720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Variant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</a:p>
              <a:p>
                <a:r>
                  <a:rPr lang="en-US" altLang="zh-CN" dirty="0"/>
                  <a:t>smallest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p-value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𝒏𝒐𝒓𝒎𝒊𝒏𝒂𝒍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p>
                        </m:sSubSup>
                      </m:e>
                      <m:sub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718604-5CA0-D646-9AB7-8CEE33B07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19" y="4617951"/>
                <a:ext cx="2757358" cy="720134"/>
              </a:xfrm>
              <a:prstGeom prst="rect">
                <a:avLst/>
              </a:prstGeom>
              <a:blipFill>
                <a:blip r:embed="rId8"/>
                <a:stretch>
                  <a:fillRect l="-1835" t="-3448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BE83B2E-9F33-0C45-8EDA-03A8E9093FA8}"/>
                  </a:ext>
                </a:extLst>
              </p:cNvPr>
              <p:cNvSpPr/>
              <p:nvPr/>
            </p:nvSpPr>
            <p:spPr>
              <a:xfrm>
                <a:off x="6649226" y="4659519"/>
                <a:ext cx="2682016" cy="777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Variant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</a:p>
              <a:p>
                <a:r>
                  <a:rPr lang="en-US" altLang="zh-CN" dirty="0"/>
                  <a:t>smallest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p-value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𝒑𝒆𝒓𝒎𝒖𝒕𝒆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  <m:sub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BE83B2E-9F33-0C45-8EDA-03A8E9093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226" y="4659519"/>
                <a:ext cx="2682016" cy="777072"/>
              </a:xfrm>
              <a:prstGeom prst="rect">
                <a:avLst/>
              </a:prstGeom>
              <a:blipFill>
                <a:blip r:embed="rId9"/>
                <a:stretch>
                  <a:fillRect l="-1887" t="-3175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06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4B142-E33C-EF46-A3AE-0D9A2FDA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762CD-C03E-A345-86D0-C0E1FCB1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887E89-C3AA-2047-B991-10B4539599F3}"/>
                  </a:ext>
                </a:extLst>
              </p:cNvPr>
              <p:cNvSpPr/>
              <p:nvPr/>
            </p:nvSpPr>
            <p:spPr>
              <a:xfrm>
                <a:off x="1176168" y="1962163"/>
                <a:ext cx="964804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rder statistics of independent uniformly distributed random variables are beta-distributed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smallest value obtained when independently drawing n times from the uniform is distributed as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887E89-C3AA-2047-B991-10B453959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168" y="1962163"/>
                <a:ext cx="9648041" cy="1477328"/>
              </a:xfrm>
              <a:prstGeom prst="rect">
                <a:avLst/>
              </a:prstGeom>
              <a:blipFill>
                <a:blip r:embed="rId2"/>
                <a:stretch>
                  <a:fillRect l="-526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C8A2DCD-58BE-1A41-8F70-B3F12E4FA591}"/>
              </a:ext>
            </a:extLst>
          </p:cNvPr>
          <p:cNvSpPr/>
          <p:nvPr/>
        </p:nvSpPr>
        <p:spPr>
          <a:xfrm>
            <a:off x="3268142" y="836354"/>
            <a:ext cx="5655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Permutation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approximation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CE6918-988E-1B49-BA41-BDDB2E52E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884" y="3429000"/>
            <a:ext cx="2203525" cy="5100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B97498-9C38-FD4C-AE0F-1100C855F341}"/>
              </a:ext>
            </a:extLst>
          </p:cNvPr>
          <p:cNvSpPr/>
          <p:nvPr/>
        </p:nvSpPr>
        <p:spPr>
          <a:xfrm>
            <a:off x="1176168" y="5887360"/>
            <a:ext cx="6730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strongest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p-value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tests: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k=1,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n=L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20C533-325F-DE4A-8F7E-717BFACF068D}"/>
              </a:ext>
            </a:extLst>
          </p:cNvPr>
          <p:cNvSpPr/>
          <p:nvPr/>
        </p:nvSpPr>
        <p:spPr>
          <a:xfrm>
            <a:off x="1176168" y="4795093"/>
            <a:ext cx="8882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P-values obtained through permutations are also beta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F0D428-5904-B148-A46D-C44FC2E3369E}"/>
                  </a:ext>
                </a:extLst>
              </p:cNvPr>
              <p:cNvSpPr/>
              <p:nvPr/>
            </p:nvSpPr>
            <p:spPr>
              <a:xfrm>
                <a:off x="1176168" y="5337458"/>
                <a:ext cx="8577432" cy="500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Variant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(1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SNP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SNPs)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smallest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𝒑𝒆𝒓𝒎𝒖𝒕𝒆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  <m:sub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F0D428-5904-B148-A46D-C44FC2E33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168" y="5337458"/>
                <a:ext cx="8577432" cy="500073"/>
              </a:xfrm>
              <a:prstGeom prst="rect">
                <a:avLst/>
              </a:prstGeom>
              <a:blipFill>
                <a:blip r:embed="rId4"/>
                <a:stretch>
                  <a:fillRect l="-59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7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C716F-7BD7-0A44-8894-51D6D4E6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4D3E0-4857-CA45-9CE6-0FE26CBE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35FCD3-81B5-A644-8CA1-3D5C6508E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31" y="3139869"/>
            <a:ext cx="3467100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4217E-777B-534E-AB46-78FAB4918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457" y="2353021"/>
            <a:ext cx="2203525" cy="5100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F62D72-C1FF-9C4B-9501-C5D5B355FD39}"/>
              </a:ext>
            </a:extLst>
          </p:cNvPr>
          <p:cNvSpPr/>
          <p:nvPr/>
        </p:nvSpPr>
        <p:spPr>
          <a:xfrm>
            <a:off x="1524380" y="1891582"/>
            <a:ext cx="6730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3D781-DE2E-0547-BAC7-DB38AF1CB974}"/>
              </a:ext>
            </a:extLst>
          </p:cNvPr>
          <p:cNvSpPr/>
          <p:nvPr/>
        </p:nvSpPr>
        <p:spPr>
          <a:xfrm>
            <a:off x="1524380" y="2955529"/>
            <a:ext cx="6730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Beta-adjusted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p-value: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EA067-0CF8-E749-9472-B47D0940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7CD61-2401-5F4A-87A2-1C979685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99448-F592-7C47-9BED-DBE9532AA1E6}"/>
              </a:ext>
            </a:extLst>
          </p:cNvPr>
          <p:cNvSpPr/>
          <p:nvPr/>
        </p:nvSpPr>
        <p:spPr>
          <a:xfrm>
            <a:off x="2692664" y="1111297"/>
            <a:ext cx="7090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False discovery rate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2E9BEF-73A0-7647-891B-6CC1E5C0B6A8}"/>
                  </a:ext>
                </a:extLst>
              </p:cNvPr>
              <p:cNvSpPr txBox="1"/>
              <p:nvPr/>
            </p:nvSpPr>
            <p:spPr>
              <a:xfrm>
                <a:off x="946064" y="2497796"/>
                <a:ext cx="76156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each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gene,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eQTL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candidate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adjust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need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test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~20k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genes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whole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genome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2E9BEF-73A0-7647-891B-6CC1E5C0B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64" y="2497796"/>
                <a:ext cx="7615675" cy="646331"/>
              </a:xfrm>
              <a:prstGeom prst="rect">
                <a:avLst/>
              </a:prstGeom>
              <a:blipFill>
                <a:blip r:embed="rId3"/>
                <a:stretch>
                  <a:fillRect l="-667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B80717F-49EB-1B4F-BCA9-9AD24C1FBC17}"/>
              </a:ext>
            </a:extLst>
          </p:cNvPr>
          <p:cNvSpPr/>
          <p:nvPr/>
        </p:nvSpPr>
        <p:spPr>
          <a:xfrm>
            <a:off x="946064" y="3843387"/>
            <a:ext cx="9585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–Hochberg (BH)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(ST)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PNAS)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39F30C-0496-CC48-BFE1-8603A05FF3A2}"/>
                  </a:ext>
                </a:extLst>
              </p:cNvPr>
              <p:cNvSpPr/>
              <p:nvPr/>
            </p:nvSpPr>
            <p:spPr>
              <a:xfrm>
                <a:off x="946063" y="5100372"/>
                <a:ext cx="109688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each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gene,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now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eQTL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candidate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adjust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Q-value.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Apply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filter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0.05.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you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final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significant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eQTL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associations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(genes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SNPs)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39F30C-0496-CC48-BFE1-8603A05FF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63" y="5100372"/>
                <a:ext cx="10968845" cy="646331"/>
              </a:xfrm>
              <a:prstGeom prst="rect">
                <a:avLst/>
              </a:prstGeom>
              <a:blipFill>
                <a:blip r:embed="rId4"/>
                <a:stretch>
                  <a:fillRect l="-462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0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B2C61-7442-114D-9A27-A1BECBE5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02066-00BC-FE49-9F6B-79540135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8CCA6-4492-AF4F-9A48-CA0024AC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74" y="664501"/>
            <a:ext cx="2743200" cy="55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7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85721-C1F4-B14C-8976-88986EFE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EA4A5-CD05-E446-A630-0766E336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C10A9-F9F6-F343-B69A-BB07A3518BB9}"/>
              </a:ext>
            </a:extLst>
          </p:cNvPr>
          <p:cNvSpPr/>
          <p:nvPr/>
        </p:nvSpPr>
        <p:spPr>
          <a:xfrm>
            <a:off x="5610931" y="767727"/>
            <a:ext cx="1124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Helvetica" pitchFamily="2" charset="0"/>
              </a:rPr>
              <a:t>GWAS</a:t>
            </a:r>
            <a:endParaRPr lang="en-US" sz="2400" b="1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8194" name="Picture 2" descr="Associating One SNP with Disease&#10;What is an “Odds Ratio”?&#10;DiseaseSNP (A/a)&#10;?&#10;A a&#10;diseased c d&#10;non-&#10;diseased&#10;x y&#10;cases&#10;cont...">
            <a:extLst>
              <a:ext uri="{FF2B5EF4-FFF2-40B4-BE49-F238E27FC236}">
                <a16:creationId xmlns:a16="http://schemas.microsoft.com/office/drawing/2014/main" id="{B7B7CAF2-152E-BA4B-B412-FA124329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28" y="1828127"/>
            <a:ext cx="6391799" cy="4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ssociating One SNP with Disease&#10;Calculating the Odds Ratio&#10;DiseaseSNP (A/a)&#10;?&#10;A a&#10;diseased c d&#10;non-&#10;diseased&#10;x y&#10;cases&#10;co...">
            <a:extLst>
              <a:ext uri="{FF2B5EF4-FFF2-40B4-BE49-F238E27FC236}">
                <a16:creationId xmlns:a16="http://schemas.microsoft.com/office/drawing/2014/main" id="{D0A0B0B2-F1CC-3642-9628-230063619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6" t="47059" r="5268" b="33008"/>
          <a:stretch/>
        </p:blipFill>
        <p:spPr bwMode="auto">
          <a:xfrm>
            <a:off x="5953539" y="3975652"/>
            <a:ext cx="3747054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9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AEACB-2367-284F-B959-C6364012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656D8-0F1C-A54F-BD48-74A7E247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AFE7C4-F33D-D843-8500-98058200EC61}"/>
              </a:ext>
            </a:extLst>
          </p:cNvPr>
          <p:cNvSpPr/>
          <p:nvPr/>
        </p:nvSpPr>
        <p:spPr>
          <a:xfrm>
            <a:off x="1411045" y="3103210"/>
            <a:ext cx="1936376" cy="1129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Helvetica" pitchFamily="2" charset="0"/>
              </a:rPr>
              <a:t>Variants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07C20F-7B21-AF47-8265-3170F7E5A2F0}"/>
              </a:ext>
            </a:extLst>
          </p:cNvPr>
          <p:cNvSpPr/>
          <p:nvPr/>
        </p:nvSpPr>
        <p:spPr>
          <a:xfrm>
            <a:off x="4911314" y="3103208"/>
            <a:ext cx="1936376" cy="1129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Helvetica" pitchFamily="2" charset="0"/>
              </a:rPr>
              <a:t>Genes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3AB5BB2-FEAC-2040-96A6-4C933B03BA8A}"/>
              </a:ext>
            </a:extLst>
          </p:cNvPr>
          <p:cNvSpPr/>
          <p:nvPr/>
        </p:nvSpPr>
        <p:spPr>
          <a:xfrm>
            <a:off x="8411584" y="3103209"/>
            <a:ext cx="1936376" cy="1129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Helvetica" pitchFamily="2" charset="0"/>
              </a:rPr>
              <a:t>Traits</a:t>
            </a:r>
            <a:endParaRPr lang="en-US" sz="3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3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C7505-83BD-5641-9A83-F4D9676F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388F3-DA2C-3F4B-8F89-390B33F0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2AEEA-A2ED-4A4A-B5E9-89E634975BB0}"/>
              </a:ext>
            </a:extLst>
          </p:cNvPr>
          <p:cNvSpPr/>
          <p:nvPr/>
        </p:nvSpPr>
        <p:spPr>
          <a:xfrm>
            <a:off x="6248399" y="6386167"/>
            <a:ext cx="30943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/>
              <a:t>(</a:t>
            </a:r>
            <a:r>
              <a:rPr lang="en-US" sz="900" dirty="0"/>
              <a:t>Ikram et al</a:t>
            </a:r>
            <a:r>
              <a:rPr lang="en-US" altLang="zh-CN" sz="900" dirty="0"/>
              <a:t>,</a:t>
            </a:r>
            <a:r>
              <a:rPr lang="zh-CN" altLang="en-US" sz="900" dirty="0"/>
              <a:t> </a:t>
            </a:r>
            <a:r>
              <a:rPr lang="en-US" sz="900" dirty="0"/>
              <a:t>2010</a:t>
            </a:r>
            <a:r>
              <a:rPr lang="zh-CN" altLang="en-US" sz="900" dirty="0"/>
              <a:t> </a:t>
            </a:r>
            <a:r>
              <a:rPr lang="en-US" sz="900" dirty="0" err="1"/>
              <a:t>PLoS</a:t>
            </a:r>
            <a:r>
              <a:rPr lang="en-US" sz="900" dirty="0"/>
              <a:t> Genet.</a:t>
            </a:r>
            <a:r>
              <a:rPr lang="en-US" altLang="zh-CN" sz="900" dirty="0"/>
              <a:t>)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91076-2309-CC4D-AD10-F1D092A0B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78" y="2626724"/>
            <a:ext cx="6948004" cy="27049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1E355F-B563-BD4E-8587-AEE3A9FEBAD6}"/>
              </a:ext>
            </a:extLst>
          </p:cNvPr>
          <p:cNvSpPr/>
          <p:nvPr/>
        </p:nvSpPr>
        <p:spPr>
          <a:xfrm>
            <a:off x="4674382" y="1919318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Helvetica" pitchFamily="2" charset="0"/>
              </a:rPr>
              <a:t>Manhattan plot</a:t>
            </a:r>
            <a:endParaRPr lang="en-US" sz="2400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1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AEF8-CF01-654C-A10B-6D779DFE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108" y="2924334"/>
            <a:ext cx="2116351" cy="1009332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AC085-B27F-C749-AF9A-14DF3FE5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1FED6-E54E-C146-9430-2B6E128B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7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BD6E-99AF-E046-AC3A-269B7F48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23376-20FF-8346-BBE9-2CDF6426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E8664-6750-EB4C-9014-0FB4F700236A}"/>
              </a:ext>
            </a:extLst>
          </p:cNvPr>
          <p:cNvSpPr/>
          <p:nvPr/>
        </p:nvSpPr>
        <p:spPr>
          <a:xfrm>
            <a:off x="1291814" y="3809544"/>
            <a:ext cx="926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independent signals for a given expression phenotype were identified by forward stepwise regression followed by a backwards selection step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D1756-DC65-D946-8F8B-9A6339EE3ED3}"/>
              </a:ext>
            </a:extLst>
          </p:cNvPr>
          <p:cNvSpPr/>
          <p:nvPr/>
        </p:nvSpPr>
        <p:spPr>
          <a:xfrm>
            <a:off x="3906455" y="1227991"/>
            <a:ext cx="376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Independent cis-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eQTL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mapping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B6819F-D333-A44E-9BAA-587EFBF2AAC6}"/>
              </a:ext>
            </a:extLst>
          </p:cNvPr>
          <p:cNvSpPr/>
          <p:nvPr/>
        </p:nvSpPr>
        <p:spPr>
          <a:xfrm>
            <a:off x="1291814" y="2832400"/>
            <a:ext cx="9269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eQTLs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40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4B864-5F0B-A246-9739-11E2D816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29EAA-217B-2843-B1C9-93688E90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3136B-AE95-1240-8511-76E8290385F9}"/>
              </a:ext>
            </a:extLst>
          </p:cNvPr>
          <p:cNvSpPr/>
          <p:nvPr/>
        </p:nvSpPr>
        <p:spPr>
          <a:xfrm>
            <a:off x="1235336" y="1443841"/>
            <a:ext cx="99774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gene-level significance threshold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beta-adjusted P-value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eGenes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eGene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covariates,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cis-QTL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described.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gene-level significance threshold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list,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each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eVariant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eVariants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covariates,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cis-QTL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described.</a:t>
            </a:r>
          </a:p>
          <a:p>
            <a:pPr marL="342900" indent="-342900"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gene-level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threshold: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eVariant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1713845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D5314-E683-6345-A13A-204FB6E4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9BB20-F732-2645-A3C4-08573453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62B93-C026-6A41-A8CA-927BF107F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1365250"/>
            <a:ext cx="7950200" cy="4127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9299C1-D5D1-FC4E-B433-75A152FB3469}"/>
              </a:ext>
            </a:extLst>
          </p:cNvPr>
          <p:cNvSpPr/>
          <p:nvPr/>
        </p:nvSpPr>
        <p:spPr>
          <a:xfrm>
            <a:off x="7189448" y="5770661"/>
            <a:ext cx="2792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GTEx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Consortium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2019,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9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89E18-04C3-B14B-9446-52B82F92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8D0C0-F624-D14E-A4F1-8F5CFED0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1DABED9-273F-A34F-BB28-9D7C84ACA071}"/>
              </a:ext>
            </a:extLst>
          </p:cNvPr>
          <p:cNvSpPr/>
          <p:nvPr/>
        </p:nvSpPr>
        <p:spPr>
          <a:xfrm>
            <a:off x="1411045" y="3103210"/>
            <a:ext cx="1936376" cy="1129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Helvetica" pitchFamily="2" charset="0"/>
              </a:rPr>
              <a:t>Variants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14C089-40F3-1945-8761-625455414738}"/>
              </a:ext>
            </a:extLst>
          </p:cNvPr>
          <p:cNvSpPr/>
          <p:nvPr/>
        </p:nvSpPr>
        <p:spPr>
          <a:xfrm>
            <a:off x="4911314" y="3103208"/>
            <a:ext cx="1936376" cy="1129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Helvetica" pitchFamily="2" charset="0"/>
              </a:rPr>
              <a:t>Genes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777F4B9-2218-F54D-AD2D-6A7CA61EE7A1}"/>
              </a:ext>
            </a:extLst>
          </p:cNvPr>
          <p:cNvSpPr/>
          <p:nvPr/>
        </p:nvSpPr>
        <p:spPr>
          <a:xfrm>
            <a:off x="8411584" y="3103209"/>
            <a:ext cx="1936376" cy="1129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Helvetica" pitchFamily="2" charset="0"/>
              </a:rPr>
              <a:t>Traits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E9AADD03-F742-0243-8275-11F111DB2BB3}"/>
              </a:ext>
            </a:extLst>
          </p:cNvPr>
          <p:cNvSpPr/>
          <p:nvPr/>
        </p:nvSpPr>
        <p:spPr>
          <a:xfrm rot="21099027">
            <a:off x="2471536" y="2557630"/>
            <a:ext cx="3012141" cy="1742739"/>
          </a:xfrm>
          <a:prstGeom prst="circularArrow">
            <a:avLst>
              <a:gd name="adj1" fmla="val 4026"/>
              <a:gd name="adj2" fmla="val 221851"/>
              <a:gd name="adj3" fmla="val 20519144"/>
              <a:gd name="adj4" fmla="val 13295795"/>
              <a:gd name="adj5" fmla="val 76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97A71740-CE73-8B41-BEFE-DDD684333D4F}"/>
              </a:ext>
            </a:extLst>
          </p:cNvPr>
          <p:cNvSpPr/>
          <p:nvPr/>
        </p:nvSpPr>
        <p:spPr>
          <a:xfrm rot="500973" flipV="1">
            <a:off x="5965371" y="3072914"/>
            <a:ext cx="3012141" cy="1742739"/>
          </a:xfrm>
          <a:prstGeom prst="circularArrow">
            <a:avLst>
              <a:gd name="adj1" fmla="val 4026"/>
              <a:gd name="adj2" fmla="val 221851"/>
              <a:gd name="adj3" fmla="val 20519144"/>
              <a:gd name="adj4" fmla="val 13295795"/>
              <a:gd name="adj5" fmla="val 76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ular Arrow 15">
            <a:extLst>
              <a:ext uri="{FF2B5EF4-FFF2-40B4-BE49-F238E27FC236}">
                <a16:creationId xmlns:a16="http://schemas.microsoft.com/office/drawing/2014/main" id="{B566F97B-3566-E540-BD28-D27FBA7E2499}"/>
              </a:ext>
            </a:extLst>
          </p:cNvPr>
          <p:cNvSpPr/>
          <p:nvPr/>
        </p:nvSpPr>
        <p:spPr>
          <a:xfrm rot="151886">
            <a:off x="2451911" y="1736783"/>
            <a:ext cx="7479063" cy="2732849"/>
          </a:xfrm>
          <a:prstGeom prst="circularArrow">
            <a:avLst>
              <a:gd name="adj1" fmla="val 2003"/>
              <a:gd name="adj2" fmla="val 221851"/>
              <a:gd name="adj3" fmla="val 20544009"/>
              <a:gd name="adj4" fmla="val 11504669"/>
              <a:gd name="adj5" fmla="val 4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2A03F-0811-4A4E-9C21-157C9B6577BE}"/>
              </a:ext>
            </a:extLst>
          </p:cNvPr>
          <p:cNvSpPr txBox="1"/>
          <p:nvPr/>
        </p:nvSpPr>
        <p:spPr>
          <a:xfrm>
            <a:off x="3697356" y="224694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Helvetica" pitchFamily="2" charset="0"/>
              </a:rPr>
              <a:t>eQTL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73E32-2A92-A54E-B99F-B3D680C7E7F3}"/>
              </a:ext>
            </a:extLst>
          </p:cNvPr>
          <p:cNvSpPr txBox="1"/>
          <p:nvPr/>
        </p:nvSpPr>
        <p:spPr>
          <a:xfrm>
            <a:off x="5402448" y="1402814"/>
            <a:ext cx="111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Helvetica" pitchFamily="2" charset="0"/>
              </a:rPr>
              <a:t>GWAS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5BDD59-8AA0-7D4B-9ED5-725EB24B2472}"/>
              </a:ext>
            </a:extLst>
          </p:cNvPr>
          <p:cNvSpPr txBox="1"/>
          <p:nvPr/>
        </p:nvSpPr>
        <p:spPr>
          <a:xfrm>
            <a:off x="5936173" y="4794284"/>
            <a:ext cx="374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Helvetica" pitchFamily="2" charset="0"/>
              </a:rPr>
              <a:t>Mendelian</a:t>
            </a:r>
            <a:r>
              <a:rPr lang="zh-CN" altLang="en-US" sz="2400" dirty="0">
                <a:latin typeface="Helvetica" pitchFamily="2" charset="0"/>
              </a:rPr>
              <a:t> </a:t>
            </a:r>
            <a:r>
              <a:rPr lang="en-US" altLang="zh-CN" sz="2400" dirty="0">
                <a:latin typeface="Helvetica" pitchFamily="2" charset="0"/>
              </a:rPr>
              <a:t>Randomization</a:t>
            </a: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327C4-D454-AE4A-AB66-A869205E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FB1DC-2911-0241-91FC-5B8755EF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0AA6FE2F-376E-0A48-887F-397AFC66B2E3}"/>
              </a:ext>
            </a:extLst>
          </p:cNvPr>
          <p:cNvGrpSpPr>
            <a:grpSpLocks/>
          </p:cNvGrpSpPr>
          <p:nvPr/>
        </p:nvGrpSpPr>
        <p:grpSpPr bwMode="auto">
          <a:xfrm>
            <a:off x="4661334" y="3860226"/>
            <a:ext cx="4168775" cy="1973263"/>
            <a:chOff x="2273" y="2932"/>
            <a:chExt cx="2626" cy="1243"/>
          </a:xfrm>
        </p:grpSpPr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1C3CE773-9F6C-064A-AB08-CE77DB4DF4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933"/>
              <a:ext cx="2298" cy="761"/>
              <a:chOff x="540" y="1207"/>
              <a:chExt cx="4148" cy="1745"/>
            </a:xfrm>
          </p:grpSpPr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9954C150-D77B-0E45-ADF6-26103F678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" y="1207"/>
                <a:ext cx="2076" cy="1745"/>
              </a:xfrm>
              <a:custGeom>
                <a:avLst/>
                <a:gdLst>
                  <a:gd name="T0" fmla="*/ 0 w 2076"/>
                  <a:gd name="T1" fmla="*/ 1745 h 1745"/>
                  <a:gd name="T2" fmla="*/ 124 w 2076"/>
                  <a:gd name="T3" fmla="*/ 1733 h 1745"/>
                  <a:gd name="T4" fmla="*/ 252 w 2076"/>
                  <a:gd name="T5" fmla="*/ 1701 h 1745"/>
                  <a:gd name="T6" fmla="*/ 436 w 2076"/>
                  <a:gd name="T7" fmla="*/ 1633 h 1745"/>
                  <a:gd name="T8" fmla="*/ 612 w 2076"/>
                  <a:gd name="T9" fmla="*/ 1533 h 1745"/>
                  <a:gd name="T10" fmla="*/ 744 w 2076"/>
                  <a:gd name="T11" fmla="*/ 1449 h 1745"/>
                  <a:gd name="T12" fmla="*/ 820 w 2076"/>
                  <a:gd name="T13" fmla="*/ 1385 h 1745"/>
                  <a:gd name="T14" fmla="*/ 920 w 2076"/>
                  <a:gd name="T15" fmla="*/ 1301 h 1745"/>
                  <a:gd name="T16" fmla="*/ 1116 w 2076"/>
                  <a:gd name="T17" fmla="*/ 1081 h 1745"/>
                  <a:gd name="T18" fmla="*/ 1304 w 2076"/>
                  <a:gd name="T19" fmla="*/ 817 h 1745"/>
                  <a:gd name="T20" fmla="*/ 1460 w 2076"/>
                  <a:gd name="T21" fmla="*/ 589 h 1745"/>
                  <a:gd name="T22" fmla="*/ 1556 w 2076"/>
                  <a:gd name="T23" fmla="*/ 453 h 1745"/>
                  <a:gd name="T24" fmla="*/ 1652 w 2076"/>
                  <a:gd name="T25" fmla="*/ 309 h 1745"/>
                  <a:gd name="T26" fmla="*/ 1732 w 2076"/>
                  <a:gd name="T27" fmla="*/ 213 h 1745"/>
                  <a:gd name="T28" fmla="*/ 1804 w 2076"/>
                  <a:gd name="T29" fmla="*/ 129 h 1745"/>
                  <a:gd name="T30" fmla="*/ 1856 w 2076"/>
                  <a:gd name="T31" fmla="*/ 81 h 1745"/>
                  <a:gd name="T32" fmla="*/ 1952 w 2076"/>
                  <a:gd name="T33" fmla="*/ 29 h 1745"/>
                  <a:gd name="T34" fmla="*/ 2024 w 2076"/>
                  <a:gd name="T35" fmla="*/ 5 h 1745"/>
                  <a:gd name="T36" fmla="*/ 2076 w 2076"/>
                  <a:gd name="T37" fmla="*/ 1 h 17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6"/>
                  <a:gd name="T58" fmla="*/ 0 h 1745"/>
                  <a:gd name="T59" fmla="*/ 2076 w 2076"/>
                  <a:gd name="T60" fmla="*/ 1745 h 17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6" h="1745">
                    <a:moveTo>
                      <a:pt x="0" y="1745"/>
                    </a:moveTo>
                    <a:cubicBezTo>
                      <a:pt x="41" y="1742"/>
                      <a:pt x="82" y="1740"/>
                      <a:pt x="124" y="1733"/>
                    </a:cubicBezTo>
                    <a:cubicBezTo>
                      <a:pt x="166" y="1726"/>
                      <a:pt x="200" y="1718"/>
                      <a:pt x="252" y="1701"/>
                    </a:cubicBezTo>
                    <a:cubicBezTo>
                      <a:pt x="304" y="1684"/>
                      <a:pt x="376" y="1661"/>
                      <a:pt x="436" y="1633"/>
                    </a:cubicBezTo>
                    <a:cubicBezTo>
                      <a:pt x="496" y="1605"/>
                      <a:pt x="561" y="1564"/>
                      <a:pt x="612" y="1533"/>
                    </a:cubicBezTo>
                    <a:cubicBezTo>
                      <a:pt x="663" y="1502"/>
                      <a:pt x="709" y="1474"/>
                      <a:pt x="744" y="1449"/>
                    </a:cubicBezTo>
                    <a:cubicBezTo>
                      <a:pt x="779" y="1424"/>
                      <a:pt x="791" y="1410"/>
                      <a:pt x="820" y="1385"/>
                    </a:cubicBezTo>
                    <a:cubicBezTo>
                      <a:pt x="849" y="1360"/>
                      <a:pt x="871" y="1352"/>
                      <a:pt x="920" y="1301"/>
                    </a:cubicBezTo>
                    <a:cubicBezTo>
                      <a:pt x="969" y="1250"/>
                      <a:pt x="1052" y="1162"/>
                      <a:pt x="1116" y="1081"/>
                    </a:cubicBezTo>
                    <a:cubicBezTo>
                      <a:pt x="1180" y="1000"/>
                      <a:pt x="1247" y="899"/>
                      <a:pt x="1304" y="817"/>
                    </a:cubicBezTo>
                    <a:cubicBezTo>
                      <a:pt x="1361" y="735"/>
                      <a:pt x="1418" y="650"/>
                      <a:pt x="1460" y="589"/>
                    </a:cubicBezTo>
                    <a:cubicBezTo>
                      <a:pt x="1502" y="528"/>
                      <a:pt x="1524" y="500"/>
                      <a:pt x="1556" y="453"/>
                    </a:cubicBezTo>
                    <a:cubicBezTo>
                      <a:pt x="1588" y="406"/>
                      <a:pt x="1623" y="349"/>
                      <a:pt x="1652" y="309"/>
                    </a:cubicBezTo>
                    <a:cubicBezTo>
                      <a:pt x="1681" y="269"/>
                      <a:pt x="1707" y="243"/>
                      <a:pt x="1732" y="213"/>
                    </a:cubicBezTo>
                    <a:cubicBezTo>
                      <a:pt x="1757" y="183"/>
                      <a:pt x="1783" y="151"/>
                      <a:pt x="1804" y="129"/>
                    </a:cubicBezTo>
                    <a:cubicBezTo>
                      <a:pt x="1825" y="107"/>
                      <a:pt x="1831" y="98"/>
                      <a:pt x="1856" y="81"/>
                    </a:cubicBezTo>
                    <a:cubicBezTo>
                      <a:pt x="1881" y="64"/>
                      <a:pt x="1924" y="42"/>
                      <a:pt x="1952" y="29"/>
                    </a:cubicBezTo>
                    <a:cubicBezTo>
                      <a:pt x="1980" y="16"/>
                      <a:pt x="2003" y="10"/>
                      <a:pt x="2024" y="5"/>
                    </a:cubicBezTo>
                    <a:cubicBezTo>
                      <a:pt x="2045" y="0"/>
                      <a:pt x="2067" y="2"/>
                      <a:pt x="2076" y="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7242D0FD-71E8-B349-9E84-ACDDF35FCE1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12" y="1207"/>
                <a:ext cx="2076" cy="1745"/>
              </a:xfrm>
              <a:custGeom>
                <a:avLst/>
                <a:gdLst>
                  <a:gd name="T0" fmla="*/ 0 w 2076"/>
                  <a:gd name="T1" fmla="*/ 1745 h 1745"/>
                  <a:gd name="T2" fmla="*/ 124 w 2076"/>
                  <a:gd name="T3" fmla="*/ 1733 h 1745"/>
                  <a:gd name="T4" fmla="*/ 252 w 2076"/>
                  <a:gd name="T5" fmla="*/ 1701 h 1745"/>
                  <a:gd name="T6" fmla="*/ 436 w 2076"/>
                  <a:gd name="T7" fmla="*/ 1633 h 1745"/>
                  <a:gd name="T8" fmla="*/ 612 w 2076"/>
                  <a:gd name="T9" fmla="*/ 1533 h 1745"/>
                  <a:gd name="T10" fmla="*/ 744 w 2076"/>
                  <a:gd name="T11" fmla="*/ 1449 h 1745"/>
                  <a:gd name="T12" fmla="*/ 820 w 2076"/>
                  <a:gd name="T13" fmla="*/ 1385 h 1745"/>
                  <a:gd name="T14" fmla="*/ 920 w 2076"/>
                  <a:gd name="T15" fmla="*/ 1301 h 1745"/>
                  <a:gd name="T16" fmla="*/ 1116 w 2076"/>
                  <a:gd name="T17" fmla="*/ 1081 h 1745"/>
                  <a:gd name="T18" fmla="*/ 1304 w 2076"/>
                  <a:gd name="T19" fmla="*/ 817 h 1745"/>
                  <a:gd name="T20" fmla="*/ 1460 w 2076"/>
                  <a:gd name="T21" fmla="*/ 589 h 1745"/>
                  <a:gd name="T22" fmla="*/ 1556 w 2076"/>
                  <a:gd name="T23" fmla="*/ 453 h 1745"/>
                  <a:gd name="T24" fmla="*/ 1652 w 2076"/>
                  <a:gd name="T25" fmla="*/ 309 h 1745"/>
                  <a:gd name="T26" fmla="*/ 1732 w 2076"/>
                  <a:gd name="T27" fmla="*/ 213 h 1745"/>
                  <a:gd name="T28" fmla="*/ 1804 w 2076"/>
                  <a:gd name="T29" fmla="*/ 129 h 1745"/>
                  <a:gd name="T30" fmla="*/ 1856 w 2076"/>
                  <a:gd name="T31" fmla="*/ 81 h 1745"/>
                  <a:gd name="T32" fmla="*/ 1952 w 2076"/>
                  <a:gd name="T33" fmla="*/ 29 h 1745"/>
                  <a:gd name="T34" fmla="*/ 2024 w 2076"/>
                  <a:gd name="T35" fmla="*/ 5 h 1745"/>
                  <a:gd name="T36" fmla="*/ 2076 w 2076"/>
                  <a:gd name="T37" fmla="*/ 1 h 17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6"/>
                  <a:gd name="T58" fmla="*/ 0 h 1745"/>
                  <a:gd name="T59" fmla="*/ 2076 w 2076"/>
                  <a:gd name="T60" fmla="*/ 1745 h 17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6" h="1745">
                    <a:moveTo>
                      <a:pt x="0" y="1745"/>
                    </a:moveTo>
                    <a:cubicBezTo>
                      <a:pt x="41" y="1742"/>
                      <a:pt x="82" y="1740"/>
                      <a:pt x="124" y="1733"/>
                    </a:cubicBezTo>
                    <a:cubicBezTo>
                      <a:pt x="166" y="1726"/>
                      <a:pt x="200" y="1718"/>
                      <a:pt x="252" y="1701"/>
                    </a:cubicBezTo>
                    <a:cubicBezTo>
                      <a:pt x="304" y="1684"/>
                      <a:pt x="376" y="1661"/>
                      <a:pt x="436" y="1633"/>
                    </a:cubicBezTo>
                    <a:cubicBezTo>
                      <a:pt x="496" y="1605"/>
                      <a:pt x="561" y="1564"/>
                      <a:pt x="612" y="1533"/>
                    </a:cubicBezTo>
                    <a:cubicBezTo>
                      <a:pt x="663" y="1502"/>
                      <a:pt x="709" y="1474"/>
                      <a:pt x="744" y="1449"/>
                    </a:cubicBezTo>
                    <a:cubicBezTo>
                      <a:pt x="779" y="1424"/>
                      <a:pt x="791" y="1410"/>
                      <a:pt x="820" y="1385"/>
                    </a:cubicBezTo>
                    <a:cubicBezTo>
                      <a:pt x="849" y="1360"/>
                      <a:pt x="871" y="1352"/>
                      <a:pt x="920" y="1301"/>
                    </a:cubicBezTo>
                    <a:cubicBezTo>
                      <a:pt x="969" y="1250"/>
                      <a:pt x="1052" y="1162"/>
                      <a:pt x="1116" y="1081"/>
                    </a:cubicBezTo>
                    <a:cubicBezTo>
                      <a:pt x="1180" y="1000"/>
                      <a:pt x="1247" y="899"/>
                      <a:pt x="1304" y="817"/>
                    </a:cubicBezTo>
                    <a:cubicBezTo>
                      <a:pt x="1361" y="735"/>
                      <a:pt x="1418" y="650"/>
                      <a:pt x="1460" y="589"/>
                    </a:cubicBezTo>
                    <a:cubicBezTo>
                      <a:pt x="1502" y="528"/>
                      <a:pt x="1524" y="500"/>
                      <a:pt x="1556" y="453"/>
                    </a:cubicBezTo>
                    <a:cubicBezTo>
                      <a:pt x="1588" y="406"/>
                      <a:pt x="1623" y="349"/>
                      <a:pt x="1652" y="309"/>
                    </a:cubicBezTo>
                    <a:cubicBezTo>
                      <a:pt x="1681" y="269"/>
                      <a:pt x="1707" y="243"/>
                      <a:pt x="1732" y="213"/>
                    </a:cubicBezTo>
                    <a:cubicBezTo>
                      <a:pt x="1757" y="183"/>
                      <a:pt x="1783" y="151"/>
                      <a:pt x="1804" y="129"/>
                    </a:cubicBezTo>
                    <a:cubicBezTo>
                      <a:pt x="1825" y="107"/>
                      <a:pt x="1831" y="98"/>
                      <a:pt x="1856" y="81"/>
                    </a:cubicBezTo>
                    <a:cubicBezTo>
                      <a:pt x="1881" y="64"/>
                      <a:pt x="1924" y="42"/>
                      <a:pt x="1952" y="29"/>
                    </a:cubicBezTo>
                    <a:cubicBezTo>
                      <a:pt x="1980" y="16"/>
                      <a:pt x="2003" y="10"/>
                      <a:pt x="2024" y="5"/>
                    </a:cubicBezTo>
                    <a:cubicBezTo>
                      <a:pt x="2045" y="0"/>
                      <a:pt x="2067" y="2"/>
                      <a:pt x="2076" y="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23">
              <a:extLst>
                <a:ext uri="{FF2B5EF4-FFF2-40B4-BE49-F238E27FC236}">
                  <a16:creationId xmlns:a16="http://schemas.microsoft.com/office/drawing/2014/main" id="{C83505C0-D40B-2A46-B355-C9DC4B900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3697"/>
              <a:ext cx="2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B9289CB9-C0EC-D645-8AC7-A441804A8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3654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5">
              <a:extLst>
                <a:ext uri="{FF2B5EF4-FFF2-40B4-BE49-F238E27FC236}">
                  <a16:creationId xmlns:a16="http://schemas.microsoft.com/office/drawing/2014/main" id="{1A06431E-D988-B743-95F8-C0B876A46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3656"/>
              <a:ext cx="0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6">
              <a:extLst>
                <a:ext uri="{FF2B5EF4-FFF2-40B4-BE49-F238E27FC236}">
                  <a16:creationId xmlns:a16="http://schemas.microsoft.com/office/drawing/2014/main" id="{8B8BF323-FAC8-2848-8A57-0055F4836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5" y="3656"/>
              <a:ext cx="0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7">
              <a:extLst>
                <a:ext uri="{FF2B5EF4-FFF2-40B4-BE49-F238E27FC236}">
                  <a16:creationId xmlns:a16="http://schemas.microsoft.com/office/drawing/2014/main" id="{5E75AFDC-2186-394C-AF54-E9E96FC78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8" y="3656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7BE44201-04E2-1740-AD5D-95660FC7E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5" y="3657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5C517AB1-F898-C44B-9A4C-A008F7ED5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3656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CC547F61-7ACC-D147-928B-7FCC23C87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" y="3658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63EBCE45-0DE1-E344-8CA1-46B7599A3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8" y="3713"/>
              <a:ext cx="2621" cy="272"/>
              <a:chOff x="1207" y="3738"/>
              <a:chExt cx="3459" cy="359"/>
            </a:xfrm>
          </p:grpSpPr>
          <p:sp>
            <p:nvSpPr>
              <p:cNvPr id="21" name="Text Box 32">
                <a:extLst>
                  <a:ext uri="{FF2B5EF4-FFF2-40B4-BE49-F238E27FC236}">
                    <a16:creationId xmlns:a16="http://schemas.microsoft.com/office/drawing/2014/main" id="{5ACF7B5F-B6B2-5A45-B58A-9B0E9ECD93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7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 dirty="0">
                    <a:latin typeface="Helvetica" pitchFamily="2" charset="0"/>
                  </a:rPr>
                  <a:t>16</a:t>
                </a:r>
              </a:p>
            </p:txBody>
          </p:sp>
          <p:sp>
            <p:nvSpPr>
              <p:cNvPr id="22" name="Text Box 33">
                <a:extLst>
                  <a:ext uri="{FF2B5EF4-FFF2-40B4-BE49-F238E27FC236}">
                    <a16:creationId xmlns:a16="http://schemas.microsoft.com/office/drawing/2014/main" id="{B7AFC2C9-6645-994E-8DD8-4D648B996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 dirty="0">
                    <a:latin typeface="Helvetica" pitchFamily="2" charset="0"/>
                  </a:rPr>
                  <a:t>64</a:t>
                </a:r>
              </a:p>
            </p:txBody>
          </p:sp>
          <p:sp>
            <p:nvSpPr>
              <p:cNvPr id="23" name="Text Box 34">
                <a:extLst>
                  <a:ext uri="{FF2B5EF4-FFF2-40B4-BE49-F238E27FC236}">
                    <a16:creationId xmlns:a16="http://schemas.microsoft.com/office/drawing/2014/main" id="{4FD46A14-8337-C446-A5C1-17A190B7E6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9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76</a:t>
                </a:r>
              </a:p>
            </p:txBody>
          </p:sp>
          <p:sp>
            <p:nvSpPr>
              <p:cNvPr id="24" name="Text Box 35">
                <a:extLst>
                  <a:ext uri="{FF2B5EF4-FFF2-40B4-BE49-F238E27FC236}">
                    <a16:creationId xmlns:a16="http://schemas.microsoft.com/office/drawing/2014/main" id="{BBF7A530-8532-F542-858B-33A52E7DE4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1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88</a:t>
                </a:r>
              </a:p>
            </p:txBody>
          </p:sp>
          <p:sp>
            <p:nvSpPr>
              <p:cNvPr id="25" name="Text Box 36">
                <a:extLst>
                  <a:ext uri="{FF2B5EF4-FFF2-40B4-BE49-F238E27FC236}">
                    <a16:creationId xmlns:a16="http://schemas.microsoft.com/office/drawing/2014/main" id="{6550EC4F-0C87-8443-AF59-9FB58C57D8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1" y="3738"/>
                <a:ext cx="415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28</a:t>
                </a:r>
              </a:p>
            </p:txBody>
          </p:sp>
          <p:sp>
            <p:nvSpPr>
              <p:cNvPr id="26" name="Text Box 37">
                <a:extLst>
                  <a:ext uri="{FF2B5EF4-FFF2-40B4-BE49-F238E27FC236}">
                    <a16:creationId xmlns:a16="http://schemas.microsoft.com/office/drawing/2014/main" id="{8675F471-FF0B-BC41-8D16-497917508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0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40</a:t>
                </a:r>
              </a:p>
            </p:txBody>
          </p:sp>
          <p:sp>
            <p:nvSpPr>
              <p:cNvPr id="27" name="Text Box 38">
                <a:extLst>
                  <a:ext uri="{FF2B5EF4-FFF2-40B4-BE49-F238E27FC236}">
                    <a16:creationId xmlns:a16="http://schemas.microsoft.com/office/drawing/2014/main" id="{91047E81-852D-B742-AE18-68296ECB8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52</a:t>
                </a:r>
              </a:p>
            </p:txBody>
          </p:sp>
        </p:grpSp>
        <p:sp>
          <p:nvSpPr>
            <p:cNvPr id="19" name="Text Box 39">
              <a:extLst>
                <a:ext uri="{FF2B5EF4-FFF2-40B4-BE49-F238E27FC236}">
                  <a16:creationId xmlns:a16="http://schemas.microsoft.com/office/drawing/2014/main" id="{8861C9DA-A432-DD42-B137-5A5A42E85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" y="3904"/>
              <a:ext cx="63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200">
                  <a:latin typeface="Helvetica" pitchFamily="2" charset="0"/>
                </a:rPr>
                <a:t>Height</a:t>
              </a:r>
            </a:p>
          </p:txBody>
        </p:sp>
        <p:sp>
          <p:nvSpPr>
            <p:cNvPr id="20" name="Line 40">
              <a:extLst>
                <a:ext uri="{FF2B5EF4-FFF2-40B4-BE49-F238E27FC236}">
                  <a16:creationId xmlns:a16="http://schemas.microsoft.com/office/drawing/2014/main" id="{A20D02EA-A285-9F4D-89E0-BB65A0D17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" y="2932"/>
              <a:ext cx="0" cy="7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2E5CC1F-36DC-2443-B6EE-580DC65A8CDD}"/>
              </a:ext>
            </a:extLst>
          </p:cNvPr>
          <p:cNvSpPr txBox="1"/>
          <p:nvPr/>
        </p:nvSpPr>
        <p:spPr>
          <a:xfrm>
            <a:off x="1290113" y="4100946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Helvetica" pitchFamily="2" charset="0"/>
              </a:rPr>
              <a:t>Quantitative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traits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179D4B-3F0B-1645-B2F8-B8D3DEB4E5B0}"/>
              </a:ext>
            </a:extLst>
          </p:cNvPr>
          <p:cNvSpPr txBox="1"/>
          <p:nvPr/>
        </p:nvSpPr>
        <p:spPr>
          <a:xfrm>
            <a:off x="1290113" y="1925783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Helvetica" pitchFamily="2" charset="0"/>
              </a:rPr>
              <a:t>Mendelian</a:t>
            </a:r>
            <a:r>
              <a:rPr lang="zh-CN" altLang="en-US" sz="2800" dirty="0">
                <a:latin typeface="Helvetica" pitchFamily="2" charset="0"/>
              </a:rPr>
              <a:t> </a:t>
            </a:r>
            <a:r>
              <a:rPr lang="en-US" altLang="zh-CN" sz="2800" dirty="0">
                <a:latin typeface="Helvetica" pitchFamily="2" charset="0"/>
              </a:rPr>
              <a:t>traits</a:t>
            </a:r>
            <a:endParaRPr lang="en-US" sz="2800" dirty="0">
              <a:latin typeface="Helvetica" pitchFamily="2" charset="0"/>
            </a:endParaRPr>
          </a:p>
        </p:txBody>
      </p:sp>
      <p:pic>
        <p:nvPicPr>
          <p:cNvPr id="1026" name="Picture 2" descr="Punnett Square, crossing 2 heterozygotes">
            <a:extLst>
              <a:ext uri="{FF2B5EF4-FFF2-40B4-BE49-F238E27FC236}">
                <a16:creationId xmlns:a16="http://schemas.microsoft.com/office/drawing/2014/main" id="{C7CB3A33-EE19-EA47-9022-0508ADB8A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43" y="1232120"/>
            <a:ext cx="15748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4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A36CB-96ED-A847-8873-25EA64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08D4F-FC72-4443-A966-F43CEE3C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83F1F-F6A2-BD42-86C4-97B70F29F501}"/>
              </a:ext>
            </a:extLst>
          </p:cNvPr>
          <p:cNvSpPr/>
          <p:nvPr/>
        </p:nvSpPr>
        <p:spPr>
          <a:xfrm>
            <a:off x="4161704" y="1027606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Quantitative trait locus</a:t>
            </a:r>
            <a:r>
              <a:rPr lang="zh-CN" altLang="en-US" sz="24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Helvetica" pitchFamily="2" charset="0"/>
              </a:rPr>
              <a:t>(QTL)</a:t>
            </a:r>
            <a:endParaRPr lang="en-US" sz="2400" b="1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654E1DA4-EB88-194C-846D-869A667523BB}"/>
              </a:ext>
            </a:extLst>
          </p:cNvPr>
          <p:cNvGrpSpPr>
            <a:grpSpLocks/>
          </p:cNvGrpSpPr>
          <p:nvPr/>
        </p:nvGrpSpPr>
        <p:grpSpPr bwMode="auto">
          <a:xfrm>
            <a:off x="6007551" y="3429000"/>
            <a:ext cx="4168775" cy="1973263"/>
            <a:chOff x="2273" y="2932"/>
            <a:chExt cx="2626" cy="1243"/>
          </a:xfrm>
        </p:grpSpPr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EC7C9995-E440-AE44-8C7B-BFB1ABADA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933"/>
              <a:ext cx="2298" cy="761"/>
              <a:chOff x="540" y="1207"/>
              <a:chExt cx="4148" cy="1745"/>
            </a:xfrm>
          </p:grpSpPr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55E8BF3D-1E04-604F-99D2-A424E0787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" y="1207"/>
                <a:ext cx="2076" cy="1745"/>
              </a:xfrm>
              <a:custGeom>
                <a:avLst/>
                <a:gdLst>
                  <a:gd name="T0" fmla="*/ 0 w 2076"/>
                  <a:gd name="T1" fmla="*/ 1745 h 1745"/>
                  <a:gd name="T2" fmla="*/ 124 w 2076"/>
                  <a:gd name="T3" fmla="*/ 1733 h 1745"/>
                  <a:gd name="T4" fmla="*/ 252 w 2076"/>
                  <a:gd name="T5" fmla="*/ 1701 h 1745"/>
                  <a:gd name="T6" fmla="*/ 436 w 2076"/>
                  <a:gd name="T7" fmla="*/ 1633 h 1745"/>
                  <a:gd name="T8" fmla="*/ 612 w 2076"/>
                  <a:gd name="T9" fmla="*/ 1533 h 1745"/>
                  <a:gd name="T10" fmla="*/ 744 w 2076"/>
                  <a:gd name="T11" fmla="*/ 1449 h 1745"/>
                  <a:gd name="T12" fmla="*/ 820 w 2076"/>
                  <a:gd name="T13" fmla="*/ 1385 h 1745"/>
                  <a:gd name="T14" fmla="*/ 920 w 2076"/>
                  <a:gd name="T15" fmla="*/ 1301 h 1745"/>
                  <a:gd name="T16" fmla="*/ 1116 w 2076"/>
                  <a:gd name="T17" fmla="*/ 1081 h 1745"/>
                  <a:gd name="T18" fmla="*/ 1304 w 2076"/>
                  <a:gd name="T19" fmla="*/ 817 h 1745"/>
                  <a:gd name="T20" fmla="*/ 1460 w 2076"/>
                  <a:gd name="T21" fmla="*/ 589 h 1745"/>
                  <a:gd name="T22" fmla="*/ 1556 w 2076"/>
                  <a:gd name="T23" fmla="*/ 453 h 1745"/>
                  <a:gd name="T24" fmla="*/ 1652 w 2076"/>
                  <a:gd name="T25" fmla="*/ 309 h 1745"/>
                  <a:gd name="T26" fmla="*/ 1732 w 2076"/>
                  <a:gd name="T27" fmla="*/ 213 h 1745"/>
                  <a:gd name="T28" fmla="*/ 1804 w 2076"/>
                  <a:gd name="T29" fmla="*/ 129 h 1745"/>
                  <a:gd name="T30" fmla="*/ 1856 w 2076"/>
                  <a:gd name="T31" fmla="*/ 81 h 1745"/>
                  <a:gd name="T32" fmla="*/ 1952 w 2076"/>
                  <a:gd name="T33" fmla="*/ 29 h 1745"/>
                  <a:gd name="T34" fmla="*/ 2024 w 2076"/>
                  <a:gd name="T35" fmla="*/ 5 h 1745"/>
                  <a:gd name="T36" fmla="*/ 2076 w 2076"/>
                  <a:gd name="T37" fmla="*/ 1 h 17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6"/>
                  <a:gd name="T58" fmla="*/ 0 h 1745"/>
                  <a:gd name="T59" fmla="*/ 2076 w 2076"/>
                  <a:gd name="T60" fmla="*/ 1745 h 17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6" h="1745">
                    <a:moveTo>
                      <a:pt x="0" y="1745"/>
                    </a:moveTo>
                    <a:cubicBezTo>
                      <a:pt x="41" y="1742"/>
                      <a:pt x="82" y="1740"/>
                      <a:pt x="124" y="1733"/>
                    </a:cubicBezTo>
                    <a:cubicBezTo>
                      <a:pt x="166" y="1726"/>
                      <a:pt x="200" y="1718"/>
                      <a:pt x="252" y="1701"/>
                    </a:cubicBezTo>
                    <a:cubicBezTo>
                      <a:pt x="304" y="1684"/>
                      <a:pt x="376" y="1661"/>
                      <a:pt x="436" y="1633"/>
                    </a:cubicBezTo>
                    <a:cubicBezTo>
                      <a:pt x="496" y="1605"/>
                      <a:pt x="561" y="1564"/>
                      <a:pt x="612" y="1533"/>
                    </a:cubicBezTo>
                    <a:cubicBezTo>
                      <a:pt x="663" y="1502"/>
                      <a:pt x="709" y="1474"/>
                      <a:pt x="744" y="1449"/>
                    </a:cubicBezTo>
                    <a:cubicBezTo>
                      <a:pt x="779" y="1424"/>
                      <a:pt x="791" y="1410"/>
                      <a:pt x="820" y="1385"/>
                    </a:cubicBezTo>
                    <a:cubicBezTo>
                      <a:pt x="849" y="1360"/>
                      <a:pt x="871" y="1352"/>
                      <a:pt x="920" y="1301"/>
                    </a:cubicBezTo>
                    <a:cubicBezTo>
                      <a:pt x="969" y="1250"/>
                      <a:pt x="1052" y="1162"/>
                      <a:pt x="1116" y="1081"/>
                    </a:cubicBezTo>
                    <a:cubicBezTo>
                      <a:pt x="1180" y="1000"/>
                      <a:pt x="1247" y="899"/>
                      <a:pt x="1304" y="817"/>
                    </a:cubicBezTo>
                    <a:cubicBezTo>
                      <a:pt x="1361" y="735"/>
                      <a:pt x="1418" y="650"/>
                      <a:pt x="1460" y="589"/>
                    </a:cubicBezTo>
                    <a:cubicBezTo>
                      <a:pt x="1502" y="528"/>
                      <a:pt x="1524" y="500"/>
                      <a:pt x="1556" y="453"/>
                    </a:cubicBezTo>
                    <a:cubicBezTo>
                      <a:pt x="1588" y="406"/>
                      <a:pt x="1623" y="349"/>
                      <a:pt x="1652" y="309"/>
                    </a:cubicBezTo>
                    <a:cubicBezTo>
                      <a:pt x="1681" y="269"/>
                      <a:pt x="1707" y="243"/>
                      <a:pt x="1732" y="213"/>
                    </a:cubicBezTo>
                    <a:cubicBezTo>
                      <a:pt x="1757" y="183"/>
                      <a:pt x="1783" y="151"/>
                      <a:pt x="1804" y="129"/>
                    </a:cubicBezTo>
                    <a:cubicBezTo>
                      <a:pt x="1825" y="107"/>
                      <a:pt x="1831" y="98"/>
                      <a:pt x="1856" y="81"/>
                    </a:cubicBezTo>
                    <a:cubicBezTo>
                      <a:pt x="1881" y="64"/>
                      <a:pt x="1924" y="42"/>
                      <a:pt x="1952" y="29"/>
                    </a:cubicBezTo>
                    <a:cubicBezTo>
                      <a:pt x="1980" y="16"/>
                      <a:pt x="2003" y="10"/>
                      <a:pt x="2024" y="5"/>
                    </a:cubicBezTo>
                    <a:cubicBezTo>
                      <a:pt x="2045" y="0"/>
                      <a:pt x="2067" y="2"/>
                      <a:pt x="2076" y="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4BA87B89-E697-2545-BE0A-5605D783770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12" y="1207"/>
                <a:ext cx="2076" cy="1745"/>
              </a:xfrm>
              <a:custGeom>
                <a:avLst/>
                <a:gdLst>
                  <a:gd name="T0" fmla="*/ 0 w 2076"/>
                  <a:gd name="T1" fmla="*/ 1745 h 1745"/>
                  <a:gd name="T2" fmla="*/ 124 w 2076"/>
                  <a:gd name="T3" fmla="*/ 1733 h 1745"/>
                  <a:gd name="T4" fmla="*/ 252 w 2076"/>
                  <a:gd name="T5" fmla="*/ 1701 h 1745"/>
                  <a:gd name="T6" fmla="*/ 436 w 2076"/>
                  <a:gd name="T7" fmla="*/ 1633 h 1745"/>
                  <a:gd name="T8" fmla="*/ 612 w 2076"/>
                  <a:gd name="T9" fmla="*/ 1533 h 1745"/>
                  <a:gd name="T10" fmla="*/ 744 w 2076"/>
                  <a:gd name="T11" fmla="*/ 1449 h 1745"/>
                  <a:gd name="T12" fmla="*/ 820 w 2076"/>
                  <a:gd name="T13" fmla="*/ 1385 h 1745"/>
                  <a:gd name="T14" fmla="*/ 920 w 2076"/>
                  <a:gd name="T15" fmla="*/ 1301 h 1745"/>
                  <a:gd name="T16" fmla="*/ 1116 w 2076"/>
                  <a:gd name="T17" fmla="*/ 1081 h 1745"/>
                  <a:gd name="T18" fmla="*/ 1304 w 2076"/>
                  <a:gd name="T19" fmla="*/ 817 h 1745"/>
                  <a:gd name="T20" fmla="*/ 1460 w 2076"/>
                  <a:gd name="T21" fmla="*/ 589 h 1745"/>
                  <a:gd name="T22" fmla="*/ 1556 w 2076"/>
                  <a:gd name="T23" fmla="*/ 453 h 1745"/>
                  <a:gd name="T24" fmla="*/ 1652 w 2076"/>
                  <a:gd name="T25" fmla="*/ 309 h 1745"/>
                  <a:gd name="T26" fmla="*/ 1732 w 2076"/>
                  <a:gd name="T27" fmla="*/ 213 h 1745"/>
                  <a:gd name="T28" fmla="*/ 1804 w 2076"/>
                  <a:gd name="T29" fmla="*/ 129 h 1745"/>
                  <a:gd name="T30" fmla="*/ 1856 w 2076"/>
                  <a:gd name="T31" fmla="*/ 81 h 1745"/>
                  <a:gd name="T32" fmla="*/ 1952 w 2076"/>
                  <a:gd name="T33" fmla="*/ 29 h 1745"/>
                  <a:gd name="T34" fmla="*/ 2024 w 2076"/>
                  <a:gd name="T35" fmla="*/ 5 h 1745"/>
                  <a:gd name="T36" fmla="*/ 2076 w 2076"/>
                  <a:gd name="T37" fmla="*/ 1 h 17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6"/>
                  <a:gd name="T58" fmla="*/ 0 h 1745"/>
                  <a:gd name="T59" fmla="*/ 2076 w 2076"/>
                  <a:gd name="T60" fmla="*/ 1745 h 17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6" h="1745">
                    <a:moveTo>
                      <a:pt x="0" y="1745"/>
                    </a:moveTo>
                    <a:cubicBezTo>
                      <a:pt x="41" y="1742"/>
                      <a:pt x="82" y="1740"/>
                      <a:pt x="124" y="1733"/>
                    </a:cubicBezTo>
                    <a:cubicBezTo>
                      <a:pt x="166" y="1726"/>
                      <a:pt x="200" y="1718"/>
                      <a:pt x="252" y="1701"/>
                    </a:cubicBezTo>
                    <a:cubicBezTo>
                      <a:pt x="304" y="1684"/>
                      <a:pt x="376" y="1661"/>
                      <a:pt x="436" y="1633"/>
                    </a:cubicBezTo>
                    <a:cubicBezTo>
                      <a:pt x="496" y="1605"/>
                      <a:pt x="561" y="1564"/>
                      <a:pt x="612" y="1533"/>
                    </a:cubicBezTo>
                    <a:cubicBezTo>
                      <a:pt x="663" y="1502"/>
                      <a:pt x="709" y="1474"/>
                      <a:pt x="744" y="1449"/>
                    </a:cubicBezTo>
                    <a:cubicBezTo>
                      <a:pt x="779" y="1424"/>
                      <a:pt x="791" y="1410"/>
                      <a:pt x="820" y="1385"/>
                    </a:cubicBezTo>
                    <a:cubicBezTo>
                      <a:pt x="849" y="1360"/>
                      <a:pt x="871" y="1352"/>
                      <a:pt x="920" y="1301"/>
                    </a:cubicBezTo>
                    <a:cubicBezTo>
                      <a:pt x="969" y="1250"/>
                      <a:pt x="1052" y="1162"/>
                      <a:pt x="1116" y="1081"/>
                    </a:cubicBezTo>
                    <a:cubicBezTo>
                      <a:pt x="1180" y="1000"/>
                      <a:pt x="1247" y="899"/>
                      <a:pt x="1304" y="817"/>
                    </a:cubicBezTo>
                    <a:cubicBezTo>
                      <a:pt x="1361" y="735"/>
                      <a:pt x="1418" y="650"/>
                      <a:pt x="1460" y="589"/>
                    </a:cubicBezTo>
                    <a:cubicBezTo>
                      <a:pt x="1502" y="528"/>
                      <a:pt x="1524" y="500"/>
                      <a:pt x="1556" y="453"/>
                    </a:cubicBezTo>
                    <a:cubicBezTo>
                      <a:pt x="1588" y="406"/>
                      <a:pt x="1623" y="349"/>
                      <a:pt x="1652" y="309"/>
                    </a:cubicBezTo>
                    <a:cubicBezTo>
                      <a:pt x="1681" y="269"/>
                      <a:pt x="1707" y="243"/>
                      <a:pt x="1732" y="213"/>
                    </a:cubicBezTo>
                    <a:cubicBezTo>
                      <a:pt x="1757" y="183"/>
                      <a:pt x="1783" y="151"/>
                      <a:pt x="1804" y="129"/>
                    </a:cubicBezTo>
                    <a:cubicBezTo>
                      <a:pt x="1825" y="107"/>
                      <a:pt x="1831" y="98"/>
                      <a:pt x="1856" y="81"/>
                    </a:cubicBezTo>
                    <a:cubicBezTo>
                      <a:pt x="1881" y="64"/>
                      <a:pt x="1924" y="42"/>
                      <a:pt x="1952" y="29"/>
                    </a:cubicBezTo>
                    <a:cubicBezTo>
                      <a:pt x="1980" y="16"/>
                      <a:pt x="2003" y="10"/>
                      <a:pt x="2024" y="5"/>
                    </a:cubicBezTo>
                    <a:cubicBezTo>
                      <a:pt x="2045" y="0"/>
                      <a:pt x="2067" y="2"/>
                      <a:pt x="2076" y="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23">
              <a:extLst>
                <a:ext uri="{FF2B5EF4-FFF2-40B4-BE49-F238E27FC236}">
                  <a16:creationId xmlns:a16="http://schemas.microsoft.com/office/drawing/2014/main" id="{839C64D1-0F1D-9944-A39A-C36CCA2E2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3697"/>
              <a:ext cx="2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4">
              <a:extLst>
                <a:ext uri="{FF2B5EF4-FFF2-40B4-BE49-F238E27FC236}">
                  <a16:creationId xmlns:a16="http://schemas.microsoft.com/office/drawing/2014/main" id="{CD2779FA-2EDB-E549-9FB0-20621A367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3654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5">
              <a:extLst>
                <a:ext uri="{FF2B5EF4-FFF2-40B4-BE49-F238E27FC236}">
                  <a16:creationId xmlns:a16="http://schemas.microsoft.com/office/drawing/2014/main" id="{E22BE673-F2FA-0646-A0A2-16364EF36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3656"/>
              <a:ext cx="0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6">
              <a:extLst>
                <a:ext uri="{FF2B5EF4-FFF2-40B4-BE49-F238E27FC236}">
                  <a16:creationId xmlns:a16="http://schemas.microsoft.com/office/drawing/2014/main" id="{4C7F8427-56EE-9341-98EA-BDC2AADDF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5" y="3656"/>
              <a:ext cx="0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8A022552-D85A-0748-9DB4-6FE72861E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8" y="3656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id="{7DFAE653-03BB-494C-8B0D-E0A2CF833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5" y="3657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9">
              <a:extLst>
                <a:ext uri="{FF2B5EF4-FFF2-40B4-BE49-F238E27FC236}">
                  <a16:creationId xmlns:a16="http://schemas.microsoft.com/office/drawing/2014/main" id="{52D4F6A9-ED7C-D946-A114-9172C72EA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3656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0">
              <a:extLst>
                <a:ext uri="{FF2B5EF4-FFF2-40B4-BE49-F238E27FC236}">
                  <a16:creationId xmlns:a16="http://schemas.microsoft.com/office/drawing/2014/main" id="{3A3CEFEC-0BB5-4449-B4B4-2834B352F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" y="3658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39BFA37A-76A1-A945-BC64-D6ABE0C88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8" y="3713"/>
              <a:ext cx="2621" cy="272"/>
              <a:chOff x="1207" y="3738"/>
              <a:chExt cx="3459" cy="359"/>
            </a:xfrm>
          </p:grpSpPr>
          <p:sp>
            <p:nvSpPr>
              <p:cNvPr id="20" name="Text Box 32">
                <a:extLst>
                  <a:ext uri="{FF2B5EF4-FFF2-40B4-BE49-F238E27FC236}">
                    <a16:creationId xmlns:a16="http://schemas.microsoft.com/office/drawing/2014/main" id="{FFA370CC-6AC3-8340-956E-D8B8438F0A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7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 dirty="0">
                    <a:latin typeface="Helvetica" pitchFamily="2" charset="0"/>
                  </a:rPr>
                  <a:t>16</a:t>
                </a:r>
              </a:p>
            </p:txBody>
          </p:sp>
          <p:sp>
            <p:nvSpPr>
              <p:cNvPr id="21" name="Text Box 33">
                <a:extLst>
                  <a:ext uri="{FF2B5EF4-FFF2-40B4-BE49-F238E27FC236}">
                    <a16:creationId xmlns:a16="http://schemas.microsoft.com/office/drawing/2014/main" id="{224F26FF-B995-4242-AF7C-F8679D901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 dirty="0">
                    <a:latin typeface="Helvetica" pitchFamily="2" charset="0"/>
                  </a:rPr>
                  <a:t>64</a:t>
                </a:r>
              </a:p>
            </p:txBody>
          </p:sp>
          <p:sp>
            <p:nvSpPr>
              <p:cNvPr id="22" name="Text Box 34">
                <a:extLst>
                  <a:ext uri="{FF2B5EF4-FFF2-40B4-BE49-F238E27FC236}">
                    <a16:creationId xmlns:a16="http://schemas.microsoft.com/office/drawing/2014/main" id="{64BD00BA-65C7-8444-A69C-6049E4CF6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9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 dirty="0">
                    <a:latin typeface="Helvetica" pitchFamily="2" charset="0"/>
                  </a:rPr>
                  <a:t>76</a:t>
                </a:r>
              </a:p>
            </p:txBody>
          </p:sp>
          <p:sp>
            <p:nvSpPr>
              <p:cNvPr id="23" name="Text Box 35">
                <a:extLst>
                  <a:ext uri="{FF2B5EF4-FFF2-40B4-BE49-F238E27FC236}">
                    <a16:creationId xmlns:a16="http://schemas.microsoft.com/office/drawing/2014/main" id="{D2451FBE-139F-1646-A8C7-EC04EDE88F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1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88</a:t>
                </a:r>
              </a:p>
            </p:txBody>
          </p:sp>
          <p:sp>
            <p:nvSpPr>
              <p:cNvPr id="24" name="Text Box 36">
                <a:extLst>
                  <a:ext uri="{FF2B5EF4-FFF2-40B4-BE49-F238E27FC236}">
                    <a16:creationId xmlns:a16="http://schemas.microsoft.com/office/drawing/2014/main" id="{8E17B1BC-28BF-0642-A1FB-F163A3208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1" y="3738"/>
                <a:ext cx="415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28</a:t>
                </a:r>
              </a:p>
            </p:txBody>
          </p:sp>
          <p:sp>
            <p:nvSpPr>
              <p:cNvPr id="25" name="Text Box 37">
                <a:extLst>
                  <a:ext uri="{FF2B5EF4-FFF2-40B4-BE49-F238E27FC236}">
                    <a16:creationId xmlns:a16="http://schemas.microsoft.com/office/drawing/2014/main" id="{91693429-3188-8742-B6BA-5239ADF1A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0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40</a:t>
                </a:r>
              </a:p>
            </p:txBody>
          </p:sp>
          <p:sp>
            <p:nvSpPr>
              <p:cNvPr id="26" name="Text Box 38">
                <a:extLst>
                  <a:ext uri="{FF2B5EF4-FFF2-40B4-BE49-F238E27FC236}">
                    <a16:creationId xmlns:a16="http://schemas.microsoft.com/office/drawing/2014/main" id="{11EDF772-DD45-DC4D-9F29-305B74FC0A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52</a:t>
                </a:r>
              </a:p>
            </p:txBody>
          </p:sp>
        </p:grpSp>
        <p:sp>
          <p:nvSpPr>
            <p:cNvPr id="18" name="Text Box 39">
              <a:extLst>
                <a:ext uri="{FF2B5EF4-FFF2-40B4-BE49-F238E27FC236}">
                  <a16:creationId xmlns:a16="http://schemas.microsoft.com/office/drawing/2014/main" id="{B2EB76C7-E659-0142-AEC9-A7E20E190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" y="3904"/>
              <a:ext cx="63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200">
                  <a:latin typeface="Helvetica" pitchFamily="2" charset="0"/>
                </a:rPr>
                <a:t>Height</a:t>
              </a:r>
            </a:p>
          </p:txBody>
        </p:sp>
        <p:sp>
          <p:nvSpPr>
            <p:cNvPr id="19" name="Line 40">
              <a:extLst>
                <a:ext uri="{FF2B5EF4-FFF2-40B4-BE49-F238E27FC236}">
                  <a16:creationId xmlns:a16="http://schemas.microsoft.com/office/drawing/2014/main" id="{F6C5CF7A-7AF7-5840-BFAC-1FB3E011F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" y="2932"/>
              <a:ext cx="0" cy="7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D5704F6-DB91-7546-90D1-8EF0EE55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770" y="2734758"/>
            <a:ext cx="895930" cy="273101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09C28C4-BADC-CB46-8E20-4089392C7650}"/>
              </a:ext>
            </a:extLst>
          </p:cNvPr>
          <p:cNvSpPr/>
          <p:nvPr/>
        </p:nvSpPr>
        <p:spPr>
          <a:xfrm>
            <a:off x="1796296" y="1641440"/>
            <a:ext cx="9130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A quantitative trait locus (QTL) is a locus (section of DNA) that correlates with variation of a quantitative trait in the phenotype of a population of organisms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(Wikipedia)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id="{081EDB7A-A8C1-AC4E-91D7-3816E0C23A11}"/>
              </a:ext>
            </a:extLst>
          </p:cNvPr>
          <p:cNvSpPr/>
          <p:nvPr/>
        </p:nvSpPr>
        <p:spPr>
          <a:xfrm>
            <a:off x="4730041" y="3949430"/>
            <a:ext cx="628073" cy="3726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4F052-520D-A94A-8D3C-4277D8E0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E2A3-13A3-304C-981D-431C6562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108">
            <a:extLst>
              <a:ext uri="{FF2B5EF4-FFF2-40B4-BE49-F238E27FC236}">
                <a16:creationId xmlns:a16="http://schemas.microsoft.com/office/drawing/2014/main" id="{60E71694-9415-5040-9F2F-130F8CBDEA32}"/>
              </a:ext>
            </a:extLst>
          </p:cNvPr>
          <p:cNvGrpSpPr>
            <a:grpSpLocks/>
          </p:cNvGrpSpPr>
          <p:nvPr/>
        </p:nvGrpSpPr>
        <p:grpSpPr bwMode="auto">
          <a:xfrm>
            <a:off x="1200024" y="2177473"/>
            <a:ext cx="4168775" cy="2135188"/>
            <a:chOff x="2273" y="2932"/>
            <a:chExt cx="2626" cy="1345"/>
          </a:xfrm>
        </p:grpSpPr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id="{9C2BC24A-5A63-8643-88E0-0DDEC6EB9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933"/>
              <a:ext cx="2298" cy="761"/>
              <a:chOff x="540" y="1207"/>
              <a:chExt cx="4148" cy="1745"/>
            </a:xfrm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BBE5F2F4-DF0F-5041-9D3F-4F6CC7694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" y="1207"/>
                <a:ext cx="2076" cy="1745"/>
              </a:xfrm>
              <a:custGeom>
                <a:avLst/>
                <a:gdLst>
                  <a:gd name="T0" fmla="*/ 0 w 2076"/>
                  <a:gd name="T1" fmla="*/ 1745 h 1745"/>
                  <a:gd name="T2" fmla="*/ 124 w 2076"/>
                  <a:gd name="T3" fmla="*/ 1733 h 1745"/>
                  <a:gd name="T4" fmla="*/ 252 w 2076"/>
                  <a:gd name="T5" fmla="*/ 1701 h 1745"/>
                  <a:gd name="T6" fmla="*/ 436 w 2076"/>
                  <a:gd name="T7" fmla="*/ 1633 h 1745"/>
                  <a:gd name="T8" fmla="*/ 612 w 2076"/>
                  <a:gd name="T9" fmla="*/ 1533 h 1745"/>
                  <a:gd name="T10" fmla="*/ 744 w 2076"/>
                  <a:gd name="T11" fmla="*/ 1449 h 1745"/>
                  <a:gd name="T12" fmla="*/ 820 w 2076"/>
                  <a:gd name="T13" fmla="*/ 1385 h 1745"/>
                  <a:gd name="T14" fmla="*/ 920 w 2076"/>
                  <a:gd name="T15" fmla="*/ 1301 h 1745"/>
                  <a:gd name="T16" fmla="*/ 1116 w 2076"/>
                  <a:gd name="T17" fmla="*/ 1081 h 1745"/>
                  <a:gd name="T18" fmla="*/ 1304 w 2076"/>
                  <a:gd name="T19" fmla="*/ 817 h 1745"/>
                  <a:gd name="T20" fmla="*/ 1460 w 2076"/>
                  <a:gd name="T21" fmla="*/ 589 h 1745"/>
                  <a:gd name="T22" fmla="*/ 1556 w 2076"/>
                  <a:gd name="T23" fmla="*/ 453 h 1745"/>
                  <a:gd name="T24" fmla="*/ 1652 w 2076"/>
                  <a:gd name="T25" fmla="*/ 309 h 1745"/>
                  <a:gd name="T26" fmla="*/ 1732 w 2076"/>
                  <a:gd name="T27" fmla="*/ 213 h 1745"/>
                  <a:gd name="T28" fmla="*/ 1804 w 2076"/>
                  <a:gd name="T29" fmla="*/ 129 h 1745"/>
                  <a:gd name="T30" fmla="*/ 1856 w 2076"/>
                  <a:gd name="T31" fmla="*/ 81 h 1745"/>
                  <a:gd name="T32" fmla="*/ 1952 w 2076"/>
                  <a:gd name="T33" fmla="*/ 29 h 1745"/>
                  <a:gd name="T34" fmla="*/ 2024 w 2076"/>
                  <a:gd name="T35" fmla="*/ 5 h 1745"/>
                  <a:gd name="T36" fmla="*/ 2076 w 2076"/>
                  <a:gd name="T37" fmla="*/ 1 h 17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6"/>
                  <a:gd name="T58" fmla="*/ 0 h 1745"/>
                  <a:gd name="T59" fmla="*/ 2076 w 2076"/>
                  <a:gd name="T60" fmla="*/ 1745 h 17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6" h="1745">
                    <a:moveTo>
                      <a:pt x="0" y="1745"/>
                    </a:moveTo>
                    <a:cubicBezTo>
                      <a:pt x="41" y="1742"/>
                      <a:pt x="82" y="1740"/>
                      <a:pt x="124" y="1733"/>
                    </a:cubicBezTo>
                    <a:cubicBezTo>
                      <a:pt x="166" y="1726"/>
                      <a:pt x="200" y="1718"/>
                      <a:pt x="252" y="1701"/>
                    </a:cubicBezTo>
                    <a:cubicBezTo>
                      <a:pt x="304" y="1684"/>
                      <a:pt x="376" y="1661"/>
                      <a:pt x="436" y="1633"/>
                    </a:cubicBezTo>
                    <a:cubicBezTo>
                      <a:pt x="496" y="1605"/>
                      <a:pt x="561" y="1564"/>
                      <a:pt x="612" y="1533"/>
                    </a:cubicBezTo>
                    <a:cubicBezTo>
                      <a:pt x="663" y="1502"/>
                      <a:pt x="709" y="1474"/>
                      <a:pt x="744" y="1449"/>
                    </a:cubicBezTo>
                    <a:cubicBezTo>
                      <a:pt x="779" y="1424"/>
                      <a:pt x="791" y="1410"/>
                      <a:pt x="820" y="1385"/>
                    </a:cubicBezTo>
                    <a:cubicBezTo>
                      <a:pt x="849" y="1360"/>
                      <a:pt x="871" y="1352"/>
                      <a:pt x="920" y="1301"/>
                    </a:cubicBezTo>
                    <a:cubicBezTo>
                      <a:pt x="969" y="1250"/>
                      <a:pt x="1052" y="1162"/>
                      <a:pt x="1116" y="1081"/>
                    </a:cubicBezTo>
                    <a:cubicBezTo>
                      <a:pt x="1180" y="1000"/>
                      <a:pt x="1247" y="899"/>
                      <a:pt x="1304" y="817"/>
                    </a:cubicBezTo>
                    <a:cubicBezTo>
                      <a:pt x="1361" y="735"/>
                      <a:pt x="1418" y="650"/>
                      <a:pt x="1460" y="589"/>
                    </a:cubicBezTo>
                    <a:cubicBezTo>
                      <a:pt x="1502" y="528"/>
                      <a:pt x="1524" y="500"/>
                      <a:pt x="1556" y="453"/>
                    </a:cubicBezTo>
                    <a:cubicBezTo>
                      <a:pt x="1588" y="406"/>
                      <a:pt x="1623" y="349"/>
                      <a:pt x="1652" y="309"/>
                    </a:cubicBezTo>
                    <a:cubicBezTo>
                      <a:pt x="1681" y="269"/>
                      <a:pt x="1707" y="243"/>
                      <a:pt x="1732" y="213"/>
                    </a:cubicBezTo>
                    <a:cubicBezTo>
                      <a:pt x="1757" y="183"/>
                      <a:pt x="1783" y="151"/>
                      <a:pt x="1804" y="129"/>
                    </a:cubicBezTo>
                    <a:cubicBezTo>
                      <a:pt x="1825" y="107"/>
                      <a:pt x="1831" y="98"/>
                      <a:pt x="1856" y="81"/>
                    </a:cubicBezTo>
                    <a:cubicBezTo>
                      <a:pt x="1881" y="64"/>
                      <a:pt x="1924" y="42"/>
                      <a:pt x="1952" y="29"/>
                    </a:cubicBezTo>
                    <a:cubicBezTo>
                      <a:pt x="1980" y="16"/>
                      <a:pt x="2003" y="10"/>
                      <a:pt x="2024" y="5"/>
                    </a:cubicBezTo>
                    <a:cubicBezTo>
                      <a:pt x="2045" y="0"/>
                      <a:pt x="2067" y="2"/>
                      <a:pt x="2076" y="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B70D0D19-6977-7446-8068-89D9DF91BDE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12" y="1207"/>
                <a:ext cx="2076" cy="1745"/>
              </a:xfrm>
              <a:custGeom>
                <a:avLst/>
                <a:gdLst>
                  <a:gd name="T0" fmla="*/ 0 w 2076"/>
                  <a:gd name="T1" fmla="*/ 1745 h 1745"/>
                  <a:gd name="T2" fmla="*/ 124 w 2076"/>
                  <a:gd name="T3" fmla="*/ 1733 h 1745"/>
                  <a:gd name="T4" fmla="*/ 252 w 2076"/>
                  <a:gd name="T5" fmla="*/ 1701 h 1745"/>
                  <a:gd name="T6" fmla="*/ 436 w 2076"/>
                  <a:gd name="T7" fmla="*/ 1633 h 1745"/>
                  <a:gd name="T8" fmla="*/ 612 w 2076"/>
                  <a:gd name="T9" fmla="*/ 1533 h 1745"/>
                  <a:gd name="T10" fmla="*/ 744 w 2076"/>
                  <a:gd name="T11" fmla="*/ 1449 h 1745"/>
                  <a:gd name="T12" fmla="*/ 820 w 2076"/>
                  <a:gd name="T13" fmla="*/ 1385 h 1745"/>
                  <a:gd name="T14" fmla="*/ 920 w 2076"/>
                  <a:gd name="T15" fmla="*/ 1301 h 1745"/>
                  <a:gd name="T16" fmla="*/ 1116 w 2076"/>
                  <a:gd name="T17" fmla="*/ 1081 h 1745"/>
                  <a:gd name="T18" fmla="*/ 1304 w 2076"/>
                  <a:gd name="T19" fmla="*/ 817 h 1745"/>
                  <a:gd name="T20" fmla="*/ 1460 w 2076"/>
                  <a:gd name="T21" fmla="*/ 589 h 1745"/>
                  <a:gd name="T22" fmla="*/ 1556 w 2076"/>
                  <a:gd name="T23" fmla="*/ 453 h 1745"/>
                  <a:gd name="T24" fmla="*/ 1652 w 2076"/>
                  <a:gd name="T25" fmla="*/ 309 h 1745"/>
                  <a:gd name="T26" fmla="*/ 1732 w 2076"/>
                  <a:gd name="T27" fmla="*/ 213 h 1745"/>
                  <a:gd name="T28" fmla="*/ 1804 w 2076"/>
                  <a:gd name="T29" fmla="*/ 129 h 1745"/>
                  <a:gd name="T30" fmla="*/ 1856 w 2076"/>
                  <a:gd name="T31" fmla="*/ 81 h 1745"/>
                  <a:gd name="T32" fmla="*/ 1952 w 2076"/>
                  <a:gd name="T33" fmla="*/ 29 h 1745"/>
                  <a:gd name="T34" fmla="*/ 2024 w 2076"/>
                  <a:gd name="T35" fmla="*/ 5 h 1745"/>
                  <a:gd name="T36" fmla="*/ 2076 w 2076"/>
                  <a:gd name="T37" fmla="*/ 1 h 17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6"/>
                  <a:gd name="T58" fmla="*/ 0 h 1745"/>
                  <a:gd name="T59" fmla="*/ 2076 w 2076"/>
                  <a:gd name="T60" fmla="*/ 1745 h 17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6" h="1745">
                    <a:moveTo>
                      <a:pt x="0" y="1745"/>
                    </a:moveTo>
                    <a:cubicBezTo>
                      <a:pt x="41" y="1742"/>
                      <a:pt x="82" y="1740"/>
                      <a:pt x="124" y="1733"/>
                    </a:cubicBezTo>
                    <a:cubicBezTo>
                      <a:pt x="166" y="1726"/>
                      <a:pt x="200" y="1718"/>
                      <a:pt x="252" y="1701"/>
                    </a:cubicBezTo>
                    <a:cubicBezTo>
                      <a:pt x="304" y="1684"/>
                      <a:pt x="376" y="1661"/>
                      <a:pt x="436" y="1633"/>
                    </a:cubicBezTo>
                    <a:cubicBezTo>
                      <a:pt x="496" y="1605"/>
                      <a:pt x="561" y="1564"/>
                      <a:pt x="612" y="1533"/>
                    </a:cubicBezTo>
                    <a:cubicBezTo>
                      <a:pt x="663" y="1502"/>
                      <a:pt x="709" y="1474"/>
                      <a:pt x="744" y="1449"/>
                    </a:cubicBezTo>
                    <a:cubicBezTo>
                      <a:pt x="779" y="1424"/>
                      <a:pt x="791" y="1410"/>
                      <a:pt x="820" y="1385"/>
                    </a:cubicBezTo>
                    <a:cubicBezTo>
                      <a:pt x="849" y="1360"/>
                      <a:pt x="871" y="1352"/>
                      <a:pt x="920" y="1301"/>
                    </a:cubicBezTo>
                    <a:cubicBezTo>
                      <a:pt x="969" y="1250"/>
                      <a:pt x="1052" y="1162"/>
                      <a:pt x="1116" y="1081"/>
                    </a:cubicBezTo>
                    <a:cubicBezTo>
                      <a:pt x="1180" y="1000"/>
                      <a:pt x="1247" y="899"/>
                      <a:pt x="1304" y="817"/>
                    </a:cubicBezTo>
                    <a:cubicBezTo>
                      <a:pt x="1361" y="735"/>
                      <a:pt x="1418" y="650"/>
                      <a:pt x="1460" y="589"/>
                    </a:cubicBezTo>
                    <a:cubicBezTo>
                      <a:pt x="1502" y="528"/>
                      <a:pt x="1524" y="500"/>
                      <a:pt x="1556" y="453"/>
                    </a:cubicBezTo>
                    <a:cubicBezTo>
                      <a:pt x="1588" y="406"/>
                      <a:pt x="1623" y="349"/>
                      <a:pt x="1652" y="309"/>
                    </a:cubicBezTo>
                    <a:cubicBezTo>
                      <a:pt x="1681" y="269"/>
                      <a:pt x="1707" y="243"/>
                      <a:pt x="1732" y="213"/>
                    </a:cubicBezTo>
                    <a:cubicBezTo>
                      <a:pt x="1757" y="183"/>
                      <a:pt x="1783" y="151"/>
                      <a:pt x="1804" y="129"/>
                    </a:cubicBezTo>
                    <a:cubicBezTo>
                      <a:pt x="1825" y="107"/>
                      <a:pt x="1831" y="98"/>
                      <a:pt x="1856" y="81"/>
                    </a:cubicBezTo>
                    <a:cubicBezTo>
                      <a:pt x="1881" y="64"/>
                      <a:pt x="1924" y="42"/>
                      <a:pt x="1952" y="29"/>
                    </a:cubicBezTo>
                    <a:cubicBezTo>
                      <a:pt x="1980" y="16"/>
                      <a:pt x="2003" y="10"/>
                      <a:pt x="2024" y="5"/>
                    </a:cubicBezTo>
                    <a:cubicBezTo>
                      <a:pt x="2045" y="0"/>
                      <a:pt x="2067" y="2"/>
                      <a:pt x="2076" y="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23">
              <a:extLst>
                <a:ext uri="{FF2B5EF4-FFF2-40B4-BE49-F238E27FC236}">
                  <a16:creationId xmlns:a16="http://schemas.microsoft.com/office/drawing/2014/main" id="{423EC04B-3B6A-8E45-B3D1-2372B1EBA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3697"/>
              <a:ext cx="2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4">
              <a:extLst>
                <a:ext uri="{FF2B5EF4-FFF2-40B4-BE49-F238E27FC236}">
                  <a16:creationId xmlns:a16="http://schemas.microsoft.com/office/drawing/2014/main" id="{5CA3CA6D-28A1-BA47-93F3-DD1F28F83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3654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5">
              <a:extLst>
                <a:ext uri="{FF2B5EF4-FFF2-40B4-BE49-F238E27FC236}">
                  <a16:creationId xmlns:a16="http://schemas.microsoft.com/office/drawing/2014/main" id="{B02587EE-2D5B-0941-82DE-11926CE81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3656"/>
              <a:ext cx="0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6">
              <a:extLst>
                <a:ext uri="{FF2B5EF4-FFF2-40B4-BE49-F238E27FC236}">
                  <a16:creationId xmlns:a16="http://schemas.microsoft.com/office/drawing/2014/main" id="{E10A5D06-DD8D-1244-8CF0-FA9609EBC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5" y="3656"/>
              <a:ext cx="0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7">
              <a:extLst>
                <a:ext uri="{FF2B5EF4-FFF2-40B4-BE49-F238E27FC236}">
                  <a16:creationId xmlns:a16="http://schemas.microsoft.com/office/drawing/2014/main" id="{E612B601-5163-2B4F-AEE7-A7218EEF3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8" y="3656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8">
              <a:extLst>
                <a:ext uri="{FF2B5EF4-FFF2-40B4-BE49-F238E27FC236}">
                  <a16:creationId xmlns:a16="http://schemas.microsoft.com/office/drawing/2014/main" id="{F7FE76CC-1002-7245-94EB-429BBAE70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5" y="3657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9">
              <a:extLst>
                <a:ext uri="{FF2B5EF4-FFF2-40B4-BE49-F238E27FC236}">
                  <a16:creationId xmlns:a16="http://schemas.microsoft.com/office/drawing/2014/main" id="{50638D9D-041A-4746-9071-78E72AE76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3656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2454BAA6-F199-C94E-95ED-93C52FFBE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" y="3658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31">
              <a:extLst>
                <a:ext uri="{FF2B5EF4-FFF2-40B4-BE49-F238E27FC236}">
                  <a16:creationId xmlns:a16="http://schemas.microsoft.com/office/drawing/2014/main" id="{8688B2F5-F9A7-264E-AAEA-B44525475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8" y="3713"/>
              <a:ext cx="2621" cy="272"/>
              <a:chOff x="1207" y="3738"/>
              <a:chExt cx="3459" cy="359"/>
            </a:xfrm>
          </p:grpSpPr>
          <p:sp>
            <p:nvSpPr>
              <p:cNvPr id="19" name="Text Box 32">
                <a:extLst>
                  <a:ext uri="{FF2B5EF4-FFF2-40B4-BE49-F238E27FC236}">
                    <a16:creationId xmlns:a16="http://schemas.microsoft.com/office/drawing/2014/main" id="{B7E3EF43-4F7D-604F-A795-B42AECC2E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7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 dirty="0">
                    <a:latin typeface="Helvetica" pitchFamily="2" charset="0"/>
                  </a:rPr>
                  <a:t>16</a:t>
                </a:r>
              </a:p>
            </p:txBody>
          </p:sp>
          <p:sp>
            <p:nvSpPr>
              <p:cNvPr id="20" name="Text Box 33">
                <a:extLst>
                  <a:ext uri="{FF2B5EF4-FFF2-40B4-BE49-F238E27FC236}">
                    <a16:creationId xmlns:a16="http://schemas.microsoft.com/office/drawing/2014/main" id="{BDDB66E0-ED70-F244-A7F4-38DCDC429F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 dirty="0">
                    <a:latin typeface="Helvetica" pitchFamily="2" charset="0"/>
                  </a:rPr>
                  <a:t>64</a:t>
                </a:r>
              </a:p>
            </p:txBody>
          </p:sp>
          <p:sp>
            <p:nvSpPr>
              <p:cNvPr id="21" name="Text Box 34">
                <a:extLst>
                  <a:ext uri="{FF2B5EF4-FFF2-40B4-BE49-F238E27FC236}">
                    <a16:creationId xmlns:a16="http://schemas.microsoft.com/office/drawing/2014/main" id="{688BD8ED-5D0C-5649-91C5-50AE340CC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9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 dirty="0">
                    <a:latin typeface="Helvetica" pitchFamily="2" charset="0"/>
                  </a:rPr>
                  <a:t>76</a:t>
                </a:r>
              </a:p>
            </p:txBody>
          </p:sp>
          <p:sp>
            <p:nvSpPr>
              <p:cNvPr id="22" name="Text Box 35">
                <a:extLst>
                  <a:ext uri="{FF2B5EF4-FFF2-40B4-BE49-F238E27FC236}">
                    <a16:creationId xmlns:a16="http://schemas.microsoft.com/office/drawing/2014/main" id="{782D0E18-9C51-9949-B1AB-02BE0263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1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88</a:t>
                </a:r>
              </a:p>
            </p:txBody>
          </p:sp>
          <p:sp>
            <p:nvSpPr>
              <p:cNvPr id="23" name="Text Box 36">
                <a:extLst>
                  <a:ext uri="{FF2B5EF4-FFF2-40B4-BE49-F238E27FC236}">
                    <a16:creationId xmlns:a16="http://schemas.microsoft.com/office/drawing/2014/main" id="{5570C357-8C7D-CE45-84E5-4284075054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1" y="3738"/>
                <a:ext cx="415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28</a:t>
                </a:r>
              </a:p>
            </p:txBody>
          </p:sp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C69E56D9-C0F9-414E-93F1-80DB38E88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0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40</a:t>
                </a:r>
              </a:p>
            </p:txBody>
          </p:sp>
          <p:sp>
            <p:nvSpPr>
              <p:cNvPr id="25" name="Text Box 38">
                <a:extLst>
                  <a:ext uri="{FF2B5EF4-FFF2-40B4-BE49-F238E27FC236}">
                    <a16:creationId xmlns:a16="http://schemas.microsoft.com/office/drawing/2014/main" id="{01A09DC0-6CEF-4D4C-9EF2-D0093916E6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3738"/>
                <a:ext cx="41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200">
                    <a:latin typeface="Helvetica" pitchFamily="2" charset="0"/>
                  </a:rPr>
                  <a:t>52</a:t>
                </a:r>
              </a:p>
            </p:txBody>
          </p:sp>
        </p:grp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5A184F90-24F3-6747-98F1-AC7EBAA46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8" y="4006"/>
              <a:ext cx="63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200" dirty="0">
                  <a:latin typeface="Helvetica" pitchFamily="2" charset="0"/>
                </a:rPr>
                <a:t>Height</a:t>
              </a:r>
            </a:p>
          </p:txBody>
        </p:sp>
        <p:sp>
          <p:nvSpPr>
            <p:cNvPr id="18" name="Line 40">
              <a:extLst>
                <a:ext uri="{FF2B5EF4-FFF2-40B4-BE49-F238E27FC236}">
                  <a16:creationId xmlns:a16="http://schemas.microsoft.com/office/drawing/2014/main" id="{9E1676DD-BD86-F144-B39B-408F0D2E6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" y="2932"/>
              <a:ext cx="0" cy="7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08">
            <a:extLst>
              <a:ext uri="{FF2B5EF4-FFF2-40B4-BE49-F238E27FC236}">
                <a16:creationId xmlns:a16="http://schemas.microsoft.com/office/drawing/2014/main" id="{BCAA8ACF-975F-2B40-B45B-95E5FA0AF8EB}"/>
              </a:ext>
            </a:extLst>
          </p:cNvPr>
          <p:cNvGrpSpPr>
            <a:grpSpLocks/>
          </p:cNvGrpSpPr>
          <p:nvPr/>
        </p:nvGrpSpPr>
        <p:grpSpPr bwMode="auto">
          <a:xfrm>
            <a:off x="6707858" y="2177473"/>
            <a:ext cx="4237038" cy="2135188"/>
            <a:chOff x="2253" y="2932"/>
            <a:chExt cx="2669" cy="1345"/>
          </a:xfrm>
        </p:grpSpPr>
        <p:grpSp>
          <p:nvGrpSpPr>
            <p:cNvPr id="29" name="Group 20">
              <a:extLst>
                <a:ext uri="{FF2B5EF4-FFF2-40B4-BE49-F238E27FC236}">
                  <a16:creationId xmlns:a16="http://schemas.microsoft.com/office/drawing/2014/main" id="{21449664-EA53-084B-B973-E713DF62C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933"/>
              <a:ext cx="2298" cy="761"/>
              <a:chOff x="540" y="1207"/>
              <a:chExt cx="4148" cy="1745"/>
            </a:xfrm>
          </p:grpSpPr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51FBF534-9274-E048-AFCB-61A61B3F2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" y="1207"/>
                <a:ext cx="2076" cy="1745"/>
              </a:xfrm>
              <a:custGeom>
                <a:avLst/>
                <a:gdLst>
                  <a:gd name="T0" fmla="*/ 0 w 2076"/>
                  <a:gd name="T1" fmla="*/ 1745 h 1745"/>
                  <a:gd name="T2" fmla="*/ 124 w 2076"/>
                  <a:gd name="T3" fmla="*/ 1733 h 1745"/>
                  <a:gd name="T4" fmla="*/ 252 w 2076"/>
                  <a:gd name="T5" fmla="*/ 1701 h 1745"/>
                  <a:gd name="T6" fmla="*/ 436 w 2076"/>
                  <a:gd name="T7" fmla="*/ 1633 h 1745"/>
                  <a:gd name="T8" fmla="*/ 612 w 2076"/>
                  <a:gd name="T9" fmla="*/ 1533 h 1745"/>
                  <a:gd name="T10" fmla="*/ 744 w 2076"/>
                  <a:gd name="T11" fmla="*/ 1449 h 1745"/>
                  <a:gd name="T12" fmla="*/ 820 w 2076"/>
                  <a:gd name="T13" fmla="*/ 1385 h 1745"/>
                  <a:gd name="T14" fmla="*/ 920 w 2076"/>
                  <a:gd name="T15" fmla="*/ 1301 h 1745"/>
                  <a:gd name="T16" fmla="*/ 1116 w 2076"/>
                  <a:gd name="T17" fmla="*/ 1081 h 1745"/>
                  <a:gd name="T18" fmla="*/ 1304 w 2076"/>
                  <a:gd name="T19" fmla="*/ 817 h 1745"/>
                  <a:gd name="T20" fmla="*/ 1460 w 2076"/>
                  <a:gd name="T21" fmla="*/ 589 h 1745"/>
                  <a:gd name="T22" fmla="*/ 1556 w 2076"/>
                  <a:gd name="T23" fmla="*/ 453 h 1745"/>
                  <a:gd name="T24" fmla="*/ 1652 w 2076"/>
                  <a:gd name="T25" fmla="*/ 309 h 1745"/>
                  <a:gd name="T26" fmla="*/ 1732 w 2076"/>
                  <a:gd name="T27" fmla="*/ 213 h 1745"/>
                  <a:gd name="T28" fmla="*/ 1804 w 2076"/>
                  <a:gd name="T29" fmla="*/ 129 h 1745"/>
                  <a:gd name="T30" fmla="*/ 1856 w 2076"/>
                  <a:gd name="T31" fmla="*/ 81 h 1745"/>
                  <a:gd name="T32" fmla="*/ 1952 w 2076"/>
                  <a:gd name="T33" fmla="*/ 29 h 1745"/>
                  <a:gd name="T34" fmla="*/ 2024 w 2076"/>
                  <a:gd name="T35" fmla="*/ 5 h 1745"/>
                  <a:gd name="T36" fmla="*/ 2076 w 2076"/>
                  <a:gd name="T37" fmla="*/ 1 h 17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6"/>
                  <a:gd name="T58" fmla="*/ 0 h 1745"/>
                  <a:gd name="T59" fmla="*/ 2076 w 2076"/>
                  <a:gd name="T60" fmla="*/ 1745 h 17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6" h="1745">
                    <a:moveTo>
                      <a:pt x="0" y="1745"/>
                    </a:moveTo>
                    <a:cubicBezTo>
                      <a:pt x="41" y="1742"/>
                      <a:pt x="82" y="1740"/>
                      <a:pt x="124" y="1733"/>
                    </a:cubicBezTo>
                    <a:cubicBezTo>
                      <a:pt x="166" y="1726"/>
                      <a:pt x="200" y="1718"/>
                      <a:pt x="252" y="1701"/>
                    </a:cubicBezTo>
                    <a:cubicBezTo>
                      <a:pt x="304" y="1684"/>
                      <a:pt x="376" y="1661"/>
                      <a:pt x="436" y="1633"/>
                    </a:cubicBezTo>
                    <a:cubicBezTo>
                      <a:pt x="496" y="1605"/>
                      <a:pt x="561" y="1564"/>
                      <a:pt x="612" y="1533"/>
                    </a:cubicBezTo>
                    <a:cubicBezTo>
                      <a:pt x="663" y="1502"/>
                      <a:pt x="709" y="1474"/>
                      <a:pt x="744" y="1449"/>
                    </a:cubicBezTo>
                    <a:cubicBezTo>
                      <a:pt x="779" y="1424"/>
                      <a:pt x="791" y="1410"/>
                      <a:pt x="820" y="1385"/>
                    </a:cubicBezTo>
                    <a:cubicBezTo>
                      <a:pt x="849" y="1360"/>
                      <a:pt x="871" y="1352"/>
                      <a:pt x="920" y="1301"/>
                    </a:cubicBezTo>
                    <a:cubicBezTo>
                      <a:pt x="969" y="1250"/>
                      <a:pt x="1052" y="1162"/>
                      <a:pt x="1116" y="1081"/>
                    </a:cubicBezTo>
                    <a:cubicBezTo>
                      <a:pt x="1180" y="1000"/>
                      <a:pt x="1247" y="899"/>
                      <a:pt x="1304" y="817"/>
                    </a:cubicBezTo>
                    <a:cubicBezTo>
                      <a:pt x="1361" y="735"/>
                      <a:pt x="1418" y="650"/>
                      <a:pt x="1460" y="589"/>
                    </a:cubicBezTo>
                    <a:cubicBezTo>
                      <a:pt x="1502" y="528"/>
                      <a:pt x="1524" y="500"/>
                      <a:pt x="1556" y="453"/>
                    </a:cubicBezTo>
                    <a:cubicBezTo>
                      <a:pt x="1588" y="406"/>
                      <a:pt x="1623" y="349"/>
                      <a:pt x="1652" y="309"/>
                    </a:cubicBezTo>
                    <a:cubicBezTo>
                      <a:pt x="1681" y="269"/>
                      <a:pt x="1707" y="243"/>
                      <a:pt x="1732" y="213"/>
                    </a:cubicBezTo>
                    <a:cubicBezTo>
                      <a:pt x="1757" y="183"/>
                      <a:pt x="1783" y="151"/>
                      <a:pt x="1804" y="129"/>
                    </a:cubicBezTo>
                    <a:cubicBezTo>
                      <a:pt x="1825" y="107"/>
                      <a:pt x="1831" y="98"/>
                      <a:pt x="1856" y="81"/>
                    </a:cubicBezTo>
                    <a:cubicBezTo>
                      <a:pt x="1881" y="64"/>
                      <a:pt x="1924" y="42"/>
                      <a:pt x="1952" y="29"/>
                    </a:cubicBezTo>
                    <a:cubicBezTo>
                      <a:pt x="1980" y="16"/>
                      <a:pt x="2003" y="10"/>
                      <a:pt x="2024" y="5"/>
                    </a:cubicBezTo>
                    <a:cubicBezTo>
                      <a:pt x="2045" y="0"/>
                      <a:pt x="2067" y="2"/>
                      <a:pt x="2076" y="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29763921-1FF6-BD4F-BDE0-8DEB62550F3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12" y="1207"/>
                <a:ext cx="2076" cy="1745"/>
              </a:xfrm>
              <a:custGeom>
                <a:avLst/>
                <a:gdLst>
                  <a:gd name="T0" fmla="*/ 0 w 2076"/>
                  <a:gd name="T1" fmla="*/ 1745 h 1745"/>
                  <a:gd name="T2" fmla="*/ 124 w 2076"/>
                  <a:gd name="T3" fmla="*/ 1733 h 1745"/>
                  <a:gd name="T4" fmla="*/ 252 w 2076"/>
                  <a:gd name="T5" fmla="*/ 1701 h 1745"/>
                  <a:gd name="T6" fmla="*/ 436 w 2076"/>
                  <a:gd name="T7" fmla="*/ 1633 h 1745"/>
                  <a:gd name="T8" fmla="*/ 612 w 2076"/>
                  <a:gd name="T9" fmla="*/ 1533 h 1745"/>
                  <a:gd name="T10" fmla="*/ 744 w 2076"/>
                  <a:gd name="T11" fmla="*/ 1449 h 1745"/>
                  <a:gd name="T12" fmla="*/ 820 w 2076"/>
                  <a:gd name="T13" fmla="*/ 1385 h 1745"/>
                  <a:gd name="T14" fmla="*/ 920 w 2076"/>
                  <a:gd name="T15" fmla="*/ 1301 h 1745"/>
                  <a:gd name="T16" fmla="*/ 1116 w 2076"/>
                  <a:gd name="T17" fmla="*/ 1081 h 1745"/>
                  <a:gd name="T18" fmla="*/ 1304 w 2076"/>
                  <a:gd name="T19" fmla="*/ 817 h 1745"/>
                  <a:gd name="T20" fmla="*/ 1460 w 2076"/>
                  <a:gd name="T21" fmla="*/ 589 h 1745"/>
                  <a:gd name="T22" fmla="*/ 1556 w 2076"/>
                  <a:gd name="T23" fmla="*/ 453 h 1745"/>
                  <a:gd name="T24" fmla="*/ 1652 w 2076"/>
                  <a:gd name="T25" fmla="*/ 309 h 1745"/>
                  <a:gd name="T26" fmla="*/ 1732 w 2076"/>
                  <a:gd name="T27" fmla="*/ 213 h 1745"/>
                  <a:gd name="T28" fmla="*/ 1804 w 2076"/>
                  <a:gd name="T29" fmla="*/ 129 h 1745"/>
                  <a:gd name="T30" fmla="*/ 1856 w 2076"/>
                  <a:gd name="T31" fmla="*/ 81 h 1745"/>
                  <a:gd name="T32" fmla="*/ 1952 w 2076"/>
                  <a:gd name="T33" fmla="*/ 29 h 1745"/>
                  <a:gd name="T34" fmla="*/ 2024 w 2076"/>
                  <a:gd name="T35" fmla="*/ 5 h 1745"/>
                  <a:gd name="T36" fmla="*/ 2076 w 2076"/>
                  <a:gd name="T37" fmla="*/ 1 h 17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6"/>
                  <a:gd name="T58" fmla="*/ 0 h 1745"/>
                  <a:gd name="T59" fmla="*/ 2076 w 2076"/>
                  <a:gd name="T60" fmla="*/ 1745 h 17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6" h="1745">
                    <a:moveTo>
                      <a:pt x="0" y="1745"/>
                    </a:moveTo>
                    <a:cubicBezTo>
                      <a:pt x="41" y="1742"/>
                      <a:pt x="82" y="1740"/>
                      <a:pt x="124" y="1733"/>
                    </a:cubicBezTo>
                    <a:cubicBezTo>
                      <a:pt x="166" y="1726"/>
                      <a:pt x="200" y="1718"/>
                      <a:pt x="252" y="1701"/>
                    </a:cubicBezTo>
                    <a:cubicBezTo>
                      <a:pt x="304" y="1684"/>
                      <a:pt x="376" y="1661"/>
                      <a:pt x="436" y="1633"/>
                    </a:cubicBezTo>
                    <a:cubicBezTo>
                      <a:pt x="496" y="1605"/>
                      <a:pt x="561" y="1564"/>
                      <a:pt x="612" y="1533"/>
                    </a:cubicBezTo>
                    <a:cubicBezTo>
                      <a:pt x="663" y="1502"/>
                      <a:pt x="709" y="1474"/>
                      <a:pt x="744" y="1449"/>
                    </a:cubicBezTo>
                    <a:cubicBezTo>
                      <a:pt x="779" y="1424"/>
                      <a:pt x="791" y="1410"/>
                      <a:pt x="820" y="1385"/>
                    </a:cubicBezTo>
                    <a:cubicBezTo>
                      <a:pt x="849" y="1360"/>
                      <a:pt x="871" y="1352"/>
                      <a:pt x="920" y="1301"/>
                    </a:cubicBezTo>
                    <a:cubicBezTo>
                      <a:pt x="969" y="1250"/>
                      <a:pt x="1052" y="1162"/>
                      <a:pt x="1116" y="1081"/>
                    </a:cubicBezTo>
                    <a:cubicBezTo>
                      <a:pt x="1180" y="1000"/>
                      <a:pt x="1247" y="899"/>
                      <a:pt x="1304" y="817"/>
                    </a:cubicBezTo>
                    <a:cubicBezTo>
                      <a:pt x="1361" y="735"/>
                      <a:pt x="1418" y="650"/>
                      <a:pt x="1460" y="589"/>
                    </a:cubicBezTo>
                    <a:cubicBezTo>
                      <a:pt x="1502" y="528"/>
                      <a:pt x="1524" y="500"/>
                      <a:pt x="1556" y="453"/>
                    </a:cubicBezTo>
                    <a:cubicBezTo>
                      <a:pt x="1588" y="406"/>
                      <a:pt x="1623" y="349"/>
                      <a:pt x="1652" y="309"/>
                    </a:cubicBezTo>
                    <a:cubicBezTo>
                      <a:pt x="1681" y="269"/>
                      <a:pt x="1707" y="243"/>
                      <a:pt x="1732" y="213"/>
                    </a:cubicBezTo>
                    <a:cubicBezTo>
                      <a:pt x="1757" y="183"/>
                      <a:pt x="1783" y="151"/>
                      <a:pt x="1804" y="129"/>
                    </a:cubicBezTo>
                    <a:cubicBezTo>
                      <a:pt x="1825" y="107"/>
                      <a:pt x="1831" y="98"/>
                      <a:pt x="1856" y="81"/>
                    </a:cubicBezTo>
                    <a:cubicBezTo>
                      <a:pt x="1881" y="64"/>
                      <a:pt x="1924" y="42"/>
                      <a:pt x="1952" y="29"/>
                    </a:cubicBezTo>
                    <a:cubicBezTo>
                      <a:pt x="1980" y="16"/>
                      <a:pt x="2003" y="10"/>
                      <a:pt x="2024" y="5"/>
                    </a:cubicBezTo>
                    <a:cubicBezTo>
                      <a:pt x="2045" y="0"/>
                      <a:pt x="2067" y="2"/>
                      <a:pt x="2076" y="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9595471A-CAB4-3449-B43D-03F88C979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3697"/>
              <a:ext cx="2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D9CFFFCB-A864-DB4F-A96B-A3A4BC150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3654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1F692157-1A3C-1A46-91A9-FD2A3C072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3656"/>
              <a:ext cx="0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82E155D-B005-9545-B4A6-84DA0C6B4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5" y="3656"/>
              <a:ext cx="0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4B83329D-64FF-814A-A6E5-FFA19318B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8" y="3656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E50BD00F-5DA7-644F-9161-B2B462063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5" y="3657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71422CDC-9F8E-0242-8B8E-40FEFA57D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3656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5E3940A3-E5EF-8642-8E59-1DB3BA876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" y="3658"/>
              <a:ext cx="0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CB27BE2D-BB98-FA45-B9ED-B44B0C7FA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3" y="3713"/>
              <a:ext cx="2669" cy="272"/>
              <a:chOff x="1174" y="3738"/>
              <a:chExt cx="3523" cy="359"/>
            </a:xfrm>
          </p:grpSpPr>
          <p:sp>
            <p:nvSpPr>
              <p:cNvPr id="41" name="Text Box 32">
                <a:extLst>
                  <a:ext uri="{FF2B5EF4-FFF2-40B4-BE49-F238E27FC236}">
                    <a16:creationId xmlns:a16="http://schemas.microsoft.com/office/drawing/2014/main" id="{3ED7A393-054A-2D4D-8E37-DA1BE20584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4" y="3738"/>
                <a:ext cx="480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2200" dirty="0">
                    <a:latin typeface="Helvetica" pitchFamily="2" charset="0"/>
                  </a:rPr>
                  <a:t>0.5</a:t>
                </a:r>
                <a:endParaRPr lang="en-US" altLang="en-US" sz="2200" dirty="0">
                  <a:latin typeface="Helvetica" pitchFamily="2" charset="0"/>
                </a:endParaRPr>
              </a:p>
            </p:txBody>
          </p:sp>
          <p:sp>
            <p:nvSpPr>
              <p:cNvPr id="42" name="Text Box 33">
                <a:extLst>
                  <a:ext uri="{FF2B5EF4-FFF2-40B4-BE49-F238E27FC236}">
                    <a16:creationId xmlns:a16="http://schemas.microsoft.com/office/drawing/2014/main" id="{A517D761-8C98-B74E-8184-7C3DCA92E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1" y="3738"/>
                <a:ext cx="480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2200" dirty="0">
                    <a:latin typeface="Helvetica" pitchFamily="2" charset="0"/>
                  </a:rPr>
                  <a:t>2.5</a:t>
                </a:r>
                <a:endParaRPr lang="en-US" altLang="en-US" sz="2200" dirty="0">
                  <a:latin typeface="Helvetica" pitchFamily="2" charset="0"/>
                </a:endParaRPr>
              </a:p>
            </p:txBody>
          </p:sp>
          <p:sp>
            <p:nvSpPr>
              <p:cNvPr id="43" name="Text Box 34">
                <a:extLst>
                  <a:ext uri="{FF2B5EF4-FFF2-40B4-BE49-F238E27FC236}">
                    <a16:creationId xmlns:a16="http://schemas.microsoft.com/office/drawing/2014/main" id="{EB3218E3-706B-2446-9FD1-18521AC0A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4" y="3738"/>
                <a:ext cx="480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2200" dirty="0">
                    <a:latin typeface="Helvetica" pitchFamily="2" charset="0"/>
                  </a:rPr>
                  <a:t>3.0</a:t>
                </a:r>
                <a:endParaRPr lang="en-US" altLang="en-US" sz="2200" dirty="0">
                  <a:latin typeface="Helvetica" pitchFamily="2" charset="0"/>
                </a:endParaRPr>
              </a:p>
            </p:txBody>
          </p:sp>
          <p:sp>
            <p:nvSpPr>
              <p:cNvPr id="44" name="Text Box 35">
                <a:extLst>
                  <a:ext uri="{FF2B5EF4-FFF2-40B4-BE49-F238E27FC236}">
                    <a16:creationId xmlns:a16="http://schemas.microsoft.com/office/drawing/2014/main" id="{64930DF8-317A-9F42-9173-3E41427A5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7" y="3738"/>
                <a:ext cx="480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2200" dirty="0">
                    <a:latin typeface="Helvetica" pitchFamily="2" charset="0"/>
                  </a:rPr>
                  <a:t>3.5</a:t>
                </a:r>
                <a:endParaRPr lang="en-US" altLang="en-US" sz="2200" dirty="0">
                  <a:latin typeface="Helvetica" pitchFamily="2" charset="0"/>
                </a:endParaRPr>
              </a:p>
            </p:txBody>
          </p:sp>
          <p:sp>
            <p:nvSpPr>
              <p:cNvPr id="45" name="Text Box 36">
                <a:extLst>
                  <a:ext uri="{FF2B5EF4-FFF2-40B4-BE49-F238E27FC236}">
                    <a16:creationId xmlns:a16="http://schemas.microsoft.com/office/drawing/2014/main" id="{AB9EFD8B-EE58-A945-8202-C974F29AF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7" y="3738"/>
                <a:ext cx="480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2200" dirty="0">
                    <a:latin typeface="Helvetica" pitchFamily="2" charset="0"/>
                  </a:rPr>
                  <a:t>1.0</a:t>
                </a:r>
                <a:endParaRPr lang="en-US" altLang="en-US" sz="2200" dirty="0">
                  <a:latin typeface="Helvetica" pitchFamily="2" charset="0"/>
                </a:endParaRPr>
              </a:p>
            </p:txBody>
          </p:sp>
          <p:sp>
            <p:nvSpPr>
              <p:cNvPr id="46" name="Text Box 37">
                <a:extLst>
                  <a:ext uri="{FF2B5EF4-FFF2-40B4-BE49-F238E27FC236}">
                    <a16:creationId xmlns:a16="http://schemas.microsoft.com/office/drawing/2014/main" id="{DC09B9C4-3F39-974E-B912-483606D3E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6" y="3738"/>
                <a:ext cx="48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2200" dirty="0">
                    <a:latin typeface="Helvetica" pitchFamily="2" charset="0"/>
                  </a:rPr>
                  <a:t>1.5</a:t>
                </a:r>
                <a:endParaRPr lang="en-US" altLang="en-US" sz="2200" dirty="0">
                  <a:latin typeface="Helvetica" pitchFamily="2" charset="0"/>
                </a:endParaRPr>
              </a:p>
            </p:txBody>
          </p:sp>
          <p:sp>
            <p:nvSpPr>
              <p:cNvPr id="47" name="Text Box 38">
                <a:extLst>
                  <a:ext uri="{FF2B5EF4-FFF2-40B4-BE49-F238E27FC236}">
                    <a16:creationId xmlns:a16="http://schemas.microsoft.com/office/drawing/2014/main" id="{B77F63FE-293C-6949-9A72-38007F422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2" y="3738"/>
                <a:ext cx="480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2200" dirty="0">
                    <a:latin typeface="Helvetica" pitchFamily="2" charset="0"/>
                  </a:rPr>
                  <a:t>2.0</a:t>
                </a:r>
                <a:endParaRPr lang="en-US" altLang="en-US" sz="2200" dirty="0">
                  <a:latin typeface="Helvetica" pitchFamily="2" charset="0"/>
                </a:endParaRPr>
              </a:p>
            </p:txBody>
          </p:sp>
        </p:grpSp>
        <p:sp>
          <p:nvSpPr>
            <p:cNvPr id="39" name="Text Box 39">
              <a:extLst>
                <a:ext uri="{FF2B5EF4-FFF2-40B4-BE49-F238E27FC236}">
                  <a16:creationId xmlns:a16="http://schemas.microsoft.com/office/drawing/2014/main" id="{1D08300F-5927-B54C-B784-C2D0143E7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0" y="4006"/>
              <a:ext cx="146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200" dirty="0">
                  <a:latin typeface="Helvetica" pitchFamily="2" charset="0"/>
                </a:rPr>
                <a:t>Gene</a:t>
              </a:r>
              <a:r>
                <a:rPr lang="zh-CN" altLang="en-US" sz="2200" dirty="0">
                  <a:latin typeface="Helvetica" pitchFamily="2" charset="0"/>
                </a:rPr>
                <a:t> </a:t>
              </a:r>
              <a:r>
                <a:rPr lang="en-US" altLang="zh-CN" sz="2200" dirty="0">
                  <a:latin typeface="Helvetica" pitchFamily="2" charset="0"/>
                </a:rPr>
                <a:t>expression</a:t>
              </a:r>
              <a:endParaRPr lang="en-US" altLang="en-US" sz="2200" dirty="0">
                <a:latin typeface="Helvetica" pitchFamily="2" charset="0"/>
              </a:endParaRPr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5A03307C-228A-FF40-A53D-48DB204B3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" y="2932"/>
              <a:ext cx="0" cy="7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Right Arrow 49">
            <a:extLst>
              <a:ext uri="{FF2B5EF4-FFF2-40B4-BE49-F238E27FC236}">
                <a16:creationId xmlns:a16="http://schemas.microsoft.com/office/drawing/2014/main" id="{7CD53BD5-51BE-2D47-8368-1F2C9DC8F95B}"/>
              </a:ext>
            </a:extLst>
          </p:cNvPr>
          <p:cNvSpPr/>
          <p:nvPr/>
        </p:nvSpPr>
        <p:spPr>
          <a:xfrm>
            <a:off x="5790534" y="3041940"/>
            <a:ext cx="397164" cy="750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F74F0-F19A-4348-885D-87EDC3057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4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02122"/>
                </a:solidFill>
                <a:latin typeface="Arial" panose="020B0604020202020204" pitchFamily="34" charset="0"/>
              </a:rPr>
              <a:t>Expression quantitative trait loci (</a:t>
            </a:r>
            <a:r>
              <a:rPr lang="en-US" sz="1800" dirty="0" err="1">
                <a:solidFill>
                  <a:srgbClr val="202122"/>
                </a:solidFill>
                <a:latin typeface="Arial" panose="020B0604020202020204" pitchFamily="34" charset="0"/>
              </a:rPr>
              <a:t>eQTLs</a:t>
            </a:r>
            <a:r>
              <a:rPr lang="en-US" sz="1800" dirty="0">
                <a:solidFill>
                  <a:srgbClr val="202122"/>
                </a:solidFill>
                <a:latin typeface="Arial" panose="020B0604020202020204" pitchFamily="34" charset="0"/>
              </a:rPr>
              <a:t>) are genomic loci that explain variation in expression levels of mRNAs</a:t>
            </a:r>
            <a:r>
              <a:rPr lang="zh-CN" altLang="en-US" sz="1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rgbClr val="202122"/>
                </a:solidFill>
                <a:latin typeface="Arial" panose="020B0604020202020204" pitchFamily="34" charset="0"/>
              </a:rPr>
              <a:t>(Wikipedia)</a:t>
            </a:r>
            <a:endParaRPr lang="en-US" sz="18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7B2C-54C1-0543-8B8E-F3C19F24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D3512-0AE2-2E41-84E9-5040D76D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27105-19FC-5E4C-BB02-963F69C1E5C3}"/>
              </a:ext>
            </a:extLst>
          </p:cNvPr>
          <p:cNvSpPr/>
          <p:nvPr/>
        </p:nvSpPr>
        <p:spPr>
          <a:xfrm>
            <a:off x="838200" y="3429000"/>
            <a:ext cx="10269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cis-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eQTLs</a:t>
            </a:r>
            <a:r>
              <a:rPr lang="en-US" altLang="zh-CN" b="1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  <a:r>
              <a:rPr lang="zh-CN" alt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eQTLs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located near the gene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of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origin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trans-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eQTLs</a:t>
            </a:r>
            <a:r>
              <a:rPr lang="en-US" altLang="zh-CN" b="1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  <a:r>
              <a:rPr lang="zh-CN" alt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eQTLs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located distant from their gene of origin, often on different chromosomes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9FF72-89FD-F047-A2C2-106AD74C72DB}"/>
              </a:ext>
            </a:extLst>
          </p:cNvPr>
          <p:cNvSpPr/>
          <p:nvPr/>
        </p:nvSpPr>
        <p:spPr>
          <a:xfrm>
            <a:off x="5488114" y="1125536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000000"/>
                </a:solidFill>
                <a:latin typeface="Helvetica" pitchFamily="2" charset="0"/>
              </a:rPr>
              <a:t>eQTL</a:t>
            </a:r>
            <a:endParaRPr lang="en-US" sz="2400" b="1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58BE-333F-724A-B83B-28F24AA2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1212B-B55A-2B47-ACB7-B57DADF6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FF56B-8F9E-2A41-B0F1-CEC844284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18" y="1498774"/>
            <a:ext cx="3911600" cy="420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59FEBC-D76B-224B-BD49-47B5A53BED7B}"/>
              </a:ext>
            </a:extLst>
          </p:cNvPr>
          <p:cNvSpPr txBox="1"/>
          <p:nvPr/>
        </p:nvSpPr>
        <p:spPr>
          <a:xfrm>
            <a:off x="6592381" y="1683440"/>
            <a:ext cx="4572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X: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Number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of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alternative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(alt)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allele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Y: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Expression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level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of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the</a:t>
            </a:r>
            <a:r>
              <a:rPr lang="zh-CN" altLang="en-US" sz="220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Helvetica" pitchFamily="2" charset="0"/>
                <a:cs typeface="Arial" panose="020B0604020202020204" pitchFamily="34" charset="0"/>
              </a:rPr>
              <a:t>gene</a:t>
            </a:r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3FCF8-D420-8640-AA71-770DA1BD35D4}"/>
              </a:ext>
            </a:extLst>
          </p:cNvPr>
          <p:cNvSpPr/>
          <p:nvPr/>
        </p:nvSpPr>
        <p:spPr>
          <a:xfrm>
            <a:off x="1983816" y="6048573"/>
            <a:ext cx="2741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GTEx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Consortium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2017,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99BDA-06BB-2E45-A37C-FE25A02A353D}"/>
              </a:ext>
            </a:extLst>
          </p:cNvPr>
          <p:cNvSpPr txBox="1"/>
          <p:nvPr/>
        </p:nvSpPr>
        <p:spPr>
          <a:xfrm>
            <a:off x="4390491" y="131410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A9E72-0206-324E-8572-EB94D1806421}"/>
              </a:ext>
            </a:extLst>
          </p:cNvPr>
          <p:cNvSpPr txBox="1"/>
          <p:nvPr/>
        </p:nvSpPr>
        <p:spPr>
          <a:xfrm>
            <a:off x="3314026" y="131410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3E0E6-E3BB-784F-9599-00621FBC7780}"/>
              </a:ext>
            </a:extLst>
          </p:cNvPr>
          <p:cNvSpPr txBox="1"/>
          <p:nvPr/>
        </p:nvSpPr>
        <p:spPr>
          <a:xfrm>
            <a:off x="2237561" y="13141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GG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286AE-CDE0-C441-A68A-8C4442089482}"/>
              </a:ext>
            </a:extLst>
          </p:cNvPr>
          <p:cNvSpPr/>
          <p:nvPr/>
        </p:nvSpPr>
        <p:spPr>
          <a:xfrm>
            <a:off x="1325418" y="1498774"/>
            <a:ext cx="374073" cy="311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5A0341E-D660-214B-A4EC-29B103A3A6C4}"/>
                  </a:ext>
                </a:extLst>
              </p:cNvPr>
              <p:cNvSpPr/>
              <p:nvPr/>
            </p:nvSpPr>
            <p:spPr>
              <a:xfrm>
                <a:off x="6592381" y="3429000"/>
                <a:ext cx="2032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5A0341E-D660-214B-A4EC-29B103A3A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381" y="3429000"/>
                <a:ext cx="2032801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D3B1F1-9F7B-B542-BAE0-598073E098C5}"/>
                  </a:ext>
                </a:extLst>
              </p:cNvPr>
              <p:cNvSpPr txBox="1"/>
              <p:nvPr/>
            </p:nvSpPr>
            <p:spPr>
              <a:xfrm>
                <a:off x="6611297" y="4528229"/>
                <a:ext cx="40277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0" dirty="0">
                    <a:latin typeface="Helvetica" pitchFamily="2" charset="0"/>
                  </a:rPr>
                  <a:t>T-test</a:t>
                </a:r>
                <a:r>
                  <a:rPr lang="zh-CN" altLang="en-US" sz="2200" dirty="0">
                    <a:latin typeface="Helvetica" pitchFamily="2" charset="0"/>
                  </a:rPr>
                  <a:t> </a:t>
                </a:r>
                <a:r>
                  <a:rPr lang="en-US" altLang="zh-CN" sz="2200" dirty="0">
                    <a:latin typeface="Helvetica" pitchFamily="2" charset="0"/>
                  </a:rPr>
                  <a:t>for</a:t>
                </a:r>
                <a:r>
                  <a:rPr lang="zh-CN" altLang="en-US" sz="2200" dirty="0">
                    <a:latin typeface="Helvetica" pitchFamily="2" charset="0"/>
                  </a:rPr>
                  <a:t> </a:t>
                </a:r>
                <a:r>
                  <a:rPr lang="en-US" altLang="zh-CN" sz="2200" dirty="0">
                    <a:latin typeface="Helvetica" pitchFamily="2" charset="0"/>
                  </a:rPr>
                  <a:t>null</a:t>
                </a:r>
                <a:r>
                  <a:rPr lang="zh-CN" altLang="en-US" sz="2200" dirty="0">
                    <a:latin typeface="Helvetica" pitchFamily="2" charset="0"/>
                  </a:rPr>
                  <a:t> </a:t>
                </a:r>
                <a:r>
                  <a:rPr lang="en-US" altLang="zh-CN" sz="2200" dirty="0">
                    <a:latin typeface="Helvetica" pitchFamily="2" charset="0"/>
                  </a:rPr>
                  <a:t>hypothesis</a:t>
                </a:r>
                <a:r>
                  <a:rPr lang="zh-CN" altLang="en-US" sz="22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D3B1F1-9F7B-B542-BAE0-598073E0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297" y="4528229"/>
                <a:ext cx="4027769" cy="430887"/>
              </a:xfrm>
              <a:prstGeom prst="rect">
                <a:avLst/>
              </a:prstGeom>
              <a:blipFill>
                <a:blip r:embed="rId4"/>
                <a:stretch>
                  <a:fillRect l="-1887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89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8F47E-C49F-BB48-B5CB-5804D196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3/28/21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0D9C1-FFCA-CB49-B440-311EB84F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0ADC3-FDF8-0542-9EBD-8A38FF01BCFC}"/>
              </a:ext>
            </a:extLst>
          </p:cNvPr>
          <p:cNvSpPr/>
          <p:nvPr/>
        </p:nvSpPr>
        <p:spPr>
          <a:xfrm>
            <a:off x="1351069" y="2762664"/>
            <a:ext cx="9951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Genotype-Tissue Expression (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GTEx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project is an ongoing effort to build a comprehensive public resource to study tissue-specific gene expression and regulation. Samples were collected from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non-diseased tissue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sites across nearly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individuals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primarily for molecular assays including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WGS, WES, and RNA-Seq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GTEx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 provides open access to data including gene expression, QTLs, and histology images.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370BA-DE71-F14F-85C8-76F7514C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92" y="1586236"/>
            <a:ext cx="2641600" cy="342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4C3282-4312-FB4B-A713-9F7D1FDA063F}"/>
              </a:ext>
            </a:extLst>
          </p:cNvPr>
          <p:cNvSpPr/>
          <p:nvPr/>
        </p:nvSpPr>
        <p:spPr>
          <a:xfrm>
            <a:off x="7584278" y="5030104"/>
            <a:ext cx="3499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https://www.gtexportal.org/home/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8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steinLab_wide" id="{CE7EE838-C758-A44B-A833-AAA01E2BC3F4}" vid="{2D75B18C-20A8-CB46-828F-B8338E1B9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{84A01E7C-C5CE-ED46-8765-FD87ABF59610}tf10001067</Template>
  <TotalTime>2428</TotalTime>
  <Words>1006</Words>
  <Application>Microsoft Macintosh PowerPoint</Application>
  <PresentationFormat>Widescreen</PresentationFormat>
  <Paragraphs>187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</vt:lpstr>
      <vt:lpstr>Calibri</vt:lpstr>
      <vt:lpstr>Cambria Math</vt:lpstr>
      <vt:lpstr>Helvetica</vt:lpstr>
      <vt:lpstr>Helvetica Light</vt:lpstr>
      <vt:lpstr>Office Theme</vt:lpstr>
      <vt:lpstr>Introduction to eQTL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Donghoon</dc:creator>
  <cp:lastModifiedBy>jiahao gao</cp:lastModifiedBy>
  <cp:revision>125</cp:revision>
  <dcterms:created xsi:type="dcterms:W3CDTF">2018-11-15T17:43:22Z</dcterms:created>
  <dcterms:modified xsi:type="dcterms:W3CDTF">2021-03-28T20:27:50Z</dcterms:modified>
</cp:coreProperties>
</file>