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72" r:id="rId3"/>
    <p:sldMasterId id="2147527587" r:id="rId4"/>
    <p:sldMasterId id="2147527592" r:id="rId5"/>
  </p:sldMasterIdLst>
  <p:notesMasterIdLst>
    <p:notesMasterId r:id="rId15"/>
  </p:notesMasterIdLst>
  <p:handoutMasterIdLst>
    <p:handoutMasterId r:id="rId16"/>
  </p:handoutMasterIdLst>
  <p:sldIdLst>
    <p:sldId id="6249" r:id="rId6"/>
    <p:sldId id="702" r:id="rId7"/>
    <p:sldId id="703" r:id="rId8"/>
    <p:sldId id="705" r:id="rId9"/>
    <p:sldId id="797" r:id="rId10"/>
    <p:sldId id="851" r:id="rId11"/>
    <p:sldId id="6251" r:id="rId12"/>
    <p:sldId id="6224" r:id="rId13"/>
    <p:sldId id="6225" r:id="rId14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400"/>
    <a:srgbClr val="68360F"/>
    <a:srgbClr val="20FF37"/>
    <a:srgbClr val="257FD7"/>
    <a:srgbClr val="FFEA08"/>
    <a:srgbClr val="FF7413"/>
    <a:srgbClr val="FFC5AD"/>
    <a:srgbClr val="4BAB50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7" autoAdjust="0"/>
    <p:restoredTop sz="77458" autoAdjust="0"/>
  </p:normalViewPr>
  <p:slideViewPr>
    <p:cSldViewPr snapToGrid="0">
      <p:cViewPr varScale="1">
        <p:scale>
          <a:sx n="90" d="100"/>
          <a:sy n="90" d="100"/>
        </p:scale>
        <p:origin x="1696" y="184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449CA78-16C5-7B49-B2D2-051E2A089D15}" type="slidenum">
              <a:rPr lang="en-US" altLang="x-none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6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D1627A0C-505D-494C-878F-906F32E06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80309D72-9CAE-B04A-8E13-0E2633F0C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81862255-0805-D544-913F-AECF787763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DD781D-C11D-D249-9C1A-744B2EDB6A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0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FD4FC8B3-56E0-F247-A119-36CFF26B8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26350B2D-D28B-B745-AF61-26040323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ADB9AD79-8357-4A4C-A4DC-EBBB8BA38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6CF7A-AF44-DE4D-8308-728AD2A1E54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8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78CCBA-E41D-BB4D-8C23-EDDC664715A2}" type="slidenum">
              <a:rPr lang="en-US" altLang="en-US" sz="1300">
                <a:solidFill>
                  <a:srgbClr val="000000"/>
                </a:solidFill>
              </a:rPr>
              <a:pPr/>
              <a:t>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8239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30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39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 rot="-5400000">
            <a:off x="6948487" y="4662488"/>
            <a:ext cx="408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3D0EA964-C1D4-DE45-B107-3A99655D6D53}" type="slidenum">
              <a:rPr lang="en-US" altLang="x-none" sz="1200" smtClean="0">
                <a:solidFill>
                  <a:srgbClr val="000000"/>
                </a:solidFill>
                <a:cs typeface=""/>
              </a:rPr>
              <a:pPr>
                <a:defRPr/>
              </a:pPr>
              <a:t>‹#›</a:t>
            </a:fld>
            <a:r>
              <a:rPr lang="en-US" altLang="x-none" sz="1200">
                <a:solidFill>
                  <a:srgbClr val="000000"/>
                </a:solidFill>
                <a:cs typeface=""/>
              </a:rPr>
              <a:t>   </a:t>
            </a:r>
            <a:r>
              <a:rPr lang="en-US" altLang="x-none" sz="1200">
                <a:solidFill>
                  <a:srgbClr val="808080"/>
                </a:solidFill>
                <a:cs typeface=""/>
              </a:rPr>
              <a:t>(c) M Gerstein '14, Yale, 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5832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73" r:id="rId1"/>
    <p:sldLayoutId id="2147527574" r:id="rId2"/>
    <p:sldLayoutId id="2147527575" r:id="rId3"/>
    <p:sldLayoutId id="2147527576" r:id="rId4"/>
    <p:sldLayoutId id="2147527577" r:id="rId5"/>
    <p:sldLayoutId id="2147527578" r:id="rId6"/>
    <p:sldLayoutId id="2147527579" r:id="rId7"/>
    <p:sldLayoutId id="2147527580" r:id="rId8"/>
    <p:sldLayoutId id="2147527581" r:id="rId9"/>
    <p:sldLayoutId id="2147527582" r:id="rId10"/>
    <p:sldLayoutId id="2147527583" r:id="rId11"/>
    <p:sldLayoutId id="2147527584" r:id="rId12"/>
    <p:sldLayoutId id="2147527585" r:id="rId13"/>
    <p:sldLayoutId id="21475275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Font typeface="Symbol" charset="2"/>
        <a:buChar char="à"/>
        <a:defRPr>
          <a:solidFill>
            <a:schemeClr val="tx1"/>
          </a:solidFill>
          <a:latin typeface="+mn-lt"/>
          <a:ea typeface="ＭＳ Ｐゴシック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fld id="{693E534C-C3DE-0842-9F98-AB305A600EE3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>
                <a:defRPr/>
              </a:pPr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76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91" r:id="rId1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B1E230-6330-7443-91B9-BDFC2811207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7E031F-D49D-F44C-9926-D561CD964F42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47BFECCF-25DC-7C46-98F2-52F63C4C69B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AEE067-FB17-6A49-AF6A-AF5E12B63081}" type="slidenum">
              <a:rPr lang="en-US" alt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/>
              <a:t>‹#›</a:t>
            </a:fld>
            <a:r>
              <a:rPr lang="en-US" altLang="en-US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  <a:endParaRPr lang="en-US" altLang="en-US" sz="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9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93" r:id="rId1"/>
    <p:sldLayoutId id="2147527594" r:id="rId2"/>
    <p:sldLayoutId id="2147527595" r:id="rId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Object 2"/>
          <p:cNvGraphicFramePr>
            <a:graphicFrameLocks noChangeAspect="1"/>
          </p:cNvGraphicFramePr>
          <p:nvPr/>
        </p:nvGraphicFramePr>
        <p:xfrm>
          <a:off x="152400" y="3962400"/>
          <a:ext cx="2286000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7" name="Image" r:id="rId4" imgW="5184610" imgH="4574656" progId="Photoshop.Image.5">
                  <p:embed/>
                </p:oleObj>
              </mc:Choice>
              <mc:Fallback>
                <p:oleObj name="Image" r:id="rId4" imgW="5184610" imgH="457465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2400"/>
                        <a:ext cx="2286000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sz="4800" b="1" u="none" dirty="0">
                <a:ea typeface="ＭＳ Ｐゴシック" charset="-128"/>
              </a:rPr>
              <a:t>Biomed. </a:t>
            </a:r>
            <a:r>
              <a:rPr lang="en-US" altLang="x-none" sz="4800" b="1" u="none">
                <a:ea typeface="ＭＳ Ｐゴシック" charset="-128"/>
              </a:rPr>
              <a:t>Data Sci.</a:t>
            </a:r>
            <a:br>
              <a:rPr lang="en-US" altLang="x-none" sz="4800" b="1" u="none" dirty="0">
                <a:ea typeface="ＭＳ Ｐゴシック" charset="-128"/>
              </a:rPr>
            </a:br>
            <a:r>
              <a:rPr lang="en-US" altLang="x-none" sz="4800" b="1" u="none" dirty="0">
                <a:ea typeface="ＭＳ Ｐゴシック" charset="-128"/>
              </a:rPr>
              <a:t>Personal Genomes Intro.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715000"/>
            <a:ext cx="64008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2000" dirty="0">
                <a:ea typeface="ＭＳ Ｐゴシック" charset="-128"/>
              </a:rPr>
              <a:t>Mark Gerstein, Yale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2000" dirty="0" err="1">
                <a:ea typeface="ＭＳ Ｐゴシック" charset="-128"/>
              </a:rPr>
              <a:t>GersteinLab.org</a:t>
            </a:r>
            <a:r>
              <a:rPr lang="en-US" altLang="x-none" sz="2000" dirty="0">
                <a:ea typeface="ＭＳ Ｐゴシック" charset="-128"/>
              </a:rPr>
              <a:t>/courses/452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800" dirty="0">
                <a:ea typeface="ＭＳ Ｐゴシック" charset="-128"/>
              </a:rPr>
              <a:t>(last edit in spring</a:t>
            </a:r>
            <a:r>
              <a:rPr lang="ja-JP" altLang="en-US" sz="1800">
                <a:ea typeface="ＭＳ Ｐゴシック" charset="-128"/>
              </a:rPr>
              <a:t>‘</a:t>
            </a:r>
            <a:r>
              <a:rPr lang="en-US" altLang="ja-JP" sz="1800" dirty="0">
                <a:ea typeface="ＭＳ Ｐゴシック" charset="-128"/>
              </a:rPr>
              <a:t>21)</a:t>
            </a:r>
            <a:endParaRPr lang="en-US" altLang="x-none" sz="1800" dirty="0">
              <a:ea typeface="ＭＳ Ｐゴシック" charset="-128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x-none" altLang="x-none" sz="3600">
              <a:solidFill>
                <a:srgbClr val="FFFFFF"/>
              </a:solidFill>
              <a:cs typeface=""/>
            </a:endParaRPr>
          </a:p>
        </p:txBody>
      </p:sp>
      <p:graphicFrame>
        <p:nvGraphicFramePr>
          <p:cNvPr id="5125" name="Object 3"/>
          <p:cNvGraphicFramePr>
            <a:graphicFrameLocks noChangeAspect="1"/>
          </p:cNvGraphicFramePr>
          <p:nvPr/>
        </p:nvGraphicFramePr>
        <p:xfrm>
          <a:off x="7138988" y="3810000"/>
          <a:ext cx="15478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" name="Image" r:id="rId6" imgW="3430992" imgH="4727144" progId="Photoshop.Image.5">
                  <p:embed/>
                </p:oleObj>
              </mc:Choice>
              <mc:Fallback>
                <p:oleObj name="Image" r:id="rId6" imgW="3430992" imgH="472714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3810000"/>
                        <a:ext cx="154781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4"/>
          <p:cNvGraphicFramePr>
            <a:graphicFrameLocks noChangeAspect="1"/>
          </p:cNvGraphicFramePr>
          <p:nvPr/>
        </p:nvGraphicFramePr>
        <p:xfrm>
          <a:off x="7620000" y="1600200"/>
          <a:ext cx="11271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Image" r:id="rId8" imgW="1245323" imgH="1346982" progId="Photoshop.Image.5">
                  <p:embed/>
                </p:oleObj>
              </mc:Choice>
              <mc:Fallback>
                <p:oleObj name="Image" r:id="rId8" imgW="1245323" imgH="134698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600200"/>
                        <a:ext cx="112712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5"/>
          <p:cNvGraphicFramePr>
            <a:graphicFrameLocks noChangeAspect="1"/>
          </p:cNvGraphicFramePr>
          <p:nvPr/>
        </p:nvGraphicFramePr>
        <p:xfrm>
          <a:off x="152400" y="1524000"/>
          <a:ext cx="23622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" name="Image" r:id="rId10" imgW="3430992" imgH="2770208" progId="Photoshop.Image.5">
                  <p:embed/>
                </p:oleObj>
              </mc:Choice>
              <mc:Fallback>
                <p:oleObj name="Image" r:id="rId10" imgW="3430992" imgH="277020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2362200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6"/>
          <p:cNvGraphicFramePr>
            <a:graphicFrameLocks noChangeAspect="1"/>
          </p:cNvGraphicFramePr>
          <p:nvPr/>
        </p:nvGraphicFramePr>
        <p:xfrm>
          <a:off x="1752600" y="2825750"/>
          <a:ext cx="1447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Image" r:id="rId12" imgW="6989058" imgH="6925521" progId="Photoshop.Image.5">
                  <p:embed/>
                </p:oleObj>
              </mc:Choice>
              <mc:Fallback>
                <p:oleObj name="Image" r:id="rId12" imgW="6989058" imgH="692552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25750"/>
                        <a:ext cx="1447800" cy="14351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7"/>
          <p:cNvGraphicFramePr>
            <a:graphicFrameLocks noChangeAspect="1"/>
          </p:cNvGraphicFramePr>
          <p:nvPr/>
        </p:nvGraphicFramePr>
        <p:xfrm>
          <a:off x="6248400" y="2838450"/>
          <a:ext cx="13747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Image" r:id="rId14" imgW="1931521" imgH="1982351" progId="Photoshop.Image.5">
                  <p:embed/>
                </p:oleObj>
              </mc:Choice>
              <mc:Fallback>
                <p:oleObj name="Image" r:id="rId14" imgW="1931521" imgH="198235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38450"/>
                        <a:ext cx="1374775" cy="1409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8"/>
          <p:cNvGraphicFramePr>
            <a:graphicFrameLocks noChangeAspect="1"/>
          </p:cNvGraphicFramePr>
          <p:nvPr/>
        </p:nvGraphicFramePr>
        <p:xfrm>
          <a:off x="4211638" y="1905000"/>
          <a:ext cx="10255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Image" r:id="rId16" imgW="1194493" imgH="3812213" progId="Photoshop.Image.5">
                  <p:embed/>
                </p:oleObj>
              </mc:Choice>
              <mc:Fallback>
                <p:oleObj name="Image" r:id="rId16" imgW="1194493" imgH="381221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05000"/>
                        <a:ext cx="1025525" cy="3276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3556538"/>
      </p:ext>
    </p:extLst>
  </p:cSld>
  <p:clrMapOvr>
    <a:masterClrMapping/>
  </p:clrMapOvr>
  <p:transition advTm="3204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3909CF9E-2A56-654B-878D-EB4D4D624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Designing Drugs from Structural Targets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872B02A6-540A-E546-9437-9B53AD5868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153828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Understanding how structures bind other molecules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Designing inhibitors using docking, structure modeling</a:t>
            </a:r>
          </a:p>
          <a:p>
            <a:r>
              <a:rPr lang="en-US" altLang="en-US" i="1">
                <a:ea typeface="ＭＳ Ｐゴシック" panose="020B0600070205080204" pitchFamily="34" charset="-128"/>
              </a:rPr>
              <a:t>In silico </a:t>
            </a:r>
            <a:r>
              <a:rPr lang="en-US" altLang="en-US">
                <a:ea typeface="ＭＳ Ｐゴシック" panose="020B0600070205080204" pitchFamily="34" charset="-128"/>
              </a:rPr>
              <a:t>screens of chemical and protein databases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75F361A-354F-2C4A-A19E-592775B60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2438" y="6610350"/>
            <a:ext cx="83169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(From left to right, figures adapted from Olsen Group Docking Page at Scripps, Zheng et al. Trends in Pharmacological Sciences 2013)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88068" name="Object 5">
            <a:extLst>
              <a:ext uri="{FF2B5EF4-FFF2-40B4-BE49-F238E27FC236}">
                <a16:creationId xmlns:a16="http://schemas.microsoft.com/office/drawing/2014/main" id="{25A428C0-82FB-B847-AC43-25408AF5EE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1388" y="3811588"/>
          <a:ext cx="3184525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Image" r:id="rId3" imgW="1981200" imgH="1606550" progId="Photoshop.Image.4">
                  <p:embed/>
                </p:oleObj>
              </mc:Choice>
              <mc:Fallback>
                <p:oleObj name="Image" r:id="rId3" imgW="1981200" imgH="1606550" progId="Photoshop.Image.4">
                  <p:embed/>
                  <p:pic>
                    <p:nvPicPr>
                      <p:cNvPr id="88068" name="Object 5">
                        <a:extLst>
                          <a:ext uri="{FF2B5EF4-FFF2-40B4-BE49-F238E27FC236}">
                            <a16:creationId xmlns:a16="http://schemas.microsoft.com/office/drawing/2014/main" id="{25A428C0-82FB-B847-AC43-25408AF5E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3811588"/>
                        <a:ext cx="3184525" cy="258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69" name="Picture 7">
            <a:extLst>
              <a:ext uri="{FF2B5EF4-FFF2-40B4-BE49-F238E27FC236}">
                <a16:creationId xmlns:a16="http://schemas.microsoft.com/office/drawing/2014/main" id="{66741645-F534-054C-8D89-901F8C5DA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902" r="9782" b="4900"/>
          <a:stretch>
            <a:fillRect/>
          </a:stretch>
        </p:blipFill>
        <p:spPr bwMode="auto">
          <a:xfrm>
            <a:off x="4306888" y="3370263"/>
            <a:ext cx="43243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327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D87BE22D-622A-EC46-BA94-521A80AFC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II: Finding Homologs,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to Find Experimentally Tractable Gene Targets</a:t>
            </a:r>
          </a:p>
        </p:txBody>
      </p:sp>
      <p:graphicFrame>
        <p:nvGraphicFramePr>
          <p:cNvPr id="89090" name="Object 2">
            <a:extLst>
              <a:ext uri="{FF2B5EF4-FFF2-40B4-BE49-F238E27FC236}">
                <a16:creationId xmlns:a16="http://schemas.microsoft.com/office/drawing/2014/main" id="{2F8F8818-6601-0C44-B94D-B352DAFBEA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7075" y="838200"/>
          <a:ext cx="7689850" cy="598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Image" r:id="rId3" imgW="5397500" imgH="4203700" progId="Photoshop.Image.5">
                  <p:embed/>
                </p:oleObj>
              </mc:Choice>
              <mc:Fallback>
                <p:oleObj name="Image" r:id="rId3" imgW="5397500" imgH="4203700" progId="Photoshop.Image.5">
                  <p:embed/>
                  <p:pic>
                    <p:nvPicPr>
                      <p:cNvPr id="89090" name="Object 2">
                        <a:extLst>
                          <a:ext uri="{FF2B5EF4-FFF2-40B4-BE49-F238E27FC236}">
                            <a16:creationId xmlns:a16="http://schemas.microsoft.com/office/drawing/2014/main" id="{2F8F8818-6601-0C44-B94D-B352DAFBEA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" y="838200"/>
                        <a:ext cx="7689850" cy="598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A5F9D7-6DC4-8944-B15B-9C45D3BAD46F}"/>
              </a:ext>
            </a:extLst>
          </p:cNvPr>
          <p:cNvSpPr txBox="1"/>
          <p:nvPr/>
        </p:nvSpPr>
        <p:spPr>
          <a:xfrm rot="16200000">
            <a:off x="-879475" y="5670550"/>
            <a:ext cx="20669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[Adapted from Sci. Am.]</a:t>
            </a:r>
          </a:p>
        </p:txBody>
      </p:sp>
    </p:spTree>
    <p:extLst>
      <p:ext uri="{BB962C8B-B14F-4D97-AF65-F5344CB8AC3E}">
        <p14:creationId xmlns:p14="http://schemas.microsoft.com/office/powerpoint/2010/main" val="30223129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58277846-3FE1-1A4B-A8F2-7B901A90A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III: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Customizing treatment in oncology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E14394CD-0D08-2D47-86CF-09FF802036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26257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Identifying disease causing mutations in individual patients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Designing targeted therapeutics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 e.g. BCR-abl and Gleevec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Cancer immunotherapies targeting neoantigens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638E52D-815D-D543-8EFE-36902BDE6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0063" y="6627813"/>
            <a:ext cx="587692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(From left to right, figures adapted from Druker BJ. Blood 2008 and the Lim Lab at UCSF)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0116" name="Picture 9">
            <a:extLst>
              <a:ext uri="{FF2B5EF4-FFF2-40B4-BE49-F238E27FC236}">
                <a16:creationId xmlns:a16="http://schemas.microsoft.com/office/drawing/2014/main" id="{7481A9C9-624B-A647-AE2B-3F3A69188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4056063"/>
            <a:ext cx="1828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0">
            <a:extLst>
              <a:ext uri="{FF2B5EF4-FFF2-40B4-BE49-F238E27FC236}">
                <a16:creationId xmlns:a16="http://schemas.microsoft.com/office/drawing/2014/main" id="{EFD227D9-3F84-B346-9FA5-0FD6975D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110038"/>
            <a:ext cx="21129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1">
            <a:extLst>
              <a:ext uri="{FF2B5EF4-FFF2-40B4-BE49-F238E27FC236}">
                <a16:creationId xmlns:a16="http://schemas.microsoft.com/office/drawing/2014/main" id="{BEF4551B-7F41-B84B-83E0-743403538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098925"/>
            <a:ext cx="37322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1007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51AE-1E97-B141-A6BD-6BF4AB73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38" y="100013"/>
            <a:ext cx="8823325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Major Application IV: </a:t>
            </a:r>
            <a:br>
              <a:rPr lang="en-US" dirty="0"/>
            </a:br>
            <a:r>
              <a:rPr lang="en-US" dirty="0"/>
              <a:t>Finding molecular mechanisms &amp; drug targets </a:t>
            </a:r>
            <a:br>
              <a:rPr lang="en-US" dirty="0"/>
            </a:br>
            <a:r>
              <a:rPr lang="en-US" dirty="0"/>
              <a:t>for diseases we know little about (Neuro-</a:t>
            </a:r>
            <a:r>
              <a:rPr lang="en-US" dirty="0" err="1"/>
              <a:t>psychiatic</a:t>
            </a:r>
            <a:r>
              <a:rPr lang="en-US" dirty="0"/>
              <a:t> Diseases)</a:t>
            </a:r>
          </a:p>
        </p:txBody>
      </p:sp>
      <p:grpSp>
        <p:nvGrpSpPr>
          <p:cNvPr id="91139" name="Group 188">
            <a:extLst>
              <a:ext uri="{FF2B5EF4-FFF2-40B4-BE49-F238E27FC236}">
                <a16:creationId xmlns:a16="http://schemas.microsoft.com/office/drawing/2014/main" id="{E4A51F78-8D4B-4641-855E-53840D6236EC}"/>
              </a:ext>
            </a:extLst>
          </p:cNvPr>
          <p:cNvGrpSpPr>
            <a:grpSpLocks/>
          </p:cNvGrpSpPr>
          <p:nvPr/>
        </p:nvGrpSpPr>
        <p:grpSpPr bwMode="auto">
          <a:xfrm>
            <a:off x="6037263" y="1498600"/>
            <a:ext cx="2478087" cy="2582863"/>
            <a:chOff x="2964494" y="1732666"/>
            <a:chExt cx="3304676" cy="3443374"/>
          </a:xfrm>
        </p:grpSpPr>
        <p:grpSp>
          <p:nvGrpSpPr>
            <p:cNvPr id="91186" name="Group 11">
              <a:extLst>
                <a:ext uri="{FF2B5EF4-FFF2-40B4-BE49-F238E27FC236}">
                  <a16:creationId xmlns:a16="http://schemas.microsoft.com/office/drawing/2014/main" id="{F39940C1-9F1A-D143-A9CA-CCB03DE86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3718" y="1732666"/>
              <a:ext cx="3135452" cy="3443374"/>
              <a:chOff x="5303453" y="958078"/>
              <a:chExt cx="3135452" cy="3443374"/>
            </a:xfrm>
          </p:grpSpPr>
          <p:sp>
            <p:nvSpPr>
              <p:cNvPr id="22" name="Double Bracket 21">
                <a:extLst>
                  <a:ext uri="{FF2B5EF4-FFF2-40B4-BE49-F238E27FC236}">
                    <a16:creationId xmlns:a16="http://schemas.microsoft.com/office/drawing/2014/main" id="{EFD891AC-50D1-414C-97A6-F07A2C37231B}"/>
                  </a:ext>
                </a:extLst>
              </p:cNvPr>
              <p:cNvSpPr/>
              <p:nvPr/>
            </p:nvSpPr>
            <p:spPr>
              <a:xfrm>
                <a:off x="5303592" y="2875531"/>
                <a:ext cx="2578536" cy="1333328"/>
              </a:xfrm>
              <a:prstGeom prst="bracketPair">
                <a:avLst>
                  <a:gd name="adj" fmla="val 4834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954D5FFE-8796-2E40-8D53-09E53C7EE881}"/>
                  </a:ext>
                </a:extLst>
              </p:cNvPr>
              <p:cNvSpPr/>
              <p:nvPr/>
            </p:nvSpPr>
            <p:spPr>
              <a:xfrm>
                <a:off x="6931583" y="3430026"/>
                <a:ext cx="167246" cy="165079"/>
              </a:xfrm>
              <a:prstGeom prst="triangl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81E2E3-839F-184B-A04E-2A129591B379}"/>
                  </a:ext>
                </a:extLst>
              </p:cNvPr>
              <p:cNvSpPr/>
              <p:nvPr/>
            </p:nvSpPr>
            <p:spPr>
              <a:xfrm>
                <a:off x="6681774" y="3434259"/>
                <a:ext cx="165128" cy="167196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30889C9C-BACF-0040-B38B-373437078452}"/>
                  </a:ext>
                </a:extLst>
              </p:cNvPr>
              <p:cNvSpPr/>
              <p:nvPr/>
            </p:nvSpPr>
            <p:spPr>
              <a:xfrm>
                <a:off x="7448137" y="3423678"/>
                <a:ext cx="167246" cy="167194"/>
              </a:xfrm>
              <a:prstGeom prst="triangl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CF8DE42-EABD-B249-8BE6-04C9502EA074}"/>
                  </a:ext>
                </a:extLst>
              </p:cNvPr>
              <p:cNvSpPr/>
              <p:nvPr/>
            </p:nvSpPr>
            <p:spPr>
              <a:xfrm>
                <a:off x="7185626" y="3427911"/>
                <a:ext cx="167246" cy="167194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274613-CF2C-1642-BD5F-19A6A5152983}"/>
                  </a:ext>
                </a:extLst>
              </p:cNvPr>
              <p:cNvCxnSpPr/>
              <p:nvPr/>
            </p:nvCxnSpPr>
            <p:spPr>
              <a:xfrm flipV="1">
                <a:off x="5449666" y="3334789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1E1BBA-5A75-D042-95AE-E8400E2DD3D4}"/>
                  </a:ext>
                </a:extLst>
              </p:cNvPr>
              <p:cNvCxnSpPr/>
              <p:nvPr/>
            </p:nvCxnSpPr>
            <p:spPr>
              <a:xfrm flipV="1">
                <a:off x="5445432" y="3766534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3B2606A-D0F5-9543-9E47-C508B752F155}"/>
                  </a:ext>
                </a:extLst>
              </p:cNvPr>
              <p:cNvSpPr/>
              <p:nvPr/>
            </p:nvSpPr>
            <p:spPr>
              <a:xfrm>
                <a:off x="6154636" y="3908331"/>
                <a:ext cx="184181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3C0EDC1-A19A-BC40-92A0-4096AEB7D8B1}"/>
                  </a:ext>
                </a:extLst>
              </p:cNvPr>
              <p:cNvSpPr/>
              <p:nvPr/>
            </p:nvSpPr>
            <p:spPr>
              <a:xfrm>
                <a:off x="6868072" y="3910449"/>
                <a:ext cx="184182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7FEDCA5-0453-4E4F-8087-CEC5E33F94E5}"/>
                  </a:ext>
                </a:extLst>
              </p:cNvPr>
              <p:cNvSpPr/>
              <p:nvPr/>
            </p:nvSpPr>
            <p:spPr>
              <a:xfrm>
                <a:off x="6520880" y="3908331"/>
                <a:ext cx="184182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7CA671C-E397-ED4F-BC7B-04D729D43692}"/>
                  </a:ext>
                </a:extLst>
              </p:cNvPr>
              <p:cNvSpPr/>
              <p:nvPr/>
            </p:nvSpPr>
            <p:spPr>
              <a:xfrm>
                <a:off x="5786273" y="3899866"/>
                <a:ext cx="186298" cy="182010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99" name="TextBox 37">
                <a:extLst>
                  <a:ext uri="{FF2B5EF4-FFF2-40B4-BE49-F238E27FC236}">
                    <a16:creationId xmlns:a16="http://schemas.microsoft.com/office/drawing/2014/main" id="{3E398662-6E3F-7D41-824F-D8573DB407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642" y="4134712"/>
                <a:ext cx="885727" cy="26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Genotype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9578CB8-2A8E-4242-98D2-FAA0ACD54913}"/>
                  </a:ext>
                </a:extLst>
              </p:cNvPr>
              <p:cNvSpPr/>
              <p:nvPr/>
            </p:nvSpPr>
            <p:spPr>
              <a:xfrm>
                <a:off x="5966220" y="1942202"/>
                <a:ext cx="184182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1984759-E693-9646-AFA0-CE7B072BC9FA}"/>
                  </a:ext>
                </a:extLst>
              </p:cNvPr>
              <p:cNvSpPr/>
              <p:nvPr/>
            </p:nvSpPr>
            <p:spPr>
              <a:xfrm>
                <a:off x="6408679" y="1349612"/>
                <a:ext cx="186298" cy="184126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DF708C-CAF1-D44E-B6EE-FEF08D241C58}"/>
                  </a:ext>
                </a:extLst>
              </p:cNvPr>
              <p:cNvSpPr/>
              <p:nvPr/>
            </p:nvSpPr>
            <p:spPr>
              <a:xfrm>
                <a:off x="6681774" y="1351727"/>
                <a:ext cx="184182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F998DBA-977E-3447-8B2C-5A128CF6EEEF}"/>
                  </a:ext>
                </a:extLst>
              </p:cNvPr>
              <p:cNvSpPr/>
              <p:nvPr/>
            </p:nvSpPr>
            <p:spPr>
              <a:xfrm>
                <a:off x="6681774" y="1379241"/>
                <a:ext cx="319671" cy="17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AGE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B5E3016-19E8-274C-90FC-53EF5514D0A6}"/>
                  </a:ext>
                </a:extLst>
              </p:cNvPr>
              <p:cNvSpPr/>
              <p:nvPr/>
            </p:nvSpPr>
            <p:spPr>
              <a:xfrm>
                <a:off x="6402327" y="1375008"/>
                <a:ext cx="321788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BPD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BC90FC3-E801-0F49-85B4-0422312DDFC3}"/>
                  </a:ext>
                </a:extLst>
              </p:cNvPr>
              <p:cNvSpPr/>
              <p:nvPr/>
            </p:nvSpPr>
            <p:spPr>
              <a:xfrm>
                <a:off x="6781275" y="2456485"/>
                <a:ext cx="184181" cy="184127"/>
              </a:xfrm>
              <a:prstGeom prst="ellipse">
                <a:avLst/>
              </a:prstGeom>
              <a:noFill/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F2CDDA5-E6F5-554C-B85F-EF3921EA59C7}"/>
                  </a:ext>
                </a:extLst>
              </p:cNvPr>
              <p:cNvSpPr/>
              <p:nvPr/>
            </p:nvSpPr>
            <p:spPr>
              <a:xfrm>
                <a:off x="5851900" y="2454369"/>
                <a:ext cx="184182" cy="18412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0F02170-BCD5-7849-B67A-41E9C133D931}"/>
                  </a:ext>
                </a:extLst>
              </p:cNvPr>
              <p:cNvSpPr/>
              <p:nvPr/>
            </p:nvSpPr>
            <p:spPr>
              <a:xfrm>
                <a:off x="6489126" y="2458602"/>
                <a:ext cx="186298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D8E1E50-9493-824D-BA66-B91C12364A40}"/>
                  </a:ext>
                </a:extLst>
              </p:cNvPr>
              <p:cNvSpPr/>
              <p:nvPr/>
            </p:nvSpPr>
            <p:spPr>
              <a:xfrm>
                <a:off x="6933701" y="194855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5208018-D631-B040-B4A5-352EBACC2F5A}"/>
                  </a:ext>
                </a:extLst>
              </p:cNvPr>
              <p:cNvSpPr/>
              <p:nvPr/>
            </p:nvSpPr>
            <p:spPr>
              <a:xfrm>
                <a:off x="6601327" y="1950668"/>
                <a:ext cx="184182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AA2BA21-D976-DC44-A742-BBCE3A67DE93}"/>
                  </a:ext>
                </a:extLst>
              </p:cNvPr>
              <p:cNvSpPr/>
              <p:nvPr/>
            </p:nvSpPr>
            <p:spPr>
              <a:xfrm>
                <a:off x="6283774" y="1950668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D02A49-8F8C-3949-BF78-A931D3A82DA6}"/>
                  </a:ext>
                </a:extLst>
              </p:cNvPr>
              <p:cNvSpPr/>
              <p:nvPr/>
            </p:nvSpPr>
            <p:spPr>
              <a:xfrm>
                <a:off x="6175806" y="2462835"/>
                <a:ext cx="184181" cy="18412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F8C0F3-586B-EC4A-94B7-EC8DFDDD167B}"/>
                  </a:ext>
                </a:extLst>
              </p:cNvPr>
              <p:cNvSpPr/>
              <p:nvPr/>
            </p:nvSpPr>
            <p:spPr>
              <a:xfrm>
                <a:off x="7086127" y="2452252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D9A8713-CE49-0441-BDC3-85CF8CFE177B}"/>
                  </a:ext>
                </a:extLst>
              </p:cNvPr>
              <p:cNvSpPr/>
              <p:nvPr/>
            </p:nvSpPr>
            <p:spPr>
              <a:xfrm>
                <a:off x="6118646" y="1345379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B946614-12E5-704B-BD34-F7B7EE903C19}"/>
                  </a:ext>
                </a:extLst>
              </p:cNvPr>
              <p:cNvSpPr/>
              <p:nvPr/>
            </p:nvSpPr>
            <p:spPr>
              <a:xfrm>
                <a:off x="6112295" y="1379241"/>
                <a:ext cx="311202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SCZ</a:t>
                </a:r>
              </a:p>
            </p:txBody>
          </p:sp>
          <p:sp>
            <p:nvSpPr>
              <p:cNvPr id="91215" name="TextBox 53">
                <a:extLst>
                  <a:ext uri="{FF2B5EF4-FFF2-40B4-BE49-F238E27FC236}">
                    <a16:creationId xmlns:a16="http://schemas.microsoft.com/office/drawing/2014/main" id="{026CD42D-6526-B341-8BDD-E5E734681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3744" y="958078"/>
                <a:ext cx="950865" cy="26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Phenotype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276E33C-4045-2F42-84AA-F9ACBF95B0BD}"/>
                  </a:ext>
                </a:extLst>
              </p:cNvPr>
              <p:cNvSpPr/>
              <p:nvPr/>
            </p:nvSpPr>
            <p:spPr>
              <a:xfrm>
                <a:off x="6031848" y="1262839"/>
                <a:ext cx="1234225" cy="32804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B816010-EB11-C34E-BFA0-796B8B5F5073}"/>
                  </a:ext>
                </a:extLst>
              </p:cNvPr>
              <p:cNvSpPr/>
              <p:nvPr/>
            </p:nvSpPr>
            <p:spPr>
              <a:xfrm>
                <a:off x="5451783" y="3432143"/>
                <a:ext cx="296383" cy="18201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66C8A4D-A144-3F41-8FD8-E483B6B5B4D9}"/>
                  </a:ext>
                </a:extLst>
              </p:cNvPr>
              <p:cNvSpPr/>
              <p:nvPr/>
            </p:nvSpPr>
            <p:spPr>
              <a:xfrm>
                <a:off x="5803210" y="3434259"/>
                <a:ext cx="296383" cy="1841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2EA184A-F42D-0D40-9431-FBFDE3993AFC}"/>
                  </a:ext>
                </a:extLst>
              </p:cNvPr>
              <p:cNvSpPr/>
              <p:nvPr/>
            </p:nvSpPr>
            <p:spPr>
              <a:xfrm>
                <a:off x="6158870" y="3430026"/>
                <a:ext cx="296383" cy="1841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2F0B986-9BA2-6244-90BB-F2450E974E4D}"/>
                  </a:ext>
                </a:extLst>
              </p:cNvPr>
              <p:cNvSpPr txBox="1"/>
              <p:nvPr/>
            </p:nvSpPr>
            <p:spPr>
              <a:xfrm>
                <a:off x="7196212" y="3470239"/>
                <a:ext cx="1096619" cy="292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Genes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33572B4-542A-4140-A572-607CE0F2EB2F}"/>
                  </a:ext>
                </a:extLst>
              </p:cNvPr>
              <p:cNvSpPr/>
              <p:nvPr/>
            </p:nvSpPr>
            <p:spPr>
              <a:xfrm>
                <a:off x="5377687" y="2924209"/>
                <a:ext cx="1185534" cy="285713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8B3D3CA-FD1B-C24C-9F3A-50195C403A44}"/>
                  </a:ext>
                </a:extLst>
              </p:cNvPr>
              <p:cNvSpPr/>
              <p:nvPr/>
            </p:nvSpPr>
            <p:spPr>
              <a:xfrm>
                <a:off x="5420027" y="2964420"/>
                <a:ext cx="184182" cy="18412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C8278A1-20EA-2E40-A065-D9B50B21DFA5}"/>
                  </a:ext>
                </a:extLst>
              </p:cNvPr>
              <p:cNvSpPr/>
              <p:nvPr/>
            </p:nvSpPr>
            <p:spPr>
              <a:xfrm>
                <a:off x="5710060" y="2968652"/>
                <a:ext cx="186298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C985714-5163-8745-8DAA-5EA25D4712B1}"/>
                  </a:ext>
                </a:extLst>
              </p:cNvPr>
              <p:cNvSpPr/>
              <p:nvPr/>
            </p:nvSpPr>
            <p:spPr>
              <a:xfrm>
                <a:off x="6019146" y="296442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A5D07FB-BA5A-7B4C-A7EE-E58CAB599342}"/>
                  </a:ext>
                </a:extLst>
              </p:cNvPr>
              <p:cNvSpPr/>
              <p:nvPr/>
            </p:nvSpPr>
            <p:spPr>
              <a:xfrm>
                <a:off x="6940051" y="2958071"/>
                <a:ext cx="184182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207C782-4EA6-EA48-A5DB-DB19F88997E6}"/>
                  </a:ext>
                </a:extLst>
              </p:cNvPr>
              <p:cNvSpPr/>
              <p:nvPr/>
            </p:nvSpPr>
            <p:spPr>
              <a:xfrm>
                <a:off x="6683892" y="2958071"/>
                <a:ext cx="186298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5E77286-D74A-DC4C-9738-0C14AF861466}"/>
                  </a:ext>
                </a:extLst>
              </p:cNvPr>
              <p:cNvSpPr/>
              <p:nvPr/>
            </p:nvSpPr>
            <p:spPr>
              <a:xfrm>
                <a:off x="7194094" y="2966537"/>
                <a:ext cx="184182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04CB5F9-3B95-6140-8DB6-5545BE03DC77}"/>
                  </a:ext>
                </a:extLst>
              </p:cNvPr>
              <p:cNvSpPr/>
              <p:nvPr/>
            </p:nvSpPr>
            <p:spPr>
              <a:xfrm>
                <a:off x="6594977" y="2924209"/>
                <a:ext cx="1217289" cy="29206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1B18FFF-6B90-3A46-9121-C3FBE74D8848}"/>
                  </a:ext>
                </a:extLst>
              </p:cNvPr>
              <p:cNvSpPr/>
              <p:nvPr/>
            </p:nvSpPr>
            <p:spPr>
              <a:xfrm>
                <a:off x="7450255" y="2958071"/>
                <a:ext cx="186298" cy="18412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230" name="TextBox 68">
                <a:extLst>
                  <a:ext uri="{FF2B5EF4-FFF2-40B4-BE49-F238E27FC236}">
                    <a16:creationId xmlns:a16="http://schemas.microsoft.com/office/drawing/2014/main" id="{A97AE4D5-B74D-FC45-82DC-FAA0B77DA5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4228" y="3005618"/>
                <a:ext cx="799100" cy="26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pitchFamily="2" charset="0"/>
                    <a:ea typeface="ＭＳ Ｐゴシック" panose="020B0600070205080204" pitchFamily="34" charset="-128"/>
                    <a:cs typeface="+mn-cs"/>
                  </a:rPr>
                  <a:t>Modules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419FB00-731E-6C4E-BC3A-E63459697944}"/>
                  </a:ext>
                </a:extLst>
              </p:cNvPr>
              <p:cNvSpPr txBox="1"/>
              <p:nvPr/>
            </p:nvSpPr>
            <p:spPr>
              <a:xfrm>
                <a:off x="7363456" y="2077651"/>
                <a:ext cx="1075449" cy="4613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pathways, circuits</a:t>
                </a:r>
              </a:p>
            </p:txBody>
          </p:sp>
          <p:sp>
            <p:nvSpPr>
              <p:cNvPr id="71" name="Right Brace 70">
                <a:extLst>
                  <a:ext uri="{FF2B5EF4-FFF2-40B4-BE49-F238E27FC236}">
                    <a16:creationId xmlns:a16="http://schemas.microsoft.com/office/drawing/2014/main" id="{2FB90BD0-870A-5D4B-84DF-42D4BEFEFD8D}"/>
                  </a:ext>
                </a:extLst>
              </p:cNvPr>
              <p:cNvSpPr/>
              <p:nvPr/>
            </p:nvSpPr>
            <p:spPr>
              <a:xfrm>
                <a:off x="7323234" y="1918921"/>
                <a:ext cx="122787" cy="755553"/>
              </a:xfrm>
              <a:prstGeom prst="rightBrac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1A6043A-63FC-0845-8A71-A20955AE17D7}"/>
                  </a:ext>
                </a:extLst>
              </p:cNvPr>
              <p:cNvCxnSpPr/>
              <p:nvPr/>
            </p:nvCxnSpPr>
            <p:spPr>
              <a:xfrm flipV="1">
                <a:off x="5445432" y="1688235"/>
                <a:ext cx="2529846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0AF2113-1231-E949-9DD8-B457D8C75B3D}"/>
                  </a:ext>
                </a:extLst>
              </p:cNvPr>
              <p:cNvCxnSpPr/>
              <p:nvPr/>
            </p:nvCxnSpPr>
            <p:spPr>
              <a:xfrm flipV="1">
                <a:off x="5439081" y="2812039"/>
                <a:ext cx="2531962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07657B6-C847-D54D-A62E-4FA7371CB898}"/>
                  </a:ext>
                </a:extLst>
              </p:cNvPr>
              <p:cNvCxnSpPr/>
              <p:nvPr/>
            </p:nvCxnSpPr>
            <p:spPr>
              <a:xfrm flipV="1">
                <a:off x="5464486" y="2287174"/>
                <a:ext cx="2529844" cy="0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A718BE5-A32A-3C47-8E15-096DA47AE4FC}"/>
                  </a:ext>
                </a:extLst>
              </p:cNvPr>
              <p:cNvSpPr/>
              <p:nvPr/>
            </p:nvSpPr>
            <p:spPr>
              <a:xfrm>
                <a:off x="6328232" y="2964420"/>
                <a:ext cx="184181" cy="18201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A67B817-79C9-F349-9820-EDD71A3F6070}"/>
                  </a:ext>
                </a:extLst>
              </p:cNvPr>
              <p:cNvSpPr txBox="1"/>
              <p:nvPr/>
            </p:nvSpPr>
            <p:spPr>
              <a:xfrm>
                <a:off x="5386155" y="2919976"/>
                <a:ext cx="1102971" cy="2920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Cell types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B447398-2A3E-1D43-9017-21D7F68FBED4}"/>
                  </a:ext>
                </a:extLst>
              </p:cNvPr>
              <p:cNvSpPr/>
              <p:nvPr/>
            </p:nvSpPr>
            <p:spPr>
              <a:xfrm>
                <a:off x="6910413" y="1391939"/>
                <a:ext cx="279447" cy="175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r-IN" sz="26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…</a:t>
                </a:r>
                <a:endParaRPr kumimoji="0" lang="en-US" sz="26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2B9F0C3-2219-214D-8605-1983E15FB099}"/>
                  </a:ext>
                </a:extLst>
              </p:cNvPr>
              <p:cNvSpPr/>
              <p:nvPr/>
            </p:nvSpPr>
            <p:spPr>
              <a:xfrm>
                <a:off x="5686773" y="3849072"/>
                <a:ext cx="1776185" cy="321692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538836E-0249-C14C-9951-27F29B6942BF}"/>
                  </a:ext>
                </a:extLst>
              </p:cNvPr>
              <p:cNvSpPr/>
              <p:nvPr/>
            </p:nvSpPr>
            <p:spPr>
              <a:xfrm>
                <a:off x="5426379" y="3394048"/>
                <a:ext cx="1145310" cy="281480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CECB613A-1B53-3B46-A500-D7A8FF507789}"/>
                  </a:ext>
                </a:extLst>
              </p:cNvPr>
              <p:cNvSpPr/>
              <p:nvPr/>
            </p:nvSpPr>
            <p:spPr>
              <a:xfrm>
                <a:off x="6603445" y="3387699"/>
                <a:ext cx="1147428" cy="294179"/>
              </a:xfrm>
              <a:prstGeom prst="rect">
                <a:avLst/>
              </a:prstGeom>
              <a:noFill/>
              <a:ln w="254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1242" name="Group 165">
                <a:extLst>
                  <a:ext uri="{FF2B5EF4-FFF2-40B4-BE49-F238E27FC236}">
                    <a16:creationId xmlns:a16="http://schemas.microsoft.com/office/drawing/2014/main" id="{5A550696-A152-D04E-82E6-15010B95DF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0011" y="2203411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A23D0D08-7E96-4F4F-8D28-EE8A3BF17585}"/>
                    </a:ext>
                  </a:extLst>
                </p:cNvPr>
                <p:cNvCxnSpPr/>
                <p:nvPr/>
              </p:nvCxnSpPr>
              <p:spPr>
                <a:xfrm flipH="1" flipV="1">
                  <a:off x="4197568" y="895129"/>
                  <a:ext cx="856629" cy="433409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4D44B45E-A481-2647-B72B-7FE255F53329}"/>
                    </a:ext>
                  </a:extLst>
                </p:cNvPr>
                <p:cNvCxnSpPr/>
                <p:nvPr/>
              </p:nvCxnSpPr>
              <p:spPr>
                <a:xfrm flipV="1">
                  <a:off x="4192343" y="905573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93876EB1-F7F8-5040-8EE7-0B7EE9C20DE6}"/>
                    </a:ext>
                  </a:extLst>
                </p:cNvPr>
                <p:cNvCxnSpPr/>
                <p:nvPr/>
              </p:nvCxnSpPr>
              <p:spPr>
                <a:xfrm flipV="1">
                  <a:off x="4599764" y="947347"/>
                  <a:ext cx="15672" cy="360304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3" name="Group 169">
                <a:extLst>
                  <a:ext uri="{FF2B5EF4-FFF2-40B4-BE49-F238E27FC236}">
                    <a16:creationId xmlns:a16="http://schemas.microsoft.com/office/drawing/2014/main" id="{5E34CBFC-D84E-3243-A87F-B2ADFBEBD3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1097" y="2729824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DC67F49A-F72F-5B41-94B3-A598CB16B833}"/>
                    </a:ext>
                  </a:extLst>
                </p:cNvPr>
                <p:cNvCxnSpPr/>
                <p:nvPr/>
              </p:nvCxnSpPr>
              <p:spPr>
                <a:xfrm flipH="1" flipV="1">
                  <a:off x="4200112" y="896534"/>
                  <a:ext cx="856629" cy="433406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5FEC0ACF-8548-384B-9FE4-A79ED5AEAE4B}"/>
                    </a:ext>
                  </a:extLst>
                </p:cNvPr>
                <p:cNvCxnSpPr/>
                <p:nvPr/>
              </p:nvCxnSpPr>
              <p:spPr>
                <a:xfrm flipV="1">
                  <a:off x="4194890" y="906977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8251DD24-CF7B-9C47-B2C8-B73A5650D30C}"/>
                    </a:ext>
                  </a:extLst>
                </p:cNvPr>
                <p:cNvCxnSpPr/>
                <p:nvPr/>
              </p:nvCxnSpPr>
              <p:spPr>
                <a:xfrm flipV="1">
                  <a:off x="4602311" y="948751"/>
                  <a:ext cx="15668" cy="36030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4" name="Group 173">
                <a:extLst>
                  <a:ext uri="{FF2B5EF4-FFF2-40B4-BE49-F238E27FC236}">
                    <a16:creationId xmlns:a16="http://schemas.microsoft.com/office/drawing/2014/main" id="{58FE015B-9216-CA48-8CF2-5B218D65B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3728" y="3254487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17998F71-EF09-2641-9C2E-9752DADF7DDB}"/>
                    </a:ext>
                  </a:extLst>
                </p:cNvPr>
                <p:cNvCxnSpPr/>
                <p:nvPr/>
              </p:nvCxnSpPr>
              <p:spPr>
                <a:xfrm flipH="1" flipV="1">
                  <a:off x="8286657" y="452965"/>
                  <a:ext cx="924533" cy="43432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814053DD-7341-8A4B-B5BA-80A9F958B92E}"/>
                    </a:ext>
                  </a:extLst>
                </p:cNvPr>
                <p:cNvCxnSpPr/>
                <p:nvPr/>
              </p:nvCxnSpPr>
              <p:spPr>
                <a:xfrm flipV="1">
                  <a:off x="8694077" y="509263"/>
                  <a:ext cx="15672" cy="35389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5" name="Group 177">
                <a:extLst>
                  <a:ext uri="{FF2B5EF4-FFF2-40B4-BE49-F238E27FC236}">
                    <a16:creationId xmlns:a16="http://schemas.microsoft.com/office/drawing/2014/main" id="{2723561B-B3F6-1F42-BAB0-7F54A315E4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1996" y="3714466"/>
                <a:ext cx="348000" cy="113492"/>
                <a:chOff x="8287226" y="453421"/>
                <a:chExt cx="858622" cy="431307"/>
              </a:xfrm>
            </p:grpSpPr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E21F2555-08F8-B142-9641-10347578470A}"/>
                    </a:ext>
                  </a:extLst>
                </p:cNvPr>
                <p:cNvCxnSpPr/>
                <p:nvPr/>
              </p:nvCxnSpPr>
              <p:spPr>
                <a:xfrm flipH="1" flipV="1">
                  <a:off x="8289486" y="450219"/>
                  <a:ext cx="856628" cy="43432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ABCA9EC2-7570-9D48-9C61-62C578F93CE8}"/>
                    </a:ext>
                  </a:extLst>
                </p:cNvPr>
                <p:cNvCxnSpPr/>
                <p:nvPr/>
              </p:nvCxnSpPr>
              <p:spPr>
                <a:xfrm flipV="1">
                  <a:off x="8696907" y="506522"/>
                  <a:ext cx="10447" cy="353892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46" name="Group 182">
                <a:extLst>
                  <a:ext uri="{FF2B5EF4-FFF2-40B4-BE49-F238E27FC236}">
                    <a16:creationId xmlns:a16="http://schemas.microsoft.com/office/drawing/2014/main" id="{877E0200-0A6E-994D-879A-0C701BA1F7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5181" y="1615166"/>
                <a:ext cx="349088" cy="174809"/>
                <a:chOff x="4194189" y="897333"/>
                <a:chExt cx="861308" cy="431307"/>
              </a:xfrm>
            </p:grpSpPr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3D2842F4-45F6-1D4F-B92B-3BBD12D47722}"/>
                    </a:ext>
                  </a:extLst>
                </p:cNvPr>
                <p:cNvCxnSpPr/>
                <p:nvPr/>
              </p:nvCxnSpPr>
              <p:spPr>
                <a:xfrm flipH="1" flipV="1">
                  <a:off x="4199039" y="894853"/>
                  <a:ext cx="856629" cy="433409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Arrow Connector 184">
                  <a:extLst>
                    <a:ext uri="{FF2B5EF4-FFF2-40B4-BE49-F238E27FC236}">
                      <a16:creationId xmlns:a16="http://schemas.microsoft.com/office/drawing/2014/main" id="{B03D6B29-57F6-D94B-AAFD-17E8E7326866}"/>
                    </a:ext>
                  </a:extLst>
                </p:cNvPr>
                <p:cNvCxnSpPr/>
                <p:nvPr/>
              </p:nvCxnSpPr>
              <p:spPr>
                <a:xfrm flipV="1">
                  <a:off x="4193814" y="905296"/>
                  <a:ext cx="814842" cy="386411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D5D5CB36-8068-874F-A4FE-52D8118FC6A7}"/>
                    </a:ext>
                  </a:extLst>
                </p:cNvPr>
                <p:cNvCxnSpPr/>
                <p:nvPr/>
              </p:nvCxnSpPr>
              <p:spPr>
                <a:xfrm flipV="1">
                  <a:off x="4601235" y="947071"/>
                  <a:ext cx="15672" cy="360304"/>
                </a:xfrm>
                <a:prstGeom prst="straightConnector1">
                  <a:avLst/>
                </a:prstGeom>
                <a:ln w="25400">
                  <a:solidFill>
                    <a:schemeClr val="bg1">
                      <a:lumMod val="6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D4414E8-2315-304D-A64E-4E6CE1D29A24}"/>
                </a:ext>
              </a:extLst>
            </p:cNvPr>
            <p:cNvSpPr txBox="1"/>
            <p:nvPr/>
          </p:nvSpPr>
          <p:spPr>
            <a:xfrm>
              <a:off x="2964494" y="4100912"/>
              <a:ext cx="1367598" cy="446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Regulatory elements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D62D8FE-F03C-054C-BD15-665D879326C5}"/>
              </a:ext>
            </a:extLst>
          </p:cNvPr>
          <p:cNvSpPr/>
          <p:nvPr/>
        </p:nvSpPr>
        <p:spPr>
          <a:xfrm rot="16200000">
            <a:off x="7172325" y="2212976"/>
            <a:ext cx="3627437" cy="252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*https://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www.snpedia.com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index.php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/Heritability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A00D44-E1E4-494D-BA43-3CC4EC8018CC}"/>
              </a:ext>
            </a:extLst>
          </p:cNvPr>
          <p:cNvGraphicFramePr>
            <a:graphicFrameLocks noGrp="1"/>
          </p:cNvGraphicFramePr>
          <p:nvPr/>
        </p:nvGraphicFramePr>
        <p:xfrm>
          <a:off x="674688" y="1352550"/>
          <a:ext cx="4476750" cy="2801940"/>
        </p:xfrm>
        <a:graphic>
          <a:graphicData uri="http://schemas.openxmlformats.org/drawingml/2006/table">
            <a:tbl>
              <a:tblPr/>
              <a:tblGrid>
                <a:gridCol w="1490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Heritability*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Molecular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Mechanisms</a:t>
                      </a: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Schizophrenia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Bipolar disorder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70%</a:t>
                      </a:r>
                      <a:endPara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1919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Alzheimer's 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58 - 79%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Apolipoprotein E (APOE), Tau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4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60C99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Hypertension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30%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Renin–angiotensin–aldosterone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60C99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Heart disease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34-53%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Atherosclerosis, VCAM-1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25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Stroke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Reactive oxygen species (ROS), Ischemia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Type-2 diabetes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Insulin resistance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3"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7413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Breast Cancer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25-56%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BRCA, PTEN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4F53B0-02EE-174B-8DC6-60B49DCE8A53}"/>
              </a:ext>
            </a:extLst>
          </p:cNvPr>
          <p:cNvCxnSpPr>
            <a:cxnSpLocks/>
            <a:endCxn id="91215" idx="1"/>
          </p:cNvCxnSpPr>
          <p:nvPr/>
        </p:nvCxnSpPr>
        <p:spPr>
          <a:xfrm>
            <a:off x="4902200" y="1498600"/>
            <a:ext cx="1914525" cy="10001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4D86B75-ABC5-3049-8F7E-7DB2BF70143A}"/>
              </a:ext>
            </a:extLst>
          </p:cNvPr>
          <p:cNvCxnSpPr>
            <a:cxnSpLocks/>
          </p:cNvCxnSpPr>
          <p:nvPr/>
        </p:nvCxnSpPr>
        <p:spPr>
          <a:xfrm>
            <a:off x="4902200" y="1498600"/>
            <a:ext cx="1143000" cy="2481263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316D7647-D25E-0B47-B2CA-EDE74F5A7F1A}"/>
              </a:ext>
            </a:extLst>
          </p:cNvPr>
          <p:cNvSpPr/>
          <p:nvPr/>
        </p:nvSpPr>
        <p:spPr>
          <a:xfrm>
            <a:off x="198438" y="4267200"/>
            <a:ext cx="6799262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Many psychiatric conditions are highly heritable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Schizophrenia: up to 80%</a:t>
            </a:r>
          </a:p>
          <a:p>
            <a:pPr marL="412750" marR="0" lvl="0" indent="-398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But we don’t understand basic molecular mechanisms underpinning this association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(in contrast to many other diseases such as cancer &amp; heart disease)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Moreover, current models substantially underestimate heritability using genetic data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Schizophrenia : ~25%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Thus, interested in developing predictive models of psychiatric traits which: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observations at intermediate (molecular levels) levels to inform latent structure.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the predictive features of these “molecular endo phenotypes” to begin to suggest actors involved in mechanism</a:t>
            </a:r>
          </a:p>
        </p:txBody>
      </p:sp>
    </p:spTree>
    <p:extLst>
      <p:ext uri="{BB962C8B-B14F-4D97-AF65-F5344CB8AC3E}">
        <p14:creationId xmlns:p14="http://schemas.microsoft.com/office/powerpoint/2010/main" val="288694078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52195708-4175-4542-A5BA-7E3E2A949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9413" y="381000"/>
            <a:ext cx="42672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Application V: Holistic Personal Genome Characterization,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Normal Individuals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71627F1F-5351-2644-8168-5468A7520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1413" y="0"/>
            <a:ext cx="4192587" cy="4157663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Mental disease &amp; cancer are two extremes with respect to genomics (CEN, </a:t>
            </a:r>
            <a:r>
              <a:rPr lang="de-DE" altLang="en-US" sz="2000">
                <a:ea typeface="ＭＳ Ｐゴシック" panose="020B0600070205080204" pitchFamily="34" charset="-128"/>
              </a:rPr>
              <a:t>92: 26)</a:t>
            </a:r>
          </a:p>
          <a:p>
            <a:pPr lvl="1"/>
            <a:r>
              <a:rPr lang="de-DE" altLang="en-US" sz="2000">
                <a:ea typeface="ＭＳ Ｐゴシック" panose="020B0600070205080204" pitchFamily="34" charset="-128"/>
              </a:rPr>
              <a:t>Many other conditions in between, often involving interaction with the environment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Pers. Genome Characterization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Identify mutations in personal genomes (SNPs, SVs, &amp;c)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Estimate phenotypic (deleterious or protective) impact of variants.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Compare one person to wider population.</a:t>
            </a:r>
          </a:p>
          <a:p>
            <a:r>
              <a:rPr lang="en-US" altLang="en-US" sz="2000">
                <a:ea typeface="ＭＳ Ｐゴシック" panose="020B0600070205080204" pitchFamily="34" charset="-128"/>
              </a:rPr>
              <a:t>Track changes over time &amp; consider interaction w/ environment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Transcriptome studies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Longitudinal health studies </a:t>
            </a:r>
            <a:br>
              <a:rPr lang="en-US" altLang="en-US" sz="20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(e.g. 100K wellness project, 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Framingham Heart Study)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3E7023BD-071C-1442-BC81-5823E1D4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6580188"/>
            <a:ext cx="3317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(Figure from Institute for Systems Biology)</a:t>
            </a:r>
          </a:p>
        </p:txBody>
      </p:sp>
      <p:pic>
        <p:nvPicPr>
          <p:cNvPr id="95236" name="Picture 1">
            <a:extLst>
              <a:ext uri="{FF2B5EF4-FFF2-40B4-BE49-F238E27FC236}">
                <a16:creationId xmlns:a16="http://schemas.microsoft.com/office/drawing/2014/main" id="{E5C1B5D8-7A73-6146-A1C4-D4D3E512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2293" r="4875" b="3648"/>
          <a:stretch>
            <a:fillRect/>
          </a:stretch>
        </p:blipFill>
        <p:spPr bwMode="auto">
          <a:xfrm>
            <a:off x="74613" y="2030413"/>
            <a:ext cx="4876800" cy="434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8323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zh-CN">
                <a:ea typeface="ＭＳ Ｐゴシック" charset="-128"/>
              </a:rPr>
              <a:t>Analyzing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Carl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Zimmer’s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genome</a:t>
            </a:r>
            <a:endParaRPr lang="en-US" altLang="en-US">
              <a:ea typeface="ＭＳ Ｐゴシック" charset="-128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560388" y="3576638"/>
            <a:ext cx="4697412" cy="2671762"/>
            <a:chOff x="107809" y="3581400"/>
            <a:chExt cx="4235591" cy="2362200"/>
          </a:xfrm>
        </p:grpSpPr>
        <p:pic>
          <p:nvPicPr>
            <p:cNvPr id="1026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09" y="3581400"/>
              <a:ext cx="419946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2" name="Rectangle 4"/>
            <p:cNvSpPr>
              <a:spLocks noChangeArrowheads="1"/>
            </p:cNvSpPr>
            <p:nvPr/>
          </p:nvSpPr>
          <p:spPr bwMode="auto">
            <a:xfrm>
              <a:off x="2514600" y="3581400"/>
              <a:ext cx="1828800" cy="2362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b="0">
                <a:solidFill>
                  <a:srgbClr val="000000"/>
                </a:solidFill>
                <a:cs typeface=""/>
              </a:endParaRPr>
            </a:p>
          </p:txBody>
        </p:sp>
      </p:grp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4810125" y="35004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000000"/>
                </a:solidFill>
                <a:cs typeface=""/>
              </a:rPr>
              <a:t>SNV</a:t>
            </a:r>
            <a:endParaRPr lang="en-US" altLang="en-US" b="0">
              <a:solidFill>
                <a:srgbClr val="000000"/>
              </a:solidFill>
              <a:cs typeface="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5800725" y="3500438"/>
            <a:ext cx="128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AB7942"/>
                </a:solidFill>
                <a:cs typeface=""/>
              </a:rPr>
              <a:t>A</a:t>
            </a:r>
            <a:r>
              <a:rPr lang="en-US" altLang="zh-CN" b="0">
                <a:solidFill>
                  <a:srgbClr val="FF0000"/>
                </a:solidFill>
                <a:cs typeface=""/>
              </a:rPr>
              <a:t>A</a:t>
            </a:r>
            <a:r>
              <a:rPr lang="en-US" altLang="zh-CN" b="0">
                <a:solidFill>
                  <a:srgbClr val="AB7942"/>
                </a:solidFill>
                <a:cs typeface=""/>
              </a:rPr>
              <a:t>GCT</a:t>
            </a:r>
            <a:r>
              <a:rPr lang="zh-CN" altLang="en-US" b="0">
                <a:solidFill>
                  <a:srgbClr val="000000"/>
                </a:solidFill>
                <a:cs typeface=""/>
              </a:rPr>
              <a:t> </a:t>
            </a:r>
            <a:endParaRPr lang="en-US" altLang="en-US" b="0">
              <a:solidFill>
                <a:srgbClr val="000000"/>
              </a:solidFill>
              <a:cs typeface=""/>
            </a:endParaRP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7323138" y="3500438"/>
            <a:ext cx="1287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AB7942"/>
                </a:solidFill>
                <a:cs typeface=""/>
              </a:rPr>
              <a:t>A</a:t>
            </a:r>
            <a:r>
              <a:rPr lang="en-US" altLang="zh-CN" b="0">
                <a:solidFill>
                  <a:srgbClr val="FF0000"/>
                </a:solidFill>
                <a:cs typeface=""/>
              </a:rPr>
              <a:t>C</a:t>
            </a:r>
            <a:r>
              <a:rPr lang="en-US" altLang="zh-CN" b="0">
                <a:solidFill>
                  <a:srgbClr val="AB7942"/>
                </a:solidFill>
                <a:cs typeface=""/>
              </a:rPr>
              <a:t>GCT</a:t>
            </a:r>
            <a:r>
              <a:rPr lang="zh-CN" altLang="en-US" b="0">
                <a:solidFill>
                  <a:srgbClr val="AB7942"/>
                </a:solidFill>
                <a:cs typeface=""/>
              </a:rPr>
              <a:t> </a:t>
            </a:r>
            <a:endParaRPr lang="en-US" altLang="en-US" b="0">
              <a:solidFill>
                <a:srgbClr val="AB7942"/>
              </a:solidFill>
              <a:cs typeface=""/>
            </a:endParaRPr>
          </a:p>
        </p:txBody>
      </p:sp>
      <p:cxnSp>
        <p:nvCxnSpPr>
          <p:cNvPr id="10247" name="Straight Arrow Connector 13"/>
          <p:cNvCxnSpPr>
            <a:cxnSpLocks noChangeShapeType="1"/>
          </p:cNvCxnSpPr>
          <p:nvPr/>
        </p:nvCxnSpPr>
        <p:spPr bwMode="auto">
          <a:xfrm>
            <a:off x="7019925" y="3732213"/>
            <a:ext cx="27305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4657725" y="4473575"/>
            <a:ext cx="1252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zh-CN" sz="2000" b="0">
                <a:solidFill>
                  <a:srgbClr val="000000"/>
                </a:solidFill>
                <a:cs typeface=""/>
              </a:rPr>
              <a:t>Protein</a:t>
            </a:r>
            <a:r>
              <a:rPr lang="zh-CN" altLang="en-US" sz="2000" b="0">
                <a:solidFill>
                  <a:srgbClr val="000000"/>
                </a:solidFill>
                <a:cs typeface=""/>
              </a:rPr>
              <a:t> </a:t>
            </a:r>
            <a:r>
              <a:rPr lang="en-US" altLang="zh-CN" sz="2000" b="0">
                <a:solidFill>
                  <a:srgbClr val="000000"/>
                </a:solidFill>
                <a:cs typeface=""/>
              </a:rPr>
              <a:t>Structure</a:t>
            </a:r>
            <a:endParaRPr lang="en-US" altLang="en-US" sz="2000" b="0">
              <a:solidFill>
                <a:srgbClr val="000000"/>
              </a:solidFill>
              <a:cs typeface=""/>
            </a:endParaRPr>
          </a:p>
        </p:txBody>
      </p:sp>
      <p:pic>
        <p:nvPicPr>
          <p:cNvPr id="1024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038600"/>
            <a:ext cx="2028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6"/>
          <p:cNvSpPr txBox="1">
            <a:spLocks noChangeArrowheads="1"/>
          </p:cNvSpPr>
          <p:nvPr/>
        </p:nvSpPr>
        <p:spPr bwMode="auto">
          <a:xfrm>
            <a:off x="4648200" y="569595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zh-CN" sz="2000" b="0">
                <a:solidFill>
                  <a:srgbClr val="000000"/>
                </a:solidFill>
                <a:cs typeface=""/>
              </a:rPr>
              <a:t>Ancestry</a:t>
            </a:r>
            <a:endParaRPr lang="en-US" altLang="en-US" sz="2000" b="0">
              <a:solidFill>
                <a:srgbClr val="000000"/>
              </a:solidFill>
              <a:cs typeface=""/>
            </a:endParaRPr>
          </a:p>
        </p:txBody>
      </p:sp>
      <p:pic>
        <p:nvPicPr>
          <p:cNvPr id="10251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562600"/>
            <a:ext cx="18288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2" name="Group 26"/>
          <p:cNvGrpSpPr>
            <a:grpSpLocks/>
          </p:cNvGrpSpPr>
          <p:nvPr/>
        </p:nvGrpSpPr>
        <p:grpSpPr bwMode="auto">
          <a:xfrm>
            <a:off x="3227388" y="3886200"/>
            <a:ext cx="2468562" cy="182563"/>
            <a:chOff x="2871216" y="3886200"/>
            <a:chExt cx="2996184" cy="182880"/>
          </a:xfrm>
        </p:grpSpPr>
        <p:cxnSp>
          <p:nvCxnSpPr>
            <p:cNvPr id="10259" name="Straight Connector 23"/>
            <p:cNvCxnSpPr>
              <a:cxnSpLocks noChangeShapeType="1"/>
            </p:cNvCxnSpPr>
            <p:nvPr/>
          </p:nvCxnSpPr>
          <p:spPr bwMode="auto">
            <a:xfrm flipV="1">
              <a:off x="2871216" y="3886200"/>
              <a:ext cx="182880" cy="1828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0" name="Straight Connector 25"/>
            <p:cNvCxnSpPr>
              <a:cxnSpLocks noChangeShapeType="1"/>
            </p:cNvCxnSpPr>
            <p:nvPr/>
          </p:nvCxnSpPr>
          <p:spPr bwMode="auto">
            <a:xfrm>
              <a:off x="3056465" y="3886201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3" name="Group 31"/>
          <p:cNvGrpSpPr>
            <a:grpSpLocks/>
          </p:cNvGrpSpPr>
          <p:nvPr/>
        </p:nvGrpSpPr>
        <p:grpSpPr bwMode="auto">
          <a:xfrm>
            <a:off x="3227388" y="4953000"/>
            <a:ext cx="2468562" cy="173038"/>
            <a:chOff x="2871216" y="4876800"/>
            <a:chExt cx="2987719" cy="173736"/>
          </a:xfrm>
        </p:grpSpPr>
        <p:cxnSp>
          <p:nvCxnSpPr>
            <p:cNvPr id="10257" name="Straight Connector 27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8" name="Straight Connector 30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4" name="Group 32"/>
          <p:cNvGrpSpPr>
            <a:grpSpLocks/>
          </p:cNvGrpSpPr>
          <p:nvPr/>
        </p:nvGrpSpPr>
        <p:grpSpPr bwMode="auto">
          <a:xfrm>
            <a:off x="3227388" y="5867400"/>
            <a:ext cx="2468562" cy="173038"/>
            <a:chOff x="2871216" y="4876800"/>
            <a:chExt cx="2987719" cy="173736"/>
          </a:xfrm>
        </p:grpSpPr>
        <p:cxnSp>
          <p:nvCxnSpPr>
            <p:cNvPr id="10255" name="Straight Connector 33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6" name="Straight Connector 34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586243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personalized medicine beyond the genome.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004991" cy="4638675"/>
          </a:xfrm>
        </p:spPr>
        <p:txBody>
          <a:bodyPr/>
          <a:lstStyle/>
          <a:p>
            <a:r>
              <a:rPr lang="en-US" dirty="0"/>
              <a:t>An integrated personal omics profile (iPOP) is an example of a more comprehensive version of personalized medicine.</a:t>
            </a:r>
          </a:p>
          <a:p>
            <a:endParaRPr lang="en-US" dirty="0"/>
          </a:p>
          <a:p>
            <a:r>
              <a:rPr lang="en-US" dirty="0"/>
              <a:t>Michael Snyder had his genome sequenced and collected many other large scale datasets over an extended period of time.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837" r="24535"/>
          <a:stretch/>
        </p:blipFill>
        <p:spPr>
          <a:xfrm>
            <a:off x="5217315" y="1880197"/>
            <a:ext cx="3391510" cy="4381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3127" y="6658661"/>
            <a:ext cx="6578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/>
              <a:t>https://</a:t>
            </a:r>
            <a:r>
              <a:rPr lang="en-US" sz="1000" b="0" dirty="0" err="1"/>
              <a:t>med.stanford.edu</a:t>
            </a:r>
            <a:r>
              <a:rPr lang="en-US" sz="1000" b="0" dirty="0"/>
              <a:t>/news/all-news/2017/01/wearable-sensors-can-tell-when-you-are-getting-</a:t>
            </a:r>
            <a:r>
              <a:rPr lang="en-US" sz="1000" b="0" dirty="0" err="1"/>
              <a:t>sick.html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449742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personal omics profile (iPOP)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861816" cy="4638675"/>
          </a:xfrm>
        </p:spPr>
        <p:txBody>
          <a:bodyPr/>
          <a:lstStyle/>
          <a:p>
            <a:r>
              <a:rPr lang="en-US" dirty="0"/>
              <a:t>Numerous types of data were collected, primarily from blood samples. The datasets include:</a:t>
            </a:r>
          </a:p>
          <a:p>
            <a:pPr lvl="1"/>
            <a:r>
              <a:rPr lang="en-US" dirty="0"/>
              <a:t>Transcriptomic</a:t>
            </a:r>
          </a:p>
          <a:p>
            <a:pPr lvl="1"/>
            <a:r>
              <a:rPr lang="en-US" dirty="0"/>
              <a:t>Proteomic</a:t>
            </a:r>
          </a:p>
          <a:p>
            <a:pPr lvl="1"/>
            <a:r>
              <a:rPr lang="en-US" dirty="0" err="1"/>
              <a:t>Metabolomic</a:t>
            </a:r>
            <a:endParaRPr lang="en-US" dirty="0"/>
          </a:p>
          <a:p>
            <a:pPr lvl="1"/>
            <a:r>
              <a:rPr lang="en-US" dirty="0"/>
              <a:t>Cytokine profiling</a:t>
            </a:r>
          </a:p>
          <a:p>
            <a:pPr lvl="1"/>
            <a:r>
              <a:rPr lang="en-US" dirty="0"/>
              <a:t>Autoantibody profiling</a:t>
            </a:r>
          </a:p>
          <a:p>
            <a:pPr lvl="1"/>
            <a:r>
              <a:rPr lang="en-US" dirty="0"/>
              <a:t>Medical exams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05784" y="1881203"/>
            <a:ext cx="4539343" cy="4125499"/>
            <a:chOff x="4405784" y="1881203"/>
            <a:chExt cx="4539343" cy="4125499"/>
          </a:xfrm>
        </p:grpSpPr>
        <p:pic>
          <p:nvPicPr>
            <p:cNvPr id="4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05784" y="1881203"/>
              <a:ext cx="4539343" cy="41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462732" y="1881203"/>
              <a:ext cx="184030" cy="2696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Chen et al. Cell 2012</a:t>
            </a:r>
          </a:p>
        </p:txBody>
      </p:sp>
    </p:spTree>
    <p:extLst>
      <p:ext uri="{BB962C8B-B14F-4D97-AF65-F5344CB8AC3E}">
        <p14:creationId xmlns:p14="http://schemas.microsoft.com/office/powerpoint/2010/main" val="56898167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130201</TotalTime>
  <Words>605</Words>
  <Application>Microsoft Macintosh PowerPoint</Application>
  <PresentationFormat>Letter Paper (8.5x11 in)</PresentationFormat>
  <Paragraphs>100</Paragraphs>
  <Slides>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Courier</vt:lpstr>
      <vt:lpstr>Courier New</vt:lpstr>
      <vt:lpstr>Lucida Grande</vt:lpstr>
      <vt:lpstr>Symbol</vt:lpstr>
      <vt:lpstr>Basic-template-i0jhhsb-20160605</vt:lpstr>
      <vt:lpstr>Outline-Style-20160605</vt:lpstr>
      <vt:lpstr>Default Design</vt:lpstr>
      <vt:lpstr>1_Basic-template-i0jhhsb-20160605</vt:lpstr>
      <vt:lpstr>2_Basic-template-i0jhhsb-20160605</vt:lpstr>
      <vt:lpstr>Image</vt:lpstr>
      <vt:lpstr>Biomed. Data Sci. Personal Genomes Intro.</vt:lpstr>
      <vt:lpstr>Major Application I:  Designing Drugs from Structural Targets</vt:lpstr>
      <vt:lpstr>Major Application II: Finding Homologs,  to Find Experimentally Tractable Gene Targets</vt:lpstr>
      <vt:lpstr>Major Application III:  Customizing treatment in oncology</vt:lpstr>
      <vt:lpstr>Major Application IV:  Finding molecular mechanisms &amp; drug targets  for diseases we know little about (Neuro-psychiatic Diseases)</vt:lpstr>
      <vt:lpstr>Major Application V: Holistic Personal Genome Characterization,  in Normal Individuals</vt:lpstr>
      <vt:lpstr>Analyzing Carl Zimmer’s genome</vt:lpstr>
      <vt:lpstr>Expanding personalized medicine beyond the genome.</vt:lpstr>
      <vt:lpstr>Integrated personal omics profile (iPOP)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Gerstein, Mark</cp:lastModifiedBy>
  <cp:revision>2090</cp:revision>
  <cp:lastPrinted>2016-12-19T03:55:19Z</cp:lastPrinted>
  <dcterms:created xsi:type="dcterms:W3CDTF">2010-09-06T09:08:38Z</dcterms:created>
  <dcterms:modified xsi:type="dcterms:W3CDTF">2021-02-24T16:59:22Z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