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9" r:id="rId2"/>
    <p:sldMasterId id="2147483758" r:id="rId3"/>
    <p:sldMasterId id="2147483765" r:id="rId4"/>
    <p:sldMasterId id="2147483813" r:id="rId5"/>
    <p:sldMasterId id="2147483853" r:id="rId6"/>
    <p:sldMasterId id="2147483865" r:id="rId7"/>
    <p:sldMasterId id="2147483879" r:id="rId8"/>
  </p:sldMasterIdLst>
  <p:notesMasterIdLst>
    <p:notesMasterId r:id="rId34"/>
  </p:notesMasterIdLst>
  <p:sldIdLst>
    <p:sldId id="256" r:id="rId9"/>
    <p:sldId id="6301" r:id="rId10"/>
    <p:sldId id="355" r:id="rId11"/>
    <p:sldId id="6366" r:id="rId12"/>
    <p:sldId id="6277" r:id="rId13"/>
    <p:sldId id="6410" r:id="rId14"/>
    <p:sldId id="6420" r:id="rId15"/>
    <p:sldId id="258" r:id="rId16"/>
    <p:sldId id="6387" r:id="rId17"/>
    <p:sldId id="265" r:id="rId18"/>
    <p:sldId id="261" r:id="rId19"/>
    <p:sldId id="367" r:id="rId20"/>
    <p:sldId id="368" r:id="rId21"/>
    <p:sldId id="260" r:id="rId22"/>
    <p:sldId id="6421" r:id="rId23"/>
    <p:sldId id="6392" r:id="rId24"/>
    <p:sldId id="6337" r:id="rId25"/>
    <p:sldId id="6395" r:id="rId26"/>
    <p:sldId id="6391" r:id="rId27"/>
    <p:sldId id="6396" r:id="rId28"/>
    <p:sldId id="6422" r:id="rId29"/>
    <p:sldId id="6423" r:id="rId30"/>
    <p:sldId id="6293" r:id="rId31"/>
    <p:sldId id="373" r:id="rId32"/>
    <p:sldId id="334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Gerstein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26D"/>
    <a:srgbClr val="D4EDE1"/>
    <a:srgbClr val="AD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4626DD-51CF-44E0-BF5A-A42955276F48}">
  <a:tblStyle styleId="{BB4626DD-51CF-44E0-BF5A-A42955276F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F5F7C9-6E83-4F44-A0AF-B2E0C2148BA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/>
    <p:restoredTop sz="95170"/>
  </p:normalViewPr>
  <p:slideViewPr>
    <p:cSldViewPr snapToGrid="0" snapToObjects="1">
      <p:cViewPr varScale="1">
        <p:scale>
          <a:sx n="162" d="100"/>
          <a:sy n="162" d="100"/>
        </p:scale>
        <p:origin x="328" y="184"/>
      </p:cViewPr>
      <p:guideLst/>
    </p:cSldViewPr>
  </p:slideViewPr>
  <p:outlineViewPr>
    <p:cViewPr>
      <p:scale>
        <a:sx n="33" d="100"/>
        <a:sy n="33" d="100"/>
      </p:scale>
      <p:origin x="0" y="-470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7186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80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749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Shape 1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5" name="Shape 18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37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Shape 18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3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40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184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791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5b9bec04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5b9bec04f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75b9bec04f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21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a92cbd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a92cbd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3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ab64d9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ab64d9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7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1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8585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371600" y="262890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10" marR="0" lvl="1" indent="-1241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22" marR="0" lvl="2" indent="-1212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733" marR="0" lvl="3" indent="-1183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644" marR="0" lvl="4" indent="-1154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557" marR="0" lvl="5" indent="-1125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466" marR="0" lvl="6" indent="-1096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376" marR="0" lvl="7" indent="-1067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288" marR="0" lvl="8" indent="-1038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8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88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2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013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869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0688" y="-108347"/>
            <a:ext cx="9985376" cy="30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043608" y="311181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33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425"/>
            </a:lvl2pPr>
            <a:lvl3pPr lvl="2" indent="0" rtl="0">
              <a:spcBef>
                <a:spcPts val="0"/>
              </a:spcBef>
              <a:buNone/>
              <a:defRPr sz="1425"/>
            </a:lvl3pPr>
            <a:lvl4pPr lvl="3" indent="0" rtl="0">
              <a:spcBef>
                <a:spcPts val="0"/>
              </a:spcBef>
              <a:buNone/>
              <a:defRPr sz="1425"/>
            </a:lvl4pPr>
            <a:lvl5pPr lvl="4" indent="0" rtl="0">
              <a:spcBef>
                <a:spcPts val="0"/>
              </a:spcBef>
              <a:buNone/>
              <a:defRPr sz="1425"/>
            </a:lvl5pPr>
            <a:lvl6pPr lvl="5" indent="0" rtl="0">
              <a:spcBef>
                <a:spcPts val="0"/>
              </a:spcBef>
              <a:buNone/>
              <a:defRPr sz="1425"/>
            </a:lvl6pPr>
            <a:lvl7pPr lvl="6" indent="0" rtl="0">
              <a:spcBef>
                <a:spcPts val="0"/>
              </a:spcBef>
              <a:buNone/>
              <a:defRPr sz="1425"/>
            </a:lvl7pPr>
            <a:lvl8pPr lvl="7" indent="0" rtl="0">
              <a:spcBef>
                <a:spcPts val="0"/>
              </a:spcBef>
              <a:buNone/>
              <a:defRPr sz="1425"/>
            </a:lvl8pPr>
            <a:lvl9pPr lvl="8" indent="0" rtl="0">
              <a:spcBef>
                <a:spcPts val="0"/>
              </a:spcBef>
              <a:buNone/>
              <a:defRPr sz="1425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43608" y="4299942"/>
            <a:ext cx="7772400" cy="693000"/>
          </a:xfrm>
          <a:prstGeom prst="rect">
            <a:avLst/>
          </a:prstGeom>
          <a:noFill/>
          <a:ln>
            <a:noFill/>
          </a:ln>
        </p:spPr>
        <p:txBody>
          <a:bodyPr lIns="91423" tIns="91423" rIns="91423" bIns="91423"/>
          <a:lstStyle>
            <a:lvl1pPr marL="0" marR="0" lvl="0" indent="0" algn="r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892" marR="0" lvl="1" indent="0" algn="l" rtl="0">
              <a:spcBef>
                <a:spcPts val="270"/>
              </a:spcBef>
              <a:buClr>
                <a:srgbClr val="888888"/>
              </a:buClr>
              <a:buFont typeface="Arial"/>
              <a:buNone/>
              <a:defRPr sz="14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01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3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08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15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1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420E-88E6-A344-AB09-47D2614A7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9583-E2C5-3048-AEDE-3A4FDEB055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80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5791-694F-C64F-AB87-B08460CA9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56D67-9D16-1241-A402-F0626C55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7611-409B-E645-A70F-8723E4A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057C-C4F3-514C-85E3-6259036B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7BB9-3D5F-FF43-9F06-14D70B63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26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B47B-05BA-2743-AA83-AE284DCD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C963-A8DC-C545-92D6-9D4EFFE5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6A87-EEAA-F448-9145-3D1DC12A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FB01-D91D-F345-80EE-35C98DF8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2A1A-48D4-0F43-ADDC-5A61248F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44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DE88-5978-164B-9A2B-404A6AC2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243E2-BAD5-344A-A179-B33C3942B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3ADDC-7310-EA48-9D32-D840AE24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445A-64ED-794E-9FF8-76767317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CFA4-0D57-934D-98C0-BA12AB1E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2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A340-664F-5840-9630-677F2180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CD77-55ED-3942-83BF-352645384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AD2C-82AD-6B42-B891-527011119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64DE1-D7AE-FD49-A744-05C9B2E9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D9BF3-75F0-7241-8BF0-5AFF9D95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D26C-9A27-AC48-9F4C-8E75E22B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9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4653-F321-0C47-ADF4-08510C22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AD874-68C7-CD4A-8BF5-D4503846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2C359-268B-C046-BC5E-1A0159BD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4709D-DDF8-C74C-8DA8-C8FC60E7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BDBFA-6A5A-8640-8101-5747FE1BD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561E4-FD97-5540-AC04-062CFB32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8A828-183C-304C-BBB3-82218D2F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BF3A0-151D-0A4E-B9BD-17296EA4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553" marR="0" lvl="5" indent="-1205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119" marR="0" lvl="6" indent="-11419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69683" marR="0" lvl="7" indent="-1078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6242" marR="0" lvl="8" indent="-1014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43925" y="4812506"/>
            <a:ext cx="561900" cy="18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1F71-E25C-544A-8C36-054587ED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228BA-DD39-374F-83D2-772E46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70AA8-E938-2543-8277-89657DE0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D41B8-CED2-D648-95F7-F0C4A87D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6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9DBFB-CFA6-DA43-81C1-EE6A3BFC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30262-C4BC-2447-96A3-AD705C9A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C5099-6F4F-D74B-BD06-AD8C9739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34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72DD-2AB6-2543-8216-DA44B2BB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9CDA-99D2-F54B-8567-CB8916C1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3CCD7-E98D-9543-A612-BBDECFC10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84CAB-FBCE-4A47-ACD3-D22F5FEF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14B7A-ADBB-E244-800F-D39968C3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464C3-2E14-1040-BDB2-AEC6482E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8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1C5A-DDE4-C741-891C-3B6511C3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555FA-1AB6-8941-8F40-549F00652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CBC0E-6F1C-E749-8700-035815CC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D7631-5BD7-3B42-8271-02414063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C3ABF-5809-AB45-B509-4BE7FBFC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4CE0C-66C2-1B4F-9A3C-CB486626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1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79C1-42DC-1A4B-9773-0B275DFC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33C7-34ED-E440-980B-CF53D26A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F793-D304-1246-AE7A-95997224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8614-C00C-1046-8E97-6437DE19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E027C-6CCD-4343-8584-326771BC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99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48F1D-95B7-B644-B029-508B2B602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27037-5471-E54D-9B20-65F9B4B5C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A7B7-9F73-3C4D-98D1-6189CC1A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8F8-5E04-274E-904C-2370C6763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1AE9-A908-CA43-8986-7C3C4265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4E53-538B-7C4D-9DFD-FAA7C67A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46F-FAD0-5148-9626-8A0E04C2C9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3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72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6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9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00" marR="0" lvl="0" indent="-7460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884" marR="0" lvl="1" indent="-7460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180" marR="0" lvl="2" indent="-984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07" marR="0" lvl="3" indent="-1047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535" marR="0" lvl="4" indent="-1111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49" marR="0" lvl="5" indent="-114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1" marR="0" lvl="6" indent="-114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114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6" marR="0" lvl="8" indent="-1142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256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441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8585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371600" y="262890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10" marR="0" lvl="1" indent="-1241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22" marR="0" lvl="2" indent="-1212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733" marR="0" lvl="3" indent="-1183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644" marR="0" lvl="4" indent="-1154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557" marR="0" lvl="5" indent="-1125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466" marR="0" lvl="6" indent="-1096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376" marR="0" lvl="7" indent="-1067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288" marR="0" lvl="8" indent="-1038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224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5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3036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4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12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45244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994940"/>
            <a:ext cx="3810000" cy="405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10001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6362" marR="0" lvl="3" indent="-11906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2" marR="0" lvl="4" indent="-12541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*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48200" y="985119"/>
            <a:ext cx="3810000" cy="40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10001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6362" marR="0" lvl="3" indent="-11906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2" marR="0" lvl="4" indent="-12541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*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970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1016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553" marR="0" lvl="5" indent="-1205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119" marR="0" lvl="6" indent="-11419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69683" marR="0" lvl="7" indent="-1078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6242" marR="0" lvl="8" indent="-1014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43925" y="4812506"/>
            <a:ext cx="561900" cy="18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121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024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4940"/>
            <a:ext cx="3810000" cy="40528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5119"/>
            <a:ext cx="3810000" cy="40626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5380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108347"/>
            <a:ext cx="9985376" cy="30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043608" y="311181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33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350"/>
            </a:lvl2pPr>
            <a:lvl3pPr lvl="2" indent="0" rtl="0">
              <a:spcBef>
                <a:spcPts val="0"/>
              </a:spcBef>
              <a:buNone/>
              <a:defRPr sz="1350"/>
            </a:lvl3pPr>
            <a:lvl4pPr lvl="3" indent="0" rtl="0">
              <a:spcBef>
                <a:spcPts val="0"/>
              </a:spcBef>
              <a:buNone/>
              <a:defRPr sz="1350"/>
            </a:lvl4pPr>
            <a:lvl5pPr lvl="4" indent="0" rtl="0">
              <a:spcBef>
                <a:spcPts val="0"/>
              </a:spcBef>
              <a:buNone/>
              <a:defRPr sz="1350"/>
            </a:lvl5pPr>
            <a:lvl6pPr lvl="5" indent="0" rtl="0">
              <a:spcBef>
                <a:spcPts val="0"/>
              </a:spcBef>
              <a:buNone/>
              <a:defRPr sz="1350"/>
            </a:lvl6pPr>
            <a:lvl7pPr lvl="6" indent="0" rtl="0">
              <a:spcBef>
                <a:spcPts val="0"/>
              </a:spcBef>
              <a:buNone/>
              <a:defRPr sz="1350"/>
            </a:lvl7pPr>
            <a:lvl8pPr lvl="7" indent="0" rtl="0">
              <a:spcBef>
                <a:spcPts val="0"/>
              </a:spcBef>
              <a:buNone/>
              <a:defRPr sz="1350"/>
            </a:lvl8pPr>
            <a:lvl9pPr lvl="8" indent="0" rtl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43608" y="4299942"/>
            <a:ext cx="7772400" cy="6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27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0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4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 rot="-5400000">
            <a:off x="7795863" y="3907406"/>
            <a:ext cx="2308800" cy="2634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1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r>
              <a:rPr lang="en" sz="18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8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244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5363"/>
            <a:ext cx="7772400" cy="34790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4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hf hdr="0" ftr="0" dt="0"/>
  <p:txStyles>
    <p:titleStyle>
      <a:lvl1pPr algn="ctr" defTabSz="68461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68461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68461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68461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68461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6pPr>
      <a:lvl7pPr marL="6858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7pPr>
      <a:lvl8pPr marL="10287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8pPr>
      <a:lvl9pPr marL="13716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9pPr>
    </p:titleStyle>
    <p:bodyStyle>
      <a:lvl1pPr marL="171450" indent="-171450" algn="l" defTabSz="684610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28625" indent="-171450" algn="l" defTabSz="68461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800">
          <a:solidFill>
            <a:schemeClr val="bg1"/>
          </a:solidFill>
          <a:latin typeface="+mn-lt"/>
          <a:ea typeface="ＭＳ Ｐゴシック" pitchFamily="-65" charset="-128"/>
        </a:defRPr>
      </a:lvl2pPr>
      <a:lvl3pPr marL="684610" indent="-170260" algn="l" defTabSz="68461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bg1"/>
          </a:solidFill>
          <a:latin typeface="+mn-lt"/>
          <a:ea typeface="ＭＳ Ｐゴシック" pitchFamily="-65" charset="-128"/>
        </a:defRPr>
      </a:lvl3pPr>
      <a:lvl4pPr marL="1032272" indent="-171450" algn="l" defTabSz="684610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ea typeface="ＭＳ Ｐゴシック" pitchFamily="-65" charset="-128"/>
        </a:defRPr>
      </a:lvl4pPr>
      <a:lvl5pPr marL="1370410" indent="-171450" algn="l" defTabSz="68461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1500">
          <a:solidFill>
            <a:schemeClr val="bg1"/>
          </a:solidFill>
          <a:latin typeface="+mn-lt"/>
          <a:ea typeface="ＭＳ Ｐゴシック" pitchFamily="-65" charset="-128"/>
        </a:defRPr>
      </a:lvl5pPr>
      <a:lvl6pPr marL="18859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6pPr>
      <a:lvl7pPr marL="22288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7pPr>
      <a:lvl8pPr marL="25717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8pPr>
      <a:lvl9pPr marL="29146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485901"/>
            <a:ext cx="7772400" cy="34790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03940" y="3907434"/>
            <a:ext cx="230862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05" tIns="34503" rIns="69005" bIns="34503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75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225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3" r:id="rId2"/>
    <p:sldLayoutId id="2147483764" r:id="rId3"/>
  </p:sldLayoutIdLst>
  <p:transition/>
  <p:hf hdr="0" ftr="0" dt="0"/>
  <p:txStyles>
    <p:titleStyle>
      <a:lvl1pPr algn="ctr" defTabSz="681038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681038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681038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681038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681038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683" algn="ctr" defTabSz="684177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6pPr>
      <a:lvl7pPr marL="685367" algn="ctr" defTabSz="684177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7pPr>
      <a:lvl8pPr marL="1028051" algn="ctr" defTabSz="684177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8pPr>
      <a:lvl9pPr marL="1370733" algn="ctr" defTabSz="684177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9pPr>
    </p:titleStyle>
    <p:bodyStyle>
      <a:lvl1pPr marL="167879" indent="-167879" algn="l" defTabSz="681038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25054" indent="-167879" algn="l" defTabSz="68103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800">
          <a:solidFill>
            <a:schemeClr val="tx1"/>
          </a:solidFill>
          <a:latin typeface="+mn-lt"/>
          <a:ea typeface="ＭＳ Ｐゴシック" pitchFamily="-65" charset="-128"/>
        </a:defRPr>
      </a:lvl2pPr>
      <a:lvl3pPr marL="681038" indent="-166688" algn="l" defTabSz="68103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5" charset="-128"/>
        </a:defRPr>
      </a:lvl3pPr>
      <a:lvl4pPr marL="1028700" indent="-167879" algn="l" defTabSz="68103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65" charset="-128"/>
        </a:defRPr>
      </a:lvl4pPr>
      <a:lvl5pPr marL="1366838" indent="-167879" algn="l" defTabSz="68103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1500">
          <a:solidFill>
            <a:schemeClr val="tx1"/>
          </a:solidFill>
          <a:latin typeface="+mn-lt"/>
          <a:ea typeface="ＭＳ Ｐゴシック" pitchFamily="-65" charset="-128"/>
        </a:defRPr>
      </a:lvl5pPr>
      <a:lvl6pPr marL="1884758" indent="-171341" algn="l" defTabSz="684177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6pPr>
      <a:lvl7pPr marL="2227442" indent="-171341" algn="l" defTabSz="684177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7pPr>
      <a:lvl8pPr marL="2570125" indent="-171341" algn="l" defTabSz="684177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8pPr>
      <a:lvl9pPr marL="2912808" indent="-171341" algn="l" defTabSz="684177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3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67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51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33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18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00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83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67" algn="l" defTabSz="342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EDC3-9661-944C-BF22-C96D7C531EC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54F8-B2BC-1C49-957E-54C922DD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4" tIns="46003" rIns="92004" bIns="46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485901"/>
            <a:ext cx="7772400" cy="34790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4" tIns="46003" rIns="92004" bIns="46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82637" y="3907435"/>
            <a:ext cx="230862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03" tIns="34502" rIns="69003" bIns="34502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800" b="1" dirty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825" b="1" dirty="0" err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225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</p:sldLayoutIdLst>
  <p:transition/>
  <p:hf hdr="0" ftr="0" dt="0"/>
  <p:txStyles>
    <p:titleStyle>
      <a:lvl1pPr algn="ctr" defTabSz="681021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681021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681021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681021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681021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674" algn="ctr" defTabSz="68416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6pPr>
      <a:lvl7pPr marL="685350" algn="ctr" defTabSz="68416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7pPr>
      <a:lvl8pPr marL="1028025" algn="ctr" defTabSz="68416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8pPr>
      <a:lvl9pPr marL="1370699" algn="ctr" defTabSz="68416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9pPr>
    </p:titleStyle>
    <p:bodyStyle>
      <a:lvl1pPr marL="167875" indent="-167875" algn="l" defTabSz="681021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25043" indent="-167875" algn="l" defTabSz="681021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800">
          <a:solidFill>
            <a:schemeClr val="tx1"/>
          </a:solidFill>
          <a:latin typeface="+mn-lt"/>
          <a:ea typeface="ＭＳ Ｐゴシック" pitchFamily="-65" charset="-128"/>
        </a:defRPr>
      </a:lvl2pPr>
      <a:lvl3pPr marL="681021" indent="-166684" algn="l" defTabSz="681021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65" charset="-128"/>
        </a:defRPr>
      </a:lvl3pPr>
      <a:lvl4pPr marL="1028675" indent="-167875" algn="l" defTabSz="681021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65" charset="-128"/>
        </a:defRPr>
      </a:lvl4pPr>
      <a:lvl5pPr marL="1366804" indent="-167875" algn="l" defTabSz="681021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1500">
          <a:solidFill>
            <a:schemeClr val="tx1"/>
          </a:solidFill>
          <a:latin typeface="+mn-lt"/>
          <a:ea typeface="ＭＳ Ｐゴシック" pitchFamily="-65" charset="-128"/>
        </a:defRPr>
      </a:lvl5pPr>
      <a:lvl6pPr marL="1884711" indent="-171337" algn="l" defTabSz="68416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6pPr>
      <a:lvl7pPr marL="2227386" indent="-171337" algn="l" defTabSz="68416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7pPr>
      <a:lvl8pPr marL="2570061" indent="-171337" algn="l" defTabSz="68416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8pPr>
      <a:lvl9pPr marL="2912735" indent="-171337" algn="l" defTabSz="68416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674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350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5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9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375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049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8723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1399" algn="l" defTabSz="34267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420E-88E6-A344-AB09-47D2614A73E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/>
              <a:t>11/5/20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9583-E2C5-3048-AEDE-3A4FDEB055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10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EE0C0-7456-3548-988F-0C11489A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8A233-BE02-5B47-B2AF-20BEC9D5D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FE9D-921A-8F47-BC0C-466B96BC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68F8-5E04-274E-904C-2370C676335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/>
              <a:t>11/5/20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769A-5AA7-1841-A3B4-CABF5577B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B5785-C17F-5140-B0AF-EDBE83DF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F46F-FAD0-5148-9626-8A0E04C2C94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666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4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 rot="-5400000">
            <a:off x="7795863" y="3907406"/>
            <a:ext cx="2308800" cy="2634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 b="1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r>
              <a:rPr lang="en" sz="18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</a:p>
        </p:txBody>
      </p:sp>
    </p:spTree>
    <p:extLst>
      <p:ext uri="{BB962C8B-B14F-4D97-AF65-F5344CB8AC3E}">
        <p14:creationId xmlns:p14="http://schemas.microsoft.com/office/powerpoint/2010/main" val="3962840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8.png"/><Relationship Id="rId7" Type="http://schemas.openxmlformats.org/officeDocument/2006/relationships/image" Target="../media/image10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5" Type="http://schemas.openxmlformats.org/officeDocument/2006/relationships/image" Target="../media/image16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0.png"/><Relationship Id="rId3" Type="http://schemas.openxmlformats.org/officeDocument/2006/relationships/image" Target="../media/image12.png"/><Relationship Id="rId7" Type="http://schemas.openxmlformats.org/officeDocument/2006/relationships/image" Target="../media/image15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869452" y="187843"/>
            <a:ext cx="525000" cy="538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7163492" y="801171"/>
            <a:ext cx="1672718" cy="799295"/>
          </a:xfrm>
          <a:prstGeom prst="rect">
            <a:avLst/>
          </a:prstGeom>
          <a:noFill/>
          <a:ln>
            <a:noFill/>
          </a:ln>
        </p:spPr>
        <p:txBody>
          <a:bodyPr wrap="square" lIns="92000" tIns="46000" rIns="92000" bIns="46000" anchor="ctr" anchorCtr="0">
            <a:noAutofit/>
          </a:bodyPr>
          <a:lstStyle/>
          <a:p>
            <a:pPr lvl="0" indent="-69850">
              <a:buClr>
                <a:schemeClr val="dk1"/>
              </a:buClr>
              <a:buSzPct val="61111"/>
            </a:pPr>
            <a:r>
              <a:rPr lang="en" sz="1600" b="0" dirty="0">
                <a:solidFill>
                  <a:schemeClr val="tx1"/>
                </a:solidFill>
              </a:rPr>
              <a:t>Topics in Precision Oncology: Addressing the role of the non-coding genome in cancer</a:t>
            </a:r>
          </a:p>
        </p:txBody>
      </p:sp>
      <p:sp>
        <p:nvSpPr>
          <p:cNvPr id="9" name="Shape 50"/>
          <p:cNvSpPr txBox="1">
            <a:spLocks/>
          </p:cNvSpPr>
          <p:nvPr/>
        </p:nvSpPr>
        <p:spPr>
          <a:xfrm>
            <a:off x="6963274" y="3526117"/>
            <a:ext cx="2073155" cy="1429540"/>
          </a:xfrm>
          <a:prstGeom prst="rect">
            <a:avLst/>
          </a:prstGeom>
          <a:noFill/>
          <a:ln>
            <a:noFill/>
          </a:ln>
        </p:spPr>
        <p:txBody>
          <a:bodyPr wrap="square" lIns="92000" tIns="46000" rIns="92000" bIns="4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10" marR="0" lvl="1" indent="-1241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22" marR="0" lvl="2" indent="-1212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733" marR="0" lvl="3" indent="-1183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644" marR="0" lvl="4" indent="-1154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557" marR="0" lvl="5" indent="-1125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466" marR="0" lvl="6" indent="-1096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376" marR="0" lvl="7" indent="-106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288" marR="0" lvl="8" indent="-103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D0D0F4"/>
              </a:buClr>
              <a:buSzPct val="25000"/>
            </a:pP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Slides freely </a:t>
            </a:r>
            <a:b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downloadable from </a:t>
            </a:r>
            <a:r>
              <a:rPr lang="en" sz="1200" dirty="0" err="1">
                <a:solidFill>
                  <a:schemeClr val="tx1"/>
                </a:solidFill>
              </a:rPr>
              <a:t>Lectures.GersteinLab.org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“tweetable” (via </a:t>
            </a:r>
            <a:r>
              <a:rPr lang="en" sz="1200" dirty="0">
                <a:solidFill>
                  <a:schemeClr val="tx1"/>
                </a:solidFill>
              </a:rPr>
              <a:t>@</a:t>
            </a:r>
            <a:r>
              <a:rPr lang="en" sz="1200" dirty="0" err="1">
                <a:solidFill>
                  <a:schemeClr val="tx1"/>
                </a:solidFill>
              </a:rPr>
              <a:t>MarkGerstein</a:t>
            </a: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b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Conflicts for this Talk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last slide for more info.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7321631" y="2499051"/>
            <a:ext cx="1356440" cy="763003"/>
          </a:xfrm>
          <a:prstGeom prst="rect">
            <a:avLst/>
          </a:prstGeom>
          <a:noFill/>
          <a:ln>
            <a:noFill/>
          </a:ln>
        </p:spPr>
        <p:txBody>
          <a:bodyPr wrap="square" lIns="92000" tIns="46000" rIns="92000" bIns="46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ct val="250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Gerstein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ct val="250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Yale</a:t>
            </a:r>
            <a:endParaRPr lang="en" sz="12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A vase of flowers on a brick building&#10;&#10;Description automatically generated">
            <a:extLst>
              <a:ext uri="{FF2B5EF4-FFF2-40B4-BE49-F238E27FC236}">
                <a16:creationId xmlns:a16="http://schemas.microsoft.com/office/drawing/2014/main" id="{3C3CA754-565B-0546-B7F3-C7ABB1A3B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6" y="151538"/>
            <a:ext cx="3200559" cy="48155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A glass door&#10;&#10;Description automatically generated">
            <a:extLst>
              <a:ext uri="{FF2B5EF4-FFF2-40B4-BE49-F238E27FC236}">
                <a16:creationId xmlns:a16="http://schemas.microsoft.com/office/drawing/2014/main" id="{C5DE7E34-D9F7-F64C-AEFC-DF8A0F59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353" y="151538"/>
            <a:ext cx="3318011" cy="4815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" y="1738651"/>
            <a:ext cx="140255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3" y="3349689"/>
            <a:ext cx="2050256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70" y="3879381"/>
            <a:ext cx="73699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" y="3855589"/>
            <a:ext cx="11549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5281" y="79262"/>
            <a:ext cx="8652583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marL="0" marR="0" lvl="0" indent="0" algn="l" defTabSz="6810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Arial"/>
              </a:rPr>
              <a:t>Additive effects model to quantify cumulative effect of nominal passengers in PCAWG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80469" y="1257333"/>
            <a:ext cx="5919986" cy="3031446"/>
            <a:chOff x="4835236" y="1676443"/>
            <a:chExt cx="6765369" cy="3464341"/>
          </a:xfrm>
        </p:grpSpPr>
        <p:pic>
          <p:nvPicPr>
            <p:cNvPr id="5223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 b="59242"/>
            <a:stretch>
              <a:fillRect/>
            </a:stretch>
          </p:blipFill>
          <p:spPr bwMode="auto">
            <a:xfrm>
              <a:off x="4977131" y="1762680"/>
              <a:ext cx="6623474" cy="337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4835236" y="1676443"/>
              <a:ext cx="587965" cy="3846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84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37619A6-A993-B942-9939-A441C044A332}"/>
              </a:ext>
            </a:extLst>
          </p:cNvPr>
          <p:cNvSpPr/>
          <p:nvPr/>
        </p:nvSpPr>
        <p:spPr>
          <a:xfrm>
            <a:off x="4607169" y="3036615"/>
            <a:ext cx="119119" cy="883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100" y="222885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6446" y="1785045"/>
                <a:ext cx="1480598" cy="298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𝑦</m:t>
                          </m:r>
                        </m:e>
                        <m:sub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𝑗</m:t>
                          </m:r>
                        </m:sub>
                      </m:sSub>
                      <m:r>
                        <a:rPr kumimoji="0" lang="en-US" sz="1238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1238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𝜇</m:t>
                      </m:r>
                      <m:r>
                        <a:rPr kumimoji="0" lang="en-US" sz="1238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𝑢</m:t>
                          </m:r>
                        </m:e>
                        <m:sub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𝑖</m:t>
                          </m:r>
                        </m:sub>
                      </m:sSub>
                      <m:r>
                        <a:rPr kumimoji="0" lang="en-US" sz="1238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𝑒</m:t>
                          </m:r>
                        </m:e>
                        <m:sub>
                          <m:r>
                            <a:rPr kumimoji="0" lang="en-US" sz="123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23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6" y="1785045"/>
                <a:ext cx="1480598" cy="298415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82791" y="3843919"/>
                <a:ext cx="907779" cy="2423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75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𝐮</m:t>
                      </m:r>
                      <m:r>
                        <a:rPr kumimoji="0" lang="en-US" sz="975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∼</m:t>
                      </m:r>
                      <m:r>
                        <a:rPr kumimoji="0" lang="en-US" sz="975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𝑁</m:t>
                      </m:r>
                      <m:r>
                        <a:rPr kumimoji="0" lang="en-US" sz="975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(0,</m:t>
                      </m:r>
                      <m:sSubSup>
                        <m:sSubSupPr>
                          <m:ctrlPr>
                            <a:rPr kumimoji="0" lang="en-US" sz="975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SupPr>
                        <m:e>
                          <m:r>
                            <a:rPr kumimoji="0" lang="en-US" sz="975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𝜎</m:t>
                          </m:r>
                        </m:e>
                        <m:sub>
                          <m:r>
                            <a:rPr kumimoji="0" lang="en-US" sz="975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𝑢</m:t>
                          </m:r>
                        </m:sub>
                        <m:sup>
                          <m:r>
                            <a:rPr kumimoji="0" lang="en-US" sz="975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0" lang="en-US" sz="975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I</m:t>
                      </m:r>
                      <m:r>
                        <a:rPr kumimoji="0" lang="en-US" sz="975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91" y="3843919"/>
                <a:ext cx="907779" cy="242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15AE0E9-E193-0141-9255-8EC4F9940623}"/>
              </a:ext>
            </a:extLst>
          </p:cNvPr>
          <p:cNvSpPr txBox="1"/>
          <p:nvPr/>
        </p:nvSpPr>
        <p:spPr>
          <a:xfrm rot="16200000">
            <a:off x="7135444" y="1390098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[Kumar,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Warrell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 al. (’20, in press)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Cell +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biorxiv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]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955" y="1316691"/>
            <a:ext cx="3234929" cy="397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05" tIns="34503" rIns="69005" bIns="34503" numCol="1" anchor="t" anchorCtr="0" compatLnSpc="1">
            <a:prstTxWarp prst="textNoShape">
              <a:avLst/>
            </a:prstTxWarp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Arial" charset="0"/>
                <a:sym typeface="Arial"/>
              </a:rPr>
              <a:t>Model for the effect of an individual SNP on a phenotype</a:t>
            </a:r>
          </a:p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65" charset="-128"/>
              <a:sym typeface="Arial"/>
            </a:endParaRPr>
          </a:p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65" charset="-128"/>
              <a:sym typeface="Arial"/>
            </a:endParaRPr>
          </a:p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65" charset="-128"/>
              <a:sym typeface="Arial"/>
            </a:endParaRPr>
          </a:p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  <a:sym typeface="Arial"/>
            </a:endParaRPr>
          </a:p>
          <a:p>
            <a:pPr marL="167879" marR="0" lvl="0" indent="-167879" algn="l" defTabSz="681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Arial" charset="0"/>
                <a:sym typeface="Arial"/>
              </a:rPr>
              <a:t>Extension to model the combined effects of multiple SNPs</a:t>
            </a:r>
          </a:p>
        </p:txBody>
      </p:sp>
    </p:spTree>
    <p:extLst>
      <p:ext uri="{BB962C8B-B14F-4D97-AF65-F5344CB8AC3E}">
        <p14:creationId xmlns:p14="http://schemas.microsoft.com/office/powerpoint/2010/main" val="299030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69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additive effects to compare different categories of variants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34" y="1062838"/>
            <a:ext cx="6211333" cy="317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9376"/>
          <a:stretch/>
        </p:blipFill>
        <p:spPr>
          <a:xfrm>
            <a:off x="983670" y="4328532"/>
            <a:ext cx="2809507" cy="585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302" y="4482999"/>
            <a:ext cx="13963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Model: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944" y="4447741"/>
            <a:ext cx="1585246" cy="347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7119" y="4482967"/>
            <a:ext cx="13963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Parameters: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9486" y="4834948"/>
            <a:ext cx="119270" cy="11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A367A-1DF7-9C49-89FC-70087D181010}"/>
              </a:ext>
            </a:extLst>
          </p:cNvPr>
          <p:cNvSpPr/>
          <p:nvPr/>
        </p:nvSpPr>
        <p:spPr>
          <a:xfrm>
            <a:off x="2522764" y="3355522"/>
            <a:ext cx="146957" cy="883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7905" y="3797347"/>
                <a:ext cx="89019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𝐮</m:t>
                      </m:r>
                      <m:r>
                        <a:rPr lang="en-US" sz="9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∼</m:t>
                      </m:r>
                      <m:r>
                        <a:rPr lang="en-US" sz="9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lang="en-US" sz="9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(0,</m:t>
                      </m:r>
                      <m:sSubSup>
                        <m:sSubSupPr>
                          <m:ctrlPr>
                            <a:rPr lang="en-US" sz="9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9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lang="en-US" sz="9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𝑢</m:t>
                          </m:r>
                        </m:sub>
                        <m:sup>
                          <m:r>
                            <a:rPr lang="en-US" sz="9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900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9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9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5" y="3797347"/>
                <a:ext cx="890195" cy="23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6369" y="4151209"/>
                <a:ext cx="1769329" cy="9002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5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Variant categories:</a:t>
                </a:r>
              </a:p>
              <a:p>
                <a:pPr defTabSz="685800"/>
                <a14:m>
                  <m:oMath xmlns:m="http://schemas.openxmlformats.org/officeDocument/2006/math"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𝑘</m:t>
                    </m:r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lang="en-US" sz="105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sz="1050" b="1" kern="1200" dirty="0">
                    <a:solidFill>
                      <a:srgbClr val="C00000"/>
                    </a:solidFill>
                    <a:latin typeface="Calibri" panose="020F0502020204030204"/>
                    <a:ea typeface="+mn-ea"/>
                    <a:cs typeface="+mn-cs"/>
                  </a:rPr>
                  <a:t>coding drivers</a:t>
                </a:r>
              </a:p>
              <a:p>
                <a:pPr defTabSz="685800"/>
                <a14:m>
                  <m:oMath xmlns:m="http://schemas.openxmlformats.org/officeDocument/2006/math"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𝑘</m:t>
                    </m:r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lang="en-US" sz="105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: coding other</a:t>
                </a:r>
              </a:p>
              <a:p>
                <a:pPr defTabSz="685800"/>
                <a14:m>
                  <m:oMath xmlns:m="http://schemas.openxmlformats.org/officeDocument/2006/math"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𝑘</m:t>
                    </m:r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lang="en-US" sz="105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sz="1050" b="1" kern="1200" dirty="0">
                    <a:solidFill>
                      <a:srgbClr val="00B050"/>
                    </a:solidFill>
                    <a:latin typeface="Calibri" panose="020F0502020204030204"/>
                    <a:ea typeface="+mn-ea"/>
                    <a:cs typeface="+mn-cs"/>
                  </a:rPr>
                  <a:t>promoters</a:t>
                </a:r>
              </a:p>
              <a:p>
                <a:pPr defTabSz="685800"/>
                <a14:m>
                  <m:oMath xmlns:m="http://schemas.openxmlformats.org/officeDocument/2006/math"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𝑘</m:t>
                    </m:r>
                    <m:r>
                      <a:rPr lang="en-US" sz="1050" i="1" kern="1200">
                        <a:solidFill>
                          <a:prstClr val="black"/>
                        </a:solidFill>
                        <a:latin typeface="Cambria Math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lang="en-US" sz="105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sz="1050" b="1" kern="1200" dirty="0">
                    <a:solidFill>
                      <a:srgbClr val="002060"/>
                    </a:solidFill>
                    <a:latin typeface="Calibri" panose="020F0502020204030204"/>
                    <a:ea typeface="+mn-ea"/>
                    <a:cs typeface="+mn-cs"/>
                  </a:rPr>
                  <a:t>other non-coding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69" y="4151209"/>
                <a:ext cx="1769329" cy="90024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64E6734-B73C-C648-B366-EE7E3C2486F1}"/>
              </a:ext>
            </a:extLst>
          </p:cNvPr>
          <p:cNvSpPr txBox="1"/>
          <p:nvPr/>
        </p:nvSpPr>
        <p:spPr>
          <a:xfrm rot="16200000">
            <a:off x="7135444" y="1390098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[Kumar,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Warrell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al. (’20, in press)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Cell +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0621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5C0C237-116B-B847-9A0D-9B85056A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9" t="58254" r="57966" b="25738"/>
          <a:stretch/>
        </p:blipFill>
        <p:spPr>
          <a:xfrm>
            <a:off x="440871" y="1049110"/>
            <a:ext cx="3314701" cy="366168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564A518-E6B7-D24B-99F2-7D84A9BE0A29}"/>
              </a:ext>
            </a:extLst>
          </p:cNvPr>
          <p:cNvSpPr txBox="1">
            <a:spLocks/>
          </p:cNvSpPr>
          <p:nvPr/>
        </p:nvSpPr>
        <p:spPr bwMode="auto">
          <a:xfrm>
            <a:off x="258581" y="128590"/>
            <a:ext cx="874676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7" tIns="34264" rIns="68527" bIns="34264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34171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kern="1200" dirty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Overall additive variance increase for multiple cancer cohorts in PCAWG with the inclusion of passengers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CB639-55A7-2046-83AE-EB75C84A2CE2}"/>
              </a:ext>
            </a:extLst>
          </p:cNvPr>
          <p:cNvSpPr txBox="1"/>
          <p:nvPr/>
        </p:nvSpPr>
        <p:spPr>
          <a:xfrm>
            <a:off x="6238958" y="1359462"/>
            <a:ext cx="2234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ncrease in the variance from ~50% using drivers alone to ~59% with putative passengers included, averaged across all cohorts.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A54B8DE8-BDC9-2B4A-8E90-27B1A3946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07" t="58254" b="35240"/>
          <a:stretch/>
        </p:blipFill>
        <p:spPr>
          <a:xfrm>
            <a:off x="4048818" y="1191909"/>
            <a:ext cx="1896894" cy="2000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12106D-2F93-5A4D-BE13-1436EA16E105}"/>
              </a:ext>
            </a:extLst>
          </p:cNvPr>
          <p:cNvSpPr txBox="1"/>
          <p:nvPr/>
        </p:nvSpPr>
        <p:spPr>
          <a:xfrm rot="16200000">
            <a:off x="7135444" y="1390098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[Kumar,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Warrell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al. (’20, in press)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Cell +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BEEDA-B465-3E4F-8DCB-CC65E21FA9BB}"/>
              </a:ext>
            </a:extLst>
          </p:cNvPr>
          <p:cNvSpPr/>
          <p:nvPr/>
        </p:nvSpPr>
        <p:spPr>
          <a:xfrm>
            <a:off x="440871" y="1140977"/>
            <a:ext cx="950959" cy="4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5C0C237-116B-B847-9A0D-9B85056A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9" t="58254" b="23016"/>
          <a:stretch/>
        </p:blipFill>
        <p:spPr>
          <a:xfrm>
            <a:off x="246222" y="1109783"/>
            <a:ext cx="6172851" cy="373471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EFA18731-E67E-B04B-823E-9190A972916F}"/>
              </a:ext>
            </a:extLst>
          </p:cNvPr>
          <p:cNvSpPr txBox="1">
            <a:spLocks/>
          </p:cNvSpPr>
          <p:nvPr/>
        </p:nvSpPr>
        <p:spPr bwMode="auto">
          <a:xfrm>
            <a:off x="258581" y="128590"/>
            <a:ext cx="874676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7" tIns="34264" rIns="68527" bIns="34264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34171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kern="1200" dirty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Element level additive variance for multiple cancer cohorts in PCAWG, comparing coding &amp; non-coding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FCCFD-E26F-7D40-A1EF-59C72CF0E35E}"/>
              </a:ext>
            </a:extLst>
          </p:cNvPr>
          <p:cNvSpPr txBox="1"/>
          <p:nvPr/>
        </p:nvSpPr>
        <p:spPr>
          <a:xfrm>
            <a:off x="6824133" y="1269529"/>
            <a:ext cx="188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addition to coding mutations, promoter &amp; other non-coding mutations contributed significant amounts of extra variance 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(~2% &amp; 7%) 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51FFA-13F7-1047-BCF4-0E8D54A0DD52}"/>
              </a:ext>
            </a:extLst>
          </p:cNvPr>
          <p:cNvSpPr txBox="1"/>
          <p:nvPr/>
        </p:nvSpPr>
        <p:spPr>
          <a:xfrm rot="16200000">
            <a:off x="7135444" y="1390098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[Kumar,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Warrell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al. (’20, in press)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Cell +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24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973242" cy="994172"/>
          </a:xfrm>
        </p:spPr>
        <p:txBody>
          <a:bodyPr>
            <a:noAutofit/>
          </a:bodyPr>
          <a:lstStyle/>
          <a:p>
            <a:r>
              <a:rPr lang="en-US" sz="2400" dirty="0"/>
              <a:t>Recasting the additive effects model in a predictive context:</a:t>
            </a:r>
            <a:br>
              <a:rPr lang="en-US" sz="2400" dirty="0"/>
            </a:br>
            <a:r>
              <a:rPr lang="en-US" sz="2400" dirty="0"/>
              <a:t>Best Linear Unbiased Predictor (BLUP)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42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71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00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9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58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8747" y="4075610"/>
            <a:ext cx="342900" cy="3429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16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45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74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03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32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6147" y="4075610"/>
            <a:ext cx="342900" cy="3429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410" y="4085406"/>
            <a:ext cx="852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mr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26274" y="1268016"/>
            <a:ext cx="1" cy="1783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26274" y="3051096"/>
            <a:ext cx="57982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224643" y="1557709"/>
            <a:ext cx="5790112" cy="1489203"/>
          </a:xfrm>
          <a:custGeom>
            <a:avLst/>
            <a:gdLst>
              <a:gd name="connsiteX0" fmla="*/ 0 w 7720149"/>
              <a:gd name="connsiteY0" fmla="*/ 1985604 h 1985604"/>
              <a:gd name="connsiteX1" fmla="*/ 1058092 w 7720149"/>
              <a:gd name="connsiteY1" fmla="*/ 823009 h 1985604"/>
              <a:gd name="connsiteX2" fmla="*/ 3500846 w 7720149"/>
              <a:gd name="connsiteY2" fmla="*/ 130678 h 1985604"/>
              <a:gd name="connsiteX3" fmla="*/ 7720149 w 7720149"/>
              <a:gd name="connsiteY3" fmla="*/ 49 h 198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0149" h="1985604">
                <a:moveTo>
                  <a:pt x="0" y="1985604"/>
                </a:moveTo>
                <a:cubicBezTo>
                  <a:pt x="237309" y="1558883"/>
                  <a:pt x="474618" y="1132163"/>
                  <a:pt x="1058092" y="823009"/>
                </a:cubicBezTo>
                <a:cubicBezTo>
                  <a:pt x="1641566" y="513855"/>
                  <a:pt x="2390503" y="267838"/>
                  <a:pt x="3500846" y="130678"/>
                </a:cubicBezTo>
                <a:cubicBezTo>
                  <a:pt x="4611189" y="-6482"/>
                  <a:pt x="7720149" y="49"/>
                  <a:pt x="7720149" y="49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24643" y="1557709"/>
            <a:ext cx="579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24642" y="1720994"/>
            <a:ext cx="57901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24642" y="1384626"/>
            <a:ext cx="57901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80015" y="1711197"/>
            <a:ext cx="0" cy="2199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229415" y="1930999"/>
            <a:ext cx="1392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Additive variance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3446" y="1342464"/>
            <a:ext cx="1392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All SNPs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7161712" y="1384626"/>
            <a:ext cx="107768" cy="3265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7857" y="1409412"/>
            <a:ext cx="633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95% CI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9326" y="2249271"/>
            <a:ext cx="13928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Cummulative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5752" y="3106280"/>
            <a:ext cx="10678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SNVs added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1567" y="4747179"/>
            <a:ext cx="72939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Lower bound on # weak drivers (8.4 pan-cancer average; enriched for PCAWG genes w/ FDR&lt;0.25)</a:t>
            </a:r>
          </a:p>
        </p:txBody>
      </p:sp>
      <p:sp>
        <p:nvSpPr>
          <p:cNvPr id="39" name="Right Brace 38"/>
          <p:cNvSpPr/>
          <p:nvPr/>
        </p:nvSpPr>
        <p:spPr>
          <a:xfrm rot="5400000">
            <a:off x="2249037" y="3576319"/>
            <a:ext cx="206187" cy="20557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50847" y="3553062"/>
            <a:ext cx="2683663" cy="103622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9305" y="3610290"/>
            <a:ext cx="135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BLUP predictor: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40297" y="3866701"/>
                <a:ext cx="2488475" cy="35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500" b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𝐮</m:t>
                          </m:r>
                        </m:e>
                      </m:acc>
                      <m:r>
                        <a:rPr lang="en-US" sz="15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00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argma</m:t>
                      </m:r>
                      <m:sSub>
                        <m:sSub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500" b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𝐮</m:t>
                              </m:r>
                            </m:e>
                            <m:e>
                              <m:r>
                                <a:rPr lang="en-US" sz="1500" b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𝐲</m:t>
                              </m:r>
                              <m:r>
                                <a:rPr lang="en-US" sz="1500" b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500" i="1" kern="1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500" i="1" kern="12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500" i="1" kern="12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1500" i="1" kern="12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297" y="3866701"/>
                <a:ext cx="2488475" cy="352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27637" y="4211508"/>
                <a:ext cx="213577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00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argma</m:t>
                      </m:r>
                      <m:sSub>
                        <m:sSub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500" b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𝐲</m:t>
                              </m:r>
                            </m:e>
                            <m:e>
                              <m:r>
                                <a:rPr lang="en-US" sz="1500" b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500" b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𝐮</m:t>
                          </m:r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1500" i="1" kern="120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37" y="4211508"/>
                <a:ext cx="2135777" cy="323165"/>
              </a:xfrm>
              <a:prstGeom prst="rect">
                <a:avLst/>
              </a:prstGeom>
              <a:blipFill>
                <a:blip r:embed="rId3"/>
                <a:stretch>
                  <a:fillRect r="-1183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3295" y="3514333"/>
                <a:ext cx="365270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SNVs, ordered by descending BLUP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en-US" sz="1500" b="1" kern="1200">
                            <a:solidFill>
                              <a:prstClr val="black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1500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):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5" y="3514333"/>
                <a:ext cx="3652703" cy="323165"/>
              </a:xfrm>
              <a:prstGeom prst="rect">
                <a:avLst/>
              </a:prstGeom>
              <a:blipFill>
                <a:blip r:embed="rId4"/>
                <a:stretch>
                  <a:fillRect l="-346"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D1BDEF4-1B35-7046-ADBD-EE7183BC31B0}"/>
              </a:ext>
            </a:extLst>
          </p:cNvPr>
          <p:cNvSpPr txBox="1"/>
          <p:nvPr/>
        </p:nvSpPr>
        <p:spPr>
          <a:xfrm rot="16200000">
            <a:off x="7135444" y="1390098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[Kumar,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Warrell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al. (’20, in press)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Cell +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5899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8916425" y="3060000"/>
            <a:ext cx="529200" cy="214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407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ctr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Topics in Precision Oncology: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Addressing the role of the non-coding genome in cancer</a:t>
            </a:r>
            <a:endParaRPr lang="en" sz="12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301"/>
          <p:cNvSpPr txBox="1">
            <a:spLocks noGrp="1"/>
          </p:cNvSpPr>
          <p:nvPr>
            <p:ph type="body" idx="4294967295"/>
          </p:nvPr>
        </p:nvSpPr>
        <p:spPr>
          <a:xfrm>
            <a:off x="439911" y="931862"/>
            <a:ext cx="5516752" cy="421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0" tIns="46025" rIns="92050" bIns="46025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Background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Drivers v passenger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v noncoding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Pcawg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encode 3</a:t>
            </a: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Additive-Effects model to measure the Impact of non-coding v coding mutations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Repurposing a formalism from germline genetics for missing heritability to cancer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it to assess the overall Impact of passengers v drivers, non-coding vs coding, distal vs proximal non-coding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Notable effect, particularly for non-coding passengers, in addition to known coding drivers.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Recasting as a predictive model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est. number of weak drivers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924F-F0B4-3449-9547-74E5B8F09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663" y="931862"/>
            <a:ext cx="2425336" cy="4052810"/>
          </a:xfr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r>
              <a:rPr lang="en-US" sz="1800" b="1" u="sng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Network Rewiring in Cancer</a:t>
            </a:r>
            <a:endParaRPr lang="en" sz="1800" b="1" u="sng" dirty="0">
              <a:solidFill>
                <a:srgbClr val="00B0F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Large-scale ENCODE chip-seq data highlights TFs changing  targets greatly in oncogenesis. (Focus on CML)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TopicNet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 LDA approach (from text-mining) finds regulators that greatly change their gene communities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4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423" y="2857103"/>
            <a:ext cx="7114904" cy="2211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349976" y="349837"/>
            <a:ext cx="3725637" cy="1693151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dirty="0"/>
              <a:t>Regulatory Network Construction</a:t>
            </a:r>
            <a:endParaRPr dirty="0"/>
          </a:p>
        </p:txBody>
      </p:sp>
      <p:sp>
        <p:nvSpPr>
          <p:cNvPr id="194" name="Google Shape;194;p22"/>
          <p:cNvSpPr txBox="1"/>
          <p:nvPr/>
        </p:nvSpPr>
        <p:spPr>
          <a:xfrm>
            <a:off x="0" y="4917638"/>
            <a:ext cx="1915650" cy="30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750"/>
              <a:t>[Zhang et al. ('20), Nat. Comm. + biorxiv]</a:t>
            </a:r>
            <a:endParaRPr sz="7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2FB5A-190B-9C45-8007-8DEE1D03F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29" t="32082" r="1" b="23277"/>
          <a:stretch/>
        </p:blipFill>
        <p:spPr>
          <a:xfrm>
            <a:off x="4432663" y="75225"/>
            <a:ext cx="3839147" cy="25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7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 rotWithShape="1">
          <a:blip r:embed="rId3">
            <a:alphaModFix/>
          </a:blip>
          <a:srcRect t="78963"/>
          <a:stretch/>
        </p:blipFill>
        <p:spPr>
          <a:xfrm>
            <a:off x="1550764" y="48489"/>
            <a:ext cx="6042472" cy="128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 rotWithShape="1">
          <a:blip r:embed="rId4">
            <a:alphaModFix/>
          </a:blip>
          <a:srcRect r="28288"/>
          <a:stretch/>
        </p:blipFill>
        <p:spPr>
          <a:xfrm>
            <a:off x="1686885" y="1329321"/>
            <a:ext cx="5604039" cy="415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4872FB-1C77-9C4D-8156-5DCC7BAA7F0B}"/>
              </a:ext>
            </a:extLst>
          </p:cNvPr>
          <p:cNvSpPr/>
          <p:nvPr/>
        </p:nvSpPr>
        <p:spPr>
          <a:xfrm>
            <a:off x="1550764" y="1329321"/>
            <a:ext cx="828294" cy="58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29F59-94FD-CB4C-AE92-37A5F51ADCB1}"/>
              </a:ext>
            </a:extLst>
          </p:cNvPr>
          <p:cNvSpPr/>
          <p:nvPr/>
        </p:nvSpPr>
        <p:spPr>
          <a:xfrm rot="16200000">
            <a:off x="6865175" y="2831092"/>
            <a:ext cx="424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[Zhang et al. (‘20),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biorxiv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+ Nat. Comm. (in press)]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F678E-89EE-D249-A834-FD54C7E9835C}"/>
              </a:ext>
            </a:extLst>
          </p:cNvPr>
          <p:cNvSpPr txBox="1"/>
          <p:nvPr/>
        </p:nvSpPr>
        <p:spPr>
          <a:xfrm>
            <a:off x="712485" y="1906304"/>
            <a:ext cx="12186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Rewired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edges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comparison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 GM12878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K562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109 node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TF-TF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(approx.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CML)</a:t>
            </a:r>
          </a:p>
        </p:txBody>
      </p:sp>
    </p:spTree>
    <p:extLst>
      <p:ext uri="{BB962C8B-B14F-4D97-AF65-F5344CB8AC3E}">
        <p14:creationId xmlns:p14="http://schemas.microsoft.com/office/powerpoint/2010/main" val="195210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A6ED47A4-91F6-A24B-9E76-DABF4C630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7"/>
          <a:stretch/>
        </p:blipFill>
        <p:spPr>
          <a:xfrm>
            <a:off x="-83003" y="1893066"/>
            <a:ext cx="4545275" cy="305988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D3073BA-75F9-E54F-8449-12629A524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2" r="11226"/>
          <a:stretch/>
        </p:blipFill>
        <p:spPr>
          <a:xfrm>
            <a:off x="4691945" y="1893066"/>
            <a:ext cx="4393012" cy="3361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91FA4D-43F9-F047-BC75-921742F8BFEB}"/>
                  </a:ext>
                </a:extLst>
              </p:cNvPr>
              <p:cNvSpPr txBox="1"/>
              <p:nvPr/>
            </p:nvSpPr>
            <p:spPr>
              <a:xfrm>
                <a:off x="2440835" y="1154402"/>
                <a:ext cx="42725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  <a:sym typeface="Arial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"/>
                        <a:cs typeface=""/>
                        <a:sym typeface="Arial"/>
                      </a:rPr>
                      <m:t>𝑇𝐹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→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𝑔𝑒𝑛𝑒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 (109×50,000)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  <a:sym typeface="Arial"/>
                  </a:rPr>
                  <a:t>      to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"/>
                        <a:cs typeface=""/>
                        <a:sym typeface="Arial"/>
                      </a:rPr>
                      <m:t>𝑇𝐹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→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𝑝𝑎𝑡h𝑤𝑎𝑦</m:t>
                    </m:r>
                    <m:r>
                      <a:rPr kumimoji="0" 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"/>
                        <a:sym typeface="Arial"/>
                      </a:rPr>
                      <m:t> (109×50)</m:t>
                    </m:r>
                  </m:oMath>
                </a14:m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91FA4D-43F9-F047-BC75-921742F8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35" y="1154402"/>
                <a:ext cx="4272547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1712" t="-55738" b="-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Simplifying Network Rewiring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129F59-94FD-CB4C-AE92-37A5F51ADCB1}"/>
              </a:ext>
            </a:extLst>
          </p:cNvPr>
          <p:cNvSpPr/>
          <p:nvPr/>
        </p:nvSpPr>
        <p:spPr>
          <a:xfrm rot="16200000">
            <a:off x="6875387" y="1880116"/>
            <a:ext cx="424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[Zhang et al. (‘20),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biorxiv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+ Nat. Comm. (in press)]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76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l="-750" r="750"/>
          <a:stretch/>
        </p:blipFill>
        <p:spPr>
          <a:xfrm>
            <a:off x="3022400" y="820375"/>
            <a:ext cx="6126451" cy="39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97" y="938825"/>
            <a:ext cx="3225600" cy="2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275" y="3369325"/>
            <a:ext cx="872225" cy="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850" y="3401382"/>
            <a:ext cx="872225" cy="2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275" y="3751150"/>
            <a:ext cx="2471154" cy="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804" y="4132975"/>
            <a:ext cx="2430091" cy="2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339717" y="66725"/>
            <a:ext cx="6464566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TopicNet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easur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ing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transcriptional regulatory network change using LDA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5527" y="1246148"/>
            <a:ext cx="119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Documents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5527" y="1725974"/>
            <a:ext cx="72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Topics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5527" y="2219846"/>
            <a:ext cx="119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3429" y="4765774"/>
            <a:ext cx="3323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[Lou et al.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bioxriv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+ Bioinformatics (</a:t>
            </a:r>
            <a:r>
              <a:rPr kumimoji="0" lang="mr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sym typeface="Arial"/>
              </a:rPr>
              <a:t>’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20)]</a:t>
            </a:r>
          </a:p>
        </p:txBody>
      </p:sp>
    </p:spTree>
    <p:extLst>
      <p:ext uri="{BB962C8B-B14F-4D97-AF65-F5344CB8AC3E}">
        <p14:creationId xmlns:p14="http://schemas.microsoft.com/office/powerpoint/2010/main" val="42099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1E738-356D-3C49-9E7C-8361ADDB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7984" y="0"/>
            <a:ext cx="6032090" cy="526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172" y="3392568"/>
            <a:ext cx="2197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uFill>
                  <a:solidFill>
                    <a:srgbClr val="FF0000"/>
                  </a:solidFill>
                </a:uFill>
              </a:rPr>
              <a:t>What if matching a cancer cure to our genetic code was just as easy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74988" y="269539"/>
            <a:ext cx="2263877" cy="857400"/>
          </a:xfrm>
        </p:spPr>
        <p:txBody>
          <a:bodyPr/>
          <a:lstStyle/>
          <a:p>
            <a:r>
              <a:rPr lang="en-US" dirty="0"/>
              <a:t>Precision Oncology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1081" y="1202471"/>
            <a:ext cx="2831691" cy="1935726"/>
          </a:xfrm>
        </p:spPr>
        <p:txBody>
          <a:bodyPr/>
          <a:lstStyle/>
          <a:p>
            <a:r>
              <a:rPr lang="en-US" sz="1800" dirty="0"/>
              <a:t> Sub-topic of </a:t>
            </a:r>
            <a:br>
              <a:rPr lang="en-US" sz="1800" dirty="0"/>
            </a:br>
            <a:r>
              <a:rPr lang="en-US" sz="1800" dirty="0"/>
              <a:t>precision medicine</a:t>
            </a:r>
          </a:p>
          <a:p>
            <a:r>
              <a:rPr lang="en-US" sz="1800" dirty="0"/>
              <a:t> Analysis of the exact somatic mutations in a individual, suggesting individualized treatment</a:t>
            </a:r>
          </a:p>
          <a:p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14458" y="4572000"/>
            <a:ext cx="4277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226" y="4748981"/>
            <a:ext cx="24777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11761" y="3923071"/>
            <a:ext cx="877530" cy="648929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08172" y="4689563"/>
            <a:ext cx="1824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https://obamawhitehouse.archives.gov/blog/2016/02/25/precision-medicine-health-care-tailored-you</a:t>
            </a:r>
          </a:p>
        </p:txBody>
      </p:sp>
    </p:spTree>
    <p:extLst>
      <p:ext uri="{BB962C8B-B14F-4D97-AF65-F5344CB8AC3E}">
        <p14:creationId xmlns:p14="http://schemas.microsoft.com/office/powerpoint/2010/main" val="423156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692405-3024-4C42-8CB2-51F4FB635021}"/>
              </a:ext>
            </a:extLst>
          </p:cNvPr>
          <p:cNvSpPr/>
          <p:nvPr/>
        </p:nvSpPr>
        <p:spPr>
          <a:xfrm>
            <a:off x="8917424" y="2896949"/>
            <a:ext cx="420786" cy="224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05C2B-33AC-7D46-A62C-80635C361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"/>
          <a:stretch/>
        </p:blipFill>
        <p:spPr>
          <a:xfrm>
            <a:off x="1" y="594757"/>
            <a:ext cx="9002117" cy="3953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C5B81A-A039-6B4F-9003-C1A58AAD1FD9}"/>
              </a:ext>
            </a:extLst>
          </p:cNvPr>
          <p:cNvSpPr/>
          <p:nvPr/>
        </p:nvSpPr>
        <p:spPr>
          <a:xfrm>
            <a:off x="44686" y="4835723"/>
            <a:ext cx="938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[Zhang et al. ('19),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biorxiv.org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]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                                                                                        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Lectures.gersteinlab.org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F6B6D-8C87-894A-BCB2-65D582478A5C}"/>
              </a:ext>
            </a:extLst>
          </p:cNvPr>
          <p:cNvSpPr/>
          <p:nvPr/>
        </p:nvSpPr>
        <p:spPr>
          <a:xfrm>
            <a:off x="0" y="4834501"/>
            <a:ext cx="424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[Zhang et al. (‘20),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biorxiv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+ Nat. Comm. (in press)]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07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8916425" y="3060000"/>
            <a:ext cx="529200" cy="214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407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ctr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Topics in Precision Oncology: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Addressing the role of the non-coding genome in cancer</a:t>
            </a:r>
            <a:endParaRPr lang="en" sz="12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301"/>
          <p:cNvSpPr txBox="1">
            <a:spLocks noGrp="1"/>
          </p:cNvSpPr>
          <p:nvPr>
            <p:ph type="body" idx="4294967295"/>
          </p:nvPr>
        </p:nvSpPr>
        <p:spPr>
          <a:xfrm>
            <a:off x="439911" y="931862"/>
            <a:ext cx="5516752" cy="421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0" tIns="46025" rIns="92050" bIns="46025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Background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Drivers v passenger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v noncoding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Pcawg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encode 3</a:t>
            </a: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Additive-Effects model to measure the Impact of non-coding v coding mutations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Repurposing a formalism from germline genetics for missing heritability to cancer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it to assess the overall Impact of passengers v drivers, non-coding vs coding, distal vs proximal non-coding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Notable effect, particularly for non-coding passengers, in addition to known coding drivers.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Recasting as a predictive model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est. number of weak drivers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924F-F0B4-3449-9547-74E5B8F09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663" y="931862"/>
            <a:ext cx="2425336" cy="4052810"/>
          </a:xfr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r>
              <a:rPr lang="en-US" sz="1800" b="1" u="sng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Network Rewiring in Cancer</a:t>
            </a:r>
            <a:endParaRPr lang="en" sz="1800" b="1" u="sng" dirty="0">
              <a:solidFill>
                <a:srgbClr val="00B0F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Large-scale ENCODE chip-seq data highlights TFs changing  targets greatly in oncogenesis. (Focus on CML)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TopicNet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 LDA approach (from text-mining) finds regulators that greatly change their gene communities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63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8916425" y="3060000"/>
            <a:ext cx="529200" cy="214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407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ctr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Topics in Precision Oncology: </a:t>
            </a:r>
            <a:b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Addressing the role of the non-coding genome in cancer</a:t>
            </a:r>
            <a:endParaRPr lang="en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301"/>
          <p:cNvSpPr txBox="1">
            <a:spLocks noGrp="1"/>
          </p:cNvSpPr>
          <p:nvPr>
            <p:ph type="body" idx="4294967295"/>
          </p:nvPr>
        </p:nvSpPr>
        <p:spPr>
          <a:xfrm>
            <a:off x="439911" y="931862"/>
            <a:ext cx="5516752" cy="421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0" tIns="46025" rIns="92050" bIns="46025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Background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Drivers v passenger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Coding v noncoding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Pcawg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&amp; encode 3</a:t>
            </a: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b="1" u="sng" dirty="0"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Additive-Effects model to measure the Impact of non-coding v coding mutations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Repurposing a formalism from germline genetics for missing heritability to cancer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Using it to assess the overall Impact of passengers v drivers, non-coding vs coding, distal vs proximal non-coding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Notable effect, particularly for non-coding passengers, in addition to known coding drivers.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Recasting as a predictive model </a:t>
            </a:r>
            <a:b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to est. number of weak drivers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endParaRPr lang="en-US" b="1" u="sng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924F-F0B4-3449-9547-74E5B8F09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663" y="931862"/>
            <a:ext cx="2425336" cy="4052810"/>
          </a:xfr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r>
              <a:rPr lang="en-US" sz="1800" b="1" u="sng" dirty="0">
                <a:latin typeface="Helvetica Neue" charset="0"/>
                <a:ea typeface="Helvetica Neue" charset="0"/>
                <a:cs typeface="Helvetica Neue" charset="0"/>
              </a:rPr>
              <a:t>Network Rewiring in Cancer</a:t>
            </a:r>
            <a:endParaRPr lang="en" sz="1800" b="1" u="sng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Large-scale ENCODE chip-seq data highlights TFs changing  targets greatly in oncogenesis. (Focus on CML)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latin typeface="Helvetica Neue"/>
                <a:ea typeface="Helvetica Neue"/>
                <a:cs typeface="Helvetica Neue"/>
              </a:rPr>
              <a:t>TopicNet</a:t>
            </a:r>
            <a:r>
              <a:rPr lang="en-US" sz="1400" dirty="0">
                <a:latin typeface="Helvetica Neue"/>
                <a:ea typeface="Helvetica Neue"/>
                <a:cs typeface="Helvetica Neue"/>
              </a:rPr>
              <a:t> LDA approach (from text-mining) finds regulators that greatly change their gene communities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1555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Shape 1879"/>
          <p:cNvSpPr/>
          <p:nvPr/>
        </p:nvSpPr>
        <p:spPr>
          <a:xfrm>
            <a:off x="623236" y="93160"/>
            <a:ext cx="5278136" cy="492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" sz="12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25000"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880" name="Shape 1880"/>
          <p:cNvSpPr/>
          <p:nvPr/>
        </p:nvSpPr>
        <p:spPr>
          <a:xfrm>
            <a:off x="5172395" y="93160"/>
            <a:ext cx="3248794" cy="474787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en-US" sz="2000" b="1" dirty="0">
                <a:solidFill>
                  <a:srgbClr val="FF0000"/>
                </a:solidFill>
              </a:rPr>
              <a:t>PCAWG</a:t>
            </a:r>
            <a:r>
              <a:rPr lang="en-US" sz="2000" dirty="0"/>
              <a:t>.</a:t>
            </a:r>
            <a:r>
              <a:rPr lang="en-US" dirty="0">
                <a:solidFill>
                  <a:schemeClr val="dk1"/>
                </a:solidFill>
              </a:rPr>
              <a:t>gersteinlab.org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S </a:t>
            </a:r>
            <a:r>
              <a:rPr lang="en-US" sz="2000" b="1" dirty="0">
                <a:solidFill>
                  <a:srgbClr val="1155CC"/>
                </a:solidFill>
              </a:rPr>
              <a:t>Kumar</a:t>
            </a:r>
            <a:r>
              <a:rPr lang="en-US" sz="1100" dirty="0">
                <a:solidFill>
                  <a:schemeClr val="dk1"/>
                </a:solidFill>
              </a:rPr>
              <a:t>, J </a:t>
            </a:r>
            <a:r>
              <a:rPr lang="en-US" sz="2000" b="1" dirty="0" err="1">
                <a:solidFill>
                  <a:srgbClr val="1155CC"/>
                </a:solidFill>
              </a:rPr>
              <a:t>Warrell</a:t>
            </a:r>
            <a:r>
              <a:rPr lang="en-US" sz="1100" dirty="0">
                <a:solidFill>
                  <a:schemeClr val="dk1"/>
                </a:solidFill>
              </a:rPr>
              <a:t>, S Li, P McGillivray, W Meyerson, L </a:t>
            </a:r>
            <a:r>
              <a:rPr lang="en-US" sz="1100" dirty="0" err="1">
                <a:solidFill>
                  <a:schemeClr val="dk1"/>
                </a:solidFill>
              </a:rPr>
              <a:t>Salichos</a:t>
            </a:r>
            <a:r>
              <a:rPr lang="en-US" sz="1100" dirty="0">
                <a:solidFill>
                  <a:schemeClr val="dk1"/>
                </a:solidFill>
              </a:rPr>
              <a:t>, A </a:t>
            </a:r>
            <a:r>
              <a:rPr lang="en-US" sz="1100" dirty="0" err="1">
                <a:solidFill>
                  <a:schemeClr val="dk1"/>
                </a:solidFill>
              </a:rPr>
              <a:t>Harmanci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A Martinez-</a:t>
            </a:r>
            <a:r>
              <a:rPr lang="en-US" sz="1100" dirty="0" err="1">
                <a:solidFill>
                  <a:schemeClr val="dk1"/>
                </a:solidFill>
              </a:rPr>
              <a:t>Fundichely</a:t>
            </a:r>
            <a:r>
              <a:rPr lang="en-US" sz="1100" dirty="0">
                <a:solidFill>
                  <a:schemeClr val="dk1"/>
                </a:solidFill>
              </a:rPr>
              <a:t>, C Chan, M Nielsen, L </a:t>
            </a:r>
            <a:r>
              <a:rPr lang="en-US" sz="1100" dirty="0" err="1">
                <a:solidFill>
                  <a:schemeClr val="dk1"/>
                </a:solidFill>
              </a:rPr>
              <a:t>Lochovsky</a:t>
            </a:r>
            <a:r>
              <a:rPr lang="en-US" sz="1100" dirty="0">
                <a:solidFill>
                  <a:schemeClr val="dk1"/>
                </a:solidFill>
              </a:rPr>
              <a:t>, Y Zhang, X Li, S Lou, </a:t>
            </a:r>
            <a:br>
              <a:rPr lang="en-US" sz="1100" dirty="0">
                <a:solidFill>
                  <a:schemeClr val="dk1"/>
                </a:solidFill>
              </a:rPr>
            </a:br>
            <a:r>
              <a:rPr lang="en-US" sz="1100" dirty="0">
                <a:solidFill>
                  <a:schemeClr val="dk1"/>
                </a:solidFill>
              </a:rPr>
              <a:t>J </a:t>
            </a:r>
            <a:r>
              <a:rPr lang="en-US" sz="1100" dirty="0" err="1">
                <a:solidFill>
                  <a:schemeClr val="dk1"/>
                </a:solidFill>
              </a:rPr>
              <a:t>Skou</a:t>
            </a:r>
            <a:r>
              <a:rPr lang="en-US" sz="1100" dirty="0">
                <a:solidFill>
                  <a:schemeClr val="dk1"/>
                </a:solidFill>
              </a:rPr>
              <a:t> Pedersen, C H, G Getz, E Khurana</a:t>
            </a:r>
          </a:p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en-US" sz="1000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en-US" sz="2000" b="1" dirty="0" err="1">
                <a:solidFill>
                  <a:srgbClr val="FF0000"/>
                </a:solidFill>
              </a:rPr>
              <a:t>ENCODEC</a:t>
            </a:r>
            <a:r>
              <a:rPr lang="en-US" dirty="0" err="1">
                <a:solidFill>
                  <a:schemeClr val="dk1"/>
                </a:solidFill>
              </a:rPr>
              <a:t>.gersteinlab.org</a:t>
            </a:r>
            <a:endParaRPr lang="en-US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en-US" sz="1100" dirty="0">
                <a:solidFill>
                  <a:schemeClr val="dk1"/>
                </a:solidFill>
              </a:rPr>
              <a:t>J </a:t>
            </a:r>
            <a:r>
              <a:rPr lang="en-US" sz="2000" b="1" dirty="0">
                <a:solidFill>
                  <a:srgbClr val="1155CC"/>
                </a:solidFill>
              </a:rPr>
              <a:t>Zhang</a:t>
            </a:r>
            <a:r>
              <a:rPr lang="en-US" sz="1100" dirty="0">
                <a:solidFill>
                  <a:schemeClr val="dk1"/>
                </a:solidFill>
              </a:rPr>
              <a:t>, D </a:t>
            </a:r>
            <a:r>
              <a:rPr lang="en-US" sz="2000" b="1" dirty="0">
                <a:solidFill>
                  <a:srgbClr val="1155CC"/>
                </a:solidFill>
              </a:rPr>
              <a:t>Lee</a:t>
            </a:r>
            <a:r>
              <a:rPr lang="en-US" sz="1100" dirty="0">
                <a:solidFill>
                  <a:schemeClr val="dk1"/>
                </a:solidFill>
              </a:rPr>
              <a:t>, V Dhiman, P Jiang, J Xu, P McGillivray…. S Liu, K White</a:t>
            </a:r>
          </a:p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en-US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en-US" dirty="0" err="1">
                <a:solidFill>
                  <a:schemeClr val="dk1"/>
                </a:solidFill>
              </a:rPr>
              <a:t>github.com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gersteinlab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TopicNet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en-US" sz="1100" dirty="0">
                <a:solidFill>
                  <a:schemeClr val="dk1"/>
                </a:solidFill>
              </a:rPr>
              <a:t>S </a:t>
            </a:r>
            <a:r>
              <a:rPr lang="en-US" sz="2000" b="1" dirty="0">
                <a:solidFill>
                  <a:srgbClr val="1155CC"/>
                </a:solidFill>
              </a:rPr>
              <a:t>Lou</a:t>
            </a:r>
            <a:r>
              <a:rPr lang="en-US" sz="1100" dirty="0">
                <a:solidFill>
                  <a:schemeClr val="dk1"/>
                </a:solidFill>
              </a:rPr>
              <a:t>, T </a:t>
            </a:r>
            <a:r>
              <a:rPr lang="en-US" sz="2000" b="1" dirty="0">
                <a:solidFill>
                  <a:srgbClr val="1155CC"/>
                </a:solidFill>
              </a:rPr>
              <a:t>Li</a:t>
            </a:r>
            <a:r>
              <a:rPr lang="en-US" sz="1100" dirty="0">
                <a:solidFill>
                  <a:schemeClr val="dk1"/>
                </a:solidFill>
              </a:rPr>
              <a:t>, X Kong, J Zhang, J Liu, D Li</a:t>
            </a:r>
          </a:p>
          <a:p>
            <a:pPr>
              <a:buSzPct val="25000"/>
            </a:pPr>
            <a:endParaRPr lang="en-US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en-US" sz="1100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en" sz="1100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en-US" sz="1100" dirty="0"/>
          </a:p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endParaRPr lang="en" sz="2000" b="1" dirty="0">
              <a:solidFill>
                <a:srgbClr val="1155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012541" y="2293599"/>
            <a:ext cx="48301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61111"/>
            </a:pPr>
            <a:r>
              <a:rPr lang="en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Ack</a:t>
            </a:r>
            <a:r>
              <a:rPr lang="en" sz="1200" dirty="0">
                <a:solidFill>
                  <a:schemeClr val="dk1"/>
                </a:solidFill>
              </a:rPr>
              <a:t>nowledgments</a:t>
            </a:r>
            <a:r>
              <a:rPr lang="en-US" sz="1200" dirty="0">
                <a:solidFill>
                  <a:schemeClr val="dk1"/>
                </a:solidFill>
              </a:rPr>
              <a:t>!    </a:t>
            </a:r>
            <a:r>
              <a:rPr lang="en" sz="1200" dirty="0">
                <a:solidFill>
                  <a:schemeClr val="dk1"/>
                </a:solidFill>
              </a:rPr>
              <a:t>Also, Hiring</a:t>
            </a:r>
            <a:r>
              <a:rPr lang="en-US" sz="1200" dirty="0"/>
              <a:t>:</a:t>
            </a:r>
            <a:r>
              <a:rPr lang="en" sz="1200" dirty="0"/>
              <a:t> See</a:t>
            </a:r>
            <a:r>
              <a:rPr lang="en" sz="1800" b="1" dirty="0">
                <a:solidFill>
                  <a:srgbClr val="00B050"/>
                </a:solidFill>
              </a:rPr>
              <a:t> </a:t>
            </a:r>
            <a:r>
              <a:rPr lang="en" sz="2200" b="1" dirty="0" err="1">
                <a:solidFill>
                  <a:srgbClr val="00B050"/>
                </a:solidFill>
              </a:rPr>
              <a:t>Jobs</a:t>
            </a:r>
            <a:r>
              <a:rPr lang="en" sz="1200" dirty="0" err="1"/>
              <a:t>.gersteinlab.org</a:t>
            </a:r>
            <a:endParaRPr lang="en" sz="1200" dirty="0"/>
          </a:p>
          <a:p>
            <a:endParaRPr lang="en-US" sz="1200" dirty="0"/>
          </a:p>
        </p:txBody>
      </p:sp>
      <p:pic>
        <p:nvPicPr>
          <p:cNvPr id="7" name="Picture 6" descr="A vase of flowers sits in front of a building&#10;&#10;Description automatically generated">
            <a:extLst>
              <a:ext uri="{FF2B5EF4-FFF2-40B4-BE49-F238E27FC236}">
                <a16:creationId xmlns:a16="http://schemas.microsoft.com/office/drawing/2014/main" id="{1509FA1F-D029-A04A-B9F5-0338EAF06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44" y="147050"/>
            <a:ext cx="3318011" cy="4815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93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7" y="0"/>
            <a:ext cx="8059380" cy="48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39768"/>
      </p:ext>
    </p:extLst>
  </p:cSld>
  <p:clrMapOvr>
    <a:masterClrMapping/>
  </p:clrMapOvr>
  <p:transition advTm="157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Info about this talk</a:t>
            </a:r>
          </a:p>
        </p:txBody>
      </p:sp>
      <p:sp>
        <p:nvSpPr>
          <p:cNvPr id="1894" name="Shape 1894"/>
          <p:cNvSpPr txBox="1">
            <a:spLocks noGrp="1"/>
          </p:cNvSpPr>
          <p:nvPr>
            <p:ph type="body" idx="1"/>
          </p:nvPr>
        </p:nvSpPr>
        <p:spPr>
          <a:xfrm>
            <a:off x="457200" y="934278"/>
            <a:ext cx="8229600" cy="39915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No Conflicts</a:t>
            </a:r>
          </a:p>
          <a:p>
            <a:pPr marL="461963" lvl="0" indent="0" rtl="0">
              <a:spcBef>
                <a:spcPts val="0"/>
              </a:spcBef>
              <a:buNone/>
            </a:pPr>
            <a:r>
              <a:rPr lang="en-US" sz="1400" dirty="0"/>
              <a:t>Unless explicitly listed here. There are no conflicts of interest relevant to the material in this talk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General PERMISSIONS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This Presentation is copyright Mark Gerstein, Yale University, 201</a:t>
            </a:r>
            <a:r>
              <a:rPr lang="en-US" sz="1400" dirty="0"/>
              <a:t>9</a:t>
            </a:r>
            <a:r>
              <a:rPr lang="en" sz="1400" dirty="0"/>
              <a:t>. </a:t>
            </a:r>
          </a:p>
          <a:p>
            <a:pPr marL="457200" lvl="0" indent="-381000"/>
            <a:r>
              <a:rPr lang="en" sz="1400" dirty="0"/>
              <a:t>Please read permissions statement at </a:t>
            </a:r>
            <a:br>
              <a:rPr lang="en-US" sz="1400" dirty="0"/>
            </a:br>
            <a:r>
              <a:rPr lang="en-US" sz="2000" b="1" dirty="0" err="1"/>
              <a:t>sites.gersteinlab.org</a:t>
            </a:r>
            <a:r>
              <a:rPr lang="en-US" sz="2000" b="1" dirty="0"/>
              <a:t>/Permissions</a:t>
            </a:r>
            <a:endParaRPr lang="en" sz="1400" b="1" dirty="0"/>
          </a:p>
          <a:p>
            <a:pPr marL="457200" lvl="0" indent="-381000" rtl="0">
              <a:spcBef>
                <a:spcPts val="0"/>
              </a:spcBef>
            </a:pPr>
            <a:r>
              <a:rPr lang="en-US" sz="1400" dirty="0"/>
              <a:t>Basically, f</a:t>
            </a:r>
            <a:r>
              <a:rPr lang="en" sz="1400" dirty="0"/>
              <a:t>eel free to use slides &amp; images in the talk with PROPER acknowledgement (via citation to relevant papers or </a:t>
            </a:r>
            <a:r>
              <a:rPr lang="en-US" sz="1400" dirty="0"/>
              <a:t>website </a:t>
            </a:r>
            <a:r>
              <a:rPr lang="en" sz="1400" dirty="0"/>
              <a:t>link). Paper references in the talk were mostly from </a:t>
            </a:r>
            <a:r>
              <a:rPr lang="en" sz="1400" dirty="0" err="1"/>
              <a:t>Papers.GersteinLab.org</a:t>
            </a:r>
            <a:r>
              <a:rPr lang="en" sz="1400" dirty="0"/>
              <a:t>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PHOTOS &amp; IMAGES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100" dirty="0"/>
              <a:t>For thoughts on the source and permissions of many of the photos and clipped images in this presentation see </a:t>
            </a:r>
            <a:r>
              <a:rPr lang="en" sz="1100" dirty="0" err="1"/>
              <a:t>streams.gerstein.info</a:t>
            </a:r>
            <a:r>
              <a:rPr lang="en" sz="1100" dirty="0"/>
              <a:t> . In particular, many of the images have particular EXIF tags, such as  </a:t>
            </a:r>
            <a:r>
              <a:rPr lang="en" sz="1100" dirty="0" err="1"/>
              <a:t>kwpotppt</a:t>
            </a:r>
            <a:r>
              <a:rPr lang="en" sz="1100" dirty="0"/>
              <a:t> , that can be easily queried from </a:t>
            </a:r>
            <a:r>
              <a:rPr lang="en" sz="1100" dirty="0" err="1"/>
              <a:t>flickr</a:t>
            </a:r>
            <a:r>
              <a:rPr lang="en" sz="1100" dirty="0"/>
              <a:t>, </a:t>
            </a:r>
            <a:r>
              <a:rPr lang="en" sz="1100" dirty="0" err="1"/>
              <a:t>viz</a:t>
            </a:r>
            <a:r>
              <a:rPr lang="en" sz="1100" dirty="0"/>
              <a:t>: </a:t>
            </a:r>
            <a:r>
              <a:rPr lang="en" sz="1100" dirty="0" err="1"/>
              <a:t>flickr.com</a:t>
            </a:r>
            <a:r>
              <a:rPr lang="en" sz="1100" dirty="0"/>
              <a:t>/photos/</a:t>
            </a:r>
            <a:r>
              <a:rPr lang="en" sz="1100" dirty="0" err="1"/>
              <a:t>mbgmbg</a:t>
            </a:r>
            <a:r>
              <a:rPr lang="en" sz="1100" dirty="0"/>
              <a:t>/tags/</a:t>
            </a:r>
            <a:r>
              <a:rPr lang="en" sz="1100" dirty="0" err="1"/>
              <a:t>kwpotppt</a:t>
            </a:r>
            <a:r>
              <a:rPr lang="en" sz="1100" dirty="0"/>
              <a:t> </a:t>
            </a:r>
            <a:br>
              <a:rPr lang="en" dirty="0"/>
            </a:b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0118" y="130192"/>
            <a:ext cx="8271036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defTabSz="681038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Extension of the canonical model of drivers and passengers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136" y="739793"/>
            <a:ext cx="6121027" cy="4152232"/>
            <a:chOff x="1488574" y="689879"/>
            <a:chExt cx="9163527" cy="6216131"/>
          </a:xfrm>
        </p:grpSpPr>
        <p:pic>
          <p:nvPicPr>
            <p:cNvPr id="59393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76"/>
            <a:stretch/>
          </p:blipFill>
          <p:spPr bwMode="auto">
            <a:xfrm>
              <a:off x="1828806" y="767712"/>
              <a:ext cx="8823295" cy="613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1488574" y="689879"/>
              <a:ext cx="536022" cy="35064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461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kern="1200">
                <a:latin typeface="Arial" pitchFamily="-65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1858C7-319E-7646-98AB-F0EED6BB7281}"/>
              </a:ext>
            </a:extLst>
          </p:cNvPr>
          <p:cNvSpPr txBox="1"/>
          <p:nvPr/>
        </p:nvSpPr>
        <p:spPr>
          <a:xfrm rot="16200000">
            <a:off x="7029308" y="1325362"/>
            <a:ext cx="377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[Kumar,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Warrell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et al. (’20, in press)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Cell +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biorxiv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22126-4CBC-484C-ACB3-88C965490C58}"/>
              </a:ext>
            </a:extLst>
          </p:cNvPr>
          <p:cNvSpPr txBox="1"/>
          <p:nvPr/>
        </p:nvSpPr>
        <p:spPr>
          <a:xfrm>
            <a:off x="6454430" y="974016"/>
            <a:ext cx="1443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Coding regions are only ~1-2% of the genome yet contain almost all the drivers. </a:t>
            </a:r>
          </a:p>
          <a:p>
            <a:endParaRPr lang="en-US" dirty="0"/>
          </a:p>
          <a:p>
            <a:r>
              <a:rPr lang="en-US" dirty="0"/>
              <a:t>Open Q: </a:t>
            </a:r>
            <a:br>
              <a:rPr lang="en-US" dirty="0"/>
            </a:br>
            <a:r>
              <a:rPr lang="en-US" dirty="0"/>
              <a:t>what is the role of the non-coding genome in cancer?</a:t>
            </a:r>
          </a:p>
        </p:txBody>
      </p:sp>
    </p:spTree>
    <p:extLst>
      <p:ext uri="{BB962C8B-B14F-4D97-AF65-F5344CB8AC3E}">
        <p14:creationId xmlns:p14="http://schemas.microsoft.com/office/powerpoint/2010/main" val="45318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0486" y="79262"/>
            <a:ext cx="5054770" cy="609600"/>
          </a:xfrm>
          <a:prstGeom prst="rect">
            <a:avLst/>
          </a:prstGeom>
        </p:spPr>
        <p:txBody>
          <a:bodyPr lIns="68579" tIns="34289" rIns="68579" bIns="34289"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l" defTabSz="681038" eaLnBrk="1" fontAlgn="auto" hangingPunct="1">
              <a:spcAft>
                <a:spcPts val="0"/>
              </a:spcAft>
              <a:defRPr/>
            </a:pPr>
            <a:r>
              <a:rPr lang="en-US" sz="2000" b="0" dirty="0">
                <a:latin typeface="Helvetica Neue" charset="0"/>
                <a:ea typeface="Helvetica Neue" charset="0"/>
                <a:cs typeface="Helvetica Neue" charset="0"/>
              </a:rPr>
              <a:t>PCAWG : most comprehensive resource for cancer whole genome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3830" y="3453999"/>
            <a:ext cx="3324034" cy="141192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14308" indent="-214308" defTabSz="685783">
              <a:buFont typeface="Arial" charset="0"/>
              <a:buChar char="•"/>
            </a:pPr>
            <a:r>
              <a:rPr lang="en-US" sz="1600" b="1" kern="1200" dirty="0">
                <a:ea typeface="+mn-ea"/>
                <a:cs typeface="+mn-cs"/>
              </a:rPr>
              <a:t>Union of TCGA-ICGC efforts </a:t>
            </a:r>
          </a:p>
          <a:p>
            <a:pPr marL="214308" indent="-214308" defTabSz="685783">
              <a:buFont typeface="Arial" charset="0"/>
              <a:buChar char="•"/>
            </a:pPr>
            <a:endParaRPr lang="en-US" sz="1425" kern="1200" dirty="0">
              <a:ea typeface="+mn-ea"/>
              <a:cs typeface="+mn-cs"/>
            </a:endParaRPr>
          </a:p>
          <a:p>
            <a:pPr marL="214308" indent="-214308" defTabSz="685783">
              <a:buFont typeface="Arial" charset="0"/>
              <a:buChar char="•"/>
            </a:pPr>
            <a:r>
              <a:rPr lang="en-US" sz="1425" kern="1200" dirty="0">
                <a:ea typeface="+mn-ea"/>
                <a:cs typeface="+mn-cs"/>
              </a:rPr>
              <a:t>Jointly analyzing ~2800 whole genome tumor/normal pairs</a:t>
            </a:r>
          </a:p>
          <a:p>
            <a:pPr marL="557199" lvl="1" indent="-214308" defTabSz="685783">
              <a:buFont typeface="Wingdings" charset="2"/>
              <a:buChar char="Ø"/>
            </a:pPr>
            <a:r>
              <a:rPr lang="en-US" sz="1425" kern="1200" dirty="0">
                <a:ea typeface="+mn-ea"/>
                <a:cs typeface="+mn-cs"/>
              </a:rPr>
              <a:t>&gt; 580 researchers	</a:t>
            </a:r>
          </a:p>
          <a:p>
            <a:pPr marL="557199" lvl="1" indent="-214308" defTabSz="685783">
              <a:buFont typeface="Wingdings" charset="2"/>
              <a:buChar char="Ø"/>
            </a:pPr>
            <a:r>
              <a:rPr lang="en-US" sz="1425" kern="1200" dirty="0">
                <a:ea typeface="+mn-ea"/>
                <a:cs typeface="+mn-cs"/>
              </a:rPr>
              <a:t>~30M total somatic SNVs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3" y="1332671"/>
            <a:ext cx="5054770" cy="1841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3" y="3173768"/>
            <a:ext cx="5075681" cy="1008765"/>
          </a:xfrm>
          <a:prstGeom prst="rect">
            <a:avLst/>
          </a:prstGeom>
        </p:spPr>
      </p:pic>
      <p:sp>
        <p:nvSpPr>
          <p:cNvPr id="12" name="Shape 198"/>
          <p:cNvSpPr/>
          <p:nvPr/>
        </p:nvSpPr>
        <p:spPr>
          <a:xfrm>
            <a:off x="497001" y="4464762"/>
            <a:ext cx="2506082" cy="386371"/>
          </a:xfrm>
          <a:prstGeom prst="rect">
            <a:avLst/>
          </a:prstGeom>
          <a:noFill/>
          <a:ln>
            <a:noFill/>
          </a:ln>
        </p:spPr>
        <p:txBody>
          <a:bodyPr wrap="square" lIns="68567" tIns="34274" rIns="68567" bIns="34274" anchor="t" anchorCtr="0">
            <a:noAutofit/>
          </a:bodyPr>
          <a:lstStyle/>
          <a:p>
            <a:pPr defTabSz="685783">
              <a:buSzPct val="25000"/>
            </a:pPr>
            <a:r>
              <a:rPr lang="en-US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Adapted from Campbell et. al.</a:t>
            </a:r>
            <a:r>
              <a:rPr lang="en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, </a:t>
            </a:r>
            <a:r>
              <a:rPr lang="en-US" sz="900" kern="1200" dirty="0" err="1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bioRxiv</a:t>
            </a:r>
            <a:r>
              <a:rPr lang="en-US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 (</a:t>
            </a:r>
            <a:r>
              <a:rPr lang="mr-IN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’</a:t>
            </a:r>
            <a:r>
              <a:rPr lang="en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1</a:t>
            </a:r>
            <a:r>
              <a:rPr lang="en-US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7). </a:t>
            </a:r>
            <a:br>
              <a:rPr lang="en-US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</a:br>
            <a:r>
              <a:rPr lang="en-US" sz="900" kern="1200" dirty="0">
                <a:solidFill>
                  <a:srgbClr val="808080"/>
                </a:solidFill>
                <a:latin typeface="Helvetica"/>
                <a:ea typeface="Helvetica Neue"/>
                <a:cs typeface="Helvetica"/>
                <a:sym typeface="Helvetica Neue"/>
              </a:rPr>
              <a:t>Now published as Nature 578: 82–93 (2020)</a:t>
            </a:r>
          </a:p>
          <a:p>
            <a:pPr defTabSz="685783">
              <a:buSzPct val="25000"/>
            </a:pPr>
            <a:endParaRPr lang="en-US" sz="900" kern="1200" dirty="0">
              <a:solidFill>
                <a:srgbClr val="808080"/>
              </a:solidFill>
              <a:latin typeface="Helvetica"/>
              <a:ea typeface="Helvetica Neue"/>
              <a:cs typeface="Helvetica"/>
              <a:sym typeface="Helvetica Neue"/>
            </a:endParaRPr>
          </a:p>
          <a:p>
            <a:pPr defTabSz="685783">
              <a:buSzPct val="25000"/>
            </a:pPr>
            <a:endParaRPr lang="en" sz="900" kern="1200" dirty="0">
              <a:solidFill>
                <a:srgbClr val="808080"/>
              </a:solidFill>
              <a:latin typeface="Helvetica"/>
              <a:ea typeface="Helvetica Neue"/>
              <a:cs typeface="Helvetica"/>
              <a:sym typeface="Helvetica Neue"/>
            </a:endParaRPr>
          </a:p>
        </p:txBody>
      </p:sp>
      <p:pic>
        <p:nvPicPr>
          <p:cNvPr id="2050" name="Picture 2" descr="Unprecedented study yields most comprehensive map of cancer genomes to date">
            <a:extLst>
              <a:ext uri="{FF2B5EF4-FFF2-40B4-BE49-F238E27FC236}">
                <a16:creationId xmlns:a16="http://schemas.microsoft.com/office/drawing/2014/main" id="{AB6A6C49-69D7-4C40-8FD3-FF6208CC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99" y="65788"/>
            <a:ext cx="2451606" cy="32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95879"/>
      </p:ext>
    </p:extLst>
  </p:cSld>
  <p:clrMapOvr>
    <a:masterClrMapping/>
  </p:clrMapOvr>
  <p:transition advTm="3132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7ECD7D-1579-3F4C-A99D-4420B82B7C33}"/>
              </a:ext>
            </a:extLst>
          </p:cNvPr>
          <p:cNvGrpSpPr/>
          <p:nvPr/>
        </p:nvGrpSpPr>
        <p:grpSpPr>
          <a:xfrm>
            <a:off x="922492" y="356049"/>
            <a:ext cx="7030660" cy="4909833"/>
            <a:chOff x="979225" y="787751"/>
            <a:chExt cx="7402775" cy="56183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3A1BCF-EC65-8D4A-9769-5CE80D24C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27" t="4460" b="5138"/>
            <a:stretch/>
          </p:blipFill>
          <p:spPr>
            <a:xfrm>
              <a:off x="979225" y="787751"/>
              <a:ext cx="7243146" cy="528728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9F141D-E56F-7B44-A329-C2530BCB0D36}"/>
                </a:ext>
              </a:extLst>
            </p:cNvPr>
            <p:cNvSpPr/>
            <p:nvPr/>
          </p:nvSpPr>
          <p:spPr>
            <a:xfrm>
              <a:off x="7866993" y="6201103"/>
              <a:ext cx="515007" cy="20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15E522-57AF-7B45-AD80-73EF4C43C7E9}"/>
              </a:ext>
            </a:extLst>
          </p:cNvPr>
          <p:cNvSpPr txBox="1"/>
          <p:nvPr/>
        </p:nvSpPr>
        <p:spPr>
          <a:xfrm>
            <a:off x="4287579" y="95693"/>
            <a:ext cx="1923604" cy="16158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http://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encodec.encodeproject.org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6865175" y="2831092"/>
            <a:ext cx="424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[Zhang et al. (‘20),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biorxiv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 + Nat. Comm. (in press)]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6F8EC-F2B1-3441-85B5-57B75EC77288}"/>
              </a:ext>
            </a:extLst>
          </p:cNvPr>
          <p:cNvSpPr/>
          <p:nvPr/>
        </p:nvSpPr>
        <p:spPr>
          <a:xfrm>
            <a:off x="4287579" y="4046018"/>
            <a:ext cx="3933929" cy="1008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8F1AA-B6FF-C647-BFD9-38FE1FB8B5F3}"/>
              </a:ext>
            </a:extLst>
          </p:cNvPr>
          <p:cNvSpPr/>
          <p:nvPr/>
        </p:nvSpPr>
        <p:spPr>
          <a:xfrm>
            <a:off x="4287579" y="1752600"/>
            <a:ext cx="3665573" cy="26500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ENCODE 3">
            <a:extLst>
              <a:ext uri="{FF2B5EF4-FFF2-40B4-BE49-F238E27FC236}">
                <a16:creationId xmlns:a16="http://schemas.microsoft.com/office/drawing/2014/main" id="{2DE91019-B430-BD4D-93B1-DFC4F2F6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3845"/>
            <a:ext cx="2102072" cy="27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5EB88-7B5F-D14E-8685-94DDC93CBDED}"/>
              </a:ext>
            </a:extLst>
          </p:cNvPr>
          <p:cNvSpPr txBox="1"/>
          <p:nvPr/>
        </p:nvSpPr>
        <p:spPr>
          <a:xfrm>
            <a:off x="6925862" y="2716101"/>
            <a:ext cx="1737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Comprehensive non-coding Annotation</a:t>
            </a:r>
          </a:p>
          <a:p>
            <a:endParaRPr lang="en-US" sz="1600" dirty="0"/>
          </a:p>
          <a:p>
            <a:r>
              <a:rPr lang="en-US" sz="1600" dirty="0"/>
              <a:t>Applicable to cancer genomics</a:t>
            </a:r>
          </a:p>
        </p:txBody>
      </p:sp>
    </p:spTree>
    <p:extLst>
      <p:ext uri="{BB962C8B-B14F-4D97-AF65-F5344CB8AC3E}">
        <p14:creationId xmlns:p14="http://schemas.microsoft.com/office/powerpoint/2010/main" val="100315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8916425" y="3060000"/>
            <a:ext cx="529200" cy="214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407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ctr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Topics in Precision Oncology: </a:t>
            </a:r>
            <a:b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latin typeface="Helvetica Neue"/>
                <a:ea typeface="Helvetica Neue"/>
                <a:cs typeface="Helvetica Neue"/>
                <a:sym typeface="Helvetica Neue"/>
              </a:rPr>
              <a:t>Addressing the role of the non-coding genome in cancer</a:t>
            </a:r>
            <a:endParaRPr lang="en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301"/>
          <p:cNvSpPr txBox="1">
            <a:spLocks noGrp="1"/>
          </p:cNvSpPr>
          <p:nvPr>
            <p:ph type="body" idx="4294967295"/>
          </p:nvPr>
        </p:nvSpPr>
        <p:spPr>
          <a:xfrm>
            <a:off x="439911" y="931862"/>
            <a:ext cx="5516752" cy="421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0" tIns="46025" rIns="92050" bIns="46025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Background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Drivers v passenger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Coding v noncoding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latin typeface="Helvetica Neue"/>
                <a:ea typeface="Helvetica Neue"/>
                <a:cs typeface="Helvetica Neue"/>
                <a:sym typeface="Helvetica Neue"/>
              </a:rPr>
              <a:t>Pcawg</a:t>
            </a: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 &amp; encode 3</a:t>
            </a: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b="1" u="sng" dirty="0"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Additive-Effects model to measure the Impact of non-coding v coding mutations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Repurposing a formalism from germline genetics for missing heritability to cancer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Using it to assess the overall Impact of passengers v drivers, non-coding vs coding, distal vs proximal non-coding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Notable effect, particularly for non-coding passengers, in addition to known coding drivers.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Recasting as a predictive model </a:t>
            </a:r>
            <a:b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dirty="0">
                <a:latin typeface="Helvetica Neue"/>
                <a:ea typeface="Helvetica Neue"/>
                <a:cs typeface="Helvetica Neue"/>
                <a:sym typeface="Helvetica Neue"/>
              </a:rPr>
              <a:t>to est. number of weak drivers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endParaRPr lang="en-US" b="1" u="sng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924F-F0B4-3449-9547-74E5B8F09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663" y="931862"/>
            <a:ext cx="2425336" cy="4052810"/>
          </a:xfr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r>
              <a:rPr lang="en-US" sz="1800" b="1" u="sng" dirty="0">
                <a:latin typeface="Helvetica Neue" charset="0"/>
                <a:ea typeface="Helvetica Neue" charset="0"/>
                <a:cs typeface="Helvetica Neue" charset="0"/>
              </a:rPr>
              <a:t>Network Rewiring in Cancer</a:t>
            </a:r>
            <a:endParaRPr lang="en" sz="1800" b="1" u="sng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latin typeface="Helvetica Neue"/>
                <a:ea typeface="Helvetica Neue"/>
                <a:cs typeface="Helvetica Neue"/>
              </a:rPr>
              <a:t>Large-scale ENCODE chip-seq data highlights TFs changing  targets greatly in oncogenesis. (Focus on CML)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latin typeface="Helvetica Neue"/>
                <a:ea typeface="Helvetica Neue"/>
                <a:cs typeface="Helvetica Neue"/>
              </a:rPr>
              <a:t>TopicNet</a:t>
            </a:r>
            <a:r>
              <a:rPr lang="en-US" sz="1400" dirty="0">
                <a:latin typeface="Helvetica Neue"/>
                <a:ea typeface="Helvetica Neue"/>
                <a:cs typeface="Helvetica Neue"/>
              </a:rPr>
              <a:t> LDA approach (from text-mining) finds regulators that greatly change their gene communities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4394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8916425" y="3060000"/>
            <a:ext cx="529200" cy="214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407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wrap="square" lIns="92050" tIns="46025" rIns="92050" bIns="46025" anchor="ctr" anchorCtr="0">
            <a:no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Topics in Precision Oncology: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Addressing the role of the non-coding genome in cancer</a:t>
            </a:r>
            <a:endParaRPr lang="en" sz="12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301"/>
          <p:cNvSpPr txBox="1">
            <a:spLocks noGrp="1"/>
          </p:cNvSpPr>
          <p:nvPr>
            <p:ph type="body" idx="4294967295"/>
          </p:nvPr>
        </p:nvSpPr>
        <p:spPr>
          <a:xfrm>
            <a:off x="439911" y="931862"/>
            <a:ext cx="5516752" cy="421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2050" tIns="46025" rIns="92050" bIns="46025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Background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Drivers v passenger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v noncoding</a:t>
            </a:r>
          </a:p>
          <a:p>
            <a:pPr marL="427435" lvl="2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Pcawg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encode 3</a:t>
            </a: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171450"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b="1" u="sng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Additive-Effects model to measure the Impact of non-coding v coding mutations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Repurposing a formalism from germline genetics for missing heritability to cancer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it to assess the overall Impact of passengers v drivers, non-coding vs coding, distal vs proximal non-coding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Notable effect, particularly for non-coding passengers, in addition to known coding drivers.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Recasting as a predictive model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est. number of weak drivers 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924F-F0B4-3449-9547-74E5B8F09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663" y="931862"/>
            <a:ext cx="2425336" cy="4052810"/>
          </a:xfr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FFFFFF"/>
              </a:buClr>
              <a:buFont typeface="Helvetica Neue"/>
            </a:pPr>
            <a:r>
              <a:rPr lang="en-US" sz="1800" b="1" u="sng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Network Rewiring in Cancer</a:t>
            </a:r>
            <a:endParaRPr lang="en" sz="1800" b="1" u="sng" dirty="0">
              <a:solidFill>
                <a:srgbClr val="00B0F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Large-scale ENCODE chip-seq data highlights TFs changing  targets greatly in oncogenesis. (Focus on CML)</a:t>
            </a:r>
          </a:p>
          <a:p>
            <a:pPr lvl="1" indent="-228600">
              <a:spcBef>
                <a:spcPts val="400"/>
              </a:spcBef>
              <a:buClr>
                <a:srgbClr val="FFFFFF"/>
              </a:buClr>
              <a:buFont typeface="Helvetica Neue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TopicNet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 LDA approach (from text-mining) finds regulators that greatly change their gene communities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73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1" y="1192600"/>
            <a:ext cx="1776239" cy="258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82" y="749975"/>
            <a:ext cx="1488134" cy="1940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754" y="1091665"/>
            <a:ext cx="3251979" cy="298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365" y="4062800"/>
            <a:ext cx="1762125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374" y="2690003"/>
            <a:ext cx="2437151" cy="1618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3518" y="-190631"/>
            <a:ext cx="8585305" cy="994172"/>
          </a:xfrm>
        </p:spPr>
        <p:txBody>
          <a:bodyPr>
            <a:normAutofit/>
          </a:bodyPr>
          <a:lstStyle/>
          <a:p>
            <a:r>
              <a:rPr lang="en-US" sz="2800"/>
              <a:t>Relating Germline Missing </a:t>
            </a:r>
            <a:r>
              <a:rPr lang="en-US" sz="2800" dirty="0"/>
              <a:t>Heritability </a:t>
            </a:r>
            <a:r>
              <a:rPr lang="en-US" sz="2800"/>
              <a:t>to Cancer Studies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758" y="1477615"/>
                <a:ext cx="77397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lang="en-US" sz="13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685800">
                  <a:defRPr/>
                </a:pPr>
                <a:endParaRPr lang="en-US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58" y="1477615"/>
                <a:ext cx="773975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10800000">
            <a:off x="2339886" y="2301841"/>
            <a:ext cx="56006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90138" y="2301842"/>
            <a:ext cx="56006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52" y="864736"/>
            <a:ext cx="1952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Organismal trait: </a:t>
            </a:r>
            <a:r>
              <a:rPr lang="en-US" sz="1350" kern="1200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Height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5506" y="496732"/>
            <a:ext cx="2145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Subclonal trait in cancer: </a:t>
            </a:r>
            <a:r>
              <a:rPr lang="en-US" sz="1350" kern="1200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Growth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8759" y="568014"/>
            <a:ext cx="21729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Population level definitions:</a:t>
            </a:r>
          </a:p>
          <a:p>
            <a:pPr defTabSz="685800">
              <a:defRPr/>
            </a:pPr>
            <a:r>
              <a:rPr lang="en-US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Parent-offspring heritability;</a:t>
            </a:r>
          </a:p>
          <a:p>
            <a:pPr defTabSz="685800">
              <a:defRPr/>
            </a:pPr>
            <a:r>
              <a:rPr lang="en-US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Twin-based heritability </a:t>
            </a:r>
            <a:r>
              <a:rPr lang="mr-IN" sz="135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lang="en-US" sz="135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125" y="3953884"/>
            <a:ext cx="32929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kern="120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SNP-based polygenic &amp; additive model:</a:t>
            </a:r>
            <a:endParaRPr lang="en-US" sz="15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8606" y="4614454"/>
            <a:ext cx="511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Trait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4195" y="4614455"/>
            <a:ext cx="10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Covariates &amp; fixed effects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9852" y="4614455"/>
            <a:ext cx="1621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Genetic predictors &amp; random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1720" y="4614454"/>
            <a:ext cx="16214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Environmental noise</a:t>
            </a:r>
          </a:p>
        </p:txBody>
      </p:sp>
      <p:cxnSp>
        <p:nvCxnSpPr>
          <p:cNvPr id="20" name="Straight Arrow Connector 19"/>
          <p:cNvCxnSpPr>
            <a:stCxn id="15" idx="0"/>
          </p:cNvCxnSpPr>
          <p:nvPr/>
        </p:nvCxnSpPr>
        <p:spPr>
          <a:xfrm flipV="1">
            <a:off x="2644281" y="4308571"/>
            <a:ext cx="1021264" cy="3058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flipV="1">
            <a:off x="3685420" y="4410849"/>
            <a:ext cx="441182" cy="2036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</p:cNvCxnSpPr>
          <p:nvPr/>
        </p:nvCxnSpPr>
        <p:spPr>
          <a:xfrm flipH="1" flipV="1">
            <a:off x="4733422" y="4395861"/>
            <a:ext cx="407364" cy="2185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0"/>
          </p:cNvCxnSpPr>
          <p:nvPr/>
        </p:nvCxnSpPr>
        <p:spPr>
          <a:xfrm flipH="1" flipV="1">
            <a:off x="5335492" y="4410849"/>
            <a:ext cx="1426964" cy="2036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9412" y="4272350"/>
                <a:ext cx="11383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500" i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lang="en-US" sz="150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+mn-ea"/>
                              <a:cs typeface="+mn-cs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2" y="4272350"/>
                <a:ext cx="1138345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594629" y="4115196"/>
            <a:ext cx="225849" cy="26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51601" y="3234449"/>
            <a:ext cx="225849" cy="26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04410" y="4107801"/>
                <a:ext cx="626165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b="1" kern="1200">
                          <a:solidFill>
                            <a:prstClr val="black"/>
                          </a:solidFill>
                          <a:latin typeface="Cambria Math" charset="0"/>
                          <a:ea typeface="+mn-ea"/>
                          <a:cs typeface="+mn-cs"/>
                        </a:rPr>
                        <m:t>𝐙</m:t>
                      </m:r>
                    </m:oMath>
                  </m:oMathPara>
                </a14:m>
                <a:endParaRPr lang="en-US" sz="1650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10" y="4107801"/>
                <a:ext cx="626165" cy="346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6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915"/>
            <a:ext cx="7886700" cy="994172"/>
          </a:xfrm>
        </p:spPr>
        <p:txBody>
          <a:bodyPr/>
          <a:lstStyle/>
          <a:p>
            <a:r>
              <a:rPr lang="en-US" dirty="0"/>
              <a:t>Missing heritability for height &amp; other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20840"/>
            <a:ext cx="7886700" cy="3263504"/>
          </a:xfrm>
        </p:spPr>
        <p:txBody>
          <a:bodyPr/>
          <a:lstStyle/>
          <a:p>
            <a:r>
              <a:rPr lang="en-US" dirty="0"/>
              <a:t>Height is a highly polygenic trait: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other traits have substantial missing GWAS-based heritability</a:t>
            </a:r>
            <a:r>
              <a:rPr lang="en-US" baseline="30000" dirty="0"/>
              <a:t>5</a:t>
            </a:r>
            <a:r>
              <a:rPr lang="en-US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7240" y="1326059"/>
          <a:ext cx="7351777" cy="1394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SNP</a:t>
                      </a:r>
                      <a:r>
                        <a:rPr lang="en-US" sz="1000" baseline="0" dirty="0"/>
                        <a:t> category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# SNPs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Heritability estimate</a:t>
                      </a:r>
                      <a:r>
                        <a:rPr lang="en-US" sz="1000" baseline="0" dirty="0"/>
                        <a:t> (</a:t>
                      </a:r>
                      <a:r>
                        <a:rPr lang="en-US" sz="1000" i="1" baseline="0" dirty="0"/>
                        <a:t>h</a:t>
                      </a:r>
                      <a:r>
                        <a:rPr lang="en-US" sz="1000" i="1" baseline="30000" dirty="0"/>
                        <a:t>2</a:t>
                      </a:r>
                      <a:r>
                        <a:rPr lang="en-US" sz="1000" baseline="0" dirty="0"/>
                        <a:t>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GWAS SNPs</a:t>
                      </a:r>
                      <a:r>
                        <a:rPr lang="en-US" sz="1000" baseline="30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~0.05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Common</a:t>
                      </a:r>
                      <a:r>
                        <a:rPr lang="en-US" sz="1000" baseline="0" dirty="0"/>
                        <a:t> SNPs</a:t>
                      </a:r>
                      <a:r>
                        <a:rPr lang="en-US" sz="1000" baseline="30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~295K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0.54 (SE 0.1)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err="1"/>
                        <a:t>Common+rare</a:t>
                      </a:r>
                      <a:r>
                        <a:rPr lang="en-US" sz="1000" dirty="0"/>
                        <a:t> SNPs</a:t>
                      </a:r>
                      <a:r>
                        <a:rPr lang="en-US" sz="1000" baseline="30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47.1M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0.79 (SE 0.09)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aseline="0" dirty="0"/>
                        <a:t>Population estimate (twins)</a:t>
                      </a:r>
                      <a:r>
                        <a:rPr lang="en-US" sz="1000" baseline="30000" dirty="0"/>
                        <a:t>4</a:t>
                      </a:r>
                      <a:endParaRPr lang="en-US" sz="1000" baseline="0" dirty="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0.8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(2012)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" y="3612076"/>
            <a:ext cx="361188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[1] 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Weedon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M.N.,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Lango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H., Lindgren, C.M., Wallace, C., Evans, D.M.,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Mangino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M.,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Freathy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R.M., Perry, J.R., Stevens, S., Hall, A.S. and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Samani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N.J., 2008. Genome-wide association analysis identifies 20 loci that influence adult height.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Nature genetics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40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(5), p.575.</a:t>
            </a:r>
            <a:endParaRPr kumimoji="0" lang="hr-H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[2]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Yang, J., Benyamin, B., McEvoy, B.P., Gordon, S.,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Henders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A.K.,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Nyholt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D.R., Madden, P.A., Heath, A.C., Martin, N.G., Montgomery, G.W., Goddard, M.E.,</a:t>
            </a:r>
            <a:r>
              <a:rPr kumimoji="0" lang="mr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Mangal" charset="0"/>
                <a:sym typeface="Arial"/>
              </a:rPr>
              <a:t>…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Visscher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P., 2010. Common SNPs explain a large proportion of the heritability for human height.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Nature genetics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42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(7), p.565.</a:t>
            </a:r>
            <a:endParaRPr kumimoji="0" lang="hr-H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[3]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Wainschtein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P., Jain, D.P.,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Yengo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L., Zheng, Z.,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Cupples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L.A.,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Shadyab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A.H., McKnight, B., Shoemaker, B.M., Mitchell, B.D.,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Psaty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B.M.,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Kooperberg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C., </a:t>
            </a:r>
            <a:r>
              <a:rPr kumimoji="0" lang="mr-I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Mangal" charset="0"/>
                <a:sym typeface="Arial"/>
              </a:rPr>
              <a:t>…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Visscher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P., 2019. Recovery of trait heritability from whole genome sequence data. </a:t>
            </a:r>
            <a:r>
              <a:rPr kumimoji="0" lang="en-US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bioRxiv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p.588020.</a:t>
            </a:r>
            <a:endParaRPr kumimoji="0" lang="hr-H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[4]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Visscher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P.M., Brown, M.A., McCarthy, M.I. and Yang, J., 2012. Five years of GWAS discovery.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The American Journal of Human Genetics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90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(1), pp.7-24.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[5]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Manolio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T.A., Collins, F.S., Cox, N.J., Goldstein, D.B.,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Hindorff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L.A., Hunter, D.J., McCarthy, M.I., Ramos, E.M.,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Cardon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L.R.,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Chakravarti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A., Cho, J.H., and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Visscher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P., 2009. Finding the missing heritability of complex diseases.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Nature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,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461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(7265), p.747.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2716710"/>
            <a:ext cx="145977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t>SE = standard 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2856"/>
          <a:stretch/>
        </p:blipFill>
        <p:spPr>
          <a:xfrm>
            <a:off x="3695684" y="3550027"/>
            <a:ext cx="5319157" cy="14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utline-Style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2209</Words>
  <Application>Microsoft Macintosh PowerPoint</Application>
  <PresentationFormat>On-screen Show (16:9)</PresentationFormat>
  <Paragraphs>233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Lucida Grande</vt:lpstr>
      <vt:lpstr>Merriweather Sans</vt:lpstr>
      <vt:lpstr>Wingdings</vt:lpstr>
      <vt:lpstr>MBGLab-Basic-w-Lectures</vt:lpstr>
      <vt:lpstr>Outline-Style-20160605</vt:lpstr>
      <vt:lpstr>Basic-template-i0jhhsb-20160605</vt:lpstr>
      <vt:lpstr>6_Office Theme</vt:lpstr>
      <vt:lpstr>1_Basic-template-i0jhhsb-20160605</vt:lpstr>
      <vt:lpstr>4_Office Theme</vt:lpstr>
      <vt:lpstr>1_Office Theme</vt:lpstr>
      <vt:lpstr>1_MBGLab-Basic-w-Lectures</vt:lpstr>
      <vt:lpstr>Topics in Precision Oncology: Addressing the role of the non-coding genome in cancer</vt:lpstr>
      <vt:lpstr>Precision Oncology</vt:lpstr>
      <vt:lpstr>PowerPoint Presentation</vt:lpstr>
      <vt:lpstr>PowerPoint Presentation</vt:lpstr>
      <vt:lpstr>PowerPoint Presentation</vt:lpstr>
      <vt:lpstr>Topics in Precision Oncology:  Addressing the role of the non-coding genome in cancer</vt:lpstr>
      <vt:lpstr>Topics in Precision Oncology:  Addressing the role of the non-coding genome in cancer</vt:lpstr>
      <vt:lpstr>Relating Germline Missing Heritability to Cancer Studies</vt:lpstr>
      <vt:lpstr>Missing heritability for height &amp; other traits</vt:lpstr>
      <vt:lpstr>PowerPoint Presentation</vt:lpstr>
      <vt:lpstr>Using additive effects to compare different categories of variants</vt:lpstr>
      <vt:lpstr>PowerPoint Presentation</vt:lpstr>
      <vt:lpstr>PowerPoint Presentation</vt:lpstr>
      <vt:lpstr>Recasting the additive effects model in a predictive context: Best Linear Unbiased Predictor (BLUP) analysis</vt:lpstr>
      <vt:lpstr>Topics in Precision Oncology:  Addressing the role of the non-coding genome in cancer</vt:lpstr>
      <vt:lpstr>Regulatory Network Construction</vt:lpstr>
      <vt:lpstr>PowerPoint Presentation</vt:lpstr>
      <vt:lpstr>Simplifying Network Rewiring</vt:lpstr>
      <vt:lpstr>PowerPoint Presentation</vt:lpstr>
      <vt:lpstr>PowerPoint Presentation</vt:lpstr>
      <vt:lpstr>Topics in Precision Oncology:  Addressing the role of the non-coding genome in cancer</vt:lpstr>
      <vt:lpstr>Topics in Precision Oncology:  Addressing the role of the non-coding genome in cancer</vt:lpstr>
      <vt:lpstr>PowerPoint Presentation</vt:lpstr>
      <vt:lpstr>PowerPoint Presentation</vt:lpstr>
      <vt:lpstr>Info about this talk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&amp; Data Science:  Approaches to identifying key variants through functional impact &amp; recurrence</dc:title>
  <dc:subject/>
  <dc:creator/>
  <cp:keywords/>
  <dc:description/>
  <cp:lastModifiedBy>Gerstein, Mark</cp:lastModifiedBy>
  <cp:revision>310</cp:revision>
  <dcterms:modified xsi:type="dcterms:W3CDTF">2020-11-05T05:36:38Z</dcterms:modified>
  <cp:category/>
</cp:coreProperties>
</file>