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7" r:id="rId1"/>
  </p:sldMasterIdLst>
  <p:notesMasterIdLst>
    <p:notesMasterId r:id="rId23"/>
  </p:notesMasterIdLst>
  <p:sldIdLst>
    <p:sldId id="6341" r:id="rId2"/>
    <p:sldId id="6335" r:id="rId3"/>
    <p:sldId id="426" r:id="rId4"/>
    <p:sldId id="429" r:id="rId5"/>
    <p:sldId id="377" r:id="rId6"/>
    <p:sldId id="381" r:id="rId7"/>
    <p:sldId id="386" r:id="rId8"/>
    <p:sldId id="398" r:id="rId9"/>
    <p:sldId id="388" r:id="rId10"/>
    <p:sldId id="6342" r:id="rId11"/>
    <p:sldId id="6336" r:id="rId12"/>
    <p:sldId id="6328" r:id="rId13"/>
    <p:sldId id="436" r:id="rId14"/>
    <p:sldId id="6329" r:id="rId15"/>
    <p:sldId id="6330" r:id="rId16"/>
    <p:sldId id="6338" r:id="rId17"/>
    <p:sldId id="438" r:id="rId18"/>
    <p:sldId id="6340" r:id="rId19"/>
    <p:sldId id="405" r:id="rId20"/>
    <p:sldId id="6343" r:id="rId21"/>
    <p:sldId id="332" r:id="rId2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B4626DD-51CF-44E0-BF5A-A42955276F48}">
  <a:tblStyle styleId="{BB4626DD-51CF-44E0-BF5A-A42955276F4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4F5F7C9-6E83-4F44-A0AF-B2E0C2148BA6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82"/>
    <p:restoredTop sz="94733"/>
  </p:normalViewPr>
  <p:slideViewPr>
    <p:cSldViewPr snapToGrid="0" snapToObjects="1">
      <p:cViewPr varScale="1">
        <p:scale>
          <a:sx n="150" d="100"/>
          <a:sy n="150" d="100"/>
        </p:scale>
        <p:origin x="6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771862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15761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391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668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031370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994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362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Shape 2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5890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4" name="Shape 18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75" name="Shape 18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4878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685800" y="1085851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196" marR="0" lvl="5" indent="-12696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391" marR="0" lvl="6" indent="-12691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587" marR="0" lvl="7" indent="-12687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782" marR="0" lvl="8" indent="-12682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1371600" y="2628901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8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6910" marR="0" lvl="1" indent="-12410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Merriweather Sans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3822" marR="0" lvl="2" indent="-12122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0733" marR="0" lvl="3" indent="-11833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7644" marR="0" lvl="4" indent="-11544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Merriweather San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4557" marR="0" lvl="5" indent="-11257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1466" marR="0" lvl="6" indent="-10966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198376" marR="0" lvl="7" indent="-10676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5288" marR="0" lvl="8" indent="-10388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685800" y="45720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196" marR="0" lvl="5" indent="-12696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391" marR="0" lvl="6" indent="-12691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587" marR="0" lvl="7" indent="-12687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782" marR="0" lvl="8" indent="-12682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685800" y="1485900"/>
            <a:ext cx="7772400" cy="3479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7012" marR="0" lvl="0" indent="-7461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69912" marR="0" lvl="1" indent="-7461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erriweather Sans"/>
              <a:buChar char="-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1225" marR="0" lvl="2" indent="-9842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4775" marR="0" lvl="3" indent="-10477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5625" marR="0" lvl="4" indent="-11112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erriweather Sans"/>
              <a:buChar char="*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574" marR="0" lvl="5" indent="-11427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769" marR="0" lvl="6" indent="-11426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966" marR="0" lvl="7" indent="-11426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160" marR="0" lvl="8" indent="-11426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85800" y="45244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685800" y="994940"/>
            <a:ext cx="3810000" cy="405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71500" marR="0" lvl="1" indent="-762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erriweather Sans"/>
              <a:buChar char="-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2812" marR="0" lvl="2" indent="-100012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6362" marR="0" lvl="3" indent="-119062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7212" marR="0" lvl="4" indent="-125412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erriweather Sans"/>
              <a:buChar char="*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2"/>
          </p:nvPr>
        </p:nvSpPr>
        <p:spPr>
          <a:xfrm>
            <a:off x="4648200" y="985119"/>
            <a:ext cx="3810000" cy="406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600" marR="0" lvl="0" indent="-50800" algn="l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71500" marR="0" lvl="1" indent="-762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erriweather Sans"/>
              <a:buChar char="-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2812" marR="0" lvl="2" indent="-100012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6362" marR="0" lvl="3" indent="-119062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7212" marR="0" lvl="4" indent="-125412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erriweather Sans"/>
              <a:buChar char="*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 1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685800" y="45720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6553" marR="0" lvl="5" indent="-12053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3119" marR="0" lvl="6" indent="-11419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69683" marR="0" lvl="7" indent="-10783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6242" marR="0" lvl="8" indent="-10142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543925" y="4812506"/>
            <a:ext cx="561900" cy="183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"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"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685800" y="45720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196" marR="0" lvl="5" indent="-12696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391" marR="0" lvl="6" indent="-12691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587" marR="0" lvl="7" indent="-12687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782" marR="0" lvl="8" indent="-12682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685800" y="1485900"/>
            <a:ext cx="7772400" cy="3479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7012" marR="0" lvl="0" indent="-7461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69912" marR="0" lvl="1" indent="-7461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erriweather Sans"/>
              <a:buChar char="-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1225" marR="0" lvl="2" indent="-9842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4775" marR="0" lvl="3" indent="-10477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5625" marR="0" lvl="4" indent="-11112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erriweather Sans"/>
              <a:buChar char="*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574" marR="0" lvl="5" indent="-11427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769" marR="0" lvl="6" indent="-11426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966" marR="0" lvl="7" indent="-11426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160" marR="0" lvl="8" indent="-11426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/>
          <p:nvPr/>
        </p:nvSpPr>
        <p:spPr>
          <a:xfrm rot="-5400000">
            <a:off x="7795863" y="3907406"/>
            <a:ext cx="2308800" cy="263400"/>
          </a:xfrm>
          <a:prstGeom prst="rect">
            <a:avLst/>
          </a:prstGeom>
          <a:noFill/>
          <a:ln>
            <a:noFill/>
          </a:ln>
        </p:spPr>
        <p:txBody>
          <a:bodyPr wrap="square" lIns="92050" tIns="46025" rIns="92050" bIns="460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en" sz="1600" b="1" i="1" u="none" strike="noStrike" cap="none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t>‹#›</a:t>
            </a:fld>
            <a:r>
              <a:rPr lang="en" sz="1800" b="1" i="0" u="none" strike="noStrike" cap="none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en" sz="1000" b="1" i="0" u="none" strike="noStrike" cap="none">
                <a:solidFill>
                  <a:srgbClr val="969696"/>
                </a:solidFill>
                <a:latin typeface="Arial"/>
                <a:ea typeface="Arial"/>
                <a:cs typeface="Arial"/>
                <a:sym typeface="Arial"/>
              </a:rPr>
              <a:t>Lectures.GersteinLab.org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5" r:id="rId4"/>
    <p:sldLayoutId id="2147483656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hyperlink" Target="https://www.ncbi.nlm.nih.gov/pubmed/29339797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emf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2EE8B-0B5A-6A4D-B6D8-E658BECA8A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Evaluation of </a:t>
            </a:r>
            <a:br>
              <a:rPr lang="en-US" dirty="0"/>
            </a:br>
            <a:r>
              <a:rPr lang="en-US" dirty="0"/>
              <a:t>“near-coding” elements: </a:t>
            </a:r>
            <a:r>
              <a:rPr lang="en-US" dirty="0" err="1"/>
              <a:t>uORFs</a:t>
            </a:r>
            <a:r>
              <a:rPr lang="en-US" dirty="0"/>
              <a:t> &amp; RBP sites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4C9411-6D2C-284B-8D44-793AD4987D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z="2400" dirty="0"/>
          </a:p>
          <a:p>
            <a:r>
              <a:rPr lang="en-US" sz="2400" dirty="0"/>
              <a:t>M Gerstein</a:t>
            </a:r>
          </a:p>
          <a:p>
            <a:r>
              <a:rPr lang="en-US" sz="2400" dirty="0"/>
              <a:t>(</a:t>
            </a:r>
            <a:r>
              <a:rPr lang="en-US" sz="2400" dirty="0" err="1"/>
              <a:t>Gencode</a:t>
            </a:r>
            <a:r>
              <a:rPr lang="en-US" sz="2400" dirty="0"/>
              <a:t> call)</a:t>
            </a:r>
          </a:p>
        </p:txBody>
      </p:sp>
    </p:spTree>
    <p:extLst>
      <p:ext uri="{BB962C8B-B14F-4D97-AF65-F5344CB8AC3E}">
        <p14:creationId xmlns:p14="http://schemas.microsoft.com/office/powerpoint/2010/main" val="3717002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>
            <a:spLocks noGrp="1"/>
          </p:cNvSpPr>
          <p:nvPr>
            <p:ph type="title"/>
          </p:nvPr>
        </p:nvSpPr>
        <p:spPr>
          <a:xfrm>
            <a:off x="0" y="108347"/>
            <a:ext cx="9144000" cy="615600"/>
          </a:xfrm>
          <a:prstGeom prst="rect">
            <a:avLst/>
          </a:prstGeom>
          <a:noFill/>
          <a:ln>
            <a:noFill/>
          </a:ln>
        </p:spPr>
        <p:txBody>
          <a:bodyPr wrap="square" lIns="92050" tIns="46025" rIns="92050" bIns="46025" anchor="ctr" anchorCtr="0">
            <a:noAutofit/>
          </a:bodyPr>
          <a:lstStyle/>
          <a:p>
            <a:pPr lvl="0">
              <a:buClr>
                <a:srgbClr val="7F7F7F"/>
              </a:buClr>
              <a:buSzPct val="25000"/>
            </a:pPr>
            <a:r>
              <a:rPr lang="en-US" sz="1800" dirty="0"/>
              <a:t>Evaluation of “near-coding” elements</a:t>
            </a:r>
            <a:endParaRPr lang="en" sz="1800" dirty="0">
              <a:solidFill>
                <a:schemeClr val="bg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50801" y="778675"/>
            <a:ext cx="3417614" cy="4212300"/>
          </a:xfrm>
          <a:prstGeom prst="rect">
            <a:avLst/>
          </a:prstGeom>
          <a:noFill/>
          <a:ln>
            <a:noFill/>
          </a:ln>
        </p:spPr>
        <p:txBody>
          <a:bodyPr wrap="square" lIns="92050" tIns="46025" rIns="92050" bIns="46025" anchor="t" anchorCtr="0">
            <a:noAutofit/>
          </a:bodyPr>
          <a:lstStyle/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endParaRPr lang="en-US" sz="1600" b="1" u="sng" dirty="0">
              <a:solidFill>
                <a:schemeClr val="bg1"/>
              </a:solidFill>
              <a:latin typeface="Helvetica Neue"/>
              <a:ea typeface="Helvetica Neue"/>
              <a:cs typeface="Helvetica Neue"/>
            </a:endParaRPr>
          </a:p>
          <a:p>
            <a:pPr marL="5715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erriweather Sans"/>
              <a:buChar char="•"/>
            </a:pPr>
            <a:endParaRPr lang="en" sz="18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br>
              <a:rPr lang="en" sz="18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" sz="18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Shape 300"/>
          <p:cNvSpPr txBox="1"/>
          <p:nvPr/>
        </p:nvSpPr>
        <p:spPr>
          <a:xfrm>
            <a:off x="8916425" y="3060000"/>
            <a:ext cx="529200" cy="2144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220134" y="778675"/>
            <a:ext cx="8696292" cy="4212300"/>
          </a:xfrm>
          <a:prstGeom prst="rect">
            <a:avLst/>
          </a:prstGeom>
          <a:noFill/>
          <a:ln>
            <a:noFill/>
          </a:ln>
        </p:spPr>
        <p:txBody>
          <a:bodyPr wrap="square" lIns="92050" tIns="46025" rIns="92050" bIns="46025" anchor="t" anchorCtr="0">
            <a:noAutofit/>
          </a:bodyPr>
          <a:lstStyle/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500" b="1" u="sng" dirty="0" err="1">
                <a:solidFill>
                  <a:schemeClr val="bg1"/>
                </a:solidFill>
              </a:rPr>
              <a:t>uORFs</a:t>
            </a:r>
            <a:r>
              <a:rPr lang="en-US" sz="1500" b="1" u="sng" dirty="0">
                <a:solidFill>
                  <a:schemeClr val="bg1"/>
                </a:solidFill>
              </a:rPr>
              <a:t>: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br>
              <a:rPr lang="en-US" sz="1500" dirty="0">
                <a:solidFill>
                  <a:schemeClr val="bg1"/>
                </a:solidFill>
              </a:rPr>
            </a:br>
            <a:r>
              <a:rPr lang="en-US" sz="1500" dirty="0">
                <a:solidFill>
                  <a:schemeClr val="bg1"/>
                </a:solidFill>
              </a:rPr>
              <a:t>Feature integration to find small subset of upstream mutations that potentially alter translation</a:t>
            </a: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endParaRPr lang="en-US" sz="1500" dirty="0">
              <a:solidFill>
                <a:schemeClr val="bg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500" b="1" u="sng" dirty="0">
                <a:solidFill>
                  <a:schemeClr val="bg1"/>
                </a:solidFill>
              </a:rPr>
              <a:t>RADAR: </a:t>
            </a:r>
            <a:br>
              <a:rPr lang="en-US" sz="1500" b="1" u="sng" dirty="0">
                <a:solidFill>
                  <a:schemeClr val="bg1"/>
                </a:solidFill>
              </a:rPr>
            </a:br>
            <a:r>
              <a:rPr lang="en-US" sz="1500" dirty="0">
                <a:solidFill>
                  <a:schemeClr val="bg1"/>
                </a:solidFill>
              </a:rPr>
              <a:t>prioritize variants based on post-transcriptional regulome using ENCODE </a:t>
            </a:r>
            <a:r>
              <a:rPr lang="en-US" sz="1500" dirty="0" err="1">
                <a:solidFill>
                  <a:schemeClr val="bg1"/>
                </a:solidFill>
              </a:rPr>
              <a:t>eCLIP</a:t>
            </a:r>
            <a:endParaRPr lang="en-US" sz="1500" dirty="0">
              <a:solidFill>
                <a:schemeClr val="bg1"/>
              </a:solidFill>
            </a:endParaRPr>
          </a:p>
          <a:p>
            <a:pPr lvl="1" indent="-228600">
              <a:spcBef>
                <a:spcPts val="400"/>
              </a:spcBef>
              <a:buClr>
                <a:srgbClr val="666666"/>
              </a:buClr>
              <a:buFont typeface="Helvetica Neue"/>
              <a:buChar char="•"/>
            </a:pPr>
            <a:endParaRPr lang="en" sz="1500" dirty="0">
              <a:solidFill>
                <a:schemeClr val="bg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09036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45324" y="0"/>
            <a:ext cx="6723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RNA Binding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Proteins (RBPs)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247" y="2698571"/>
            <a:ext cx="3577021" cy="2036848"/>
          </a:xfrm>
          <a:prstGeom prst="rect">
            <a:avLst/>
          </a:prstGeom>
        </p:spPr>
      </p:pic>
      <p:sp>
        <p:nvSpPr>
          <p:cNvPr id="6" name="Shape 513"/>
          <p:cNvSpPr txBox="1"/>
          <p:nvPr/>
        </p:nvSpPr>
        <p:spPr>
          <a:xfrm>
            <a:off x="-50800" y="4882300"/>
            <a:ext cx="3200400" cy="31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Zhang*, Liu* </a:t>
            </a:r>
            <a:r>
              <a:rPr kumimoji="0" lang="en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et al., </a:t>
            </a: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Genome Biology </a:t>
            </a:r>
            <a:r>
              <a:rPr kumimoji="0" lang="en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 review </a:t>
            </a:r>
            <a:r>
              <a:rPr kumimoji="0" lang="en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‘1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kumimoji="0" lang="en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]</a:t>
            </a:r>
            <a:endParaRPr kumimoji="0" lang="en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24989" y="2293230"/>
            <a:ext cx="3902280" cy="2681285"/>
            <a:chOff x="724989" y="2343434"/>
            <a:chExt cx="3902280" cy="268128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23" r="63931"/>
            <a:stretch/>
          </p:blipFill>
          <p:spPr>
            <a:xfrm>
              <a:off x="3387738" y="2343434"/>
              <a:ext cx="1239531" cy="2615448"/>
            </a:xfrm>
            <a:prstGeom prst="rect">
              <a:avLst/>
            </a:prstGeom>
          </p:spPr>
        </p:pic>
        <p:pic>
          <p:nvPicPr>
            <p:cNvPr id="7" name="Picture 6" descr="../../Desktop/Screen%20Shot%202018-05-15%20at%204.12.02%20PM.png"/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707"/>
            <a:stretch/>
          </p:blipFill>
          <p:spPr bwMode="auto">
            <a:xfrm>
              <a:off x="724989" y="2694109"/>
              <a:ext cx="1992903" cy="23306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Rectangle 3"/>
            <p:cNvSpPr/>
            <p:nvPr/>
          </p:nvSpPr>
          <p:spPr>
            <a:xfrm>
              <a:off x="2365375" y="4279900"/>
              <a:ext cx="190500" cy="196849"/>
            </a:xfrm>
            <a:prstGeom prst="rect">
              <a:avLst/>
            </a:prstGeom>
            <a:solidFill>
              <a:srgbClr val="ADCFE3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Freeform 8"/>
            <p:cNvSpPr/>
            <p:nvPr/>
          </p:nvSpPr>
          <p:spPr>
            <a:xfrm>
              <a:off x="2560983" y="2657061"/>
              <a:ext cx="983974" cy="2080591"/>
            </a:xfrm>
            <a:custGeom>
              <a:avLst/>
              <a:gdLst>
                <a:gd name="connsiteX0" fmla="*/ 3313 w 983974"/>
                <a:gd name="connsiteY0" fmla="*/ 1623391 h 2080591"/>
                <a:gd name="connsiteX1" fmla="*/ 983974 w 983974"/>
                <a:gd name="connsiteY1" fmla="*/ 0 h 2080591"/>
                <a:gd name="connsiteX2" fmla="*/ 983974 w 983974"/>
                <a:gd name="connsiteY2" fmla="*/ 2080591 h 2080591"/>
                <a:gd name="connsiteX3" fmla="*/ 0 w 983974"/>
                <a:gd name="connsiteY3" fmla="*/ 1812235 h 2080591"/>
                <a:gd name="connsiteX4" fmla="*/ 3313 w 983974"/>
                <a:gd name="connsiteY4" fmla="*/ 1623391 h 2080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3974" h="2080591">
                  <a:moveTo>
                    <a:pt x="3313" y="1623391"/>
                  </a:moveTo>
                  <a:lnTo>
                    <a:pt x="983974" y="0"/>
                  </a:lnTo>
                  <a:lnTo>
                    <a:pt x="983974" y="2080591"/>
                  </a:lnTo>
                  <a:lnTo>
                    <a:pt x="0" y="1812235"/>
                  </a:lnTo>
                  <a:cubicBezTo>
                    <a:pt x="1104" y="1749287"/>
                    <a:pt x="2209" y="1686339"/>
                    <a:pt x="3313" y="162339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ADCFE3"/>
                </a:gs>
                <a:gs pos="36000">
                  <a:srgbClr val="ADCFE3">
                    <a:alpha val="70000"/>
                  </a:srgbClr>
                </a:gs>
                <a:gs pos="64000">
                  <a:srgbClr val="ADCFE3">
                    <a:alpha val="35000"/>
                  </a:srgbClr>
                </a:gs>
                <a:gs pos="100000">
                  <a:srgbClr val="ADCFE3">
                    <a:alpha val="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151056" y="4342504"/>
              <a:ext cx="190500" cy="13424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513197" y="2944009"/>
              <a:ext cx="190500" cy="1532739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schemeClr val="bg1"/>
              </a:bgClr>
            </a:patt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302464" y="3148405"/>
              <a:ext cx="190500" cy="1328342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schemeClr val="bg1"/>
              </a:bgClr>
            </a:patt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730346" y="3410173"/>
              <a:ext cx="190500" cy="1066573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schemeClr val="bg1"/>
              </a:bgClr>
            </a:patt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941835" y="4431026"/>
              <a:ext cx="190500" cy="45719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16" name="Picture 3" descr="nrm.2017.130-f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779" y="797228"/>
            <a:ext cx="2983692" cy="1518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10152" y="2297241"/>
            <a:ext cx="346280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600" b="0" i="1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7" tooltip="Nature reviews. Molecular cell biology."/>
              </a:rPr>
              <a:t>Nat Rev Mol Cell Biol.</a:t>
            </a:r>
            <a:r>
              <a:rPr kumimoji="0" lang="sk-SK" sz="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 2018 May;19(5):327-341. </a:t>
            </a:r>
            <a:r>
              <a:rPr kumimoji="0" lang="sk-SK" sz="6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doi</a:t>
            </a:r>
            <a:r>
              <a:rPr kumimoji="0" lang="sk-SK" sz="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10.1038/nrm.2017.130. </a:t>
            </a:r>
            <a:r>
              <a:rPr kumimoji="0" lang="sk-SK" sz="6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Epub</a:t>
            </a:r>
            <a:r>
              <a:rPr kumimoji="0" lang="sk-SK" sz="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2018 </a:t>
            </a:r>
            <a:r>
              <a:rPr kumimoji="0" lang="sk-SK" sz="6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Jan</a:t>
            </a:r>
            <a:r>
              <a:rPr kumimoji="0" lang="sk-SK" sz="6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17.</a:t>
            </a:r>
            <a:endParaRPr kumimoji="0" lang="en-US" sz="6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99714" y="802247"/>
            <a:ext cx="3941719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Before ENCODE3: &gt;150 expt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  <a:b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 many different cell types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ENCODE3 did ~350 focused </a:t>
            </a: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eCLIP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expt. 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for &gt;110 RBPs on HepG2 &amp; K562</a:t>
            </a:r>
            <a:b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(Van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Nostrand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...Yeo. Nat. Meth. '16; </a:t>
            </a:r>
            <a:b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Van 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Nostrand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...</a:t>
            </a:r>
            <a:r>
              <a:rPr kumimoji="0" lang="en-US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Graveley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Yeo </a:t>
            </a:r>
            <a:b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(submitted in relation to ENCODE3))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0646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98" y="261886"/>
            <a:ext cx="7440211" cy="4697722"/>
          </a:xfrm>
          <a:prstGeom prst="rect">
            <a:avLst/>
          </a:prstGeom>
        </p:spPr>
      </p:pic>
      <p:sp>
        <p:nvSpPr>
          <p:cNvPr id="5" name="Shape 513"/>
          <p:cNvSpPr txBox="1"/>
          <p:nvPr/>
        </p:nvSpPr>
        <p:spPr>
          <a:xfrm>
            <a:off x="-50800" y="4882300"/>
            <a:ext cx="3200400" cy="31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Zhang*, Liu* </a:t>
            </a:r>
            <a:r>
              <a:rPr kumimoji="0" lang="en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et al., </a:t>
            </a: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Genome Biology </a:t>
            </a:r>
            <a:r>
              <a:rPr kumimoji="0" lang="en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 review </a:t>
            </a:r>
            <a:r>
              <a:rPr kumimoji="0" lang="en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‘1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kumimoji="0" lang="en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]</a:t>
            </a:r>
            <a:endParaRPr kumimoji="0" lang="en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60650" y="-30139"/>
            <a:ext cx="429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22228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Schematic of RADAR Scoring</a:t>
            </a:r>
          </a:p>
        </p:txBody>
      </p:sp>
    </p:spTree>
    <p:extLst>
      <p:ext uri="{BB962C8B-B14F-4D97-AF65-F5344CB8AC3E}">
        <p14:creationId xmlns:p14="http://schemas.microsoft.com/office/powerpoint/2010/main" val="38598903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498" y="261886"/>
            <a:ext cx="7440211" cy="4697722"/>
          </a:xfrm>
          <a:prstGeom prst="rect">
            <a:avLst/>
          </a:prstGeom>
        </p:spPr>
      </p:pic>
      <p:sp>
        <p:nvSpPr>
          <p:cNvPr id="5" name="Shape 513"/>
          <p:cNvSpPr txBox="1"/>
          <p:nvPr/>
        </p:nvSpPr>
        <p:spPr>
          <a:xfrm>
            <a:off x="-50800" y="4882300"/>
            <a:ext cx="3200400" cy="31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Zhang*, Liu* </a:t>
            </a:r>
            <a:r>
              <a:rPr kumimoji="0" lang="en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et al., </a:t>
            </a: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Genome Biology </a:t>
            </a:r>
            <a:r>
              <a:rPr kumimoji="0" lang="en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 review </a:t>
            </a:r>
            <a:r>
              <a:rPr kumimoji="0" lang="en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‘1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kumimoji="0" lang="en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]</a:t>
            </a:r>
            <a:endParaRPr kumimoji="0" lang="en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Frame 3"/>
          <p:cNvSpPr/>
          <p:nvPr/>
        </p:nvSpPr>
        <p:spPr>
          <a:xfrm>
            <a:off x="4089400" y="127000"/>
            <a:ext cx="939800" cy="1219200"/>
          </a:xfrm>
          <a:prstGeom prst="fram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Frame 6"/>
          <p:cNvSpPr/>
          <p:nvPr/>
        </p:nvSpPr>
        <p:spPr>
          <a:xfrm>
            <a:off x="5851107" y="1714500"/>
            <a:ext cx="2010193" cy="952500"/>
          </a:xfrm>
          <a:prstGeom prst="fram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Frame 7"/>
          <p:cNvSpPr/>
          <p:nvPr/>
        </p:nvSpPr>
        <p:spPr>
          <a:xfrm>
            <a:off x="1072748" y="126999"/>
            <a:ext cx="3016651" cy="1719053"/>
          </a:xfrm>
          <a:prstGeom prst="fram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98064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8" r="3942" b="66676"/>
          <a:stretch/>
        </p:blipFill>
        <p:spPr>
          <a:xfrm>
            <a:off x="373733" y="3049503"/>
            <a:ext cx="8423426" cy="1928897"/>
          </a:xfrm>
          <a:prstGeom prst="rect">
            <a:avLst/>
          </a:prstGeom>
        </p:spPr>
      </p:pic>
      <p:pic>
        <p:nvPicPr>
          <p:cNvPr id="9" name="image8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5249878" y="489511"/>
            <a:ext cx="3308349" cy="2495046"/>
          </a:xfrm>
          <a:prstGeom prst="rect">
            <a:avLst/>
          </a:prstGeom>
          <a:ln/>
        </p:spPr>
      </p:pic>
      <p:sp>
        <p:nvSpPr>
          <p:cNvPr id="10" name="TextBox 9"/>
          <p:cNvSpPr txBox="1"/>
          <p:nvPr/>
        </p:nvSpPr>
        <p:spPr>
          <a:xfrm>
            <a:off x="58210" y="80681"/>
            <a:ext cx="49503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22228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High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22228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Phastcon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22228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in RBP-overlapped annotations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51400" y="86011"/>
            <a:ext cx="429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22228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RNA Structure Cons. from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22228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Evofold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22228B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30707" y="2932680"/>
            <a:ext cx="429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22228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Enriched rare DAF in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22228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eCLIP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22228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peaks</a:t>
            </a:r>
          </a:p>
        </p:txBody>
      </p:sp>
      <p:sp>
        <p:nvSpPr>
          <p:cNvPr id="8" name="Shape 513"/>
          <p:cNvSpPr txBox="1"/>
          <p:nvPr/>
        </p:nvSpPr>
        <p:spPr>
          <a:xfrm>
            <a:off x="-50800" y="4882300"/>
            <a:ext cx="3200400" cy="31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Zhang*, Liu* </a:t>
            </a:r>
            <a:r>
              <a:rPr kumimoji="0" lang="en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et al., </a:t>
            </a: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Genome Biology </a:t>
            </a:r>
            <a:r>
              <a:rPr kumimoji="0" lang="en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 review </a:t>
            </a:r>
            <a:r>
              <a:rPr kumimoji="0" lang="en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‘1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kumimoji="0" lang="en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]</a:t>
            </a:r>
            <a:endParaRPr kumimoji="0" lang="en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9"/>
          <a:stretch/>
        </p:blipFill>
        <p:spPr>
          <a:xfrm>
            <a:off x="1157974" y="465858"/>
            <a:ext cx="2619171" cy="24668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16200000">
            <a:off x="-270835" y="3638803"/>
            <a:ext cx="981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Rare DAF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54642" y="4866501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RBP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67559" y="2739251"/>
            <a:ext cx="824265" cy="276999"/>
          </a:xfrm>
          <a:prstGeom prst="rect">
            <a:avLst/>
          </a:prstGeom>
          <a:solidFill>
            <a:schemeClr val="lt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Phastcon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964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6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5183" y="892834"/>
            <a:ext cx="5114500" cy="2281290"/>
          </a:xfrm>
          <a:prstGeom prst="rect">
            <a:avLst/>
          </a:prstGeom>
          <a:ln/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6"/>
          <a:stretch/>
        </p:blipFill>
        <p:spPr>
          <a:xfrm>
            <a:off x="918042" y="3571539"/>
            <a:ext cx="7378924" cy="14869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59087" y="-45326"/>
            <a:ext cx="6542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22228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Co-binding of RBPs form biologically relevant complexes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59087" y="3438339"/>
            <a:ext cx="6542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22228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Binding hubs are enriched for rare variants</a:t>
            </a:r>
          </a:p>
        </p:txBody>
      </p:sp>
      <p:sp>
        <p:nvSpPr>
          <p:cNvPr id="8" name="Shape 513"/>
          <p:cNvSpPr txBox="1"/>
          <p:nvPr/>
        </p:nvSpPr>
        <p:spPr>
          <a:xfrm>
            <a:off x="-50800" y="4882300"/>
            <a:ext cx="3200400" cy="31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Zhang*, Liu* </a:t>
            </a:r>
            <a:r>
              <a:rPr kumimoji="0" lang="en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et al., </a:t>
            </a: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Genome Biology </a:t>
            </a:r>
            <a:r>
              <a:rPr kumimoji="0" lang="en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 review </a:t>
            </a:r>
            <a:r>
              <a:rPr kumimoji="0" lang="en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‘1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kumimoji="0" lang="en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]</a:t>
            </a:r>
            <a:endParaRPr kumimoji="0" lang="en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352" y="585768"/>
            <a:ext cx="3264338" cy="27885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4052" y="657356"/>
            <a:ext cx="46367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22228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Literature supported RBP complexes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78140" y="300970"/>
            <a:ext cx="46367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22228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Unique co-binding patterns of RBPs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40173" y="4784141"/>
            <a:ext cx="2911449" cy="307777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Hub Number (Hotness)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4330939" y="4156316"/>
            <a:ext cx="1144189" cy="307777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Rare DAF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492363" y="3978567"/>
            <a:ext cx="1284245" cy="523220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Hub 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Number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(Hotness)</a:t>
            </a:r>
          </a:p>
        </p:txBody>
      </p:sp>
      <p:sp>
        <p:nvSpPr>
          <p:cNvPr id="13" name="TextBox 12"/>
          <p:cNvSpPr txBox="1"/>
          <p:nvPr/>
        </p:nvSpPr>
        <p:spPr>
          <a:xfrm rot="16200000">
            <a:off x="8150873" y="1826138"/>
            <a:ext cx="1047858" cy="307777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RBP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72591" y="3247570"/>
            <a:ext cx="10478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RBP</a:t>
            </a:r>
          </a:p>
        </p:txBody>
      </p:sp>
    </p:spTree>
    <p:extLst>
      <p:ext uri="{BB962C8B-B14F-4D97-AF65-F5344CB8AC3E}">
        <p14:creationId xmlns:p14="http://schemas.microsoft.com/office/powerpoint/2010/main" val="1642997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061053" y="2875549"/>
            <a:ext cx="48708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22228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Regulatory Potential of RBPs derived from regression between gene network and expression levels</a:t>
            </a:r>
          </a:p>
        </p:txBody>
      </p:sp>
      <p:sp>
        <p:nvSpPr>
          <p:cNvPr id="5" name="Shape 513"/>
          <p:cNvSpPr txBox="1"/>
          <p:nvPr/>
        </p:nvSpPr>
        <p:spPr>
          <a:xfrm>
            <a:off x="-50800" y="4882300"/>
            <a:ext cx="3200400" cy="31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Zhang*, Liu* </a:t>
            </a:r>
            <a:r>
              <a:rPr kumimoji="0" lang="en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et al., </a:t>
            </a: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Genome Biology </a:t>
            </a:r>
            <a:r>
              <a:rPr kumimoji="0" lang="en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 review </a:t>
            </a:r>
            <a:r>
              <a:rPr kumimoji="0" lang="en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‘1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kumimoji="0" lang="en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]</a:t>
            </a:r>
            <a:endParaRPr kumimoji="0" lang="en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4" y="111238"/>
            <a:ext cx="9144000" cy="26033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29" y="2759242"/>
            <a:ext cx="3296671" cy="207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9668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1" b="51290"/>
          <a:stretch/>
        </p:blipFill>
        <p:spPr>
          <a:xfrm>
            <a:off x="141657" y="2175689"/>
            <a:ext cx="3742302" cy="22923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7156" y="14936"/>
            <a:ext cx="7987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22228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Visualization of 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22228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RADAR Features and Scoring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22228B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Shape 513"/>
          <p:cNvSpPr txBox="1"/>
          <p:nvPr/>
        </p:nvSpPr>
        <p:spPr>
          <a:xfrm>
            <a:off x="-50800" y="4882300"/>
            <a:ext cx="3200400" cy="31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Zhang*, Liu* </a:t>
            </a:r>
            <a:r>
              <a:rPr kumimoji="0" lang="en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et al., </a:t>
            </a: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Genome Biology </a:t>
            </a:r>
            <a:r>
              <a:rPr kumimoji="0" lang="en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 review </a:t>
            </a:r>
            <a:r>
              <a:rPr kumimoji="0" lang="en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‘1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kumimoji="0" lang="en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]</a:t>
            </a:r>
            <a:endParaRPr kumimoji="0" lang="en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16223" y="456357"/>
            <a:ext cx="43714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22228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Germline Variants are Score Using a Universal Scoring Scheme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85149" y="1066570"/>
            <a:ext cx="1114408" cy="707886"/>
          </a:xfrm>
          <a:prstGeom prst="rect">
            <a:avLst/>
          </a:prstGeom>
          <a:noFill/>
          <a:ln w="254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Input Variants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eCLIP</a:t>
            </a:r>
            <a:endParaRPr kumimoji="0" lang="en-US" sz="8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GERP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Motif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r-IN" sz="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Arial"/>
              </a:rPr>
              <a:t>…</a:t>
            </a:r>
            <a:endParaRPr kumimoji="0" lang="en-US" sz="8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4806" y="1971100"/>
            <a:ext cx="3709397" cy="266914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1946238" y="1803224"/>
            <a:ext cx="0" cy="147020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80000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alphaModFix amt="3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01" b="51290"/>
          <a:stretch/>
        </p:blipFill>
        <p:spPr>
          <a:xfrm>
            <a:off x="141657" y="2175689"/>
            <a:ext cx="3742302" cy="22923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7156" y="14936"/>
            <a:ext cx="7987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22228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Visualization of 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22228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RADAR Features and Scoring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22228B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Shape 513"/>
          <p:cNvSpPr txBox="1"/>
          <p:nvPr/>
        </p:nvSpPr>
        <p:spPr>
          <a:xfrm>
            <a:off x="-50800" y="4882300"/>
            <a:ext cx="3200400" cy="31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Zhang*, Liu* </a:t>
            </a:r>
            <a:r>
              <a:rPr kumimoji="0" lang="en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et al., </a:t>
            </a: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Genome Biology </a:t>
            </a:r>
            <a:r>
              <a:rPr kumimoji="0" lang="en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 review </a:t>
            </a:r>
            <a:r>
              <a:rPr kumimoji="0" lang="en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‘1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kumimoji="0" lang="en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]</a:t>
            </a:r>
            <a:endParaRPr kumimoji="0" lang="en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29"/>
          <a:stretch/>
        </p:blipFill>
        <p:spPr>
          <a:xfrm>
            <a:off x="4560991" y="1515700"/>
            <a:ext cx="3752752" cy="2410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26062" y="4380461"/>
            <a:ext cx="48242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22228B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Somatic Variant Scored with Universal + Tissue specific context score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60991" y="2881619"/>
            <a:ext cx="3807502" cy="104468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07341" y="516433"/>
            <a:ext cx="1114408" cy="584775"/>
          </a:xfrm>
          <a:prstGeom prst="rect">
            <a:avLst/>
          </a:prstGeom>
          <a:noFill/>
          <a:ln w="19050">
            <a:solidFill>
              <a:schemeClr val="accent5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1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Tissue Specific: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Variants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Expression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Regulatory Potential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85149" y="1066570"/>
            <a:ext cx="1114408" cy="707886"/>
          </a:xfrm>
          <a:prstGeom prst="rect">
            <a:avLst/>
          </a:prstGeom>
          <a:noFill/>
          <a:ln w="2540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Input Variants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eCLIP</a:t>
            </a:r>
            <a:endParaRPr kumimoji="0" lang="en-US" sz="8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GERP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Motif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r-IN" sz="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sym typeface="Arial"/>
              </a:rPr>
              <a:t>…</a:t>
            </a:r>
            <a:endParaRPr kumimoji="0" lang="en-US" sz="8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4806" y="1971100"/>
            <a:ext cx="3709397" cy="266914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60991" y="1321212"/>
            <a:ext cx="3807502" cy="1490413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499557" y="1621129"/>
            <a:ext cx="1936712" cy="0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1946238" y="1803224"/>
            <a:ext cx="0" cy="147020"/>
          </a:xfrm>
          <a:prstGeom prst="straightConnector1">
            <a:avLst/>
          </a:prstGeom>
          <a:ln w="190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7963697" y="3403959"/>
            <a:ext cx="535781" cy="0"/>
          </a:xfrm>
          <a:prstGeom prst="straightConnector1">
            <a:avLst/>
          </a:prstGeom>
          <a:ln w="19050">
            <a:solidFill>
              <a:srgbClr val="4F926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8499478" y="1101208"/>
            <a:ext cx="0" cy="2302751"/>
          </a:xfrm>
          <a:prstGeom prst="line">
            <a:avLst/>
          </a:prstGeom>
          <a:ln w="19050">
            <a:solidFill>
              <a:srgbClr val="4F92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2732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6" y="0"/>
            <a:ext cx="89324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77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412B3-FEE0-3A41-AA55-3521C0C3D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4245"/>
            <a:ext cx="7772400" cy="857400"/>
          </a:xfrm>
        </p:spPr>
        <p:txBody>
          <a:bodyPr/>
          <a:lstStyle/>
          <a:p>
            <a:r>
              <a:rPr lang="en-US" dirty="0"/>
              <a:t>Coding v Non-coding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B4074D-073D-4049-A16F-DE3BAA9D0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842724"/>
            <a:ext cx="7772400" cy="3479100"/>
          </a:xfrm>
        </p:spPr>
        <p:txBody>
          <a:bodyPr/>
          <a:lstStyle/>
          <a:p>
            <a:r>
              <a:rPr lang="en-US" sz="2000" dirty="0"/>
              <a:t> Coding</a:t>
            </a:r>
          </a:p>
          <a:p>
            <a:pPr lvl="1"/>
            <a:r>
              <a:rPr lang="en-US" sz="2000" dirty="0"/>
              <a:t> Easily interpretable, particularly related to structure</a:t>
            </a:r>
          </a:p>
          <a:p>
            <a:pPr lvl="1"/>
            <a:r>
              <a:rPr lang="en-US" sz="2000" dirty="0"/>
              <a:t> Available in large quantities </a:t>
            </a:r>
          </a:p>
          <a:p>
            <a:pPr lvl="1"/>
            <a:r>
              <a:rPr lang="en-US" altLang="en-US" sz="2000" dirty="0"/>
              <a:t> Exomes have the current potential for great scale (Scale of EXAC, &gt;60K exomes [</a:t>
            </a:r>
            <a:r>
              <a:rPr lang="en-US" altLang="en-US" sz="2000" dirty="0" err="1"/>
              <a:t>Lek</a:t>
            </a:r>
            <a:r>
              <a:rPr lang="en-US" altLang="en-US" sz="2000" dirty="0"/>
              <a:t> et al. ‘16])</a:t>
            </a:r>
            <a:endParaRPr lang="en-US" sz="2000" dirty="0"/>
          </a:p>
          <a:p>
            <a:r>
              <a:rPr lang="en-US" sz="2000" dirty="0"/>
              <a:t> Non-coding </a:t>
            </a:r>
          </a:p>
          <a:p>
            <a:pPr lvl="1"/>
            <a:r>
              <a:rPr lang="en-US" sz="2000" dirty="0"/>
              <a:t> Not as interpretable &amp; hard to connect to genes</a:t>
            </a:r>
          </a:p>
          <a:p>
            <a:r>
              <a:rPr lang="en-US" sz="2000" dirty="0"/>
              <a:t> “Near coding”</a:t>
            </a:r>
          </a:p>
          <a:p>
            <a:pPr marL="690563" lvl="1" indent="-230188"/>
            <a:r>
              <a:rPr lang="en-US" sz="2000" dirty="0"/>
              <a:t>Bits of non-coding, close to genes &amp; readily linked to them</a:t>
            </a:r>
          </a:p>
          <a:p>
            <a:pPr lvl="1"/>
            <a:r>
              <a:rPr lang="en-US" sz="2000" dirty="0"/>
              <a:t> EX: Splice sites, promotors, </a:t>
            </a:r>
            <a:r>
              <a:rPr lang="en-US" sz="2000" dirty="0" err="1"/>
              <a:t>uORF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74202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>
            <a:spLocks noGrp="1"/>
          </p:cNvSpPr>
          <p:nvPr>
            <p:ph type="title"/>
          </p:nvPr>
        </p:nvSpPr>
        <p:spPr>
          <a:xfrm>
            <a:off x="0" y="108347"/>
            <a:ext cx="9144000" cy="615600"/>
          </a:xfrm>
          <a:prstGeom prst="rect">
            <a:avLst/>
          </a:prstGeom>
          <a:noFill/>
          <a:ln>
            <a:noFill/>
          </a:ln>
        </p:spPr>
        <p:txBody>
          <a:bodyPr wrap="square" lIns="92050" tIns="46025" rIns="92050" bIns="46025" anchor="ctr" anchorCtr="0">
            <a:noAutofit/>
          </a:bodyPr>
          <a:lstStyle/>
          <a:p>
            <a:pPr lvl="0">
              <a:buClr>
                <a:srgbClr val="7F7F7F"/>
              </a:buClr>
              <a:buSzPct val="25000"/>
            </a:pPr>
            <a:r>
              <a:rPr lang="en-US" sz="1800" dirty="0"/>
              <a:t>Evaluation of “near-coding” elements</a:t>
            </a:r>
            <a:endParaRPr lang="en" sz="1800" dirty="0">
              <a:solidFill>
                <a:schemeClr val="bg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50801" y="778675"/>
            <a:ext cx="3417614" cy="4212300"/>
          </a:xfrm>
          <a:prstGeom prst="rect">
            <a:avLst/>
          </a:prstGeom>
          <a:noFill/>
          <a:ln>
            <a:noFill/>
          </a:ln>
        </p:spPr>
        <p:txBody>
          <a:bodyPr wrap="square" lIns="92050" tIns="46025" rIns="92050" bIns="46025" anchor="t" anchorCtr="0">
            <a:noAutofit/>
          </a:bodyPr>
          <a:lstStyle/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endParaRPr lang="en-US" sz="1600" b="1" u="sng" dirty="0">
              <a:solidFill>
                <a:schemeClr val="bg1"/>
              </a:solidFill>
              <a:latin typeface="Helvetica Neue"/>
              <a:ea typeface="Helvetica Neue"/>
              <a:cs typeface="Helvetica Neue"/>
            </a:endParaRPr>
          </a:p>
          <a:p>
            <a:pPr marL="5715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erriweather Sans"/>
              <a:buChar char="•"/>
            </a:pPr>
            <a:endParaRPr lang="en" sz="18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br>
              <a:rPr lang="en" sz="18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" sz="18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Shape 300"/>
          <p:cNvSpPr txBox="1"/>
          <p:nvPr/>
        </p:nvSpPr>
        <p:spPr>
          <a:xfrm>
            <a:off x="8916425" y="3060000"/>
            <a:ext cx="529200" cy="2144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220134" y="778675"/>
            <a:ext cx="8696292" cy="4212300"/>
          </a:xfrm>
          <a:prstGeom prst="rect">
            <a:avLst/>
          </a:prstGeom>
          <a:noFill/>
          <a:ln>
            <a:noFill/>
          </a:ln>
        </p:spPr>
        <p:txBody>
          <a:bodyPr wrap="square" lIns="92050" tIns="46025" rIns="92050" bIns="46025" anchor="t" anchorCtr="0">
            <a:noAutofit/>
          </a:bodyPr>
          <a:lstStyle/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500" b="1" u="sng" dirty="0" err="1">
                <a:solidFill>
                  <a:schemeClr val="bg1"/>
                </a:solidFill>
              </a:rPr>
              <a:t>uORFs</a:t>
            </a:r>
            <a:r>
              <a:rPr lang="en-US" sz="1500" b="1" u="sng" dirty="0">
                <a:solidFill>
                  <a:schemeClr val="bg1"/>
                </a:solidFill>
              </a:rPr>
              <a:t>: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br>
              <a:rPr lang="en-US" sz="1500" dirty="0">
                <a:solidFill>
                  <a:schemeClr val="bg1"/>
                </a:solidFill>
              </a:rPr>
            </a:br>
            <a:r>
              <a:rPr lang="en-US" sz="1500" dirty="0">
                <a:solidFill>
                  <a:schemeClr val="bg1"/>
                </a:solidFill>
              </a:rPr>
              <a:t>Feature integration to find small subset of upstream mutations that potentially alter translation</a:t>
            </a: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endParaRPr lang="en-US" sz="1500" dirty="0">
              <a:solidFill>
                <a:schemeClr val="bg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500" b="1" u="sng" dirty="0">
                <a:solidFill>
                  <a:schemeClr val="bg1"/>
                </a:solidFill>
              </a:rPr>
              <a:t>RADAR: </a:t>
            </a:r>
            <a:br>
              <a:rPr lang="en-US" sz="1500" b="1" u="sng" dirty="0">
                <a:solidFill>
                  <a:schemeClr val="bg1"/>
                </a:solidFill>
              </a:rPr>
            </a:br>
            <a:r>
              <a:rPr lang="en-US" sz="1500" dirty="0">
                <a:solidFill>
                  <a:schemeClr val="bg1"/>
                </a:solidFill>
              </a:rPr>
              <a:t>prioritize variants based on post-transcriptional regulome using ENCODE </a:t>
            </a:r>
            <a:r>
              <a:rPr lang="en-US" sz="1500" dirty="0" err="1">
                <a:solidFill>
                  <a:schemeClr val="bg1"/>
                </a:solidFill>
              </a:rPr>
              <a:t>eCLIP</a:t>
            </a:r>
            <a:endParaRPr lang="en-US" sz="1500" dirty="0">
              <a:solidFill>
                <a:schemeClr val="bg1"/>
              </a:solidFill>
            </a:endParaRPr>
          </a:p>
          <a:p>
            <a:pPr lvl="1" indent="-228600">
              <a:spcBef>
                <a:spcPts val="400"/>
              </a:spcBef>
              <a:buClr>
                <a:srgbClr val="666666"/>
              </a:buClr>
              <a:buFont typeface="Helvetica Neue"/>
              <a:buChar char="•"/>
            </a:pPr>
            <a:endParaRPr lang="en" sz="1500" dirty="0">
              <a:solidFill>
                <a:schemeClr val="bg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2884643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7" name="Shape 1877"/>
          <p:cNvSpPr/>
          <p:nvPr/>
        </p:nvSpPr>
        <p:spPr>
          <a:xfrm>
            <a:off x="8619000" y="-89775"/>
            <a:ext cx="525000" cy="5382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79" name="Shape 1879"/>
          <p:cNvSpPr/>
          <p:nvPr/>
        </p:nvSpPr>
        <p:spPr>
          <a:xfrm>
            <a:off x="601575" y="93160"/>
            <a:ext cx="5278136" cy="49233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" sz="1200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0" name="Shape 1880"/>
          <p:cNvSpPr/>
          <p:nvPr/>
        </p:nvSpPr>
        <p:spPr>
          <a:xfrm>
            <a:off x="821267" y="98219"/>
            <a:ext cx="7975893" cy="2456591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endParaRPr lang="en" sz="1200" dirty="0"/>
          </a:p>
          <a:p>
            <a:pPr>
              <a:buClr>
                <a:schemeClr val="dk1"/>
              </a:buClr>
              <a:buSzPct val="25000"/>
            </a:pPr>
            <a:r>
              <a:rPr lang="en" sz="3200" dirty="0"/>
              <a:t>Acknowledgements</a:t>
            </a:r>
          </a:p>
          <a:p>
            <a:pPr>
              <a:buClr>
                <a:schemeClr val="dk1"/>
              </a:buClr>
              <a:buSzPct val="25000"/>
            </a:pPr>
            <a:endParaRPr lang="en" sz="1200" dirty="0"/>
          </a:p>
          <a:p>
            <a:pPr>
              <a:buClr>
                <a:schemeClr val="dk1"/>
              </a:buClr>
              <a:buSzPct val="25000"/>
            </a:pPr>
            <a:r>
              <a:rPr lang="en" sz="1200" dirty="0"/>
              <a:t>g</a:t>
            </a:r>
            <a:r>
              <a:rPr lang="en-US" sz="1200" dirty="0" err="1"/>
              <a:t>ithub.g</a:t>
            </a:r>
            <a:r>
              <a:rPr lang="en" sz="1200" dirty="0" err="1"/>
              <a:t>ersteinlab.org</a:t>
            </a:r>
            <a:r>
              <a:rPr lang="en-US" sz="1200" dirty="0"/>
              <a:t>/</a:t>
            </a:r>
            <a:r>
              <a:rPr lang="en-US" sz="1800" b="1" dirty="0" err="1">
                <a:solidFill>
                  <a:srgbClr val="FF0000"/>
                </a:solidFill>
              </a:rPr>
              <a:t>uORFs</a:t>
            </a:r>
            <a:endParaRPr lang="en" sz="1200" dirty="0"/>
          </a:p>
          <a:p>
            <a:pPr lvl="0">
              <a:buSzPct val="25000"/>
            </a:pPr>
            <a:r>
              <a:rPr lang="en-US" sz="1200" dirty="0"/>
              <a:t>P</a:t>
            </a:r>
            <a:r>
              <a:rPr lang="en" sz="1200" dirty="0"/>
              <a:t> </a:t>
            </a:r>
            <a:r>
              <a:rPr lang="en-US" sz="1800" b="1" dirty="0">
                <a:solidFill>
                  <a:srgbClr val="1155CC"/>
                </a:solidFill>
              </a:rPr>
              <a:t>McGillivray</a:t>
            </a:r>
            <a:r>
              <a:rPr lang="en" sz="1200" dirty="0"/>
              <a:t>, </a:t>
            </a:r>
            <a:r>
              <a:rPr lang="en-US" sz="1200" dirty="0"/>
              <a:t>R</a:t>
            </a:r>
            <a:r>
              <a:rPr lang="en" sz="1200" dirty="0"/>
              <a:t> </a:t>
            </a:r>
            <a:r>
              <a:rPr lang="en-US" sz="1200" dirty="0"/>
              <a:t>Ault, </a:t>
            </a:r>
            <a:br>
              <a:rPr lang="en-US" sz="1200" dirty="0"/>
            </a:br>
            <a:r>
              <a:rPr lang="en" sz="1200" dirty="0"/>
              <a:t>M </a:t>
            </a:r>
            <a:r>
              <a:rPr lang="en" sz="1200" dirty="0" err="1"/>
              <a:t>Pawashe</a:t>
            </a:r>
            <a:r>
              <a:rPr lang="en" sz="1200" dirty="0"/>
              <a:t>,</a:t>
            </a:r>
            <a:r>
              <a:rPr lang="en-US" sz="1200" dirty="0"/>
              <a:t> R Kitchen, S </a:t>
            </a:r>
            <a:r>
              <a:rPr lang="en-US" sz="1200" dirty="0" err="1"/>
              <a:t>Balasubramanian</a:t>
            </a:r>
            <a:endParaRPr lang="en-US" sz="1200" dirty="0"/>
          </a:p>
          <a:p>
            <a:pPr lvl="0">
              <a:buSzPct val="25000"/>
            </a:pPr>
            <a:endParaRPr lang="en-US" sz="1200" dirty="0"/>
          </a:p>
          <a:p>
            <a:pPr>
              <a:buSzPct val="25000"/>
            </a:pPr>
            <a:endParaRPr lang="en-US" sz="1200" dirty="0">
              <a:solidFill>
                <a:schemeClr val="dk1"/>
              </a:solidFill>
            </a:endParaRPr>
          </a:p>
          <a:p>
            <a:pPr>
              <a:buSzPct val="25000"/>
            </a:pPr>
            <a:r>
              <a:rPr lang="en-US" sz="1800" b="1" dirty="0" err="1">
                <a:solidFill>
                  <a:srgbClr val="FF0000"/>
                </a:solidFill>
              </a:rPr>
              <a:t>RADAR.</a:t>
            </a:r>
            <a:r>
              <a:rPr lang="en-US" sz="1200" dirty="0" err="1">
                <a:solidFill>
                  <a:schemeClr val="dk1"/>
                </a:solidFill>
              </a:rPr>
              <a:t>gersteinlab.org</a:t>
            </a:r>
            <a:endParaRPr lang="en-US" sz="1200" dirty="0">
              <a:solidFill>
                <a:schemeClr val="dk1"/>
              </a:solidFill>
            </a:endParaRPr>
          </a:p>
          <a:p>
            <a:pPr>
              <a:buSzPct val="25000"/>
            </a:pPr>
            <a:r>
              <a:rPr lang="en-US" sz="1200" dirty="0">
                <a:solidFill>
                  <a:schemeClr val="dk1"/>
                </a:solidFill>
              </a:rPr>
              <a:t>J </a:t>
            </a:r>
            <a:r>
              <a:rPr lang="en-US" sz="1800" b="1" dirty="0">
                <a:solidFill>
                  <a:srgbClr val="1155CC"/>
                </a:solidFill>
              </a:rPr>
              <a:t>Zhang</a:t>
            </a:r>
            <a:r>
              <a:rPr lang="en-US" sz="1200" dirty="0">
                <a:solidFill>
                  <a:schemeClr val="dk1"/>
                </a:solidFill>
              </a:rPr>
              <a:t>, J </a:t>
            </a:r>
            <a:r>
              <a:rPr lang="en-US" sz="1800" b="1" dirty="0">
                <a:solidFill>
                  <a:srgbClr val="1155CC"/>
                </a:solidFill>
              </a:rPr>
              <a:t>Liu</a:t>
            </a:r>
            <a:r>
              <a:rPr lang="en-US" sz="1200" dirty="0">
                <a:solidFill>
                  <a:schemeClr val="dk1"/>
                </a:solidFill>
              </a:rPr>
              <a:t>, D Lee, L </a:t>
            </a:r>
            <a:r>
              <a:rPr lang="en-US" sz="1200" dirty="0" err="1">
                <a:solidFill>
                  <a:schemeClr val="dk1"/>
                </a:solidFill>
              </a:rPr>
              <a:t>Lochovsky</a:t>
            </a:r>
            <a:r>
              <a:rPr lang="en-US" sz="1200" dirty="0">
                <a:solidFill>
                  <a:schemeClr val="dk1"/>
                </a:solidFill>
              </a:rPr>
              <a:t>, J-J Feng, S Lou, </a:t>
            </a:r>
            <a:br>
              <a:rPr lang="en-US" sz="1200" dirty="0">
                <a:solidFill>
                  <a:schemeClr val="dk1"/>
                </a:solidFill>
              </a:rPr>
            </a:br>
            <a:r>
              <a:rPr lang="en-US" sz="1200" dirty="0">
                <a:solidFill>
                  <a:schemeClr val="dk1"/>
                </a:solidFill>
              </a:rPr>
              <a:t>M </a:t>
            </a:r>
            <a:r>
              <a:rPr lang="en-US" sz="1200" dirty="0" err="1">
                <a:solidFill>
                  <a:schemeClr val="dk1"/>
                </a:solidFill>
              </a:rPr>
              <a:t>Rutenberg</a:t>
            </a:r>
            <a:r>
              <a:rPr lang="en-US" sz="1200" dirty="0">
                <a:solidFill>
                  <a:schemeClr val="dk1"/>
                </a:solidFill>
              </a:rPr>
              <a:t>-Schoenberg</a:t>
            </a:r>
          </a:p>
          <a:p>
            <a:pPr lvl="0">
              <a:buClr>
                <a:srgbClr val="000000"/>
              </a:buClr>
            </a:pPr>
            <a:endParaRPr lang="en-US" sz="1200" dirty="0"/>
          </a:p>
          <a:p>
            <a:pPr lvl="0"/>
            <a:endParaRPr lang="en-US" sz="1050" dirty="0"/>
          </a:p>
          <a:p>
            <a:pPr>
              <a:buSzPct val="25000"/>
            </a:pPr>
            <a:endParaRPr lang="en-US" sz="1200" dirty="0">
              <a:solidFill>
                <a:schemeClr val="dk1"/>
              </a:solidFill>
            </a:endParaRPr>
          </a:p>
          <a:p>
            <a:pPr lvl="0">
              <a:buSzPct val="25000"/>
            </a:pPr>
            <a:endParaRPr lang="en" sz="1200" dirty="0">
              <a:solidFill>
                <a:schemeClr val="dk1"/>
              </a:solidFill>
            </a:endParaRPr>
          </a:p>
          <a:p>
            <a:pPr lvl="0">
              <a:buSzPct val="25000"/>
            </a:pPr>
            <a:endParaRPr lang="en-US" sz="1200" dirty="0"/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dirty="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lang="en" sz="2400" b="1" dirty="0">
              <a:solidFill>
                <a:srgbClr val="1155CC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>
            <a:spLocks noGrp="1"/>
          </p:cNvSpPr>
          <p:nvPr>
            <p:ph type="title"/>
          </p:nvPr>
        </p:nvSpPr>
        <p:spPr>
          <a:xfrm>
            <a:off x="0" y="108347"/>
            <a:ext cx="9144000" cy="615600"/>
          </a:xfrm>
          <a:prstGeom prst="rect">
            <a:avLst/>
          </a:prstGeom>
          <a:noFill/>
          <a:ln>
            <a:noFill/>
          </a:ln>
        </p:spPr>
        <p:txBody>
          <a:bodyPr wrap="square" lIns="92050" tIns="46025" rIns="92050" bIns="46025" anchor="ctr" anchorCtr="0">
            <a:noAutofit/>
          </a:bodyPr>
          <a:lstStyle/>
          <a:p>
            <a:pPr lvl="0">
              <a:buClr>
                <a:srgbClr val="7F7F7F"/>
              </a:buClr>
              <a:buSzPct val="25000"/>
            </a:pPr>
            <a:r>
              <a:rPr lang="en-US" sz="1800" dirty="0"/>
              <a:t>Evaluation of “near-coding” elements</a:t>
            </a:r>
            <a:endParaRPr lang="en" sz="1800" dirty="0">
              <a:solidFill>
                <a:schemeClr val="bg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50801" y="778675"/>
            <a:ext cx="3417614" cy="4212300"/>
          </a:xfrm>
          <a:prstGeom prst="rect">
            <a:avLst/>
          </a:prstGeom>
          <a:noFill/>
          <a:ln>
            <a:noFill/>
          </a:ln>
        </p:spPr>
        <p:txBody>
          <a:bodyPr wrap="square" lIns="92050" tIns="46025" rIns="92050" bIns="46025" anchor="t" anchorCtr="0">
            <a:noAutofit/>
          </a:bodyPr>
          <a:lstStyle/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endParaRPr lang="en-US" sz="1600" b="1" u="sng" dirty="0">
              <a:solidFill>
                <a:schemeClr val="bg1"/>
              </a:solidFill>
              <a:latin typeface="Helvetica Neue"/>
              <a:ea typeface="Helvetica Neue"/>
              <a:cs typeface="Helvetica Neue"/>
            </a:endParaRPr>
          </a:p>
          <a:p>
            <a:pPr marL="571500" marR="0" lvl="1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erriweather Sans"/>
              <a:buChar char="•"/>
            </a:pPr>
            <a:endParaRPr lang="en" sz="18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br>
              <a:rPr lang="en" sz="1800" b="0" i="0" u="none" strike="noStrike" cap="none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n" sz="18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Shape 300"/>
          <p:cNvSpPr txBox="1"/>
          <p:nvPr/>
        </p:nvSpPr>
        <p:spPr>
          <a:xfrm>
            <a:off x="8916425" y="3060000"/>
            <a:ext cx="529200" cy="2144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220134" y="778675"/>
            <a:ext cx="8696292" cy="4212300"/>
          </a:xfrm>
          <a:prstGeom prst="rect">
            <a:avLst/>
          </a:prstGeom>
          <a:noFill/>
          <a:ln>
            <a:noFill/>
          </a:ln>
        </p:spPr>
        <p:txBody>
          <a:bodyPr wrap="square" lIns="92050" tIns="46025" rIns="92050" bIns="46025" anchor="t" anchorCtr="0">
            <a:noAutofit/>
          </a:bodyPr>
          <a:lstStyle/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500" b="1" u="sng" dirty="0" err="1">
                <a:solidFill>
                  <a:schemeClr val="bg1"/>
                </a:solidFill>
              </a:rPr>
              <a:t>uORFs</a:t>
            </a:r>
            <a:r>
              <a:rPr lang="en-US" sz="1500" b="1" u="sng" dirty="0">
                <a:solidFill>
                  <a:schemeClr val="bg1"/>
                </a:solidFill>
              </a:rPr>
              <a:t>:</a:t>
            </a:r>
            <a:r>
              <a:rPr lang="en-US" sz="1500" dirty="0">
                <a:solidFill>
                  <a:schemeClr val="bg1"/>
                </a:solidFill>
              </a:rPr>
              <a:t> </a:t>
            </a:r>
            <a:br>
              <a:rPr lang="en-US" sz="1500" dirty="0">
                <a:solidFill>
                  <a:schemeClr val="bg1"/>
                </a:solidFill>
              </a:rPr>
            </a:br>
            <a:r>
              <a:rPr lang="en-US" sz="1500" dirty="0">
                <a:solidFill>
                  <a:schemeClr val="bg1"/>
                </a:solidFill>
              </a:rPr>
              <a:t>Feature integration to find small subset of upstream mutations that potentially alter translation</a:t>
            </a: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endParaRPr lang="en-US" sz="1500" dirty="0">
              <a:solidFill>
                <a:schemeClr val="bg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1" indent="-228600">
              <a:spcBef>
                <a:spcPts val="400"/>
              </a:spcBef>
              <a:buClr>
                <a:srgbClr val="FFFFFF"/>
              </a:buClr>
              <a:buFont typeface="Helvetica Neue"/>
              <a:buChar char="•"/>
            </a:pPr>
            <a:r>
              <a:rPr lang="en-US" sz="1500" b="1" u="sng" dirty="0">
                <a:solidFill>
                  <a:schemeClr val="bg1"/>
                </a:solidFill>
              </a:rPr>
              <a:t>RADAR: </a:t>
            </a:r>
            <a:br>
              <a:rPr lang="en-US" sz="1500" b="1" u="sng" dirty="0">
                <a:solidFill>
                  <a:schemeClr val="bg1"/>
                </a:solidFill>
              </a:rPr>
            </a:br>
            <a:r>
              <a:rPr lang="en-US" sz="1500" dirty="0">
                <a:solidFill>
                  <a:schemeClr val="bg1"/>
                </a:solidFill>
              </a:rPr>
              <a:t>prioritize variants based on post-transcriptional regulome using ENCODE </a:t>
            </a:r>
            <a:r>
              <a:rPr lang="en-US" sz="1500" dirty="0" err="1">
                <a:solidFill>
                  <a:schemeClr val="bg1"/>
                </a:solidFill>
              </a:rPr>
              <a:t>eCLIP</a:t>
            </a:r>
            <a:endParaRPr lang="en-US" sz="1500" dirty="0">
              <a:solidFill>
                <a:schemeClr val="bg1"/>
              </a:solidFill>
            </a:endParaRPr>
          </a:p>
          <a:p>
            <a:pPr lvl="1" indent="-228600">
              <a:spcBef>
                <a:spcPts val="400"/>
              </a:spcBef>
              <a:buClr>
                <a:srgbClr val="666666"/>
              </a:buClr>
              <a:buFont typeface="Helvetica Neue"/>
              <a:buChar char="•"/>
            </a:pPr>
            <a:endParaRPr lang="en" sz="1500" dirty="0">
              <a:solidFill>
                <a:schemeClr val="bg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568650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extShape 1"/>
          <p:cNvSpPr txBox="1"/>
          <p:nvPr/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-1" normalizeH="0" baseline="0" noProof="0" dirty="0">
                <a:ln>
                  <a:noFill/>
                </a:ln>
                <a:solidFill>
                  <a:srgbClr val="2222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Upstream open reading frames (</a:t>
            </a:r>
            <a:r>
              <a:rPr kumimoji="0" lang="en-US" sz="2400" b="1" i="0" u="none" strike="noStrike" kern="0" cap="none" spc="-1" normalizeH="0" baseline="0" noProof="0" dirty="0" err="1">
                <a:ln>
                  <a:noFill/>
                </a:ln>
                <a:solidFill>
                  <a:srgbClr val="2222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uORFs</a:t>
            </a:r>
            <a:r>
              <a:rPr kumimoji="0" lang="en-US" sz="2400" b="1" i="0" u="none" strike="noStrike" kern="0" cap="none" spc="-1" normalizeH="0" baseline="0" noProof="0" dirty="0">
                <a:ln>
                  <a:noFill/>
                </a:ln>
                <a:solidFill>
                  <a:srgbClr val="22228B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rPr>
              <a:t>) regulate translation are affected by mutation</a:t>
            </a:r>
            <a:endParaRPr kumimoji="0" lang="en-US" sz="14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242" name="CustomShape 2"/>
          <p:cNvSpPr/>
          <p:nvPr/>
        </p:nvSpPr>
        <p:spPr>
          <a:xfrm>
            <a:off x="4294800" y="1387800"/>
            <a:ext cx="4454280" cy="18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/>
          <a:lstStyle/>
          <a:p>
            <a:pPr marL="457200" indent="-317500">
              <a:spcBef>
                <a:spcPts val="800"/>
              </a:spcBef>
              <a:buClr>
                <a:srgbClr val="000000"/>
              </a:buClr>
              <a:buSzPct val="100000"/>
              <a:buFont typeface="Helvetica Neue"/>
              <a:buChar char="●"/>
            </a:pPr>
            <a:r>
              <a:rPr lang="en-US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uORFs</a:t>
            </a:r>
            <a:r>
              <a:rPr lang="en-US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regulate the translation of downstream coding regions.</a:t>
            </a:r>
          </a:p>
          <a:p>
            <a:pPr marL="457200" indent="-317500">
              <a:buClr>
                <a:srgbClr val="000000"/>
              </a:buClr>
              <a:buSzPct val="100000"/>
              <a:buFont typeface="Helvetica Neue"/>
              <a:buChar char="●"/>
            </a:pPr>
            <a:r>
              <a:rPr lang="en-US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This regulation may be altered by somatic mutation in cancer.</a:t>
            </a:r>
          </a:p>
          <a:p>
            <a:pPr marL="457200" indent="-317500">
              <a:buClr>
                <a:srgbClr val="000000"/>
              </a:buClr>
              <a:buSzPct val="100000"/>
              <a:buFont typeface="Helvetica Neue"/>
              <a:buChar char="●"/>
            </a:pPr>
            <a:r>
              <a:rPr lang="en-US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Battle et al. 2014 data </a:t>
            </a:r>
            <a:r>
              <a:rPr lang="en-US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uORF</a:t>
            </a:r>
            <a:r>
              <a:rPr lang="en-US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gain &amp; loss assoc. protein level change.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  <a:ea typeface="+mn-ea"/>
              <a:cs typeface="+mn-cs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  <a:ea typeface="+mn-ea"/>
              <a:cs typeface="+mn-cs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43" name="Picture 14"/>
          <p:cNvPicPr/>
          <p:nvPr/>
        </p:nvPicPr>
        <p:blipFill>
          <a:blip r:embed="rId2"/>
          <a:srcRect l="2146" t="2444" r="39804" b="48328"/>
          <a:stretch/>
        </p:blipFill>
        <p:spPr>
          <a:xfrm>
            <a:off x="4830480" y="2835720"/>
            <a:ext cx="3382920" cy="2194200"/>
          </a:xfrm>
          <a:prstGeom prst="rect">
            <a:avLst/>
          </a:prstGeom>
          <a:ln>
            <a:noFill/>
          </a:ln>
        </p:spPr>
      </p:pic>
      <p:pic>
        <p:nvPicPr>
          <p:cNvPr id="244" name="Picture 243"/>
          <p:cNvPicPr/>
          <p:nvPr/>
        </p:nvPicPr>
        <p:blipFill>
          <a:blip r:embed="rId3"/>
          <a:stretch/>
        </p:blipFill>
        <p:spPr>
          <a:xfrm>
            <a:off x="528120" y="1371600"/>
            <a:ext cx="3766680" cy="3383280"/>
          </a:xfrm>
          <a:prstGeom prst="rect">
            <a:avLst/>
          </a:prstGeom>
          <a:ln>
            <a:noFill/>
          </a:ln>
        </p:spPr>
      </p:pic>
      <p:sp>
        <p:nvSpPr>
          <p:cNvPr id="245" name="TextShape 3"/>
          <p:cNvSpPr txBox="1"/>
          <p:nvPr/>
        </p:nvSpPr>
        <p:spPr>
          <a:xfrm>
            <a:off x="1316160" y="4705560"/>
            <a:ext cx="2286000" cy="23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cs typeface="Arial"/>
                <a:sym typeface="Arial"/>
              </a:rPr>
              <a:t>[Ferreira et al., </a:t>
            </a:r>
            <a:r>
              <a:rPr kumimoji="0" lang="en-US" sz="1000" b="0" i="1" u="none" strike="noStrike" kern="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cs typeface="Arial"/>
                <a:sym typeface="Arial"/>
              </a:rPr>
              <a:t>Bioengineered</a:t>
            </a:r>
            <a:r>
              <a:rPr kumimoji="0" lang="en-US" sz="1000" b="0" i="0" u="none" strike="noStrike" kern="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cs typeface="Arial"/>
                <a:sym typeface="Arial"/>
              </a:rPr>
              <a:t> (‘14)]</a:t>
            </a:r>
          </a:p>
        </p:txBody>
      </p:sp>
      <p:sp>
        <p:nvSpPr>
          <p:cNvPr id="247" name="TextShape 5"/>
          <p:cNvSpPr txBox="1"/>
          <p:nvPr/>
        </p:nvSpPr>
        <p:spPr>
          <a:xfrm>
            <a:off x="2834640" y="1828800"/>
            <a:ext cx="2286000" cy="232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cs typeface="Arial"/>
                <a:sym typeface="Arial"/>
              </a:rPr>
              <a:t>[Calvo et al., </a:t>
            </a:r>
            <a:r>
              <a:rPr kumimoji="0" lang="en-US" sz="1000" b="0" i="1" u="none" strike="noStrike" kern="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cs typeface="Arial"/>
                <a:sym typeface="Arial"/>
              </a:rPr>
              <a:t>PNAS</a:t>
            </a:r>
            <a:r>
              <a:rPr kumimoji="0" lang="en-US" sz="1000" b="0" i="0" u="none" strike="noStrike" kern="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Arial"/>
                <a:cs typeface="Arial"/>
                <a:sym typeface="Arial"/>
              </a:rPr>
              <a:t> (‘09)]</a:t>
            </a:r>
          </a:p>
        </p:txBody>
      </p:sp>
    </p:spTree>
    <p:extLst>
      <p:ext uri="{BB962C8B-B14F-4D97-AF65-F5344CB8AC3E}">
        <p14:creationId xmlns:p14="http://schemas.microsoft.com/office/powerpoint/2010/main" val="182831320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Upstream open reading frames (</a:t>
            </a:r>
            <a:r>
              <a:rPr lang="en-US" dirty="0" err="1"/>
              <a:t>uORFs</a:t>
            </a:r>
            <a:r>
              <a:rPr lang="en-US" dirty="0"/>
              <a:t>) regulate translation are affected by mutation</a:t>
            </a:r>
          </a:p>
        </p:txBody>
      </p:sp>
      <p:pic>
        <p:nvPicPr>
          <p:cNvPr id="6" name="Picture 7" descr="Cov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t="-1" r="59388" b="69504"/>
          <a:stretch/>
        </p:blipFill>
        <p:spPr bwMode="auto">
          <a:xfrm>
            <a:off x="772896" y="1501997"/>
            <a:ext cx="2844530" cy="127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hape 461"/>
          <p:cNvSpPr txBox="1"/>
          <p:nvPr/>
        </p:nvSpPr>
        <p:spPr>
          <a:xfrm>
            <a:off x="4294723" y="1387809"/>
            <a:ext cx="4454769" cy="1825517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t" anchorCtr="0">
            <a:noAutofit/>
          </a:bodyPr>
          <a:lstStyle/>
          <a:p>
            <a:pPr marL="457200" indent="-317500">
              <a:spcBef>
                <a:spcPts val="800"/>
              </a:spcBef>
              <a:buClr>
                <a:srgbClr val="000000"/>
              </a:buClr>
              <a:buSzPct val="100000"/>
              <a:buFont typeface="Helvetica Neue"/>
              <a:buChar char="●"/>
            </a:pPr>
            <a:r>
              <a:rPr lang="en-US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uORFs</a:t>
            </a:r>
            <a:r>
              <a:rPr lang="en-US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regulate the translation of downstream coding regions.</a:t>
            </a:r>
          </a:p>
          <a:p>
            <a:pPr marL="457200" indent="-317500">
              <a:buClr>
                <a:srgbClr val="000000"/>
              </a:buClr>
              <a:buSzPct val="100000"/>
              <a:buFont typeface="Helvetica Neue"/>
              <a:buChar char="●"/>
            </a:pPr>
            <a:r>
              <a:rPr lang="en-US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This regulation may be altered by somatic mutation in cancer.</a:t>
            </a:r>
          </a:p>
          <a:p>
            <a:pPr marL="457200" indent="-317500">
              <a:buClr>
                <a:srgbClr val="000000"/>
              </a:buClr>
              <a:buSzPct val="100000"/>
              <a:buFont typeface="Helvetica Neue"/>
              <a:buChar char="●"/>
            </a:pPr>
            <a:r>
              <a:rPr lang="en-US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 Battle et al. 2014 data </a:t>
            </a:r>
            <a:r>
              <a:rPr lang="en-US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uORF</a:t>
            </a:r>
            <a:r>
              <a:rPr lang="en-US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gain &amp; loss assoc. protein level change.</a:t>
            </a:r>
          </a:p>
          <a:p>
            <a:pPr marL="457200" indent="-317500">
              <a:buClr>
                <a:srgbClr val="000000"/>
              </a:buClr>
              <a:buSzPct val="100000"/>
              <a:buFont typeface="Helvetica Neue"/>
              <a:buChar char="●"/>
            </a:pPr>
            <a:endParaRPr lang="en-US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>
              <a:buClr>
                <a:srgbClr val="000000"/>
              </a:buClr>
              <a:buSzPct val="100000"/>
              <a:buFont typeface="Helvetica Neue"/>
              <a:buChar char="●"/>
            </a:pPr>
            <a:endParaRPr lang="en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marR="0" lvl="0" indent="-285750" algn="l" rtl="0">
              <a:spcBef>
                <a:spcPts val="0"/>
              </a:spcBef>
              <a:buSzPct val="25000"/>
              <a:buFont typeface="Arial" charset="0"/>
              <a:buChar char="•"/>
            </a:pPr>
            <a:endParaRPr lang="en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Shape 513"/>
          <p:cNvSpPr txBox="1"/>
          <p:nvPr/>
        </p:nvSpPr>
        <p:spPr>
          <a:xfrm>
            <a:off x="1177106" y="4279111"/>
            <a:ext cx="1928023" cy="31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McGillivray </a:t>
            </a:r>
            <a:r>
              <a:rPr lang="en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 al., </a:t>
            </a:r>
            <a:r>
              <a:rPr lang="en-US" sz="11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NAR </a:t>
            </a:r>
            <a:r>
              <a:rPr lang="en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(‘1</a:t>
            </a:r>
            <a:r>
              <a: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en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]</a:t>
            </a:r>
            <a:endParaRPr lang="en"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Picture 7" descr="Cov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6" t="-1" r="3018" b="69504"/>
          <a:stretch/>
        </p:blipFill>
        <p:spPr bwMode="auto">
          <a:xfrm>
            <a:off x="643687" y="2929118"/>
            <a:ext cx="3923490" cy="127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ov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" t="2444" r="39804" b="48328"/>
          <a:stretch/>
        </p:blipFill>
        <p:spPr bwMode="auto">
          <a:xfrm>
            <a:off x="4830468" y="2835746"/>
            <a:ext cx="3383280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4624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8750" y="292626"/>
            <a:ext cx="3990057" cy="572700"/>
          </a:xfrm>
        </p:spPr>
        <p:txBody>
          <a:bodyPr/>
          <a:lstStyle/>
          <a:p>
            <a:r>
              <a:rPr lang="en-US" sz="2000" dirty="0"/>
              <a:t>The population of functional </a:t>
            </a:r>
            <a:r>
              <a:rPr lang="en-US" sz="2000" dirty="0" err="1"/>
              <a:t>uORFs</a:t>
            </a:r>
            <a:r>
              <a:rPr lang="en-US" sz="2000" dirty="0"/>
              <a:t> may be significant</a:t>
            </a:r>
          </a:p>
        </p:txBody>
      </p:sp>
      <p:pic>
        <p:nvPicPr>
          <p:cNvPr id="4" name="Picture 7" descr="Cov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048" r="51444" b="69495"/>
          <a:stretch/>
        </p:blipFill>
        <p:spPr bwMode="auto">
          <a:xfrm>
            <a:off x="-13831" y="79213"/>
            <a:ext cx="4755374" cy="412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ov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4178" r="34074" b="213"/>
          <a:stretch/>
        </p:blipFill>
        <p:spPr bwMode="auto">
          <a:xfrm>
            <a:off x="4783628" y="1102576"/>
            <a:ext cx="4120300" cy="2447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hape 461"/>
          <p:cNvSpPr txBox="1"/>
          <p:nvPr/>
        </p:nvSpPr>
        <p:spPr>
          <a:xfrm>
            <a:off x="5009117" y="3669022"/>
            <a:ext cx="3669323" cy="1218993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t" anchorCtr="0">
            <a:noAutofit/>
          </a:bodyPr>
          <a:lstStyle/>
          <a:p>
            <a:pPr marL="457200" indent="-317500">
              <a:spcBef>
                <a:spcPts val="800"/>
              </a:spcBef>
              <a:buClr>
                <a:srgbClr val="000000"/>
              </a:buClr>
              <a:buSzPct val="100000"/>
              <a:buFont typeface="Helvetica Neue"/>
              <a:buChar char="●"/>
            </a:pPr>
            <a:r>
              <a:rPr lang="en-US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Ribosome profiling experiments have low overlap in identified </a:t>
            </a:r>
            <a:r>
              <a:rPr lang="en-US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uORFs</a:t>
            </a:r>
            <a:r>
              <a:rPr lang="en-US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  <a:endParaRPr lang="en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indent="-317500">
              <a:buClr>
                <a:srgbClr val="000000"/>
              </a:buClr>
              <a:buSzPct val="100000"/>
              <a:buFont typeface="Helvetica Neue"/>
              <a:buChar char="●"/>
            </a:pPr>
            <a:r>
              <a:rPr lang="en-US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This suggests high false-negative rate, and more functional </a:t>
            </a:r>
            <a:r>
              <a:rPr lang="en-US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uORFs</a:t>
            </a:r>
            <a:r>
              <a:rPr lang="en-US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than currently known.</a:t>
            </a:r>
          </a:p>
          <a:p>
            <a:pPr marL="457200" lvl="0" indent="-317500">
              <a:buClr>
                <a:srgbClr val="000000"/>
              </a:buClr>
              <a:buSzPct val="100000"/>
              <a:buFont typeface="Helvetica Neue"/>
              <a:buChar char="●"/>
            </a:pPr>
            <a:endParaRPr lang="en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marR="0" lvl="0" indent="-285750" algn="l" rtl="0">
              <a:spcBef>
                <a:spcPts val="0"/>
              </a:spcBef>
              <a:buSzPct val="25000"/>
              <a:buFont typeface="Arial" charset="0"/>
              <a:buChar char="•"/>
            </a:pPr>
            <a:endParaRPr lang="en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Shape 513"/>
          <p:cNvSpPr txBox="1"/>
          <p:nvPr/>
        </p:nvSpPr>
        <p:spPr>
          <a:xfrm>
            <a:off x="7017991" y="4831500"/>
            <a:ext cx="1928023" cy="31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McGillivray </a:t>
            </a:r>
            <a:r>
              <a:rPr lang="en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 al., </a:t>
            </a:r>
            <a:r>
              <a:rPr lang="en-US" sz="11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NAR </a:t>
            </a:r>
            <a:r>
              <a:rPr lang="en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(‘1</a:t>
            </a:r>
            <a:r>
              <a: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en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]</a:t>
            </a:r>
            <a:endParaRPr lang="en"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6541" y="3728913"/>
            <a:ext cx="4465002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From a “Universe” of 1.3 M pot. </a:t>
            </a:r>
            <a:r>
              <a:rPr lang="en-US" sz="3200" b="1" dirty="0" err="1"/>
              <a:t>uORFs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112752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712677" y="22407"/>
            <a:ext cx="3350351" cy="5225269"/>
            <a:chOff x="4754016" y="91724"/>
            <a:chExt cx="3183531" cy="4965093"/>
          </a:xfrm>
        </p:grpSpPr>
        <p:pic>
          <p:nvPicPr>
            <p:cNvPr id="9" name="Picture 7" descr="Cov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4795" y="91724"/>
              <a:ext cx="3182752" cy="4965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4754795" y="91724"/>
              <a:ext cx="161841" cy="1644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754016" y="2205690"/>
              <a:ext cx="161841" cy="1644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719811" y="91724"/>
              <a:ext cx="161841" cy="1644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1" y="256184"/>
            <a:ext cx="4567796" cy="572700"/>
          </a:xfrm>
        </p:spPr>
        <p:txBody>
          <a:bodyPr/>
          <a:lstStyle/>
          <a:p>
            <a:pPr algn="l"/>
            <a:r>
              <a:rPr lang="en-US" sz="2000" dirty="0"/>
              <a:t>Prediction &amp; validation of </a:t>
            </a:r>
            <a:br>
              <a:rPr lang="en-US" sz="2000" dirty="0"/>
            </a:br>
            <a:r>
              <a:rPr lang="en-US" sz="2000" dirty="0"/>
              <a:t>functional </a:t>
            </a:r>
            <a:r>
              <a:rPr lang="en-US" sz="2000" dirty="0" err="1"/>
              <a:t>uORFs</a:t>
            </a:r>
            <a:r>
              <a:rPr lang="en-US" sz="2000" dirty="0"/>
              <a:t> using 89 features</a:t>
            </a:r>
          </a:p>
        </p:txBody>
      </p:sp>
      <p:sp>
        <p:nvSpPr>
          <p:cNvPr id="12" name="Shape 461"/>
          <p:cNvSpPr txBox="1"/>
          <p:nvPr/>
        </p:nvSpPr>
        <p:spPr>
          <a:xfrm>
            <a:off x="311701" y="1268444"/>
            <a:ext cx="4314400" cy="78495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t" anchorCtr="0">
            <a:noAutofit/>
          </a:bodyPr>
          <a:lstStyle/>
          <a:p>
            <a:pPr marL="457200" indent="-317500">
              <a:spcBef>
                <a:spcPts val="800"/>
              </a:spcBef>
              <a:buClr>
                <a:srgbClr val="000000"/>
              </a:buClr>
              <a:buSzPct val="100000"/>
              <a:buFont typeface="Helvetica Neue"/>
              <a:buChar char="●"/>
            </a:pPr>
            <a:r>
              <a:rPr lang="en-US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All near-cognate start codons predicted.</a:t>
            </a:r>
          </a:p>
          <a:p>
            <a:pPr marL="457200" indent="-317500">
              <a:spcBef>
                <a:spcPts val="800"/>
              </a:spcBef>
              <a:buClr>
                <a:srgbClr val="000000"/>
              </a:buClr>
              <a:buSzPct val="100000"/>
              <a:buFont typeface="Helvetica Neue"/>
              <a:buChar char="●"/>
            </a:pPr>
            <a:r>
              <a:rPr lang="en-US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Cross-validation on independent ribosome profiling datasets and validation using in vivo protein levels and ribosome occupancy in humans (Battle et al. 2014).</a:t>
            </a:r>
            <a:endParaRPr lang="en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marR="0" lvl="0" indent="-285750" algn="l" rtl="0">
              <a:spcBef>
                <a:spcPts val="0"/>
              </a:spcBef>
              <a:buSzPct val="25000"/>
              <a:buFont typeface="Arial" charset="0"/>
              <a:buChar char="•"/>
            </a:pPr>
            <a:endParaRPr lang="en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" name="Picture 7" descr="Cov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97" t="-107" r="-796" b="69331"/>
          <a:stretch/>
        </p:blipFill>
        <p:spPr bwMode="auto">
          <a:xfrm>
            <a:off x="447391" y="2790131"/>
            <a:ext cx="1954069" cy="187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Cov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97" t="61971" r="-796" b="-491"/>
          <a:stretch/>
        </p:blipFill>
        <p:spPr bwMode="auto">
          <a:xfrm>
            <a:off x="2584255" y="2790131"/>
            <a:ext cx="1770056" cy="212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hape 513"/>
          <p:cNvSpPr txBox="1"/>
          <p:nvPr/>
        </p:nvSpPr>
        <p:spPr>
          <a:xfrm>
            <a:off x="37657" y="4831500"/>
            <a:ext cx="1928023" cy="31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McGillivray </a:t>
            </a:r>
            <a:r>
              <a:rPr lang="en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 al., </a:t>
            </a:r>
            <a:r>
              <a:rPr lang="en-US" sz="11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NAR </a:t>
            </a:r>
            <a:r>
              <a:rPr lang="en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(‘1</a:t>
            </a:r>
            <a:r>
              <a: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en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]</a:t>
            </a:r>
            <a:endParaRPr lang="en"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85690" y="649335"/>
            <a:ext cx="641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Expr.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Level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31188" y="1779775"/>
            <a:ext cx="750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Tissue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Dist.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209735" y="2763620"/>
            <a:ext cx="59343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Int.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ATG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Start</a:t>
            </a:r>
          </a:p>
        </p:txBody>
      </p:sp>
      <p:sp>
        <p:nvSpPr>
          <p:cNvPr id="18" name="TextBox 17"/>
          <p:cNvSpPr txBox="1"/>
          <p:nvPr/>
        </p:nvSpPr>
        <p:spPr>
          <a:xfrm rot="16200000">
            <a:off x="8066267" y="3944693"/>
            <a:ext cx="88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Cons-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 err="1">
                <a:solidFill>
                  <a:srgbClr val="FF0000"/>
                </a:solidFill>
              </a:rPr>
              <a:t>ervation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898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202132"/>
            <a:ext cx="8520600" cy="572700"/>
          </a:xfrm>
        </p:spPr>
        <p:txBody>
          <a:bodyPr/>
          <a:lstStyle/>
          <a:p>
            <a:r>
              <a:rPr lang="en-US" dirty="0"/>
              <a:t>A comprehensive catalog of functional </a:t>
            </a:r>
            <a:r>
              <a:rPr lang="en-US" dirty="0" err="1"/>
              <a:t>uORFs</a:t>
            </a:r>
            <a:endParaRPr lang="en-US" dirty="0"/>
          </a:p>
        </p:txBody>
      </p:sp>
      <p:pic>
        <p:nvPicPr>
          <p:cNvPr id="6" name="Picture 7" descr="Cov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9" t="71681" r="54783" b="-491"/>
          <a:stretch/>
        </p:blipFill>
        <p:spPr bwMode="auto">
          <a:xfrm>
            <a:off x="4533646" y="838231"/>
            <a:ext cx="2026351" cy="210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hape 461"/>
          <p:cNvSpPr txBox="1"/>
          <p:nvPr/>
        </p:nvSpPr>
        <p:spPr>
          <a:xfrm>
            <a:off x="4595732" y="3010877"/>
            <a:ext cx="4155275" cy="1650651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t" anchorCtr="0">
            <a:noAutofit/>
          </a:bodyPr>
          <a:lstStyle/>
          <a:p>
            <a:pPr lvl="0" algn="ctr">
              <a:buClr>
                <a:srgbClr val="000090"/>
              </a:buClr>
              <a:buSzPct val="25000"/>
            </a:pPr>
            <a:endParaRPr lang="en-US" sz="160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indent="-317500">
              <a:spcBef>
                <a:spcPts val="800"/>
              </a:spcBef>
              <a:buClr>
                <a:srgbClr val="000000"/>
              </a:buClr>
              <a:buSzPct val="100000"/>
              <a:buFont typeface="Helvetica Neue"/>
              <a:buChar char="●"/>
            </a:pPr>
            <a:r>
              <a:rPr lang="en-US" sz="2400" b="1" dirty="0">
                <a:solidFill>
                  <a:srgbClr val="C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180K</a:t>
            </a:r>
            <a:r>
              <a:rPr lang="en-US" sz="1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Large predicted positive set likely to affect translation  </a:t>
            </a:r>
          </a:p>
          <a:p>
            <a:pPr marL="457200" indent="-317500">
              <a:spcBef>
                <a:spcPts val="800"/>
              </a:spcBef>
              <a:buClr>
                <a:srgbClr val="000000"/>
              </a:buClr>
              <a:buSzPct val="100000"/>
              <a:buFont typeface="Helvetica Neue"/>
              <a:buChar char="●"/>
            </a:pPr>
            <a:r>
              <a:rPr lang="en-US" sz="1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Calibration on gold standards, suggests getting </a:t>
            </a:r>
            <a:r>
              <a:rPr lang="en-US" sz="2000" b="1" dirty="0">
                <a:solidFill>
                  <a:srgbClr val="C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~70%</a:t>
            </a:r>
            <a:r>
              <a:rPr lang="en-US" sz="16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of known</a:t>
            </a:r>
          </a:p>
        </p:txBody>
      </p:sp>
      <p:sp>
        <p:nvSpPr>
          <p:cNvPr id="10" name="Shape 513"/>
          <p:cNvSpPr txBox="1"/>
          <p:nvPr/>
        </p:nvSpPr>
        <p:spPr>
          <a:xfrm>
            <a:off x="164942" y="4700606"/>
            <a:ext cx="1928023" cy="31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McGillivray </a:t>
            </a:r>
            <a:r>
              <a:rPr lang="en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 al., </a:t>
            </a:r>
            <a:r>
              <a:rPr lang="en-US" sz="11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NAR </a:t>
            </a:r>
            <a:r>
              <a:rPr lang="en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(‘1</a:t>
            </a:r>
            <a:r>
              <a: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en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]</a:t>
            </a:r>
            <a:endParaRPr lang="en"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Picture 7" descr="Cov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31994" r="46048" b="43488"/>
          <a:stretch/>
        </p:blipFill>
        <p:spPr bwMode="auto">
          <a:xfrm>
            <a:off x="6762054" y="1127670"/>
            <a:ext cx="2421046" cy="1627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Shape 461"/>
          <p:cNvSpPr txBox="1"/>
          <p:nvPr/>
        </p:nvSpPr>
        <p:spPr>
          <a:xfrm>
            <a:off x="-6864" y="1545823"/>
            <a:ext cx="1845949" cy="1326695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t" anchorCtr="0">
            <a:noAutofit/>
          </a:bodyPr>
          <a:lstStyle/>
          <a:p>
            <a:pPr marL="139700" algn="ctr">
              <a:spcBef>
                <a:spcPts val="800"/>
              </a:spcBef>
              <a:buClr>
                <a:srgbClr val="000000"/>
              </a:buClr>
              <a:buSzPct val="100000"/>
            </a:pPr>
            <a:r>
              <a:rPr lang="en-US" sz="12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Universe of </a:t>
            </a:r>
            <a:r>
              <a:rPr lang="en-US" sz="2400" b="1" dirty="0">
                <a:solidFill>
                  <a:srgbClr val="C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1.3M</a:t>
            </a:r>
            <a:r>
              <a:rPr lang="en-US" sz="24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1200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uORFs</a:t>
            </a:r>
            <a:r>
              <a:rPr lang="en-US" sz="12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scored via Simple Bayes </a:t>
            </a:r>
            <a:r>
              <a:rPr lang="en-US" sz="1200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algo</a:t>
            </a:r>
            <a:r>
              <a:rPr lang="en-US" sz="12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</a:p>
          <a:p>
            <a:pPr marL="285750" marR="0" lvl="0" indent="-285750" algn="ctr" rtl="0">
              <a:spcBef>
                <a:spcPts val="0"/>
              </a:spcBef>
              <a:buSzPct val="25000"/>
              <a:buFont typeface="Arial" charset="0"/>
              <a:buChar char="•"/>
            </a:pPr>
            <a:endParaRPr lang="en" sz="1600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4009473" y="1970334"/>
            <a:ext cx="265308" cy="5713"/>
          </a:xfrm>
          <a:prstGeom prst="straightConnector1">
            <a:avLst/>
          </a:prstGeom>
          <a:ln>
            <a:solidFill>
              <a:srgbClr val="808080">
                <a:alpha val="74902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7" descr="Cov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56300" r="46048" b="28125"/>
          <a:stretch/>
        </p:blipFill>
        <p:spPr bwMode="auto">
          <a:xfrm>
            <a:off x="1999227" y="1349131"/>
            <a:ext cx="2421046" cy="103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3422092" y="1675771"/>
            <a:ext cx="637675" cy="533400"/>
          </a:xfrm>
          <a:prstGeom prst="rect">
            <a:avLst/>
          </a:prstGeom>
          <a:noFill/>
          <a:ln w="28575">
            <a:solidFill>
              <a:srgbClr val="808080">
                <a:alpha val="74902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844266" y="2061171"/>
            <a:ext cx="1444434" cy="321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7" descr="Cov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46347" r="96606" b="43488"/>
          <a:stretch/>
        </p:blipFill>
        <p:spPr bwMode="auto">
          <a:xfrm>
            <a:off x="2092965" y="1675771"/>
            <a:ext cx="152400" cy="674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Straight Arrow Connector 32"/>
          <p:cNvCxnSpPr/>
          <p:nvPr/>
        </p:nvCxnSpPr>
        <p:spPr>
          <a:xfrm>
            <a:off x="1698533" y="1913064"/>
            <a:ext cx="265308" cy="5713"/>
          </a:xfrm>
          <a:prstGeom prst="straightConnector1">
            <a:avLst/>
          </a:prstGeom>
          <a:ln w="28575">
            <a:solidFill>
              <a:srgbClr val="808080">
                <a:alpha val="74902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493670" y="1930136"/>
            <a:ext cx="265308" cy="5713"/>
          </a:xfrm>
          <a:prstGeom prst="straightConnector1">
            <a:avLst/>
          </a:prstGeom>
          <a:ln w="28575">
            <a:solidFill>
              <a:srgbClr val="808080">
                <a:alpha val="74902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883172" y="2230520"/>
            <a:ext cx="275129" cy="2265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4132306" y="2216591"/>
            <a:ext cx="275129" cy="2265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673370" y="1093707"/>
            <a:ext cx="275129" cy="2265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8899212" y="1093706"/>
            <a:ext cx="275129" cy="2265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3732" y="371145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317500">
              <a:spcBef>
                <a:spcPts val="800"/>
              </a:spcBef>
              <a:buClr>
                <a:srgbClr val="000000"/>
              </a:buClr>
              <a:buSzPct val="100000"/>
              <a:buFont typeface="Helvetica Neue"/>
              <a:buChar char="●"/>
            </a:pPr>
            <a:r>
              <a:rPr lang="en-US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Predicted functional </a:t>
            </a:r>
            <a:r>
              <a:rPr lang="en-US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uORFs</a:t>
            </a:r>
            <a:r>
              <a:rPr lang="en-US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may be intersected with disease associated variants.</a:t>
            </a:r>
            <a:endParaRPr lang="en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4268338" y="1924423"/>
            <a:ext cx="265308" cy="5713"/>
          </a:xfrm>
          <a:prstGeom prst="straightConnector1">
            <a:avLst/>
          </a:prstGeom>
          <a:ln w="28575">
            <a:solidFill>
              <a:srgbClr val="808080">
                <a:alpha val="74902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5959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Somatic alteration of </a:t>
            </a:r>
            <a:r>
              <a:rPr lang="en-US" dirty="0" err="1"/>
              <a:t>uORFs</a:t>
            </a:r>
            <a:r>
              <a:rPr lang="en-US" dirty="0"/>
              <a:t> disproportionately affects certain cancers and molecular pathways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149" y="2378241"/>
            <a:ext cx="2652601" cy="2284976"/>
          </a:xfrm>
          <a:prstGeom prst="rect">
            <a:avLst/>
          </a:prstGeom>
        </p:spPr>
      </p:pic>
      <p:pic>
        <p:nvPicPr>
          <p:cNvPr id="9" name="Picture 7" descr="Cov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47" t="52517" r="-4912" b="-1744"/>
          <a:stretch/>
        </p:blipFill>
        <p:spPr bwMode="auto">
          <a:xfrm>
            <a:off x="-1" y="2480650"/>
            <a:ext cx="6274879" cy="218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hape 513"/>
          <p:cNvSpPr txBox="1"/>
          <p:nvPr/>
        </p:nvSpPr>
        <p:spPr>
          <a:xfrm>
            <a:off x="2371494" y="4548017"/>
            <a:ext cx="1928023" cy="312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McGillivray </a:t>
            </a:r>
            <a:r>
              <a:rPr lang="en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 al., </a:t>
            </a:r>
            <a:r>
              <a:rPr lang="en-US" sz="11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NAR </a:t>
            </a:r>
            <a:r>
              <a:rPr lang="en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(‘1</a:t>
            </a:r>
            <a:r>
              <a: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en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1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]</a:t>
            </a:r>
            <a:endParaRPr lang="en" sz="11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hape 461"/>
          <p:cNvSpPr txBox="1"/>
          <p:nvPr/>
        </p:nvSpPr>
        <p:spPr>
          <a:xfrm>
            <a:off x="712099" y="1330911"/>
            <a:ext cx="8034709" cy="1660484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t" anchorCtr="0">
            <a:noAutofit/>
          </a:bodyPr>
          <a:lstStyle/>
          <a:p>
            <a:pPr marL="457200" indent="-317500">
              <a:spcBef>
                <a:spcPts val="500"/>
              </a:spcBef>
              <a:buClr>
                <a:srgbClr val="000000"/>
              </a:buClr>
              <a:buSzPct val="100000"/>
              <a:buFont typeface="Helvetica Neue"/>
              <a:buChar char="●"/>
            </a:pPr>
            <a:r>
              <a:rPr lang="en-US" sz="1200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uORF</a:t>
            </a:r>
            <a:r>
              <a:rPr lang="en-US" sz="12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gain and loss occurs in cancer (incl. in cancer associated genes, e.g., MYC, BCL2, etc.).</a:t>
            </a:r>
          </a:p>
          <a:p>
            <a:pPr marL="457200" indent="-317500">
              <a:spcBef>
                <a:spcPts val="500"/>
              </a:spcBef>
              <a:buClr>
                <a:srgbClr val="000000"/>
              </a:buClr>
              <a:buSzPct val="100000"/>
              <a:buFont typeface="Helvetica Neue"/>
              <a:buChar char="●"/>
            </a:pPr>
            <a:r>
              <a:rPr lang="en-US" sz="12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Alteration of translation may contribute to cancer. </a:t>
            </a:r>
            <a:endParaRPr lang="en" sz="12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indent="-317500">
              <a:spcBef>
                <a:spcPts val="500"/>
              </a:spcBef>
              <a:buClr>
                <a:srgbClr val="000000"/>
              </a:buClr>
              <a:buSzPct val="100000"/>
              <a:buFont typeface="Helvetica Neue"/>
              <a:buChar char="●"/>
            </a:pPr>
            <a:r>
              <a:rPr lang="en-US" sz="12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These changes are concentrated in certain cancers and pathways.</a:t>
            </a:r>
          </a:p>
          <a:p>
            <a:pPr marL="457200" indent="-317500">
              <a:spcBef>
                <a:spcPts val="500"/>
              </a:spcBef>
              <a:buClr>
                <a:srgbClr val="000000"/>
              </a:buClr>
              <a:buSzPct val="100000"/>
              <a:buFont typeface="Helvetica Neue"/>
              <a:buChar char="●"/>
            </a:pPr>
            <a:r>
              <a:rPr lang="en-US" sz="12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Mutations leading to </a:t>
            </a:r>
            <a:r>
              <a:rPr lang="en-US" sz="1200" dirty="0" err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uORFs</a:t>
            </a:r>
            <a:r>
              <a:rPr lang="en-US" sz="12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diff in somatic vs. germline.</a:t>
            </a:r>
            <a:endParaRPr lang="en" sz="1200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85750" marR="0" lvl="0" indent="-285750" algn="l" rtl="0">
              <a:spcBef>
                <a:spcPts val="0"/>
              </a:spcBef>
              <a:buSzPct val="25000"/>
              <a:buFont typeface="Arial" charset="0"/>
              <a:buChar char="•"/>
            </a:pPr>
            <a:endParaRPr lang="en" i="0" u="none" strike="noStrike" cap="none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7363" y="2586981"/>
            <a:ext cx="275129" cy="293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502503" y="2546687"/>
            <a:ext cx="275129" cy="2937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37026"/>
      </p:ext>
    </p:extLst>
  </p:cSld>
  <p:clrMapOvr>
    <a:masterClrMapping/>
  </p:clrMapOvr>
</p:sld>
</file>

<file path=ppt/theme/theme1.xml><?xml version="1.0" encoding="utf-8"?>
<a:theme xmlns:a="http://schemas.openxmlformats.org/drawingml/2006/main" name="MBGLab-Basic-w-Lectures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3299</TotalTime>
  <Words>999</Words>
  <Application>Microsoft Macintosh PowerPoint</Application>
  <PresentationFormat>On-screen Show (16:9)</PresentationFormat>
  <Paragraphs>140</Paragraphs>
  <Slides>21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Courier New</vt:lpstr>
      <vt:lpstr>Helvetica Neue</vt:lpstr>
      <vt:lpstr>Merriweather Sans</vt:lpstr>
      <vt:lpstr>MBGLab-Basic-w-Lectures</vt:lpstr>
      <vt:lpstr>Evaluation of  “near-coding” elements: uORFs &amp; RBP sites</vt:lpstr>
      <vt:lpstr>Coding v Non-coding</vt:lpstr>
      <vt:lpstr>Evaluation of “near-coding” elements</vt:lpstr>
      <vt:lpstr>PowerPoint Presentation</vt:lpstr>
      <vt:lpstr>Upstream open reading frames (uORFs) regulate translation are affected by mutation</vt:lpstr>
      <vt:lpstr>The population of functional uORFs may be significant</vt:lpstr>
      <vt:lpstr>Prediction &amp; validation of  functional uORFs using 89 features</vt:lpstr>
      <vt:lpstr>A comprehensive catalog of functional uORFs</vt:lpstr>
      <vt:lpstr>Somatic alteration of uORFs disproportionately affects certain cancers and molecular pathways</vt:lpstr>
      <vt:lpstr>Evaluation of “near-coding” elements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Evaluation of “near-coding” elements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Genomics &amp; Data Science:  Approaches to identifying key variants through functional impact &amp; recurrence</dc:title>
  <cp:lastModifiedBy>Gerstein, Mark</cp:lastModifiedBy>
  <cp:revision>71</cp:revision>
  <dcterms:modified xsi:type="dcterms:W3CDTF">2020-06-09T04:21:36Z</dcterms:modified>
</cp:coreProperties>
</file>