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  <p:sldMasterId id="2147483659" r:id="rId2"/>
    <p:sldMasterId id="2147483758" r:id="rId3"/>
    <p:sldMasterId id="2147483765" r:id="rId4"/>
    <p:sldMasterId id="2147483813" r:id="rId5"/>
  </p:sldMasterIdLst>
  <p:notesMasterIdLst>
    <p:notesMasterId r:id="rId36"/>
  </p:notesMasterIdLst>
  <p:sldIdLst>
    <p:sldId id="256" r:id="rId6"/>
    <p:sldId id="4978" r:id="rId7"/>
    <p:sldId id="6410" r:id="rId8"/>
    <p:sldId id="6397" r:id="rId9"/>
    <p:sldId id="258" r:id="rId10"/>
    <p:sldId id="355" r:id="rId11"/>
    <p:sldId id="6366" r:id="rId12"/>
    <p:sldId id="261" r:id="rId13"/>
    <p:sldId id="367" r:id="rId14"/>
    <p:sldId id="368" r:id="rId15"/>
    <p:sldId id="260" r:id="rId16"/>
    <p:sldId id="6407" r:id="rId17"/>
    <p:sldId id="426" r:id="rId18"/>
    <p:sldId id="417" r:id="rId19"/>
    <p:sldId id="6402" r:id="rId20"/>
    <p:sldId id="400" r:id="rId21"/>
    <p:sldId id="401" r:id="rId22"/>
    <p:sldId id="438" r:id="rId23"/>
    <p:sldId id="6340" r:id="rId24"/>
    <p:sldId id="6338" r:id="rId25"/>
    <p:sldId id="6408" r:id="rId26"/>
    <p:sldId id="429" r:id="rId27"/>
    <p:sldId id="381" r:id="rId28"/>
    <p:sldId id="386" r:id="rId29"/>
    <p:sldId id="6403" r:id="rId30"/>
    <p:sldId id="6409" r:id="rId31"/>
    <p:sldId id="6411" r:id="rId32"/>
    <p:sldId id="6293" r:id="rId33"/>
    <p:sldId id="373" r:id="rId34"/>
    <p:sldId id="334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 Gerstein" initials="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926D"/>
    <a:srgbClr val="D4EDE1"/>
    <a:srgbClr val="ADC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B4626DD-51CF-44E0-BF5A-A42955276F48}">
  <a:tblStyle styleId="{BB4626DD-51CF-44E0-BF5A-A42955276F4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4F5F7C9-6E83-4F44-A0AF-B2E0C2148BA6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39"/>
    <p:restoredTop sz="95098"/>
  </p:normalViewPr>
  <p:slideViewPr>
    <p:cSldViewPr snapToGrid="0" snapToObjects="1">
      <p:cViewPr varScale="1">
        <p:scale>
          <a:sx n="132" d="100"/>
          <a:sy n="132" d="100"/>
        </p:scale>
        <p:origin x="176" y="192"/>
      </p:cViewPr>
      <p:guideLst/>
    </p:cSldViewPr>
  </p:slideViewPr>
  <p:outlineViewPr>
    <p:cViewPr>
      <p:scale>
        <a:sx n="33" d="100"/>
        <a:sy n="33" d="100"/>
      </p:scale>
      <p:origin x="0" y="-4708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771862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5809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669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31895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79502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Shape 18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5" name="Shape 18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7375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Shape 18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1" name="Shape 18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7338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14091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06980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95481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383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6" name="Shape 5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8219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44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78212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40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685800" y="1085851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96" marR="0" lvl="5" indent="-12696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91" marR="0" lvl="6" indent="-12691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87" marR="0" lvl="7" indent="-12687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82" marR="0" lvl="8" indent="-1268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1371600" y="2628901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6910" marR="0" lvl="1" indent="-1241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Merriweather San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3822" marR="0" lvl="2" indent="-12122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0733" marR="0" lvl="3" indent="-11833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7644" marR="0" lvl="4" indent="-11544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4557" marR="0" lvl="5" indent="-11257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1466" marR="0" lvl="6" indent="-10966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8376" marR="0" lvl="7" indent="-10676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5288" marR="0" lvl="8" indent="-10388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EDC3-9661-944C-BF22-C96D7C531EC5}" type="datetimeFigureOut">
              <a:rPr lang="en-US" smtClean="0"/>
              <a:t>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454F8-B2BC-1C49-957E-54C922DD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22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EDC3-9661-944C-BF22-C96D7C531EC5}" type="datetimeFigureOut">
              <a:rPr lang="en-US" smtClean="0"/>
              <a:t>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454F8-B2BC-1C49-957E-54C922DD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78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EDC3-9661-944C-BF22-C96D7C531EC5}" type="datetimeFigureOut">
              <a:rPr lang="en-US" smtClean="0"/>
              <a:t>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454F8-B2BC-1C49-957E-54C922DD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70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EDC3-9661-944C-BF22-C96D7C531EC5}" type="datetimeFigureOut">
              <a:rPr lang="en-US" smtClean="0"/>
              <a:t>2/9/20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454F8-B2BC-1C49-957E-54C922DD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73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EDC3-9661-944C-BF22-C96D7C531EC5}" type="datetimeFigureOut">
              <a:rPr lang="en-US" smtClean="0"/>
              <a:t>2/9/20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454F8-B2BC-1C49-957E-54C922DD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14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EDC3-9661-944C-BF22-C96D7C531EC5}" type="datetimeFigureOut">
              <a:rPr lang="en-US" smtClean="0"/>
              <a:t>2/9/20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454F8-B2BC-1C49-957E-54C922DD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80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EDC3-9661-944C-BF22-C96D7C531EC5}" type="datetimeFigureOut">
              <a:rPr lang="en-US" smtClean="0"/>
              <a:t>2/9/20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454F8-B2BC-1C49-957E-54C922DD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90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EDC3-9661-944C-BF22-C96D7C531EC5}" type="datetimeFigureOut">
              <a:rPr lang="en-US" smtClean="0"/>
              <a:t>2/9/20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454F8-B2BC-1C49-957E-54C922DD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889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EDC3-9661-944C-BF22-C96D7C531EC5}" type="datetimeFigureOut">
              <a:rPr lang="en-US" smtClean="0"/>
              <a:t>2/9/20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454F8-B2BC-1C49-957E-54C922DD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63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EDC3-9661-944C-BF22-C96D7C531EC5}" type="datetimeFigureOut">
              <a:rPr lang="en-US" smtClean="0"/>
              <a:t>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454F8-B2BC-1C49-957E-54C922DD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83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96" marR="0" lvl="5" indent="-12696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91" marR="0" lvl="6" indent="-12691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87" marR="0" lvl="7" indent="-12687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82" marR="0" lvl="8" indent="-1268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7012" marR="0" lvl="0" indent="-7461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69912" marR="0" lvl="1" indent="-7461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1225" marR="0" lvl="2" indent="-984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4775" marR="0" lvl="3" indent="-1047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5625" marR="0" lvl="4" indent="-1111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*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74" marR="0" lvl="5" indent="-11427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69" marR="0" lvl="6" indent="-11426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66" marR="0" lvl="7" indent="-11426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160" marR="0" lvl="8" indent="-11426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EDC3-9661-944C-BF22-C96D7C531EC5}" type="datetimeFigureOut">
              <a:rPr lang="en-US" smtClean="0"/>
              <a:t>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454F8-B2BC-1C49-957E-54C922DD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12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10130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200152"/>
            <a:ext cx="8229600" cy="3725679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98692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Blu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4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0688" y="-108347"/>
            <a:ext cx="9985376" cy="304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1043608" y="3111811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/>
          <a:lstStyle>
            <a:lvl1pPr marL="0" marR="0" lvl="0" indent="0" algn="r" rtl="0">
              <a:spcBef>
                <a:spcPts val="0"/>
              </a:spcBef>
              <a:buClr>
                <a:srgbClr val="366092"/>
              </a:buClr>
              <a:buFont typeface="Helvetica Neue"/>
              <a:buNone/>
              <a:defRPr sz="3300" b="0" i="0" u="none" strike="noStrike" cap="none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 rtl="0">
              <a:spcBef>
                <a:spcPts val="0"/>
              </a:spcBef>
              <a:buNone/>
              <a:defRPr sz="1425"/>
            </a:lvl2pPr>
            <a:lvl3pPr lvl="2" indent="0" rtl="0">
              <a:spcBef>
                <a:spcPts val="0"/>
              </a:spcBef>
              <a:buNone/>
              <a:defRPr sz="1425"/>
            </a:lvl3pPr>
            <a:lvl4pPr lvl="3" indent="0" rtl="0">
              <a:spcBef>
                <a:spcPts val="0"/>
              </a:spcBef>
              <a:buNone/>
              <a:defRPr sz="1425"/>
            </a:lvl4pPr>
            <a:lvl5pPr lvl="4" indent="0" rtl="0">
              <a:spcBef>
                <a:spcPts val="0"/>
              </a:spcBef>
              <a:buNone/>
              <a:defRPr sz="1425"/>
            </a:lvl5pPr>
            <a:lvl6pPr lvl="5" indent="0" rtl="0">
              <a:spcBef>
                <a:spcPts val="0"/>
              </a:spcBef>
              <a:buNone/>
              <a:defRPr sz="1425"/>
            </a:lvl6pPr>
            <a:lvl7pPr lvl="6" indent="0" rtl="0">
              <a:spcBef>
                <a:spcPts val="0"/>
              </a:spcBef>
              <a:buNone/>
              <a:defRPr sz="1425"/>
            </a:lvl7pPr>
            <a:lvl8pPr lvl="7" indent="0" rtl="0">
              <a:spcBef>
                <a:spcPts val="0"/>
              </a:spcBef>
              <a:buNone/>
              <a:defRPr sz="1425"/>
            </a:lvl8pPr>
            <a:lvl9pPr lvl="8" indent="0" rtl="0">
              <a:spcBef>
                <a:spcPts val="0"/>
              </a:spcBef>
              <a:buNone/>
              <a:defRPr sz="1425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1043608" y="4299942"/>
            <a:ext cx="7772400" cy="6930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/>
          <a:lstStyle>
            <a:lvl1pPr marL="0" marR="0" lvl="0" indent="0" algn="r" rtl="0">
              <a:spcBef>
                <a:spcPts val="360"/>
              </a:spcBef>
              <a:buClr>
                <a:srgbClr val="7F7F7F"/>
              </a:buClr>
              <a:buFont typeface="Arial"/>
              <a:buNone/>
              <a:defRPr sz="18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42892" marR="0" lvl="1" indent="0" algn="l" rtl="0">
              <a:spcBef>
                <a:spcPts val="270"/>
              </a:spcBef>
              <a:buClr>
                <a:srgbClr val="888888"/>
              </a:buClr>
              <a:buFont typeface="Arial"/>
              <a:buNone/>
              <a:defRPr sz="142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783" marR="0" lvl="2" indent="0" algn="l" rtl="0">
              <a:spcBef>
                <a:spcPts val="240"/>
              </a:spcBef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675" marR="0" lvl="3" indent="0" algn="l" rtl="0">
              <a:spcBef>
                <a:spcPts val="210"/>
              </a:spcBef>
              <a:buClr>
                <a:srgbClr val="888888"/>
              </a:buClr>
              <a:buFont typeface="Arial"/>
              <a:buNone/>
              <a:defRPr sz="112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566" marR="0" lvl="4" indent="0" algn="l" rtl="0">
              <a:spcBef>
                <a:spcPts val="210"/>
              </a:spcBef>
              <a:buClr>
                <a:srgbClr val="888888"/>
              </a:buClr>
              <a:buFont typeface="Arial"/>
              <a:buNone/>
              <a:defRPr sz="112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457" marR="0" lvl="5" indent="0" algn="l" rtl="0">
              <a:spcBef>
                <a:spcPts val="210"/>
              </a:spcBef>
              <a:buClr>
                <a:srgbClr val="888888"/>
              </a:buClr>
              <a:buFont typeface="Arial"/>
              <a:buNone/>
              <a:defRPr sz="112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348" marR="0" lvl="6" indent="0" algn="l" rtl="0">
              <a:spcBef>
                <a:spcPts val="210"/>
              </a:spcBef>
              <a:buClr>
                <a:srgbClr val="888888"/>
              </a:buClr>
              <a:buFont typeface="Arial"/>
              <a:buNone/>
              <a:defRPr sz="112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240" marR="0" lvl="7" indent="0" algn="l" rtl="0">
              <a:spcBef>
                <a:spcPts val="210"/>
              </a:spcBef>
              <a:buClr>
                <a:srgbClr val="888888"/>
              </a:buClr>
              <a:buFont typeface="Arial"/>
              <a:buNone/>
              <a:defRPr sz="112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132" marR="0" lvl="8" indent="0" algn="l" rtl="0">
              <a:spcBef>
                <a:spcPts val="210"/>
              </a:spcBef>
              <a:buClr>
                <a:srgbClr val="888888"/>
              </a:buClr>
              <a:buFont typeface="Arial"/>
              <a:buNone/>
              <a:defRPr sz="112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401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6553" marR="0" lvl="5" indent="-12053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3119" marR="0" lvl="6" indent="-11419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69683" marR="0" lvl="7" indent="-10783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6242" marR="0" lvl="8" indent="-1014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543925" y="4812506"/>
            <a:ext cx="561900" cy="18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330368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94940"/>
            <a:ext cx="3810000" cy="405281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5119"/>
            <a:ext cx="3810000" cy="406263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53800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7256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108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Blu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4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688" y="-108347"/>
            <a:ext cx="9985376" cy="304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1043608" y="3111811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0" marR="0" lvl="0" indent="0" algn="r" rtl="0">
              <a:spcBef>
                <a:spcPts val="0"/>
              </a:spcBef>
              <a:buClr>
                <a:srgbClr val="366092"/>
              </a:buClr>
              <a:buFont typeface="Helvetica Neue"/>
              <a:buNone/>
              <a:defRPr sz="3300" b="0" i="0" u="none" strike="noStrike" cap="none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 rtl="0">
              <a:spcBef>
                <a:spcPts val="0"/>
              </a:spcBef>
              <a:buNone/>
              <a:defRPr sz="1350"/>
            </a:lvl2pPr>
            <a:lvl3pPr lvl="2" indent="0" rtl="0">
              <a:spcBef>
                <a:spcPts val="0"/>
              </a:spcBef>
              <a:buNone/>
              <a:defRPr sz="1350"/>
            </a:lvl3pPr>
            <a:lvl4pPr lvl="3" indent="0" rtl="0">
              <a:spcBef>
                <a:spcPts val="0"/>
              </a:spcBef>
              <a:buNone/>
              <a:defRPr sz="1350"/>
            </a:lvl4pPr>
            <a:lvl5pPr lvl="4" indent="0" rtl="0">
              <a:spcBef>
                <a:spcPts val="0"/>
              </a:spcBef>
              <a:buNone/>
              <a:defRPr sz="1350"/>
            </a:lvl5pPr>
            <a:lvl6pPr lvl="5" indent="0" rtl="0">
              <a:spcBef>
                <a:spcPts val="0"/>
              </a:spcBef>
              <a:buNone/>
              <a:defRPr sz="1350"/>
            </a:lvl6pPr>
            <a:lvl7pPr lvl="6" indent="0" rtl="0">
              <a:spcBef>
                <a:spcPts val="0"/>
              </a:spcBef>
              <a:buNone/>
              <a:defRPr sz="1350"/>
            </a:lvl7pPr>
            <a:lvl8pPr lvl="7" indent="0" rtl="0">
              <a:spcBef>
                <a:spcPts val="0"/>
              </a:spcBef>
              <a:buNone/>
              <a:defRPr sz="1350"/>
            </a:lvl8pPr>
            <a:lvl9pPr lvl="8" indent="0" rtl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1043608" y="4299942"/>
            <a:ext cx="7772400" cy="69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0" marR="0" lvl="0" indent="0" algn="r" rtl="0">
              <a:spcBef>
                <a:spcPts val="360"/>
              </a:spcBef>
              <a:buClr>
                <a:srgbClr val="7F7F7F"/>
              </a:buClr>
              <a:buFont typeface="Arial"/>
              <a:buNone/>
              <a:defRPr sz="18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42900" marR="0" lvl="1" indent="0" algn="l" rtl="0">
              <a:spcBef>
                <a:spcPts val="270"/>
              </a:spcBef>
              <a:buClr>
                <a:srgbClr val="888888"/>
              </a:buClr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240"/>
              </a:spcBef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210"/>
              </a:spcBef>
              <a:buClr>
                <a:srgbClr val="888888"/>
              </a:buClr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210"/>
              </a:spcBef>
              <a:buClr>
                <a:srgbClr val="888888"/>
              </a:buClr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210"/>
              </a:spcBef>
              <a:buClr>
                <a:srgbClr val="888888"/>
              </a:buClr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210"/>
              </a:spcBef>
              <a:buClr>
                <a:srgbClr val="888888"/>
              </a:buClr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210"/>
              </a:spcBef>
              <a:buClr>
                <a:srgbClr val="888888"/>
              </a:buClr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210"/>
              </a:spcBef>
              <a:buClr>
                <a:srgbClr val="888888"/>
              </a:buClr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0092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tags" Target="../tags/tag6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96" marR="0" lvl="5" indent="-12696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91" marR="0" lvl="6" indent="-12691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87" marR="0" lvl="7" indent="-12687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82" marR="0" lvl="8" indent="-1268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85800" y="1485900"/>
            <a:ext cx="7772400" cy="3479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7012" marR="0" lvl="0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69912" marR="0" lvl="1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1225" marR="0" lvl="2" indent="-984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4775" marR="0" lvl="3" indent="-10477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5625" marR="0" lvl="4" indent="-1111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*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74" marR="0" lvl="5" indent="-11427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69" marR="0" lvl="6" indent="-11426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66" marR="0" lvl="7" indent="-11426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160" marR="0" lvl="8" indent="-11426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/>
          <p:nvPr/>
        </p:nvSpPr>
        <p:spPr>
          <a:xfrm rot="-5400000">
            <a:off x="7795863" y="3907406"/>
            <a:ext cx="2308800" cy="2634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" sz="1600" b="1" i="1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‹#›</a:t>
            </a:fld>
            <a:r>
              <a:rPr lang="en" sz="1800" b="1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en" sz="1000" b="1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rPr>
              <a:t>Lectures.GersteinLab.org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6" r:id="rId4"/>
    <p:sldLayoutId id="2147483852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244"/>
            <a:ext cx="77724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95363"/>
            <a:ext cx="7772400" cy="34790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Se2_default_3_cbb752_11apr10con2_default_3_cbb752_11apr10d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441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ransition/>
  <p:hf hdr="0" ftr="0" dt="0"/>
  <p:txStyles>
    <p:titleStyle>
      <a:lvl1pPr algn="ctr" defTabSz="68461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68461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68461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68461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68461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342900" algn="ctr" defTabSz="684610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6pPr>
      <a:lvl7pPr marL="685800" algn="ctr" defTabSz="684610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7pPr>
      <a:lvl8pPr marL="1028700" algn="ctr" defTabSz="684610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8pPr>
      <a:lvl9pPr marL="1371600" algn="ctr" defTabSz="684610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9pPr>
    </p:titleStyle>
    <p:bodyStyle>
      <a:lvl1pPr marL="171450" indent="-171450" algn="l" defTabSz="684610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428625" indent="-171450" algn="l" defTabSz="68461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1800">
          <a:solidFill>
            <a:schemeClr val="bg1"/>
          </a:solidFill>
          <a:latin typeface="+mn-lt"/>
          <a:ea typeface="ＭＳ Ｐゴシック" pitchFamily="-65" charset="-128"/>
        </a:defRPr>
      </a:lvl2pPr>
      <a:lvl3pPr marL="684610" indent="-170260" algn="l" defTabSz="68461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bg1"/>
          </a:solidFill>
          <a:latin typeface="+mn-lt"/>
          <a:ea typeface="ＭＳ Ｐゴシック" pitchFamily="-65" charset="-128"/>
        </a:defRPr>
      </a:lvl3pPr>
      <a:lvl4pPr marL="1032272" indent="-171450" algn="l" defTabSz="684610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  <a:ea typeface="ＭＳ Ｐゴシック" pitchFamily="-65" charset="-128"/>
        </a:defRPr>
      </a:lvl4pPr>
      <a:lvl5pPr marL="1370410" indent="-171450" algn="l" defTabSz="68461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1500">
          <a:solidFill>
            <a:schemeClr val="bg1"/>
          </a:solidFill>
          <a:latin typeface="+mn-lt"/>
          <a:ea typeface="ＭＳ Ｐゴシック" pitchFamily="-65" charset="-128"/>
        </a:defRPr>
      </a:lvl5pPr>
      <a:lvl6pPr marL="1885950" indent="-171450" algn="l" defTabSz="684610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6pPr>
      <a:lvl7pPr marL="2228850" indent="-171450" algn="l" defTabSz="684610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7pPr>
      <a:lvl8pPr marL="2571750" indent="-171450" algn="l" defTabSz="684610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8pPr>
      <a:lvl9pPr marL="2914650" indent="-171450" algn="l" defTabSz="684610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6"/>
            </p:custDataLst>
          </p:nvPr>
        </p:nvSpPr>
        <p:spPr bwMode="auto">
          <a:xfrm>
            <a:off x="685800" y="1485901"/>
            <a:ext cx="7772400" cy="34790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16200000">
            <a:off x="7703940" y="3907434"/>
            <a:ext cx="230862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9005" tIns="34503" rIns="69005" bIns="34503"/>
          <a:lstStyle>
            <a:lvl1pPr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C52A11-03F9-BA4B-98B4-B56C6F1C7FBB}" type="slidenum">
              <a:rPr lang="en-US" altLang="en-US" sz="12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sz="1800" b="1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altLang="en-US" sz="750" b="1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altLang="en-US" sz="225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18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3" r:id="rId2"/>
    <p:sldLayoutId id="2147483764" r:id="rId3"/>
  </p:sldLayoutIdLst>
  <p:transition/>
  <p:hf hdr="0" ftr="0" dt="0"/>
  <p:txStyles>
    <p:titleStyle>
      <a:lvl1pPr algn="ctr" defTabSz="681038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681038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681038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681038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681038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342683" algn="ctr" defTabSz="684177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6pPr>
      <a:lvl7pPr marL="685367" algn="ctr" defTabSz="684177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7pPr>
      <a:lvl8pPr marL="1028051" algn="ctr" defTabSz="684177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8pPr>
      <a:lvl9pPr marL="1370733" algn="ctr" defTabSz="684177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9pPr>
    </p:titleStyle>
    <p:bodyStyle>
      <a:lvl1pPr marL="167879" indent="-167879" algn="l" defTabSz="681038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425054" indent="-167879" algn="l" defTabSz="681038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1800">
          <a:solidFill>
            <a:schemeClr val="tx1"/>
          </a:solidFill>
          <a:latin typeface="+mn-lt"/>
          <a:ea typeface="ＭＳ Ｐゴシック" pitchFamily="-65" charset="-128"/>
        </a:defRPr>
      </a:lvl2pPr>
      <a:lvl3pPr marL="681038" indent="-166688" algn="l" defTabSz="681038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ＭＳ Ｐゴシック" pitchFamily="-65" charset="-128"/>
        </a:defRPr>
      </a:lvl3pPr>
      <a:lvl4pPr marL="1028700" indent="-167879" algn="l" defTabSz="681038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pitchFamily="-65" charset="-128"/>
        </a:defRPr>
      </a:lvl4pPr>
      <a:lvl5pPr marL="1366838" indent="-167879" algn="l" defTabSz="681038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1500">
          <a:solidFill>
            <a:schemeClr val="tx1"/>
          </a:solidFill>
          <a:latin typeface="+mn-lt"/>
          <a:ea typeface="ＭＳ Ｐゴシック" pitchFamily="-65" charset="-128"/>
        </a:defRPr>
      </a:lvl5pPr>
      <a:lvl6pPr marL="1884758" indent="-171341" algn="l" defTabSz="684177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6pPr>
      <a:lvl7pPr marL="2227442" indent="-171341" algn="l" defTabSz="684177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7pPr>
      <a:lvl8pPr marL="2570125" indent="-171341" algn="l" defTabSz="684177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8pPr>
      <a:lvl9pPr marL="2912808" indent="-171341" algn="l" defTabSz="684177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683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367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51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33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18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00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8783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1467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FEDC3-9661-944C-BF22-C96D7C531EC5}" type="datetimeFigureOut">
              <a:rPr lang="en-US" smtClean="0"/>
              <a:t>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454F8-B2BC-1C49-957E-54C922DD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1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4" tIns="46003" rIns="92004" bIns="460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6"/>
            </p:custDataLst>
          </p:nvPr>
        </p:nvSpPr>
        <p:spPr bwMode="auto">
          <a:xfrm>
            <a:off x="685800" y="1485901"/>
            <a:ext cx="7772400" cy="34790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4" tIns="46003" rIns="92004" bIns="460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16200000">
            <a:off x="7782637" y="3907435"/>
            <a:ext cx="230862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9003" tIns="34502" rIns="69003" bIns="34502"/>
          <a:lstStyle>
            <a:lvl1pPr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C52A11-03F9-BA4B-98B4-B56C6F1C7FBB}" type="slidenum">
              <a:rPr lang="en-US" altLang="en-US" sz="12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sz="1800" b="1" dirty="0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altLang="en-US" sz="825" b="1" dirty="0" err="1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altLang="en-US" sz="225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78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6" r:id="rId2"/>
    <p:sldLayoutId id="2147483817" r:id="rId3"/>
  </p:sldLayoutIdLst>
  <p:transition/>
  <p:hf hdr="0" ftr="0" dt="0"/>
  <p:txStyles>
    <p:titleStyle>
      <a:lvl1pPr algn="ctr" defTabSz="681021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681021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681021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681021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681021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342674" algn="ctr" defTabSz="684160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6pPr>
      <a:lvl7pPr marL="685350" algn="ctr" defTabSz="684160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7pPr>
      <a:lvl8pPr marL="1028025" algn="ctr" defTabSz="684160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8pPr>
      <a:lvl9pPr marL="1370699" algn="ctr" defTabSz="684160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9pPr>
    </p:titleStyle>
    <p:bodyStyle>
      <a:lvl1pPr marL="167875" indent="-167875" algn="l" defTabSz="681021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425043" indent="-167875" algn="l" defTabSz="681021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1800">
          <a:solidFill>
            <a:schemeClr val="tx1"/>
          </a:solidFill>
          <a:latin typeface="+mn-lt"/>
          <a:ea typeface="ＭＳ Ｐゴシック" pitchFamily="-65" charset="-128"/>
        </a:defRPr>
      </a:lvl2pPr>
      <a:lvl3pPr marL="681021" indent="-166684" algn="l" defTabSz="681021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ＭＳ Ｐゴシック" pitchFamily="-65" charset="-128"/>
        </a:defRPr>
      </a:lvl3pPr>
      <a:lvl4pPr marL="1028675" indent="-167875" algn="l" defTabSz="681021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pitchFamily="-65" charset="-128"/>
        </a:defRPr>
      </a:lvl4pPr>
      <a:lvl5pPr marL="1366804" indent="-167875" algn="l" defTabSz="681021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1500">
          <a:solidFill>
            <a:schemeClr val="tx1"/>
          </a:solidFill>
          <a:latin typeface="+mn-lt"/>
          <a:ea typeface="ＭＳ Ｐゴシック" pitchFamily="-65" charset="-128"/>
        </a:defRPr>
      </a:lvl5pPr>
      <a:lvl6pPr marL="1884711" indent="-171337" algn="l" defTabSz="684160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6pPr>
      <a:lvl7pPr marL="2227386" indent="-171337" algn="l" defTabSz="684160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7pPr>
      <a:lvl8pPr marL="2570061" indent="-171337" algn="l" defTabSz="684160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8pPr>
      <a:lvl9pPr marL="2912735" indent="-171337" algn="l" defTabSz="684160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34267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674" algn="l" defTabSz="34267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350" algn="l" defTabSz="34267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025" algn="l" defTabSz="34267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0699" algn="l" defTabSz="34267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3375" algn="l" defTabSz="34267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6049" algn="l" defTabSz="34267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8723" algn="l" defTabSz="34267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1399" algn="l" defTabSz="34267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09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www.ncbi.nlm.nih.gov/pubmed/2933979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emf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0.png"/><Relationship Id="rId3" Type="http://schemas.openxmlformats.org/officeDocument/2006/relationships/image" Target="../media/image5.png"/><Relationship Id="rId7" Type="http://schemas.openxmlformats.org/officeDocument/2006/relationships/image" Target="../media/image15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55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65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8869452" y="187843"/>
            <a:ext cx="525000" cy="538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67554" y="801170"/>
            <a:ext cx="2264595" cy="799295"/>
          </a:xfrm>
          <a:prstGeom prst="rect">
            <a:avLst/>
          </a:prstGeom>
          <a:noFill/>
          <a:ln>
            <a:noFill/>
          </a:ln>
        </p:spPr>
        <p:txBody>
          <a:bodyPr wrap="square" lIns="92000" tIns="46000" rIns="92000" bIns="46000" anchor="ctr" anchorCtr="0">
            <a:noAutofit/>
          </a:bodyPr>
          <a:lstStyle/>
          <a:p>
            <a:pPr lvl="0" indent="-69850">
              <a:buClr>
                <a:schemeClr val="dk1"/>
              </a:buClr>
              <a:buSzPct val="61111"/>
            </a:pPr>
            <a:r>
              <a:rPr lang="en-US" sz="1600" dirty="0">
                <a:solidFill>
                  <a:schemeClr val="tx1"/>
                </a:solidFill>
              </a:rPr>
              <a:t>Measuring the Impact of Non-coding Mutations</a:t>
            </a:r>
            <a:r>
              <a:rPr lang="en-US" sz="1600" b="0" dirty="0">
                <a:solidFill>
                  <a:schemeClr val="tx1"/>
                </a:solidFill>
              </a:rPr>
              <a:t>: </a:t>
            </a:r>
            <a:br>
              <a:rPr lang="en-US" sz="1600" b="0" dirty="0">
                <a:solidFill>
                  <a:schemeClr val="tx1"/>
                </a:solidFill>
              </a:rPr>
            </a:br>
            <a:r>
              <a:rPr lang="en-US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Repurposing an Additive Effects Model &amp; Developing New Annotations</a:t>
            </a:r>
            <a:endParaRPr lang="en" sz="16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Shape 50"/>
          <p:cNvSpPr txBox="1">
            <a:spLocks/>
          </p:cNvSpPr>
          <p:nvPr/>
        </p:nvSpPr>
        <p:spPr>
          <a:xfrm>
            <a:off x="6963274" y="3526117"/>
            <a:ext cx="2073155" cy="1429540"/>
          </a:xfrm>
          <a:prstGeom prst="rect">
            <a:avLst/>
          </a:prstGeom>
          <a:noFill/>
          <a:ln>
            <a:noFill/>
          </a:ln>
        </p:spPr>
        <p:txBody>
          <a:bodyPr wrap="square" lIns="92000" tIns="46000" rIns="92000" bIns="46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6910" marR="0" lvl="1" indent="-1241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3822" marR="0" lvl="2" indent="-1212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0733" marR="0" lvl="3" indent="-1183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7644" marR="0" lvl="4" indent="-1154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4557" marR="0" lvl="5" indent="-1125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1466" marR="0" lvl="6" indent="-1096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8376" marR="0" lvl="7" indent="-1067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5288" marR="0" lvl="8" indent="-1038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0"/>
              </a:spcBef>
              <a:buClr>
                <a:srgbClr val="D0D0F4"/>
              </a:buClr>
              <a:buSzPct val="25000"/>
            </a:pPr>
            <a:r>
              <a:rPr lang="en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Slides freely </a:t>
            </a:r>
            <a:br>
              <a:rPr lang="en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downloadable from </a:t>
            </a:r>
            <a:r>
              <a:rPr lang="en" sz="1200" dirty="0" err="1">
                <a:solidFill>
                  <a:schemeClr val="tx1"/>
                </a:solidFill>
              </a:rPr>
              <a:t>Lectures.GersteinLab.org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&amp; “tweetable” (via </a:t>
            </a:r>
            <a:r>
              <a:rPr lang="en" sz="1200" dirty="0">
                <a:solidFill>
                  <a:schemeClr val="tx1"/>
                </a:solidFill>
              </a:rPr>
              <a:t>@</a:t>
            </a:r>
            <a:r>
              <a:rPr lang="en" sz="1200" dirty="0" err="1">
                <a:solidFill>
                  <a:schemeClr val="tx1"/>
                </a:solidFill>
              </a:rPr>
              <a:t>MarkGerstein</a:t>
            </a:r>
            <a:r>
              <a:rPr lang="en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). </a:t>
            </a:r>
            <a:br>
              <a:rPr lang="en-US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 Conflicts for this Talk</a:t>
            </a:r>
            <a:r>
              <a:rPr lang="en-US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See last slide for more info.</a:t>
            </a:r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7321631" y="2499051"/>
            <a:ext cx="1356440" cy="763003"/>
          </a:xfrm>
          <a:prstGeom prst="rect">
            <a:avLst/>
          </a:prstGeom>
          <a:noFill/>
          <a:ln>
            <a:noFill/>
          </a:ln>
        </p:spPr>
        <p:txBody>
          <a:bodyPr wrap="square" lIns="92000" tIns="46000" rIns="92000" bIns="460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D0F4"/>
              </a:buClr>
              <a:buSzPct val="250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Mark Gerstein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D0F4"/>
              </a:buClr>
              <a:buSzPct val="250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Yale</a:t>
            </a:r>
            <a:endParaRPr lang="en" sz="1200" b="0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 descr="A picture containing indoor, building, sitting, table&#10;&#10;Description automatically generated">
            <a:extLst>
              <a:ext uri="{FF2B5EF4-FFF2-40B4-BE49-F238E27FC236}">
                <a16:creationId xmlns:a16="http://schemas.microsoft.com/office/drawing/2014/main" id="{D652C072-9362-AD4A-AAFF-6053AB7ECB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29"/>
          <a:stretch/>
        </p:blipFill>
        <p:spPr>
          <a:xfrm>
            <a:off x="-589233" y="-70880"/>
            <a:ext cx="7456787" cy="52852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45C0C237-116B-B847-9A0D-9B85056A09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19" t="58254" b="23016"/>
          <a:stretch/>
        </p:blipFill>
        <p:spPr>
          <a:xfrm>
            <a:off x="246222" y="1109783"/>
            <a:ext cx="6172851" cy="3734712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EFA18731-E67E-B04B-823E-9190A972916F}"/>
              </a:ext>
            </a:extLst>
          </p:cNvPr>
          <p:cNvSpPr txBox="1">
            <a:spLocks/>
          </p:cNvSpPr>
          <p:nvPr/>
        </p:nvSpPr>
        <p:spPr bwMode="auto">
          <a:xfrm>
            <a:off x="258581" y="128590"/>
            <a:ext cx="874676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27" tIns="34264" rIns="68527" bIns="34264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34171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700" kern="12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Element level additive variance for multiple cancer cohorts in PCAWG, comparing coding &amp; non-coding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BFCCFD-E26F-7D40-A1EF-59C72CF0E35E}"/>
              </a:ext>
            </a:extLst>
          </p:cNvPr>
          <p:cNvSpPr txBox="1"/>
          <p:nvPr/>
        </p:nvSpPr>
        <p:spPr>
          <a:xfrm>
            <a:off x="6824133" y="1269529"/>
            <a:ext cx="18896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addition to coding mutations, promoter &amp; other non-coding mutations contributed significant amounts of extra variance </a:t>
            </a:r>
            <a:b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(~2% &amp; 7%) 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B51FFA-13F7-1047-BCF4-0E8D54A0DD52}"/>
              </a:ext>
            </a:extLst>
          </p:cNvPr>
          <p:cNvSpPr txBox="1"/>
          <p:nvPr/>
        </p:nvSpPr>
        <p:spPr>
          <a:xfrm rot="16200000">
            <a:off x="7135444" y="1390098"/>
            <a:ext cx="37708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[Kumar,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Warrell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et al. (’20, in press)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Cell +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biorxiv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1247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973242" cy="994172"/>
          </a:xfrm>
        </p:spPr>
        <p:txBody>
          <a:bodyPr>
            <a:noAutofit/>
          </a:bodyPr>
          <a:lstStyle/>
          <a:p>
            <a:r>
              <a:rPr lang="en-US" sz="2400" dirty="0"/>
              <a:t>Recasting the additive effects model in a predictive context:</a:t>
            </a:r>
            <a:br>
              <a:rPr lang="en-US" sz="2400" dirty="0"/>
            </a:br>
            <a:r>
              <a:rPr lang="en-US" sz="2400" dirty="0"/>
              <a:t>Best Linear Unbiased Predictor (BLUP) analysis</a:t>
            </a:r>
          </a:p>
        </p:txBody>
      </p:sp>
      <p:sp>
        <p:nvSpPr>
          <p:cNvPr id="4" name="Rectangle 3"/>
          <p:cNvSpPr/>
          <p:nvPr/>
        </p:nvSpPr>
        <p:spPr>
          <a:xfrm>
            <a:off x="1324247" y="4075610"/>
            <a:ext cx="342900" cy="342900"/>
          </a:xfrm>
          <a:prstGeom prst="rect">
            <a:avLst/>
          </a:prstGeom>
          <a:solidFill>
            <a:srgbClr val="FF0000">
              <a:alpha val="50000"/>
            </a:srgb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7147" y="4075610"/>
            <a:ext cx="342900" cy="342900"/>
          </a:xfrm>
          <a:prstGeom prst="rect">
            <a:avLst/>
          </a:prstGeom>
          <a:solidFill>
            <a:srgbClr val="FF0000">
              <a:alpha val="50000"/>
            </a:srgb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0047" y="4075610"/>
            <a:ext cx="342900" cy="342900"/>
          </a:xfrm>
          <a:prstGeom prst="rect">
            <a:avLst/>
          </a:prstGeom>
          <a:solidFill>
            <a:srgbClr val="FF0000">
              <a:alpha val="50000"/>
            </a:srgb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52947" y="4075610"/>
            <a:ext cx="342900" cy="342900"/>
          </a:xfrm>
          <a:prstGeom prst="rect">
            <a:avLst/>
          </a:prstGeom>
          <a:solidFill>
            <a:srgbClr val="FF0000">
              <a:alpha val="50000"/>
            </a:srgb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95847" y="4075610"/>
            <a:ext cx="342900" cy="342900"/>
          </a:xfrm>
          <a:prstGeom prst="rect">
            <a:avLst/>
          </a:prstGeom>
          <a:solidFill>
            <a:srgbClr val="FF0000">
              <a:alpha val="50000"/>
            </a:srgb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38747" y="4075610"/>
            <a:ext cx="342900" cy="342900"/>
          </a:xfrm>
          <a:prstGeom prst="rect">
            <a:avLst/>
          </a:prstGeom>
          <a:solidFill>
            <a:srgbClr val="FF0000">
              <a:alpha val="50000"/>
            </a:srgb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81647" y="4075610"/>
            <a:ext cx="342900" cy="3429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24547" y="4075610"/>
            <a:ext cx="342900" cy="3429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67447" y="4075610"/>
            <a:ext cx="342900" cy="3429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10347" y="4075610"/>
            <a:ext cx="342900" cy="3429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53247" y="4075610"/>
            <a:ext cx="342900" cy="3429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96147" y="4075610"/>
            <a:ext cx="342900" cy="3429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66410" y="4085406"/>
            <a:ext cx="8523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mr-IN" sz="1350" kern="1200">
                <a:solidFill>
                  <a:prstClr val="black"/>
                </a:solidFill>
                <a:latin typeface="Calibri" panose="020F0502020204030204"/>
                <a:ea typeface="+mn-ea"/>
                <a:cs typeface="Mangal" panose="02040503050203030202" pitchFamily="18" charset="0"/>
              </a:rPr>
              <a:t>…</a:t>
            </a: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226274" y="1268016"/>
            <a:ext cx="1" cy="178308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226274" y="3051096"/>
            <a:ext cx="579827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1224643" y="1557709"/>
            <a:ext cx="5790112" cy="1489203"/>
          </a:xfrm>
          <a:custGeom>
            <a:avLst/>
            <a:gdLst>
              <a:gd name="connsiteX0" fmla="*/ 0 w 7720149"/>
              <a:gd name="connsiteY0" fmla="*/ 1985604 h 1985604"/>
              <a:gd name="connsiteX1" fmla="*/ 1058092 w 7720149"/>
              <a:gd name="connsiteY1" fmla="*/ 823009 h 1985604"/>
              <a:gd name="connsiteX2" fmla="*/ 3500846 w 7720149"/>
              <a:gd name="connsiteY2" fmla="*/ 130678 h 1985604"/>
              <a:gd name="connsiteX3" fmla="*/ 7720149 w 7720149"/>
              <a:gd name="connsiteY3" fmla="*/ 49 h 198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0149" h="1985604">
                <a:moveTo>
                  <a:pt x="0" y="1985604"/>
                </a:moveTo>
                <a:cubicBezTo>
                  <a:pt x="237309" y="1558883"/>
                  <a:pt x="474618" y="1132163"/>
                  <a:pt x="1058092" y="823009"/>
                </a:cubicBezTo>
                <a:cubicBezTo>
                  <a:pt x="1641566" y="513855"/>
                  <a:pt x="2390503" y="267838"/>
                  <a:pt x="3500846" y="130678"/>
                </a:cubicBezTo>
                <a:cubicBezTo>
                  <a:pt x="4611189" y="-6482"/>
                  <a:pt x="7720149" y="49"/>
                  <a:pt x="7720149" y="49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1224643" y="1557709"/>
            <a:ext cx="57901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224642" y="1720994"/>
            <a:ext cx="579011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224642" y="1384626"/>
            <a:ext cx="579011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380015" y="1711197"/>
            <a:ext cx="0" cy="21992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229415" y="1930999"/>
            <a:ext cx="13928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Additive variance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43446" y="1342464"/>
            <a:ext cx="13928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All SNPs</a:t>
            </a:r>
          </a:p>
        </p:txBody>
      </p:sp>
      <p:sp>
        <p:nvSpPr>
          <p:cNvPr id="35" name="Right Brace 34"/>
          <p:cNvSpPr/>
          <p:nvPr/>
        </p:nvSpPr>
        <p:spPr>
          <a:xfrm>
            <a:off x="7161712" y="1384626"/>
            <a:ext cx="107768" cy="326571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347857" y="1409412"/>
            <a:ext cx="6335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95% CI</a:t>
            </a: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869326" y="2249271"/>
            <a:ext cx="13928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Cummulative</a:t>
            </a: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85752" y="3106280"/>
            <a:ext cx="10678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SNVs added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31567" y="4747179"/>
            <a:ext cx="72939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Lower bound on # weak drivers (8.4 pan-cancer average; enriched for PCAWG genes w/ FDR&lt;0.25)</a:t>
            </a:r>
          </a:p>
        </p:txBody>
      </p:sp>
      <p:sp>
        <p:nvSpPr>
          <p:cNvPr id="39" name="Right Brace 38"/>
          <p:cNvSpPr/>
          <p:nvPr/>
        </p:nvSpPr>
        <p:spPr>
          <a:xfrm rot="5400000">
            <a:off x="2249037" y="3576319"/>
            <a:ext cx="206187" cy="2055767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150847" y="3553062"/>
            <a:ext cx="2683663" cy="1036223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719305" y="3610290"/>
            <a:ext cx="1356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BLUP predictor: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6140297" y="3866701"/>
                <a:ext cx="2488475" cy="352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5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lang="en-US" sz="1500" b="1" kern="1200">
                              <a:solidFill>
                                <a:prstClr val="black"/>
                              </a:solidFill>
                              <a:latin typeface="Cambria Math" charset="0"/>
                              <a:ea typeface="+mn-ea"/>
                              <a:cs typeface="+mn-cs"/>
                            </a:rPr>
                            <m:t>𝐮</m:t>
                          </m:r>
                        </m:e>
                      </m:acc>
                      <m:r>
                        <a:rPr lang="en-US" sz="1500" i="1" kern="1200">
                          <a:solidFill>
                            <a:prstClr val="black"/>
                          </a:solidFill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500" kern="1200">
                          <a:solidFill>
                            <a:prstClr val="black"/>
                          </a:solidFill>
                          <a:latin typeface="Cambria Math" charset="0"/>
                          <a:ea typeface="+mn-ea"/>
                          <a:cs typeface="+mn-cs"/>
                        </a:rPr>
                        <m:t>argma</m:t>
                      </m:r>
                      <m:sSub>
                        <m:sSubPr>
                          <m:ctrlPr>
                            <a:rPr lang="en-US" sz="15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500" kern="1200">
                              <a:solidFill>
                                <a:prstClr val="black"/>
                              </a:solidFill>
                              <a:latin typeface="Cambria Math" charset="0"/>
                              <a:ea typeface="+mn-ea"/>
                              <a:cs typeface="+mn-cs"/>
                            </a:rPr>
                            <m:t>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500" kern="1200">
                              <a:solidFill>
                                <a:prstClr val="black"/>
                              </a:solidFill>
                              <a:latin typeface="Cambria Math" charset="0"/>
                              <a:ea typeface="+mn-ea"/>
                              <a:cs typeface="+mn-cs"/>
                            </a:rPr>
                            <m:t>u</m:t>
                          </m:r>
                        </m:sub>
                      </m:sSub>
                      <m:d>
                        <m:dPr>
                          <m:ctrlPr>
                            <a:rPr lang="en-US" sz="15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1500" i="1" kern="1200">
                              <a:solidFill>
                                <a:prstClr val="black"/>
                              </a:solidFill>
                              <a:latin typeface="Cambria Math" charset="0"/>
                              <a:ea typeface="+mn-ea"/>
                              <a:cs typeface="+mn-cs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15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1500" b="1" kern="120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𝐮</m:t>
                              </m:r>
                            </m:e>
                            <m:e>
                              <m:r>
                                <a:rPr lang="en-US" sz="1500" b="1" kern="120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𝐲</m:t>
                              </m:r>
                              <m:r>
                                <a:rPr lang="en-US" sz="1500" b="1" kern="120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150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i="1" kern="120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500" i="1" kern="120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𝑢</m:t>
                                  </m:r>
                                </m:sub>
                                <m:sup>
                                  <m:r>
                                    <a:rPr lang="en-US" sz="1500" i="1" kern="120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en-US" sz="15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297" y="3866701"/>
                <a:ext cx="2488475" cy="3528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6427637" y="4211508"/>
                <a:ext cx="2135777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 kern="1200">
                          <a:solidFill>
                            <a:prstClr val="black"/>
                          </a:solidFill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500" kern="1200">
                          <a:solidFill>
                            <a:prstClr val="black"/>
                          </a:solidFill>
                          <a:latin typeface="Cambria Math" charset="0"/>
                          <a:ea typeface="+mn-ea"/>
                          <a:cs typeface="+mn-cs"/>
                        </a:rPr>
                        <m:t>argma</m:t>
                      </m:r>
                      <m:sSub>
                        <m:sSubPr>
                          <m:ctrlPr>
                            <a:rPr lang="en-US" sz="15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500" kern="1200">
                              <a:solidFill>
                                <a:prstClr val="black"/>
                              </a:solidFill>
                              <a:latin typeface="Cambria Math" charset="0"/>
                              <a:ea typeface="+mn-ea"/>
                              <a:cs typeface="+mn-cs"/>
                            </a:rPr>
                            <m:t>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500" kern="1200">
                              <a:solidFill>
                                <a:prstClr val="black"/>
                              </a:solidFill>
                              <a:latin typeface="Cambria Math" charset="0"/>
                              <a:ea typeface="+mn-ea"/>
                              <a:cs typeface="+mn-cs"/>
                            </a:rPr>
                            <m:t>u</m:t>
                          </m:r>
                        </m:sub>
                      </m:sSub>
                      <m:d>
                        <m:dPr>
                          <m:ctrlPr>
                            <a:rPr lang="en-US" sz="15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1500" i="1" kern="1200">
                              <a:solidFill>
                                <a:prstClr val="black"/>
                              </a:solidFill>
                              <a:latin typeface="Cambria Math" charset="0"/>
                              <a:ea typeface="+mn-ea"/>
                              <a:cs typeface="+mn-cs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15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1500" b="1" kern="120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𝐲</m:t>
                              </m:r>
                            </m:e>
                            <m:e>
                              <m:r>
                                <a:rPr lang="en-US" sz="1500" b="1" kern="120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𝐮</m:t>
                              </m:r>
                            </m:e>
                          </m:d>
                          <m:r>
                            <a:rPr lang="en-US" sz="1500" i="1" kern="1200">
                              <a:solidFill>
                                <a:prstClr val="black"/>
                              </a:solidFill>
                              <a:latin typeface="Cambria Math" charset="0"/>
                              <a:ea typeface="+mn-ea"/>
                              <a:cs typeface="+mn-cs"/>
                            </a:rPr>
                            <m:t>𝑃</m:t>
                          </m:r>
                          <m:r>
                            <a:rPr lang="en-US" sz="1500" i="1" kern="1200">
                              <a:solidFill>
                                <a:prstClr val="black"/>
                              </a:solidFill>
                              <a:latin typeface="Cambria Math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lang="en-US" sz="1500" b="1" kern="1200">
                              <a:solidFill>
                                <a:prstClr val="black"/>
                              </a:solidFill>
                              <a:latin typeface="Cambria Math" charset="0"/>
                              <a:ea typeface="+mn-ea"/>
                              <a:cs typeface="+mn-cs"/>
                            </a:rPr>
                            <m:t>𝐮</m:t>
                          </m:r>
                          <m:r>
                            <a:rPr lang="en-US" sz="1500" i="1" kern="1200">
                              <a:solidFill>
                                <a:prstClr val="black"/>
                              </a:solidFill>
                              <a:latin typeface="Cambria Math" charset="0"/>
                              <a:ea typeface="+mn-ea"/>
                              <a:cs typeface="+mn-cs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n-US" sz="15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1500" i="1" kern="120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500" i="1" kern="120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𝑢</m:t>
                              </m:r>
                            </m:sub>
                            <m:sup>
                              <m:r>
                                <a:rPr lang="en-US" sz="1500" i="1" kern="120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500" i="1" kern="1200">
                              <a:solidFill>
                                <a:prstClr val="black"/>
                              </a:solidFill>
                              <a:latin typeface="Cambria Math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15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637" y="4211508"/>
                <a:ext cx="2135777" cy="323165"/>
              </a:xfrm>
              <a:prstGeom prst="rect">
                <a:avLst/>
              </a:prstGeom>
              <a:blipFill>
                <a:blip r:embed="rId3"/>
                <a:stretch>
                  <a:fillRect r="-11834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243295" y="3514333"/>
                <a:ext cx="3652703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15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SNVs, ordered by descending BLUP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lang="en-US" sz="1500" b="1" kern="1200">
                            <a:solidFill>
                              <a:prstClr val="black"/>
                            </a:solidFill>
                            <a:latin typeface="Cambria Math" charset="0"/>
                            <a:ea typeface="+mn-ea"/>
                            <a:cs typeface="+mn-cs"/>
                          </a:rPr>
                          <m:t>𝐮</m:t>
                        </m:r>
                      </m:e>
                    </m:acc>
                  </m:oMath>
                </a14:m>
                <a:r>
                  <a:rPr lang="en-US" sz="15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):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295" y="3514333"/>
                <a:ext cx="3652703" cy="323165"/>
              </a:xfrm>
              <a:prstGeom prst="rect">
                <a:avLst/>
              </a:prstGeom>
              <a:blipFill>
                <a:blip r:embed="rId4"/>
                <a:stretch>
                  <a:fillRect l="-346" t="-3846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ED1BDEF4-1B35-7046-ADBD-EE7183BC31B0}"/>
              </a:ext>
            </a:extLst>
          </p:cNvPr>
          <p:cNvSpPr txBox="1"/>
          <p:nvPr/>
        </p:nvSpPr>
        <p:spPr>
          <a:xfrm rot="16200000">
            <a:off x="7135444" y="1390098"/>
            <a:ext cx="37708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[Kumar,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Warrell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et al. (’20, in press)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Cell +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biorxiv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358995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/>
          <p:nvPr/>
        </p:nvSpPr>
        <p:spPr>
          <a:xfrm>
            <a:off x="8916425" y="3060000"/>
            <a:ext cx="529200" cy="2144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0" y="14075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ctr" anchorCtr="0">
            <a:noAutofit/>
          </a:bodyPr>
          <a:lstStyle/>
          <a:p>
            <a:pPr lvl="0">
              <a:buClr>
                <a:srgbClr val="7F7F7F"/>
              </a:buClr>
              <a:buSzPct val="25000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Measuring the Impact of Non-coding Mutations: 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Repurposing the Additive Effects Model &amp; Developing New Annotations to Assess Variants</a:t>
            </a:r>
            <a:endParaRPr lang="en" sz="12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Shape 301"/>
          <p:cNvSpPr txBox="1">
            <a:spLocks noGrp="1"/>
          </p:cNvSpPr>
          <p:nvPr>
            <p:ph type="body" idx="4294967295"/>
          </p:nvPr>
        </p:nvSpPr>
        <p:spPr>
          <a:xfrm>
            <a:off x="439911" y="931862"/>
            <a:ext cx="4038599" cy="4211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2050" tIns="46025" rIns="92050" bIns="46025" numCol="1" anchor="t" anchorCtr="0" compatLnSpc="1">
            <a:prstTxWarp prst="textNoShape">
              <a:avLst/>
            </a:prstTxWarp>
            <a:noAutofit/>
          </a:bodyPr>
          <a:lstStyle/>
          <a:p>
            <a:pPr marL="171450"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b="1" u="sng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  <a:sym typeface="Helvetica Neue"/>
              </a:rPr>
              <a:t>Additive-Effects</a:t>
            </a:r>
            <a:r>
              <a:rPr lang="en-US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Helvetica Neue"/>
              </a:rPr>
              <a:t> model to quantify the Impact of non-coding v coding mutations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Repurposing a formalism in germline genetics for missing heritability to cancer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Using it to assess the overall Impact of passengers v drivers, non-coding vs coding, distal vs proximal non-coding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Demonstratable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 effect, particularly for non-coding ones, in addition to known drivers. 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Recasting as a predictive model 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est. number of weak drivers 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  <a:sym typeface="Helvetica Neue"/>
            </a:endParaRP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indent="-228600">
              <a:spcBef>
                <a:spcPts val="400"/>
              </a:spcBef>
              <a:buClr>
                <a:srgbClr val="FFFFFF"/>
              </a:buClr>
              <a:buFont typeface="Helvetica Neue"/>
            </a:pPr>
            <a:endParaRPr lang="en-US" b="1" u="sng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2924F-F0B4-3449-9547-74E5B8F09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931862"/>
            <a:ext cx="3810000" cy="4052810"/>
          </a:xfrm>
        </p:spPr>
        <p:txBody>
          <a:bodyPr/>
          <a:lstStyle/>
          <a:p>
            <a:pPr marL="174625" indent="-174625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800" b="1" u="sng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</a:rPr>
              <a:t>New Annotations</a:t>
            </a:r>
            <a:r>
              <a:rPr lang="en-US" sz="18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to help assess the impact non-coding variants</a:t>
            </a:r>
          </a:p>
          <a:p>
            <a:pPr marL="431800" lvl="1" indent="-174625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b="1" u="sng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</a:rPr>
              <a:t>RADAR</a:t>
            </a:r>
            <a:r>
              <a:rPr lang="en-US" sz="1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Prioritization for RBP sites</a:t>
            </a:r>
          </a:p>
          <a:p>
            <a:pPr lvl="2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Prioritizes variants based on post-transcriptional regulome using ENCODE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eCLIP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lvl="2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Incorporates new features related to RNA sec.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struc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&amp; tissue specific effects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b="1" u="sng" dirty="0" err="1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</a:rPr>
              <a:t>uORF</a:t>
            </a:r>
            <a:r>
              <a:rPr lang="en-US" sz="1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Prioritization </a:t>
            </a:r>
          </a:p>
          <a:p>
            <a:pPr lvl="2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Feature integration to find small subset of upstream mutations that potentially alter translation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  <a:sym typeface="Helvetica Neue"/>
            </a:endParaRP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845773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45324" y="0"/>
            <a:ext cx="6723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0090"/>
                </a:solidFill>
              </a:rPr>
              <a:t>RNA Binding </a:t>
            </a:r>
            <a:r>
              <a:rPr lang="en-US" sz="3600" b="1" dirty="0">
                <a:solidFill>
                  <a:srgbClr val="000090"/>
                </a:solidFill>
              </a:rPr>
              <a:t>Proteins (RBPs)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247" y="2698571"/>
            <a:ext cx="3577021" cy="2036848"/>
          </a:xfrm>
          <a:prstGeom prst="rect">
            <a:avLst/>
          </a:prstGeom>
        </p:spPr>
      </p:pic>
      <p:sp>
        <p:nvSpPr>
          <p:cNvPr id="6" name="Shape 513"/>
          <p:cNvSpPr txBox="1"/>
          <p:nvPr/>
        </p:nvSpPr>
        <p:spPr>
          <a:xfrm>
            <a:off x="-50800" y="4882300"/>
            <a:ext cx="3200400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Zhang*, Liu*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et al., </a:t>
            </a:r>
            <a:r>
              <a:rPr lang="en-US" sz="1100" i="1" dirty="0">
                <a:latin typeface="Calibri"/>
                <a:ea typeface="Calibri"/>
                <a:cs typeface="Calibri"/>
                <a:sym typeface="Calibri"/>
              </a:rPr>
              <a:t>Genome Biology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in review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‘1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24989" y="2293230"/>
            <a:ext cx="3902280" cy="2681285"/>
            <a:chOff x="724989" y="2343434"/>
            <a:chExt cx="3902280" cy="268128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23" r="63931"/>
            <a:stretch/>
          </p:blipFill>
          <p:spPr>
            <a:xfrm>
              <a:off x="3387738" y="2343434"/>
              <a:ext cx="1239531" cy="2615448"/>
            </a:xfrm>
            <a:prstGeom prst="rect">
              <a:avLst/>
            </a:prstGeom>
          </p:spPr>
        </p:pic>
        <p:pic>
          <p:nvPicPr>
            <p:cNvPr id="7" name="Picture 6" descr="../../Desktop/Screen%20Shot%202018-05-15%20at%204.12.02%20PM.pn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07"/>
            <a:stretch/>
          </p:blipFill>
          <p:spPr bwMode="auto">
            <a:xfrm>
              <a:off x="724989" y="2694109"/>
              <a:ext cx="1992903" cy="2330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2365375" y="4279900"/>
              <a:ext cx="190500" cy="196849"/>
            </a:xfrm>
            <a:prstGeom prst="rect">
              <a:avLst/>
            </a:prstGeom>
            <a:solidFill>
              <a:srgbClr val="ADCF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2560983" y="2657061"/>
              <a:ext cx="983974" cy="2080591"/>
            </a:xfrm>
            <a:custGeom>
              <a:avLst/>
              <a:gdLst>
                <a:gd name="connsiteX0" fmla="*/ 3313 w 983974"/>
                <a:gd name="connsiteY0" fmla="*/ 1623391 h 2080591"/>
                <a:gd name="connsiteX1" fmla="*/ 983974 w 983974"/>
                <a:gd name="connsiteY1" fmla="*/ 0 h 2080591"/>
                <a:gd name="connsiteX2" fmla="*/ 983974 w 983974"/>
                <a:gd name="connsiteY2" fmla="*/ 2080591 h 2080591"/>
                <a:gd name="connsiteX3" fmla="*/ 0 w 983974"/>
                <a:gd name="connsiteY3" fmla="*/ 1812235 h 2080591"/>
                <a:gd name="connsiteX4" fmla="*/ 3313 w 983974"/>
                <a:gd name="connsiteY4" fmla="*/ 1623391 h 208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3974" h="2080591">
                  <a:moveTo>
                    <a:pt x="3313" y="1623391"/>
                  </a:moveTo>
                  <a:lnTo>
                    <a:pt x="983974" y="0"/>
                  </a:lnTo>
                  <a:lnTo>
                    <a:pt x="983974" y="2080591"/>
                  </a:lnTo>
                  <a:lnTo>
                    <a:pt x="0" y="1812235"/>
                  </a:lnTo>
                  <a:cubicBezTo>
                    <a:pt x="1104" y="1749287"/>
                    <a:pt x="2209" y="1686339"/>
                    <a:pt x="3313" y="16233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ADCFE3"/>
                </a:gs>
                <a:gs pos="36000">
                  <a:srgbClr val="ADCFE3">
                    <a:alpha val="70000"/>
                  </a:srgbClr>
                </a:gs>
                <a:gs pos="64000">
                  <a:srgbClr val="ADCFE3">
                    <a:alpha val="35000"/>
                  </a:srgbClr>
                </a:gs>
                <a:gs pos="100000">
                  <a:srgbClr val="ADCFE3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151056" y="4342504"/>
              <a:ext cx="190500" cy="13424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13197" y="2944009"/>
              <a:ext cx="190500" cy="1532739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02464" y="3148405"/>
              <a:ext cx="190500" cy="1328342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30346" y="3410173"/>
              <a:ext cx="190500" cy="106657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41835" y="4431026"/>
              <a:ext cx="190500" cy="4571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3" descr="nrm.2017.130-f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79" y="797228"/>
            <a:ext cx="2983692" cy="151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10152" y="2297241"/>
            <a:ext cx="34628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600" i="1" u="sng" dirty="0">
                <a:hlinkClick r:id="rId7" tooltip="Nature reviews. Molecular cell biology."/>
              </a:rPr>
              <a:t>Nat Rev Mol Cell Biol.</a:t>
            </a:r>
            <a:r>
              <a:rPr lang="sk-SK" sz="600" i="1" dirty="0"/>
              <a:t> 2018 May;19(5):327-341. </a:t>
            </a:r>
            <a:r>
              <a:rPr lang="sk-SK" sz="600" i="1" dirty="0" err="1"/>
              <a:t>doi</a:t>
            </a:r>
            <a:r>
              <a:rPr lang="sk-SK" sz="600" i="1" dirty="0"/>
              <a:t>: 10.1038/nrm.2017.130. </a:t>
            </a:r>
            <a:r>
              <a:rPr lang="sk-SK" sz="600" i="1" dirty="0" err="1"/>
              <a:t>Epub</a:t>
            </a:r>
            <a:r>
              <a:rPr lang="sk-SK" sz="600" i="1" dirty="0"/>
              <a:t> 2018 </a:t>
            </a:r>
            <a:r>
              <a:rPr lang="sk-SK" sz="600" i="1" dirty="0" err="1"/>
              <a:t>Jan</a:t>
            </a:r>
            <a:r>
              <a:rPr lang="sk-SK" sz="600" i="1" dirty="0"/>
              <a:t> 17.</a:t>
            </a:r>
            <a:endParaRPr lang="en-US" sz="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899714" y="802247"/>
            <a:ext cx="3941719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Before ENCODE3: &gt;150 expt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in many different cell types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ENCODE3 did ~350 focused </a:t>
            </a:r>
            <a:r>
              <a:rPr lang="en-US" b="1" dirty="0" err="1">
                <a:solidFill>
                  <a:srgbClr val="C00000"/>
                </a:solidFill>
              </a:rPr>
              <a:t>eCLIP</a:t>
            </a:r>
            <a:r>
              <a:rPr lang="en-US" b="1" dirty="0">
                <a:solidFill>
                  <a:srgbClr val="C00000"/>
                </a:solidFill>
              </a:rPr>
              <a:t> expt. </a:t>
            </a:r>
            <a:r>
              <a:rPr lang="en-US" dirty="0"/>
              <a:t>for &gt;110 RBPs on HepG2 &amp; K562</a:t>
            </a:r>
            <a:br>
              <a:rPr lang="en-US" dirty="0"/>
            </a:br>
            <a:r>
              <a:rPr lang="en-US" sz="1100" dirty="0"/>
              <a:t>(Van </a:t>
            </a:r>
            <a:r>
              <a:rPr lang="en-US" sz="1100" dirty="0" err="1"/>
              <a:t>Nostrand</a:t>
            </a:r>
            <a:r>
              <a:rPr lang="en-US" sz="1100" dirty="0"/>
              <a:t>...Yeo. Nat. Meth. '16; </a:t>
            </a:r>
            <a:br>
              <a:rPr lang="en-US" sz="1100" dirty="0"/>
            </a:br>
            <a:r>
              <a:rPr lang="en-US" sz="1100" dirty="0"/>
              <a:t>Van </a:t>
            </a:r>
            <a:r>
              <a:rPr lang="en-US" sz="1100" dirty="0" err="1"/>
              <a:t>Nostrand</a:t>
            </a:r>
            <a:r>
              <a:rPr lang="en-US" sz="1100" dirty="0"/>
              <a:t>...</a:t>
            </a:r>
            <a:r>
              <a:rPr lang="en-US" sz="1100" dirty="0" err="1"/>
              <a:t>Graveley</a:t>
            </a:r>
            <a:r>
              <a:rPr lang="en-US" sz="1100" dirty="0"/>
              <a:t>, Yeo </a:t>
            </a:r>
            <a:br>
              <a:rPr lang="en-US" sz="1100" dirty="0"/>
            </a:br>
            <a:r>
              <a:rPr lang="en-US" sz="1100" dirty="0"/>
              <a:t>(submitted in relation to ENCODE3))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054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98" y="261886"/>
            <a:ext cx="7440211" cy="4697722"/>
          </a:xfrm>
          <a:prstGeom prst="rect">
            <a:avLst/>
          </a:prstGeom>
        </p:spPr>
      </p:pic>
      <p:sp>
        <p:nvSpPr>
          <p:cNvPr id="5" name="Shape 513"/>
          <p:cNvSpPr txBox="1"/>
          <p:nvPr/>
        </p:nvSpPr>
        <p:spPr>
          <a:xfrm>
            <a:off x="-50800" y="4882300"/>
            <a:ext cx="3200400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Zhang*, Liu*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et al., </a:t>
            </a:r>
            <a:r>
              <a:rPr lang="en-US" sz="1100" i="1" dirty="0">
                <a:latin typeface="Calibri"/>
                <a:ea typeface="Calibri"/>
                <a:cs typeface="Calibri"/>
                <a:sym typeface="Calibri"/>
              </a:rPr>
              <a:t>Genome Biology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in review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‘1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0650" y="-30139"/>
            <a:ext cx="429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22228B"/>
                </a:solidFill>
              </a:rPr>
              <a:t>Schematic of RADAR Scoring</a:t>
            </a:r>
          </a:p>
        </p:txBody>
      </p:sp>
    </p:spTree>
    <p:extLst>
      <p:ext uri="{BB962C8B-B14F-4D97-AF65-F5344CB8AC3E}">
        <p14:creationId xmlns:p14="http://schemas.microsoft.com/office/powerpoint/2010/main" val="2428562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Shape 538"/>
          <p:cNvPicPr preferRelativeResize="0"/>
          <p:nvPr/>
        </p:nvPicPr>
        <p:blipFill rotWithShape="1">
          <a:blip r:embed="rId3">
            <a:alphaModFix/>
          </a:blip>
          <a:srcRect b="49836"/>
          <a:stretch/>
        </p:blipFill>
        <p:spPr>
          <a:xfrm>
            <a:off x="4694625" y="1484762"/>
            <a:ext cx="3947202" cy="558518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Shape 539"/>
          <p:cNvSpPr txBox="1"/>
          <p:nvPr/>
        </p:nvSpPr>
        <p:spPr>
          <a:xfrm>
            <a:off x="3769966" y="28357"/>
            <a:ext cx="37068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" sz="4000" b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FunSeq</a:t>
            </a:r>
            <a:r>
              <a:rPr lang="en" sz="2000" b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1500" b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gersteinlab.org</a:t>
            </a:r>
          </a:p>
        </p:txBody>
      </p:sp>
      <p:grpSp>
        <p:nvGrpSpPr>
          <p:cNvPr id="540" name="Shape 540"/>
          <p:cNvGrpSpPr/>
          <p:nvPr/>
        </p:nvGrpSpPr>
        <p:grpSpPr>
          <a:xfrm>
            <a:off x="7278919" y="134667"/>
            <a:ext cx="1464315" cy="664249"/>
            <a:chOff x="0" y="0"/>
            <a:chExt cx="2147483643" cy="2147483643"/>
          </a:xfrm>
        </p:grpSpPr>
        <p:sp>
          <p:nvSpPr>
            <p:cNvPr id="541" name="Shape 541"/>
            <p:cNvSpPr txBox="1"/>
            <p:nvPr/>
          </p:nvSpPr>
          <p:spPr>
            <a:xfrm>
              <a:off x="0" y="0"/>
              <a:ext cx="2147483643" cy="2147483643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Shape 542"/>
            <p:cNvSpPr txBox="1"/>
            <p:nvPr/>
          </p:nvSpPr>
          <p:spPr>
            <a:xfrm>
              <a:off x="423213850" y="153157950"/>
              <a:ext cx="1175925110" cy="6317827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" sz="1000">
                  <a:latin typeface="Calibri"/>
                  <a:ea typeface="Calibri"/>
                  <a:cs typeface="Calibri"/>
                  <a:sym typeface="Calibri"/>
                </a:rPr>
                <a:t>HOT region</a:t>
              </a:r>
            </a:p>
          </p:txBody>
        </p:sp>
        <p:sp>
          <p:nvSpPr>
            <p:cNvPr id="543" name="Shape 543"/>
            <p:cNvSpPr txBox="1"/>
            <p:nvPr/>
          </p:nvSpPr>
          <p:spPr>
            <a:xfrm>
              <a:off x="38810063" y="746241000"/>
              <a:ext cx="1559854065" cy="6317827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" sz="1000">
                  <a:latin typeface="Calibri"/>
                  <a:ea typeface="Calibri"/>
                  <a:cs typeface="Calibri"/>
                  <a:sym typeface="Calibri"/>
                </a:rPr>
                <a:t>Sensitive region</a:t>
              </a:r>
            </a:p>
          </p:txBody>
        </p:sp>
        <p:sp>
          <p:nvSpPr>
            <p:cNvPr id="544" name="Shape 544"/>
            <p:cNvSpPr txBox="1"/>
            <p:nvPr/>
          </p:nvSpPr>
          <p:spPr>
            <a:xfrm>
              <a:off x="1559789900" y="387784625"/>
              <a:ext cx="450935120" cy="244404282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Shape 545"/>
            <p:cNvSpPr txBox="1"/>
            <p:nvPr/>
          </p:nvSpPr>
          <p:spPr>
            <a:xfrm>
              <a:off x="1556094200" y="948281600"/>
              <a:ext cx="458326950" cy="244404282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Shape 546"/>
            <p:cNvSpPr txBox="1"/>
            <p:nvPr/>
          </p:nvSpPr>
          <p:spPr>
            <a:xfrm>
              <a:off x="96090713" y="1342592200"/>
              <a:ext cx="1911274841" cy="6317827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" sz="1000">
                  <a:latin typeface="Calibri"/>
                  <a:ea typeface="Calibri"/>
                  <a:cs typeface="Calibri"/>
                  <a:sym typeface="Calibri"/>
                </a:rPr>
                <a:t>Polymorphisms</a:t>
              </a:r>
            </a:p>
          </p:txBody>
        </p:sp>
        <p:cxnSp>
          <p:nvCxnSpPr>
            <p:cNvPr id="547" name="Shape 547"/>
            <p:cNvCxnSpPr/>
            <p:nvPr/>
          </p:nvCxnSpPr>
          <p:spPr>
            <a:xfrm>
              <a:off x="1788953400" y="1466416700"/>
              <a:ext cx="0" cy="381266624"/>
            </a:xfrm>
            <a:prstGeom prst="straightConnector1">
              <a:avLst/>
            </a:prstGeom>
            <a:noFill/>
            <a:ln w="25400" cap="flat" cmpd="sng">
              <a:solidFill>
                <a:srgbClr val="FFFF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548" name="Shape 548"/>
          <p:cNvSpPr txBox="1"/>
          <p:nvPr/>
        </p:nvSpPr>
        <p:spPr>
          <a:xfrm>
            <a:off x="4732762" y="1268058"/>
            <a:ext cx="3936000" cy="97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9" name="Shape 549"/>
          <p:cNvCxnSpPr/>
          <p:nvPr/>
        </p:nvCxnSpPr>
        <p:spPr>
          <a:xfrm>
            <a:off x="5060774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0" name="Shape 550"/>
          <p:cNvCxnSpPr/>
          <p:nvPr/>
        </p:nvCxnSpPr>
        <p:spPr>
          <a:xfrm>
            <a:off x="5142777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1" name="Shape 551"/>
          <p:cNvCxnSpPr/>
          <p:nvPr/>
        </p:nvCxnSpPr>
        <p:spPr>
          <a:xfrm>
            <a:off x="5288844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2" name="Shape 552"/>
          <p:cNvCxnSpPr/>
          <p:nvPr/>
        </p:nvCxnSpPr>
        <p:spPr>
          <a:xfrm>
            <a:off x="8167491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3" name="Shape 553"/>
          <p:cNvCxnSpPr/>
          <p:nvPr/>
        </p:nvCxnSpPr>
        <p:spPr>
          <a:xfrm>
            <a:off x="8196534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4" name="Shape 554"/>
          <p:cNvCxnSpPr/>
          <p:nvPr/>
        </p:nvCxnSpPr>
        <p:spPr>
          <a:xfrm>
            <a:off x="6372822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5" name="Shape 555"/>
          <p:cNvCxnSpPr/>
          <p:nvPr/>
        </p:nvCxnSpPr>
        <p:spPr>
          <a:xfrm>
            <a:off x="6144751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6" name="Shape 556"/>
          <p:cNvCxnSpPr/>
          <p:nvPr/>
        </p:nvCxnSpPr>
        <p:spPr>
          <a:xfrm>
            <a:off x="5853469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7" name="Shape 557"/>
          <p:cNvCxnSpPr/>
          <p:nvPr/>
        </p:nvCxnSpPr>
        <p:spPr>
          <a:xfrm>
            <a:off x="7584928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8" name="Shape 558"/>
          <p:cNvCxnSpPr/>
          <p:nvPr/>
        </p:nvCxnSpPr>
        <p:spPr>
          <a:xfrm>
            <a:off x="7994943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9" name="Shape 559"/>
          <p:cNvCxnSpPr/>
          <p:nvPr/>
        </p:nvCxnSpPr>
        <p:spPr>
          <a:xfrm>
            <a:off x="8231556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60" name="Shape 560"/>
          <p:cNvSpPr txBox="1"/>
          <p:nvPr/>
        </p:nvSpPr>
        <p:spPr>
          <a:xfrm>
            <a:off x="3954722" y="1076225"/>
            <a:ext cx="707100" cy="17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Genome</a:t>
            </a:r>
          </a:p>
        </p:txBody>
      </p:sp>
      <p:sp>
        <p:nvSpPr>
          <p:cNvPr id="561" name="Shape 561"/>
          <p:cNvSpPr txBox="1"/>
          <p:nvPr/>
        </p:nvSpPr>
        <p:spPr>
          <a:xfrm>
            <a:off x="4978775" y="1059472"/>
            <a:ext cx="310200" cy="63900"/>
          </a:xfrm>
          <a:prstGeom prst="rect">
            <a:avLst/>
          </a:prstGeom>
          <a:solidFill>
            <a:srgbClr val="77933C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endParaRPr sz="1800">
              <a:highlight>
                <a:srgbClr val="4C99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Shape 562"/>
          <p:cNvSpPr txBox="1"/>
          <p:nvPr/>
        </p:nvSpPr>
        <p:spPr>
          <a:xfrm>
            <a:off x="6283975" y="1059471"/>
            <a:ext cx="243600" cy="63900"/>
          </a:xfrm>
          <a:prstGeom prst="rect">
            <a:avLst/>
          </a:prstGeom>
          <a:solidFill>
            <a:srgbClr val="77933C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endParaRPr sz="1800">
              <a:highlight>
                <a:srgbClr val="4C99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3" name="Shape 563"/>
          <p:cNvCxnSpPr/>
          <p:nvPr/>
        </p:nvCxnSpPr>
        <p:spPr>
          <a:xfrm>
            <a:off x="6449700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64" name="Shape 564"/>
          <p:cNvSpPr txBox="1"/>
          <p:nvPr/>
        </p:nvSpPr>
        <p:spPr>
          <a:xfrm>
            <a:off x="7657525" y="1059656"/>
            <a:ext cx="707100" cy="639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5" name="Shape 565"/>
          <p:cNvGrpSpPr/>
          <p:nvPr/>
        </p:nvGrpSpPr>
        <p:grpSpPr>
          <a:xfrm>
            <a:off x="5279074" y="1163773"/>
            <a:ext cx="1731348" cy="63871"/>
            <a:chOff x="0" y="0"/>
            <a:chExt cx="2147483607" cy="2147483643"/>
          </a:xfrm>
        </p:grpSpPr>
        <p:sp>
          <p:nvSpPr>
            <p:cNvPr id="566" name="Shape 566"/>
            <p:cNvSpPr txBox="1"/>
            <p:nvPr/>
          </p:nvSpPr>
          <p:spPr>
            <a:xfrm>
              <a:off x="1386955500" y="0"/>
              <a:ext cx="760528107" cy="2130445129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Shape 567"/>
            <p:cNvSpPr txBox="1"/>
            <p:nvPr/>
          </p:nvSpPr>
          <p:spPr>
            <a:xfrm>
              <a:off x="0" y="0"/>
              <a:ext cx="398550064" cy="2130445129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Shape 568"/>
            <p:cNvSpPr txBox="1"/>
            <p:nvPr/>
          </p:nvSpPr>
          <p:spPr>
            <a:xfrm>
              <a:off x="682693250" y="0"/>
              <a:ext cx="101278645" cy="2147483643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69" name="Shape 569"/>
          <p:cNvCxnSpPr/>
          <p:nvPr/>
        </p:nvCxnSpPr>
        <p:spPr>
          <a:xfrm>
            <a:off x="7490112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0" name="Shape 570"/>
          <p:cNvCxnSpPr/>
          <p:nvPr/>
        </p:nvCxnSpPr>
        <p:spPr>
          <a:xfrm>
            <a:off x="8549318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1" name="Shape 571"/>
          <p:cNvCxnSpPr/>
          <p:nvPr/>
        </p:nvCxnSpPr>
        <p:spPr>
          <a:xfrm>
            <a:off x="4854912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2" name="Shape 572"/>
          <p:cNvCxnSpPr/>
          <p:nvPr/>
        </p:nvCxnSpPr>
        <p:spPr>
          <a:xfrm>
            <a:off x="8592028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3" name="Shape 573"/>
          <p:cNvCxnSpPr/>
          <p:nvPr/>
        </p:nvCxnSpPr>
        <p:spPr>
          <a:xfrm>
            <a:off x="6864840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4" name="Shape 574"/>
          <p:cNvCxnSpPr/>
          <p:nvPr/>
        </p:nvCxnSpPr>
        <p:spPr>
          <a:xfrm>
            <a:off x="5678359" y="1268058"/>
            <a:ext cx="0" cy="984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5" name="Shape 575"/>
          <p:cNvCxnSpPr/>
          <p:nvPr/>
        </p:nvCxnSpPr>
        <p:spPr>
          <a:xfrm>
            <a:off x="6799066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576" name="Shape 576"/>
          <p:cNvPicPr preferRelativeResize="0"/>
          <p:nvPr/>
        </p:nvPicPr>
        <p:blipFill rotWithShape="1">
          <a:blip r:embed="rId4">
            <a:alphaModFix/>
          </a:blip>
          <a:srcRect b="28858"/>
          <a:stretch/>
        </p:blipFill>
        <p:spPr>
          <a:xfrm>
            <a:off x="300789" y="52137"/>
            <a:ext cx="3672106" cy="3468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Shape 577"/>
          <p:cNvPicPr preferRelativeResize="0"/>
          <p:nvPr/>
        </p:nvPicPr>
        <p:blipFill rotWithShape="1">
          <a:blip r:embed="rId4">
            <a:alphaModFix/>
          </a:blip>
          <a:srcRect t="70919" r="62634" b="-2014"/>
          <a:stretch/>
        </p:blipFill>
        <p:spPr>
          <a:xfrm>
            <a:off x="300789" y="3496368"/>
            <a:ext cx="1440155" cy="1591292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Shape 578"/>
          <p:cNvSpPr txBox="1"/>
          <p:nvPr/>
        </p:nvSpPr>
        <p:spPr>
          <a:xfrm>
            <a:off x="4513234" y="2327932"/>
            <a:ext cx="4230000" cy="2652000"/>
          </a:xfrm>
          <a:prstGeom prst="rect">
            <a:avLst/>
          </a:prstGeom>
          <a:noFill/>
          <a:ln>
            <a:noFill/>
          </a:ln>
        </p:spPr>
        <p:txBody>
          <a:bodyPr wrap="square" lIns="91925" tIns="45950" rIns="91925" bIns="45950" anchor="t" anchorCtr="0">
            <a:noAutofit/>
          </a:bodyPr>
          <a:lstStyle/>
          <a:p>
            <a:pPr marL="215900" indent="-203200"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 dirty="0">
                <a:solidFill>
                  <a:srgbClr val="595959"/>
                </a:solidFill>
              </a:rPr>
              <a:t>Info. theory </a:t>
            </a:r>
            <a:r>
              <a:rPr lang="en" sz="1800" dirty="0">
                <a:solidFill>
                  <a:srgbClr val="595959"/>
                </a:solidFill>
              </a:rPr>
              <a:t>based method </a:t>
            </a:r>
            <a:r>
              <a:rPr lang="en-US" sz="1800" dirty="0">
                <a:solidFill>
                  <a:srgbClr val="595959"/>
                </a:solidFill>
              </a:rPr>
              <a:t>(</a:t>
            </a:r>
            <a:r>
              <a:rPr lang="en-US" sz="1800" dirty="0" err="1">
                <a:solidFill>
                  <a:srgbClr val="595959"/>
                </a:solidFill>
              </a:rPr>
              <a:t>ie</a:t>
            </a:r>
            <a:r>
              <a:rPr lang="en-US" sz="1800" dirty="0">
                <a:solidFill>
                  <a:srgbClr val="595959"/>
                </a:solidFill>
              </a:rPr>
              <a:t> annotation “</a:t>
            </a:r>
            <a:r>
              <a:rPr lang="en-US" sz="1800" dirty="0" err="1">
                <a:solidFill>
                  <a:srgbClr val="595959"/>
                </a:solidFill>
              </a:rPr>
              <a:t>surprisal</a:t>
            </a:r>
            <a:r>
              <a:rPr lang="en-US" sz="1800" dirty="0">
                <a:solidFill>
                  <a:srgbClr val="595959"/>
                </a:solidFill>
              </a:rPr>
              <a:t>”) </a:t>
            </a:r>
            <a:r>
              <a:rPr lang="en" sz="1800" dirty="0">
                <a:solidFill>
                  <a:srgbClr val="595959"/>
                </a:solidFill>
              </a:rPr>
              <a:t>for weighting consistently many genomic features</a:t>
            </a:r>
          </a:p>
          <a:p>
            <a:pPr marL="215900" indent="-203200">
              <a:buClr>
                <a:srgbClr val="595959"/>
              </a:buClr>
              <a:buFont typeface="Arial"/>
              <a:buNone/>
            </a:pPr>
            <a:endParaRPr sz="1800" dirty="0">
              <a:solidFill>
                <a:srgbClr val="595959"/>
              </a:solidFill>
            </a:endParaRPr>
          </a:p>
          <a:p>
            <a:pPr marL="215900" indent="-203200"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" sz="1800" dirty="0">
                <a:solidFill>
                  <a:srgbClr val="595959"/>
                </a:solidFill>
                <a:highlight>
                  <a:srgbClr val="FFFFFF"/>
                </a:highlight>
              </a:rPr>
              <a:t>Practical web server </a:t>
            </a:r>
          </a:p>
          <a:p>
            <a:pPr marL="215900" indent="-203200"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" sz="1800" dirty="0">
                <a:solidFill>
                  <a:srgbClr val="595959"/>
                </a:solidFill>
                <a:highlight>
                  <a:srgbClr val="FFFFFF"/>
                </a:highlight>
              </a:rPr>
              <a:t>Submission of variants &amp; pre-computed large data context from uniformly processing large-scale datasets</a:t>
            </a:r>
          </a:p>
          <a:p>
            <a:pPr marL="215900" indent="-215900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endParaRPr sz="2000" dirty="0"/>
          </a:p>
        </p:txBody>
      </p:sp>
      <p:pic>
        <p:nvPicPr>
          <p:cNvPr id="579" name="Shape 579"/>
          <p:cNvPicPr preferRelativeResize="0"/>
          <p:nvPr/>
        </p:nvPicPr>
        <p:blipFill rotWithShape="1">
          <a:blip r:embed="rId5">
            <a:alphaModFix/>
          </a:blip>
          <a:srcRect t="1" b="17378"/>
          <a:stretch/>
        </p:blipFill>
        <p:spPr>
          <a:xfrm>
            <a:off x="1825722" y="3548026"/>
            <a:ext cx="2269211" cy="1544647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80" name="Shape 580"/>
          <p:cNvSpPr txBox="1"/>
          <p:nvPr/>
        </p:nvSpPr>
        <p:spPr>
          <a:xfrm>
            <a:off x="4851533" y="4899703"/>
            <a:ext cx="4005425" cy="37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SzPct val="25000"/>
            </a:pPr>
            <a:r>
              <a:rPr lang="en" sz="1000">
                <a:solidFill>
                  <a:srgbClr val="7F7F7F"/>
                </a:solidFill>
              </a:rPr>
              <a:t>[Fu et al., GenomeBiology ('14)]</a:t>
            </a:r>
          </a:p>
          <a:p>
            <a:pPr>
              <a:buSzPct val="25000"/>
            </a:pPr>
            <a:r>
              <a:rPr lang="en" sz="1600">
                <a:solidFill>
                  <a:srgbClr val="7F7F7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8049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" r="3942" b="66676"/>
          <a:stretch/>
        </p:blipFill>
        <p:spPr>
          <a:xfrm>
            <a:off x="373733" y="3049503"/>
            <a:ext cx="8423426" cy="1928897"/>
          </a:xfrm>
          <a:prstGeom prst="rect">
            <a:avLst/>
          </a:prstGeom>
        </p:spPr>
      </p:pic>
      <p:pic>
        <p:nvPicPr>
          <p:cNvPr id="9" name="image8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249878" y="489511"/>
            <a:ext cx="3308349" cy="2495046"/>
          </a:xfrm>
          <a:prstGeom prst="rect">
            <a:avLst/>
          </a:prstGeom>
          <a:ln/>
        </p:spPr>
      </p:pic>
      <p:sp>
        <p:nvSpPr>
          <p:cNvPr id="10" name="TextBox 9"/>
          <p:cNvSpPr txBox="1"/>
          <p:nvPr/>
        </p:nvSpPr>
        <p:spPr>
          <a:xfrm>
            <a:off x="58210" y="80681"/>
            <a:ext cx="4950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22228B"/>
                </a:solidFill>
              </a:rPr>
              <a:t>High </a:t>
            </a:r>
            <a:r>
              <a:rPr lang="en-US" sz="1600" b="1" dirty="0" err="1">
                <a:solidFill>
                  <a:srgbClr val="22228B"/>
                </a:solidFill>
              </a:rPr>
              <a:t>Phastcon</a:t>
            </a:r>
            <a:r>
              <a:rPr lang="en-US" sz="1600" b="1" dirty="0">
                <a:solidFill>
                  <a:srgbClr val="22228B"/>
                </a:solidFill>
              </a:rPr>
              <a:t> in RBP-overlapped annotations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51400" y="86011"/>
            <a:ext cx="429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2228B"/>
                </a:solidFill>
              </a:rPr>
              <a:t>RNA Structure Cons. from </a:t>
            </a:r>
            <a:r>
              <a:rPr lang="en-US" sz="1600" b="1" dirty="0" err="1">
                <a:solidFill>
                  <a:srgbClr val="22228B"/>
                </a:solidFill>
              </a:rPr>
              <a:t>Evofold</a:t>
            </a:r>
            <a:endParaRPr lang="en-US" sz="1600" b="1" dirty="0">
              <a:solidFill>
                <a:srgbClr val="22228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30707" y="2932680"/>
            <a:ext cx="429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22228B"/>
                </a:solidFill>
              </a:rPr>
              <a:t>Enriched rare DAF in </a:t>
            </a:r>
            <a:r>
              <a:rPr lang="en-US" sz="1800" b="1" dirty="0" err="1">
                <a:solidFill>
                  <a:srgbClr val="22228B"/>
                </a:solidFill>
              </a:rPr>
              <a:t>eCLIP</a:t>
            </a:r>
            <a:r>
              <a:rPr lang="en-US" sz="1800" b="1" dirty="0">
                <a:solidFill>
                  <a:srgbClr val="22228B"/>
                </a:solidFill>
              </a:rPr>
              <a:t> peaks</a:t>
            </a:r>
          </a:p>
        </p:txBody>
      </p:sp>
      <p:sp>
        <p:nvSpPr>
          <p:cNvPr id="8" name="Shape 513"/>
          <p:cNvSpPr txBox="1"/>
          <p:nvPr/>
        </p:nvSpPr>
        <p:spPr>
          <a:xfrm>
            <a:off x="-50800" y="4882300"/>
            <a:ext cx="3200400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Zhang*, Liu*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et al., </a:t>
            </a:r>
            <a:r>
              <a:rPr lang="en-US" sz="1100" i="1" dirty="0">
                <a:latin typeface="Calibri"/>
                <a:ea typeface="Calibri"/>
                <a:cs typeface="Calibri"/>
                <a:sym typeface="Calibri"/>
              </a:rPr>
              <a:t>Genome Biology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in review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‘1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9"/>
          <a:stretch/>
        </p:blipFill>
        <p:spPr>
          <a:xfrm>
            <a:off x="1157974" y="465858"/>
            <a:ext cx="2619171" cy="24668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6200000">
            <a:off x="-270835" y="3638803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Rare DAF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4642" y="4866501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RBP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67559" y="2739251"/>
            <a:ext cx="824265" cy="276999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US" sz="1200"/>
              <a:t>Phastcon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70288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6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183" y="892834"/>
            <a:ext cx="5114500" cy="2281290"/>
          </a:xfrm>
          <a:prstGeom prst="rect">
            <a:avLst/>
          </a:prstGeom>
          <a:ln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6"/>
          <a:stretch/>
        </p:blipFill>
        <p:spPr>
          <a:xfrm>
            <a:off x="918042" y="3571539"/>
            <a:ext cx="7378924" cy="14869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9087" y="-45326"/>
            <a:ext cx="654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22228B"/>
                </a:solidFill>
              </a:rPr>
              <a:t>Co-binding of RBPs form biologically relevant complexes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9087" y="3438339"/>
            <a:ext cx="654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22228B"/>
                </a:solidFill>
              </a:rPr>
              <a:t>Binding hubs are enriched for rare variants</a:t>
            </a:r>
          </a:p>
        </p:txBody>
      </p:sp>
      <p:sp>
        <p:nvSpPr>
          <p:cNvPr id="8" name="Shape 513"/>
          <p:cNvSpPr txBox="1"/>
          <p:nvPr/>
        </p:nvSpPr>
        <p:spPr>
          <a:xfrm>
            <a:off x="-50800" y="4882300"/>
            <a:ext cx="3200400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Zhang*, Liu*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et al., </a:t>
            </a:r>
            <a:r>
              <a:rPr lang="en-US" sz="1100" i="1" dirty="0">
                <a:latin typeface="Calibri"/>
                <a:ea typeface="Calibri"/>
                <a:cs typeface="Calibri"/>
                <a:sym typeface="Calibri"/>
              </a:rPr>
              <a:t>Genome Biology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in review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‘1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52" y="585768"/>
            <a:ext cx="3264338" cy="27885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052" y="657356"/>
            <a:ext cx="4636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2228B"/>
                </a:solidFill>
              </a:rPr>
              <a:t>Literature supported RBP complexes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78140" y="300970"/>
            <a:ext cx="4636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2228B"/>
                </a:solidFill>
              </a:rPr>
              <a:t>Unique co-binding patterns of RBPs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40173" y="4784141"/>
            <a:ext cx="2911449" cy="30777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Hub Number (Hotness)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4330939" y="4156316"/>
            <a:ext cx="1144189" cy="30777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Rare DAF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492363" y="3978567"/>
            <a:ext cx="1284245" cy="52322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Hub </a:t>
            </a:r>
            <a:r>
              <a:rPr lang="en-US"/>
              <a:t>Number </a:t>
            </a:r>
          </a:p>
          <a:p>
            <a:pPr algn="ctr"/>
            <a:r>
              <a:rPr lang="en-US" dirty="0"/>
              <a:t>(Hotness)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150873" y="1826138"/>
            <a:ext cx="1047858" cy="30777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RBP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72591" y="3247570"/>
            <a:ext cx="1047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RBP</a:t>
            </a:r>
          </a:p>
        </p:txBody>
      </p:sp>
    </p:spTree>
    <p:extLst>
      <p:ext uri="{BB962C8B-B14F-4D97-AF65-F5344CB8AC3E}">
        <p14:creationId xmlns:p14="http://schemas.microsoft.com/office/powerpoint/2010/main" val="2324062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" b="51290"/>
          <a:stretch/>
        </p:blipFill>
        <p:spPr>
          <a:xfrm>
            <a:off x="141657" y="2175689"/>
            <a:ext cx="3742302" cy="2292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7156" y="14936"/>
            <a:ext cx="798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22228B"/>
                </a:solidFill>
              </a:rPr>
              <a:t>Visualization of </a:t>
            </a:r>
            <a:r>
              <a:rPr lang="en-US" sz="1800" b="1">
                <a:solidFill>
                  <a:srgbClr val="22228B"/>
                </a:solidFill>
              </a:rPr>
              <a:t>RADAR Features and Scoring</a:t>
            </a:r>
            <a:endParaRPr lang="en-US" sz="1800" b="1" dirty="0">
              <a:solidFill>
                <a:srgbClr val="22228B"/>
              </a:solidFill>
            </a:endParaRPr>
          </a:p>
        </p:txBody>
      </p:sp>
      <p:sp>
        <p:nvSpPr>
          <p:cNvPr id="8" name="Shape 513"/>
          <p:cNvSpPr txBox="1"/>
          <p:nvPr/>
        </p:nvSpPr>
        <p:spPr>
          <a:xfrm>
            <a:off x="-50800" y="4882300"/>
            <a:ext cx="3200400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Zhang*, Liu*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et al., </a:t>
            </a:r>
            <a:r>
              <a:rPr lang="en-US" sz="1100" i="1" dirty="0">
                <a:latin typeface="Calibri"/>
                <a:ea typeface="Calibri"/>
                <a:cs typeface="Calibri"/>
                <a:sym typeface="Calibri"/>
              </a:rPr>
              <a:t>Genome Biology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in review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‘1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16223" y="456357"/>
            <a:ext cx="4371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22228B"/>
                </a:solidFill>
              </a:rPr>
              <a:t>Germline Variants are Score Using a Universal Scoring Scheme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85149" y="1066570"/>
            <a:ext cx="1114408" cy="707886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/>
              <a:t>Input Variants</a:t>
            </a:r>
          </a:p>
          <a:p>
            <a:pPr algn="ctr"/>
            <a:r>
              <a:rPr lang="en-US" sz="800" i="1" dirty="0" err="1"/>
              <a:t>eCLIP</a:t>
            </a:r>
            <a:endParaRPr lang="en-US" sz="800" i="1" dirty="0"/>
          </a:p>
          <a:p>
            <a:pPr algn="ctr"/>
            <a:r>
              <a:rPr lang="en-US" sz="800" i="1" dirty="0"/>
              <a:t>GERP</a:t>
            </a:r>
          </a:p>
          <a:p>
            <a:pPr algn="ctr"/>
            <a:r>
              <a:rPr lang="en-US" sz="800" i="1" dirty="0"/>
              <a:t>Motif</a:t>
            </a:r>
            <a:endParaRPr lang="en-US" sz="800" dirty="0"/>
          </a:p>
          <a:p>
            <a:pPr algn="ctr"/>
            <a:r>
              <a:rPr lang="mr-IN" sz="800" i="1" dirty="0"/>
              <a:t>…</a:t>
            </a:r>
            <a:endParaRPr lang="en-US" sz="800" i="1" dirty="0"/>
          </a:p>
        </p:txBody>
      </p:sp>
      <p:sp>
        <p:nvSpPr>
          <p:cNvPr id="18" name="Rectangle 17"/>
          <p:cNvSpPr/>
          <p:nvPr/>
        </p:nvSpPr>
        <p:spPr>
          <a:xfrm>
            <a:off x="214806" y="1971100"/>
            <a:ext cx="3709397" cy="266914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946238" y="1803224"/>
            <a:ext cx="0" cy="14702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685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01" b="51290"/>
          <a:stretch/>
        </p:blipFill>
        <p:spPr>
          <a:xfrm>
            <a:off x="141657" y="2175689"/>
            <a:ext cx="3742302" cy="2292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7156" y="14936"/>
            <a:ext cx="798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22228B"/>
                </a:solidFill>
              </a:rPr>
              <a:t>Visualization of </a:t>
            </a:r>
            <a:r>
              <a:rPr lang="en-US" sz="1800" b="1">
                <a:solidFill>
                  <a:srgbClr val="22228B"/>
                </a:solidFill>
              </a:rPr>
              <a:t>RADAR Features and Scoring</a:t>
            </a:r>
            <a:endParaRPr lang="en-US" sz="1800" b="1" dirty="0">
              <a:solidFill>
                <a:srgbClr val="22228B"/>
              </a:solidFill>
            </a:endParaRPr>
          </a:p>
        </p:txBody>
      </p:sp>
      <p:sp>
        <p:nvSpPr>
          <p:cNvPr id="8" name="Shape 513"/>
          <p:cNvSpPr txBox="1"/>
          <p:nvPr/>
        </p:nvSpPr>
        <p:spPr>
          <a:xfrm>
            <a:off x="-50800" y="4882300"/>
            <a:ext cx="3200400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Zhang*, Liu*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et al., </a:t>
            </a:r>
            <a:r>
              <a:rPr lang="en-US" sz="1100" i="1" dirty="0">
                <a:latin typeface="Calibri"/>
                <a:ea typeface="Calibri"/>
                <a:cs typeface="Calibri"/>
                <a:sym typeface="Calibri"/>
              </a:rPr>
              <a:t>Genome Biology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in review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‘1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29"/>
          <a:stretch/>
        </p:blipFill>
        <p:spPr>
          <a:xfrm>
            <a:off x="4560991" y="1515700"/>
            <a:ext cx="3752752" cy="2410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26062" y="4380461"/>
            <a:ext cx="48242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22228B"/>
                </a:solidFill>
              </a:rPr>
              <a:t>Somatic Variant Scored with Universal + Tissue specific context score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60991" y="2881619"/>
            <a:ext cx="3807502" cy="104468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907341" y="516433"/>
            <a:ext cx="1114408" cy="584775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i="1" u="sng" dirty="0"/>
              <a:t>Tissue Specific:</a:t>
            </a:r>
          </a:p>
          <a:p>
            <a:pPr algn="ctr"/>
            <a:r>
              <a:rPr lang="en-US" sz="800" dirty="0"/>
              <a:t>Variants</a:t>
            </a:r>
          </a:p>
          <a:p>
            <a:pPr algn="ctr"/>
            <a:r>
              <a:rPr lang="en-US" sz="800" dirty="0"/>
              <a:t>Expression</a:t>
            </a:r>
          </a:p>
          <a:p>
            <a:pPr algn="ctr"/>
            <a:r>
              <a:rPr lang="en-US" sz="800" dirty="0"/>
              <a:t>Regulatory Potential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85149" y="1066570"/>
            <a:ext cx="1114408" cy="707886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/>
              <a:t>Input Variants</a:t>
            </a:r>
          </a:p>
          <a:p>
            <a:pPr algn="ctr"/>
            <a:r>
              <a:rPr lang="en-US" sz="800" i="1" dirty="0" err="1"/>
              <a:t>eCLIP</a:t>
            </a:r>
            <a:endParaRPr lang="en-US" sz="800" i="1" dirty="0"/>
          </a:p>
          <a:p>
            <a:pPr algn="ctr"/>
            <a:r>
              <a:rPr lang="en-US" sz="800" i="1" dirty="0"/>
              <a:t>GERP</a:t>
            </a:r>
          </a:p>
          <a:p>
            <a:pPr algn="ctr"/>
            <a:r>
              <a:rPr lang="en-US" sz="800" i="1" dirty="0"/>
              <a:t>Motif</a:t>
            </a:r>
            <a:endParaRPr lang="en-US" sz="800" dirty="0"/>
          </a:p>
          <a:p>
            <a:pPr algn="ctr"/>
            <a:r>
              <a:rPr lang="mr-IN" sz="800" i="1" dirty="0"/>
              <a:t>…</a:t>
            </a:r>
            <a:endParaRPr lang="en-US" sz="800" i="1" dirty="0"/>
          </a:p>
        </p:txBody>
      </p:sp>
      <p:sp>
        <p:nvSpPr>
          <p:cNvPr id="18" name="Rectangle 17"/>
          <p:cNvSpPr/>
          <p:nvPr/>
        </p:nvSpPr>
        <p:spPr>
          <a:xfrm>
            <a:off x="214806" y="1971100"/>
            <a:ext cx="3709397" cy="266914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60991" y="1321212"/>
            <a:ext cx="3807502" cy="149041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499557" y="1621129"/>
            <a:ext cx="1936712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946238" y="1803224"/>
            <a:ext cx="0" cy="14702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7963697" y="3403959"/>
            <a:ext cx="535781" cy="0"/>
          </a:xfrm>
          <a:prstGeom prst="straightConnector1">
            <a:avLst/>
          </a:prstGeom>
          <a:ln w="19050">
            <a:solidFill>
              <a:srgbClr val="4F92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8499478" y="1101208"/>
            <a:ext cx="0" cy="2302751"/>
          </a:xfrm>
          <a:prstGeom prst="line">
            <a:avLst/>
          </a:prstGeom>
          <a:ln w="19050">
            <a:solidFill>
              <a:srgbClr val="4F92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532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7" descr="abell1689_hs-2003-01-a-4x3part.jpg">
            <a:extLst>
              <a:ext uri="{FF2B5EF4-FFF2-40B4-BE49-F238E27FC236}">
                <a16:creationId xmlns:a16="http://schemas.microsoft.com/office/drawing/2014/main" id="{F913C93E-237E-C24C-8AC9-452E7778E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784" y="-1069007"/>
            <a:ext cx="9213784" cy="69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itle 1">
            <a:extLst>
              <a:ext uri="{FF2B5EF4-FFF2-40B4-BE49-F238E27FC236}">
                <a16:creationId xmlns:a16="http://schemas.microsoft.com/office/drawing/2014/main" id="{D8822B24-C9EB-8640-965F-14BFAECF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4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EBF7C"/>
                </a:solidFill>
                <a:latin typeface="Helvetica" pitchFamily="2" charset="0"/>
                <a:ea typeface="ＭＳ Ｐゴシック" panose="020B0600070205080204" pitchFamily="34" charset="-128"/>
              </a:rPr>
              <a:t>Dark Matter of the Genome</a:t>
            </a: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EFFC35E6-8195-9B43-8586-36625AC61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222" y="1296483"/>
            <a:ext cx="7327557" cy="1970484"/>
          </a:xfrm>
          <a:solidFill>
            <a:srgbClr val="3D311F">
              <a:alpha val="59999"/>
            </a:srgbClr>
          </a:solidFill>
        </p:spPr>
        <p:txBody>
          <a:bodyPr/>
          <a:lstStyle/>
          <a:p>
            <a:pPr marL="152400" indent="0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Non-coding genome is ~99% of the total bases</a:t>
            </a:r>
          </a:p>
          <a:p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  <a:p>
            <a:pPr marL="152400" indent="0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Not as obvious how to annotate it </a:t>
            </a:r>
            <a:br>
              <a:rPr lang="en-US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or assess the impact of mutations </a:t>
            </a:r>
            <a:br>
              <a:rPr lang="en-US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relative to those in coding regions</a:t>
            </a:r>
          </a:p>
          <a:p>
            <a:pPr marL="495300" lvl="1" indent="0" eaLnBrk="1" hangingPunct="1">
              <a:buNone/>
            </a:pPr>
            <a:endParaRPr lang="en-US" altLang="en-US" sz="1200" b="1" dirty="0">
              <a:solidFill>
                <a:schemeClr val="bg1">
                  <a:lumMod val="95000"/>
                </a:schemeClr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b="1" dirty="0">
              <a:solidFill>
                <a:schemeClr val="bg1">
                  <a:lumMod val="95000"/>
                </a:schemeClr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b="1" dirty="0">
              <a:solidFill>
                <a:schemeClr val="bg1">
                  <a:lumMod val="95000"/>
                </a:schemeClr>
              </a:solidFill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2532" name="TextBox 5">
            <a:extLst>
              <a:ext uri="{FF2B5EF4-FFF2-40B4-BE49-F238E27FC236}">
                <a16:creationId xmlns:a16="http://schemas.microsoft.com/office/drawing/2014/main" id="{C6FBFEFD-1429-2E41-A69A-32F810436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5975" y="4912519"/>
            <a:ext cx="497205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50">
                <a:solidFill>
                  <a:srgbClr val="CEBF7C"/>
                </a:solidFill>
                <a:latin typeface="Helvetica" pitchFamily="2" charset="0"/>
              </a:rPr>
              <a:t>[Gravitational lensing by dark matter in Abell 1689 – HST (NASA, ESA)]</a:t>
            </a:r>
          </a:p>
        </p:txBody>
      </p:sp>
    </p:spTree>
    <p:extLst>
      <p:ext uri="{BB962C8B-B14F-4D97-AF65-F5344CB8AC3E}">
        <p14:creationId xmlns:p14="http://schemas.microsoft.com/office/powerpoint/2010/main" val="356557827"/>
      </p:ext>
    </p:extLst>
  </p:cSld>
  <p:clrMapOvr>
    <a:masterClrMapping/>
  </p:clrMapOvr>
  <p:transition advTm="57153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61053" y="2875549"/>
            <a:ext cx="4870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2228B"/>
                </a:solidFill>
              </a:rPr>
              <a:t>Regulatory Potential of RBPs derived from regression between gene network and expression levels</a:t>
            </a:r>
          </a:p>
        </p:txBody>
      </p:sp>
      <p:sp>
        <p:nvSpPr>
          <p:cNvPr id="5" name="Shape 513"/>
          <p:cNvSpPr txBox="1"/>
          <p:nvPr/>
        </p:nvSpPr>
        <p:spPr>
          <a:xfrm>
            <a:off x="-50800" y="4882300"/>
            <a:ext cx="3200400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Zhang*, Liu*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et al., </a:t>
            </a:r>
            <a:r>
              <a:rPr lang="en-US" sz="1100" i="1" dirty="0">
                <a:latin typeface="Calibri"/>
                <a:ea typeface="Calibri"/>
                <a:cs typeface="Calibri"/>
                <a:sym typeface="Calibri"/>
              </a:rPr>
              <a:t>Genome Biology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in review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‘1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4" y="111238"/>
            <a:ext cx="9144000" cy="26033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29" y="2759242"/>
            <a:ext cx="3296671" cy="207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22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/>
          <p:nvPr/>
        </p:nvSpPr>
        <p:spPr>
          <a:xfrm>
            <a:off x="8916425" y="3060000"/>
            <a:ext cx="529200" cy="2144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0" y="14075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ctr" anchorCtr="0">
            <a:noAutofit/>
          </a:bodyPr>
          <a:lstStyle/>
          <a:p>
            <a:pPr lvl="0">
              <a:buClr>
                <a:srgbClr val="7F7F7F"/>
              </a:buClr>
              <a:buSzPct val="25000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Measuring the Impact of Non-coding Mutations: 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Repurposing the Additive Effects Model &amp; Developing New Annotations to Assess Variants</a:t>
            </a:r>
            <a:endParaRPr lang="en" sz="12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Shape 301"/>
          <p:cNvSpPr txBox="1">
            <a:spLocks noGrp="1"/>
          </p:cNvSpPr>
          <p:nvPr>
            <p:ph type="body" idx="4294967295"/>
          </p:nvPr>
        </p:nvSpPr>
        <p:spPr>
          <a:xfrm>
            <a:off x="439911" y="931862"/>
            <a:ext cx="4038599" cy="4211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2050" tIns="46025" rIns="92050" bIns="46025" numCol="1" anchor="t" anchorCtr="0" compatLnSpc="1">
            <a:prstTxWarp prst="textNoShape">
              <a:avLst/>
            </a:prstTxWarp>
            <a:noAutofit/>
          </a:bodyPr>
          <a:lstStyle/>
          <a:p>
            <a:pPr marL="171450"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b="1" u="sng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  <a:sym typeface="Helvetica Neue"/>
              </a:rPr>
              <a:t>Additive-Effects</a:t>
            </a:r>
            <a:r>
              <a:rPr lang="en-US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Helvetica Neue"/>
              </a:rPr>
              <a:t> model to quantify the Impact of non-coding v coding mutations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Repurposing a formalism in germline genetics for missing heritability to cancer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Using it to assess the overall Impact of passengers v drivers, non-coding vs coding, distal vs proximal non-coding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Demonstratable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 effect, particularly for non-coding ones, in addition to known drivers. 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Recasting as a predictive model 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est. number of weak drivers 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  <a:sym typeface="Helvetica Neue"/>
            </a:endParaRP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indent="-228600">
              <a:spcBef>
                <a:spcPts val="400"/>
              </a:spcBef>
              <a:buClr>
                <a:srgbClr val="FFFFFF"/>
              </a:buClr>
              <a:buFont typeface="Helvetica Neue"/>
            </a:pPr>
            <a:endParaRPr lang="en-US" b="1" u="sng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2924F-F0B4-3449-9547-74E5B8F09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931862"/>
            <a:ext cx="3810000" cy="4052810"/>
          </a:xfrm>
        </p:spPr>
        <p:txBody>
          <a:bodyPr/>
          <a:lstStyle/>
          <a:p>
            <a:pPr marL="174625" indent="-174625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800" b="1" u="sng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</a:rPr>
              <a:t>New Annotations</a:t>
            </a:r>
            <a:r>
              <a:rPr lang="en-US" sz="18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to help assess the impact non-coding variants</a:t>
            </a:r>
          </a:p>
          <a:p>
            <a:pPr marL="431800" lvl="1" indent="-174625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b="1" u="sng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</a:rPr>
              <a:t>RADAR</a:t>
            </a:r>
            <a:r>
              <a:rPr lang="en-US" sz="1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Prioritization for RBP sites</a:t>
            </a:r>
          </a:p>
          <a:p>
            <a:pPr lvl="2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Prioritizes variants based on post-transcriptional regulome using ENCODE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eCLIP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lvl="2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Incorporates new features related to RNA sec.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struc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&amp; tissue specific effects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b="1" u="sng" dirty="0" err="1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</a:rPr>
              <a:t>uORF</a:t>
            </a:r>
            <a:r>
              <a:rPr lang="en-US" sz="1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Prioritization </a:t>
            </a:r>
          </a:p>
          <a:p>
            <a:pPr lvl="2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Feature integration to find small subset of upstream mutations that potentially alter translation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  <a:sym typeface="Helvetica Neue"/>
            </a:endParaRP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279492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22228B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Upstream open reading frames (uORFs) regulate translation are affected by somatic mutation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CustomShape 2"/>
          <p:cNvSpPr/>
          <p:nvPr/>
        </p:nvSpPr>
        <p:spPr>
          <a:xfrm>
            <a:off x="4294800" y="1387800"/>
            <a:ext cx="4454280" cy="18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/>
          <a:lstStyle/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Helvetica Neue"/>
              <a:buChar char="●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</a:rPr>
              <a:t>uORFs regulate the translation of downstream coding regions.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Helvetica Neue"/>
              <a:buChar char="●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</a:rPr>
              <a:t>This regulation may be altered by somatic mutation in cancer.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Helvetica Neue"/>
              <a:buChar char="●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</a:rPr>
              <a:t>In Battle et al. 2014 data uORF gain &amp; loss assoc. protein level change.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3" name="Picture 14"/>
          <p:cNvPicPr/>
          <p:nvPr/>
        </p:nvPicPr>
        <p:blipFill>
          <a:blip r:embed="rId2"/>
          <a:srcRect l="2146" t="2444" r="39804" b="48328"/>
          <a:stretch/>
        </p:blipFill>
        <p:spPr>
          <a:xfrm>
            <a:off x="4830480" y="2835720"/>
            <a:ext cx="3382920" cy="2194200"/>
          </a:xfrm>
          <a:prstGeom prst="rect">
            <a:avLst/>
          </a:prstGeom>
          <a:ln>
            <a:noFill/>
          </a:ln>
        </p:spPr>
      </p:pic>
      <p:pic>
        <p:nvPicPr>
          <p:cNvPr id="244" name="Picture 243"/>
          <p:cNvPicPr/>
          <p:nvPr/>
        </p:nvPicPr>
        <p:blipFill>
          <a:blip r:embed="rId3"/>
          <a:stretch/>
        </p:blipFill>
        <p:spPr>
          <a:xfrm>
            <a:off x="528120" y="1371600"/>
            <a:ext cx="3766680" cy="3383280"/>
          </a:xfrm>
          <a:prstGeom prst="rect">
            <a:avLst/>
          </a:prstGeom>
          <a:ln>
            <a:noFill/>
          </a:ln>
        </p:spPr>
      </p:pic>
      <p:sp>
        <p:nvSpPr>
          <p:cNvPr id="245" name="TextShape 3"/>
          <p:cNvSpPr txBox="1"/>
          <p:nvPr/>
        </p:nvSpPr>
        <p:spPr>
          <a:xfrm>
            <a:off x="1316160" y="4705560"/>
            <a:ext cx="2286000" cy="23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[Ferreira et al., </a:t>
            </a:r>
            <a:r>
              <a:rPr lang="en-US" sz="10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Bioengineered</a:t>
            </a:r>
            <a:r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(‘14)]</a:t>
            </a:r>
          </a:p>
        </p:txBody>
      </p:sp>
      <p:sp>
        <p:nvSpPr>
          <p:cNvPr id="246" name="CustomShape 4"/>
          <p:cNvSpPr/>
          <p:nvPr/>
        </p:nvSpPr>
        <p:spPr>
          <a:xfrm>
            <a:off x="6206400" y="2901240"/>
            <a:ext cx="2480400" cy="31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/>
          <a:lstStyle/>
          <a:p>
            <a:pPr>
              <a:lnSpc>
                <a:spcPct val="115000"/>
              </a:lnSpc>
            </a:pPr>
            <a:r>
              <a:rPr lang="en-US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[McGillivray et al., </a:t>
            </a:r>
            <a:r>
              <a:rPr lang="en-US" sz="11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NAR </a:t>
            </a:r>
            <a:r>
              <a:rPr lang="en-US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(‘18)]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" name="TextShape 5"/>
          <p:cNvSpPr txBox="1"/>
          <p:nvPr/>
        </p:nvSpPr>
        <p:spPr>
          <a:xfrm>
            <a:off x="2834640" y="1828800"/>
            <a:ext cx="2286000" cy="23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[Calvo et al., </a:t>
            </a:r>
            <a:r>
              <a:rPr lang="en-US" sz="10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PNAS</a:t>
            </a:r>
            <a:r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(‘09)]</a:t>
            </a:r>
          </a:p>
        </p:txBody>
      </p:sp>
    </p:spTree>
    <p:extLst>
      <p:ext uri="{BB962C8B-B14F-4D97-AF65-F5344CB8AC3E}">
        <p14:creationId xmlns:p14="http://schemas.microsoft.com/office/powerpoint/2010/main" val="21294778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8750" y="292626"/>
            <a:ext cx="3990057" cy="572700"/>
          </a:xfrm>
        </p:spPr>
        <p:txBody>
          <a:bodyPr>
            <a:normAutofit fontScale="90000"/>
          </a:bodyPr>
          <a:lstStyle/>
          <a:p>
            <a:r>
              <a:rPr lang="en-US" sz="2000" dirty="0"/>
              <a:t>The population of functional </a:t>
            </a:r>
            <a:r>
              <a:rPr lang="en-US" sz="2000" dirty="0" err="1"/>
              <a:t>uORFs</a:t>
            </a:r>
            <a:r>
              <a:rPr lang="en-US" sz="2000" dirty="0"/>
              <a:t> may be significant</a:t>
            </a:r>
          </a:p>
        </p:txBody>
      </p:sp>
      <p:pic>
        <p:nvPicPr>
          <p:cNvPr id="4" name="Picture 7" descr="Co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48" r="51444" b="69495"/>
          <a:stretch/>
        </p:blipFill>
        <p:spPr bwMode="auto">
          <a:xfrm>
            <a:off x="-13831" y="79213"/>
            <a:ext cx="4755374" cy="412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4178" r="34074" b="213"/>
          <a:stretch/>
        </p:blipFill>
        <p:spPr bwMode="auto">
          <a:xfrm>
            <a:off x="4783628" y="1102576"/>
            <a:ext cx="4120300" cy="244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461"/>
          <p:cNvSpPr txBox="1"/>
          <p:nvPr/>
        </p:nvSpPr>
        <p:spPr>
          <a:xfrm>
            <a:off x="5009117" y="3669022"/>
            <a:ext cx="3669323" cy="1218993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Ribosome profiling experiments have low overlap in identified </a:t>
            </a:r>
            <a:r>
              <a:rPr lang="en-US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uORFs</a:t>
            </a: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317500"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suggests high false-negative rate, and more functional </a:t>
            </a:r>
            <a:r>
              <a:rPr lang="en-US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uORFs</a:t>
            </a: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than currently known.</a:t>
            </a:r>
          </a:p>
          <a:p>
            <a:pPr marL="457200" lvl="0" indent="-317500">
              <a:buClr>
                <a:srgbClr val="000000"/>
              </a:buClr>
              <a:buSzPct val="100000"/>
              <a:buFont typeface="Helvetica Neue"/>
              <a:buChar char="●"/>
            </a:pP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spcBef>
                <a:spcPts val="0"/>
              </a:spcBef>
              <a:buSzPct val="25000"/>
              <a:buFont typeface="Arial" charset="0"/>
              <a:buChar char="•"/>
            </a:pPr>
            <a:endParaRPr lang="en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Shape 513"/>
          <p:cNvSpPr txBox="1"/>
          <p:nvPr/>
        </p:nvSpPr>
        <p:spPr>
          <a:xfrm>
            <a:off x="7017991" y="4831500"/>
            <a:ext cx="1928023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McGillivray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al., </a:t>
            </a:r>
            <a:r>
              <a:rPr lang="en-US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NAR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(‘1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541" y="3728913"/>
            <a:ext cx="446500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From a “Universe” of 1.3 M pot. </a:t>
            </a:r>
            <a:r>
              <a:rPr lang="en-US" sz="3200" b="1" dirty="0" err="1"/>
              <a:t>uORFs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0413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12677" y="22407"/>
            <a:ext cx="3350351" cy="5225269"/>
            <a:chOff x="4754016" y="91724"/>
            <a:chExt cx="3183531" cy="4965093"/>
          </a:xfrm>
        </p:grpSpPr>
        <p:pic>
          <p:nvPicPr>
            <p:cNvPr id="9" name="Picture 7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795" y="91724"/>
              <a:ext cx="3182752" cy="4965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754795" y="91724"/>
              <a:ext cx="161841" cy="164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754016" y="2205690"/>
              <a:ext cx="161841" cy="164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719811" y="91724"/>
              <a:ext cx="161841" cy="164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1" y="256184"/>
            <a:ext cx="4567796" cy="5727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000" dirty="0"/>
              <a:t>Prediction &amp; validation of </a:t>
            </a:r>
            <a:br>
              <a:rPr lang="en-US" sz="2000" dirty="0"/>
            </a:br>
            <a:r>
              <a:rPr lang="en-US" sz="2000" dirty="0"/>
              <a:t>functional </a:t>
            </a:r>
            <a:r>
              <a:rPr lang="en-US" sz="2000" dirty="0" err="1"/>
              <a:t>uORFs</a:t>
            </a:r>
            <a:r>
              <a:rPr lang="en-US" sz="2000" dirty="0"/>
              <a:t> using 89 features</a:t>
            </a:r>
          </a:p>
        </p:txBody>
      </p:sp>
      <p:sp>
        <p:nvSpPr>
          <p:cNvPr id="12" name="Shape 461"/>
          <p:cNvSpPr txBox="1"/>
          <p:nvPr/>
        </p:nvSpPr>
        <p:spPr>
          <a:xfrm>
            <a:off x="311701" y="1268444"/>
            <a:ext cx="4314400" cy="78495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 near-cognate start codons predicted.</a:t>
            </a:r>
          </a:p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Cross-validation on independent ribosome profiling datasets and validation using in vivo protein levels and ribosome occupancy in humans (Battle et al. 2014).</a:t>
            </a: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spcBef>
                <a:spcPts val="0"/>
              </a:spcBef>
              <a:buSzPct val="25000"/>
              <a:buFont typeface="Arial" charset="0"/>
              <a:buChar char="•"/>
            </a:pPr>
            <a:endParaRPr lang="en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" name="Picture 7" descr="Cov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7" t="-107" r="-796" b="69331"/>
          <a:stretch/>
        </p:blipFill>
        <p:spPr bwMode="auto">
          <a:xfrm>
            <a:off x="447391" y="2790131"/>
            <a:ext cx="1954069" cy="187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ov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7" t="61971" r="-796" b="-491"/>
          <a:stretch/>
        </p:blipFill>
        <p:spPr bwMode="auto">
          <a:xfrm>
            <a:off x="2584255" y="2790131"/>
            <a:ext cx="1770056" cy="212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513"/>
          <p:cNvSpPr txBox="1"/>
          <p:nvPr/>
        </p:nvSpPr>
        <p:spPr>
          <a:xfrm>
            <a:off x="37657" y="4831500"/>
            <a:ext cx="1928023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McGillivray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al., </a:t>
            </a:r>
            <a:r>
              <a:rPr lang="en-US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NAR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(‘1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5690" y="649335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Expr.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Level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31188" y="1779775"/>
            <a:ext cx="75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Tissue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Dist.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09735" y="2763620"/>
            <a:ext cx="5934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Int.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ATG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75885" y="3944693"/>
            <a:ext cx="86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Conser</a:t>
            </a:r>
            <a:r>
              <a:rPr lang="en-US" b="1" dirty="0">
                <a:solidFill>
                  <a:srgbClr val="FF0000"/>
                </a:solidFill>
              </a:rPr>
              <a:t>-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</a:rPr>
              <a:t>vation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659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02132"/>
            <a:ext cx="8520600" cy="572700"/>
          </a:xfrm>
        </p:spPr>
        <p:txBody>
          <a:bodyPr/>
          <a:lstStyle/>
          <a:p>
            <a:r>
              <a:rPr lang="en-US" dirty="0"/>
              <a:t>A comprehensive catalog of functional </a:t>
            </a:r>
            <a:r>
              <a:rPr lang="en-US" dirty="0" err="1"/>
              <a:t>uORFs</a:t>
            </a:r>
            <a:endParaRPr lang="en-US" dirty="0"/>
          </a:p>
        </p:txBody>
      </p:sp>
      <p:pic>
        <p:nvPicPr>
          <p:cNvPr id="6" name="Picture 7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" t="71681" r="54783" b="-491"/>
          <a:stretch/>
        </p:blipFill>
        <p:spPr bwMode="auto">
          <a:xfrm>
            <a:off x="4533646" y="838231"/>
            <a:ext cx="2026351" cy="2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461"/>
          <p:cNvSpPr txBox="1"/>
          <p:nvPr/>
        </p:nvSpPr>
        <p:spPr>
          <a:xfrm>
            <a:off x="4595732" y="3010877"/>
            <a:ext cx="4155275" cy="1650651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lvl="0" algn="ctr">
              <a:buClr>
                <a:srgbClr val="000090"/>
              </a:buClr>
              <a:buSzPct val="25000"/>
            </a:pPr>
            <a:endParaRPr lang="en-US" sz="16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sz="2400" b="1" dirty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180K</a:t>
            </a: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Large predicted positive set likely to affect translation  </a:t>
            </a:r>
          </a:p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Calibration on gold standards, suggests getting </a:t>
            </a:r>
            <a:r>
              <a:rPr lang="en-US" sz="2000" b="1" dirty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~70%</a:t>
            </a: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known</a:t>
            </a:r>
          </a:p>
        </p:txBody>
      </p:sp>
      <p:sp>
        <p:nvSpPr>
          <p:cNvPr id="10" name="Shape 513"/>
          <p:cNvSpPr txBox="1"/>
          <p:nvPr/>
        </p:nvSpPr>
        <p:spPr>
          <a:xfrm>
            <a:off x="164942" y="4700606"/>
            <a:ext cx="1928023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McGillivray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al., </a:t>
            </a:r>
            <a:r>
              <a:rPr lang="en-US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NAR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(‘1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7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1994" r="46048" b="43488"/>
          <a:stretch/>
        </p:blipFill>
        <p:spPr bwMode="auto">
          <a:xfrm>
            <a:off x="6762054" y="1127670"/>
            <a:ext cx="2421046" cy="162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hape 461"/>
          <p:cNvSpPr txBox="1"/>
          <p:nvPr/>
        </p:nvSpPr>
        <p:spPr>
          <a:xfrm>
            <a:off x="-6864" y="1545823"/>
            <a:ext cx="1845949" cy="1326695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139700" algn="ctr">
              <a:spcBef>
                <a:spcPts val="800"/>
              </a:spcBef>
              <a:buClr>
                <a:srgbClr val="000000"/>
              </a:buClr>
              <a:buSzPct val="100000"/>
            </a:pPr>
            <a:r>
              <a:rPr lang="en-US" sz="1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Universe of </a:t>
            </a:r>
            <a:r>
              <a:rPr lang="en-US" sz="2400" b="1" dirty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1.3M</a:t>
            </a:r>
            <a:r>
              <a:rPr lang="en-US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uORFs</a:t>
            </a:r>
            <a:r>
              <a:rPr lang="en-US" sz="1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scored via Simple Bayes </a:t>
            </a:r>
            <a:r>
              <a:rPr lang="en-US" sz="12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algo</a:t>
            </a:r>
            <a:r>
              <a:rPr lang="en-US" sz="1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pPr marL="285750" marR="0" lvl="0" indent="-285750" algn="ctr" rtl="0">
              <a:spcBef>
                <a:spcPts val="0"/>
              </a:spcBef>
              <a:buSzPct val="25000"/>
              <a:buFont typeface="Arial" charset="0"/>
              <a:buChar char="•"/>
            </a:pPr>
            <a:endParaRPr lang="en" sz="160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009473" y="1970334"/>
            <a:ext cx="265308" cy="5713"/>
          </a:xfrm>
          <a:prstGeom prst="straightConnector1">
            <a:avLst/>
          </a:prstGeom>
          <a:ln>
            <a:solidFill>
              <a:srgbClr val="808080">
                <a:alpha val="74902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7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56300" r="46048" b="28125"/>
          <a:stretch/>
        </p:blipFill>
        <p:spPr bwMode="auto">
          <a:xfrm>
            <a:off x="1999227" y="1349131"/>
            <a:ext cx="2421046" cy="103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422092" y="1675771"/>
            <a:ext cx="637675" cy="533400"/>
          </a:xfrm>
          <a:prstGeom prst="rect">
            <a:avLst/>
          </a:prstGeom>
          <a:noFill/>
          <a:ln w="28575">
            <a:solidFill>
              <a:srgbClr val="808080">
                <a:alpha val="7490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844266" y="2061171"/>
            <a:ext cx="1444434" cy="321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7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6347" r="96606" b="43488"/>
          <a:stretch/>
        </p:blipFill>
        <p:spPr bwMode="auto">
          <a:xfrm>
            <a:off x="2092965" y="1675771"/>
            <a:ext cx="152400" cy="67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Arrow Connector 32"/>
          <p:cNvCxnSpPr/>
          <p:nvPr/>
        </p:nvCxnSpPr>
        <p:spPr>
          <a:xfrm>
            <a:off x="1698533" y="1913064"/>
            <a:ext cx="265308" cy="5713"/>
          </a:xfrm>
          <a:prstGeom prst="straightConnector1">
            <a:avLst/>
          </a:prstGeom>
          <a:ln w="28575">
            <a:solidFill>
              <a:srgbClr val="808080">
                <a:alpha val="74902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493670" y="1930136"/>
            <a:ext cx="265308" cy="5713"/>
          </a:xfrm>
          <a:prstGeom prst="straightConnector1">
            <a:avLst/>
          </a:prstGeom>
          <a:ln w="28575">
            <a:solidFill>
              <a:srgbClr val="808080">
                <a:alpha val="74902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883172" y="2230520"/>
            <a:ext cx="275129" cy="226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132306" y="2216591"/>
            <a:ext cx="275129" cy="226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673370" y="1093707"/>
            <a:ext cx="275129" cy="226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8899212" y="1093706"/>
            <a:ext cx="275129" cy="226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732" y="371145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Predicted functional </a:t>
            </a:r>
            <a:r>
              <a:rPr lang="en-US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uORFs</a:t>
            </a: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may be intersected with disease associated variants.</a:t>
            </a: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268338" y="1924423"/>
            <a:ext cx="265308" cy="5713"/>
          </a:xfrm>
          <a:prstGeom prst="straightConnector1">
            <a:avLst/>
          </a:prstGeom>
          <a:ln w="28575">
            <a:solidFill>
              <a:srgbClr val="808080">
                <a:alpha val="74902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440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/>
          <p:nvPr/>
        </p:nvSpPr>
        <p:spPr>
          <a:xfrm>
            <a:off x="8916425" y="3060000"/>
            <a:ext cx="529200" cy="2144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0" y="14075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ctr" anchorCtr="0">
            <a:noAutofit/>
          </a:bodyPr>
          <a:lstStyle/>
          <a:p>
            <a:pPr lvl="0">
              <a:buClr>
                <a:srgbClr val="7F7F7F"/>
              </a:buClr>
              <a:buSzPct val="25000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Measuring the Impact of Non-coding Mutations: 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Repurposing the Additive Effects Model &amp; Developing New Annotations to Assess Variants</a:t>
            </a:r>
            <a:endParaRPr lang="en" sz="12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Shape 301"/>
          <p:cNvSpPr txBox="1">
            <a:spLocks noGrp="1"/>
          </p:cNvSpPr>
          <p:nvPr>
            <p:ph type="body" idx="4294967295"/>
          </p:nvPr>
        </p:nvSpPr>
        <p:spPr>
          <a:xfrm>
            <a:off x="439911" y="931862"/>
            <a:ext cx="4038599" cy="4211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2050" tIns="46025" rIns="92050" bIns="46025" numCol="1" anchor="t" anchorCtr="0" compatLnSpc="1">
            <a:prstTxWarp prst="textNoShape">
              <a:avLst/>
            </a:prstTxWarp>
            <a:noAutofit/>
          </a:bodyPr>
          <a:lstStyle/>
          <a:p>
            <a:pPr marL="171450"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b="1" u="sng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  <a:sym typeface="Helvetica Neue"/>
              </a:rPr>
              <a:t>Additive-Effects</a:t>
            </a:r>
            <a:r>
              <a:rPr lang="en-US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Helvetica Neue"/>
              </a:rPr>
              <a:t> model to quantify the Impact of non-coding v coding mutations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Repurposing a formalism in germline genetics for missing heritability to cancer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Using it to assess the overall Impact of passengers v drivers, non-coding vs coding, distal vs proximal non-coding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Demonstratable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 effect, particularly for non-coding ones, in addition to known drivers. 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Recasting as a predictive model 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est. number of weak drivers 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  <a:sym typeface="Helvetica Neue"/>
            </a:endParaRP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indent="-228600">
              <a:spcBef>
                <a:spcPts val="400"/>
              </a:spcBef>
              <a:buClr>
                <a:srgbClr val="FFFFFF"/>
              </a:buClr>
              <a:buFont typeface="Helvetica Neue"/>
            </a:pPr>
            <a:endParaRPr lang="en-US" b="1" u="sng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2924F-F0B4-3449-9547-74E5B8F09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931862"/>
            <a:ext cx="3810000" cy="4052810"/>
          </a:xfrm>
        </p:spPr>
        <p:txBody>
          <a:bodyPr/>
          <a:lstStyle/>
          <a:p>
            <a:pPr marL="174625" indent="-174625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800" b="1" u="sng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</a:rPr>
              <a:t>New Annotations</a:t>
            </a:r>
            <a:r>
              <a:rPr lang="en-US" sz="18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to help assess the impact non-coding variants</a:t>
            </a:r>
          </a:p>
          <a:p>
            <a:pPr marL="431800" lvl="1" indent="-174625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b="1" u="sng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</a:rPr>
              <a:t>RADAR</a:t>
            </a:r>
            <a:r>
              <a:rPr lang="en-US" sz="1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Prioritization for RBP sites</a:t>
            </a:r>
          </a:p>
          <a:p>
            <a:pPr lvl="2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Prioritizes variants based on post-transcriptional regulome using ENCODE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eCLIP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lvl="2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Incorporates new features related to RNA sec.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struc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&amp; tissue specific effects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b="1" u="sng" dirty="0" err="1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</a:rPr>
              <a:t>uORF</a:t>
            </a:r>
            <a:r>
              <a:rPr lang="en-US" sz="1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Prioritization </a:t>
            </a:r>
          </a:p>
          <a:p>
            <a:pPr lvl="2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Feature integration to find small subset of upstream mutations that potentially alter translation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  <a:sym typeface="Helvetica Neue"/>
            </a:endParaRP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5498605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/>
          <p:nvPr/>
        </p:nvSpPr>
        <p:spPr>
          <a:xfrm>
            <a:off x="8916425" y="3060000"/>
            <a:ext cx="529200" cy="2144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0" y="14075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ctr" anchorCtr="0">
            <a:noAutofit/>
          </a:bodyPr>
          <a:lstStyle/>
          <a:p>
            <a:pPr lvl="0">
              <a:buClr>
                <a:srgbClr val="7F7F7F"/>
              </a:buClr>
              <a:buSzPct val="25000"/>
            </a:pPr>
            <a:r>
              <a:rPr lang="en-US" sz="1200" dirty="0">
                <a:latin typeface="Helvetica Neue"/>
                <a:ea typeface="Helvetica Neue"/>
                <a:cs typeface="Helvetica Neue"/>
                <a:sym typeface="Helvetica Neue"/>
              </a:rPr>
              <a:t>Measuring the Impact of Non-coding Mutations: </a:t>
            </a:r>
            <a:br>
              <a:rPr lang="en-US" sz="1200" dirty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200" dirty="0">
                <a:latin typeface="Helvetica Neue"/>
                <a:ea typeface="Helvetica Neue"/>
                <a:cs typeface="Helvetica Neue"/>
                <a:sym typeface="Helvetica Neue"/>
              </a:rPr>
              <a:t>Repurposing an Additive Effects Model &amp; Developing New Annotations</a:t>
            </a:r>
            <a:endParaRPr lang="en" sz="12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Shape 301"/>
          <p:cNvSpPr txBox="1">
            <a:spLocks noGrp="1"/>
          </p:cNvSpPr>
          <p:nvPr>
            <p:ph type="body" idx="4294967295"/>
          </p:nvPr>
        </p:nvSpPr>
        <p:spPr>
          <a:xfrm>
            <a:off x="439911" y="931862"/>
            <a:ext cx="4038599" cy="4211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2050" tIns="46025" rIns="92050" bIns="46025" numCol="1" anchor="t" anchorCtr="0" compatLnSpc="1">
            <a:prstTxWarp prst="textNoShape">
              <a:avLst/>
            </a:prstTxWarp>
            <a:noAutofit/>
          </a:bodyPr>
          <a:lstStyle/>
          <a:p>
            <a:pPr marL="171450"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b="1" u="sng" dirty="0">
                <a:latin typeface="Helvetica Neue" charset="0"/>
                <a:ea typeface="Helvetica Neue" charset="0"/>
                <a:cs typeface="Helvetica Neue" charset="0"/>
                <a:sym typeface="Helvetica Neue"/>
              </a:rPr>
              <a:t>Additive-Effects model to measure the Impact of non-coding v coding mutations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dirty="0">
                <a:latin typeface="Helvetica Neue"/>
                <a:ea typeface="Helvetica Neue"/>
                <a:cs typeface="Helvetica Neue"/>
              </a:rPr>
              <a:t>Repurposing a formalism from germline genetics for missing heritability to cancer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dirty="0">
                <a:latin typeface="Helvetica Neue"/>
                <a:ea typeface="Helvetica Neue"/>
                <a:cs typeface="Helvetica Neue"/>
                <a:sym typeface="Helvetica Neue"/>
              </a:rPr>
              <a:t>Using it to assess the overall Impact of passengers v drivers, non-coding vs coding, distal vs proximal non-coding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dirty="0">
                <a:latin typeface="Helvetica Neue"/>
                <a:ea typeface="Helvetica Neue"/>
                <a:cs typeface="Helvetica Neue"/>
              </a:rPr>
              <a:t>Notable effect, particularly for non-coding passengers, in addition to known coding drivers. 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dirty="0">
                <a:latin typeface="Helvetica Neue"/>
                <a:ea typeface="Helvetica Neue"/>
                <a:cs typeface="Helvetica Neue"/>
                <a:sym typeface="Helvetica Neue"/>
              </a:rPr>
              <a:t>Recasting as a predictive model </a:t>
            </a:r>
            <a:br>
              <a:rPr lang="en-US" sz="1400" dirty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400" dirty="0">
                <a:latin typeface="Helvetica Neue"/>
                <a:ea typeface="Helvetica Neue"/>
                <a:cs typeface="Helvetica Neue"/>
                <a:sym typeface="Helvetica Neue"/>
              </a:rPr>
              <a:t>to est. number of weak drivers 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endParaRPr lang="en-US" sz="1400" dirty="0">
              <a:latin typeface="Helvetica Neue" charset="0"/>
              <a:ea typeface="Helvetica Neue" charset="0"/>
              <a:cs typeface="Helvetica Neue" charset="0"/>
              <a:sym typeface="Helvetica Neue"/>
            </a:endParaRP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  <a:p>
            <a:pPr indent="-228600">
              <a:spcBef>
                <a:spcPts val="400"/>
              </a:spcBef>
              <a:buClr>
                <a:srgbClr val="FFFFFF"/>
              </a:buClr>
              <a:buFont typeface="Helvetica Neue"/>
            </a:pPr>
            <a:endParaRPr lang="en-US" b="1" u="sng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2924F-F0B4-3449-9547-74E5B8F09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931862"/>
            <a:ext cx="3810000" cy="4052810"/>
          </a:xfrm>
        </p:spPr>
        <p:txBody>
          <a:bodyPr/>
          <a:lstStyle/>
          <a:p>
            <a:pPr marL="174625" indent="-174625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800" b="1" u="sng" dirty="0">
                <a:latin typeface="Helvetica Neue" charset="0"/>
                <a:ea typeface="Helvetica Neue" charset="0"/>
                <a:cs typeface="Helvetica Neue" charset="0"/>
              </a:rPr>
              <a:t>New Annotations to help assess the impact non-coding variants</a:t>
            </a:r>
          </a:p>
          <a:p>
            <a:pPr marL="431800" lvl="1" indent="-174625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b="1" u="sng" dirty="0">
                <a:latin typeface="Helvetica Neue" charset="0"/>
                <a:ea typeface="Helvetica Neue" charset="0"/>
                <a:cs typeface="Helvetica Neue" charset="0"/>
              </a:rPr>
              <a:t>RADAR Prioritization for RBP sites</a:t>
            </a:r>
          </a:p>
          <a:p>
            <a:pPr lvl="2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Prioritizes variants based on post-transcriptional regulome using ENCODE </a:t>
            </a:r>
            <a:r>
              <a:rPr lang="en-US" sz="1200" dirty="0" err="1">
                <a:latin typeface="Helvetica Neue" charset="0"/>
                <a:ea typeface="Helvetica Neue" charset="0"/>
                <a:cs typeface="Helvetica Neue" charset="0"/>
              </a:rPr>
              <a:t>eCLIP</a:t>
            </a:r>
            <a:endParaRPr lang="en-US" sz="1200" dirty="0">
              <a:latin typeface="Helvetica Neue" charset="0"/>
              <a:ea typeface="Helvetica Neue" charset="0"/>
              <a:cs typeface="Helvetica Neue" charset="0"/>
            </a:endParaRPr>
          </a:p>
          <a:p>
            <a:pPr lvl="2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Incorporates new annotation features related to RNA sec. </a:t>
            </a:r>
            <a:r>
              <a:rPr lang="en-US" sz="1200" dirty="0" err="1">
                <a:latin typeface="Helvetica Neue" charset="0"/>
                <a:ea typeface="Helvetica Neue" charset="0"/>
                <a:cs typeface="Helvetica Neue" charset="0"/>
              </a:rPr>
              <a:t>struc</a:t>
            </a: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 &amp; tissue specific effects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b="1" u="sng" dirty="0" err="1">
                <a:latin typeface="Helvetica Neue" charset="0"/>
                <a:ea typeface="Helvetica Neue" charset="0"/>
                <a:cs typeface="Helvetica Neue" charset="0"/>
              </a:rPr>
              <a:t>uORF</a:t>
            </a:r>
            <a:r>
              <a:rPr lang="en-US" sz="1400" b="1" u="sng" dirty="0">
                <a:latin typeface="Helvetica Neue" charset="0"/>
                <a:ea typeface="Helvetica Neue" charset="0"/>
                <a:cs typeface="Helvetica Neue" charset="0"/>
              </a:rPr>
              <a:t> Prioritization </a:t>
            </a:r>
          </a:p>
          <a:p>
            <a:pPr lvl="2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Feature integration to find small subset of upstream mutations that potentially alter translation</a:t>
            </a:r>
            <a:endParaRPr lang="en-US" sz="1100" dirty="0">
              <a:latin typeface="Helvetica Neue" charset="0"/>
              <a:ea typeface="Helvetica Neue" charset="0"/>
              <a:cs typeface="Helvetica Neue" charset="0"/>
              <a:sym typeface="Helvetica Neue"/>
            </a:endParaRP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852578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Shape 1879"/>
          <p:cNvSpPr/>
          <p:nvPr/>
        </p:nvSpPr>
        <p:spPr>
          <a:xfrm>
            <a:off x="623236" y="93160"/>
            <a:ext cx="5278136" cy="49233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" sz="1200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ct val="25000"/>
            </a:pP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1880" name="Shape 1880"/>
          <p:cNvSpPr/>
          <p:nvPr/>
        </p:nvSpPr>
        <p:spPr>
          <a:xfrm>
            <a:off x="5665279" y="395629"/>
            <a:ext cx="2514893" cy="4747871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>
              <a:buSzPct val="25000"/>
            </a:pPr>
            <a:endParaRPr lang="en-US" sz="1100" dirty="0">
              <a:solidFill>
                <a:schemeClr val="dk1"/>
              </a:solidFill>
            </a:endParaRPr>
          </a:p>
          <a:p>
            <a:pPr>
              <a:buSzPct val="25000"/>
            </a:pPr>
            <a:r>
              <a:rPr lang="en-US" sz="2000" b="1" dirty="0">
                <a:solidFill>
                  <a:srgbClr val="FF0000"/>
                </a:solidFill>
              </a:rPr>
              <a:t>PCAWG</a:t>
            </a:r>
            <a:r>
              <a:rPr lang="en-US" sz="2000" dirty="0"/>
              <a:t>.</a:t>
            </a:r>
            <a:r>
              <a:rPr lang="en-US" dirty="0">
                <a:solidFill>
                  <a:schemeClr val="dk1"/>
                </a:solidFill>
              </a:rPr>
              <a:t>gersteinlab.org</a:t>
            </a:r>
            <a:br>
              <a:rPr lang="en-US" sz="1100" dirty="0">
                <a:solidFill>
                  <a:schemeClr val="dk1"/>
                </a:solidFill>
              </a:rPr>
            </a:br>
            <a:r>
              <a:rPr lang="en-US" sz="1100" dirty="0">
                <a:solidFill>
                  <a:schemeClr val="dk1"/>
                </a:solidFill>
              </a:rPr>
              <a:t>S </a:t>
            </a:r>
            <a:r>
              <a:rPr lang="en-US" sz="2000" b="1" dirty="0">
                <a:solidFill>
                  <a:srgbClr val="1155CC"/>
                </a:solidFill>
              </a:rPr>
              <a:t>Kumar</a:t>
            </a:r>
            <a:r>
              <a:rPr lang="en-US" sz="1100" dirty="0">
                <a:solidFill>
                  <a:schemeClr val="dk1"/>
                </a:solidFill>
              </a:rPr>
              <a:t>, J </a:t>
            </a:r>
            <a:r>
              <a:rPr lang="en-US" sz="2000" b="1" dirty="0" err="1">
                <a:solidFill>
                  <a:srgbClr val="1155CC"/>
                </a:solidFill>
              </a:rPr>
              <a:t>Warrell</a:t>
            </a:r>
            <a:r>
              <a:rPr lang="en-US" sz="1100" dirty="0">
                <a:solidFill>
                  <a:schemeClr val="dk1"/>
                </a:solidFill>
              </a:rPr>
              <a:t>, S Li, P McGillivray, W Meyerson, L </a:t>
            </a:r>
            <a:r>
              <a:rPr lang="en-US" sz="1100" dirty="0" err="1">
                <a:solidFill>
                  <a:schemeClr val="dk1"/>
                </a:solidFill>
              </a:rPr>
              <a:t>Salichos</a:t>
            </a:r>
            <a:r>
              <a:rPr lang="en-US" sz="1100" dirty="0">
                <a:solidFill>
                  <a:schemeClr val="dk1"/>
                </a:solidFill>
              </a:rPr>
              <a:t>, A </a:t>
            </a:r>
            <a:r>
              <a:rPr lang="en-US" sz="1100" dirty="0" err="1">
                <a:solidFill>
                  <a:schemeClr val="dk1"/>
                </a:solidFill>
              </a:rPr>
              <a:t>Harmanci</a:t>
            </a:r>
            <a:r>
              <a:rPr lang="en-US" sz="1100" dirty="0">
                <a:solidFill>
                  <a:schemeClr val="dk1"/>
                </a:solidFill>
              </a:rPr>
              <a:t>, </a:t>
            </a:r>
            <a:br>
              <a:rPr lang="en-US" sz="1100" dirty="0">
                <a:solidFill>
                  <a:schemeClr val="dk1"/>
                </a:solidFill>
              </a:rPr>
            </a:br>
            <a:r>
              <a:rPr lang="en-US" sz="1100" dirty="0">
                <a:solidFill>
                  <a:schemeClr val="dk1"/>
                </a:solidFill>
              </a:rPr>
              <a:t>A Martinez-</a:t>
            </a:r>
            <a:r>
              <a:rPr lang="en-US" sz="1100" dirty="0" err="1">
                <a:solidFill>
                  <a:schemeClr val="dk1"/>
                </a:solidFill>
              </a:rPr>
              <a:t>Fundichely</a:t>
            </a:r>
            <a:r>
              <a:rPr lang="en-US" sz="1100" dirty="0">
                <a:solidFill>
                  <a:schemeClr val="dk1"/>
                </a:solidFill>
              </a:rPr>
              <a:t>, C Chan, M Nielsen, L </a:t>
            </a:r>
            <a:r>
              <a:rPr lang="en-US" sz="1100" dirty="0" err="1">
                <a:solidFill>
                  <a:schemeClr val="dk1"/>
                </a:solidFill>
              </a:rPr>
              <a:t>Lochovsky</a:t>
            </a:r>
            <a:r>
              <a:rPr lang="en-US" sz="1100" dirty="0">
                <a:solidFill>
                  <a:schemeClr val="dk1"/>
                </a:solidFill>
              </a:rPr>
              <a:t>, Y Zhang, X Li, S Lou, </a:t>
            </a:r>
            <a:br>
              <a:rPr lang="en-US" sz="1100" dirty="0">
                <a:solidFill>
                  <a:schemeClr val="dk1"/>
                </a:solidFill>
              </a:rPr>
            </a:br>
            <a:r>
              <a:rPr lang="en-US" sz="1100" dirty="0">
                <a:solidFill>
                  <a:schemeClr val="dk1"/>
                </a:solidFill>
              </a:rPr>
              <a:t>J </a:t>
            </a:r>
            <a:r>
              <a:rPr lang="en-US" sz="1100" dirty="0" err="1">
                <a:solidFill>
                  <a:schemeClr val="dk1"/>
                </a:solidFill>
              </a:rPr>
              <a:t>Skou</a:t>
            </a:r>
            <a:r>
              <a:rPr lang="en-US" sz="1100" dirty="0">
                <a:solidFill>
                  <a:schemeClr val="dk1"/>
                </a:solidFill>
              </a:rPr>
              <a:t> Pedersen, C H, G Getz, E Khurana</a:t>
            </a:r>
          </a:p>
          <a:p>
            <a:pPr>
              <a:buSzPct val="25000"/>
            </a:pPr>
            <a:endParaRPr lang="en-US" sz="1000" dirty="0">
              <a:solidFill>
                <a:schemeClr val="dk1"/>
              </a:solidFill>
            </a:endParaRPr>
          </a:p>
          <a:p>
            <a:pPr>
              <a:buSzPct val="25000"/>
            </a:pPr>
            <a:r>
              <a:rPr lang="en-US" sz="2000" b="1" dirty="0" err="1">
                <a:solidFill>
                  <a:srgbClr val="FF0000"/>
                </a:solidFill>
              </a:rPr>
              <a:t>RADAR</a:t>
            </a:r>
            <a:r>
              <a:rPr lang="en-US" sz="2000" dirty="0" err="1"/>
              <a:t>.</a:t>
            </a:r>
            <a:r>
              <a:rPr lang="en-US" dirty="0" err="1">
                <a:solidFill>
                  <a:schemeClr val="dk1"/>
                </a:solidFill>
              </a:rPr>
              <a:t>gersteinlab.org</a:t>
            </a:r>
            <a:endParaRPr lang="en-US" dirty="0">
              <a:solidFill>
                <a:schemeClr val="dk1"/>
              </a:solidFill>
            </a:endParaRPr>
          </a:p>
          <a:p>
            <a:pPr>
              <a:buSzPct val="25000"/>
            </a:pPr>
            <a:r>
              <a:rPr lang="en-US" dirty="0">
                <a:solidFill>
                  <a:schemeClr val="dk1"/>
                </a:solidFill>
              </a:rPr>
              <a:t>J </a:t>
            </a:r>
            <a:r>
              <a:rPr lang="en-US" sz="2000" b="1" dirty="0">
                <a:solidFill>
                  <a:srgbClr val="1155CC"/>
                </a:solidFill>
              </a:rPr>
              <a:t>Zhang</a:t>
            </a:r>
            <a:r>
              <a:rPr lang="en-US" dirty="0">
                <a:solidFill>
                  <a:schemeClr val="dk1"/>
                </a:solidFill>
              </a:rPr>
              <a:t>, J </a:t>
            </a:r>
            <a:r>
              <a:rPr lang="en-US" sz="2000" b="1" dirty="0">
                <a:solidFill>
                  <a:srgbClr val="1155CC"/>
                </a:solidFill>
              </a:rPr>
              <a:t>Liu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sz="1100" dirty="0">
                <a:solidFill>
                  <a:schemeClr val="dk1"/>
                </a:solidFill>
              </a:rPr>
              <a:t>D Lee, J-J Feng, L </a:t>
            </a:r>
            <a:r>
              <a:rPr lang="en-US" sz="1100" dirty="0" err="1">
                <a:solidFill>
                  <a:schemeClr val="dk1"/>
                </a:solidFill>
              </a:rPr>
              <a:t>Lochovsky</a:t>
            </a:r>
            <a:r>
              <a:rPr lang="en-US" sz="1100" dirty="0">
                <a:solidFill>
                  <a:schemeClr val="dk1"/>
                </a:solidFill>
              </a:rPr>
              <a:t>, S Lou, </a:t>
            </a:r>
            <a:br>
              <a:rPr lang="en-US" sz="1100" dirty="0">
                <a:solidFill>
                  <a:schemeClr val="dk1"/>
                </a:solidFill>
              </a:rPr>
            </a:br>
            <a:r>
              <a:rPr lang="en-US" sz="1100" dirty="0">
                <a:solidFill>
                  <a:schemeClr val="dk1"/>
                </a:solidFill>
              </a:rPr>
              <a:t>M Rutenberg-Schoenberg</a:t>
            </a:r>
          </a:p>
          <a:p>
            <a:pPr>
              <a:buSzPct val="25000"/>
            </a:pPr>
            <a:endParaRPr lang="en-US" sz="400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ct val="25000"/>
            </a:pPr>
            <a:r>
              <a:rPr lang="en" sz="1100" dirty="0"/>
              <a:t>g</a:t>
            </a:r>
            <a:r>
              <a:rPr lang="en-US" sz="1100" dirty="0" err="1"/>
              <a:t>ithub.g</a:t>
            </a:r>
            <a:r>
              <a:rPr lang="en" sz="1100" dirty="0" err="1"/>
              <a:t>ersteinlab.org</a:t>
            </a:r>
            <a:r>
              <a:rPr lang="en-US" sz="1100" dirty="0"/>
              <a:t>/</a:t>
            </a:r>
            <a:r>
              <a:rPr lang="en-US" sz="2000" b="1" dirty="0" err="1">
                <a:solidFill>
                  <a:srgbClr val="FF0000"/>
                </a:solidFill>
              </a:rPr>
              <a:t>uORFs</a:t>
            </a:r>
            <a:endParaRPr lang="en" sz="1100" dirty="0"/>
          </a:p>
          <a:p>
            <a:pPr lvl="0">
              <a:buSzPct val="25000"/>
            </a:pPr>
            <a:r>
              <a:rPr lang="en-US" sz="1100" dirty="0"/>
              <a:t>P</a:t>
            </a:r>
            <a:r>
              <a:rPr lang="en" sz="1100" dirty="0"/>
              <a:t> </a:t>
            </a:r>
            <a:r>
              <a:rPr lang="en-US" sz="2000" b="1" dirty="0">
                <a:solidFill>
                  <a:srgbClr val="1155CC"/>
                </a:solidFill>
              </a:rPr>
              <a:t>McGillivray</a:t>
            </a:r>
            <a:r>
              <a:rPr lang="en" sz="1100" dirty="0"/>
              <a:t>, </a:t>
            </a:r>
            <a:r>
              <a:rPr lang="en-US" sz="1100" dirty="0"/>
              <a:t>R</a:t>
            </a:r>
            <a:r>
              <a:rPr lang="en" sz="1100" dirty="0"/>
              <a:t> </a:t>
            </a:r>
            <a:r>
              <a:rPr lang="en-US" sz="1100" dirty="0"/>
              <a:t>Ault, </a:t>
            </a:r>
            <a:r>
              <a:rPr lang="en" sz="1100" dirty="0"/>
              <a:t>M </a:t>
            </a:r>
            <a:r>
              <a:rPr lang="en" sz="1100" dirty="0" err="1"/>
              <a:t>Pawashe</a:t>
            </a:r>
            <a:r>
              <a:rPr lang="en" sz="1100" dirty="0"/>
              <a:t>,</a:t>
            </a:r>
            <a:r>
              <a:rPr lang="en-US" sz="1100" dirty="0"/>
              <a:t> R Kitchen, S Balasubramanian</a:t>
            </a:r>
          </a:p>
          <a:p>
            <a:pPr>
              <a:buSzPct val="25000"/>
            </a:pPr>
            <a:endParaRPr lang="en-US" sz="1100" dirty="0">
              <a:solidFill>
                <a:schemeClr val="dk1"/>
              </a:solidFill>
            </a:endParaRPr>
          </a:p>
          <a:p>
            <a:pPr>
              <a:buSzPct val="25000"/>
            </a:pPr>
            <a:endParaRPr lang="en-US" sz="1100" dirty="0">
              <a:solidFill>
                <a:schemeClr val="dk1"/>
              </a:solidFill>
            </a:endParaRPr>
          </a:p>
          <a:p>
            <a:pPr>
              <a:buSzPct val="25000"/>
            </a:pPr>
            <a:endParaRPr lang="en-US" sz="1100" dirty="0">
              <a:solidFill>
                <a:schemeClr val="dk1"/>
              </a:solidFill>
            </a:endParaRPr>
          </a:p>
          <a:p>
            <a:pPr lvl="0">
              <a:buSzPct val="25000"/>
            </a:pPr>
            <a:endParaRPr lang="en" sz="1100" dirty="0">
              <a:solidFill>
                <a:schemeClr val="dk1"/>
              </a:solidFill>
            </a:endParaRPr>
          </a:p>
          <a:p>
            <a:pPr lvl="0">
              <a:buSzPct val="25000"/>
            </a:pPr>
            <a:endParaRPr lang="en-US" sz="1100" dirty="0"/>
          </a:p>
          <a:p>
            <a:pPr>
              <a:buClr>
                <a:schemeClr val="dk1"/>
              </a:buClr>
            </a:pPr>
            <a:endParaRPr sz="1100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endParaRPr lang="en" sz="2000" b="1" dirty="0">
              <a:solidFill>
                <a:srgbClr val="1155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-2012541" y="2293599"/>
            <a:ext cx="483016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SzPct val="61111"/>
            </a:pPr>
            <a:r>
              <a:rPr lang="en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Ack</a:t>
            </a:r>
            <a:r>
              <a:rPr lang="en" sz="1200" dirty="0">
                <a:solidFill>
                  <a:schemeClr val="dk1"/>
                </a:solidFill>
              </a:rPr>
              <a:t>nowledgments</a:t>
            </a:r>
            <a:r>
              <a:rPr lang="en-US" sz="1200" dirty="0">
                <a:solidFill>
                  <a:schemeClr val="dk1"/>
                </a:solidFill>
              </a:rPr>
              <a:t>!    </a:t>
            </a:r>
            <a:r>
              <a:rPr lang="en" sz="1200" dirty="0">
                <a:solidFill>
                  <a:schemeClr val="dk1"/>
                </a:solidFill>
              </a:rPr>
              <a:t>Also, Hiring</a:t>
            </a:r>
            <a:r>
              <a:rPr lang="en-US" sz="1200" dirty="0"/>
              <a:t>:</a:t>
            </a:r>
            <a:r>
              <a:rPr lang="en" sz="1200" dirty="0"/>
              <a:t> See</a:t>
            </a:r>
            <a:r>
              <a:rPr lang="en" sz="1800" b="1" dirty="0">
                <a:solidFill>
                  <a:srgbClr val="00B050"/>
                </a:solidFill>
              </a:rPr>
              <a:t> </a:t>
            </a:r>
            <a:r>
              <a:rPr lang="en" sz="2200" b="1" dirty="0" err="1">
                <a:solidFill>
                  <a:srgbClr val="00B050"/>
                </a:solidFill>
              </a:rPr>
              <a:t>Jobs</a:t>
            </a:r>
            <a:r>
              <a:rPr lang="en" sz="1200" dirty="0" err="1"/>
              <a:t>.gersteinlab.org</a:t>
            </a:r>
            <a:endParaRPr lang="en" sz="1200" dirty="0"/>
          </a:p>
          <a:p>
            <a:endParaRPr lang="en-US" sz="1200" dirty="0"/>
          </a:p>
        </p:txBody>
      </p:sp>
      <p:pic>
        <p:nvPicPr>
          <p:cNvPr id="4" name="Picture 3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8362E3EE-304B-9E43-855E-A89072B60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89" y="893988"/>
            <a:ext cx="4510703" cy="335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7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67" y="0"/>
            <a:ext cx="8059380" cy="48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039768"/>
      </p:ext>
    </p:extLst>
  </p:cSld>
  <p:clrMapOvr>
    <a:masterClrMapping/>
  </p:clrMapOvr>
  <p:transition advTm="1573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/>
          <p:nvPr/>
        </p:nvSpPr>
        <p:spPr>
          <a:xfrm>
            <a:off x="8916425" y="3060000"/>
            <a:ext cx="529200" cy="2144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0" y="14075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ctr" anchorCtr="0">
            <a:noAutofit/>
          </a:bodyPr>
          <a:lstStyle/>
          <a:p>
            <a:pPr lvl="0">
              <a:buClr>
                <a:srgbClr val="7F7F7F"/>
              </a:buClr>
              <a:buSzPct val="25000"/>
            </a:pPr>
            <a:r>
              <a:rPr lang="en-US" sz="1200" dirty="0">
                <a:latin typeface="Helvetica Neue"/>
                <a:ea typeface="Helvetica Neue"/>
                <a:cs typeface="Helvetica Neue"/>
                <a:sym typeface="Helvetica Neue"/>
              </a:rPr>
              <a:t>Measuring the Impact of Non-coding Mutations: </a:t>
            </a:r>
            <a:br>
              <a:rPr lang="en-US" sz="1200" dirty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200" dirty="0">
                <a:latin typeface="Helvetica Neue"/>
                <a:ea typeface="Helvetica Neue"/>
                <a:cs typeface="Helvetica Neue"/>
                <a:sym typeface="Helvetica Neue"/>
              </a:rPr>
              <a:t>Repurposing an Additive Effects Model &amp; Developing New Annotations</a:t>
            </a:r>
            <a:endParaRPr lang="en" sz="12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Shape 301"/>
          <p:cNvSpPr txBox="1">
            <a:spLocks noGrp="1"/>
          </p:cNvSpPr>
          <p:nvPr>
            <p:ph type="body" idx="4294967295"/>
          </p:nvPr>
        </p:nvSpPr>
        <p:spPr>
          <a:xfrm>
            <a:off x="439911" y="931862"/>
            <a:ext cx="4038599" cy="4211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2050" tIns="46025" rIns="92050" bIns="46025" numCol="1" anchor="t" anchorCtr="0" compatLnSpc="1">
            <a:prstTxWarp prst="textNoShape">
              <a:avLst/>
            </a:prstTxWarp>
            <a:noAutofit/>
          </a:bodyPr>
          <a:lstStyle/>
          <a:p>
            <a:pPr marL="171450"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b="1" u="sng" dirty="0">
                <a:latin typeface="Helvetica Neue" charset="0"/>
                <a:ea typeface="Helvetica Neue" charset="0"/>
                <a:cs typeface="Helvetica Neue" charset="0"/>
                <a:sym typeface="Helvetica Neue"/>
              </a:rPr>
              <a:t>Additive-Effects model to measure the Impact of non-coding v coding mutations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dirty="0">
                <a:latin typeface="Helvetica Neue"/>
                <a:ea typeface="Helvetica Neue"/>
                <a:cs typeface="Helvetica Neue"/>
              </a:rPr>
              <a:t>Repurposing a formalism from germline genetics for missing heritability to cancer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dirty="0">
                <a:latin typeface="Helvetica Neue"/>
                <a:ea typeface="Helvetica Neue"/>
                <a:cs typeface="Helvetica Neue"/>
                <a:sym typeface="Helvetica Neue"/>
              </a:rPr>
              <a:t>Using it to assess the overall Impact of passengers v drivers, non-coding vs coding, distal vs proximal non-coding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dirty="0">
                <a:latin typeface="Helvetica Neue"/>
                <a:ea typeface="Helvetica Neue"/>
                <a:cs typeface="Helvetica Neue"/>
              </a:rPr>
              <a:t>Notable effect, particularly for non-coding passengers, in addition to known coding drivers. 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dirty="0">
                <a:latin typeface="Helvetica Neue"/>
                <a:ea typeface="Helvetica Neue"/>
                <a:cs typeface="Helvetica Neue"/>
                <a:sym typeface="Helvetica Neue"/>
              </a:rPr>
              <a:t>Recasting as a predictive model </a:t>
            </a:r>
            <a:br>
              <a:rPr lang="en-US" sz="1400" dirty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400" dirty="0">
                <a:latin typeface="Helvetica Neue"/>
                <a:ea typeface="Helvetica Neue"/>
                <a:cs typeface="Helvetica Neue"/>
                <a:sym typeface="Helvetica Neue"/>
              </a:rPr>
              <a:t>to est. number of weak drivers 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endParaRPr lang="en-US" sz="1400" dirty="0">
              <a:latin typeface="Helvetica Neue" charset="0"/>
              <a:ea typeface="Helvetica Neue" charset="0"/>
              <a:cs typeface="Helvetica Neue" charset="0"/>
              <a:sym typeface="Helvetica Neue"/>
            </a:endParaRP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  <a:p>
            <a:pPr indent="-228600">
              <a:spcBef>
                <a:spcPts val="400"/>
              </a:spcBef>
              <a:buClr>
                <a:srgbClr val="FFFFFF"/>
              </a:buClr>
              <a:buFont typeface="Helvetica Neue"/>
            </a:pPr>
            <a:endParaRPr lang="en-US" b="1" u="sng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2924F-F0B4-3449-9547-74E5B8F09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931862"/>
            <a:ext cx="3810000" cy="4052810"/>
          </a:xfrm>
        </p:spPr>
        <p:txBody>
          <a:bodyPr/>
          <a:lstStyle/>
          <a:p>
            <a:pPr marL="174625" indent="-174625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800" b="1" u="sng" dirty="0">
                <a:latin typeface="Helvetica Neue" charset="0"/>
                <a:ea typeface="Helvetica Neue" charset="0"/>
                <a:cs typeface="Helvetica Neue" charset="0"/>
              </a:rPr>
              <a:t>New Annotations to help assess the impact non-coding variants</a:t>
            </a:r>
          </a:p>
          <a:p>
            <a:pPr marL="431800" lvl="1" indent="-174625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b="1" u="sng" dirty="0">
                <a:latin typeface="Helvetica Neue" charset="0"/>
                <a:ea typeface="Helvetica Neue" charset="0"/>
                <a:cs typeface="Helvetica Neue" charset="0"/>
              </a:rPr>
              <a:t>RADAR Prioritization for RBP sites</a:t>
            </a:r>
          </a:p>
          <a:p>
            <a:pPr lvl="2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Prioritizes variants based on post-transcriptional regulome using ENCODE </a:t>
            </a:r>
            <a:r>
              <a:rPr lang="en-US" sz="1200" dirty="0" err="1">
                <a:latin typeface="Helvetica Neue" charset="0"/>
                <a:ea typeface="Helvetica Neue" charset="0"/>
                <a:cs typeface="Helvetica Neue" charset="0"/>
              </a:rPr>
              <a:t>eCLIP</a:t>
            </a:r>
            <a:endParaRPr lang="en-US" sz="1200" dirty="0">
              <a:latin typeface="Helvetica Neue" charset="0"/>
              <a:ea typeface="Helvetica Neue" charset="0"/>
              <a:cs typeface="Helvetica Neue" charset="0"/>
            </a:endParaRPr>
          </a:p>
          <a:p>
            <a:pPr lvl="2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Incorporates new annotation features related to RNA sec. </a:t>
            </a:r>
            <a:r>
              <a:rPr lang="en-US" sz="1200" dirty="0" err="1">
                <a:latin typeface="Helvetica Neue" charset="0"/>
                <a:ea typeface="Helvetica Neue" charset="0"/>
                <a:cs typeface="Helvetica Neue" charset="0"/>
              </a:rPr>
              <a:t>struc</a:t>
            </a: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 &amp; tissue specific effects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b="1" u="sng" dirty="0" err="1">
                <a:latin typeface="Helvetica Neue" charset="0"/>
                <a:ea typeface="Helvetica Neue" charset="0"/>
                <a:cs typeface="Helvetica Neue" charset="0"/>
              </a:rPr>
              <a:t>uORF</a:t>
            </a:r>
            <a:r>
              <a:rPr lang="en-US" sz="1400" b="1" u="sng" dirty="0">
                <a:latin typeface="Helvetica Neue" charset="0"/>
                <a:ea typeface="Helvetica Neue" charset="0"/>
                <a:cs typeface="Helvetica Neue" charset="0"/>
              </a:rPr>
              <a:t> Prioritization </a:t>
            </a:r>
          </a:p>
          <a:p>
            <a:pPr lvl="2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Feature integration to find small subset of upstream mutations that potentially alter translation</a:t>
            </a:r>
            <a:endParaRPr lang="en-US" sz="1100" dirty="0">
              <a:latin typeface="Helvetica Neue" charset="0"/>
              <a:ea typeface="Helvetica Neue" charset="0"/>
              <a:cs typeface="Helvetica Neue" charset="0"/>
              <a:sym typeface="Helvetica Neue"/>
            </a:endParaRP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543947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Shape 18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Info about this talk</a:t>
            </a:r>
          </a:p>
        </p:txBody>
      </p:sp>
      <p:sp>
        <p:nvSpPr>
          <p:cNvPr id="1894" name="Shape 1894"/>
          <p:cNvSpPr txBox="1">
            <a:spLocks noGrp="1"/>
          </p:cNvSpPr>
          <p:nvPr>
            <p:ph type="body" idx="1"/>
          </p:nvPr>
        </p:nvSpPr>
        <p:spPr>
          <a:xfrm>
            <a:off x="457200" y="934278"/>
            <a:ext cx="8229600" cy="399157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dirty="0"/>
              <a:t>No Conflicts</a:t>
            </a:r>
          </a:p>
          <a:p>
            <a:pPr marL="461963" lvl="0" indent="0" rtl="0">
              <a:spcBef>
                <a:spcPts val="0"/>
              </a:spcBef>
              <a:buNone/>
            </a:pPr>
            <a:r>
              <a:rPr lang="en-US" sz="1400" dirty="0"/>
              <a:t>Unless explicitly listed here. There are no conflicts of interest relevant to the material in this talk 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dirty="0"/>
              <a:t>General PERMISSIONS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</a:pPr>
            <a:r>
              <a:rPr lang="en" sz="1400" dirty="0"/>
              <a:t>This Presentation is copyright Mark Gerstein, Yale University, 201</a:t>
            </a:r>
            <a:r>
              <a:rPr lang="en-US" sz="1400" dirty="0"/>
              <a:t>9</a:t>
            </a:r>
            <a:r>
              <a:rPr lang="en" sz="1400" dirty="0"/>
              <a:t>. </a:t>
            </a:r>
          </a:p>
          <a:p>
            <a:pPr marL="457200" lvl="0" indent="-381000"/>
            <a:r>
              <a:rPr lang="en" sz="1400" dirty="0"/>
              <a:t>Please read permissions statement at </a:t>
            </a:r>
            <a:br>
              <a:rPr lang="en-US" sz="1400" dirty="0"/>
            </a:br>
            <a:r>
              <a:rPr lang="en-US" sz="2000" b="1" dirty="0" err="1"/>
              <a:t>sites.gersteinlab.org</a:t>
            </a:r>
            <a:r>
              <a:rPr lang="en-US" sz="2000" b="1" dirty="0"/>
              <a:t>/Permissions</a:t>
            </a:r>
            <a:endParaRPr lang="en" sz="1400" b="1" dirty="0"/>
          </a:p>
          <a:p>
            <a:pPr marL="457200" lvl="0" indent="-381000" rtl="0">
              <a:spcBef>
                <a:spcPts val="0"/>
              </a:spcBef>
            </a:pPr>
            <a:r>
              <a:rPr lang="en-US" sz="1400" dirty="0"/>
              <a:t>Basically, f</a:t>
            </a:r>
            <a:r>
              <a:rPr lang="en" sz="1400" dirty="0"/>
              <a:t>eel free to use slides &amp; images in the talk with PROPER acknowledgement (via citation to relevant papers or </a:t>
            </a:r>
            <a:r>
              <a:rPr lang="en-US" sz="1400" dirty="0"/>
              <a:t>website </a:t>
            </a:r>
            <a:r>
              <a:rPr lang="en" sz="1400" dirty="0"/>
              <a:t>link). Paper references in the talk were mostly from </a:t>
            </a:r>
            <a:r>
              <a:rPr lang="en" sz="1400" dirty="0" err="1"/>
              <a:t>Papers.GersteinLab.org</a:t>
            </a:r>
            <a:r>
              <a:rPr lang="en" sz="1400" dirty="0"/>
              <a:t>. 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400" dirty="0"/>
          </a:p>
          <a:p>
            <a:pPr marL="0" lvl="0" indent="0" rtl="0">
              <a:spcBef>
                <a:spcPts val="0"/>
              </a:spcBef>
              <a:buNone/>
            </a:pPr>
            <a:r>
              <a:rPr lang="en" dirty="0"/>
              <a:t>PHOTOS &amp; IMAGES </a:t>
            </a:r>
          </a:p>
          <a:p>
            <a:pPr marL="457200" lvl="0" indent="0" rtl="0">
              <a:spcBef>
                <a:spcPts val="0"/>
              </a:spcBef>
              <a:buNone/>
            </a:pPr>
            <a:r>
              <a:rPr lang="en" sz="1100" dirty="0"/>
              <a:t>For thoughts on the source and permissions of many of the photos and clipped images in this presentation see </a:t>
            </a:r>
            <a:r>
              <a:rPr lang="en" sz="1100" dirty="0" err="1"/>
              <a:t>streams.gerstein.info</a:t>
            </a:r>
            <a:r>
              <a:rPr lang="en" sz="1100" dirty="0"/>
              <a:t> . In particular, many of the images have particular EXIF tags, such as  </a:t>
            </a:r>
            <a:r>
              <a:rPr lang="en" sz="1100" dirty="0" err="1"/>
              <a:t>kwpotppt</a:t>
            </a:r>
            <a:r>
              <a:rPr lang="en" sz="1100" dirty="0"/>
              <a:t> , that can be easily queried from </a:t>
            </a:r>
            <a:r>
              <a:rPr lang="en" sz="1100" dirty="0" err="1"/>
              <a:t>flickr</a:t>
            </a:r>
            <a:r>
              <a:rPr lang="en" sz="1100" dirty="0"/>
              <a:t>, </a:t>
            </a:r>
            <a:r>
              <a:rPr lang="en" sz="1100" dirty="0" err="1"/>
              <a:t>viz</a:t>
            </a:r>
            <a:r>
              <a:rPr lang="en" sz="1100" dirty="0"/>
              <a:t>: </a:t>
            </a:r>
            <a:r>
              <a:rPr lang="en" sz="1100" dirty="0" err="1"/>
              <a:t>flickr.com</a:t>
            </a:r>
            <a:r>
              <a:rPr lang="en" sz="1100" dirty="0"/>
              <a:t>/photos/</a:t>
            </a:r>
            <a:r>
              <a:rPr lang="en" sz="1100" dirty="0" err="1"/>
              <a:t>mbgmbg</a:t>
            </a:r>
            <a:r>
              <a:rPr lang="en" sz="1100" dirty="0"/>
              <a:t>/tags/</a:t>
            </a:r>
            <a:r>
              <a:rPr lang="en" sz="1100" dirty="0" err="1"/>
              <a:t>kwpotppt</a:t>
            </a:r>
            <a:r>
              <a:rPr lang="en" sz="1100" dirty="0"/>
              <a:t> </a:t>
            </a:r>
            <a:br>
              <a:rPr lang="en" dirty="0"/>
            </a:br>
            <a:endParaRPr lang="en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/>
          <p:nvPr/>
        </p:nvSpPr>
        <p:spPr>
          <a:xfrm>
            <a:off x="8916425" y="3060000"/>
            <a:ext cx="529200" cy="2144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0" y="14075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ctr" anchorCtr="0">
            <a:noAutofit/>
          </a:bodyPr>
          <a:lstStyle/>
          <a:p>
            <a:pPr lvl="0">
              <a:buClr>
                <a:srgbClr val="7F7F7F"/>
              </a:buClr>
              <a:buSzPct val="25000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Measuring the Impact of Non-coding Mutations: 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Repurposing an Additive Effects Model &amp; Developing New Annotations</a:t>
            </a:r>
            <a:endParaRPr lang="en" sz="12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Shape 301"/>
          <p:cNvSpPr txBox="1">
            <a:spLocks noGrp="1"/>
          </p:cNvSpPr>
          <p:nvPr>
            <p:ph type="body" idx="4294967295"/>
          </p:nvPr>
        </p:nvSpPr>
        <p:spPr>
          <a:xfrm>
            <a:off x="439911" y="931862"/>
            <a:ext cx="4038599" cy="4211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2050" tIns="46025" rIns="92050" bIns="46025" numCol="1" anchor="t" anchorCtr="0" compatLnSpc="1">
            <a:prstTxWarp prst="textNoShape">
              <a:avLst/>
            </a:prstTxWarp>
            <a:noAutofit/>
          </a:bodyPr>
          <a:lstStyle/>
          <a:p>
            <a:pPr marL="171450"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b="1" u="sng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  <a:sym typeface="Helvetica Neue"/>
              </a:rPr>
              <a:t>Additive-Effects</a:t>
            </a:r>
            <a:r>
              <a:rPr lang="en-US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Helvetica Neue"/>
              </a:rPr>
              <a:t> model to measure the Impact of non-coding v coding mutations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Repurposing a formalism from germline genetics for missing heritability to cancer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Using it to assess the overall Impact of passengers v drivers, non-coding vs coding, distal vs proximal non-coding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Notable effect, particularly for non-coding passengers, in addition to known coding drivers. 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Recasting as a predictive model 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est. number of weak drivers 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  <a:sym typeface="Helvetica Neue"/>
            </a:endParaRP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indent="-228600">
              <a:spcBef>
                <a:spcPts val="400"/>
              </a:spcBef>
              <a:buClr>
                <a:srgbClr val="FFFFFF"/>
              </a:buClr>
              <a:buFont typeface="Helvetica Neue"/>
            </a:pPr>
            <a:endParaRPr lang="en-US" b="1" u="sng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2924F-F0B4-3449-9547-74E5B8F09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931862"/>
            <a:ext cx="3810000" cy="4052810"/>
          </a:xfrm>
        </p:spPr>
        <p:txBody>
          <a:bodyPr/>
          <a:lstStyle/>
          <a:p>
            <a:pPr marL="174625" indent="-174625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800" b="1" u="sng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</a:rPr>
              <a:t>New Annotations</a:t>
            </a:r>
            <a:r>
              <a:rPr lang="en-US" sz="18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to help assess the impact non-coding variants</a:t>
            </a:r>
          </a:p>
          <a:p>
            <a:pPr marL="431800" lvl="1" indent="-174625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b="1" u="sng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</a:rPr>
              <a:t>RADAR</a:t>
            </a:r>
            <a:r>
              <a:rPr lang="en-US" sz="1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Prioritization for RBP sites</a:t>
            </a:r>
          </a:p>
          <a:p>
            <a:pPr lvl="2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Prioritizes variants based on post-transcriptional regulome using ENCODE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eCLIP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lvl="2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Incorporates new annotation features related to RNA sec.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struc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&amp; tissue specific effects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400" b="1" u="sng" dirty="0" err="1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</a:rPr>
              <a:t>uORF</a:t>
            </a:r>
            <a:r>
              <a:rPr lang="en-US" sz="1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Prioritization </a:t>
            </a:r>
          </a:p>
          <a:p>
            <a:pPr lvl="2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Feature integration to find small subset of upstream mutations that potentially alter translation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  <a:sym typeface="Helvetica Neue"/>
            </a:endParaRP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2188186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41" y="1192600"/>
            <a:ext cx="1776239" cy="2581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882" y="749975"/>
            <a:ext cx="1488134" cy="1940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754" y="1091665"/>
            <a:ext cx="3251979" cy="2983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3365" y="4062800"/>
            <a:ext cx="1762125" cy="419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7374" y="2690003"/>
            <a:ext cx="2437151" cy="161856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3518" y="-190631"/>
            <a:ext cx="8585305" cy="994172"/>
          </a:xfrm>
        </p:spPr>
        <p:txBody>
          <a:bodyPr>
            <a:normAutofit/>
          </a:bodyPr>
          <a:lstStyle/>
          <a:p>
            <a:r>
              <a:rPr lang="en-US" sz="2800"/>
              <a:t>Relating Germline Missing </a:t>
            </a:r>
            <a:r>
              <a:rPr lang="en-US" sz="2800" dirty="0"/>
              <a:t>Heritability </a:t>
            </a:r>
            <a:r>
              <a:rPr lang="en-US" sz="2800"/>
              <a:t>to Cancer Studies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148758" y="1477615"/>
                <a:ext cx="773975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1350" i="1" kern="1200">
                              <a:solidFill>
                                <a:prstClr val="black"/>
                              </a:solidFill>
                              <a:latin typeface="Cambria Math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p>
                          <m:r>
                            <a:rPr lang="en-US" sz="1350" i="1" kern="1200">
                              <a:solidFill>
                                <a:prstClr val="black"/>
                              </a:solidFill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35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  <a:p>
                <a:pPr defTabSz="685800">
                  <a:defRPr/>
                </a:pPr>
                <a:endParaRPr lang="en-US" sz="135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758" y="1477615"/>
                <a:ext cx="773975" cy="5078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/>
          <p:cNvSpPr/>
          <p:nvPr/>
        </p:nvSpPr>
        <p:spPr>
          <a:xfrm rot="10800000">
            <a:off x="2339886" y="2301841"/>
            <a:ext cx="560069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790138" y="2301842"/>
            <a:ext cx="560069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752" y="864736"/>
            <a:ext cx="19528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Organismal trait: </a:t>
            </a:r>
            <a:r>
              <a:rPr lang="en-US" sz="1350" kern="1200" dirty="0">
                <a:solidFill>
                  <a:srgbClr val="7030A0"/>
                </a:solidFill>
                <a:latin typeface="Calibri" panose="020F0502020204030204"/>
                <a:ea typeface="+mn-ea"/>
                <a:cs typeface="+mn-cs"/>
              </a:rPr>
              <a:t>Height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55506" y="496732"/>
            <a:ext cx="21457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Subclonal trait in cancer: </a:t>
            </a:r>
            <a:r>
              <a:rPr lang="en-US" sz="1350" kern="1200" dirty="0">
                <a:solidFill>
                  <a:srgbClr val="7030A0"/>
                </a:solidFill>
                <a:latin typeface="Calibri" panose="020F0502020204030204"/>
                <a:ea typeface="+mn-ea"/>
                <a:cs typeface="+mn-cs"/>
              </a:rPr>
              <a:t>Growth rate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58759" y="568014"/>
            <a:ext cx="217296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Population level definitions:</a:t>
            </a:r>
          </a:p>
          <a:p>
            <a:pPr defTabSz="685800">
              <a:defRPr/>
            </a:pPr>
            <a:r>
              <a:rPr lang="en-US" sz="1350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Parent-offspring heritability;</a:t>
            </a:r>
          </a:p>
          <a:p>
            <a:pPr defTabSz="685800">
              <a:defRPr/>
            </a:pPr>
            <a:r>
              <a:rPr lang="en-US" sz="1350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Twin-based heritability </a:t>
            </a:r>
            <a:r>
              <a:rPr lang="mr-IN" sz="1350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Mangal" panose="02040503050203030202" pitchFamily="18" charset="0"/>
              </a:rPr>
              <a:t>…</a:t>
            </a:r>
            <a:endParaRPr lang="en-US" sz="1350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5125" y="3953884"/>
            <a:ext cx="32929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500" kern="12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SNP-based polygenic &amp; additive model:</a:t>
            </a:r>
            <a:endParaRPr lang="en-US" sz="1500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88606" y="4614454"/>
            <a:ext cx="5113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1200" dirty="0">
                <a:solidFill>
                  <a:srgbClr val="7030A0"/>
                </a:solidFill>
                <a:latin typeface="Calibri" panose="020F0502020204030204"/>
                <a:ea typeface="+mn-ea"/>
                <a:cs typeface="+mn-cs"/>
              </a:rPr>
              <a:t>Trait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54195" y="4614455"/>
            <a:ext cx="106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Covariates &amp; fixed effects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29852" y="4614455"/>
            <a:ext cx="16218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Genetic predictors &amp; random effects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51720" y="4614454"/>
            <a:ext cx="16214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Environmental noise</a:t>
            </a:r>
          </a:p>
        </p:txBody>
      </p:sp>
      <p:cxnSp>
        <p:nvCxnSpPr>
          <p:cNvPr id="20" name="Straight Arrow Connector 19"/>
          <p:cNvCxnSpPr>
            <a:stCxn id="15" idx="0"/>
          </p:cNvCxnSpPr>
          <p:nvPr/>
        </p:nvCxnSpPr>
        <p:spPr>
          <a:xfrm flipV="1">
            <a:off x="2644281" y="4308571"/>
            <a:ext cx="1021264" cy="30588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6" idx="0"/>
          </p:cNvCxnSpPr>
          <p:nvPr/>
        </p:nvCxnSpPr>
        <p:spPr>
          <a:xfrm flipV="1">
            <a:off x="3685420" y="4410849"/>
            <a:ext cx="441182" cy="20360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0"/>
          </p:cNvCxnSpPr>
          <p:nvPr/>
        </p:nvCxnSpPr>
        <p:spPr>
          <a:xfrm flipH="1" flipV="1">
            <a:off x="4733422" y="4395861"/>
            <a:ext cx="407364" cy="21859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8" idx="0"/>
          </p:cNvCxnSpPr>
          <p:nvPr/>
        </p:nvCxnSpPr>
        <p:spPr>
          <a:xfrm flipH="1" flipV="1">
            <a:off x="5335492" y="4410849"/>
            <a:ext cx="1426964" cy="20360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839412" y="4272350"/>
                <a:ext cx="113834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5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1500" i="1" kern="1200">
                              <a:solidFill>
                                <a:prstClr val="black"/>
                              </a:solidFill>
                              <a:latin typeface="Cambria Math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p>
                          <m:r>
                            <a:rPr lang="en-US" sz="1500" i="1" kern="1200">
                              <a:solidFill>
                                <a:prstClr val="black"/>
                              </a:solidFill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1500" i="1" kern="1200">
                          <a:solidFill>
                            <a:prstClr val="black"/>
                          </a:solidFill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lang="en-US" sz="15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500" i="1" kern="1200">
                              <a:solidFill>
                                <a:prstClr val="black"/>
                              </a:solidFill>
                              <a:latin typeface="Cambria Math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lang="en-US" sz="1500" i="1" kern="1200">
                              <a:solidFill>
                                <a:prstClr val="black"/>
                              </a:solidFill>
                              <a:latin typeface="Cambria Math" charset="0"/>
                              <a:ea typeface="+mn-ea"/>
                              <a:cs typeface="+mn-cs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en-US" sz="15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12" y="4272350"/>
                <a:ext cx="1138345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4594629" y="4115196"/>
            <a:ext cx="225849" cy="264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551601" y="3234449"/>
            <a:ext cx="225849" cy="264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404410" y="4107801"/>
                <a:ext cx="626165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50" b="1" kern="1200">
                          <a:solidFill>
                            <a:prstClr val="black"/>
                          </a:solidFill>
                          <a:latin typeface="Cambria Math" charset="0"/>
                          <a:ea typeface="+mn-ea"/>
                          <a:cs typeface="+mn-cs"/>
                        </a:rPr>
                        <m:t>𝐙</m:t>
                      </m:r>
                    </m:oMath>
                  </m:oMathPara>
                </a14:m>
                <a:endParaRPr lang="en-US" sz="165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410" y="4107801"/>
                <a:ext cx="626165" cy="34624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9763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5281" y="-52689"/>
            <a:ext cx="8652583" cy="6096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defTabSz="681038"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Conceptual extension of the </a:t>
            </a:r>
            <a:b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canonical model of drivers and passengers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16427" y="517410"/>
            <a:ext cx="6872649" cy="4662098"/>
            <a:chOff x="1488574" y="689879"/>
            <a:chExt cx="9163527" cy="6216131"/>
          </a:xfrm>
        </p:grpSpPr>
        <p:pic>
          <p:nvPicPr>
            <p:cNvPr id="59393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076"/>
            <a:stretch/>
          </p:blipFill>
          <p:spPr bwMode="auto">
            <a:xfrm>
              <a:off x="1828806" y="767712"/>
              <a:ext cx="8823295" cy="6138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1488574" y="689879"/>
              <a:ext cx="536022" cy="35064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4610" fontAlgn="base">
                <a:spcBef>
                  <a:spcPct val="0"/>
                </a:spcBef>
                <a:spcAft>
                  <a:spcPct val="0"/>
                </a:spcAft>
              </a:pPr>
              <a:endParaRPr lang="en-US" sz="900" b="1" kern="1200">
                <a:latin typeface="Arial" pitchFamily="-65" charset="0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71858C7-319E-7646-98AB-F0EED6BB7281}"/>
              </a:ext>
            </a:extLst>
          </p:cNvPr>
          <p:cNvSpPr txBox="1"/>
          <p:nvPr/>
        </p:nvSpPr>
        <p:spPr>
          <a:xfrm rot="16200000">
            <a:off x="7029308" y="1325362"/>
            <a:ext cx="37708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[Kumar,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Warrell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et al. (’20, in press)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Cell +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biorxiv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53188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437415" y="3949474"/>
            <a:ext cx="3339193" cy="1194026"/>
            <a:chOff x="2166257" y="740229"/>
            <a:chExt cx="4452257" cy="15920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216"/>
            <a:stretch/>
          </p:blipFill>
          <p:spPr>
            <a:xfrm>
              <a:off x="2166257" y="846364"/>
              <a:ext cx="4321629" cy="14859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161314" y="740229"/>
              <a:ext cx="457200" cy="415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783"/>
              <a:endParaRPr lang="en-US" sz="1425" kern="1200">
                <a:ea typeface="+mn-ea"/>
                <a:cs typeface="+mn-cs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620486" y="79262"/>
            <a:ext cx="8417378" cy="609600"/>
          </a:xfrm>
          <a:prstGeom prst="rect">
            <a:avLst/>
          </a:prstGeom>
        </p:spPr>
        <p:txBody>
          <a:bodyPr lIns="68579" tIns="34289" rIns="68579" bIns="34289"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defTabSz="681038" eaLnBrk="1" fontAlgn="auto" hangingPunct="1">
              <a:spcAft>
                <a:spcPts val="0"/>
              </a:spcAft>
              <a:defRPr/>
            </a:pPr>
            <a:r>
              <a:rPr lang="en-US" sz="2700" b="0" dirty="0">
                <a:latin typeface="Helvetica Neue" charset="0"/>
                <a:ea typeface="Helvetica Neue" charset="0"/>
                <a:cs typeface="Helvetica Neue" charset="0"/>
              </a:rPr>
              <a:t>PCAWG : most comprehensive resource for </a:t>
            </a:r>
            <a:br>
              <a:rPr lang="en-US" sz="2700" b="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700" b="0" dirty="0">
                <a:latin typeface="Helvetica Neue" charset="0"/>
                <a:ea typeface="Helvetica Neue" charset="0"/>
                <a:cs typeface="Helvetica Neue" charset="0"/>
              </a:rPr>
              <a:t>cancer whole genome analysis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52574" y="1137545"/>
            <a:ext cx="3324034" cy="2727668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1425" kern="1200" dirty="0">
                <a:ea typeface="+mn-ea"/>
                <a:cs typeface="+mn-cs"/>
              </a:rPr>
              <a:t>Project Goals:</a:t>
            </a:r>
          </a:p>
          <a:p>
            <a:pPr defTabSz="685783"/>
            <a:endParaRPr lang="en-US" sz="1425" kern="1200" dirty="0">
              <a:ea typeface="+mn-ea"/>
              <a:cs typeface="+mn-cs"/>
            </a:endParaRPr>
          </a:p>
          <a:p>
            <a:pPr marL="214308" indent="-214308" defTabSz="685783">
              <a:buFont typeface="Arial" charset="0"/>
              <a:buChar char="•"/>
            </a:pPr>
            <a:r>
              <a:rPr lang="en-US" sz="1425" kern="1200" dirty="0">
                <a:ea typeface="+mn-ea"/>
                <a:cs typeface="+mn-cs"/>
              </a:rPr>
              <a:t>To understand role of non-coding regions of cancer genomes in disease progression.</a:t>
            </a:r>
          </a:p>
          <a:p>
            <a:pPr marL="214308" indent="-214308" defTabSz="685783">
              <a:buFont typeface="Arial" charset="0"/>
              <a:buChar char="•"/>
            </a:pPr>
            <a:r>
              <a:rPr lang="en-US" sz="1600" b="1" kern="1200" dirty="0">
                <a:ea typeface="+mn-ea"/>
                <a:cs typeface="+mn-cs"/>
              </a:rPr>
              <a:t>Union of TCGA-ICGC efforts </a:t>
            </a:r>
          </a:p>
          <a:p>
            <a:pPr marL="214308" indent="-214308" defTabSz="685783">
              <a:buFont typeface="Arial" charset="0"/>
              <a:buChar char="•"/>
            </a:pPr>
            <a:endParaRPr lang="en-US" sz="1425" kern="1200" dirty="0">
              <a:ea typeface="+mn-ea"/>
              <a:cs typeface="+mn-cs"/>
            </a:endParaRPr>
          </a:p>
          <a:p>
            <a:pPr marL="214308" indent="-214308" defTabSz="685783">
              <a:buFont typeface="Arial" charset="0"/>
              <a:buChar char="•"/>
            </a:pPr>
            <a:r>
              <a:rPr lang="en-US" sz="1425" kern="1200" dirty="0">
                <a:ea typeface="+mn-ea"/>
                <a:cs typeface="+mn-cs"/>
              </a:rPr>
              <a:t>Jointly analyzing ~2800 whole genome tumor/normal pairs</a:t>
            </a:r>
          </a:p>
          <a:p>
            <a:pPr marL="557199" lvl="1" indent="-214308" defTabSz="685783">
              <a:buFont typeface="Wingdings" charset="2"/>
              <a:buChar char="Ø"/>
            </a:pPr>
            <a:r>
              <a:rPr lang="en-US" sz="1425" kern="1200" dirty="0">
                <a:ea typeface="+mn-ea"/>
                <a:cs typeface="+mn-cs"/>
              </a:rPr>
              <a:t>&gt; 580 researchers	</a:t>
            </a:r>
          </a:p>
          <a:p>
            <a:pPr marL="557199" lvl="1" indent="-214308" defTabSz="685783">
              <a:buFont typeface="Wingdings" charset="2"/>
              <a:buChar char="Ø"/>
            </a:pPr>
            <a:r>
              <a:rPr lang="en-US" sz="1425" kern="1200" dirty="0">
                <a:ea typeface="+mn-ea"/>
                <a:cs typeface="+mn-cs"/>
              </a:rPr>
              <a:t>16 thematic working groups</a:t>
            </a:r>
          </a:p>
          <a:p>
            <a:pPr marL="557199" lvl="1" indent="-214308" defTabSz="685783">
              <a:buFont typeface="Wingdings" charset="2"/>
              <a:buChar char="Ø"/>
            </a:pPr>
            <a:r>
              <a:rPr lang="en-US" sz="1425" kern="1200" dirty="0">
                <a:ea typeface="+mn-ea"/>
                <a:cs typeface="+mn-cs"/>
              </a:rPr>
              <a:t>~30M total somatic SNVs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53" y="1332671"/>
            <a:ext cx="5054770" cy="18410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83" y="3173768"/>
            <a:ext cx="5075681" cy="1008765"/>
          </a:xfrm>
          <a:prstGeom prst="rect">
            <a:avLst/>
          </a:prstGeom>
        </p:spPr>
      </p:pic>
      <p:sp>
        <p:nvSpPr>
          <p:cNvPr id="12" name="Shape 198"/>
          <p:cNvSpPr/>
          <p:nvPr/>
        </p:nvSpPr>
        <p:spPr>
          <a:xfrm>
            <a:off x="497001" y="4464762"/>
            <a:ext cx="2506082" cy="386371"/>
          </a:xfrm>
          <a:prstGeom prst="rect">
            <a:avLst/>
          </a:prstGeom>
          <a:noFill/>
          <a:ln>
            <a:noFill/>
          </a:ln>
        </p:spPr>
        <p:txBody>
          <a:bodyPr wrap="square" lIns="68567" tIns="34274" rIns="68567" bIns="34274" anchor="t" anchorCtr="0">
            <a:noAutofit/>
          </a:bodyPr>
          <a:lstStyle/>
          <a:p>
            <a:pPr defTabSz="685783">
              <a:buSzPct val="25000"/>
            </a:pPr>
            <a:r>
              <a:rPr lang="en-US" sz="900" kern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Adapted from Campbell et. al.</a:t>
            </a:r>
            <a:r>
              <a:rPr lang="en" sz="900" kern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, </a:t>
            </a:r>
            <a:r>
              <a:rPr lang="en-US" sz="900" kern="1200" dirty="0" err="1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bioRxiv</a:t>
            </a:r>
            <a:r>
              <a:rPr lang="en-US" sz="900" kern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 (</a:t>
            </a:r>
            <a:r>
              <a:rPr lang="mr-IN" sz="900" kern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’</a:t>
            </a:r>
            <a:r>
              <a:rPr lang="en" sz="900" kern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1</a:t>
            </a:r>
            <a:r>
              <a:rPr lang="en-US" sz="900" kern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7). </a:t>
            </a:r>
            <a:br>
              <a:rPr lang="en-US" sz="900" kern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</a:br>
            <a:r>
              <a:rPr lang="en-US" sz="900" kern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Now published as Nature 578: 82–93 (2020)</a:t>
            </a:r>
          </a:p>
          <a:p>
            <a:pPr defTabSz="685783">
              <a:buSzPct val="25000"/>
            </a:pPr>
            <a:endParaRPr lang="en-US" sz="900" kern="1200" dirty="0">
              <a:solidFill>
                <a:srgbClr val="808080"/>
              </a:solidFill>
              <a:latin typeface="Helvetica"/>
              <a:ea typeface="Helvetica Neue"/>
              <a:cs typeface="Helvetica"/>
              <a:sym typeface="Helvetica Neue"/>
            </a:endParaRPr>
          </a:p>
          <a:p>
            <a:pPr defTabSz="685783">
              <a:buSzPct val="25000"/>
            </a:pPr>
            <a:endParaRPr lang="en" sz="900" kern="1200" dirty="0">
              <a:solidFill>
                <a:srgbClr val="808080"/>
              </a:solidFill>
              <a:latin typeface="Helvetica"/>
              <a:ea typeface="Helvetica Neue"/>
              <a:cs typeface="Helvetica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56295879"/>
      </p:ext>
    </p:extLst>
  </p:cSld>
  <p:clrMapOvr>
    <a:masterClrMapping/>
  </p:clrMapOvr>
  <p:transition advTm="3132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7697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Using additive effects to compare different categories of variants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334" y="1062838"/>
            <a:ext cx="6211333" cy="3176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9376"/>
          <a:stretch/>
        </p:blipFill>
        <p:spPr>
          <a:xfrm>
            <a:off x="983670" y="4328532"/>
            <a:ext cx="2809507" cy="5859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302" y="4482999"/>
            <a:ext cx="13963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Model: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944" y="4447741"/>
            <a:ext cx="1585246" cy="347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07119" y="4482967"/>
            <a:ext cx="13963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Parameters:</a:t>
            </a:r>
          </a:p>
        </p:txBody>
      </p:sp>
      <p:sp>
        <p:nvSpPr>
          <p:cNvPr id="3" name="Rectangle 2"/>
          <p:cNvSpPr/>
          <p:nvPr/>
        </p:nvSpPr>
        <p:spPr>
          <a:xfrm>
            <a:off x="3349486" y="4834948"/>
            <a:ext cx="119270" cy="119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DA367A-1DF7-9C49-89FC-70087D181010}"/>
              </a:ext>
            </a:extLst>
          </p:cNvPr>
          <p:cNvSpPr/>
          <p:nvPr/>
        </p:nvSpPr>
        <p:spPr>
          <a:xfrm>
            <a:off x="2522764" y="3355522"/>
            <a:ext cx="146957" cy="8836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87905" y="3797347"/>
                <a:ext cx="890195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b="1" kern="1200">
                          <a:solidFill>
                            <a:prstClr val="black"/>
                          </a:solidFill>
                          <a:latin typeface="Cambria Math" charset="0"/>
                          <a:ea typeface="+mn-ea"/>
                          <a:cs typeface="+mn-cs"/>
                        </a:rPr>
                        <m:t>𝐮</m:t>
                      </m:r>
                      <m:r>
                        <a:rPr lang="en-US" sz="900" i="1" kern="1200">
                          <a:solidFill>
                            <a:prstClr val="black"/>
                          </a:solidFill>
                          <a:latin typeface="Cambria Math" charset="0"/>
                          <a:ea typeface="+mn-ea"/>
                          <a:cs typeface="+mn-cs"/>
                        </a:rPr>
                        <m:t>∼</m:t>
                      </m:r>
                      <m:r>
                        <a:rPr lang="en-US" sz="900" i="1" kern="1200">
                          <a:solidFill>
                            <a:prstClr val="black"/>
                          </a:solidFill>
                          <a:latin typeface="Cambria Math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lang="en-US" sz="900" i="1" kern="1200">
                          <a:solidFill>
                            <a:prstClr val="black"/>
                          </a:solidFill>
                          <a:latin typeface="Cambria Math" charset="0"/>
                          <a:ea typeface="+mn-ea"/>
                          <a:cs typeface="+mn-cs"/>
                        </a:rPr>
                        <m:t>(0,</m:t>
                      </m:r>
                      <m:sSubSup>
                        <m:sSubSupPr>
                          <m:ctrlPr>
                            <a:rPr lang="en-US" sz="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lang="en-US" sz="900" i="1" kern="1200">
                              <a:solidFill>
                                <a:prstClr val="black"/>
                              </a:solidFill>
                              <a:latin typeface="Cambria Math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lang="en-US" sz="900" i="1" kern="1200">
                              <a:solidFill>
                                <a:prstClr val="black"/>
                              </a:solidFill>
                              <a:latin typeface="Cambria Math" charset="0"/>
                              <a:ea typeface="+mn-ea"/>
                              <a:cs typeface="+mn-cs"/>
                            </a:rPr>
                            <m:t>𝑢</m:t>
                          </m:r>
                        </m:sub>
                        <m:sup>
                          <m:r>
                            <a:rPr lang="en-US" sz="900" i="1" kern="1200">
                              <a:solidFill>
                                <a:prstClr val="black"/>
                              </a:solidFill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en-US" sz="900" kern="1200">
                          <a:solidFill>
                            <a:prstClr val="black"/>
                          </a:solidFill>
                          <a:latin typeface="Cambria Math" charset="0"/>
                          <a:ea typeface="+mn-ea"/>
                          <a:cs typeface="+mn-cs"/>
                        </a:rPr>
                        <m:t>I</m:t>
                      </m:r>
                      <m:r>
                        <a:rPr lang="en-US" sz="900" i="1" kern="1200">
                          <a:solidFill>
                            <a:prstClr val="black"/>
                          </a:solidFill>
                          <a:latin typeface="Cambria Math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9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5" y="3797347"/>
                <a:ext cx="890195" cy="2308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176369" y="4151209"/>
                <a:ext cx="1769329" cy="9002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105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Variant categories:</a:t>
                </a:r>
              </a:p>
              <a:p>
                <a:pPr defTabSz="685800"/>
                <a14:m>
                  <m:oMath xmlns:m="http://schemas.openxmlformats.org/officeDocument/2006/math">
                    <m:r>
                      <a:rPr lang="en-US" sz="1050" i="1" kern="1200">
                        <a:solidFill>
                          <a:prstClr val="black"/>
                        </a:solidFill>
                        <a:latin typeface="Cambria Math" charset="0"/>
                        <a:ea typeface="+mn-ea"/>
                        <a:cs typeface="+mn-cs"/>
                      </a:rPr>
                      <m:t>𝑘</m:t>
                    </m:r>
                    <m:r>
                      <a:rPr lang="en-US" sz="1050" i="1" kern="1200">
                        <a:solidFill>
                          <a:prstClr val="black"/>
                        </a:solidFill>
                        <a:latin typeface="Cambria Math" charset="0"/>
                        <a:ea typeface="+mn-ea"/>
                        <a:cs typeface="+mn-cs"/>
                      </a:rPr>
                      <m:t>=1</m:t>
                    </m:r>
                  </m:oMath>
                </a14:m>
                <a:r>
                  <a:rPr lang="en-US" sz="105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lang="en-US" sz="1050" b="1" kern="1200" dirty="0">
                    <a:solidFill>
                      <a:srgbClr val="C00000"/>
                    </a:solidFill>
                    <a:latin typeface="Calibri" panose="020F0502020204030204"/>
                    <a:ea typeface="+mn-ea"/>
                    <a:cs typeface="+mn-cs"/>
                  </a:rPr>
                  <a:t>coding drivers</a:t>
                </a:r>
              </a:p>
              <a:p>
                <a:pPr defTabSz="685800"/>
                <a14:m>
                  <m:oMath xmlns:m="http://schemas.openxmlformats.org/officeDocument/2006/math">
                    <m:r>
                      <a:rPr lang="en-US" sz="1050" i="1" kern="1200">
                        <a:solidFill>
                          <a:prstClr val="black"/>
                        </a:solidFill>
                        <a:latin typeface="Cambria Math" charset="0"/>
                        <a:ea typeface="+mn-ea"/>
                        <a:cs typeface="+mn-cs"/>
                      </a:rPr>
                      <m:t>𝑘</m:t>
                    </m:r>
                    <m:r>
                      <a:rPr lang="en-US" sz="1050" i="1" kern="1200">
                        <a:solidFill>
                          <a:prstClr val="black"/>
                        </a:solidFill>
                        <a:latin typeface="Cambria Math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r>
                  <a:rPr lang="en-US" sz="105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: coding other</a:t>
                </a:r>
              </a:p>
              <a:p>
                <a:pPr defTabSz="685800"/>
                <a14:m>
                  <m:oMath xmlns:m="http://schemas.openxmlformats.org/officeDocument/2006/math">
                    <m:r>
                      <a:rPr lang="en-US" sz="1050" i="1" kern="1200">
                        <a:solidFill>
                          <a:prstClr val="black"/>
                        </a:solidFill>
                        <a:latin typeface="Cambria Math" charset="0"/>
                        <a:ea typeface="+mn-ea"/>
                        <a:cs typeface="+mn-cs"/>
                      </a:rPr>
                      <m:t>𝑘</m:t>
                    </m:r>
                    <m:r>
                      <a:rPr lang="en-US" sz="1050" i="1" kern="1200">
                        <a:solidFill>
                          <a:prstClr val="black"/>
                        </a:solidFill>
                        <a:latin typeface="Cambria Math" charset="0"/>
                        <a:ea typeface="+mn-ea"/>
                        <a:cs typeface="+mn-cs"/>
                      </a:rPr>
                      <m:t>=3</m:t>
                    </m:r>
                  </m:oMath>
                </a14:m>
                <a:r>
                  <a:rPr lang="en-US" sz="105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lang="en-US" sz="1050" b="1" kern="1200" dirty="0">
                    <a:solidFill>
                      <a:srgbClr val="00B050"/>
                    </a:solidFill>
                    <a:latin typeface="Calibri" panose="020F0502020204030204"/>
                    <a:ea typeface="+mn-ea"/>
                    <a:cs typeface="+mn-cs"/>
                  </a:rPr>
                  <a:t>promoters</a:t>
                </a:r>
              </a:p>
              <a:p>
                <a:pPr defTabSz="685800"/>
                <a14:m>
                  <m:oMath xmlns:m="http://schemas.openxmlformats.org/officeDocument/2006/math">
                    <m:r>
                      <a:rPr lang="en-US" sz="1050" i="1" kern="1200">
                        <a:solidFill>
                          <a:prstClr val="black"/>
                        </a:solidFill>
                        <a:latin typeface="Cambria Math" charset="0"/>
                        <a:ea typeface="+mn-ea"/>
                        <a:cs typeface="+mn-cs"/>
                      </a:rPr>
                      <m:t>𝑘</m:t>
                    </m:r>
                    <m:r>
                      <a:rPr lang="en-US" sz="1050" i="1" kern="1200">
                        <a:solidFill>
                          <a:prstClr val="black"/>
                        </a:solidFill>
                        <a:latin typeface="Cambria Math" charset="0"/>
                        <a:ea typeface="+mn-ea"/>
                        <a:cs typeface="+mn-cs"/>
                      </a:rPr>
                      <m:t>=4</m:t>
                    </m:r>
                  </m:oMath>
                </a14:m>
                <a:r>
                  <a:rPr lang="en-US" sz="105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lang="en-US" sz="1050" b="1" kern="1200" dirty="0">
                    <a:solidFill>
                      <a:srgbClr val="002060"/>
                    </a:solidFill>
                    <a:latin typeface="Calibri" panose="020F0502020204030204"/>
                    <a:ea typeface="+mn-ea"/>
                    <a:cs typeface="+mn-cs"/>
                  </a:rPr>
                  <a:t>other non-coding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369" y="4151209"/>
                <a:ext cx="1769329" cy="900246"/>
              </a:xfrm>
              <a:prstGeom prst="rect">
                <a:avLst/>
              </a:prstGeom>
              <a:blipFill>
                <a:blip r:embed="rId6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64E6734-B73C-C648-B366-EE7E3C2486F1}"/>
              </a:ext>
            </a:extLst>
          </p:cNvPr>
          <p:cNvSpPr txBox="1"/>
          <p:nvPr/>
        </p:nvSpPr>
        <p:spPr>
          <a:xfrm rot="16200000">
            <a:off x="7135444" y="1390098"/>
            <a:ext cx="37708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[Kumar,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Warrell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et al. (’20, in press)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Cell +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biorxiv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06215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45C0C237-116B-B847-9A0D-9B85056A09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99" t="58254" r="57966" b="25738"/>
          <a:stretch/>
        </p:blipFill>
        <p:spPr>
          <a:xfrm>
            <a:off x="440871" y="1049110"/>
            <a:ext cx="3314701" cy="366168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C564A518-E6B7-D24B-99F2-7D84A9BE0A29}"/>
              </a:ext>
            </a:extLst>
          </p:cNvPr>
          <p:cNvSpPr txBox="1">
            <a:spLocks/>
          </p:cNvSpPr>
          <p:nvPr/>
        </p:nvSpPr>
        <p:spPr bwMode="auto">
          <a:xfrm>
            <a:off x="258581" y="128590"/>
            <a:ext cx="874676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27" tIns="34264" rIns="68527" bIns="34264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34171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700" kern="12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Overall additive variance increase for multiple cancer cohorts in PCAWG with the inclusion of passengers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FCB639-55A7-2046-83AE-EB75C84A2CE2}"/>
              </a:ext>
            </a:extLst>
          </p:cNvPr>
          <p:cNvSpPr txBox="1"/>
          <p:nvPr/>
        </p:nvSpPr>
        <p:spPr>
          <a:xfrm>
            <a:off x="6238958" y="1359462"/>
            <a:ext cx="22346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ncrease in the variance from ~50% using drivers alone to ~59% with putative passengers included, averaged across all cohorts.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A screen shot of a computer&#10;&#10;Description automatically generated">
            <a:extLst>
              <a:ext uri="{FF2B5EF4-FFF2-40B4-BE49-F238E27FC236}">
                <a16:creationId xmlns:a16="http://schemas.microsoft.com/office/drawing/2014/main" id="{A54B8DE8-BDC9-2B4A-8E90-27B1A3946A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407" t="58254" b="35240"/>
          <a:stretch/>
        </p:blipFill>
        <p:spPr>
          <a:xfrm>
            <a:off x="4048818" y="1191909"/>
            <a:ext cx="1896894" cy="20006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12106D-2F93-5A4D-BE13-1436EA16E105}"/>
              </a:ext>
            </a:extLst>
          </p:cNvPr>
          <p:cNvSpPr txBox="1"/>
          <p:nvPr/>
        </p:nvSpPr>
        <p:spPr>
          <a:xfrm rot="16200000">
            <a:off x="7135444" y="1390098"/>
            <a:ext cx="37708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[Kumar,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Warrell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et al. (’20, in press)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Cell +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biorxiv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]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FBEEDA-B465-3E4F-8DCB-CC65E21FA9BB}"/>
              </a:ext>
            </a:extLst>
          </p:cNvPr>
          <p:cNvSpPr/>
          <p:nvPr/>
        </p:nvSpPr>
        <p:spPr>
          <a:xfrm>
            <a:off x="440871" y="1140977"/>
            <a:ext cx="950959" cy="4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705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heme/theme1.xml><?xml version="1.0" encoding="utf-8"?>
<a:theme xmlns:a="http://schemas.openxmlformats.org/drawingml/2006/main" name="MBGLab-Basic-w-Lectures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utline-Style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5298</TotalTime>
  <Words>2301</Words>
  <Application>Microsoft Macintosh PowerPoint</Application>
  <PresentationFormat>On-screen Show (16:9)</PresentationFormat>
  <Paragraphs>258</Paragraphs>
  <Slides>30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Courier New</vt:lpstr>
      <vt:lpstr>Helvetica</vt:lpstr>
      <vt:lpstr>Helvetica Neue</vt:lpstr>
      <vt:lpstr>Lucida Grande</vt:lpstr>
      <vt:lpstr>Merriweather Sans</vt:lpstr>
      <vt:lpstr>Wingdings</vt:lpstr>
      <vt:lpstr>MBGLab-Basic-w-Lectures</vt:lpstr>
      <vt:lpstr>Outline-Style-20160605</vt:lpstr>
      <vt:lpstr>Basic-template-i0jhhsb-20160605</vt:lpstr>
      <vt:lpstr>6_Office Theme</vt:lpstr>
      <vt:lpstr>1_Basic-template-i0jhhsb-20160605</vt:lpstr>
      <vt:lpstr>Measuring the Impact of Non-coding Mutations:  Repurposing an Additive Effects Model &amp; Developing New Annotations</vt:lpstr>
      <vt:lpstr>Dark Matter of the Genome</vt:lpstr>
      <vt:lpstr>Measuring the Impact of Non-coding Mutations:  Repurposing an Additive Effects Model &amp; Developing New Annotations</vt:lpstr>
      <vt:lpstr>Measuring the Impact of Non-coding Mutations:  Repurposing an Additive Effects Model &amp; Developing New Annotations</vt:lpstr>
      <vt:lpstr>Relating Germline Missing Heritability to Cancer Studies</vt:lpstr>
      <vt:lpstr>PowerPoint Presentation</vt:lpstr>
      <vt:lpstr>PowerPoint Presentation</vt:lpstr>
      <vt:lpstr>Using additive effects to compare different categories of variants</vt:lpstr>
      <vt:lpstr>PowerPoint Presentation</vt:lpstr>
      <vt:lpstr>PowerPoint Presentation</vt:lpstr>
      <vt:lpstr>Recasting the additive effects model in a predictive context: Best Linear Unbiased Predictor (BLUP) analysis</vt:lpstr>
      <vt:lpstr>Measuring the Impact of Non-coding Mutations:  Repurposing the Additive Effects Model &amp; Developing New Annotations to Assess Variants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Measuring the Impact of Non-coding Mutations:  Repurposing the Additive Effects Model &amp; Developing New Annotations to Assess Variants</vt:lpstr>
      <vt:lpstr>PowerPoint Presentation</vt:lpstr>
      <vt:lpstr>The population of functional uORFs may be significant</vt:lpstr>
      <vt:lpstr>Prediction &amp; validation of  functional uORFs using 89 features</vt:lpstr>
      <vt:lpstr>A comprehensive catalog of functional uORFs</vt:lpstr>
      <vt:lpstr>Measuring the Impact of Non-coding Mutations:  Repurposing the Additive Effects Model &amp; Developing New Annotations to Assess Variants</vt:lpstr>
      <vt:lpstr>Measuring the Impact of Non-coding Mutations:  Repurposing an Additive Effects Model &amp; Developing New Annotations</vt:lpstr>
      <vt:lpstr>PowerPoint Presentation</vt:lpstr>
      <vt:lpstr>PowerPoint Presentation</vt:lpstr>
      <vt:lpstr>Info about this talk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Genomics &amp; Data Science:  Approaches to identifying key variants through functional impact &amp; recurrence</dc:title>
  <dc:subject/>
  <dc:creator/>
  <cp:keywords/>
  <dc:description/>
  <cp:lastModifiedBy>Gerstein, Mark</cp:lastModifiedBy>
  <cp:revision>291</cp:revision>
  <dcterms:modified xsi:type="dcterms:W3CDTF">2020-02-10T03:13:14Z</dcterms:modified>
  <cp:category/>
</cp:coreProperties>
</file>