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26" r:id="rId3"/>
    <p:sldId id="312" r:id="rId4"/>
    <p:sldId id="323" r:id="rId5"/>
    <p:sldId id="325" r:id="rId6"/>
    <p:sldId id="324" r:id="rId7"/>
    <p:sldId id="260" r:id="rId8"/>
    <p:sldId id="261" r:id="rId9"/>
    <p:sldId id="304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319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303" r:id="rId55"/>
    <p:sldId id="322" r:id="rId5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6F572C-48AC-48AE-8AB3-D82C7E1719E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2631-BC59-410E-AAAE-6C8315F5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6DA709-0457-44BE-A09A-360ACB5B74F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77963A-7A3C-454E-8B2D-1720EBEE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DDD-7998-49F5-B343-2BCBFECDB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F012-9FEB-40DF-B2EC-8FF3E003679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ertabelo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s.usfca.edu/~galles/visualization/BTree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117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Databases Biosciences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97263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/>
              <a:t>Kei Cheung, Ph.D.</a:t>
            </a:r>
          </a:p>
          <a:p>
            <a:r>
              <a:rPr lang="en-US" sz="3200" dirty="0"/>
              <a:t>Professor</a:t>
            </a:r>
          </a:p>
          <a:p>
            <a:r>
              <a:rPr lang="en-US" sz="3200" dirty="0"/>
              <a:t>Department of Emergency Medicine</a:t>
            </a:r>
          </a:p>
          <a:p>
            <a:r>
              <a:rPr lang="en-US" sz="3200" dirty="0"/>
              <a:t>Yale Center for Medical Informatics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948990" y="638175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CBB 752 (1/29/2020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008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 (SQL database)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relational model was introduced by E.F. </a:t>
            </a:r>
            <a:r>
              <a:rPr lang="en-US" dirty="0" err="1"/>
              <a:t>Codd</a:t>
            </a:r>
            <a:r>
              <a:rPr lang="en-US" dirty="0"/>
              <a:t> in 1970, which is based on the mathematical set theory</a:t>
            </a:r>
          </a:p>
          <a:p>
            <a:r>
              <a:rPr lang="en-US" dirty="0"/>
              <a:t>A relational database management system (RDBMS) is a computer application (software) of the relational data model (e.g., MS </a:t>
            </a:r>
            <a:r>
              <a:rPr lang="en-US" dirty="0" err="1"/>
              <a:t>SQLServer</a:t>
            </a:r>
            <a:r>
              <a:rPr lang="en-US" dirty="0"/>
              <a:t>, MySQL, Oracle, …)</a:t>
            </a:r>
          </a:p>
          <a:p>
            <a:r>
              <a:rPr lang="en-US" dirty="0"/>
              <a:t>It has become an industry standard with a standard </a:t>
            </a:r>
            <a:r>
              <a:rPr lang="en-US"/>
              <a:t>query language (SQL)</a:t>
            </a:r>
            <a:endParaRPr lang="en-US" dirty="0"/>
          </a:p>
          <a:p>
            <a:r>
              <a:rPr lang="en-US" dirty="0"/>
              <a:t>Relational databases have widely been used to manage data in different domains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Relational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table (relation) represents some class of objects (e.g., patients, doctors, drugs, hospitals)</a:t>
            </a:r>
          </a:p>
          <a:p>
            <a:r>
              <a:rPr lang="en-US" dirty="0"/>
              <a:t>Each table consists of columns (attributes) and rows (tuples). </a:t>
            </a:r>
          </a:p>
          <a:p>
            <a:pPr lvl="1"/>
            <a:r>
              <a:rPr lang="en-US" dirty="0"/>
              <a:t>Each column represents some attribute of the object represented by the table (e.g., patient id, patient name)</a:t>
            </a:r>
          </a:p>
          <a:p>
            <a:pPr lvl="1"/>
            <a:r>
              <a:rPr lang="en-US" dirty="0"/>
              <a:t>Each row corresponds to an instance of the object represented by the table (e.g., each row in the Patient table represents a patient who has a specific patient id and name.)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8229600" cy="1143000"/>
          </a:xfrm>
        </p:spPr>
        <p:txBody>
          <a:bodyPr/>
          <a:lstStyle/>
          <a:p>
            <a:r>
              <a:rPr lang="en-US" dirty="0"/>
              <a:t>How to organize data into tables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2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key: Every table should have a primary key comprising a single or multiple columns that contain unique values. A primary key is the unique identifier of a table row (e.g., “sample id” is the primary key for the </a:t>
            </a:r>
            <a:r>
              <a:rPr lang="en-US" b="1" dirty="0"/>
              <a:t>Sample </a:t>
            </a:r>
            <a:r>
              <a:rPr lang="en-US" dirty="0"/>
              <a:t>table)</a:t>
            </a:r>
          </a:p>
          <a:p>
            <a:r>
              <a:rPr lang="en-US" dirty="0"/>
              <a:t>Foreign key: it is a key taken from a different table. For example, in the </a:t>
            </a:r>
            <a:r>
              <a:rPr lang="en-US" b="1" dirty="0"/>
              <a:t>Experiment </a:t>
            </a:r>
            <a:r>
              <a:rPr lang="en-US" dirty="0"/>
              <a:t>table, the “sample id” is the foreign key to the </a:t>
            </a:r>
            <a:r>
              <a:rPr lang="en-US" b="1" dirty="0"/>
              <a:t>Sample </a:t>
            </a:r>
            <a:r>
              <a:rPr lang="en-US" dirty="0"/>
              <a:t>table.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58527"/>
              </p:ext>
            </p:extLst>
          </p:nvPr>
        </p:nvGraphicFramePr>
        <p:xfrm>
          <a:off x="2438400" y="1828800"/>
          <a:ext cx="48365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effectLst/>
                        </a:rPr>
                        <a:t>Student ID</a:t>
                      </a:r>
                      <a:endParaRPr lang="en-US" dirty="0"/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marL="22860" marR="22860" marT="22860" marB="228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Panipat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Jammu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381001"/>
            <a:ext cx="801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Addition, Deletion and Modification Anomalies</a:t>
            </a:r>
          </a:p>
        </p:txBody>
      </p:sp>
    </p:spTree>
    <p:extLst>
      <p:ext uri="{BB962C8B-B14F-4D97-AF65-F5344CB8AC3E}">
        <p14:creationId xmlns:p14="http://schemas.microsoft.com/office/powerpoint/2010/main" val="39265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Normalization is a </a:t>
            </a:r>
            <a:r>
              <a:rPr lang="en-US" i="1" dirty="0"/>
              <a:t>process</a:t>
            </a:r>
            <a:r>
              <a:rPr lang="en-US" dirty="0"/>
              <a:t> in which we systematically organize columns and tables to eliminate anomalies due to data redundancy</a:t>
            </a:r>
          </a:p>
          <a:p>
            <a:r>
              <a:rPr lang="en-US" dirty="0"/>
              <a:t>It involves decomposing a (de-normalized) table into less redundant (smaller) tables without losing information</a:t>
            </a:r>
          </a:p>
          <a:p>
            <a:r>
              <a:rPr lang="en-US" dirty="0"/>
              <a:t>The objective is to isolate data so that additions, deletions, modifications of data can be made in just one table and then propagated to other tables using foreign keys.</a:t>
            </a:r>
          </a:p>
          <a:p>
            <a:r>
              <a:rPr lang="en-US" dirty="0"/>
              <a:t>Normalization is a trade-off between data redundancy and performance. </a:t>
            </a:r>
          </a:p>
          <a:p>
            <a:pPr lvl="1"/>
            <a:r>
              <a:rPr lang="en-US" dirty="0"/>
              <a:t>Normalizing a table reduces data redundancy but introduces the need for joins when all of the data is required for a report query.</a:t>
            </a:r>
          </a:p>
          <a:p>
            <a:r>
              <a:rPr lang="en-US" b="1" dirty="0"/>
              <a:t>Normal Form</a:t>
            </a:r>
            <a:r>
              <a:rPr lang="en-US" dirty="0"/>
              <a:t>: A set of tables free from a certain set of addition, deletion and modification anomalies.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Normal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normal form (1NF)</a:t>
            </a:r>
          </a:p>
          <a:p>
            <a:r>
              <a:rPr lang="en-US" b="1" dirty="0"/>
              <a:t>Second normal form (2NF)</a:t>
            </a:r>
          </a:p>
          <a:p>
            <a:r>
              <a:rPr lang="en-US" b="1" dirty="0"/>
              <a:t>Third normal form (3NF)</a:t>
            </a:r>
          </a:p>
          <a:p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normal form (BCNF)</a:t>
            </a:r>
          </a:p>
          <a:p>
            <a:r>
              <a:rPr lang="en-US" dirty="0"/>
              <a:t>Fourth normal form (4NF)</a:t>
            </a:r>
          </a:p>
          <a:p>
            <a:r>
              <a:rPr lang="en-US" dirty="0"/>
              <a:t>Fifth normal form (5NF)</a:t>
            </a:r>
          </a:p>
          <a:p>
            <a:r>
              <a:rPr lang="en-US" dirty="0"/>
              <a:t>Domain-Key normal form (DK/NF)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column value must be a single value only.</a:t>
            </a:r>
          </a:p>
          <a:p>
            <a:r>
              <a:rPr lang="en-US" dirty="0"/>
              <a:t>All values for a given column must be of the same data type.</a:t>
            </a:r>
          </a:p>
          <a:p>
            <a:r>
              <a:rPr lang="en-US" dirty="0"/>
              <a:t>Each column name must be unique.</a:t>
            </a:r>
          </a:p>
          <a:p>
            <a:r>
              <a:rPr lang="en-US" dirty="0"/>
              <a:t>The order of columns is insignificant</a:t>
            </a:r>
          </a:p>
          <a:p>
            <a:r>
              <a:rPr lang="en-US" dirty="0"/>
              <a:t>The order of the rows is insignificant</a:t>
            </a:r>
          </a:p>
          <a:p>
            <a:r>
              <a:rPr lang="en-US" dirty="0"/>
              <a:t>No two rows in a table can be identical.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506216"/>
              </p:ext>
            </p:extLst>
          </p:nvPr>
        </p:nvGraphicFramePr>
        <p:xfrm>
          <a:off x="1981200" y="1600200"/>
          <a:ext cx="49377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table is in second normal form (2NF) if it is in 1NF and if all of its non-key columns are dependent on all of the </a:t>
            </a:r>
            <a:r>
              <a:rPr lang="en-US" i="1" dirty="0"/>
              <a:t>key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table is in second normal form if it is free from partial-key dependencies </a:t>
            </a:r>
          </a:p>
          <a:p>
            <a:r>
              <a:rPr lang="en-US" dirty="0"/>
              <a:t>Tables that have a single column for a key are automatically in 2NF. </a:t>
            </a:r>
          </a:p>
          <a:p>
            <a:pPr lvl="1"/>
            <a:r>
              <a:rPr lang="en-US" dirty="0"/>
              <a:t>This is one reason why we often use artificial identifiers (non-composite keys) as keys. </a:t>
            </a:r>
          </a:p>
          <a:p>
            <a:r>
              <a:rPr lang="en-US" dirty="0"/>
              <a:t>To achieve second normal form, we may need to split a table into multiple tables and match rows between tables using primary and foreign keys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A859-AE52-463B-B866-49762360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</a:t>
            </a:r>
            <a:r>
              <a:rPr lang="en-US" baseline="30000" dirty="0"/>
              <a:t>th</a:t>
            </a:r>
            <a:r>
              <a:rPr lang="en-US" dirty="0"/>
              <a:t> paradigm: data-intensive scientific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BE10-CCDC-4C1D-9385-5CA07799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6112"/>
            <a:ext cx="7053197" cy="4397006"/>
          </a:xfrm>
        </p:spPr>
        <p:txBody>
          <a:bodyPr/>
          <a:lstStyle/>
          <a:p>
            <a:r>
              <a:rPr lang="en-US" dirty="0"/>
              <a:t>It expands the vision of Jim Gray (Mr. Database)</a:t>
            </a:r>
          </a:p>
          <a:p>
            <a:r>
              <a:rPr lang="en-US" dirty="0"/>
              <a:t>His vision of a Personal </a:t>
            </a:r>
            <a:r>
              <a:rPr lang="en-US" dirty="0" err="1"/>
              <a:t>Memex</a:t>
            </a:r>
            <a:r>
              <a:rPr lang="en-US" dirty="0"/>
              <a:t> as well as a World </a:t>
            </a:r>
            <a:r>
              <a:rPr lang="en-US" dirty="0" err="1"/>
              <a:t>Memex</a:t>
            </a:r>
            <a:endParaRPr lang="en-US" dirty="0"/>
          </a:p>
          <a:p>
            <a:pPr lvl="1"/>
            <a:r>
              <a:rPr lang="en-US" dirty="0" err="1"/>
              <a:t>Memex</a:t>
            </a:r>
            <a:r>
              <a:rPr lang="en-US" dirty="0"/>
              <a:t> (originally coined by </a:t>
            </a:r>
            <a:r>
              <a:rPr lang="en-US" dirty="0" err="1"/>
              <a:t>Vannevar</a:t>
            </a:r>
            <a:r>
              <a:rPr lang="en-US"/>
              <a:t> Bush </a:t>
            </a:r>
            <a:r>
              <a:rPr lang="en-US" dirty="0"/>
              <a:t>in 1945) is a device in which an individual stores all his books, records, and communications</a:t>
            </a:r>
          </a:p>
        </p:txBody>
      </p:sp>
      <p:pic>
        <p:nvPicPr>
          <p:cNvPr id="1026" name="Picture 2" descr="Image result for jim gray yacht">
            <a:extLst>
              <a:ext uri="{FF2B5EF4-FFF2-40B4-BE49-F238E27FC236}">
                <a16:creationId xmlns:a16="http://schemas.microsoft.com/office/drawing/2014/main" id="{4B5BDF3C-2B79-4280-9023-C4FADB7E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18" y="1473567"/>
            <a:ext cx="2804508" cy="40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08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84547"/>
              </p:ext>
            </p:extLst>
          </p:nvPr>
        </p:nvGraphicFramePr>
        <p:xfrm>
          <a:off x="1905000" y="1549400"/>
          <a:ext cx="5486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064218"/>
              </p:ext>
            </p:extLst>
          </p:nvPr>
        </p:nvGraphicFramePr>
        <p:xfrm>
          <a:off x="1884947" y="3576735"/>
          <a:ext cx="32932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053">
                  <a:extLst>
                    <a:ext uri="{9D8B030D-6E8A-4147-A177-3AD203B41FA5}">
                      <a16:colId xmlns:a16="http://schemas.microsoft.com/office/drawing/2014/main" val="3730494334"/>
                    </a:ext>
                  </a:extLst>
                </a:gridCol>
                <a:gridCol w="109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Enroll_id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Example</a:t>
            </a:r>
          </a:p>
        </p:txBody>
      </p:sp>
    </p:spTree>
    <p:extLst>
      <p:ext uri="{BB962C8B-B14F-4D97-AF65-F5344CB8AC3E}">
        <p14:creationId xmlns:p14="http://schemas.microsoft.com/office/powerpoint/2010/main" val="36478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90485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non-primary key column must be dependent on primary key </a:t>
            </a:r>
          </a:p>
          <a:p>
            <a:r>
              <a:rPr lang="en-US" dirty="0"/>
              <a:t>There should not be the case that a non-primary key column is determined by another non-primary key (</a:t>
            </a:r>
            <a:r>
              <a:rPr lang="en-US" i="1" dirty="0"/>
              <a:t>transitive dependency)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Student (</a:t>
            </a:r>
            <a:r>
              <a:rPr lang="en-US" u="sng" dirty="0"/>
              <a:t>ID</a:t>
            </a:r>
            <a:r>
              <a:rPr lang="en-US" dirty="0"/>
              <a:t>, Name, DOB, City, State, Zip)</a:t>
            </a:r>
          </a:p>
          <a:p>
            <a:r>
              <a:rPr lang="en-US" i="1" dirty="0"/>
              <a:t>A table is in 3NF if the following are true:</a:t>
            </a:r>
          </a:p>
          <a:p>
            <a:pPr lvl="1"/>
            <a:r>
              <a:rPr lang="en-US" i="1" dirty="0"/>
              <a:t>it is in 2NF  </a:t>
            </a:r>
          </a:p>
          <a:p>
            <a:pPr lvl="1"/>
            <a:r>
              <a:rPr lang="en-US" i="1" dirty="0"/>
              <a:t>All transitive dependencies </a:t>
            </a:r>
            <a:r>
              <a:rPr lang="en-US" dirty="0"/>
              <a:t>are removed</a:t>
            </a:r>
          </a:p>
          <a:p>
            <a:pPr marL="0" indent="0">
              <a:buNone/>
            </a:pPr>
            <a:r>
              <a:rPr lang="en-US" dirty="0"/>
              <a:t>Student (</a:t>
            </a:r>
            <a:r>
              <a:rPr lang="en-US" u="sng" dirty="0"/>
              <a:t>ID</a:t>
            </a:r>
            <a:r>
              <a:rPr lang="en-US" dirty="0"/>
              <a:t>, Name, DOB, Zip)</a:t>
            </a:r>
          </a:p>
          <a:p>
            <a:pPr marL="0" indent="0">
              <a:buNone/>
            </a:pPr>
            <a:r>
              <a:rPr lang="en-US" dirty="0"/>
              <a:t>Address (</a:t>
            </a:r>
            <a:r>
              <a:rPr lang="en-US" u="sng" dirty="0"/>
              <a:t>Zip</a:t>
            </a:r>
            <a:r>
              <a:rPr lang="en-US" dirty="0"/>
              <a:t>, City, State)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3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35" y="2495938"/>
            <a:ext cx="8276253" cy="1143000"/>
          </a:xfrm>
        </p:spPr>
        <p:txBody>
          <a:bodyPr>
            <a:normAutofit/>
          </a:bodyPr>
          <a:lstStyle/>
          <a:p>
            <a:r>
              <a:rPr lang="en-US" dirty="0"/>
              <a:t>Entity Relationship Diagram (ERD)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2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data model associated with a diagrammatic method (P. Chen 1976) used to conduct/view data modeling</a:t>
            </a:r>
          </a:p>
          <a:p>
            <a:r>
              <a:rPr lang="en-US" dirty="0"/>
              <a:t>It describes the attributes of and the relationship between entities (data objects)</a:t>
            </a:r>
          </a:p>
          <a:p>
            <a:r>
              <a:rPr lang="en-US" dirty="0"/>
              <a:t>DBA uses ERD to perform data modeling and explain the diagram to stakeholders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Components of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Entity </a:t>
            </a:r>
            <a:r>
              <a:rPr lang="en-US" dirty="0"/>
              <a:t>represents a collection of objects in the real world (e.g., person, place, event)</a:t>
            </a:r>
          </a:p>
          <a:p>
            <a:r>
              <a:rPr lang="en-US" b="1" dirty="0"/>
              <a:t>Attribute</a:t>
            </a:r>
            <a:r>
              <a:rPr lang="en-US" dirty="0"/>
              <a:t> is a named property or characteristic of an entity</a:t>
            </a:r>
          </a:p>
          <a:p>
            <a:r>
              <a:rPr lang="en-US" b="1" dirty="0"/>
              <a:t>Relationship</a:t>
            </a:r>
            <a:r>
              <a:rPr lang="en-US" dirty="0"/>
              <a:t> is an association between the instances of one or more entities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expresses the minimum and maximum number of occurrences of one entity for a single occurrence of the other</a:t>
            </a:r>
          </a:p>
          <a:p>
            <a:pPr lvl="1"/>
            <a:r>
              <a:rPr lang="en-US" dirty="0"/>
              <a:t>One-to-One (1:1)</a:t>
            </a:r>
          </a:p>
          <a:p>
            <a:pPr lvl="1"/>
            <a:r>
              <a:rPr lang="en-US" dirty="0"/>
              <a:t>One-to-Many (1:N)</a:t>
            </a:r>
          </a:p>
          <a:p>
            <a:pPr lvl="1"/>
            <a:r>
              <a:rPr lang="en-US" dirty="0"/>
              <a:t>Many-to-Many (M:N)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84269" y="404785"/>
            <a:ext cx="6400800" cy="5984816"/>
            <a:chOff x="1524000" y="844753"/>
            <a:chExt cx="6400800" cy="5984816"/>
          </a:xfrm>
        </p:grpSpPr>
        <p:pic>
          <p:nvPicPr>
            <p:cNvPr id="1026" name="Picture 2" descr="http://www.siue.edu/%7Edbock/cmis450/sqlnotes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44753"/>
              <a:ext cx="6400800" cy="59848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62200" y="1014351"/>
              <a:ext cx="4191000" cy="738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5477"/>
            <a:ext cx="8229600" cy="1143000"/>
          </a:xfrm>
        </p:spPr>
        <p:txBody>
          <a:bodyPr/>
          <a:lstStyle/>
          <a:p>
            <a:r>
              <a:rPr lang="en-US" dirty="0"/>
              <a:t>Example ERD (Hospital Database)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2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Vertabelo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https://www.vertabelo.com/)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997" b="8997"/>
          <a:stretch>
            <a:fillRect/>
          </a:stretch>
        </p:blipFill>
        <p:spPr>
          <a:xfrm>
            <a:off x="838200" y="1825625"/>
            <a:ext cx="10041292" cy="4155070"/>
          </a:xfrm>
        </p:spPr>
      </p:pic>
    </p:spTree>
    <p:extLst>
      <p:ext uri="{BB962C8B-B14F-4D97-AF65-F5344CB8AC3E}">
        <p14:creationId xmlns:p14="http://schemas.microsoft.com/office/powerpoint/2010/main" val="1874757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A7C4-87D5-4481-A7C4-DC95D8D1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A13B-F2CE-457D-A24F-33DA0013E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data structure that is added to a file to provide faster access to the data (search)</a:t>
            </a:r>
          </a:p>
          <a:p>
            <a:r>
              <a:rPr lang="en-US" dirty="0"/>
              <a:t>It reduces the number of block that the DBMS has to check</a:t>
            </a:r>
          </a:p>
        </p:txBody>
      </p:sp>
    </p:spTree>
    <p:extLst>
      <p:ext uri="{BB962C8B-B14F-4D97-AF65-F5344CB8AC3E}">
        <p14:creationId xmlns:p14="http://schemas.microsoft.com/office/powerpoint/2010/main" val="3992604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6F33-5306-4BE9-AC8B-FE3D69F8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data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327A-D86D-4C02-8340-ED00D260B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contains a search key and a pointer</a:t>
            </a:r>
          </a:p>
          <a:p>
            <a:r>
              <a:rPr lang="en-US" dirty="0"/>
              <a:t>Search key – an attribute or set of attributes that is used to look up the records in a file</a:t>
            </a:r>
          </a:p>
          <a:p>
            <a:r>
              <a:rPr lang="en-US" dirty="0"/>
              <a:t>Pointer – contains the address of where the data is stored in memory.</a:t>
            </a:r>
          </a:p>
          <a:p>
            <a:r>
              <a:rPr lang="en-US" dirty="0"/>
              <a:t>It can be compared to the card catalog system used in the libraries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9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and life sciences data sources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88" y="1502602"/>
            <a:ext cx="7673617" cy="33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4526" y="5213684"/>
            <a:ext cx="7890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4Vs: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Volume – high-throughput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Variety – diverse data types, different formats, structured vs. unstructured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Velocity – data streaming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Veracity – trust worthiness of data</a:t>
            </a:r>
          </a:p>
        </p:txBody>
      </p:sp>
    </p:spTree>
    <p:extLst>
      <p:ext uri="{BB962C8B-B14F-4D97-AF65-F5344CB8AC3E}">
        <p14:creationId xmlns:p14="http://schemas.microsoft.com/office/powerpoint/2010/main" val="4138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A595-F7A1-4233-BDBE-CC75F786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indices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E1A7-62AE-4963-8A96-7912EB7B5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Ordered index (primary index or clustering index) – which is used to access data sorted by order of values</a:t>
            </a:r>
          </a:p>
          <a:p>
            <a:r>
              <a:rPr lang="en-US" dirty="0"/>
              <a:t>Hash index (secondary index or non-clustering index) – used to access data that is distributed uniformly across a range of buckets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98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2676-2533-493D-84A7-D112FAF9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index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3D0ED-8DF1-4E18-919A-B91774D6A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53" y="551295"/>
            <a:ext cx="48672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14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464F-C200-4BA2-B431-09A70F63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DA42F-155B-47BC-B000-5A221D922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540" y="1785504"/>
            <a:ext cx="8098682" cy="4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1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80CB-E0B6-4920-814D-CAE79267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indexing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BCB1C-B510-48AB-ADB0-D41E12F0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Factors involved when choosing the indexing technique: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type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insertion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deletion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space overhead</a:t>
            </a:r>
          </a:p>
        </p:txBody>
      </p:sp>
    </p:spTree>
    <p:extLst>
      <p:ext uri="{BB962C8B-B14F-4D97-AF65-F5344CB8AC3E}">
        <p14:creationId xmlns:p14="http://schemas.microsoft.com/office/powerpoint/2010/main" val="2415073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0E26-8923-446A-A73B-6684D49E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9F63-A3C7-4F38-8D69-3E1F88E5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 tree of order m:</a:t>
            </a:r>
          </a:p>
          <a:p>
            <a:pPr lvl="1"/>
            <a:r>
              <a:rPr lang="en-US" dirty="0"/>
              <a:t>Every node has at most m children</a:t>
            </a:r>
          </a:p>
          <a:p>
            <a:pPr lvl="1"/>
            <a:r>
              <a:rPr lang="en-US" dirty="0"/>
              <a:t>A non-leaf node with k children contains k-1 keys</a:t>
            </a:r>
          </a:p>
          <a:p>
            <a:pPr lvl="1"/>
            <a:r>
              <a:rPr lang="en-US" dirty="0"/>
              <a:t>The root has at least two children if it is not a leaf node</a:t>
            </a:r>
          </a:p>
          <a:p>
            <a:pPr lvl="1"/>
            <a:r>
              <a:rPr lang="en-US" dirty="0"/>
              <a:t>Every non-leaf node (except root) has at least m/2 children</a:t>
            </a:r>
          </a:p>
          <a:p>
            <a:pPr lvl="1"/>
            <a:r>
              <a:rPr lang="en-US" dirty="0"/>
              <a:t>All leaves appear in the same level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33398-7525-4590-BCA0-F237A4D0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253" y="4440004"/>
            <a:ext cx="6783965" cy="18718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4CFC4F-C30F-47C1-8799-53413E17CD6E}"/>
              </a:ext>
            </a:extLst>
          </p:cNvPr>
          <p:cNvSpPr/>
          <p:nvPr/>
        </p:nvSpPr>
        <p:spPr>
          <a:xfrm>
            <a:off x="7701700" y="5476973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AF9702-583D-4324-BF6F-1A0048C956E9}"/>
              </a:ext>
            </a:extLst>
          </p:cNvPr>
          <p:cNvSpPr/>
          <p:nvPr/>
        </p:nvSpPr>
        <p:spPr>
          <a:xfrm>
            <a:off x="7477028" y="5476973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7A1C7A-46C5-49BD-9522-5680D82FBE15}"/>
              </a:ext>
            </a:extLst>
          </p:cNvPr>
          <p:cNvSpPr/>
          <p:nvPr/>
        </p:nvSpPr>
        <p:spPr>
          <a:xfrm>
            <a:off x="7252356" y="5476973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6ECDD5-61FE-4641-B5F9-EA87741849E4}"/>
              </a:ext>
            </a:extLst>
          </p:cNvPr>
          <p:cNvSpPr/>
          <p:nvPr/>
        </p:nvSpPr>
        <p:spPr>
          <a:xfrm>
            <a:off x="7027684" y="5476973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4733DC-1D34-4472-AE89-31527BCA2C2B}"/>
              </a:ext>
            </a:extLst>
          </p:cNvPr>
          <p:cNvSpPr/>
          <p:nvPr/>
        </p:nvSpPr>
        <p:spPr>
          <a:xfrm>
            <a:off x="5374850" y="4828095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52DB7E-CEB3-40B0-8843-98B42C775727}"/>
              </a:ext>
            </a:extLst>
          </p:cNvPr>
          <p:cNvSpPr/>
          <p:nvPr/>
        </p:nvSpPr>
        <p:spPr>
          <a:xfrm>
            <a:off x="5176887" y="4828095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6E6805-150B-4266-8822-183B87ECA9CC}"/>
              </a:ext>
            </a:extLst>
          </p:cNvPr>
          <p:cNvSpPr/>
          <p:nvPr/>
        </p:nvSpPr>
        <p:spPr>
          <a:xfrm>
            <a:off x="3038574" y="5494255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882271-DC89-45AB-B8DB-7E1A9B2EDB75}"/>
              </a:ext>
            </a:extLst>
          </p:cNvPr>
          <p:cNvSpPr/>
          <p:nvPr/>
        </p:nvSpPr>
        <p:spPr>
          <a:xfrm>
            <a:off x="2409338" y="5476973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123AFE-1C6E-4497-89FD-0A4CD9088E20}"/>
              </a:ext>
            </a:extLst>
          </p:cNvPr>
          <p:cNvSpPr/>
          <p:nvPr/>
        </p:nvSpPr>
        <p:spPr>
          <a:xfrm>
            <a:off x="4975783" y="4834380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8A1751-F021-4856-8CDC-673C11CA2636}"/>
              </a:ext>
            </a:extLst>
          </p:cNvPr>
          <p:cNvSpPr/>
          <p:nvPr/>
        </p:nvSpPr>
        <p:spPr>
          <a:xfrm>
            <a:off x="4726582" y="4843807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7878E3-5752-4806-9118-8085210F86F6}"/>
              </a:ext>
            </a:extLst>
          </p:cNvPr>
          <p:cNvSpPr/>
          <p:nvPr/>
        </p:nvSpPr>
        <p:spPr>
          <a:xfrm>
            <a:off x="5398417" y="5491113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B305C8-99A5-4455-A42E-C79FE5CA930D}"/>
              </a:ext>
            </a:extLst>
          </p:cNvPr>
          <p:cNvSpPr/>
          <p:nvPr/>
        </p:nvSpPr>
        <p:spPr>
          <a:xfrm>
            <a:off x="5172174" y="5508395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151112-C083-4E7D-A5A5-86B63DB3056E}"/>
              </a:ext>
            </a:extLst>
          </p:cNvPr>
          <p:cNvSpPr/>
          <p:nvPr/>
        </p:nvSpPr>
        <p:spPr>
          <a:xfrm>
            <a:off x="4936505" y="5500540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3282CE-ED68-4229-BA2F-DD58744B463A}"/>
              </a:ext>
            </a:extLst>
          </p:cNvPr>
          <p:cNvSpPr/>
          <p:nvPr/>
        </p:nvSpPr>
        <p:spPr>
          <a:xfrm>
            <a:off x="4733829" y="5500540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192B93-A7E5-4A36-951A-ADBC7B8C9F9A}"/>
              </a:ext>
            </a:extLst>
          </p:cNvPr>
          <p:cNvSpPr/>
          <p:nvPr/>
        </p:nvSpPr>
        <p:spPr>
          <a:xfrm>
            <a:off x="2819402" y="5476973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10505C-054C-4DD3-81CB-8CA650239DD2}"/>
              </a:ext>
            </a:extLst>
          </p:cNvPr>
          <p:cNvSpPr/>
          <p:nvPr/>
        </p:nvSpPr>
        <p:spPr>
          <a:xfrm>
            <a:off x="2612800" y="5495826"/>
            <a:ext cx="47134" cy="6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31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D83C-DA6E-4F72-B526-B4E98610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tree: what is the order of the B tree below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99DA4-4B44-4525-87D1-718ABD8C794B}"/>
              </a:ext>
            </a:extLst>
          </p:cNvPr>
          <p:cNvSpPr txBox="1"/>
          <p:nvPr/>
        </p:nvSpPr>
        <p:spPr>
          <a:xfrm>
            <a:off x="1145309" y="4793673"/>
            <a:ext cx="755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tree visualization: </a:t>
            </a:r>
            <a:r>
              <a:rPr lang="en-US" dirty="0">
                <a:hlinkClick r:id="rId2"/>
              </a:rPr>
              <a:t>https://www.cs.usfca.edu/~galles/visualization/BTree.html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D82F7-85AE-4446-8E4E-3EBCF4E9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428" y="1883930"/>
            <a:ext cx="70961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1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On-Line Transaction Processing (OLTP)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0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OLTP?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It is a class of information systems (e.g., databases) that facilitate and manage transaction-oriented applications, typically for data entry and retrieval transactions</a:t>
            </a:r>
          </a:p>
          <a:p>
            <a:r>
              <a:rPr lang="en-US" dirty="0"/>
              <a:t>A database that is based on a normalized relational model is considered an OLTP application. It supports the following transactions:</a:t>
            </a:r>
          </a:p>
          <a:p>
            <a:pPr lvl="1"/>
            <a:r>
              <a:rPr lang="en-US" dirty="0"/>
              <a:t>Insert new rows</a:t>
            </a:r>
          </a:p>
          <a:p>
            <a:pPr lvl="1"/>
            <a:r>
              <a:rPr lang="en-US" dirty="0"/>
              <a:t>Update existing rows</a:t>
            </a:r>
          </a:p>
          <a:p>
            <a:pPr lvl="1"/>
            <a:r>
              <a:rPr lang="en-US" dirty="0"/>
              <a:t>Delete rows</a:t>
            </a:r>
          </a:p>
          <a:p>
            <a:pPr lvl="1"/>
            <a:r>
              <a:rPr lang="en-US" dirty="0"/>
              <a:t>Select rows</a:t>
            </a:r>
          </a:p>
          <a:p>
            <a:r>
              <a:rPr lang="en-US" dirty="0"/>
              <a:t>A database transaction must be atomic, consistent, isolated and durable (ACID)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2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standard programming language for creating (CREATE) relational databases and tables as well as retrieving (SELECT), adding (INSERT), deleting (DELETE) and updating (UPDATE) data in a relational database</a:t>
            </a:r>
          </a:p>
          <a:p>
            <a:r>
              <a:rPr lang="en-US" dirty="0"/>
              <a:t>It is compliant with ANSI and ISO standards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6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dirty="0"/>
              <a:t>SQL Statement (CREATE DATABASE/TABLE)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CREATE DATABASE </a:t>
            </a:r>
            <a:r>
              <a:rPr lang="en-US" dirty="0" err="1"/>
              <a:t>Patient_DB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TABLE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	ID </a:t>
            </a:r>
            <a:r>
              <a:rPr lang="en-US" dirty="0" err="1"/>
              <a:t>int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	Name </a:t>
            </a:r>
            <a:r>
              <a:rPr lang="en-US" dirty="0" err="1"/>
              <a:t>varchar</a:t>
            </a:r>
            <a:r>
              <a:rPr lang="en-US" dirty="0"/>
              <a:t> (50),</a:t>
            </a:r>
          </a:p>
          <a:p>
            <a:pPr marL="0" indent="0">
              <a:buNone/>
            </a:pPr>
            <a:r>
              <a:rPr lang="en-US" dirty="0"/>
              <a:t>	Address </a:t>
            </a:r>
            <a:r>
              <a:rPr lang="en-US" dirty="0" err="1"/>
              <a:t>varchar</a:t>
            </a:r>
            <a:r>
              <a:rPr lang="en-US" dirty="0"/>
              <a:t> (250),</a:t>
            </a:r>
          </a:p>
          <a:p>
            <a:pPr marL="0" indent="0">
              <a:buNone/>
            </a:pPr>
            <a:r>
              <a:rPr lang="en-US" dirty="0"/>
              <a:t>	Age </a:t>
            </a:r>
            <a:r>
              <a:rPr lang="en-US" dirty="0" err="1"/>
              <a:t>smallint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Sex </a:t>
            </a:r>
            <a:r>
              <a:rPr lang="en-US" dirty="0" err="1"/>
              <a:t>varchar</a:t>
            </a:r>
            <a:r>
              <a:rPr lang="en-US" dirty="0"/>
              <a:t> (2)</a:t>
            </a:r>
          </a:p>
          <a:p>
            <a:pPr marL="0" indent="0">
              <a:buNone/>
            </a:pPr>
            <a:r>
              <a:rPr lang="en-US" dirty="0"/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25EFDD1-B46C-40DF-B2AD-1001281D4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52" y="394389"/>
            <a:ext cx="7772399" cy="52889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A2656-1DCB-4ECD-BBF6-C271EA3C0008}"/>
              </a:ext>
            </a:extLst>
          </p:cNvPr>
          <p:cNvSpPr txBox="1"/>
          <p:nvPr/>
        </p:nvSpPr>
        <p:spPr>
          <a:xfrm>
            <a:off x="5879432" y="1860119"/>
            <a:ext cx="10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 DBs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BCB42-866A-4916-B9FB-7172866F9273}"/>
              </a:ext>
            </a:extLst>
          </p:cNvPr>
          <p:cNvSpPr txBox="1"/>
          <p:nvPr/>
        </p:nvSpPr>
        <p:spPr>
          <a:xfrm>
            <a:off x="6545179" y="3994485"/>
            <a:ext cx="144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b="1" dirty="0"/>
            </a:br>
            <a:r>
              <a:rPr lang="en-US" b="1" dirty="0"/>
              <a:t>DBs per year</a:t>
            </a:r>
          </a:p>
        </p:txBody>
      </p:sp>
    </p:spTree>
    <p:extLst>
      <p:ext uri="{BB962C8B-B14F-4D97-AF65-F5344CB8AC3E}">
        <p14:creationId xmlns:p14="http://schemas.microsoft.com/office/powerpoint/2010/main" val="1218274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INTO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(ID, Name, Address, Age, Sex)</a:t>
            </a:r>
          </a:p>
          <a:p>
            <a:pPr marL="0" indent="0">
              <a:buNone/>
            </a:pPr>
            <a:r>
              <a:rPr lang="en-US" dirty="0"/>
              <a:t>VALUES (1, ‘John Doe’, ‘XYZ’, 40, ‘M’)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0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18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UPDATE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SET AGE=41</a:t>
            </a:r>
          </a:p>
          <a:p>
            <a:pPr marL="0" indent="0">
              <a:buNone/>
            </a:pPr>
            <a:r>
              <a:rPr lang="en-US" dirty="0"/>
              <a:t>WHERE ID=1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41148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6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Name=‘Mike Lee’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ID, Name, Age, Sex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Age&gt;=40</a:t>
            </a:r>
          </a:p>
          <a:p>
            <a:pPr marL="0" indent="0">
              <a:buNone/>
            </a:pPr>
            <a:r>
              <a:rPr lang="en-US" dirty="0"/>
              <a:t>ORDER BY 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90801" y="4114800"/>
            <a:ext cx="6400801" cy="1473200"/>
            <a:chOff x="1066800" y="4114800"/>
            <a:chExt cx="6400801" cy="1473200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4114800"/>
              <a:ext cx="6400800" cy="1473200"/>
              <a:chOff x="1066800" y="4114800"/>
              <a:chExt cx="6400800" cy="1473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41148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66800" y="52070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066801" y="4800600"/>
              <a:ext cx="6400800" cy="348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Statement (Aggregation)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Sex, </a:t>
            </a:r>
            <a:r>
              <a:rPr lang="en-US" dirty="0" err="1"/>
              <a:t>avg</a:t>
            </a:r>
            <a:r>
              <a:rPr lang="en-US" dirty="0"/>
              <a:t>(Age) 			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Patient_DB.Patient</a:t>
            </a:r>
            <a:r>
              <a:rPr lang="en-US" dirty="0"/>
              <a:t>			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GROUP BY SEX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772400" y="19050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Results: M 50</a:t>
            </a:r>
          </a:p>
          <a:p>
            <a:pPr algn="ctr"/>
            <a:r>
              <a:rPr lang="en-US" dirty="0"/>
              <a:t>               F   40</a:t>
            </a:r>
          </a:p>
        </p:txBody>
      </p:sp>
    </p:spTree>
    <p:extLst>
      <p:ext uri="{BB962C8B-B14F-4D97-AF65-F5344CB8AC3E}">
        <p14:creationId xmlns:p14="http://schemas.microsoft.com/office/powerpoint/2010/main" val="26695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2" y="23660"/>
            <a:ext cx="8229600" cy="1143000"/>
          </a:xfrm>
        </p:spPr>
        <p:txBody>
          <a:bodyPr/>
          <a:lstStyle/>
          <a:p>
            <a:r>
              <a:rPr lang="en-US" dirty="0"/>
              <a:t>SELECT Statement (JOIN)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442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A.*, </a:t>
            </a:r>
            <a:r>
              <a:rPr lang="en-US" sz="2400" dirty="0" err="1"/>
              <a:t>B.Report_Text</a:t>
            </a: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Patient_DB.Patient</a:t>
            </a:r>
            <a:r>
              <a:rPr lang="en-US" sz="2400" dirty="0"/>
              <a:t> AS A</a:t>
            </a:r>
          </a:p>
          <a:p>
            <a:pPr marL="0" indent="0">
              <a:buNone/>
            </a:pPr>
            <a:r>
              <a:rPr lang="en-US" sz="2400" dirty="0"/>
              <a:t>INNER JOIN </a:t>
            </a:r>
            <a:r>
              <a:rPr lang="en-US" sz="2400" dirty="0" err="1"/>
              <a:t>Patient_DB.LabTest</a:t>
            </a:r>
            <a:r>
              <a:rPr lang="en-US" sz="2400" dirty="0"/>
              <a:t>. AS B </a:t>
            </a:r>
          </a:p>
          <a:p>
            <a:pPr marL="0" indent="0">
              <a:buNone/>
            </a:pPr>
            <a:r>
              <a:rPr lang="en-US" sz="2400" dirty="0"/>
              <a:t>ON A.ID = </a:t>
            </a:r>
            <a:r>
              <a:rPr lang="en-US" sz="2400" dirty="0" err="1"/>
              <a:t>B.Patient_ID</a:t>
            </a:r>
            <a:r>
              <a:rPr lang="en-US" sz="2400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3201" y="2872311"/>
          <a:ext cx="5867399" cy="203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743200" y="5185240"/>
          <a:ext cx="5181600" cy="120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35">
                <a:tc>
                  <a:txBody>
                    <a:bodyPr/>
                    <a:lstStyle/>
                    <a:p>
                      <a:r>
                        <a:rPr lang="en-US" dirty="0" err="1"/>
                        <a:t>Patient_ID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Report_Text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2133600" y="5334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33600" y="31242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31242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19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SQL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TRUNCATE TABLE</a:t>
            </a:r>
          </a:p>
          <a:p>
            <a:r>
              <a:rPr lang="en-US" dirty="0"/>
              <a:t>DROP TABLE</a:t>
            </a:r>
          </a:p>
          <a:p>
            <a:r>
              <a:rPr lang="en-US" dirty="0"/>
              <a:t>CREATE VIEW</a:t>
            </a:r>
          </a:p>
          <a:p>
            <a:r>
              <a:rPr lang="en-US" dirty="0"/>
              <a:t>CREATE INDEX (boost query </a:t>
            </a:r>
            <a:r>
              <a:rPr lang="en-US" dirty="0" err="1"/>
              <a:t>performace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Full-Text index (e.g., part of MS </a:t>
            </a:r>
            <a:r>
              <a:rPr lang="en-US" dirty="0" err="1"/>
              <a:t>SQLServer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52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OLTP to OLAP (On-Line Analytical Processing)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0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OLTP databases are tuned to small/medium size of data with relatively simple queries</a:t>
            </a:r>
          </a:p>
          <a:p>
            <a:r>
              <a:rPr lang="en-US" dirty="0"/>
              <a:t>Some applications use fewer but more time-consuming analytic queries</a:t>
            </a:r>
          </a:p>
          <a:p>
            <a:r>
              <a:rPr lang="en-US" dirty="0"/>
              <a:t>New architectures (data warehouses) have been developed to handle such analytic queries efficiently (De-normalization)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58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Example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3200" dirty="0"/>
              <a:t>Amazon analyzes purchases by its customers to identify products of likely interest to customers</a:t>
            </a:r>
          </a:p>
          <a:p>
            <a:r>
              <a:rPr lang="en-US" sz="3200" dirty="0"/>
              <a:t>Analysts at Wal-Mart look for merchandise items with increasing sales in some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AF3D-593B-4B15-9417-99F355AC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0E4D-D72C-44DD-8149-5F77A332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D4C18-66B4-44E2-9F44-747BCCC7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2" y="72190"/>
            <a:ext cx="5356525" cy="65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42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form of database integration</a:t>
            </a:r>
          </a:p>
          <a:p>
            <a:pPr lvl="1"/>
            <a:r>
              <a:rPr lang="en-US" dirty="0"/>
              <a:t>Copy source databases into a single database (data warehouse)</a:t>
            </a:r>
          </a:p>
          <a:p>
            <a:pPr lvl="1"/>
            <a:r>
              <a:rPr lang="en-US" dirty="0"/>
              <a:t>Update the data warehouse periodically (in batch mode)</a:t>
            </a:r>
          </a:p>
          <a:p>
            <a:pPr lvl="1"/>
            <a:r>
              <a:rPr lang="en-US" dirty="0"/>
              <a:t>Support analytic queries using a dimensional data model (vs. a normalized entity-relationship model)</a:t>
            </a:r>
          </a:p>
          <a:p>
            <a:r>
              <a:rPr lang="en-US" dirty="0"/>
              <a:t>Example: VA CDW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8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Star Schema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3200400"/>
            <a:ext cx="1524000" cy="16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 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Dimension table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800600" y="26670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34200" y="2667000"/>
            <a:ext cx="457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4800600"/>
            <a:ext cx="6858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53000" y="4800600"/>
            <a:ext cx="4572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0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Schema Example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76600" y="3810000"/>
            <a:ext cx="4114800" cy="533400"/>
            <a:chOff x="2743200" y="5257800"/>
            <a:chExt cx="4114800" cy="533400"/>
          </a:xfrm>
          <a:solidFill>
            <a:srgbClr val="FFC000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Patient ID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Clinic ID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5257800"/>
              <a:ext cx="10668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Provider ID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5257800"/>
              <a:ext cx="12192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Procedure ID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91400" y="3810000"/>
            <a:ext cx="762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4980214" y="1932215"/>
            <a:ext cx="381000" cy="30697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3400" y="3810000"/>
            <a:ext cx="1524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401" y="2907267"/>
            <a:ext cx="217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 Attributes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3172" y="2918152"/>
            <a:ext cx="22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 Attributes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334066" y="2471057"/>
            <a:ext cx="381001" cy="1970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49929" y="1989520"/>
            <a:ext cx="3227614" cy="540090"/>
            <a:chOff x="1006929" y="1956863"/>
            <a:chExt cx="3227614" cy="540090"/>
          </a:xfrm>
        </p:grpSpPr>
        <p:sp>
          <p:nvSpPr>
            <p:cNvPr id="17" name="Rectangle 16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1929" y="5418520"/>
            <a:ext cx="3227614" cy="540090"/>
            <a:chOff x="1006929" y="1956863"/>
            <a:chExt cx="3227614" cy="540090"/>
          </a:xfrm>
        </p:grpSpPr>
        <p:sp>
          <p:nvSpPr>
            <p:cNvPr id="23" name="Rectangle 2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93471" y="5407634"/>
            <a:ext cx="3227614" cy="540090"/>
            <a:chOff x="1006929" y="1956863"/>
            <a:chExt cx="3227614" cy="540090"/>
          </a:xfrm>
        </p:grpSpPr>
        <p:sp>
          <p:nvSpPr>
            <p:cNvPr id="28" name="Rectangle 27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8643" y="1989053"/>
            <a:ext cx="3227614" cy="540090"/>
            <a:chOff x="1006929" y="1956863"/>
            <a:chExt cx="3227614" cy="540090"/>
          </a:xfrm>
        </p:grpSpPr>
        <p:sp>
          <p:nvSpPr>
            <p:cNvPr id="33" name="Rectangle 3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66565" y="1611006"/>
            <a:ext cx="93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96925" y="1588196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28917" y="609600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1639" y="6062952"/>
            <a:ext cx="124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Procedures</a:t>
            </a:r>
          </a:p>
        </p:txBody>
      </p:sp>
      <p:cxnSp>
        <p:nvCxnSpPr>
          <p:cNvPr id="42" name="Straight Connector 41"/>
          <p:cNvCxnSpPr>
            <a:stCxn id="17" idx="2"/>
          </p:cNvCxnSpPr>
          <p:nvPr/>
        </p:nvCxnSpPr>
        <p:spPr>
          <a:xfrm>
            <a:off x="2569030" y="2529610"/>
            <a:ext cx="865413" cy="128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2"/>
          </p:cNvCxnSpPr>
          <p:nvPr/>
        </p:nvCxnSpPr>
        <p:spPr>
          <a:xfrm flipH="1">
            <a:off x="4918589" y="2529144"/>
            <a:ext cx="2059155" cy="1280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004956" y="4343400"/>
            <a:ext cx="0" cy="10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0"/>
            <a:endCxn id="7" idx="2"/>
          </p:cNvCxnSpPr>
          <p:nvPr/>
        </p:nvCxnSpPr>
        <p:spPr>
          <a:xfrm flipV="1">
            <a:off x="2612572" y="4343400"/>
            <a:ext cx="3102429" cy="1070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3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numbers of patient visits across different clinics for a given year</a:t>
            </a:r>
          </a:p>
          <a:p>
            <a:r>
              <a:rPr lang="en-US" dirty="0"/>
              <a:t>Which are the top 10 most performed procedures among all clinics from 2010 to 2014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6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NoSQL (graph databases like NEO4J, document databases like MongoDB)</a:t>
            </a:r>
          </a:p>
          <a:p>
            <a:r>
              <a:rPr lang="en-US" dirty="0"/>
              <a:t>Semantic Web (standards for linked data and ontologies)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5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23383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5830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E00F-A3FA-48A4-85CE-4CF340E1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0B9EA-64F0-490B-B02A-07BA6FB7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" y="365125"/>
            <a:ext cx="11774905" cy="55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9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(not) a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just a file</a:t>
            </a:r>
          </a:p>
          <a:p>
            <a:r>
              <a:rPr lang="en-US" dirty="0"/>
              <a:t>It’s not just an Excel spreadsheet</a:t>
            </a:r>
          </a:p>
          <a:p>
            <a:r>
              <a:rPr lang="en-US" dirty="0"/>
              <a:t>It’s an organized collection of related information that can easily be accessed, managed, and updated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859" cy="1325563"/>
          </a:xfrm>
        </p:spPr>
        <p:txBody>
          <a:bodyPr>
            <a:normAutofit/>
          </a:bodyPr>
          <a:lstStyle/>
          <a:p>
            <a:r>
              <a:rPr lang="en-US" dirty="0"/>
              <a:t>Difference between Spreadsheet and Database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10" y="1245836"/>
            <a:ext cx="1339780" cy="1219200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33405"/>
              </p:ext>
            </p:extLst>
          </p:nvPr>
        </p:nvGraphicFramePr>
        <p:xfrm>
          <a:off x="1642565" y="1671934"/>
          <a:ext cx="592300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95">
                <a:tc>
                  <a:txBody>
                    <a:bodyPr/>
                    <a:lstStyle/>
                    <a:p>
                      <a:r>
                        <a:rPr lang="en-US" b="1" dirty="0"/>
                        <a:t>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15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/>
                        <a:t>Mathematical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Structuring</a:t>
                      </a:r>
                      <a:r>
                        <a:rPr lang="en-US" baseline="0" dirty="0"/>
                        <a:t> data and querying data to create subsets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/>
                        <a:t>Typically single</a:t>
                      </a:r>
                      <a:r>
                        <a:rPr lang="en-US" baseline="0" dirty="0"/>
                        <a:t>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Database management with multiple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/>
                        <a:t>Formatting</a:t>
                      </a:r>
                      <a:r>
                        <a:rPr lang="en-US" baseline="0" dirty="0"/>
                        <a:t> and chart 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Reports for data</a:t>
                      </a:r>
                      <a:r>
                        <a:rPr lang="en-US" baseline="0" dirty="0"/>
                        <a:t> summarization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15">
                <a:tc>
                  <a:txBody>
                    <a:bodyPr/>
                    <a:lstStyle/>
                    <a:p>
                      <a:r>
                        <a:rPr lang="en-US" dirty="0"/>
                        <a:t>Limited in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42383"/>
              </p:ext>
            </p:extLst>
          </p:nvPr>
        </p:nvGraphicFramePr>
        <p:xfrm>
          <a:off x="1427583" y="5038530"/>
          <a:ext cx="7679094" cy="1066046"/>
        </p:xfrm>
        <a:graphic>
          <a:graphicData uri="http://schemas.openxmlformats.org/drawingml/2006/table">
            <a:tbl>
              <a:tblPr/>
              <a:tblGrid>
                <a:gridCol w="383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14">
                <a:tc>
                  <a:txBody>
                    <a:bodyPr/>
                    <a:lstStyle/>
                    <a:p>
                      <a:r>
                        <a:rPr lang="en-US" sz="1600" dirty="0"/>
                        <a:t>Worksheet size: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1,048,576 rows by 16,384 columns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14">
                <a:tc>
                  <a:txBody>
                    <a:bodyPr/>
                    <a:lstStyle/>
                    <a:p>
                      <a:r>
                        <a:rPr lang="en-US" sz="1600" dirty="0"/>
                        <a:t>Column width: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255 characters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86">
                <a:tc>
                  <a:txBody>
                    <a:bodyPr/>
                    <a:lstStyle/>
                    <a:p>
                      <a:r>
                        <a:rPr lang="en-US" sz="1600" dirty="0"/>
                        <a:t>Total no. of characters that a cell can have: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32,767 characters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519265" y="4590661"/>
            <a:ext cx="9331" cy="3545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database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integrity </a:t>
            </a:r>
            <a:r>
              <a:rPr lang="en-US" dirty="0"/>
              <a:t>is the assurance that data are correct and consistent (data correctly reflects the real world)</a:t>
            </a:r>
          </a:p>
          <a:p>
            <a:r>
              <a:rPr lang="en-US" b="1" dirty="0"/>
              <a:t>Data redundancy </a:t>
            </a:r>
            <a:r>
              <a:rPr lang="en-US" dirty="0"/>
              <a:t>occurs if data are duplicated between files</a:t>
            </a:r>
          </a:p>
          <a:p>
            <a:r>
              <a:rPr lang="en-US" b="1" dirty="0"/>
              <a:t>Data dependency </a:t>
            </a:r>
            <a:r>
              <a:rPr lang="en-US" dirty="0"/>
              <a:t>defines linkage between data files and their order of entry</a:t>
            </a:r>
          </a:p>
          <a:p>
            <a:r>
              <a:rPr lang="en-US" b="1" dirty="0"/>
              <a:t>Data security </a:t>
            </a:r>
            <a:r>
              <a:rPr lang="en-US" dirty="0"/>
              <a:t>refers to data being protected so that only authorized personnel can access them</a:t>
            </a:r>
          </a:p>
        </p:txBody>
      </p:sp>
    </p:spTree>
    <p:extLst>
      <p:ext uri="{BB962C8B-B14F-4D97-AF65-F5344CB8AC3E}">
        <p14:creationId xmlns:p14="http://schemas.microsoft.com/office/powerpoint/2010/main" val="375104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19429</TotalTime>
  <Words>2235</Words>
  <Application>Microsoft Office PowerPoint</Application>
  <PresentationFormat>Widescreen</PresentationFormat>
  <Paragraphs>535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Databases Biosciences</vt:lpstr>
      <vt:lpstr>The 4th paradigm: data-intensive scientific discovery</vt:lpstr>
      <vt:lpstr>Healthcare and life sciences data sources</vt:lpstr>
      <vt:lpstr>PowerPoint Presentation</vt:lpstr>
      <vt:lpstr>PowerPoint Presentation</vt:lpstr>
      <vt:lpstr>PowerPoint Presentation</vt:lpstr>
      <vt:lpstr>What is (not) a database?</vt:lpstr>
      <vt:lpstr>Difference between Spreadsheet and Database </vt:lpstr>
      <vt:lpstr>Some key database concepts</vt:lpstr>
      <vt:lpstr>Relational database (SQL database)</vt:lpstr>
      <vt:lpstr>Components of Relational Database</vt:lpstr>
      <vt:lpstr>How to organize data into tables</vt:lpstr>
      <vt:lpstr>Keys</vt:lpstr>
      <vt:lpstr>PowerPoint Presentation</vt:lpstr>
      <vt:lpstr>Normalization</vt:lpstr>
      <vt:lpstr>Different Normal Forms</vt:lpstr>
      <vt:lpstr>First Normal Form</vt:lpstr>
      <vt:lpstr>First Normal Form Example</vt:lpstr>
      <vt:lpstr>Second Normal Form</vt:lpstr>
      <vt:lpstr>Second Normal Form Example</vt:lpstr>
      <vt:lpstr>Third Normal Form</vt:lpstr>
      <vt:lpstr>Entity Relationship Diagram (ERD)</vt:lpstr>
      <vt:lpstr>What is ERD</vt:lpstr>
      <vt:lpstr>Primary Components of ERD</vt:lpstr>
      <vt:lpstr>Relationship Cardinality</vt:lpstr>
      <vt:lpstr>Example ERD (Hospital Database)</vt:lpstr>
      <vt:lpstr>Vertabelo (https://www.vertabelo.com/)</vt:lpstr>
      <vt:lpstr>Data index</vt:lpstr>
      <vt:lpstr>Properties of data index</vt:lpstr>
      <vt:lpstr>Two types of indices </vt:lpstr>
      <vt:lpstr>Ordered index</vt:lpstr>
      <vt:lpstr>Hash index</vt:lpstr>
      <vt:lpstr>How to choose indexing technique</vt:lpstr>
      <vt:lpstr>B tree</vt:lpstr>
      <vt:lpstr>B tree: what is the order of the B tree below</vt:lpstr>
      <vt:lpstr>On-Line Transaction Processing (OLTP)</vt:lpstr>
      <vt:lpstr>What is OLTP?</vt:lpstr>
      <vt:lpstr>Structured Query Language (SQL)</vt:lpstr>
      <vt:lpstr>SQL Statement (CREATE DATABASE/TABLE)</vt:lpstr>
      <vt:lpstr>INSERT Statement</vt:lpstr>
      <vt:lpstr>UPDATE Statement</vt:lpstr>
      <vt:lpstr>DELETE Statement</vt:lpstr>
      <vt:lpstr>SELECT Statement</vt:lpstr>
      <vt:lpstr>SELECT Statement (Aggregation)</vt:lpstr>
      <vt:lpstr>SELECT Statement (JOIN)</vt:lpstr>
      <vt:lpstr>Other Types of SQL Statements</vt:lpstr>
      <vt:lpstr>From OLTP to OLAP (On-Line Analytical Processing)</vt:lpstr>
      <vt:lpstr>OLAP Overview</vt:lpstr>
      <vt:lpstr>OLAP Example Queries</vt:lpstr>
      <vt:lpstr>Data Warehouse</vt:lpstr>
      <vt:lpstr>Star Schema</vt:lpstr>
      <vt:lpstr>Star Schema Example</vt:lpstr>
      <vt:lpstr>Example Queries</vt:lpstr>
      <vt:lpstr>Beyond SQL</vt:lpstr>
      <vt:lpstr>The End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Cheung, Kei-Hoi</dc:creator>
  <cp:lastModifiedBy>Cheung, Kei-Hoi</cp:lastModifiedBy>
  <cp:revision>70</cp:revision>
  <cp:lastPrinted>2017-01-17T13:40:24Z</cp:lastPrinted>
  <dcterms:created xsi:type="dcterms:W3CDTF">2016-01-29T21:58:02Z</dcterms:created>
  <dcterms:modified xsi:type="dcterms:W3CDTF">2020-01-29T14:07:24Z</dcterms:modified>
</cp:coreProperties>
</file>