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9" r:id="rId2"/>
    <p:sldMasterId id="2147483662" r:id="rId3"/>
    <p:sldMasterId id="2147483676" r:id="rId4"/>
    <p:sldMasterId id="2147483690" r:id="rId5"/>
    <p:sldMasterId id="2147483758" r:id="rId6"/>
    <p:sldMasterId id="2147483765" r:id="rId7"/>
    <p:sldMasterId id="2147483777" r:id="rId8"/>
    <p:sldMasterId id="2147483789" r:id="rId9"/>
    <p:sldMasterId id="2147483813" r:id="rId10"/>
    <p:sldMasterId id="2147483818" r:id="rId11"/>
  </p:sldMasterIdLst>
  <p:notesMasterIdLst>
    <p:notesMasterId r:id="rId86"/>
  </p:notesMasterIdLst>
  <p:sldIdLst>
    <p:sldId id="256" r:id="rId12"/>
    <p:sldId id="6269" r:id="rId13"/>
    <p:sldId id="6301" r:id="rId14"/>
    <p:sldId id="439" r:id="rId15"/>
    <p:sldId id="440" r:id="rId16"/>
    <p:sldId id="378" r:id="rId17"/>
    <p:sldId id="6366" r:id="rId18"/>
    <p:sldId id="383" r:id="rId19"/>
    <p:sldId id="6319" r:id="rId20"/>
    <p:sldId id="6377" r:id="rId21"/>
    <p:sldId id="516" r:id="rId22"/>
    <p:sldId id="6277" r:id="rId23"/>
    <p:sldId id="409" r:id="rId24"/>
    <p:sldId id="433" r:id="rId25"/>
    <p:sldId id="6290" r:id="rId26"/>
    <p:sldId id="431" r:id="rId27"/>
    <p:sldId id="408" r:id="rId28"/>
    <p:sldId id="413" r:id="rId29"/>
    <p:sldId id="6336" r:id="rId30"/>
    <p:sldId id="6378" r:id="rId31"/>
    <p:sldId id="6282" r:id="rId32"/>
    <p:sldId id="6337" r:id="rId33"/>
    <p:sldId id="6283" r:id="rId34"/>
    <p:sldId id="6284" r:id="rId35"/>
    <p:sldId id="6347" r:id="rId36"/>
    <p:sldId id="6286" r:id="rId37"/>
    <p:sldId id="6379" r:id="rId38"/>
    <p:sldId id="482" r:id="rId39"/>
    <p:sldId id="483" r:id="rId40"/>
    <p:sldId id="484" r:id="rId41"/>
    <p:sldId id="485" r:id="rId42"/>
    <p:sldId id="6292" r:id="rId43"/>
    <p:sldId id="490" r:id="rId44"/>
    <p:sldId id="491" r:id="rId45"/>
    <p:sldId id="492" r:id="rId46"/>
    <p:sldId id="493" r:id="rId47"/>
    <p:sldId id="494" r:id="rId48"/>
    <p:sldId id="495" r:id="rId49"/>
    <p:sldId id="6380" r:id="rId50"/>
    <p:sldId id="346" r:id="rId51"/>
    <p:sldId id="347" r:id="rId52"/>
    <p:sldId id="397" r:id="rId53"/>
    <p:sldId id="398" r:id="rId54"/>
    <p:sldId id="399" r:id="rId55"/>
    <p:sldId id="6338" r:id="rId56"/>
    <p:sldId id="268" r:id="rId57"/>
    <p:sldId id="6352" r:id="rId58"/>
    <p:sldId id="6355" r:id="rId59"/>
    <p:sldId id="6381" r:id="rId60"/>
    <p:sldId id="355" r:id="rId61"/>
    <p:sldId id="6360" r:id="rId62"/>
    <p:sldId id="6361" r:id="rId63"/>
    <p:sldId id="6363" r:id="rId64"/>
    <p:sldId id="6364" r:id="rId65"/>
    <p:sldId id="6382" r:id="rId66"/>
    <p:sldId id="6358" r:id="rId67"/>
    <p:sldId id="402" r:id="rId68"/>
    <p:sldId id="370" r:id="rId69"/>
    <p:sldId id="313" r:id="rId70"/>
    <p:sldId id="369" r:id="rId71"/>
    <p:sldId id="266" r:id="rId72"/>
    <p:sldId id="263" r:id="rId73"/>
    <p:sldId id="6383" r:id="rId74"/>
    <p:sldId id="258" r:id="rId75"/>
    <p:sldId id="265" r:id="rId76"/>
    <p:sldId id="261" r:id="rId77"/>
    <p:sldId id="367" r:id="rId78"/>
    <p:sldId id="368" r:id="rId79"/>
    <p:sldId id="260" r:id="rId80"/>
    <p:sldId id="6384" r:id="rId81"/>
    <p:sldId id="6385" r:id="rId82"/>
    <p:sldId id="6293" r:id="rId83"/>
    <p:sldId id="373" r:id="rId84"/>
    <p:sldId id="334" r:id="rId8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Gerstein"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926D"/>
    <a:srgbClr val="D4EDE1"/>
    <a:srgbClr val="ADC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4"/>
    <p:restoredTop sz="95084"/>
  </p:normalViewPr>
  <p:slideViewPr>
    <p:cSldViewPr snapToGrid="0" snapToObjects="1">
      <p:cViewPr>
        <p:scale>
          <a:sx n="140" d="100"/>
          <a:sy n="140" d="100"/>
        </p:scale>
        <p:origin x="1056" y="360"/>
      </p:cViewPr>
      <p:guideLst/>
    </p:cSldViewPr>
  </p:slideViewPr>
  <p:outlineViewPr>
    <p:cViewPr>
      <p:scale>
        <a:sx n="33" d="100"/>
        <a:sy n="33" d="100"/>
      </p:scale>
      <p:origin x="0" y="-47088"/>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viewProps" Target="viewProp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commentAuthors" Target="commen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latin typeface="Arial" charset="0"/>
              <a:ea typeface="ＭＳ Ｐゴシック" charset="-128"/>
            </a:endParaRPr>
          </a:p>
        </p:txBody>
      </p:sp>
      <p:sp>
        <p:nvSpPr>
          <p:cNvPr id="8806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Calibri" charset="0"/>
                <a:ea typeface="ＭＳ Ｐゴシック" charset="-128"/>
              </a:defRPr>
            </a:lvl1pPr>
            <a:lvl2pPr marL="742950" indent="-285750" defTabSz="966788" eaLnBrk="0" hangingPunct="0">
              <a:defRPr sz="2400">
                <a:solidFill>
                  <a:schemeClr val="tx1"/>
                </a:solidFill>
                <a:latin typeface="Calibri" charset="0"/>
                <a:ea typeface="ＭＳ Ｐゴシック" charset="-128"/>
              </a:defRPr>
            </a:lvl2pPr>
            <a:lvl3pPr marL="1143000" indent="-228600" defTabSz="966788" eaLnBrk="0" hangingPunct="0">
              <a:defRPr sz="2400">
                <a:solidFill>
                  <a:schemeClr val="tx1"/>
                </a:solidFill>
                <a:latin typeface="Calibri" charset="0"/>
                <a:ea typeface="ＭＳ Ｐゴシック" charset="-128"/>
              </a:defRPr>
            </a:lvl3pPr>
            <a:lvl4pPr marL="1600200" indent="-228600" defTabSz="966788" eaLnBrk="0" hangingPunct="0">
              <a:defRPr sz="2400">
                <a:solidFill>
                  <a:schemeClr val="tx1"/>
                </a:solidFill>
                <a:latin typeface="Calibri" charset="0"/>
                <a:ea typeface="ＭＳ Ｐゴシック" charset="-128"/>
              </a:defRPr>
            </a:lvl4pPr>
            <a:lvl5pPr marL="2057400" indent="-228600" defTabSz="966788" eaLnBrk="0" hangingPunct="0">
              <a:defRPr sz="2400">
                <a:solidFill>
                  <a:schemeClr val="tx1"/>
                </a:solidFill>
                <a:latin typeface="Calibri"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Calibri" charset="0"/>
                <a:ea typeface="ＭＳ Ｐゴシック" charset="-128"/>
              </a:defRPr>
            </a:lvl9pPr>
          </a:lstStyle>
          <a:p>
            <a:fld id="{4845986B-B3AA-6448-8471-DE3FF7C6D374}" type="slidenum">
              <a:rPr lang="en-US" altLang="en-US" sz="1300">
                <a:solidFill>
                  <a:srgbClr val="000000"/>
                </a:solidFill>
                <a:latin typeface="Arial" charset="0"/>
              </a:rPr>
              <a:pPr/>
              <a:t>16</a:t>
            </a:fld>
            <a:endParaRPr lang="en-US" altLang="en-US" sz="1300">
              <a:solidFill>
                <a:srgbClr val="000000"/>
              </a:solidFill>
              <a:latin typeface="Arial" charset="0"/>
            </a:endParaRPr>
          </a:p>
        </p:txBody>
      </p:sp>
    </p:spTree>
    <p:extLst>
      <p:ext uri="{BB962C8B-B14F-4D97-AF65-F5344CB8AC3E}">
        <p14:creationId xmlns:p14="http://schemas.microsoft.com/office/powerpoint/2010/main" val="125192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19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98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046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8669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ba92cbd4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ba92cbd4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3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5ab64d93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5ab64d93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313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2274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28</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34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3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 friends or relatives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EFC910-9AE8-564E-BB8F-9351122B018B}" type="slidenum">
              <a:rPr lang="en-US" smtClean="0"/>
              <a:t>2</a:t>
            </a:fld>
            <a:endParaRPr lang="en-US"/>
          </a:p>
        </p:txBody>
      </p:sp>
    </p:spTree>
    <p:extLst>
      <p:ext uri="{BB962C8B-B14F-4D97-AF65-F5344CB8AC3E}">
        <p14:creationId xmlns:p14="http://schemas.microsoft.com/office/powerpoint/2010/main" val="206261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739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9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BFEFC910-9AE8-564E-BB8F-9351122B018B}"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699835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14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535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60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286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37</a:t>
            </a:fld>
            <a:endParaRPr lang="en" sz="12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4208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8796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797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400640"/>
            <a:ext cx="5486040" cy="360036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1" name="TextShape 2"/>
          <p:cNvSpPr txBox="1"/>
          <p:nvPr/>
        </p:nvSpPr>
        <p:spPr>
          <a:xfrm>
            <a:off x="3884760" y="8685360"/>
            <a:ext cx="2971440" cy="458280"/>
          </a:xfrm>
          <a:prstGeom prst="rect">
            <a:avLst/>
          </a:prstGeom>
          <a:noFill/>
          <a:ln>
            <a:noFill/>
          </a:ln>
        </p:spPr>
        <p:txBody>
          <a:bodyPr anchor="b"/>
          <a:lstStyle/>
          <a:p>
            <a:pPr algn="r">
              <a:lnSpc>
                <a:spcPct val="100000"/>
              </a:lnSpc>
            </a:pPr>
            <a:fld id="{A0C69BCB-35A3-43A7-A9FD-BEA566E8AE15}" type="slidenum">
              <a:rPr lang="en-US" sz="1200" b="0" strike="noStrike" spc="-1">
                <a:solidFill>
                  <a:srgbClr val="000000"/>
                </a:solidFill>
                <a:uFill>
                  <a:solidFill>
                    <a:srgbClr val="FFFFFF"/>
                  </a:solidFill>
                </a:uFill>
                <a:latin typeface="Calibri"/>
                <a:ea typeface="Calibri"/>
              </a:rPr>
              <a:t>4</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4474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79" name="Shape 1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794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41</a:t>
            </a:fld>
            <a:endParaRPr kumimoji="0" lang="en"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989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377"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377" rtl="0" eaLnBrk="1" fontAlgn="auto" latinLnBrk="0" hangingPunct="1">
                <a:lnSpc>
                  <a:spcPct val="100000"/>
                </a:lnSpc>
                <a:spcBef>
                  <a:spcPts val="0"/>
                </a:spcBef>
                <a:spcAft>
                  <a:spcPts val="0"/>
                </a:spcAft>
                <a:buClrTx/>
                <a:buSzPct val="25000"/>
                <a:buFontTx/>
                <a:buNone/>
                <a:tabLst/>
                <a:defRPr/>
              </a:pPr>
              <a:t>42</a:t>
            </a:fld>
            <a:endParaRPr kumimoji="0" lang="en"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9821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23" name="Shape 14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377"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377" rtl="0" eaLnBrk="1" fontAlgn="auto" latinLnBrk="0" hangingPunct="1">
                <a:lnSpc>
                  <a:spcPct val="100000"/>
                </a:lnSpc>
                <a:spcBef>
                  <a:spcPts val="0"/>
                </a:spcBef>
                <a:spcAft>
                  <a:spcPts val="0"/>
                </a:spcAft>
                <a:buClrTx/>
                <a:buSzPct val="25000"/>
                <a:buFontTx/>
                <a:buNone/>
                <a:tabLst/>
                <a:defRPr/>
              </a:pPr>
              <a:t>43</a:t>
            </a:fld>
            <a:endParaRPr kumimoji="0" lang="en"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5902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377"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377" rtl="0" eaLnBrk="1" fontAlgn="auto" latinLnBrk="0" hangingPunct="1">
                <a:lnSpc>
                  <a:spcPct val="100000"/>
                </a:lnSpc>
                <a:spcBef>
                  <a:spcPts val="0"/>
                </a:spcBef>
                <a:spcAft>
                  <a:spcPts val="0"/>
                </a:spcAft>
                <a:buClrTx/>
                <a:buSzPct val="25000"/>
                <a:buFontTx/>
                <a:buNone/>
                <a:tabLst/>
                <a:defRPr/>
              </a:pPr>
              <a:t>44</a:t>
            </a:fld>
            <a:endParaRPr kumimoji="0" lang="en"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0637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dirty="0"/>
              <a:t>Emphasis : The effect on generational hitchhiker compared to passenger (non-clonal) mutations</a:t>
            </a:r>
          </a:p>
          <a:p>
            <a:pPr marL="228600" indent="-228600">
              <a:buAutoNum type="arabicParenR"/>
            </a:pPr>
            <a:r>
              <a:rPr lang="en-US" dirty="0"/>
              <a:t>Emphasis: re-optimizing generational time </a:t>
            </a:r>
            <a:r>
              <a:rPr lang="en-US" dirty="0" err="1"/>
              <a:t>t_g</a:t>
            </a:r>
            <a:r>
              <a:rPr lang="en-US" dirty="0"/>
              <a:t> as a calibration</a:t>
            </a:r>
          </a:p>
          <a:p>
            <a:pPr marL="228600" indent="-228600">
              <a:buAutoNum type="arabicParenR"/>
            </a:pPr>
            <a:r>
              <a:rPr lang="en-US" dirty="0"/>
              <a:t>QA: What if they are not g-H? The result stand qualitatively showing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85EC4-96B4-0749-B12C-316253432D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883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285EC4-96B4-0749-B12C-316253432D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546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88689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09DF9D-8B29-E040-861F-F480ECC599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350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09DF9D-8B29-E040-861F-F480ECC599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0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400640"/>
            <a:ext cx="5486040" cy="360036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1" name="TextShape 2"/>
          <p:cNvSpPr txBox="1"/>
          <p:nvPr/>
        </p:nvSpPr>
        <p:spPr>
          <a:xfrm>
            <a:off x="3884760" y="8685360"/>
            <a:ext cx="2971440" cy="458280"/>
          </a:xfrm>
          <a:prstGeom prst="rect">
            <a:avLst/>
          </a:prstGeom>
          <a:noFill/>
          <a:ln>
            <a:noFill/>
          </a:ln>
        </p:spPr>
        <p:txBody>
          <a:bodyPr anchor="b"/>
          <a:lstStyle/>
          <a:p>
            <a:pPr algn="r">
              <a:lnSpc>
                <a:spcPct val="100000"/>
              </a:lnSpc>
            </a:pPr>
            <a:fld id="{A0C69BCB-35A3-43A7-A9FD-BEA566E8AE15}" type="slidenum">
              <a:rPr lang="en-US" sz="1200" b="0" strike="noStrike" spc="-1">
                <a:solidFill>
                  <a:srgbClr val="000000"/>
                </a:solidFill>
                <a:uFill>
                  <a:solidFill>
                    <a:srgbClr val="FFFFFF"/>
                  </a:solidFill>
                </a:uFill>
                <a:latin typeface="Calibri"/>
                <a:ea typeface="Calibri"/>
              </a:rPr>
              <a:t>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21894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581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Shape 126"/>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solidFill>
                  <a:srgbClr val="366092"/>
                </a:solidFill>
                <a:latin typeface="Helvetica Neue" charset="0"/>
                <a:ea typeface="ＭＳ Ｐゴシック" charset="-128"/>
                <a:sym typeface="Helvetica Neue" charset="0"/>
              </a:rPr>
              <a:t>Mutation spectrum is further broken down to mutation signatures, which represent mutational processes</a:t>
            </a:r>
          </a:p>
          <a:p>
            <a:pPr>
              <a:spcBef>
                <a:spcPct val="0"/>
              </a:spcBef>
            </a:pPr>
            <a:endParaRPr lang="en-US" altLang="en-US" dirty="0">
              <a:ea typeface="ＭＳ Ｐゴシック" charset="-128"/>
            </a:endParaRPr>
          </a:p>
        </p:txBody>
      </p:sp>
      <p:sp>
        <p:nvSpPr>
          <p:cNvPr id="99330" name="Shape 127"/>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1622756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disproportionate functional load on certain TFs in cancers can be related to an underlying mutational spectrum influencing their binding sites.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instance in Kidney-RCC cohort, mutational spectrum of motif breaking events observed in SP1 (major contribution from C&gt;T and C&gt;A mutation) , HDAC2 (uniform distribution) and EWSR1 (uniform distribution) is very different.</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609DF9D-8B29-E040-861F-F480ECC599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759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2617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63967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0287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375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4" name="Shape 15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515" name="Shape 15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377"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377" rtl="0" eaLnBrk="1" fontAlgn="auto" latinLnBrk="0" hangingPunct="1">
                <a:lnSpc>
                  <a:spcPct val="100000"/>
                </a:lnSpc>
                <a:spcBef>
                  <a:spcPts val="0"/>
                </a:spcBef>
                <a:spcAft>
                  <a:spcPts val="0"/>
                </a:spcAft>
                <a:buClrTx/>
                <a:buSzPct val="25000"/>
                <a:buFontTx/>
                <a:buNone/>
                <a:tabLst/>
                <a:defRPr/>
              </a:pPr>
              <a:t>8</a:t>
            </a:fld>
            <a:endParaRPr kumimoji="0" lang="en"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656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884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5535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1796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3195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B47B-05BA-2743-AA83-AE284DCD9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0BC963-A8DC-C545-92D6-9D4EFFE58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D6A87-EEAA-F448-9145-3D1DC12A9E23}"/>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ED7FB01-D91D-F345-80EE-35C98DF830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922A1A-48D4-0F43-ADDC-5A61248FC95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DE88-5978-164B-9A2B-404A6AC2650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E243E2-BAD5-344A-A179-B33C3942B72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83ADDC-7310-EA48-9D32-D840AE242F8D}"/>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DC445A-64ED-794E-9FF8-76767317E8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FCACFA4-0D57-934D-98C0-BA12AB1EFCC6}"/>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A340-664F-5840-9630-677F21804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1CD77-55ED-3942-83BF-3526453841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B1AD2C-82AD-6B42-B891-5270111194E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64DE1-D7AE-FD49-A744-05C9B2E9E72E}"/>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ED9BF3-75F0-7241-8BF0-5AFF9D95C9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CCAD26C-9A27-AC48-9F4C-8E75E22BB2B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4653-F321-0C47-ADF4-08510C221A33}"/>
              </a:ext>
            </a:extLst>
          </p:cNvPr>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AD874-68C7-CD4A-8BF5-D45038469820}"/>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2C359-268B-C046-BC5E-1A0159BDFF1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4709D-DDF8-C74C-8DA8-C8FC60E7B3B9}"/>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ABDBFA-6A5A-8640-8101-5747FE1BDEFB}"/>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561E4-FD97-5540-AC04-062CFB32A27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38A828-183C-304C-BBB3-82218D2F177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7BF3A0-151D-0A4E-B9BD-17296EA4C42C}"/>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1F71-E25C-544A-8C36-054587EDC3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228BA-DD39-374F-83D2-772E4615DA1A}"/>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B270AA8-E938-2543-8277-89657DE0527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3ED41B8-CED2-D648-95F7-F0C4A87D1D20}"/>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79DBFB-CFA6-DA43-81C1-EE6A3BFCF454}"/>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7730262-C4BC-2447-96A3-AD705C9AAC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B1C5099-6F4F-D74B-BD06-AD8C97398CCB}"/>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72DD-2AB6-2543-8216-DA44B2BB9B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AF9CDA-99D2-F54B-8567-CB8916C1FEB5}"/>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3CCD7-E98D-9543-A612-BBDECFC10857}"/>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784CAB-FBCE-4A47-ACD3-D22F5FEFC84F}"/>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214B7A-ADBB-E244-800F-D39968C321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93464C3-2E14-1040-BDB2-AEC6482E1F07}"/>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1C5A-DDE4-C741-891C-3B6511C31FB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17555FA-1AB6-8941-8F40-549F00652CE1}"/>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E1BCBC0E-6F1C-E749-8700-035815CC447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7D7631-5BD7-3B42-8271-02414063B2A6}"/>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CC3ABF-5809-AB45-B509-4BE7FBFCA6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274CE0C-66C2-1B4F-9A3C-CB486626FBF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79C1-42DC-1A4B-9773-0B275DFCC9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0D33C7-34ED-E440-980B-CF53D26AC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FF793-D304-1246-AE7A-959972245C9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848614-C00C-1046-8E97-6437DE1967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FE027C-6CCD-4343-8584-326771BC85C1}"/>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48F1D-95B7-B644-B029-508B2B602302}"/>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327037-5471-E54D-9B20-65F9B4B5C228}"/>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4A7B7-9F73-3C4D-98D1-6189CC1AF82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9171AE9-A908-CA43-8986-7C3C4265C25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874E53-538B-7C4D-9DFD-FAA7C67AF62E}"/>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00" marR="0" lvl="0" indent="-74609"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07" marR="0" lvl="3" indent="-104771"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535" marR="0" lvl="4" indent="-111119"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449" marR="0" lvl="5"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621" marR="0" lvl="6" indent="-114263"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795" marR="0" lvl="7"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5966" marR="0" lvl="8" indent="-11425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5380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05978"/>
            <a:ext cx="8229600" cy="85725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200151"/>
            <a:ext cx="8229600" cy="3725679"/>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593108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 Blue">
    <p:spTree>
      <p:nvGrpSpPr>
        <p:cNvPr id="1" name="Shape 61"/>
        <p:cNvGrpSpPr/>
        <p:nvPr/>
      </p:nvGrpSpPr>
      <p:grpSpPr>
        <a:xfrm>
          <a:off x="0" y="0"/>
          <a:ext cx="0" cy="0"/>
          <a:chOff x="0" y="0"/>
          <a:chExt cx="0" cy="0"/>
        </a:xfrm>
      </p:grpSpPr>
      <p:pic>
        <p:nvPicPr>
          <p:cNvPr id="4" name="Shape 6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108347"/>
            <a:ext cx="9985376" cy="3040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Shape 62"/>
          <p:cNvSpPr txBox="1">
            <a:spLocks noGrp="1"/>
          </p:cNvSpPr>
          <p:nvPr>
            <p:ph type="ctrTitle"/>
          </p:nvPr>
        </p:nvSpPr>
        <p:spPr>
          <a:xfrm>
            <a:off x="1043608" y="3111811"/>
            <a:ext cx="7772400" cy="1102500"/>
          </a:xfrm>
          <a:prstGeom prst="rect">
            <a:avLst/>
          </a:prstGeom>
          <a:noFill/>
          <a:ln>
            <a:noFill/>
          </a:ln>
        </p:spPr>
        <p:txBody>
          <a:bodyPr lIns="91425" tIns="91425" rIns="91425" bIns="91425"/>
          <a:lstStyle>
            <a:lvl1pPr marL="0" marR="0" lvl="0" indent="0" algn="r" rtl="0">
              <a:spcBef>
                <a:spcPts val="0"/>
              </a:spcBef>
              <a:buClr>
                <a:srgbClr val="366092"/>
              </a:buClr>
              <a:buFont typeface="Helvetica Neue"/>
              <a:buNone/>
              <a:defRPr sz="3300" b="0" i="0" u="none" strike="noStrike" cap="none">
                <a:solidFill>
                  <a:srgbClr val="366092"/>
                </a:solidFill>
                <a:latin typeface="Helvetica Neue"/>
                <a:ea typeface="Helvetica Neue"/>
                <a:cs typeface="Helvetica Neue"/>
                <a:sym typeface="Helvetica Neue"/>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63" name="Shape 63"/>
          <p:cNvSpPr txBox="1">
            <a:spLocks noGrp="1"/>
          </p:cNvSpPr>
          <p:nvPr>
            <p:ph type="body" idx="1"/>
          </p:nvPr>
        </p:nvSpPr>
        <p:spPr>
          <a:xfrm>
            <a:off x="1043608" y="4299942"/>
            <a:ext cx="7772400" cy="693000"/>
          </a:xfrm>
          <a:prstGeom prst="rect">
            <a:avLst/>
          </a:prstGeom>
          <a:noFill/>
          <a:ln>
            <a:noFill/>
          </a:ln>
        </p:spPr>
        <p:txBody>
          <a:bodyPr lIns="91425" tIns="91425" rIns="91425" bIns="91425"/>
          <a:lstStyle>
            <a:lvl1pPr marL="0" marR="0" lvl="0" indent="0" algn="r" rtl="0">
              <a:spcBef>
                <a:spcPts val="360"/>
              </a:spcBef>
              <a:buClr>
                <a:srgbClr val="7F7F7F"/>
              </a:buClr>
              <a:buFont typeface="Arial"/>
              <a:buNone/>
              <a:defRPr sz="1800" b="0" i="0" u="none" strike="noStrike" cap="none">
                <a:solidFill>
                  <a:srgbClr val="7F7F7F"/>
                </a:solidFill>
                <a:latin typeface="Helvetica Neue"/>
                <a:ea typeface="Helvetica Neue"/>
                <a:cs typeface="Helvetica Neue"/>
                <a:sym typeface="Helvetica Neue"/>
              </a:defRPr>
            </a:lvl1pPr>
            <a:lvl2pPr marL="342900" marR="0" lvl="1" indent="0" algn="l" rtl="0">
              <a:spcBef>
                <a:spcPts val="270"/>
              </a:spcBef>
              <a:buClr>
                <a:srgbClr val="888888"/>
              </a:buClr>
              <a:buFont typeface="Arial"/>
              <a:buNone/>
              <a:defRPr sz="1350" b="0" i="0" u="none" strike="noStrike" cap="none">
                <a:solidFill>
                  <a:srgbClr val="888888"/>
                </a:solidFill>
                <a:latin typeface="Calibri"/>
                <a:ea typeface="Calibri"/>
                <a:cs typeface="Calibri"/>
                <a:sym typeface="Calibri"/>
              </a:defRPr>
            </a:lvl2pPr>
            <a:lvl3pPr marL="685800" marR="0" lvl="2" indent="0" algn="l" rtl="0">
              <a:spcBef>
                <a:spcPts val="240"/>
              </a:spcBef>
              <a:buClr>
                <a:srgbClr val="888888"/>
              </a:buClr>
              <a:buFont typeface="Arial"/>
              <a:buNone/>
              <a:defRPr sz="1200" b="0" i="0" u="none" strike="noStrike" cap="none">
                <a:solidFill>
                  <a:srgbClr val="888888"/>
                </a:solidFill>
                <a:latin typeface="Calibri"/>
                <a:ea typeface="Calibri"/>
                <a:cs typeface="Calibri"/>
                <a:sym typeface="Calibri"/>
              </a:defRPr>
            </a:lvl3pPr>
            <a:lvl4pPr marL="1028700" marR="0" lvl="3" indent="0"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4pPr>
            <a:lvl5pPr marL="1371600" marR="0" lvl="4" indent="0"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5pPr>
            <a:lvl6pPr marL="1714500" marR="0" lvl="5" indent="0"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6pPr>
            <a:lvl7pPr marL="2057400" marR="0" lvl="6" indent="0"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7pPr>
            <a:lvl8pPr marL="2400300" marR="0" lvl="7" indent="0"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8pPr>
            <a:lvl9pPr marL="2743200" marR="0" lvl="8" indent="0" algn="l" rtl="0">
              <a:spcBef>
                <a:spcPts val="210"/>
              </a:spcBef>
              <a:buClr>
                <a:srgbClr val="888888"/>
              </a:buClr>
              <a:buFont typeface="Arial"/>
              <a:buNone/>
              <a:defRPr sz="105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4009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3CFEDC3-9661-944C-BF22-C96D7C531EC5}"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1454522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CFEDC3-9661-944C-BF22-C96D7C531EC5}"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1147578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CFEDC3-9661-944C-BF22-C96D7C531EC5}"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1057470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CFEDC3-9661-944C-BF22-C96D7C531EC5}" type="datetimeFigureOut">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3304673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CFEDC3-9661-944C-BF22-C96D7C531EC5}" type="datetimeFigureOut">
              <a:rPr lang="en-US" smtClean="0"/>
              <a:t>12/1/19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505814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CFEDC3-9661-944C-BF22-C96D7C531EC5}" type="datetimeFigureOut">
              <a:rPr lang="en-US" smtClean="0"/>
              <a:t>12/1/19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2808680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FEDC3-9661-944C-BF22-C96D7C531EC5}" type="datetimeFigureOut">
              <a:rPr lang="en-US" smtClean="0"/>
              <a:t>12/1/19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3433090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CFEDC3-9661-944C-BF22-C96D7C531EC5}" type="datetimeFigureOut">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641088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CFEDC3-9661-944C-BF22-C96D7C531EC5}" type="datetimeFigureOut">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4050363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CFEDC3-9661-944C-BF22-C96D7C531EC5}"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115558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031423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CFEDC3-9661-944C-BF22-C96D7C531EC5}"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0454F8-B2BC-1C49-957E-54C922DD4324}" type="slidenum">
              <a:rPr lang="en-US" smtClean="0"/>
              <a:t>‹#›</a:t>
            </a:fld>
            <a:endParaRPr lang="en-US"/>
          </a:p>
        </p:txBody>
      </p:sp>
    </p:spTree>
    <p:extLst>
      <p:ext uri="{BB962C8B-B14F-4D97-AF65-F5344CB8AC3E}">
        <p14:creationId xmlns:p14="http://schemas.microsoft.com/office/powerpoint/2010/main" val="4091412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23616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07292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73632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00669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71142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08619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70298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16360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5218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6754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75280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64162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3222-68B7-AD4D-AF5C-9F5EDEAADD1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FAF3C00-9D88-2443-8053-3FFE5679D5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1251D9-C1F5-BA46-8234-FDFC2F48FF35}"/>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5" name="Footer Placeholder 4">
            <a:extLst>
              <a:ext uri="{FF2B5EF4-FFF2-40B4-BE49-F238E27FC236}">
                <a16:creationId xmlns:a16="http://schemas.microsoft.com/office/drawing/2014/main" id="{E2425071-06AD-6143-8C87-6C112B4C1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99421-B1DE-6742-8CCA-5B876563F237}"/>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1427216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4591-9F63-5B48-8A9D-A2B0BB6CD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D3DA5-C444-8847-B133-A6DF0EC9D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98253-5802-A44B-8969-B393B304E265}"/>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5" name="Footer Placeholder 4">
            <a:extLst>
              <a:ext uri="{FF2B5EF4-FFF2-40B4-BE49-F238E27FC236}">
                <a16:creationId xmlns:a16="http://schemas.microsoft.com/office/drawing/2014/main" id="{37CE769D-ACA1-EA4E-AD0E-0B017E7BF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16B45-B2AB-0341-A9C8-1C4951152F17}"/>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139739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EAE8-67A7-2D45-BC1E-0A73FC4B82E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5E2685-65DE-E94C-8EE2-39D45C7911F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62816-7285-D040-87F8-90E8905EC2B1}"/>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5" name="Footer Placeholder 4">
            <a:extLst>
              <a:ext uri="{FF2B5EF4-FFF2-40B4-BE49-F238E27FC236}">
                <a16:creationId xmlns:a16="http://schemas.microsoft.com/office/drawing/2014/main" id="{9E512647-F215-0343-910C-3949964B2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D0FE-5841-6D4D-95E7-48872FF7E746}"/>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2661957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FE5D7-CA9A-F946-A72C-671E295F8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42C6A-0E98-7540-956A-B4183BEC3FD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B1392-8CC7-FE4A-84DD-B7DEB65C7F1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3C9C84-AD94-A54F-8CDE-7C0E2FD8BEDC}"/>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6" name="Footer Placeholder 5">
            <a:extLst>
              <a:ext uri="{FF2B5EF4-FFF2-40B4-BE49-F238E27FC236}">
                <a16:creationId xmlns:a16="http://schemas.microsoft.com/office/drawing/2014/main" id="{C791C6A1-816F-2B41-A36B-9CC2E6AB2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FEE93F-2340-864F-A89A-E55D6F4BA1FB}"/>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2724808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4EE3-E8E4-0D4A-ACB5-D019183B8FD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4E630-86A9-2744-8B8E-2E25ACDBFE7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A50718D-549F-9740-92B1-B26F4FA77D3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894D23-BBBD-8B40-8AF3-13C4E0D3510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76728-B378-684A-904C-A1BFBBA9AB1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0A14B-BAFE-994F-A7B1-F5E36B988C60}"/>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8" name="Footer Placeholder 7">
            <a:extLst>
              <a:ext uri="{FF2B5EF4-FFF2-40B4-BE49-F238E27FC236}">
                <a16:creationId xmlns:a16="http://schemas.microsoft.com/office/drawing/2014/main" id="{908C4528-7C7A-1D4D-823A-319182A190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EE156-75EC-6646-A806-3DE5BFA4801D}"/>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2221857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EC10-AB10-1B47-85A9-A683CE3263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FFAE1D-7A61-424F-8C2E-028FE242D9BC}"/>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4" name="Footer Placeholder 3">
            <a:extLst>
              <a:ext uri="{FF2B5EF4-FFF2-40B4-BE49-F238E27FC236}">
                <a16:creationId xmlns:a16="http://schemas.microsoft.com/office/drawing/2014/main" id="{A520E647-9819-0446-91D6-E97A8EED70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D5F158-AB62-9949-B163-E20D39EA0DF4}"/>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394646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2B3937-CDA5-774E-8CC2-7A93EB156EAB}"/>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3" name="Footer Placeholder 2">
            <a:extLst>
              <a:ext uri="{FF2B5EF4-FFF2-40B4-BE49-F238E27FC236}">
                <a16:creationId xmlns:a16="http://schemas.microsoft.com/office/drawing/2014/main" id="{CDDE9A7C-3DAB-584B-A4E2-D148242F38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6BB0FC-EB31-614D-B9DB-CE0B3597C10D}"/>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4125833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2E18-B133-644A-97EF-B94C23F2B3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8457DF6-3802-5A46-9ED2-3BE600D9204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8F4D97-5120-AD4E-B93F-A9AD7D4C2F4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C7F302F-2632-F948-A726-497EE478CDAE}"/>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6" name="Footer Placeholder 5">
            <a:extLst>
              <a:ext uri="{FF2B5EF4-FFF2-40B4-BE49-F238E27FC236}">
                <a16:creationId xmlns:a16="http://schemas.microsoft.com/office/drawing/2014/main" id="{3BABB513-8DA9-6848-8ECD-E833D0C34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5F254-0B41-5343-8EB5-DE75C1F17843}"/>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351637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94940"/>
            <a:ext cx="3810000" cy="40528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85119"/>
            <a:ext cx="3810000" cy="40626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CDD0-26E3-514B-BADD-DDF5CEE654F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7D6558-E438-BF49-BE02-C6C55EE5B5F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58AF52-932E-6243-86DF-73791F96079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7EC30D-8BD3-644A-A046-65CEEBCE0EA5}"/>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6" name="Footer Placeholder 5">
            <a:extLst>
              <a:ext uri="{FF2B5EF4-FFF2-40B4-BE49-F238E27FC236}">
                <a16:creationId xmlns:a16="http://schemas.microsoft.com/office/drawing/2014/main" id="{BE1728C8-6BFE-FF4D-AC59-B56A0E6B8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62F68-B2B7-5047-8009-E111F554E73C}"/>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35751523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698B-DA8F-1F45-9269-2F94B10D1D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25ED4-3C25-6A44-AD74-732BE81A8B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B3A78-AA3A-8B49-BC00-8D0A11F2595D}"/>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5" name="Footer Placeholder 4">
            <a:extLst>
              <a:ext uri="{FF2B5EF4-FFF2-40B4-BE49-F238E27FC236}">
                <a16:creationId xmlns:a16="http://schemas.microsoft.com/office/drawing/2014/main" id="{F5603449-FF56-A947-892C-BD9777F32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44A24-D99E-814D-A62C-DF98534808D5}"/>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2829331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3EAE51-7E8A-E344-824A-44EB462FB15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D1870-14D9-D64A-8D91-13FBB7DA269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4D69D-371F-1741-81F7-758864035EBF}"/>
              </a:ext>
            </a:extLst>
          </p:cNvPr>
          <p:cNvSpPr>
            <a:spLocks noGrp="1"/>
          </p:cNvSpPr>
          <p:nvPr>
            <p:ph type="dt" sz="half" idx="10"/>
          </p:nvPr>
        </p:nvSpPr>
        <p:spPr/>
        <p:txBody>
          <a:bodyPr/>
          <a:lstStyle/>
          <a:p>
            <a:fld id="{3B797B0C-6BBA-6C49-8084-36E2A6F580D8}" type="datetimeFigureOut">
              <a:rPr lang="en-US" smtClean="0"/>
              <a:t>12/1/19</a:t>
            </a:fld>
            <a:endParaRPr lang="en-US"/>
          </a:p>
        </p:txBody>
      </p:sp>
      <p:sp>
        <p:nvSpPr>
          <p:cNvPr id="5" name="Footer Placeholder 4">
            <a:extLst>
              <a:ext uri="{FF2B5EF4-FFF2-40B4-BE49-F238E27FC236}">
                <a16:creationId xmlns:a16="http://schemas.microsoft.com/office/drawing/2014/main" id="{EE052AEE-4DCD-1549-A435-CC2F2180F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07407-F5A9-D54F-B1CE-BEAA1677F050}"/>
              </a:ext>
            </a:extLst>
          </p:cNvPr>
          <p:cNvSpPr>
            <a:spLocks noGrp="1"/>
          </p:cNvSpPr>
          <p:nvPr>
            <p:ph type="sldNum" sz="quarter" idx="12"/>
          </p:nvPr>
        </p:nvSpPr>
        <p:spPr/>
        <p:txBody>
          <a:bodyPr/>
          <a:lstStyle/>
          <a:p>
            <a:fld id="{D3E3BA96-3D90-4A41-A863-55CFB2AC17CE}" type="slidenum">
              <a:rPr lang="en-US" smtClean="0"/>
              <a:t>‹#›</a:t>
            </a:fld>
            <a:endParaRPr lang="en-US"/>
          </a:p>
        </p:txBody>
      </p:sp>
    </p:spTree>
    <p:extLst>
      <p:ext uri="{BB962C8B-B14F-4D97-AF65-F5344CB8AC3E}">
        <p14:creationId xmlns:p14="http://schemas.microsoft.com/office/powerpoint/2010/main" val="41514151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10130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664669"/>
      </p:ext>
    </p:extLst>
  </p:cSld>
  <p:clrMapOvr>
    <a:overrideClrMapping bg1="lt1" tx1="dk1" bg2="lt2" tx2="dk2" accent1="accent1" accent2="accent2" accent3="accent3" accent4="accent4" accent5="accent5" accent6="accent6" hlink="hlink" folHlink="folHlink"/>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05978"/>
            <a:ext cx="8229600" cy="857250"/>
          </a:xfrm>
          <a:prstGeom prst="rect">
            <a:avLst/>
          </a:prstGeom>
          <a:noFill/>
          <a:ln>
            <a:noFill/>
          </a:ln>
        </p:spPr>
        <p:txBody>
          <a:bodyPr lIns="91423" tIns="91423" rIns="91423" bIns="91423"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200152"/>
            <a:ext cx="8229600" cy="3725679"/>
          </a:xfrm>
          <a:prstGeom prst="rect">
            <a:avLst/>
          </a:prstGeom>
          <a:noFill/>
          <a:ln>
            <a:noFill/>
          </a:ln>
        </p:spPr>
        <p:txBody>
          <a:bodyPr lIns="91423" tIns="91423" rIns="91423" bIns="91423"/>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6798692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 Blue">
    <p:spTree>
      <p:nvGrpSpPr>
        <p:cNvPr id="1" name="Shape 61"/>
        <p:cNvGrpSpPr/>
        <p:nvPr/>
      </p:nvGrpSpPr>
      <p:grpSpPr>
        <a:xfrm>
          <a:off x="0" y="0"/>
          <a:ext cx="0" cy="0"/>
          <a:chOff x="0" y="0"/>
          <a:chExt cx="0" cy="0"/>
        </a:xfrm>
      </p:grpSpPr>
      <p:pic>
        <p:nvPicPr>
          <p:cNvPr id="4" name="Shape 64"/>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0688" y="-108347"/>
            <a:ext cx="9985376" cy="3040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Shape 62"/>
          <p:cNvSpPr txBox="1">
            <a:spLocks noGrp="1"/>
          </p:cNvSpPr>
          <p:nvPr>
            <p:ph type="ctrTitle"/>
          </p:nvPr>
        </p:nvSpPr>
        <p:spPr>
          <a:xfrm>
            <a:off x="1043608" y="3111811"/>
            <a:ext cx="7772400" cy="1102500"/>
          </a:xfrm>
          <a:prstGeom prst="rect">
            <a:avLst/>
          </a:prstGeom>
          <a:noFill/>
          <a:ln>
            <a:noFill/>
          </a:ln>
        </p:spPr>
        <p:txBody>
          <a:bodyPr lIns="91423" tIns="91423" rIns="91423" bIns="91423"/>
          <a:lstStyle>
            <a:lvl1pPr marL="0" marR="0" lvl="0" indent="0" algn="r" rtl="0">
              <a:spcBef>
                <a:spcPts val="0"/>
              </a:spcBef>
              <a:buClr>
                <a:srgbClr val="366092"/>
              </a:buClr>
              <a:buFont typeface="Helvetica Neue"/>
              <a:buNone/>
              <a:defRPr sz="3300" b="0" i="0" u="none" strike="noStrike" cap="none">
                <a:solidFill>
                  <a:srgbClr val="366092"/>
                </a:solidFill>
                <a:latin typeface="Helvetica Neue"/>
                <a:ea typeface="Helvetica Neue"/>
                <a:cs typeface="Helvetica Neue"/>
                <a:sym typeface="Helvetica Neue"/>
              </a:defRPr>
            </a:lvl1pPr>
            <a:lvl2pPr lvl="1" indent="0" rtl="0">
              <a:spcBef>
                <a:spcPts val="0"/>
              </a:spcBef>
              <a:buNone/>
              <a:defRPr sz="1425"/>
            </a:lvl2pPr>
            <a:lvl3pPr lvl="2" indent="0" rtl="0">
              <a:spcBef>
                <a:spcPts val="0"/>
              </a:spcBef>
              <a:buNone/>
              <a:defRPr sz="1425"/>
            </a:lvl3pPr>
            <a:lvl4pPr lvl="3" indent="0" rtl="0">
              <a:spcBef>
                <a:spcPts val="0"/>
              </a:spcBef>
              <a:buNone/>
              <a:defRPr sz="1425"/>
            </a:lvl4pPr>
            <a:lvl5pPr lvl="4" indent="0" rtl="0">
              <a:spcBef>
                <a:spcPts val="0"/>
              </a:spcBef>
              <a:buNone/>
              <a:defRPr sz="1425"/>
            </a:lvl5pPr>
            <a:lvl6pPr lvl="5" indent="0" rtl="0">
              <a:spcBef>
                <a:spcPts val="0"/>
              </a:spcBef>
              <a:buNone/>
              <a:defRPr sz="1425"/>
            </a:lvl6pPr>
            <a:lvl7pPr lvl="6" indent="0" rtl="0">
              <a:spcBef>
                <a:spcPts val="0"/>
              </a:spcBef>
              <a:buNone/>
              <a:defRPr sz="1425"/>
            </a:lvl7pPr>
            <a:lvl8pPr lvl="7" indent="0" rtl="0">
              <a:spcBef>
                <a:spcPts val="0"/>
              </a:spcBef>
              <a:buNone/>
              <a:defRPr sz="1425"/>
            </a:lvl8pPr>
            <a:lvl9pPr lvl="8" indent="0" rtl="0">
              <a:spcBef>
                <a:spcPts val="0"/>
              </a:spcBef>
              <a:buNone/>
              <a:defRPr sz="1425"/>
            </a:lvl9pPr>
          </a:lstStyle>
          <a:p>
            <a:endParaRPr/>
          </a:p>
        </p:txBody>
      </p:sp>
      <p:sp>
        <p:nvSpPr>
          <p:cNvPr id="63" name="Shape 63"/>
          <p:cNvSpPr txBox="1">
            <a:spLocks noGrp="1"/>
          </p:cNvSpPr>
          <p:nvPr>
            <p:ph type="body" idx="1"/>
          </p:nvPr>
        </p:nvSpPr>
        <p:spPr>
          <a:xfrm>
            <a:off x="1043608" y="4299942"/>
            <a:ext cx="7772400" cy="693000"/>
          </a:xfrm>
          <a:prstGeom prst="rect">
            <a:avLst/>
          </a:prstGeom>
          <a:noFill/>
          <a:ln>
            <a:noFill/>
          </a:ln>
        </p:spPr>
        <p:txBody>
          <a:bodyPr lIns="91423" tIns="91423" rIns="91423" bIns="91423"/>
          <a:lstStyle>
            <a:lvl1pPr marL="0" marR="0" lvl="0" indent="0" algn="r" rtl="0">
              <a:spcBef>
                <a:spcPts val="360"/>
              </a:spcBef>
              <a:buClr>
                <a:srgbClr val="7F7F7F"/>
              </a:buClr>
              <a:buFont typeface="Arial"/>
              <a:buNone/>
              <a:defRPr sz="1800" b="0" i="0" u="none" strike="noStrike" cap="none">
                <a:solidFill>
                  <a:srgbClr val="7F7F7F"/>
                </a:solidFill>
                <a:latin typeface="Helvetica Neue"/>
                <a:ea typeface="Helvetica Neue"/>
                <a:cs typeface="Helvetica Neue"/>
                <a:sym typeface="Helvetica Neue"/>
              </a:defRPr>
            </a:lvl1pPr>
            <a:lvl2pPr marL="342892" marR="0" lvl="1" indent="0" algn="l" rtl="0">
              <a:spcBef>
                <a:spcPts val="270"/>
              </a:spcBef>
              <a:buClr>
                <a:srgbClr val="888888"/>
              </a:buClr>
              <a:buFont typeface="Arial"/>
              <a:buNone/>
              <a:defRPr sz="1425" b="0" i="0" u="none" strike="noStrike" cap="none">
                <a:solidFill>
                  <a:srgbClr val="888888"/>
                </a:solidFill>
                <a:latin typeface="Calibri"/>
                <a:ea typeface="Calibri"/>
                <a:cs typeface="Calibri"/>
                <a:sym typeface="Calibri"/>
              </a:defRPr>
            </a:lvl2pPr>
            <a:lvl3pPr marL="685783" marR="0" lvl="2" indent="0" algn="l" rtl="0">
              <a:spcBef>
                <a:spcPts val="240"/>
              </a:spcBef>
              <a:buClr>
                <a:srgbClr val="888888"/>
              </a:buClr>
              <a:buFont typeface="Arial"/>
              <a:buNone/>
              <a:defRPr sz="1200" b="0" i="0" u="none" strike="noStrike" cap="none">
                <a:solidFill>
                  <a:srgbClr val="888888"/>
                </a:solidFill>
                <a:latin typeface="Calibri"/>
                <a:ea typeface="Calibri"/>
                <a:cs typeface="Calibri"/>
                <a:sym typeface="Calibri"/>
              </a:defRPr>
            </a:lvl3pPr>
            <a:lvl4pPr marL="1028675" marR="0" lvl="3" indent="0" algn="l" rtl="0">
              <a:spcBef>
                <a:spcPts val="210"/>
              </a:spcBef>
              <a:buClr>
                <a:srgbClr val="888888"/>
              </a:buClr>
              <a:buFont typeface="Arial"/>
              <a:buNone/>
              <a:defRPr sz="1125" b="0" i="0" u="none" strike="noStrike" cap="none">
                <a:solidFill>
                  <a:srgbClr val="888888"/>
                </a:solidFill>
                <a:latin typeface="Calibri"/>
                <a:ea typeface="Calibri"/>
                <a:cs typeface="Calibri"/>
                <a:sym typeface="Calibri"/>
              </a:defRPr>
            </a:lvl4pPr>
            <a:lvl5pPr marL="1371566" marR="0" lvl="4" indent="0" algn="l" rtl="0">
              <a:spcBef>
                <a:spcPts val="210"/>
              </a:spcBef>
              <a:buClr>
                <a:srgbClr val="888888"/>
              </a:buClr>
              <a:buFont typeface="Arial"/>
              <a:buNone/>
              <a:defRPr sz="1125" b="0" i="0" u="none" strike="noStrike" cap="none">
                <a:solidFill>
                  <a:srgbClr val="888888"/>
                </a:solidFill>
                <a:latin typeface="Calibri"/>
                <a:ea typeface="Calibri"/>
                <a:cs typeface="Calibri"/>
                <a:sym typeface="Calibri"/>
              </a:defRPr>
            </a:lvl5pPr>
            <a:lvl6pPr marL="1714457" marR="0" lvl="5" indent="0" algn="l" rtl="0">
              <a:spcBef>
                <a:spcPts val="210"/>
              </a:spcBef>
              <a:buClr>
                <a:srgbClr val="888888"/>
              </a:buClr>
              <a:buFont typeface="Arial"/>
              <a:buNone/>
              <a:defRPr sz="1125" b="0" i="0" u="none" strike="noStrike" cap="none">
                <a:solidFill>
                  <a:srgbClr val="888888"/>
                </a:solidFill>
                <a:latin typeface="Calibri"/>
                <a:ea typeface="Calibri"/>
                <a:cs typeface="Calibri"/>
                <a:sym typeface="Calibri"/>
              </a:defRPr>
            </a:lvl6pPr>
            <a:lvl7pPr marL="2057348" marR="0" lvl="6" indent="0" algn="l" rtl="0">
              <a:spcBef>
                <a:spcPts val="210"/>
              </a:spcBef>
              <a:buClr>
                <a:srgbClr val="888888"/>
              </a:buClr>
              <a:buFont typeface="Arial"/>
              <a:buNone/>
              <a:defRPr sz="1125" b="0" i="0" u="none" strike="noStrike" cap="none">
                <a:solidFill>
                  <a:srgbClr val="888888"/>
                </a:solidFill>
                <a:latin typeface="Calibri"/>
                <a:ea typeface="Calibri"/>
                <a:cs typeface="Calibri"/>
                <a:sym typeface="Calibri"/>
              </a:defRPr>
            </a:lvl7pPr>
            <a:lvl8pPr marL="2400240" marR="0" lvl="7" indent="0" algn="l" rtl="0">
              <a:spcBef>
                <a:spcPts val="210"/>
              </a:spcBef>
              <a:buClr>
                <a:srgbClr val="888888"/>
              </a:buClr>
              <a:buFont typeface="Arial"/>
              <a:buNone/>
              <a:defRPr sz="1125" b="0" i="0" u="none" strike="noStrike" cap="none">
                <a:solidFill>
                  <a:srgbClr val="888888"/>
                </a:solidFill>
                <a:latin typeface="Calibri"/>
                <a:ea typeface="Calibri"/>
                <a:cs typeface="Calibri"/>
                <a:sym typeface="Calibri"/>
              </a:defRPr>
            </a:lvl8pPr>
            <a:lvl9pPr marL="2743132" marR="0" lvl="8" indent="0" algn="l" rtl="0">
              <a:spcBef>
                <a:spcPts val="210"/>
              </a:spcBef>
              <a:buClr>
                <a:srgbClr val="888888"/>
              </a:buClr>
              <a:buFont typeface="Arial"/>
              <a:buNone/>
              <a:defRPr sz="1125"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0401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3" tIns="91423" rIns="91423" bIns="91423" anchor="ctr" anchorCtr="0"/>
          <a:lstStyle>
            <a:lvl1pPr marL="0" marR="0" lvl="0" indent="0" algn="ctr" rtl="0">
              <a:spcBef>
                <a:spcPts val="0"/>
              </a:spcBef>
              <a:spcAft>
                <a:spcPts val="0"/>
              </a:spcAft>
              <a:buNone/>
              <a:defRPr sz="4425"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3" tIns="91423" rIns="91423" bIns="91423" anchor="t" anchorCtr="0"/>
          <a:lstStyle>
            <a:lvl1pPr marL="0" marR="0" lvl="0" indent="0" algn="ctr" rtl="0">
              <a:spcBef>
                <a:spcPts val="880"/>
              </a:spcBef>
              <a:spcAft>
                <a:spcPts val="0"/>
              </a:spcAft>
              <a:buClr>
                <a:schemeClr val="dk1"/>
              </a:buClr>
              <a:buFont typeface="Arial"/>
              <a:buNone/>
              <a:defRPr sz="4425" b="1" i="0" u="none" strike="noStrike" cap="none">
                <a:solidFill>
                  <a:schemeClr val="dk1"/>
                </a:solidFill>
                <a:latin typeface="Arial"/>
                <a:ea typeface="Arial"/>
                <a:cs typeface="Arial"/>
                <a:sym typeface="Arial"/>
              </a:defRPr>
            </a:lvl1pPr>
            <a:lvl2pPr marL="456887"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776" marR="0" lvl="2" indent="-12122" algn="ctr" rtl="0">
              <a:spcBef>
                <a:spcPts val="400"/>
              </a:spcBef>
              <a:spcAft>
                <a:spcPts val="0"/>
              </a:spcAft>
              <a:buClr>
                <a:schemeClr val="dk1"/>
              </a:buClr>
              <a:buFont typeface="Arial"/>
              <a:buNone/>
              <a:defRPr sz="2025" b="0" i="0" u="none" strike="noStrike" cap="none">
                <a:solidFill>
                  <a:schemeClr val="dk1"/>
                </a:solidFill>
                <a:latin typeface="Arial"/>
                <a:ea typeface="Arial"/>
                <a:cs typeface="Arial"/>
                <a:sym typeface="Arial"/>
              </a:defRPr>
            </a:lvl3pPr>
            <a:lvl4pPr marL="1370665" marR="0" lvl="3" indent="-11833" algn="ctr" rtl="0">
              <a:spcBef>
                <a:spcPts val="400"/>
              </a:spcBef>
              <a:spcAft>
                <a:spcPts val="0"/>
              </a:spcAft>
              <a:buClr>
                <a:schemeClr val="dk1"/>
              </a:buClr>
              <a:buFont typeface="Arial"/>
              <a:buNone/>
              <a:defRPr sz="2025" b="0" i="0" u="none" strike="noStrike" cap="none">
                <a:solidFill>
                  <a:schemeClr val="dk1"/>
                </a:solidFill>
                <a:latin typeface="Arial"/>
                <a:ea typeface="Arial"/>
                <a:cs typeface="Arial"/>
                <a:sym typeface="Arial"/>
              </a:defRPr>
            </a:lvl4pPr>
            <a:lvl5pPr marL="1827554" marR="0" lvl="4" indent="-11544" algn="ctr" rtl="0">
              <a:spcBef>
                <a:spcPts val="400"/>
              </a:spcBef>
              <a:spcAft>
                <a:spcPts val="0"/>
              </a:spcAft>
              <a:buClr>
                <a:schemeClr val="dk1"/>
              </a:buClr>
              <a:buFont typeface="Merriweather Sans"/>
              <a:buNone/>
              <a:defRPr sz="2025" b="0" i="0" u="none" strike="noStrike" cap="none">
                <a:solidFill>
                  <a:schemeClr val="dk1"/>
                </a:solidFill>
                <a:latin typeface="Arial"/>
                <a:ea typeface="Arial"/>
                <a:cs typeface="Arial"/>
                <a:sym typeface="Arial"/>
              </a:defRPr>
            </a:lvl5pPr>
            <a:lvl6pPr marL="2284443" marR="0" lvl="5" indent="-11257" algn="ctr" rtl="0">
              <a:spcBef>
                <a:spcPts val="400"/>
              </a:spcBef>
              <a:spcAft>
                <a:spcPts val="0"/>
              </a:spcAft>
              <a:buClr>
                <a:schemeClr val="dk1"/>
              </a:buClr>
              <a:buFont typeface="Arial"/>
              <a:buNone/>
              <a:defRPr sz="2025" b="0" i="0" u="none" strike="noStrike" cap="none">
                <a:solidFill>
                  <a:schemeClr val="dk1"/>
                </a:solidFill>
                <a:latin typeface="Arial"/>
                <a:ea typeface="Arial"/>
                <a:cs typeface="Arial"/>
                <a:sym typeface="Arial"/>
              </a:defRPr>
            </a:lvl6pPr>
            <a:lvl7pPr marL="2741330" marR="0" lvl="6" indent="-10966" algn="ctr" rtl="0">
              <a:spcBef>
                <a:spcPts val="400"/>
              </a:spcBef>
              <a:spcAft>
                <a:spcPts val="0"/>
              </a:spcAft>
              <a:buClr>
                <a:schemeClr val="dk1"/>
              </a:buClr>
              <a:buFont typeface="Arial"/>
              <a:buNone/>
              <a:defRPr sz="2025" b="0" i="0" u="none" strike="noStrike" cap="none">
                <a:solidFill>
                  <a:schemeClr val="dk1"/>
                </a:solidFill>
                <a:latin typeface="Arial"/>
                <a:ea typeface="Arial"/>
                <a:cs typeface="Arial"/>
                <a:sym typeface="Arial"/>
              </a:defRPr>
            </a:lvl7pPr>
            <a:lvl8pPr marL="3198216" marR="0" lvl="7" indent="-10676" algn="ctr" rtl="0">
              <a:spcBef>
                <a:spcPts val="400"/>
              </a:spcBef>
              <a:spcAft>
                <a:spcPts val="0"/>
              </a:spcAft>
              <a:buClr>
                <a:schemeClr val="dk1"/>
              </a:buClr>
              <a:buFont typeface="Arial"/>
              <a:buNone/>
              <a:defRPr sz="2025" b="0" i="0" u="none" strike="noStrike" cap="none">
                <a:solidFill>
                  <a:schemeClr val="dk1"/>
                </a:solidFill>
                <a:latin typeface="Arial"/>
                <a:ea typeface="Arial"/>
                <a:cs typeface="Arial"/>
                <a:sym typeface="Arial"/>
              </a:defRPr>
            </a:lvl8pPr>
            <a:lvl9pPr marL="3655105" marR="0" lvl="8" indent="-10388" algn="ctr" rtl="0">
              <a:spcBef>
                <a:spcPts val="400"/>
              </a:spcBef>
              <a:spcAft>
                <a:spcPts val="0"/>
              </a:spcAft>
              <a:buClr>
                <a:schemeClr val="dk1"/>
              </a:buClr>
              <a:buFont typeface="Arial"/>
              <a:buNone/>
              <a:defRPr sz="202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075020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3" tIns="91423" rIns="91423" bIns="91423"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72"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46"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19"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691"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3" tIns="91423" rIns="91423" bIns="91423" anchor="t" anchorCtr="0"/>
          <a:lstStyle>
            <a:lvl1pPr marL="227000" marR="0" lvl="0" indent="-74609"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884" marR="0" lvl="1" indent="-74609"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180" marR="0" lvl="2" indent="-98420" algn="l" rtl="0">
              <a:spcBef>
                <a:spcPts val="400"/>
              </a:spcBef>
              <a:spcAft>
                <a:spcPts val="0"/>
              </a:spcAft>
              <a:buClr>
                <a:schemeClr val="dk1"/>
              </a:buClr>
              <a:buSzPct val="100000"/>
              <a:buFont typeface="Arial"/>
              <a:buChar char="•"/>
              <a:defRPr sz="2025" b="0" i="0" u="none" strike="noStrike" cap="none">
                <a:solidFill>
                  <a:schemeClr val="dk1"/>
                </a:solidFill>
                <a:latin typeface="Arial"/>
                <a:ea typeface="Arial"/>
                <a:cs typeface="Arial"/>
                <a:sym typeface="Arial"/>
              </a:defRPr>
            </a:lvl3pPr>
            <a:lvl4pPr marL="1374707" marR="0" lvl="3" indent="-104771" algn="l" rtl="0">
              <a:spcBef>
                <a:spcPts val="400"/>
              </a:spcBef>
              <a:spcAft>
                <a:spcPts val="0"/>
              </a:spcAft>
              <a:buClr>
                <a:schemeClr val="dk1"/>
              </a:buClr>
              <a:buSzPct val="100000"/>
              <a:buFont typeface="Arial"/>
              <a:buChar char="–"/>
              <a:defRPr sz="2025" b="0" i="0" u="none" strike="noStrike" cap="none">
                <a:solidFill>
                  <a:schemeClr val="dk1"/>
                </a:solidFill>
                <a:latin typeface="Arial"/>
                <a:ea typeface="Arial"/>
                <a:cs typeface="Arial"/>
                <a:sym typeface="Arial"/>
              </a:defRPr>
            </a:lvl4pPr>
            <a:lvl5pPr marL="1825535" marR="0" lvl="4" indent="-111119" algn="l" rtl="0">
              <a:spcBef>
                <a:spcPts val="400"/>
              </a:spcBef>
              <a:spcAft>
                <a:spcPts val="0"/>
              </a:spcAft>
              <a:buClr>
                <a:schemeClr val="dk1"/>
              </a:buClr>
              <a:buSzPct val="100000"/>
              <a:buFont typeface="Merriweather Sans"/>
              <a:buChar char="*"/>
              <a:defRPr sz="2025" b="0" i="0" u="none" strike="noStrike" cap="none">
                <a:solidFill>
                  <a:schemeClr val="dk1"/>
                </a:solidFill>
                <a:latin typeface="Arial"/>
                <a:ea typeface="Arial"/>
                <a:cs typeface="Arial"/>
                <a:sym typeface="Arial"/>
              </a:defRPr>
            </a:lvl5pPr>
            <a:lvl6pPr marL="2514449" marR="0" lvl="5" indent="-114269" algn="l" rtl="0">
              <a:spcBef>
                <a:spcPts val="400"/>
              </a:spcBef>
              <a:spcAft>
                <a:spcPts val="0"/>
              </a:spcAft>
              <a:buClr>
                <a:schemeClr val="dk1"/>
              </a:buClr>
              <a:buSzPct val="100000"/>
              <a:buFont typeface="Arial"/>
              <a:buChar char="»"/>
              <a:defRPr sz="2025" b="0" i="0" u="none" strike="noStrike" cap="none">
                <a:solidFill>
                  <a:schemeClr val="dk1"/>
                </a:solidFill>
                <a:latin typeface="Arial"/>
                <a:ea typeface="Arial"/>
                <a:cs typeface="Arial"/>
                <a:sym typeface="Arial"/>
              </a:defRPr>
            </a:lvl6pPr>
            <a:lvl7pPr marL="2971621" marR="0" lvl="6" indent="-114263" algn="l" rtl="0">
              <a:spcBef>
                <a:spcPts val="400"/>
              </a:spcBef>
              <a:spcAft>
                <a:spcPts val="0"/>
              </a:spcAft>
              <a:buClr>
                <a:schemeClr val="dk1"/>
              </a:buClr>
              <a:buSzPct val="100000"/>
              <a:buFont typeface="Arial"/>
              <a:buChar char="»"/>
              <a:defRPr sz="2025" b="0" i="0" u="none" strike="noStrike" cap="none">
                <a:solidFill>
                  <a:schemeClr val="dk1"/>
                </a:solidFill>
                <a:latin typeface="Arial"/>
                <a:ea typeface="Arial"/>
                <a:cs typeface="Arial"/>
                <a:sym typeface="Arial"/>
              </a:defRPr>
            </a:lvl7pPr>
            <a:lvl8pPr marL="3428795" marR="0" lvl="7" indent="-114260" algn="l" rtl="0">
              <a:spcBef>
                <a:spcPts val="400"/>
              </a:spcBef>
              <a:spcAft>
                <a:spcPts val="0"/>
              </a:spcAft>
              <a:buClr>
                <a:schemeClr val="dk1"/>
              </a:buClr>
              <a:buSzPct val="100000"/>
              <a:buFont typeface="Arial"/>
              <a:buChar char="»"/>
              <a:defRPr sz="2025" b="0" i="0" u="none" strike="noStrike" cap="none">
                <a:solidFill>
                  <a:schemeClr val="dk1"/>
                </a:solidFill>
                <a:latin typeface="Arial"/>
                <a:ea typeface="Arial"/>
                <a:cs typeface="Arial"/>
                <a:sym typeface="Arial"/>
              </a:defRPr>
            </a:lvl8pPr>
            <a:lvl9pPr marL="3885966" marR="0" lvl="8" indent="-114254" algn="l" rtl="0">
              <a:spcBef>
                <a:spcPts val="400"/>
              </a:spcBef>
              <a:spcAft>
                <a:spcPts val="0"/>
              </a:spcAft>
              <a:buClr>
                <a:schemeClr val="dk1"/>
              </a:buClr>
              <a:buSzPct val="100000"/>
              <a:buFont typeface="Arial"/>
              <a:buChar char="»"/>
              <a:defRPr sz="202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65095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3" tIns="91423" rIns="91423" bIns="91423"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25"/>
            </a:lvl2pPr>
            <a:lvl3pPr lvl="2" indent="0" rtl="0">
              <a:spcBef>
                <a:spcPts val="0"/>
              </a:spcBef>
              <a:buNone/>
              <a:defRPr sz="1425"/>
            </a:lvl3pPr>
            <a:lvl4pPr lvl="3" indent="0" rtl="0">
              <a:spcBef>
                <a:spcPts val="0"/>
              </a:spcBef>
              <a:buNone/>
              <a:defRPr sz="1425"/>
            </a:lvl4pPr>
            <a:lvl5pPr lvl="4" indent="0" rtl="0">
              <a:spcBef>
                <a:spcPts val="0"/>
              </a:spcBef>
              <a:buNone/>
              <a:defRPr sz="1425"/>
            </a:lvl5pPr>
            <a:lvl6pPr lvl="5" indent="0" rtl="0">
              <a:spcBef>
                <a:spcPts val="0"/>
              </a:spcBef>
              <a:buNone/>
              <a:defRPr sz="1425"/>
            </a:lvl6pPr>
            <a:lvl7pPr lvl="6" indent="0" rtl="0">
              <a:spcBef>
                <a:spcPts val="0"/>
              </a:spcBef>
              <a:buNone/>
              <a:defRPr sz="1425"/>
            </a:lvl7pPr>
            <a:lvl8pPr lvl="7" indent="0" rtl="0">
              <a:spcBef>
                <a:spcPts val="0"/>
              </a:spcBef>
              <a:buNone/>
              <a:defRPr sz="1425"/>
            </a:lvl8pPr>
            <a:lvl9pPr lvl="8" indent="0" rtl="0">
              <a:spcBef>
                <a:spcPts val="0"/>
              </a:spcBef>
              <a:buNone/>
              <a:defRPr sz="1425"/>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3" tIns="91423" rIns="91423" bIns="91423" anchor="t" anchorCtr="0"/>
          <a:lstStyle>
            <a:lvl1pPr marL="177791"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674" marR="0" lvl="1" indent="-38098"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558" marR="0" lvl="2" indent="-63497"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440" marR="0" lvl="3" indent="-76196"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322" marR="0" lvl="4" indent="-76196"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206" marR="0" lvl="5" indent="-76196"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088" marR="0" lvl="6" indent="-76196"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7971" marR="0" lvl="7" indent="-76196"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0854" marR="0" lvl="8" indent="-76196"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3" tIns="91423" rIns="91423" bIns="91423"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884" marR="0" lvl="1" indent="0" algn="l" rtl="0">
              <a:lnSpc>
                <a:spcPct val="90000"/>
              </a:lnSpc>
              <a:spcBef>
                <a:spcPts val="400"/>
              </a:spcBef>
              <a:buClr>
                <a:schemeClr val="dk1"/>
              </a:buClr>
              <a:buFont typeface="Arial"/>
              <a:buNone/>
              <a:defRPr sz="1125" b="0" i="0" u="none" strike="noStrike" cap="none">
                <a:solidFill>
                  <a:schemeClr val="dk1"/>
                </a:solidFill>
                <a:latin typeface="Calibri"/>
                <a:ea typeface="Calibri"/>
                <a:cs typeface="Calibri"/>
                <a:sym typeface="Calibri"/>
              </a:defRPr>
            </a:lvl2pPr>
            <a:lvl3pPr marL="685766"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649" marR="0" lvl="3"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4pPr>
            <a:lvl5pPr marL="1371532" marR="0" lvl="4"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5pPr>
            <a:lvl6pPr marL="1714415" marR="0" lvl="5"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6pPr>
            <a:lvl7pPr marL="2057297" marR="0" lvl="6"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7pPr>
            <a:lvl8pPr marL="2400180" marR="0" lvl="7"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8pPr>
            <a:lvl9pPr marL="2743064" marR="0" lvl="8"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3" tIns="91423" rIns="91423" bIns="91423"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884" marR="0" lvl="1" indent="0" algn="l" rtl="0">
              <a:spcBef>
                <a:spcPts val="0"/>
              </a:spcBef>
              <a:buNone/>
              <a:defRPr sz="1425" b="0" i="0" u="none" strike="noStrike" cap="none">
                <a:solidFill>
                  <a:schemeClr val="dk1"/>
                </a:solidFill>
                <a:latin typeface="Calibri"/>
                <a:ea typeface="Calibri"/>
                <a:cs typeface="Calibri"/>
                <a:sym typeface="Calibri"/>
              </a:defRPr>
            </a:lvl2pPr>
            <a:lvl3pPr marL="685766" marR="0" lvl="2" indent="0" algn="l" rtl="0">
              <a:spcBef>
                <a:spcPts val="0"/>
              </a:spcBef>
              <a:buNone/>
              <a:defRPr sz="1425" b="0" i="0" u="none" strike="noStrike" cap="none">
                <a:solidFill>
                  <a:schemeClr val="dk1"/>
                </a:solidFill>
                <a:latin typeface="Calibri"/>
                <a:ea typeface="Calibri"/>
                <a:cs typeface="Calibri"/>
                <a:sym typeface="Calibri"/>
              </a:defRPr>
            </a:lvl3pPr>
            <a:lvl4pPr marL="1028649" marR="0" lvl="3" indent="0" algn="l" rtl="0">
              <a:spcBef>
                <a:spcPts val="0"/>
              </a:spcBef>
              <a:buNone/>
              <a:defRPr sz="1425" b="0" i="0" u="none" strike="noStrike" cap="none">
                <a:solidFill>
                  <a:schemeClr val="dk1"/>
                </a:solidFill>
                <a:latin typeface="Calibri"/>
                <a:ea typeface="Calibri"/>
                <a:cs typeface="Calibri"/>
                <a:sym typeface="Calibri"/>
              </a:defRPr>
            </a:lvl4pPr>
            <a:lvl5pPr marL="1371532" marR="0" lvl="4" indent="0" algn="l" rtl="0">
              <a:spcBef>
                <a:spcPts val="0"/>
              </a:spcBef>
              <a:buNone/>
              <a:defRPr sz="1425" b="0" i="0" u="none" strike="noStrike" cap="none">
                <a:solidFill>
                  <a:schemeClr val="dk1"/>
                </a:solidFill>
                <a:latin typeface="Calibri"/>
                <a:ea typeface="Calibri"/>
                <a:cs typeface="Calibri"/>
                <a:sym typeface="Calibri"/>
              </a:defRPr>
            </a:lvl5pPr>
            <a:lvl6pPr marL="1714415" marR="0" lvl="5" indent="0" algn="l" rtl="0">
              <a:spcBef>
                <a:spcPts val="0"/>
              </a:spcBef>
              <a:buNone/>
              <a:defRPr sz="1425" b="0" i="0" u="none" strike="noStrike" cap="none">
                <a:solidFill>
                  <a:schemeClr val="dk1"/>
                </a:solidFill>
                <a:latin typeface="Calibri"/>
                <a:ea typeface="Calibri"/>
                <a:cs typeface="Calibri"/>
                <a:sym typeface="Calibri"/>
              </a:defRPr>
            </a:lvl6pPr>
            <a:lvl7pPr marL="2057297" marR="0" lvl="6" indent="0" algn="l" rtl="0">
              <a:spcBef>
                <a:spcPts val="0"/>
              </a:spcBef>
              <a:buNone/>
              <a:defRPr sz="1425" b="0" i="0" u="none" strike="noStrike" cap="none">
                <a:solidFill>
                  <a:schemeClr val="dk1"/>
                </a:solidFill>
                <a:latin typeface="Calibri"/>
                <a:ea typeface="Calibri"/>
                <a:cs typeface="Calibri"/>
                <a:sym typeface="Calibri"/>
              </a:defRPr>
            </a:lvl7pPr>
            <a:lvl8pPr marL="2400180" marR="0" lvl="7" indent="0" algn="l" rtl="0">
              <a:spcBef>
                <a:spcPts val="0"/>
              </a:spcBef>
              <a:buNone/>
              <a:defRPr sz="1425" b="0" i="0" u="none" strike="noStrike" cap="none">
                <a:solidFill>
                  <a:schemeClr val="dk1"/>
                </a:solidFill>
                <a:latin typeface="Calibri"/>
                <a:ea typeface="Calibri"/>
                <a:cs typeface="Calibri"/>
                <a:sym typeface="Calibri"/>
              </a:defRPr>
            </a:lvl8pPr>
            <a:lvl9pPr marL="2743064" marR="0" lvl="8" indent="0" algn="l" rtl="0">
              <a:spcBef>
                <a:spcPts val="0"/>
              </a:spcBef>
              <a:buNone/>
              <a:defRPr sz="1425" b="0" i="0" u="none" strike="noStrike" cap="none">
                <a:solidFill>
                  <a:schemeClr val="dk1"/>
                </a:solidFill>
                <a:latin typeface="Calibri"/>
                <a:ea typeface="Calibri"/>
                <a:cs typeface="Calibri"/>
                <a:sym typeface="Calibri"/>
              </a:defRPr>
            </a:lvl9pPr>
          </a:lstStyle>
          <a:p>
            <a:endParaRPr kern="0"/>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3" tIns="91423" rIns="91423" bIns="91423"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884" marR="0" lvl="1" indent="0" algn="l" rtl="0">
              <a:spcBef>
                <a:spcPts val="0"/>
              </a:spcBef>
              <a:buNone/>
              <a:defRPr sz="1425" b="0" i="0" u="none" strike="noStrike" cap="none">
                <a:solidFill>
                  <a:schemeClr val="dk1"/>
                </a:solidFill>
                <a:latin typeface="Calibri"/>
                <a:ea typeface="Calibri"/>
                <a:cs typeface="Calibri"/>
                <a:sym typeface="Calibri"/>
              </a:defRPr>
            </a:lvl2pPr>
            <a:lvl3pPr marL="685766" marR="0" lvl="2" indent="0" algn="l" rtl="0">
              <a:spcBef>
                <a:spcPts val="0"/>
              </a:spcBef>
              <a:buNone/>
              <a:defRPr sz="1425" b="0" i="0" u="none" strike="noStrike" cap="none">
                <a:solidFill>
                  <a:schemeClr val="dk1"/>
                </a:solidFill>
                <a:latin typeface="Calibri"/>
                <a:ea typeface="Calibri"/>
                <a:cs typeface="Calibri"/>
                <a:sym typeface="Calibri"/>
              </a:defRPr>
            </a:lvl3pPr>
            <a:lvl4pPr marL="1028649" marR="0" lvl="3" indent="0" algn="l" rtl="0">
              <a:spcBef>
                <a:spcPts val="0"/>
              </a:spcBef>
              <a:buNone/>
              <a:defRPr sz="1425" b="0" i="0" u="none" strike="noStrike" cap="none">
                <a:solidFill>
                  <a:schemeClr val="dk1"/>
                </a:solidFill>
                <a:latin typeface="Calibri"/>
                <a:ea typeface="Calibri"/>
                <a:cs typeface="Calibri"/>
                <a:sym typeface="Calibri"/>
              </a:defRPr>
            </a:lvl4pPr>
            <a:lvl5pPr marL="1371532" marR="0" lvl="4" indent="0" algn="l" rtl="0">
              <a:spcBef>
                <a:spcPts val="0"/>
              </a:spcBef>
              <a:buNone/>
              <a:defRPr sz="1425" b="0" i="0" u="none" strike="noStrike" cap="none">
                <a:solidFill>
                  <a:schemeClr val="dk1"/>
                </a:solidFill>
                <a:latin typeface="Calibri"/>
                <a:ea typeface="Calibri"/>
                <a:cs typeface="Calibri"/>
                <a:sym typeface="Calibri"/>
              </a:defRPr>
            </a:lvl5pPr>
            <a:lvl6pPr marL="1714415" marR="0" lvl="5" indent="0" algn="l" rtl="0">
              <a:spcBef>
                <a:spcPts val="0"/>
              </a:spcBef>
              <a:buNone/>
              <a:defRPr sz="1425" b="0" i="0" u="none" strike="noStrike" cap="none">
                <a:solidFill>
                  <a:schemeClr val="dk1"/>
                </a:solidFill>
                <a:latin typeface="Calibri"/>
                <a:ea typeface="Calibri"/>
                <a:cs typeface="Calibri"/>
                <a:sym typeface="Calibri"/>
              </a:defRPr>
            </a:lvl6pPr>
            <a:lvl7pPr marL="2057297" marR="0" lvl="6" indent="0" algn="l" rtl="0">
              <a:spcBef>
                <a:spcPts val="0"/>
              </a:spcBef>
              <a:buNone/>
              <a:defRPr sz="1425" b="0" i="0" u="none" strike="noStrike" cap="none">
                <a:solidFill>
                  <a:schemeClr val="dk1"/>
                </a:solidFill>
                <a:latin typeface="Calibri"/>
                <a:ea typeface="Calibri"/>
                <a:cs typeface="Calibri"/>
                <a:sym typeface="Calibri"/>
              </a:defRPr>
            </a:lvl7pPr>
            <a:lvl8pPr marL="2400180" marR="0" lvl="7" indent="0" algn="l" rtl="0">
              <a:spcBef>
                <a:spcPts val="0"/>
              </a:spcBef>
              <a:buNone/>
              <a:defRPr sz="1425" b="0" i="0" u="none" strike="noStrike" cap="none">
                <a:solidFill>
                  <a:schemeClr val="dk1"/>
                </a:solidFill>
                <a:latin typeface="Calibri"/>
                <a:ea typeface="Calibri"/>
                <a:cs typeface="Calibri"/>
                <a:sym typeface="Calibri"/>
              </a:defRPr>
            </a:lvl8pPr>
            <a:lvl9pPr marL="2743064" marR="0" lvl="8" indent="0" algn="l" rtl="0">
              <a:spcBef>
                <a:spcPts val="0"/>
              </a:spcBef>
              <a:buNone/>
              <a:defRPr sz="1425" b="0" i="0" u="none" strike="noStrike" cap="none">
                <a:solidFill>
                  <a:schemeClr val="dk1"/>
                </a:solidFill>
                <a:latin typeface="Calibri"/>
                <a:ea typeface="Calibri"/>
                <a:cs typeface="Calibri"/>
                <a:sym typeface="Calibri"/>
              </a:defRPr>
            </a:lvl9pPr>
          </a:lstStyle>
          <a:p>
            <a:endParaRPr kern="0"/>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3" tIns="34274" rIns="68573" bIns="34274" anchor="ctr" anchorCtr="0">
            <a:noAutofit/>
          </a:bodyPr>
          <a:lstStyle/>
          <a:p>
            <a:pPr algn="r">
              <a:buSzPct val="25000"/>
            </a:pPr>
            <a:fld id="{00000000-1234-1234-1234-123412341234}" type="slidenum">
              <a:rPr lang="en" sz="900" kern="0">
                <a:solidFill>
                  <a:srgbClr val="888888"/>
                </a:solidFill>
                <a:latin typeface="Calibri"/>
                <a:ea typeface="Calibri"/>
                <a:cs typeface="Calibri"/>
                <a:sym typeface="Calibri"/>
              </a:rPr>
              <a:pPr algn="r">
                <a:buSzPct val="25000"/>
              </a:pPr>
              <a:t>‹#›</a:t>
            </a:fld>
            <a:endParaRPr lang="en"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34906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5791-694F-C64F-AB87-B08460CA994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6E56D67-9D16-1241-A402-F0626C55F50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4A87611-409B-E645-A70F-8723E4A66889}"/>
              </a:ext>
            </a:extLst>
          </p:cNvPr>
          <p:cNvSpPr>
            <a:spLocks noGrp="1"/>
          </p:cNvSpPr>
          <p:nvPr>
            <p:ph type="dt" sz="half" idx="10"/>
          </p:nvPr>
        </p:nvSpPr>
        <p:spPr/>
        <p:txBody>
          <a:bodyPr/>
          <a:lstStyle/>
          <a:p>
            <a:fld id="{95C468F8-5E04-274E-904C-2370C6763353}" type="datetimeFigureOut">
              <a:rPr lang="en-US" smtClean="0">
                <a:solidFill>
                  <a:prstClr val="black">
                    <a:tint val="75000"/>
                  </a:prstClr>
                </a:solidFill>
              </a:rPr>
              <a:pPr/>
              <a:t>12/1/19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A4057C-C4F3-514C-85E3-6259036B79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BDD7BB9-3D5F-FF43-9F06-14D70B63E495}"/>
              </a:ext>
            </a:extLst>
          </p:cNvPr>
          <p:cNvSpPr>
            <a:spLocks noGrp="1"/>
          </p:cNvSpPr>
          <p:nvPr>
            <p:ph type="sldNum" sz="quarter" idx="12"/>
          </p:nvPr>
        </p:nvSpPr>
        <p:spPr/>
        <p:txBody>
          <a:bodyPr/>
          <a:lstStyle/>
          <a:p>
            <a:fld id="{2A1BF46F-FAD0-5148-9626-8A0E04C2C94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3" tIns="91423" rIns="91423" bIns="91423"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25"/>
            </a:lvl2pPr>
            <a:lvl3pPr lvl="2" indent="0" rtl="0">
              <a:spcBef>
                <a:spcPts val="0"/>
              </a:spcBef>
              <a:buNone/>
              <a:defRPr sz="1425"/>
            </a:lvl3pPr>
            <a:lvl4pPr lvl="3" indent="0" rtl="0">
              <a:spcBef>
                <a:spcPts val="0"/>
              </a:spcBef>
              <a:buNone/>
              <a:defRPr sz="1425"/>
            </a:lvl4pPr>
            <a:lvl5pPr lvl="4" indent="0" rtl="0">
              <a:spcBef>
                <a:spcPts val="0"/>
              </a:spcBef>
              <a:buNone/>
              <a:defRPr sz="1425"/>
            </a:lvl5pPr>
            <a:lvl6pPr lvl="5" indent="0" rtl="0">
              <a:spcBef>
                <a:spcPts val="0"/>
              </a:spcBef>
              <a:buNone/>
              <a:defRPr sz="1425"/>
            </a:lvl6pPr>
            <a:lvl7pPr lvl="6" indent="0" rtl="0">
              <a:spcBef>
                <a:spcPts val="0"/>
              </a:spcBef>
              <a:buNone/>
              <a:defRPr sz="1425"/>
            </a:lvl7pPr>
            <a:lvl8pPr lvl="7" indent="0" rtl="0">
              <a:spcBef>
                <a:spcPts val="0"/>
              </a:spcBef>
              <a:buNone/>
              <a:defRPr sz="1425"/>
            </a:lvl8pPr>
            <a:lvl9pPr lvl="8" indent="0" rtl="0">
              <a:spcBef>
                <a:spcPts val="0"/>
              </a:spcBef>
              <a:buNone/>
              <a:defRPr sz="1425"/>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3" tIns="68573" rIns="68573" bIns="68573"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884"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766"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649"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532"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415"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297"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18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064"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3" tIns="91423" rIns="91423" bIns="91423"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884" marR="0" lvl="1" indent="0" algn="l" rtl="0">
              <a:lnSpc>
                <a:spcPct val="90000"/>
              </a:lnSpc>
              <a:spcBef>
                <a:spcPts val="400"/>
              </a:spcBef>
              <a:buClr>
                <a:schemeClr val="dk1"/>
              </a:buClr>
              <a:buFont typeface="Arial"/>
              <a:buNone/>
              <a:defRPr sz="1125" b="0" i="0" u="none" strike="noStrike" cap="none">
                <a:solidFill>
                  <a:schemeClr val="dk1"/>
                </a:solidFill>
                <a:latin typeface="Calibri"/>
                <a:ea typeface="Calibri"/>
                <a:cs typeface="Calibri"/>
                <a:sym typeface="Calibri"/>
              </a:defRPr>
            </a:lvl2pPr>
            <a:lvl3pPr marL="685766"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649" marR="0" lvl="3"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4pPr>
            <a:lvl5pPr marL="1371532" marR="0" lvl="4"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5pPr>
            <a:lvl6pPr marL="1714415" marR="0" lvl="5"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6pPr>
            <a:lvl7pPr marL="2057297" marR="0" lvl="6"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7pPr>
            <a:lvl8pPr marL="2400180" marR="0" lvl="7"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8pPr>
            <a:lvl9pPr marL="2743064" marR="0" lvl="8" indent="0" algn="l" rtl="0">
              <a:lnSpc>
                <a:spcPct val="90000"/>
              </a:lnSpc>
              <a:spcBef>
                <a:spcPts val="400"/>
              </a:spcBef>
              <a:buClr>
                <a:schemeClr val="dk1"/>
              </a:buClr>
              <a:buFont typeface="Arial"/>
              <a:buNone/>
              <a:defRPr sz="825"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3" tIns="91423" rIns="91423" bIns="91423"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884" marR="0" lvl="1" indent="0" algn="l" rtl="0">
              <a:spcBef>
                <a:spcPts val="0"/>
              </a:spcBef>
              <a:buNone/>
              <a:defRPr sz="1425" b="0" i="0" u="none" strike="noStrike" cap="none">
                <a:solidFill>
                  <a:schemeClr val="dk1"/>
                </a:solidFill>
                <a:latin typeface="Calibri"/>
                <a:ea typeface="Calibri"/>
                <a:cs typeface="Calibri"/>
                <a:sym typeface="Calibri"/>
              </a:defRPr>
            </a:lvl2pPr>
            <a:lvl3pPr marL="685766" marR="0" lvl="2" indent="0" algn="l" rtl="0">
              <a:spcBef>
                <a:spcPts val="0"/>
              </a:spcBef>
              <a:buNone/>
              <a:defRPr sz="1425" b="0" i="0" u="none" strike="noStrike" cap="none">
                <a:solidFill>
                  <a:schemeClr val="dk1"/>
                </a:solidFill>
                <a:latin typeface="Calibri"/>
                <a:ea typeface="Calibri"/>
                <a:cs typeface="Calibri"/>
                <a:sym typeface="Calibri"/>
              </a:defRPr>
            </a:lvl3pPr>
            <a:lvl4pPr marL="1028649" marR="0" lvl="3" indent="0" algn="l" rtl="0">
              <a:spcBef>
                <a:spcPts val="0"/>
              </a:spcBef>
              <a:buNone/>
              <a:defRPr sz="1425" b="0" i="0" u="none" strike="noStrike" cap="none">
                <a:solidFill>
                  <a:schemeClr val="dk1"/>
                </a:solidFill>
                <a:latin typeface="Calibri"/>
                <a:ea typeface="Calibri"/>
                <a:cs typeface="Calibri"/>
                <a:sym typeface="Calibri"/>
              </a:defRPr>
            </a:lvl4pPr>
            <a:lvl5pPr marL="1371532" marR="0" lvl="4" indent="0" algn="l" rtl="0">
              <a:spcBef>
                <a:spcPts val="0"/>
              </a:spcBef>
              <a:buNone/>
              <a:defRPr sz="1425" b="0" i="0" u="none" strike="noStrike" cap="none">
                <a:solidFill>
                  <a:schemeClr val="dk1"/>
                </a:solidFill>
                <a:latin typeface="Calibri"/>
                <a:ea typeface="Calibri"/>
                <a:cs typeface="Calibri"/>
                <a:sym typeface="Calibri"/>
              </a:defRPr>
            </a:lvl5pPr>
            <a:lvl6pPr marL="1714415" marR="0" lvl="5" indent="0" algn="l" rtl="0">
              <a:spcBef>
                <a:spcPts val="0"/>
              </a:spcBef>
              <a:buNone/>
              <a:defRPr sz="1425" b="0" i="0" u="none" strike="noStrike" cap="none">
                <a:solidFill>
                  <a:schemeClr val="dk1"/>
                </a:solidFill>
                <a:latin typeface="Calibri"/>
                <a:ea typeface="Calibri"/>
                <a:cs typeface="Calibri"/>
                <a:sym typeface="Calibri"/>
              </a:defRPr>
            </a:lvl6pPr>
            <a:lvl7pPr marL="2057297" marR="0" lvl="6" indent="0" algn="l" rtl="0">
              <a:spcBef>
                <a:spcPts val="0"/>
              </a:spcBef>
              <a:buNone/>
              <a:defRPr sz="1425" b="0" i="0" u="none" strike="noStrike" cap="none">
                <a:solidFill>
                  <a:schemeClr val="dk1"/>
                </a:solidFill>
                <a:latin typeface="Calibri"/>
                <a:ea typeface="Calibri"/>
                <a:cs typeface="Calibri"/>
                <a:sym typeface="Calibri"/>
              </a:defRPr>
            </a:lvl7pPr>
            <a:lvl8pPr marL="2400180" marR="0" lvl="7" indent="0" algn="l" rtl="0">
              <a:spcBef>
                <a:spcPts val="0"/>
              </a:spcBef>
              <a:buNone/>
              <a:defRPr sz="1425" b="0" i="0" u="none" strike="noStrike" cap="none">
                <a:solidFill>
                  <a:schemeClr val="dk1"/>
                </a:solidFill>
                <a:latin typeface="Calibri"/>
                <a:ea typeface="Calibri"/>
                <a:cs typeface="Calibri"/>
                <a:sym typeface="Calibri"/>
              </a:defRPr>
            </a:lvl8pPr>
            <a:lvl9pPr marL="2743064" marR="0" lvl="8" indent="0" algn="l" rtl="0">
              <a:spcBef>
                <a:spcPts val="0"/>
              </a:spcBef>
              <a:buNone/>
              <a:defRPr sz="1425" b="0" i="0" u="none" strike="noStrike" cap="none">
                <a:solidFill>
                  <a:schemeClr val="dk1"/>
                </a:solidFill>
                <a:latin typeface="Calibri"/>
                <a:ea typeface="Calibri"/>
                <a:cs typeface="Calibri"/>
                <a:sym typeface="Calibri"/>
              </a:defRPr>
            </a:lvl9pPr>
          </a:lstStyle>
          <a:p>
            <a:endParaRPr kern="0"/>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3" tIns="91423" rIns="91423" bIns="91423"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884" marR="0" lvl="1" indent="0" algn="l" rtl="0">
              <a:spcBef>
                <a:spcPts val="0"/>
              </a:spcBef>
              <a:buNone/>
              <a:defRPr sz="1425" b="0" i="0" u="none" strike="noStrike" cap="none">
                <a:solidFill>
                  <a:schemeClr val="dk1"/>
                </a:solidFill>
                <a:latin typeface="Calibri"/>
                <a:ea typeface="Calibri"/>
                <a:cs typeface="Calibri"/>
                <a:sym typeface="Calibri"/>
              </a:defRPr>
            </a:lvl2pPr>
            <a:lvl3pPr marL="685766" marR="0" lvl="2" indent="0" algn="l" rtl="0">
              <a:spcBef>
                <a:spcPts val="0"/>
              </a:spcBef>
              <a:buNone/>
              <a:defRPr sz="1425" b="0" i="0" u="none" strike="noStrike" cap="none">
                <a:solidFill>
                  <a:schemeClr val="dk1"/>
                </a:solidFill>
                <a:latin typeface="Calibri"/>
                <a:ea typeface="Calibri"/>
                <a:cs typeface="Calibri"/>
                <a:sym typeface="Calibri"/>
              </a:defRPr>
            </a:lvl3pPr>
            <a:lvl4pPr marL="1028649" marR="0" lvl="3" indent="0" algn="l" rtl="0">
              <a:spcBef>
                <a:spcPts val="0"/>
              </a:spcBef>
              <a:buNone/>
              <a:defRPr sz="1425" b="0" i="0" u="none" strike="noStrike" cap="none">
                <a:solidFill>
                  <a:schemeClr val="dk1"/>
                </a:solidFill>
                <a:latin typeface="Calibri"/>
                <a:ea typeface="Calibri"/>
                <a:cs typeface="Calibri"/>
                <a:sym typeface="Calibri"/>
              </a:defRPr>
            </a:lvl4pPr>
            <a:lvl5pPr marL="1371532" marR="0" lvl="4" indent="0" algn="l" rtl="0">
              <a:spcBef>
                <a:spcPts val="0"/>
              </a:spcBef>
              <a:buNone/>
              <a:defRPr sz="1425" b="0" i="0" u="none" strike="noStrike" cap="none">
                <a:solidFill>
                  <a:schemeClr val="dk1"/>
                </a:solidFill>
                <a:latin typeface="Calibri"/>
                <a:ea typeface="Calibri"/>
                <a:cs typeface="Calibri"/>
                <a:sym typeface="Calibri"/>
              </a:defRPr>
            </a:lvl5pPr>
            <a:lvl6pPr marL="1714415" marR="0" lvl="5" indent="0" algn="l" rtl="0">
              <a:spcBef>
                <a:spcPts val="0"/>
              </a:spcBef>
              <a:buNone/>
              <a:defRPr sz="1425" b="0" i="0" u="none" strike="noStrike" cap="none">
                <a:solidFill>
                  <a:schemeClr val="dk1"/>
                </a:solidFill>
                <a:latin typeface="Calibri"/>
                <a:ea typeface="Calibri"/>
                <a:cs typeface="Calibri"/>
                <a:sym typeface="Calibri"/>
              </a:defRPr>
            </a:lvl6pPr>
            <a:lvl7pPr marL="2057297" marR="0" lvl="6" indent="0" algn="l" rtl="0">
              <a:spcBef>
                <a:spcPts val="0"/>
              </a:spcBef>
              <a:buNone/>
              <a:defRPr sz="1425" b="0" i="0" u="none" strike="noStrike" cap="none">
                <a:solidFill>
                  <a:schemeClr val="dk1"/>
                </a:solidFill>
                <a:latin typeface="Calibri"/>
                <a:ea typeface="Calibri"/>
                <a:cs typeface="Calibri"/>
                <a:sym typeface="Calibri"/>
              </a:defRPr>
            </a:lvl7pPr>
            <a:lvl8pPr marL="2400180" marR="0" lvl="7" indent="0" algn="l" rtl="0">
              <a:spcBef>
                <a:spcPts val="0"/>
              </a:spcBef>
              <a:buNone/>
              <a:defRPr sz="1425" b="0" i="0" u="none" strike="noStrike" cap="none">
                <a:solidFill>
                  <a:schemeClr val="dk1"/>
                </a:solidFill>
                <a:latin typeface="Calibri"/>
                <a:ea typeface="Calibri"/>
                <a:cs typeface="Calibri"/>
                <a:sym typeface="Calibri"/>
              </a:defRPr>
            </a:lvl8pPr>
            <a:lvl9pPr marL="2743064" marR="0" lvl="8" indent="0" algn="l" rtl="0">
              <a:spcBef>
                <a:spcPts val="0"/>
              </a:spcBef>
              <a:buNone/>
              <a:defRPr sz="1425" b="0" i="0" u="none" strike="noStrike" cap="none">
                <a:solidFill>
                  <a:schemeClr val="dk1"/>
                </a:solidFill>
                <a:latin typeface="Calibri"/>
                <a:ea typeface="Calibri"/>
                <a:cs typeface="Calibri"/>
                <a:sym typeface="Calibri"/>
              </a:defRPr>
            </a:lvl9pPr>
          </a:lstStyle>
          <a:p>
            <a:endParaRPr kern="0"/>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3" tIns="34274" rIns="68573" bIns="34274" anchor="ctr" anchorCtr="0">
            <a:noAutofit/>
          </a:bodyPr>
          <a:lstStyle/>
          <a:p>
            <a:pPr algn="r">
              <a:buSzPct val="25000"/>
            </a:pPr>
            <a:fld id="{00000000-1234-1234-1234-123412341234}" type="slidenum">
              <a:rPr lang="en" sz="900" kern="0">
                <a:solidFill>
                  <a:srgbClr val="888888"/>
                </a:solidFill>
                <a:latin typeface="Calibri"/>
                <a:ea typeface="Calibri"/>
                <a:cs typeface="Calibri"/>
                <a:sym typeface="Calibri"/>
              </a:rPr>
              <a:pPr algn="r">
                <a:buSzPct val="25000"/>
              </a:pPr>
              <a:t>‹#›</a:t>
            </a:fld>
            <a:endParaRPr lang="en"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702378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3" tIns="91423" rIns="91423" bIns="91423"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3" tIns="91423" rIns="91423" bIns="91423" anchor="ctr" anchorCtr="0">
            <a:noAutofit/>
          </a:bodyPr>
          <a:lstStyle/>
          <a:p>
            <a:fld id="{00000000-1234-1234-1234-123412341234}" type="slidenum">
              <a:rPr lang="en" sz="1425" kern="0">
                <a:solidFill>
                  <a:srgbClr val="000000"/>
                </a:solidFill>
                <a:cs typeface="Arial"/>
                <a:sym typeface="Arial"/>
              </a:rPr>
              <a:pPr/>
              <a:t>‹#›</a:t>
            </a:fld>
            <a:endParaRPr lang="en" sz="1425" kern="0">
              <a:solidFill>
                <a:srgbClr val="000000"/>
              </a:solidFill>
              <a:cs typeface="Arial"/>
              <a:sym typeface="Arial"/>
            </a:endParaRPr>
          </a:p>
        </p:txBody>
      </p:sp>
    </p:spTree>
    <p:extLst>
      <p:ext uri="{BB962C8B-B14F-4D97-AF65-F5344CB8AC3E}">
        <p14:creationId xmlns:p14="http://schemas.microsoft.com/office/powerpoint/2010/main" val="2137770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3" tIns="91423" rIns="91423" bIns="91423"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30"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074"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15"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150"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3" tIns="45699" rIns="91423" bIns="45699" anchor="t" anchorCtr="0">
            <a:noAutofit/>
          </a:bodyPr>
          <a:lstStyle/>
          <a:p>
            <a:pPr>
              <a:buClr>
                <a:srgbClr val="000000"/>
              </a:buClr>
              <a:buSzPct val="25000"/>
              <a:buFont typeface="Calibri"/>
              <a:buNone/>
            </a:pPr>
            <a:fld id="{00000000-1234-1234-1234-123412341234}" type="slidenum">
              <a:rPr lang="en" kern="0">
                <a:solidFill>
                  <a:srgbClr val="000000"/>
                </a:solidFill>
                <a:latin typeface="Calibri"/>
                <a:ea typeface="Calibri"/>
                <a:cs typeface="Calibri"/>
                <a:sym typeface="Calibri"/>
              </a:rPr>
              <a:pPr>
                <a:buClr>
                  <a:srgbClr val="000000"/>
                </a:buClr>
                <a:buSzPct val="25000"/>
                <a:buFont typeface="Calibri"/>
                <a:buNone/>
              </a:pPr>
              <a:t>‹#›</a:t>
            </a:fld>
            <a:endParaRPr lang="en"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9270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85.xml"/><Relationship Id="rId7" Type="http://schemas.openxmlformats.org/officeDocument/2006/relationships/tags" Target="../tags/tag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ags" Target="../tags/tag4.xml"/><Relationship Id="rId5" Type="http://schemas.openxmlformats.org/officeDocument/2006/relationships/theme" Target="../theme/theme10.xml"/><Relationship Id="rId4"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ags" Target="../tags/tag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6" r:id="rId5"/>
    <p:sldLayoutId id="2147483658" r:id="rId6"/>
    <p:sldLayoutId id="214748366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457200"/>
            <a:ext cx="77724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4" tIns="46003" rIns="92004" bIns="46003"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485901"/>
            <a:ext cx="7772400" cy="347900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4" tIns="46003" rIns="92004" bIns="460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782637" y="3907435"/>
            <a:ext cx="2308622" cy="263525"/>
          </a:xfrm>
          <a:prstGeom prst="rect">
            <a:avLst/>
          </a:prstGeom>
          <a:noFill/>
          <a:ln w="9525">
            <a:noFill/>
            <a:miter lim="800000"/>
            <a:headEnd/>
            <a:tailEnd/>
          </a:ln>
          <a:effectLst/>
        </p:spPr>
        <p:txBody>
          <a:bodyPr lIns="69003" tIns="34502" rIns="69003" bIns="34502"/>
          <a:lstStyle>
            <a:lvl1pPr defTabSz="909638" eaLnBrk="0" hangingPunct="0">
              <a:defRPr sz="2400">
                <a:solidFill>
                  <a:schemeClr val="tx1"/>
                </a:solidFill>
                <a:latin typeface="Calibri" charset="0"/>
                <a:ea typeface="ＭＳ Ｐゴシック" charset="-128"/>
              </a:defRPr>
            </a:lvl1pPr>
            <a:lvl2pPr marL="742950" indent="-285750" defTabSz="909638" eaLnBrk="0" hangingPunct="0">
              <a:defRPr sz="2400">
                <a:solidFill>
                  <a:schemeClr val="tx1"/>
                </a:solidFill>
                <a:latin typeface="Calibri" charset="0"/>
                <a:ea typeface="ＭＳ Ｐゴシック" charset="-128"/>
              </a:defRPr>
            </a:lvl2pPr>
            <a:lvl3pPr marL="1143000" indent="-228600" defTabSz="909638" eaLnBrk="0" hangingPunct="0">
              <a:defRPr sz="2400">
                <a:solidFill>
                  <a:schemeClr val="tx1"/>
                </a:solidFill>
                <a:latin typeface="Calibri" charset="0"/>
                <a:ea typeface="ＭＳ Ｐゴシック" charset="-128"/>
              </a:defRPr>
            </a:lvl3pPr>
            <a:lvl4pPr marL="1600200" indent="-228600" defTabSz="909638" eaLnBrk="0" hangingPunct="0">
              <a:defRPr sz="2400">
                <a:solidFill>
                  <a:schemeClr val="tx1"/>
                </a:solidFill>
                <a:latin typeface="Calibri" charset="0"/>
                <a:ea typeface="ＭＳ Ｐゴシック" charset="-128"/>
              </a:defRPr>
            </a:lvl4pPr>
            <a:lvl5pPr marL="2057400" indent="-228600" defTabSz="909638" eaLnBrk="0" hangingPunct="0">
              <a:defRPr sz="2400">
                <a:solidFill>
                  <a:schemeClr val="tx1"/>
                </a:solidFill>
                <a:latin typeface="Calibri" charset="0"/>
                <a:ea typeface="ＭＳ Ｐゴシック" charset="-128"/>
              </a:defRPr>
            </a:lvl5pPr>
            <a:lvl6pPr marL="2514600" indent="-228600" defTabSz="90963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0963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0963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09638" eaLnBrk="0" fontAlgn="base" hangingPunct="0">
              <a:spcBef>
                <a:spcPct val="0"/>
              </a:spcBef>
              <a:spcAft>
                <a:spcPct val="0"/>
              </a:spcAft>
              <a:defRPr sz="2400">
                <a:solidFill>
                  <a:schemeClr val="tx1"/>
                </a:solidFill>
                <a:latin typeface="Calibri" charset="0"/>
                <a:ea typeface="ＭＳ Ｐゴシック" charset="-128"/>
              </a:defRPr>
            </a:lvl9pPr>
          </a:lstStyle>
          <a:p>
            <a:pPr fontAlgn="base">
              <a:spcBef>
                <a:spcPct val="0"/>
              </a:spcBef>
              <a:spcAft>
                <a:spcPct val="0"/>
              </a:spcAft>
              <a:defRPr/>
            </a:pPr>
            <a:fld id="{BEC52A11-03F9-BA4B-98B4-B56C6F1C7FBB}" type="slidenum">
              <a:rPr lang="en-US" altLang="en-US" sz="1200" b="1" i="1" smtClean="0">
                <a:solidFill>
                  <a:srgbClr val="000000"/>
                </a:solidFill>
                <a:effectLst>
                  <a:outerShdw blurRad="38100" dist="38100" dir="2700000" algn="tl">
                    <a:srgbClr val="C0C0C0"/>
                  </a:outerShdw>
                </a:effectLst>
                <a:latin typeface="Courier New" charset="0"/>
              </a:rPr>
              <a:pPr fontAlgn="base">
                <a:spcBef>
                  <a:spcPct val="0"/>
                </a:spcBef>
                <a:spcAft>
                  <a:spcPct val="0"/>
                </a:spcAft>
                <a:defRPr/>
              </a:pPr>
              <a:t>‹#›</a:t>
            </a:fld>
            <a:r>
              <a:rPr lang="en-US" altLang="en-US" sz="1800" b="1" dirty="0">
                <a:solidFill>
                  <a:srgbClr val="808080"/>
                </a:solidFill>
                <a:latin typeface="Arial" charset="0"/>
              </a:rPr>
              <a:t> - </a:t>
            </a:r>
            <a:r>
              <a:rPr lang="en-US" altLang="en-US" sz="825" b="1" dirty="0" err="1">
                <a:solidFill>
                  <a:srgbClr val="969696"/>
                </a:solidFill>
                <a:latin typeface="Arial" charset="0"/>
              </a:rPr>
              <a:t>Lectures.GersteinLab.org</a:t>
            </a:r>
            <a:endParaRPr lang="en-US" altLang="en-US" sz="225" dirty="0">
              <a:solidFill>
                <a:srgbClr val="000000"/>
              </a:solidFill>
              <a:latin typeface="Arial" charset="0"/>
            </a:endParaRPr>
          </a:p>
        </p:txBody>
      </p:sp>
    </p:spTree>
    <p:extLst>
      <p:ext uri="{BB962C8B-B14F-4D97-AF65-F5344CB8AC3E}">
        <p14:creationId xmlns:p14="http://schemas.microsoft.com/office/powerpoint/2010/main" val="247778945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transition/>
  <p:hf hdr="0" ftr="0" dt="0"/>
  <p:txStyles>
    <p:titleStyle>
      <a:lvl1pPr algn="ctr" defTabSz="681021" rtl="0" eaLnBrk="0" fontAlgn="base" hangingPunct="0">
        <a:spcBef>
          <a:spcPct val="0"/>
        </a:spcBef>
        <a:spcAft>
          <a:spcPct val="0"/>
        </a:spcAft>
        <a:defRPr sz="1800" b="1">
          <a:solidFill>
            <a:srgbClr val="22228B"/>
          </a:solidFill>
          <a:latin typeface="+mj-lt"/>
          <a:ea typeface="ＭＳ Ｐゴシック" pitchFamily="-65" charset="-128"/>
          <a:cs typeface="ＭＳ Ｐゴシック" pitchFamily="-65" charset="-128"/>
        </a:defRPr>
      </a:lvl1pPr>
      <a:lvl2pPr algn="ctr" defTabSz="681021"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2pPr>
      <a:lvl3pPr algn="ctr" defTabSz="681021"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3pPr>
      <a:lvl4pPr algn="ctr" defTabSz="681021"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4pPr>
      <a:lvl5pPr algn="ctr" defTabSz="681021"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5pPr>
      <a:lvl6pPr marL="342674" algn="ctr" defTabSz="684160" rtl="0" eaLnBrk="1" fontAlgn="base" hangingPunct="1">
        <a:spcBef>
          <a:spcPct val="0"/>
        </a:spcBef>
        <a:spcAft>
          <a:spcPct val="0"/>
        </a:spcAft>
        <a:defRPr sz="2700" b="1" u="sng">
          <a:solidFill>
            <a:srgbClr val="000099"/>
          </a:solidFill>
          <a:latin typeface="Arial" pitchFamily="-65" charset="0"/>
        </a:defRPr>
      </a:lvl6pPr>
      <a:lvl7pPr marL="685350" algn="ctr" defTabSz="684160" rtl="0" eaLnBrk="1" fontAlgn="base" hangingPunct="1">
        <a:spcBef>
          <a:spcPct val="0"/>
        </a:spcBef>
        <a:spcAft>
          <a:spcPct val="0"/>
        </a:spcAft>
        <a:defRPr sz="2700" b="1" u="sng">
          <a:solidFill>
            <a:srgbClr val="000099"/>
          </a:solidFill>
          <a:latin typeface="Arial" pitchFamily="-65" charset="0"/>
        </a:defRPr>
      </a:lvl7pPr>
      <a:lvl8pPr marL="1028025" algn="ctr" defTabSz="684160" rtl="0" eaLnBrk="1" fontAlgn="base" hangingPunct="1">
        <a:spcBef>
          <a:spcPct val="0"/>
        </a:spcBef>
        <a:spcAft>
          <a:spcPct val="0"/>
        </a:spcAft>
        <a:defRPr sz="2700" b="1" u="sng">
          <a:solidFill>
            <a:srgbClr val="000099"/>
          </a:solidFill>
          <a:latin typeface="Arial" pitchFamily="-65" charset="0"/>
        </a:defRPr>
      </a:lvl8pPr>
      <a:lvl9pPr marL="1370699" algn="ctr" defTabSz="684160" rtl="0" eaLnBrk="1" fontAlgn="base" hangingPunct="1">
        <a:spcBef>
          <a:spcPct val="0"/>
        </a:spcBef>
        <a:spcAft>
          <a:spcPct val="0"/>
        </a:spcAft>
        <a:defRPr sz="2700" b="1" u="sng">
          <a:solidFill>
            <a:srgbClr val="000099"/>
          </a:solidFill>
          <a:latin typeface="Arial" pitchFamily="-65" charset="0"/>
        </a:defRPr>
      </a:lvl9pPr>
    </p:titleStyle>
    <p:bodyStyle>
      <a:lvl1pPr marL="167875" indent="-167875" algn="l" defTabSz="681021" rtl="0" eaLnBrk="0" fontAlgn="base" hangingPunct="0">
        <a:spcBef>
          <a:spcPct val="20000"/>
        </a:spcBef>
        <a:spcAft>
          <a:spcPct val="0"/>
        </a:spcAft>
        <a:buChar char="•"/>
        <a:defRPr sz="1800">
          <a:solidFill>
            <a:schemeClr val="tx1"/>
          </a:solidFill>
          <a:latin typeface="+mn-lt"/>
          <a:ea typeface="ＭＳ Ｐゴシック" pitchFamily="-65" charset="-128"/>
          <a:cs typeface="ＭＳ Ｐゴシック" pitchFamily="-65" charset="-128"/>
        </a:defRPr>
      </a:lvl1pPr>
      <a:lvl2pPr marL="425043" indent="-167875" algn="l" defTabSz="681021" rtl="0" eaLnBrk="0" fontAlgn="base" hangingPunct="0">
        <a:spcBef>
          <a:spcPct val="20000"/>
        </a:spcBef>
        <a:spcAft>
          <a:spcPct val="0"/>
        </a:spcAft>
        <a:buFont typeface="Lucida Grande" charset="0"/>
        <a:buChar char="-"/>
        <a:defRPr sz="1800">
          <a:solidFill>
            <a:schemeClr val="tx1"/>
          </a:solidFill>
          <a:latin typeface="+mn-lt"/>
          <a:ea typeface="ＭＳ Ｐゴシック" pitchFamily="-65" charset="-128"/>
        </a:defRPr>
      </a:lvl2pPr>
      <a:lvl3pPr marL="681021" indent="-166684" algn="l" defTabSz="681021" rtl="0" eaLnBrk="0" fontAlgn="base" hangingPunct="0">
        <a:spcBef>
          <a:spcPct val="20000"/>
        </a:spcBef>
        <a:spcAft>
          <a:spcPct val="0"/>
        </a:spcAft>
        <a:buChar char="•"/>
        <a:defRPr sz="1500">
          <a:solidFill>
            <a:schemeClr val="tx1"/>
          </a:solidFill>
          <a:latin typeface="+mn-lt"/>
          <a:ea typeface="ＭＳ Ｐゴシック" pitchFamily="-65" charset="-128"/>
        </a:defRPr>
      </a:lvl3pPr>
      <a:lvl4pPr marL="1028675" indent="-167875" algn="l" defTabSz="681021" rtl="0" eaLnBrk="0" fontAlgn="base" hangingPunct="0">
        <a:spcBef>
          <a:spcPct val="20000"/>
        </a:spcBef>
        <a:spcAft>
          <a:spcPct val="0"/>
        </a:spcAft>
        <a:buChar char="–"/>
        <a:defRPr sz="1500">
          <a:solidFill>
            <a:schemeClr val="tx1"/>
          </a:solidFill>
          <a:latin typeface="+mn-lt"/>
          <a:ea typeface="ＭＳ Ｐゴシック" pitchFamily="-65" charset="-128"/>
        </a:defRPr>
      </a:lvl4pPr>
      <a:lvl5pPr marL="1366804" indent="-167875" algn="l" defTabSz="681021" rtl="0" eaLnBrk="0" fontAlgn="base" hangingPunct="0">
        <a:spcBef>
          <a:spcPct val="20000"/>
        </a:spcBef>
        <a:spcAft>
          <a:spcPct val="0"/>
        </a:spcAft>
        <a:buFont typeface="Lucida Grande" charset="0"/>
        <a:buChar char="*"/>
        <a:defRPr sz="1500">
          <a:solidFill>
            <a:schemeClr val="tx1"/>
          </a:solidFill>
          <a:latin typeface="+mn-lt"/>
          <a:ea typeface="ＭＳ Ｐゴシック" pitchFamily="-65" charset="-128"/>
        </a:defRPr>
      </a:lvl5pPr>
      <a:lvl6pPr marL="1884711" indent="-171337" algn="l" defTabSz="68416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7386" indent="-171337" algn="l" defTabSz="68416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0061" indent="-171337" algn="l" defTabSz="68416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2735" indent="-171337" algn="l" defTabSz="68416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674" rtl="0" eaLnBrk="1" latinLnBrk="0" hangingPunct="1">
        <a:defRPr sz="1425" kern="1200">
          <a:solidFill>
            <a:schemeClr val="tx1"/>
          </a:solidFill>
          <a:latin typeface="+mn-lt"/>
          <a:ea typeface="+mn-ea"/>
          <a:cs typeface="+mn-cs"/>
        </a:defRPr>
      </a:lvl1pPr>
      <a:lvl2pPr marL="342674" algn="l" defTabSz="342674" rtl="0" eaLnBrk="1" latinLnBrk="0" hangingPunct="1">
        <a:defRPr sz="1425" kern="1200">
          <a:solidFill>
            <a:schemeClr val="tx1"/>
          </a:solidFill>
          <a:latin typeface="+mn-lt"/>
          <a:ea typeface="+mn-ea"/>
          <a:cs typeface="+mn-cs"/>
        </a:defRPr>
      </a:lvl2pPr>
      <a:lvl3pPr marL="685350" algn="l" defTabSz="342674" rtl="0" eaLnBrk="1" latinLnBrk="0" hangingPunct="1">
        <a:defRPr sz="1425" kern="1200">
          <a:solidFill>
            <a:schemeClr val="tx1"/>
          </a:solidFill>
          <a:latin typeface="+mn-lt"/>
          <a:ea typeface="+mn-ea"/>
          <a:cs typeface="+mn-cs"/>
        </a:defRPr>
      </a:lvl3pPr>
      <a:lvl4pPr marL="1028025" algn="l" defTabSz="342674" rtl="0" eaLnBrk="1" latinLnBrk="0" hangingPunct="1">
        <a:defRPr sz="1425" kern="1200">
          <a:solidFill>
            <a:schemeClr val="tx1"/>
          </a:solidFill>
          <a:latin typeface="+mn-lt"/>
          <a:ea typeface="+mn-ea"/>
          <a:cs typeface="+mn-cs"/>
        </a:defRPr>
      </a:lvl4pPr>
      <a:lvl5pPr marL="1370699" algn="l" defTabSz="342674" rtl="0" eaLnBrk="1" latinLnBrk="0" hangingPunct="1">
        <a:defRPr sz="1425" kern="1200">
          <a:solidFill>
            <a:schemeClr val="tx1"/>
          </a:solidFill>
          <a:latin typeface="+mn-lt"/>
          <a:ea typeface="+mn-ea"/>
          <a:cs typeface="+mn-cs"/>
        </a:defRPr>
      </a:lvl5pPr>
      <a:lvl6pPr marL="1713375" algn="l" defTabSz="342674" rtl="0" eaLnBrk="1" latinLnBrk="0" hangingPunct="1">
        <a:defRPr sz="1425" kern="1200">
          <a:solidFill>
            <a:schemeClr val="tx1"/>
          </a:solidFill>
          <a:latin typeface="+mn-lt"/>
          <a:ea typeface="+mn-ea"/>
          <a:cs typeface="+mn-cs"/>
        </a:defRPr>
      </a:lvl6pPr>
      <a:lvl7pPr marL="2056049" algn="l" defTabSz="342674" rtl="0" eaLnBrk="1" latinLnBrk="0" hangingPunct="1">
        <a:defRPr sz="1425" kern="1200">
          <a:solidFill>
            <a:schemeClr val="tx1"/>
          </a:solidFill>
          <a:latin typeface="+mn-lt"/>
          <a:ea typeface="+mn-ea"/>
          <a:cs typeface="+mn-cs"/>
        </a:defRPr>
      </a:lvl7pPr>
      <a:lvl8pPr marL="2398723" algn="l" defTabSz="342674" rtl="0" eaLnBrk="1" latinLnBrk="0" hangingPunct="1">
        <a:defRPr sz="1425" kern="1200">
          <a:solidFill>
            <a:schemeClr val="tx1"/>
          </a:solidFill>
          <a:latin typeface="+mn-lt"/>
          <a:ea typeface="+mn-ea"/>
          <a:cs typeface="+mn-cs"/>
        </a:defRPr>
      </a:lvl8pPr>
      <a:lvl9pPr marL="2741399" algn="l" defTabSz="342674" rtl="0" eaLnBrk="1" latinLnBrk="0" hangingPunct="1">
        <a:defRPr sz="142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3" tIns="91423" rIns="91423" bIns="91423"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3" tIns="91423" rIns="91423" bIns="91423"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48" tIns="46024" rIns="92048" bIns="46024" anchor="t" anchorCtr="0">
            <a:noAutofit/>
          </a:bodyPr>
          <a:lstStyle/>
          <a:p>
            <a:pPr>
              <a:buSzPct val="25000"/>
            </a:pPr>
            <a:fld id="{00000000-1234-1234-1234-123412341234}" type="slidenum">
              <a:rPr lang="en" sz="1575" b="1" i="1" kern="0">
                <a:solidFill>
                  <a:srgbClr val="000000"/>
                </a:solidFill>
                <a:latin typeface="Courier New"/>
                <a:ea typeface="Courier New"/>
                <a:cs typeface="Courier New"/>
                <a:sym typeface="Courier New"/>
              </a:rPr>
              <a:pPr>
                <a:buSzPct val="25000"/>
              </a:pPr>
              <a:t>‹#›</a:t>
            </a:fld>
            <a:r>
              <a:rPr lang="en" sz="1800" b="1" kern="0">
                <a:solidFill>
                  <a:srgbClr val="808080"/>
                </a:solidFill>
                <a:ea typeface="Arial"/>
                <a:cs typeface="Arial"/>
                <a:sym typeface="Arial"/>
              </a:rPr>
              <a:t> - </a:t>
            </a:r>
            <a:r>
              <a:rPr lang="en" sz="975" b="1" kern="0">
                <a:solidFill>
                  <a:srgbClr val="969696"/>
                </a:solidFill>
                <a:ea typeface="Arial"/>
                <a:cs typeface="Arial"/>
                <a:sym typeface="Arial"/>
              </a:rPr>
              <a:t>Lectures.GersteinLab.org</a:t>
            </a:r>
          </a:p>
        </p:txBody>
      </p:sp>
    </p:spTree>
    <p:extLst>
      <p:ext uri="{BB962C8B-B14F-4D97-AF65-F5344CB8AC3E}">
        <p14:creationId xmlns:p14="http://schemas.microsoft.com/office/powerpoint/2010/main" val="262282981"/>
      </p:ext>
    </p:extLst>
  </p:cSld>
  <p:clrMap bg1="lt1" tx1="dk1" bg2="dk2" tx2="lt2" accent1="accent1" accent2="accent2" accent3="accent3" accent4="accent4" accent5="accent5" accent6="accent6" hlink="hlink" folHlink="folHlink"/>
  <p:sldLayoutIdLst>
    <p:sldLayoutId id="2147483819" r:id="rId1"/>
    <p:sldLayoutId id="2147483821" r:id="rId2"/>
    <p:sldLayoutId id="2147483824" r:id="rId3"/>
    <p:sldLayoutId id="2147483825" r:id="rId4"/>
    <p:sldLayoutId id="2147483826" r:id="rId5"/>
    <p:sldLayoutId id="214748382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25"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45244"/>
            <a:ext cx="77724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995363"/>
            <a:ext cx="7772400" cy="34790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44411222"/>
      </p:ext>
    </p:extLst>
  </p:cSld>
  <p:clrMap bg1="lt1" tx1="dk1" bg2="lt2" tx2="dk2" accent1="accent1" accent2="accent2" accent3="accent3" accent4="accent4" accent5="accent5" accent6="accent6" hlink="hlink" folHlink="folHlink"/>
  <p:sldLayoutIdLst>
    <p:sldLayoutId id="2147483660" r:id="rId1"/>
  </p:sldLayoutIdLst>
  <p:transition/>
  <p:hf hdr="0" ftr="0" dt="0"/>
  <p:txStyles>
    <p:titleStyle>
      <a:lvl1pPr algn="ctr" defTabSz="684610" rtl="0" eaLnBrk="0" fontAlgn="base" hangingPunct="0">
        <a:spcBef>
          <a:spcPct val="0"/>
        </a:spcBef>
        <a:spcAft>
          <a:spcPct val="0"/>
        </a:spcAft>
        <a:defRPr sz="2400" b="1">
          <a:solidFill>
            <a:schemeClr val="bg1"/>
          </a:solidFill>
          <a:latin typeface="+mj-lt"/>
          <a:ea typeface="ＭＳ Ｐゴシック" pitchFamily="-65" charset="-128"/>
          <a:cs typeface="ＭＳ Ｐゴシック" pitchFamily="-65" charset="-128"/>
        </a:defRPr>
      </a:lvl1pPr>
      <a:lvl2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2pPr>
      <a:lvl3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3pPr>
      <a:lvl4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4pPr>
      <a:lvl5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5pPr>
      <a:lvl6pPr marL="342900" algn="ctr" defTabSz="684610" rtl="0" eaLnBrk="1" fontAlgn="base" hangingPunct="1">
        <a:spcBef>
          <a:spcPct val="0"/>
        </a:spcBef>
        <a:spcAft>
          <a:spcPct val="0"/>
        </a:spcAft>
        <a:defRPr sz="2700" b="1" u="sng">
          <a:solidFill>
            <a:srgbClr val="000099"/>
          </a:solidFill>
          <a:latin typeface="Arial" pitchFamily="-65" charset="0"/>
        </a:defRPr>
      </a:lvl6pPr>
      <a:lvl7pPr marL="685800" algn="ctr" defTabSz="684610" rtl="0" eaLnBrk="1" fontAlgn="base" hangingPunct="1">
        <a:spcBef>
          <a:spcPct val="0"/>
        </a:spcBef>
        <a:spcAft>
          <a:spcPct val="0"/>
        </a:spcAft>
        <a:defRPr sz="2700" b="1" u="sng">
          <a:solidFill>
            <a:srgbClr val="000099"/>
          </a:solidFill>
          <a:latin typeface="Arial" pitchFamily="-65" charset="0"/>
        </a:defRPr>
      </a:lvl7pPr>
      <a:lvl8pPr marL="1028700" algn="ctr" defTabSz="684610" rtl="0" eaLnBrk="1" fontAlgn="base" hangingPunct="1">
        <a:spcBef>
          <a:spcPct val="0"/>
        </a:spcBef>
        <a:spcAft>
          <a:spcPct val="0"/>
        </a:spcAft>
        <a:defRPr sz="2700" b="1" u="sng">
          <a:solidFill>
            <a:srgbClr val="000099"/>
          </a:solidFill>
          <a:latin typeface="Arial" pitchFamily="-65" charset="0"/>
        </a:defRPr>
      </a:lvl8pPr>
      <a:lvl9pPr marL="1371600" algn="ctr" defTabSz="684610" rtl="0" eaLnBrk="1" fontAlgn="base" hangingPunct="1">
        <a:spcBef>
          <a:spcPct val="0"/>
        </a:spcBef>
        <a:spcAft>
          <a:spcPct val="0"/>
        </a:spcAft>
        <a:defRPr sz="2700" b="1" u="sng">
          <a:solidFill>
            <a:srgbClr val="000099"/>
          </a:solidFill>
          <a:latin typeface="Arial" pitchFamily="-65" charset="0"/>
        </a:defRPr>
      </a:lvl9pPr>
    </p:titleStyle>
    <p:bodyStyle>
      <a:lvl1pPr marL="171450" indent="-171450" algn="l" defTabSz="684610" rtl="0" eaLnBrk="0" fontAlgn="base" hangingPunct="0">
        <a:spcBef>
          <a:spcPct val="20000"/>
        </a:spcBef>
        <a:spcAft>
          <a:spcPct val="0"/>
        </a:spcAft>
        <a:buChar char="•"/>
        <a:defRPr sz="1800">
          <a:solidFill>
            <a:schemeClr val="bg1"/>
          </a:solidFill>
          <a:latin typeface="+mn-lt"/>
          <a:ea typeface="ＭＳ Ｐゴシック" pitchFamily="-65" charset="-128"/>
          <a:cs typeface="ＭＳ Ｐゴシック" pitchFamily="-65" charset="-128"/>
        </a:defRPr>
      </a:lvl1pPr>
      <a:lvl2pPr marL="428625" indent="-171450" algn="l" defTabSz="684610" rtl="0" eaLnBrk="0" fontAlgn="base" hangingPunct="0">
        <a:spcBef>
          <a:spcPct val="20000"/>
        </a:spcBef>
        <a:spcAft>
          <a:spcPct val="0"/>
        </a:spcAft>
        <a:buFont typeface="Lucida Grande" charset="0"/>
        <a:buChar char="-"/>
        <a:defRPr sz="1800">
          <a:solidFill>
            <a:schemeClr val="bg1"/>
          </a:solidFill>
          <a:latin typeface="+mn-lt"/>
          <a:ea typeface="ＭＳ Ｐゴシック" pitchFamily="-65" charset="-128"/>
        </a:defRPr>
      </a:lvl2pPr>
      <a:lvl3pPr marL="684610" indent="-17026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3pPr>
      <a:lvl4pPr marL="1032272" indent="-17145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4pPr>
      <a:lvl5pPr marL="1370410" indent="-171450" algn="l" defTabSz="684610" rtl="0" eaLnBrk="0" fontAlgn="base" hangingPunct="0">
        <a:spcBef>
          <a:spcPct val="20000"/>
        </a:spcBef>
        <a:spcAft>
          <a:spcPct val="0"/>
        </a:spcAft>
        <a:buFont typeface="Lucida Grande" charset="0"/>
        <a:buChar char="*"/>
        <a:defRPr sz="1500">
          <a:solidFill>
            <a:schemeClr val="bg1"/>
          </a:solidFill>
          <a:latin typeface="+mn-lt"/>
          <a:ea typeface="ＭＳ Ｐゴシック" pitchFamily="-65" charset="-128"/>
        </a:defRPr>
      </a:lvl5pPr>
      <a:lvl6pPr marL="18859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12/1/19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959881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12/1/19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2536859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EE0C0-7456-3548-988F-0C11489A94B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8A233-BE02-5B47-B2AF-20BEC9D5D9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2FE9D-921A-8F47-BC0C-466B96BC7D7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C468F8-5E04-274E-904C-2370C6763353}" type="datetimeFigureOut">
              <a:rPr lang="en-US" kern="1200" smtClean="0">
                <a:solidFill>
                  <a:prstClr val="black">
                    <a:tint val="75000"/>
                  </a:prstClr>
                </a:solidFill>
                <a:latin typeface="Calibri" panose="020F0502020204030204"/>
                <a:ea typeface=""/>
                <a:cs typeface=""/>
              </a:rPr>
              <a:pPr/>
              <a:t>12/1/19</a:t>
            </a:fld>
            <a:endParaRPr lang="en-US" kern="1200">
              <a:solidFill>
                <a:prstClr val="black">
                  <a:tint val="75000"/>
                </a:prstClr>
              </a:solidFill>
              <a:latin typeface="Calibri" panose="020F0502020204030204"/>
              <a:ea typeface=""/>
              <a:cs typeface=""/>
            </a:endParaRPr>
          </a:p>
        </p:txBody>
      </p:sp>
      <p:sp>
        <p:nvSpPr>
          <p:cNvPr id="5" name="Footer Placeholder 4">
            <a:extLst>
              <a:ext uri="{FF2B5EF4-FFF2-40B4-BE49-F238E27FC236}">
                <a16:creationId xmlns:a16="http://schemas.microsoft.com/office/drawing/2014/main" id="{646B769A-5AA7-1841-A3B4-CABF5577BD8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tint val="75000"/>
                </a:prstClr>
              </a:solidFill>
              <a:latin typeface="Calibri" panose="020F0502020204030204"/>
              <a:ea typeface=""/>
              <a:cs typeface=""/>
            </a:endParaRPr>
          </a:p>
        </p:txBody>
      </p:sp>
      <p:sp>
        <p:nvSpPr>
          <p:cNvPr id="6" name="Slide Number Placeholder 5">
            <a:extLst>
              <a:ext uri="{FF2B5EF4-FFF2-40B4-BE49-F238E27FC236}">
                <a16:creationId xmlns:a16="http://schemas.microsoft.com/office/drawing/2014/main" id="{9F5B5785-C17F-5140-B0AF-EDBE83DFA1D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A1BF46F-FAD0-5148-9626-8A0E04C2C945}" type="slidenum">
              <a:rPr lang="en-US" kern="1200" smtClean="0">
                <a:solidFill>
                  <a:prstClr val="black">
                    <a:tint val="75000"/>
                  </a:prstClr>
                </a:solidFill>
                <a:latin typeface="Calibri" panose="020F0502020204030204"/>
                <a:ea typeface=""/>
                <a:cs typeface=""/>
              </a:rPr>
              <a:pPr/>
              <a:t>‹#›</a:t>
            </a:fld>
            <a:endParaRPr lang="en-US" kern="120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53904371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5"/>
            </p:custDataLst>
          </p:nvPr>
        </p:nvSpPr>
        <p:spPr bwMode="auto">
          <a:xfrm>
            <a:off x="685800" y="457200"/>
            <a:ext cx="77724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6"/>
            </p:custDataLst>
          </p:nvPr>
        </p:nvSpPr>
        <p:spPr bwMode="auto">
          <a:xfrm>
            <a:off x="685800" y="1485901"/>
            <a:ext cx="7772400" cy="347900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7"/>
            </p:custDataLst>
          </p:nvPr>
        </p:nvSpPr>
        <p:spPr bwMode="auto">
          <a:xfrm rot="16200000">
            <a:off x="7703940" y="3907434"/>
            <a:ext cx="2308622" cy="263525"/>
          </a:xfrm>
          <a:prstGeom prst="rect">
            <a:avLst/>
          </a:prstGeom>
          <a:noFill/>
          <a:ln w="9525">
            <a:noFill/>
            <a:miter lim="800000"/>
            <a:headEnd/>
            <a:tailEnd/>
          </a:ln>
          <a:effectLst/>
        </p:spPr>
        <p:txBody>
          <a:bodyPr lIns="69005" tIns="34503" rIns="69005" bIns="34503"/>
          <a:lstStyle>
            <a:lvl1pPr defTabSz="909638" eaLnBrk="0" hangingPunct="0">
              <a:defRPr sz="2400">
                <a:solidFill>
                  <a:schemeClr val="tx1"/>
                </a:solidFill>
                <a:latin typeface="Calibri" charset="0"/>
                <a:ea typeface="ＭＳ Ｐゴシック" charset="-128"/>
              </a:defRPr>
            </a:lvl1pPr>
            <a:lvl2pPr marL="742950" indent="-285750" defTabSz="909638" eaLnBrk="0" hangingPunct="0">
              <a:defRPr sz="2400">
                <a:solidFill>
                  <a:schemeClr val="tx1"/>
                </a:solidFill>
                <a:latin typeface="Calibri" charset="0"/>
                <a:ea typeface="ＭＳ Ｐゴシック" charset="-128"/>
              </a:defRPr>
            </a:lvl2pPr>
            <a:lvl3pPr marL="1143000" indent="-228600" defTabSz="909638" eaLnBrk="0" hangingPunct="0">
              <a:defRPr sz="2400">
                <a:solidFill>
                  <a:schemeClr val="tx1"/>
                </a:solidFill>
                <a:latin typeface="Calibri" charset="0"/>
                <a:ea typeface="ＭＳ Ｐゴシック" charset="-128"/>
              </a:defRPr>
            </a:lvl3pPr>
            <a:lvl4pPr marL="1600200" indent="-228600" defTabSz="909638" eaLnBrk="0" hangingPunct="0">
              <a:defRPr sz="2400">
                <a:solidFill>
                  <a:schemeClr val="tx1"/>
                </a:solidFill>
                <a:latin typeface="Calibri" charset="0"/>
                <a:ea typeface="ＭＳ Ｐゴシック" charset="-128"/>
              </a:defRPr>
            </a:lvl4pPr>
            <a:lvl5pPr marL="2057400" indent="-228600" defTabSz="909638" eaLnBrk="0" hangingPunct="0">
              <a:defRPr sz="2400">
                <a:solidFill>
                  <a:schemeClr val="tx1"/>
                </a:solidFill>
                <a:latin typeface="Calibri" charset="0"/>
                <a:ea typeface="ＭＳ Ｐゴシック" charset="-128"/>
              </a:defRPr>
            </a:lvl5pPr>
            <a:lvl6pPr marL="2514600" indent="-228600" defTabSz="909638"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09638"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09638"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09638" eaLnBrk="0" fontAlgn="base" hangingPunct="0">
              <a:spcBef>
                <a:spcPct val="0"/>
              </a:spcBef>
              <a:spcAft>
                <a:spcPct val="0"/>
              </a:spcAft>
              <a:defRPr sz="2400">
                <a:solidFill>
                  <a:schemeClr val="tx1"/>
                </a:solidFill>
                <a:latin typeface="Calibri" charset="0"/>
                <a:ea typeface="ＭＳ Ｐゴシック" charset="-128"/>
              </a:defRPr>
            </a:lvl9pPr>
          </a:lstStyle>
          <a:p>
            <a:pPr fontAlgn="base">
              <a:spcBef>
                <a:spcPct val="0"/>
              </a:spcBef>
              <a:spcAft>
                <a:spcPct val="0"/>
              </a:spcAft>
              <a:defRPr/>
            </a:pPr>
            <a:fld id="{BEC52A11-03F9-BA4B-98B4-B56C6F1C7FBB}" type="slidenum">
              <a:rPr lang="en-US" altLang="en-US" sz="1200" b="1" i="1" smtClean="0">
                <a:solidFill>
                  <a:srgbClr val="000000"/>
                </a:solidFill>
                <a:effectLst>
                  <a:outerShdw blurRad="38100" dist="38100" dir="2700000" algn="tl">
                    <a:srgbClr val="C0C0C0"/>
                  </a:outerShdw>
                </a:effectLst>
                <a:latin typeface="Courier New" charset="0"/>
              </a:rPr>
              <a:pPr fontAlgn="base">
                <a:spcBef>
                  <a:spcPct val="0"/>
                </a:spcBef>
                <a:spcAft>
                  <a:spcPct val="0"/>
                </a:spcAft>
                <a:defRPr/>
              </a:pPr>
              <a:t>‹#›</a:t>
            </a:fld>
            <a:r>
              <a:rPr lang="en-US" altLang="en-US" sz="1800" b="1">
                <a:solidFill>
                  <a:srgbClr val="808080"/>
                </a:solidFill>
                <a:latin typeface="Arial" charset="0"/>
              </a:rPr>
              <a:t> - </a:t>
            </a:r>
            <a:r>
              <a:rPr lang="en-US" altLang="en-US" sz="750" b="1">
                <a:solidFill>
                  <a:srgbClr val="969696"/>
                </a:solidFill>
                <a:latin typeface="Arial" charset="0"/>
              </a:rPr>
              <a:t>Lectures.GersteinLab.org</a:t>
            </a:r>
            <a:endParaRPr lang="en-US" altLang="en-US" sz="225">
              <a:solidFill>
                <a:srgbClr val="000000"/>
              </a:solidFill>
              <a:latin typeface="Arial" charset="0"/>
            </a:endParaRPr>
          </a:p>
        </p:txBody>
      </p:sp>
    </p:spTree>
    <p:extLst>
      <p:ext uri="{BB962C8B-B14F-4D97-AF65-F5344CB8AC3E}">
        <p14:creationId xmlns:p14="http://schemas.microsoft.com/office/powerpoint/2010/main" val="2846185382"/>
      </p:ext>
    </p:extLst>
  </p:cSld>
  <p:clrMap bg1="lt1" tx1="dk1" bg2="lt2" tx2="dk2" accent1="accent1" accent2="accent2" accent3="accent3" accent4="accent4" accent5="accent5" accent6="accent6" hlink="hlink" folHlink="folHlink"/>
  <p:sldLayoutIdLst>
    <p:sldLayoutId id="2147483760" r:id="rId1"/>
    <p:sldLayoutId id="2147483763" r:id="rId2"/>
    <p:sldLayoutId id="2147483764" r:id="rId3"/>
  </p:sldLayoutIdLst>
  <p:transition/>
  <p:hf hdr="0" ftr="0" dt="0"/>
  <p:txStyles>
    <p:titleStyle>
      <a:lvl1pPr algn="ctr" defTabSz="681038" rtl="0" eaLnBrk="0" fontAlgn="base" hangingPunct="0">
        <a:spcBef>
          <a:spcPct val="0"/>
        </a:spcBef>
        <a:spcAft>
          <a:spcPct val="0"/>
        </a:spcAft>
        <a:defRPr sz="1800" b="1">
          <a:solidFill>
            <a:srgbClr val="22228B"/>
          </a:solidFill>
          <a:latin typeface="+mj-lt"/>
          <a:ea typeface="ＭＳ Ｐゴシック" pitchFamily="-65" charset="-128"/>
          <a:cs typeface="ＭＳ Ｐゴシック" pitchFamily="-65" charset="-128"/>
        </a:defRPr>
      </a:lvl1pPr>
      <a:lvl2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2pPr>
      <a:lvl3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3pPr>
      <a:lvl4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4pPr>
      <a:lvl5pPr algn="ctr" defTabSz="681038" rtl="0" eaLnBrk="0" fontAlgn="base" hangingPunct="0">
        <a:spcBef>
          <a:spcPct val="0"/>
        </a:spcBef>
        <a:spcAft>
          <a:spcPct val="0"/>
        </a:spcAft>
        <a:defRPr sz="1800" b="1">
          <a:solidFill>
            <a:srgbClr val="22228B"/>
          </a:solidFill>
          <a:latin typeface="Arial" pitchFamily="-65" charset="0"/>
          <a:ea typeface="ＭＳ Ｐゴシック" pitchFamily="-65" charset="-128"/>
          <a:cs typeface="ＭＳ Ｐゴシック" pitchFamily="-65" charset="-128"/>
        </a:defRPr>
      </a:lvl5pPr>
      <a:lvl6pPr marL="342683" algn="ctr" defTabSz="684177" rtl="0" eaLnBrk="1" fontAlgn="base" hangingPunct="1">
        <a:spcBef>
          <a:spcPct val="0"/>
        </a:spcBef>
        <a:spcAft>
          <a:spcPct val="0"/>
        </a:spcAft>
        <a:defRPr sz="2700" b="1" u="sng">
          <a:solidFill>
            <a:srgbClr val="000099"/>
          </a:solidFill>
          <a:latin typeface="Arial" pitchFamily="-65" charset="0"/>
        </a:defRPr>
      </a:lvl6pPr>
      <a:lvl7pPr marL="685367" algn="ctr" defTabSz="684177" rtl="0" eaLnBrk="1" fontAlgn="base" hangingPunct="1">
        <a:spcBef>
          <a:spcPct val="0"/>
        </a:spcBef>
        <a:spcAft>
          <a:spcPct val="0"/>
        </a:spcAft>
        <a:defRPr sz="2700" b="1" u="sng">
          <a:solidFill>
            <a:srgbClr val="000099"/>
          </a:solidFill>
          <a:latin typeface="Arial" pitchFamily="-65" charset="0"/>
        </a:defRPr>
      </a:lvl7pPr>
      <a:lvl8pPr marL="1028051" algn="ctr" defTabSz="684177" rtl="0" eaLnBrk="1" fontAlgn="base" hangingPunct="1">
        <a:spcBef>
          <a:spcPct val="0"/>
        </a:spcBef>
        <a:spcAft>
          <a:spcPct val="0"/>
        </a:spcAft>
        <a:defRPr sz="2700" b="1" u="sng">
          <a:solidFill>
            <a:srgbClr val="000099"/>
          </a:solidFill>
          <a:latin typeface="Arial" pitchFamily="-65" charset="0"/>
        </a:defRPr>
      </a:lvl8pPr>
      <a:lvl9pPr marL="1370733" algn="ctr" defTabSz="684177" rtl="0" eaLnBrk="1" fontAlgn="base" hangingPunct="1">
        <a:spcBef>
          <a:spcPct val="0"/>
        </a:spcBef>
        <a:spcAft>
          <a:spcPct val="0"/>
        </a:spcAft>
        <a:defRPr sz="2700" b="1" u="sng">
          <a:solidFill>
            <a:srgbClr val="000099"/>
          </a:solidFill>
          <a:latin typeface="Arial" pitchFamily="-65" charset="0"/>
        </a:defRPr>
      </a:lvl9pPr>
    </p:titleStyle>
    <p:bodyStyle>
      <a:lvl1pPr marL="167879" indent="-167879" algn="l" defTabSz="681038" rtl="0" eaLnBrk="0" fontAlgn="base" hangingPunct="0">
        <a:spcBef>
          <a:spcPct val="20000"/>
        </a:spcBef>
        <a:spcAft>
          <a:spcPct val="0"/>
        </a:spcAft>
        <a:buChar char="•"/>
        <a:defRPr sz="1800">
          <a:solidFill>
            <a:schemeClr val="tx1"/>
          </a:solidFill>
          <a:latin typeface="+mn-lt"/>
          <a:ea typeface="ＭＳ Ｐゴシック" pitchFamily="-65" charset="-128"/>
          <a:cs typeface="ＭＳ Ｐゴシック" pitchFamily="-65" charset="-128"/>
        </a:defRPr>
      </a:lvl1pPr>
      <a:lvl2pPr marL="425054" indent="-167879" algn="l" defTabSz="681038" rtl="0" eaLnBrk="0" fontAlgn="base" hangingPunct="0">
        <a:spcBef>
          <a:spcPct val="20000"/>
        </a:spcBef>
        <a:spcAft>
          <a:spcPct val="0"/>
        </a:spcAft>
        <a:buFont typeface="Lucida Grande" charset="0"/>
        <a:buChar char="-"/>
        <a:defRPr sz="1800">
          <a:solidFill>
            <a:schemeClr val="tx1"/>
          </a:solidFill>
          <a:latin typeface="+mn-lt"/>
          <a:ea typeface="ＭＳ Ｐゴシック" pitchFamily="-65" charset="-128"/>
        </a:defRPr>
      </a:lvl2pPr>
      <a:lvl3pPr marL="681038" indent="-166688"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3pPr>
      <a:lvl4pPr marL="1028700" indent="-167879" algn="l" defTabSz="681038" rtl="0" eaLnBrk="0" fontAlgn="base" hangingPunct="0">
        <a:spcBef>
          <a:spcPct val="20000"/>
        </a:spcBef>
        <a:spcAft>
          <a:spcPct val="0"/>
        </a:spcAft>
        <a:buChar char="–"/>
        <a:defRPr sz="1500">
          <a:solidFill>
            <a:schemeClr val="tx1"/>
          </a:solidFill>
          <a:latin typeface="+mn-lt"/>
          <a:ea typeface="ＭＳ Ｐゴシック" pitchFamily="-65" charset="-128"/>
        </a:defRPr>
      </a:lvl4pPr>
      <a:lvl5pPr marL="1366838" indent="-167879" algn="l" defTabSz="681038" rtl="0" eaLnBrk="0" fontAlgn="base" hangingPunct="0">
        <a:spcBef>
          <a:spcPct val="20000"/>
        </a:spcBef>
        <a:spcAft>
          <a:spcPct val="0"/>
        </a:spcAft>
        <a:buFont typeface="Lucida Grande" charset="0"/>
        <a:buChar char="*"/>
        <a:defRPr sz="1500">
          <a:solidFill>
            <a:schemeClr val="tx1"/>
          </a:solidFill>
          <a:latin typeface="+mn-lt"/>
          <a:ea typeface="ＭＳ Ｐゴシック" pitchFamily="-65" charset="-128"/>
        </a:defRPr>
      </a:lvl5pPr>
      <a:lvl6pPr marL="188475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7442"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0125"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2808" indent="-171341" algn="l" defTabSz="684177"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683" rtl="0" eaLnBrk="1" latinLnBrk="0" hangingPunct="1">
        <a:defRPr sz="1350" kern="1200">
          <a:solidFill>
            <a:schemeClr val="tx1"/>
          </a:solidFill>
          <a:latin typeface="+mn-lt"/>
          <a:ea typeface="+mn-ea"/>
          <a:cs typeface="+mn-cs"/>
        </a:defRPr>
      </a:lvl1pPr>
      <a:lvl2pPr marL="342683" algn="l" defTabSz="342683" rtl="0" eaLnBrk="1" latinLnBrk="0" hangingPunct="1">
        <a:defRPr sz="1350" kern="1200">
          <a:solidFill>
            <a:schemeClr val="tx1"/>
          </a:solidFill>
          <a:latin typeface="+mn-lt"/>
          <a:ea typeface="+mn-ea"/>
          <a:cs typeface="+mn-cs"/>
        </a:defRPr>
      </a:lvl2pPr>
      <a:lvl3pPr marL="685367" algn="l" defTabSz="342683" rtl="0" eaLnBrk="1" latinLnBrk="0" hangingPunct="1">
        <a:defRPr sz="1350" kern="1200">
          <a:solidFill>
            <a:schemeClr val="tx1"/>
          </a:solidFill>
          <a:latin typeface="+mn-lt"/>
          <a:ea typeface="+mn-ea"/>
          <a:cs typeface="+mn-cs"/>
        </a:defRPr>
      </a:lvl3pPr>
      <a:lvl4pPr marL="1028051" algn="l" defTabSz="342683" rtl="0" eaLnBrk="1" latinLnBrk="0" hangingPunct="1">
        <a:defRPr sz="1350" kern="1200">
          <a:solidFill>
            <a:schemeClr val="tx1"/>
          </a:solidFill>
          <a:latin typeface="+mn-lt"/>
          <a:ea typeface="+mn-ea"/>
          <a:cs typeface="+mn-cs"/>
        </a:defRPr>
      </a:lvl4pPr>
      <a:lvl5pPr marL="1370733" algn="l" defTabSz="342683" rtl="0" eaLnBrk="1" latinLnBrk="0" hangingPunct="1">
        <a:defRPr sz="1350" kern="1200">
          <a:solidFill>
            <a:schemeClr val="tx1"/>
          </a:solidFill>
          <a:latin typeface="+mn-lt"/>
          <a:ea typeface="+mn-ea"/>
          <a:cs typeface="+mn-cs"/>
        </a:defRPr>
      </a:lvl5pPr>
      <a:lvl6pPr marL="1713418" algn="l" defTabSz="342683" rtl="0" eaLnBrk="1" latinLnBrk="0" hangingPunct="1">
        <a:defRPr sz="1350" kern="1200">
          <a:solidFill>
            <a:schemeClr val="tx1"/>
          </a:solidFill>
          <a:latin typeface="+mn-lt"/>
          <a:ea typeface="+mn-ea"/>
          <a:cs typeface="+mn-cs"/>
        </a:defRPr>
      </a:lvl6pPr>
      <a:lvl7pPr marL="2056100" algn="l" defTabSz="342683" rtl="0" eaLnBrk="1" latinLnBrk="0" hangingPunct="1">
        <a:defRPr sz="1350" kern="1200">
          <a:solidFill>
            <a:schemeClr val="tx1"/>
          </a:solidFill>
          <a:latin typeface="+mn-lt"/>
          <a:ea typeface="+mn-ea"/>
          <a:cs typeface="+mn-cs"/>
        </a:defRPr>
      </a:lvl7pPr>
      <a:lvl8pPr marL="2398783" algn="l" defTabSz="342683" rtl="0" eaLnBrk="1" latinLnBrk="0" hangingPunct="1">
        <a:defRPr sz="1350" kern="1200">
          <a:solidFill>
            <a:schemeClr val="tx1"/>
          </a:solidFill>
          <a:latin typeface="+mn-lt"/>
          <a:ea typeface="+mn-ea"/>
          <a:cs typeface="+mn-cs"/>
        </a:defRPr>
      </a:lvl8pPr>
      <a:lvl9pPr marL="2741467" algn="l" defTabSz="3426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CFEDC3-9661-944C-BF22-C96D7C531EC5}" type="datetimeFigureOut">
              <a:rPr lang="en-US" smtClean="0"/>
              <a:t>12/1/19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0454F8-B2BC-1C49-957E-54C922DD4324}" type="slidenum">
              <a:rPr lang="en-US" smtClean="0"/>
              <a:t>‹#›</a:t>
            </a:fld>
            <a:endParaRPr lang="en-US"/>
          </a:p>
        </p:txBody>
      </p:sp>
    </p:spTree>
    <p:extLst>
      <p:ext uri="{BB962C8B-B14F-4D97-AF65-F5344CB8AC3E}">
        <p14:creationId xmlns:p14="http://schemas.microsoft.com/office/powerpoint/2010/main" val="427521685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031945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F2E2E4-6EF2-FB42-9080-C1CBE3AB098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1DF471-DDAE-834A-B55C-0333EFCC5D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24C32-D743-494B-9CE4-168F5D27D9C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797B0C-6BBA-6C49-8084-36E2A6F580D8}" type="datetimeFigureOut">
              <a:rPr lang="en-US" smtClean="0"/>
              <a:t>12/1/19</a:t>
            </a:fld>
            <a:endParaRPr lang="en-US"/>
          </a:p>
        </p:txBody>
      </p:sp>
      <p:sp>
        <p:nvSpPr>
          <p:cNvPr id="5" name="Footer Placeholder 4">
            <a:extLst>
              <a:ext uri="{FF2B5EF4-FFF2-40B4-BE49-F238E27FC236}">
                <a16:creationId xmlns:a16="http://schemas.microsoft.com/office/drawing/2014/main" id="{09C0DDC4-7A99-BE41-B571-A31F36F490F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3C6F54-6946-2E4D-9C66-ACAAD60F466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3E3BA96-3D90-4A41-A863-55CFB2AC17CE}" type="slidenum">
              <a:rPr lang="en-US" smtClean="0"/>
              <a:t>‹#›</a:t>
            </a:fld>
            <a:endParaRPr lang="en-US"/>
          </a:p>
        </p:txBody>
      </p:sp>
    </p:spTree>
    <p:extLst>
      <p:ext uri="{BB962C8B-B14F-4D97-AF65-F5344CB8AC3E}">
        <p14:creationId xmlns:p14="http://schemas.microsoft.com/office/powerpoint/2010/main" val="103561484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3.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6" Type="http://schemas.openxmlformats.org/officeDocument/2006/relationships/image" Target="../media/image20.jpe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19.png"/><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4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6.xml"/><Relationship Id="rId1" Type="http://schemas.openxmlformats.org/officeDocument/2006/relationships/slideLayout" Target="../slideLayouts/slideLayout73.xml"/><Relationship Id="rId4" Type="http://schemas.openxmlformats.org/officeDocument/2006/relationships/image" Target="../media/image65.tiff"/></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3.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emf"/><Relationship Id="rId2" Type="http://schemas.openxmlformats.org/officeDocument/2006/relationships/notesSlide" Target="../notesSlides/notesSlide41.xml"/><Relationship Id="rId1" Type="http://schemas.openxmlformats.org/officeDocument/2006/relationships/slideLayout" Target="../slideLayouts/slideLayout8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2.xml"/><Relationship Id="rId1" Type="http://schemas.openxmlformats.org/officeDocument/2006/relationships/slideLayout" Target="../slideLayouts/slideLayout83.xml"/><Relationship Id="rId5" Type="http://schemas.openxmlformats.org/officeDocument/2006/relationships/image" Target="../media/image82.emf"/><Relationship Id="rId4" Type="http://schemas.openxmlformats.org/officeDocument/2006/relationships/image" Target="../media/image81.emf"/></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8" Type="http://schemas.openxmlformats.org/officeDocument/2006/relationships/image" Target="../media/image1430.png"/><Relationship Id="rId3" Type="http://schemas.openxmlformats.org/officeDocument/2006/relationships/image" Target="../media/image1380.png"/><Relationship Id="rId7" Type="http://schemas.openxmlformats.org/officeDocument/2006/relationships/image" Target="../media/image1420.png"/><Relationship Id="rId2" Type="http://schemas.openxmlformats.org/officeDocument/2006/relationships/image" Target="../media/image137.png"/><Relationship Id="rId1" Type="http://schemas.openxmlformats.org/officeDocument/2006/relationships/slideLayout" Target="../slideLayouts/slideLayout51.xml"/><Relationship Id="rId6" Type="http://schemas.openxmlformats.org/officeDocument/2006/relationships/image" Target="../media/image1410.png"/><Relationship Id="rId5" Type="http://schemas.openxmlformats.org/officeDocument/2006/relationships/image" Target="../media/image1400.png"/><Relationship Id="rId10" Type="http://schemas.openxmlformats.org/officeDocument/2006/relationships/image" Target="../media/image1450.png"/><Relationship Id="rId4" Type="http://schemas.openxmlformats.org/officeDocument/2006/relationships/image" Target="../media/image1390.png"/><Relationship Id="rId9" Type="http://schemas.openxmlformats.org/officeDocument/2006/relationships/image" Target="../media/image144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image" Target="../media/image1540.png"/><Relationship Id="rId3" Type="http://schemas.openxmlformats.org/officeDocument/2006/relationships/image" Target="../media/image90.png"/><Relationship Id="rId7" Type="http://schemas.openxmlformats.org/officeDocument/2006/relationships/image" Target="../media/image1530.png"/><Relationship Id="rId2" Type="http://schemas.openxmlformats.org/officeDocument/2006/relationships/image" Target="../media/image89.png"/><Relationship Id="rId1" Type="http://schemas.openxmlformats.org/officeDocument/2006/relationships/slideLayout" Target="../slideLayouts/slideLayout5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550.png"/></Relationships>
</file>

<file path=ppt/slides/_rels/slide6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5.png"/><Relationship Id="rId7"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5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09.png"/><Relationship Id="rId1" Type="http://schemas.openxmlformats.org/officeDocument/2006/relationships/slideLayout" Target="../slideLayouts/slideLayout51.xml"/><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8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6" name="Picture 5" descr="A picture containing outdoor, building, bridge, light&#10;&#10;Description automatically generated">
            <a:extLst>
              <a:ext uri="{FF2B5EF4-FFF2-40B4-BE49-F238E27FC236}">
                <a16:creationId xmlns:a16="http://schemas.microsoft.com/office/drawing/2014/main" id="{B172F88C-EE61-B349-B0B0-C37E674144E9}"/>
              </a:ext>
            </a:extLst>
          </p:cNvPr>
          <p:cNvPicPr>
            <a:picLocks noChangeAspect="1"/>
          </p:cNvPicPr>
          <p:nvPr/>
        </p:nvPicPr>
        <p:blipFill>
          <a:blip r:embed="rId3"/>
          <a:stretch>
            <a:fillRect/>
          </a:stretch>
        </p:blipFill>
        <p:spPr>
          <a:xfrm>
            <a:off x="-7225" y="-73153"/>
            <a:ext cx="3966577" cy="5288769"/>
          </a:xfrm>
          <a:prstGeom prst="rect">
            <a:avLst/>
          </a:prstGeom>
          <a:ln w="38100">
            <a:solidFill>
              <a:schemeClr val="tx1"/>
            </a:solidFill>
          </a:ln>
        </p:spPr>
      </p:pic>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4181312" y="1045785"/>
            <a:ext cx="4706656" cy="799295"/>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US" sz="1800" b="0" dirty="0">
                <a:solidFill>
                  <a:schemeClr val="tx1"/>
                </a:solidFill>
              </a:rPr>
              <a:t>(Topics in)</a:t>
            </a:r>
            <a:br>
              <a:rPr lang="en-US" sz="1800" b="0" dirty="0">
                <a:solidFill>
                  <a:schemeClr val="tx1"/>
                </a:solidFill>
              </a:rPr>
            </a:br>
            <a:r>
              <a:rPr lang="en-US" sz="1800" b="0" dirty="0">
                <a:solidFill>
                  <a:schemeClr val="tx1"/>
                </a:solidFill>
              </a:rPr>
              <a:t>Cancer Genomics:</a:t>
            </a:r>
            <a:br>
              <a:rPr lang="en-US" sz="1800" b="0" dirty="0">
                <a:solidFill>
                  <a:schemeClr val="tx1"/>
                </a:solidFill>
              </a:rPr>
            </a:br>
            <a:r>
              <a:rPr lang="en-US" sz="1800" b="0" dirty="0">
                <a:solidFill>
                  <a:schemeClr val="tx1"/>
                </a:solidFill>
              </a:rPr>
              <a:t> </a:t>
            </a:r>
            <a:br>
              <a:rPr lang="en-US" sz="1800" b="0" dirty="0">
                <a:solidFill>
                  <a:schemeClr val="tx1"/>
                </a:solidFill>
              </a:rPr>
            </a:br>
            <a:r>
              <a:rPr lang="en-US" sz="1800" b="0" dirty="0">
                <a:solidFill>
                  <a:schemeClr val="tx1"/>
                </a:solidFill>
              </a:rPr>
              <a:t>Annotating Non-coding Variants, </a:t>
            </a:r>
            <a:br>
              <a:rPr lang="en-US" sz="1800" b="0" dirty="0">
                <a:solidFill>
                  <a:schemeClr val="tx1"/>
                </a:solidFill>
              </a:rPr>
            </a:br>
            <a:r>
              <a:rPr lang="en-US" sz="1800" b="0" dirty="0">
                <a:solidFill>
                  <a:schemeClr val="tx1"/>
                </a:solidFill>
              </a:rPr>
              <a:t>Measuring Regulatory Network Rewiring, Building Background Mutation Models, Analyzing Tumor Evolution &amp; </a:t>
            </a:r>
            <a:br>
              <a:rPr lang="en-US" sz="1800" b="0" dirty="0">
                <a:solidFill>
                  <a:schemeClr val="tx1"/>
                </a:solidFill>
              </a:rPr>
            </a:br>
            <a:r>
              <a:rPr lang="en-US" sz="1800" b="0" dirty="0">
                <a:solidFill>
                  <a:schemeClr val="tx1"/>
                </a:solidFill>
              </a:rPr>
              <a:t>Evaluating the Overall Impact </a:t>
            </a:r>
            <a:br>
              <a:rPr lang="en-US" sz="1800" b="0" dirty="0">
                <a:solidFill>
                  <a:schemeClr val="tx1"/>
                </a:solidFill>
              </a:rPr>
            </a:br>
            <a:r>
              <a:rPr lang="en-US" sz="1800" b="0" dirty="0">
                <a:solidFill>
                  <a:schemeClr val="tx1"/>
                </a:solidFill>
              </a:rPr>
              <a:t>of Passenger Mutations</a:t>
            </a:r>
            <a:endParaRPr lang="en" sz="1800" dirty="0">
              <a:solidFill>
                <a:schemeClr val="tx1"/>
              </a:solidFill>
            </a:endParaRPr>
          </a:p>
        </p:txBody>
      </p:sp>
      <p:sp>
        <p:nvSpPr>
          <p:cNvPr id="50" name="Shape 50"/>
          <p:cNvSpPr txBox="1">
            <a:spLocks noGrp="1"/>
          </p:cNvSpPr>
          <p:nvPr>
            <p:ph type="subTitle" idx="1"/>
          </p:nvPr>
        </p:nvSpPr>
        <p:spPr>
          <a:xfrm>
            <a:off x="5856420" y="3178227"/>
            <a:ext cx="1356440" cy="763003"/>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Yale</a:t>
            </a:r>
            <a:endParaRPr lang="en" sz="1200" b="0" i="0" u="none" strike="noStrike" cap="none" dirty="0">
              <a:solidFill>
                <a:schemeClr val="tx1">
                  <a:lumMod val="65000"/>
                  <a:lumOff val="35000"/>
                </a:schemeClr>
              </a:solidFill>
            </a:endParaRPr>
          </a:p>
        </p:txBody>
      </p:sp>
      <p:sp>
        <p:nvSpPr>
          <p:cNvPr id="9" name="Shape 50"/>
          <p:cNvSpPr txBox="1">
            <a:spLocks/>
          </p:cNvSpPr>
          <p:nvPr/>
        </p:nvSpPr>
        <p:spPr>
          <a:xfrm>
            <a:off x="4233332" y="4489455"/>
            <a:ext cx="4602617" cy="393700"/>
          </a:xfrm>
          <a:prstGeom prst="rect">
            <a:avLst/>
          </a:prstGeom>
          <a:noFill/>
          <a:ln>
            <a:noFill/>
          </a:ln>
        </p:spPr>
        <p:txBody>
          <a:bodyPr wrap="square" lIns="92000" tIns="46000" rIns="92000" bIns="46000" anchor="t" anchorCtr="0">
            <a:noAutofit/>
          </a:bodyPr>
          <a:lstStyle>
            <a:defPPr marR="0" lvl="0" algn="l" rtl="0">
              <a:lnSpc>
                <a:spcPct val="100000"/>
              </a:lnSpc>
              <a:spcBef>
                <a:spcPts val="0"/>
              </a:spcBef>
              <a:spcAft>
                <a:spcPts val="0"/>
              </a:spcAft>
            </a:defPPr>
            <a:lvl1pPr marL="0" marR="0" lvl="0" indent="0" algn="ctr" rtl="0">
              <a:lnSpc>
                <a:spcPct val="100000"/>
              </a:lnSpc>
              <a:spcBef>
                <a:spcPts val="880"/>
              </a:spcBef>
              <a:spcAft>
                <a:spcPts val="0"/>
              </a:spcAft>
              <a:buClr>
                <a:schemeClr val="dk1"/>
              </a:buClr>
              <a:buSzPct val="100000"/>
              <a:buFont typeface="Arial"/>
              <a:buNone/>
              <a:defRPr sz="4400" b="1" i="0" u="none" strike="noStrike" cap="none">
                <a:solidFill>
                  <a:schemeClr val="dk1"/>
                </a:solidFill>
                <a:latin typeface="Arial"/>
                <a:ea typeface="Arial"/>
                <a:cs typeface="Arial"/>
                <a:sym typeface="Arial"/>
              </a:defRPr>
            </a:lvl1pPr>
            <a:lvl2pPr marL="456910" marR="0" lvl="1" indent="-12410" algn="ctr" rtl="0">
              <a:lnSpc>
                <a:spcPct val="100000"/>
              </a:lnSpc>
              <a:spcBef>
                <a:spcPts val="480"/>
              </a:spcBef>
              <a:spcAft>
                <a:spcPts val="0"/>
              </a:spcAft>
              <a:buClr>
                <a:schemeClr val="dk1"/>
              </a:buClr>
              <a:buSzPct val="100000"/>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3pPr>
            <a:lvl4pPr marL="1370733" marR="0" lvl="3" indent="-11833"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4pPr>
            <a:lvl5pPr marL="1827644" marR="0" lvl="4" indent="-11544" algn="ctr" rtl="0">
              <a:lnSpc>
                <a:spcPct val="100000"/>
              </a:lnSpc>
              <a:spcBef>
                <a:spcPts val="400"/>
              </a:spcBef>
              <a:spcAft>
                <a:spcPts val="0"/>
              </a:spcAft>
              <a:buClr>
                <a:schemeClr val="dk1"/>
              </a:buClr>
              <a:buSzPct val="100000"/>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6pPr>
            <a:lvl7pPr marL="2741466" marR="0" lvl="6" indent="-10966"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7pPr>
            <a:lvl8pPr marL="3198376" marR="0" lvl="7" indent="-10676"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8pPr>
            <a:lvl9pPr marL="3655288" marR="0" lvl="8" indent="-10388" algn="ctr" rtl="0">
              <a:lnSpc>
                <a:spcPct val="100000"/>
              </a:lnSpc>
              <a:spcBef>
                <a:spcPts val="400"/>
              </a:spcBef>
              <a:spcAft>
                <a:spcPts val="0"/>
              </a:spcAft>
              <a:buClr>
                <a:schemeClr val="dk1"/>
              </a:buClr>
              <a:buSzPct val="100000"/>
              <a:buFont typeface="Arial"/>
              <a:buNone/>
              <a:defRPr sz="2000" b="0" i="0" u="none" strike="noStrike" cap="none">
                <a:solidFill>
                  <a:schemeClr val="dk1"/>
                </a:solidFill>
                <a:latin typeface="Arial"/>
                <a:ea typeface="Arial"/>
                <a:cs typeface="Arial"/>
                <a:sym typeface="Arial"/>
              </a:defRPr>
            </a:lvl9pPr>
          </a:lstStyle>
          <a:p>
            <a:pPr>
              <a:spcBef>
                <a:spcPts val="0"/>
              </a:spcBef>
              <a:buClr>
                <a:srgbClr val="D0D0F4"/>
              </a:buClr>
              <a:buSzPct val="25000"/>
            </a:pPr>
            <a:r>
              <a:rPr lang="en" sz="1200" b="0" dirty="0">
                <a:solidFill>
                  <a:schemeClr val="tx1">
                    <a:lumMod val="65000"/>
                    <a:lumOff val="35000"/>
                  </a:schemeClr>
                </a:solidFill>
              </a:rPr>
              <a:t>Slides freely downloadable from </a:t>
            </a:r>
            <a:r>
              <a:rPr lang="en" sz="1200" dirty="0" err="1">
                <a:solidFill>
                  <a:srgbClr val="002060"/>
                </a:solidFill>
              </a:rPr>
              <a:t>Lectures.GersteinLab.org</a:t>
            </a:r>
            <a:r>
              <a:rPr lang="en-US" sz="1200" dirty="0">
                <a:solidFill>
                  <a:srgbClr val="002060"/>
                </a:solidFill>
              </a:rPr>
              <a:t> </a:t>
            </a:r>
            <a:r>
              <a:rPr lang="en" sz="1200" b="0" dirty="0">
                <a:solidFill>
                  <a:schemeClr val="tx1">
                    <a:lumMod val="65000"/>
                    <a:lumOff val="35000"/>
                  </a:schemeClr>
                </a:solidFill>
              </a:rPr>
              <a:t>&amp; “tweetable” (via </a:t>
            </a:r>
            <a:r>
              <a:rPr lang="en" sz="1200" dirty="0">
                <a:solidFill>
                  <a:schemeClr val="bg2"/>
                </a:solidFill>
              </a:rPr>
              <a:t>@</a:t>
            </a:r>
            <a:r>
              <a:rPr lang="en" sz="1200" dirty="0" err="1">
                <a:solidFill>
                  <a:schemeClr val="bg2"/>
                </a:solidFill>
              </a:rPr>
              <a:t>MarkGerstein</a:t>
            </a:r>
            <a:r>
              <a:rPr lang="en" sz="1200" b="0" dirty="0">
                <a:solidFill>
                  <a:schemeClr val="tx1">
                    <a:lumMod val="65000"/>
                    <a:lumOff val="35000"/>
                  </a:schemeClr>
                </a:solidFill>
              </a:rPr>
              <a:t>). </a:t>
            </a:r>
            <a:br>
              <a:rPr lang="en-US" sz="1200" b="0" dirty="0">
                <a:solidFill>
                  <a:schemeClr val="tx1">
                    <a:lumMod val="65000"/>
                    <a:lumOff val="35000"/>
                  </a:schemeClr>
                </a:solidFill>
              </a:rPr>
            </a:br>
            <a:r>
              <a:rPr lang="en" sz="1200" b="0" dirty="0">
                <a:solidFill>
                  <a:schemeClr val="tx1">
                    <a:lumMod val="65000"/>
                    <a:lumOff val="35000"/>
                  </a:schemeClr>
                </a:solidFill>
              </a:rPr>
              <a:t>No Conflicts for this Talk</a:t>
            </a:r>
            <a:r>
              <a:rPr lang="en-US" sz="1200" b="0" dirty="0">
                <a:solidFill>
                  <a:schemeClr val="tx1">
                    <a:lumMod val="65000"/>
                    <a:lumOff val="35000"/>
                  </a:schemeClr>
                </a:solidFill>
              </a:rPr>
              <a:t>. </a:t>
            </a:r>
            <a:r>
              <a:rPr lang="en" sz="1200" b="0" dirty="0">
                <a:solidFill>
                  <a:schemeClr val="tx1">
                    <a:lumMod val="65000"/>
                    <a:lumOff val="35000"/>
                  </a:schemeClr>
                </a:solidFill>
              </a:rPr>
              <a:t>See last slide for more info.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0021455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485900" y="205978"/>
            <a:ext cx="6172200" cy="432197"/>
          </a:xfrm>
        </p:spPr>
        <p:txBody>
          <a:bodyPr/>
          <a:lstStyle/>
          <a:p>
            <a:pPr>
              <a:spcBef>
                <a:spcPct val="0"/>
              </a:spcBef>
            </a:pPr>
            <a:r>
              <a:rPr lang="en-US" altLang="en-US">
                <a:ea typeface="ＭＳ Ｐゴシック" charset="-128"/>
              </a:rPr>
              <a:t>Non-coding Annotations: Overview</a:t>
            </a:r>
          </a:p>
        </p:txBody>
      </p:sp>
      <p:sp>
        <p:nvSpPr>
          <p:cNvPr id="58370" name="Text Placeholder 2"/>
          <p:cNvSpPr>
            <a:spLocks noGrp="1"/>
          </p:cNvSpPr>
          <p:nvPr>
            <p:ph type="body" idx="1"/>
          </p:nvPr>
        </p:nvSpPr>
        <p:spPr>
          <a:xfrm>
            <a:off x="1481138" y="732235"/>
            <a:ext cx="6172200" cy="3725465"/>
          </a:xfrm>
        </p:spPr>
        <p:txBody>
          <a:bodyPr/>
          <a:lstStyle/>
          <a:p>
            <a:pPr marL="0" indent="0">
              <a:spcBef>
                <a:spcPct val="0"/>
              </a:spcBef>
              <a:buClr>
                <a:srgbClr val="000000"/>
              </a:buClr>
              <a:buSzPct val="25000"/>
              <a:buNone/>
            </a:pPr>
            <a:r>
              <a:rPr lang="en-US" altLang="en-US" sz="1200">
                <a:solidFill>
                  <a:srgbClr val="000000"/>
                </a:solidFill>
                <a:ea typeface="ＭＳ Ｐゴシック" charset="-128"/>
                <a:sym typeface="Arial" charset="0"/>
              </a:rPr>
              <a:t>Features are often present on multiple ”scale” (eg elements and connected networks)</a:t>
            </a: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buClr>
                <a:srgbClr val="000000"/>
              </a:buClr>
              <a:buSzPct val="25000"/>
              <a:buNone/>
            </a:pPr>
            <a:r>
              <a:rPr lang="en-US" altLang="en-US" sz="1200">
                <a:solidFill>
                  <a:srgbClr val="000000"/>
                </a:solidFill>
                <a:ea typeface="ＭＳ Ｐゴシック" charset="-128"/>
                <a:sym typeface="Arial" charset="0"/>
              </a:rPr>
              <a:t>Sequence features, incl. </a:t>
            </a:r>
            <a:r>
              <a:rPr lang="en-US" altLang="en-US" sz="1200" b="1" u="sng">
                <a:solidFill>
                  <a:srgbClr val="000000"/>
                </a:solidFill>
                <a:ea typeface="ＭＳ Ｐゴシック" charset="-128"/>
                <a:sym typeface="Arial" charset="0"/>
              </a:rPr>
              <a:t>Conservation</a:t>
            </a:r>
          </a:p>
          <a:p>
            <a:pPr marL="0" indent="0">
              <a:spcBef>
                <a:spcPct val="0"/>
              </a:spcBef>
              <a:buClr>
                <a:srgbClr val="000000"/>
              </a:buClr>
              <a:buSzPct val="25000"/>
              <a:buNone/>
            </a:pPr>
            <a:endParaRPr lang="en-US" altLang="en-US" sz="1200">
              <a:solidFill>
                <a:srgbClr val="000000"/>
              </a:solidFill>
              <a:ea typeface="ＭＳ Ｐゴシック" charset="-128"/>
              <a:sym typeface="Arial" charset="0"/>
            </a:endParaRPr>
          </a:p>
          <a:p>
            <a:pPr marL="0" indent="0">
              <a:spcBef>
                <a:spcPct val="0"/>
              </a:spcBef>
            </a:pPr>
            <a:endParaRPr lang="en-US" altLang="en-US" sz="1200">
              <a:ea typeface="ＭＳ Ｐゴシック" charset="-128"/>
            </a:endParaRPr>
          </a:p>
        </p:txBody>
      </p:sp>
      <p:grpSp>
        <p:nvGrpSpPr>
          <p:cNvPr id="58371" name="Shape 57"/>
          <p:cNvGrpSpPr>
            <a:grpSpLocks/>
          </p:cNvGrpSpPr>
          <p:nvPr/>
        </p:nvGrpSpPr>
        <p:grpSpPr bwMode="auto">
          <a:xfrm>
            <a:off x="4252913" y="2347913"/>
            <a:ext cx="3450431" cy="2818210"/>
            <a:chOff x="4061355" y="98425"/>
            <a:chExt cx="5037137" cy="3245907"/>
          </a:xfrm>
        </p:grpSpPr>
        <p:pic>
          <p:nvPicPr>
            <p:cNvPr id="58374" name="Shape 58"/>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algn="ctr" eaLnBrk="1" hangingPunct="1">
                <a:buClr>
                  <a:srgbClr val="000000"/>
                </a:buClr>
              </a:pPr>
              <a:endParaRPr lang="en-US" altLang="en-US" sz="1050">
                <a:solidFill>
                  <a:srgbClr val="000000"/>
                </a:solidFill>
                <a:latin typeface="Arial" charset="0"/>
                <a:sym typeface="Arial" charset="0"/>
              </a:endParaRPr>
            </a:p>
          </p:txBody>
        </p:sp>
      </p:grpSp>
      <p:pic>
        <p:nvPicPr>
          <p:cNvPr id="58372"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23" t="10893" r="50407" b="17873"/>
          <a:stretch>
            <a:fillRect/>
          </a:stretch>
        </p:blipFill>
        <p:spPr bwMode="auto">
          <a:xfrm>
            <a:off x="1394223" y="2336007"/>
            <a:ext cx="2774156"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hape 63"/>
          <p:cNvSpPr txBox="1">
            <a:spLocks noChangeArrowheads="1"/>
          </p:cNvSpPr>
          <p:nvPr/>
        </p:nvSpPr>
        <p:spPr bwMode="auto">
          <a:xfrm>
            <a:off x="4633913" y="1649017"/>
            <a:ext cx="2772966" cy="95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a:solidFill>
                  <a:schemeClr val="tx1"/>
                </a:solidFill>
                <a:latin typeface="Calibri" charset="0"/>
                <a:ea typeface="ＭＳ Ｐゴシック" charset="-128"/>
              </a:defRPr>
            </a:lvl9pPr>
          </a:lstStyle>
          <a:p>
            <a:pPr eaLnBrk="1" hangingPunct="1">
              <a:buClr>
                <a:srgbClr val="000000"/>
              </a:buClr>
              <a:buSzPct val="25000"/>
            </a:pPr>
            <a:r>
              <a:rPr lang="en-US" altLang="en-US" sz="1050" b="1" u="sng">
                <a:solidFill>
                  <a:srgbClr val="000000"/>
                </a:solidFill>
                <a:latin typeface="Arial" charset="0"/>
                <a:sym typeface="Arial" charset="0"/>
              </a:rPr>
              <a:t>Functional Genomics</a:t>
            </a:r>
          </a:p>
          <a:p>
            <a:pPr eaLnBrk="1" hangingPunct="1">
              <a:buClr>
                <a:srgbClr val="000000"/>
              </a:buClr>
              <a:buSzPct val="25000"/>
            </a:pPr>
            <a:r>
              <a:rPr lang="en-US" altLang="en-US" sz="1050">
                <a:solidFill>
                  <a:srgbClr val="000000"/>
                </a:solidFill>
                <a:latin typeface="Arial" charset="0"/>
                <a:sym typeface="Arial" charset="0"/>
              </a:rPr>
              <a:t>Chip-seq (Epigenome &amp; seq. specific TF) and ncRNA &amp; un-annotated transcription</a:t>
            </a:r>
          </a:p>
          <a:p>
            <a:pPr eaLnBrk="1" hangingPunct="1">
              <a:buClr>
                <a:srgbClr val="000000"/>
              </a:buClr>
            </a:pPr>
            <a:endParaRPr lang="en-US" altLang="en-US" sz="1050">
              <a:solidFill>
                <a:srgbClr val="000000"/>
              </a:solidFill>
              <a:latin typeface="Arial" charset="0"/>
              <a:sym typeface="Arial" charset="0"/>
            </a:endParaRPr>
          </a:p>
        </p:txBody>
      </p:sp>
      <p:sp>
        <p:nvSpPr>
          <p:cNvPr id="2" name="TextBox 1"/>
          <p:cNvSpPr txBox="1"/>
          <p:nvPr/>
        </p:nvSpPr>
        <p:spPr>
          <a:xfrm rot="16200000">
            <a:off x="-2659173" y="1864847"/>
            <a:ext cx="5931321" cy="523220"/>
          </a:xfrm>
          <a:prstGeom prst="rect">
            <a:avLst/>
          </a:prstGeom>
          <a:noFill/>
        </p:spPr>
        <p:txBody>
          <a:bodyPr wrap="square" rtlCol="0">
            <a:spAutoFit/>
          </a:bodyPr>
          <a:lstStyle/>
          <a:p>
            <a:r>
              <a:rPr lang="en-US" altLang="x-none" dirty="0">
                <a:solidFill>
                  <a:srgbClr val="7F7F7F"/>
                </a:solidFill>
              </a:rPr>
              <a:t>[Alexander et al., </a:t>
            </a:r>
            <a:r>
              <a:rPr lang="en-US" altLang="x-none" i="1" dirty="0">
                <a:solidFill>
                  <a:srgbClr val="7F7F7F"/>
                </a:solidFill>
              </a:rPr>
              <a:t>Nat. Rev. Genet. </a:t>
            </a:r>
            <a:r>
              <a:rPr lang="en-US" altLang="x-none" dirty="0">
                <a:solidFill>
                  <a:srgbClr val="7F7F7F"/>
                </a:solidFill>
              </a:rPr>
              <a:t>(</a:t>
            </a:r>
            <a:r>
              <a:rPr lang="fr-FR" altLang="en-US" dirty="0">
                <a:solidFill>
                  <a:srgbClr val="7F7F7F"/>
                </a:solidFill>
              </a:rPr>
              <a:t>’</a:t>
            </a:r>
            <a:r>
              <a:rPr lang="en-US" altLang="ja-JP" dirty="0">
                <a:solidFill>
                  <a:srgbClr val="7F7F7F"/>
                </a:solidFill>
              </a:rPr>
              <a:t>10)]</a:t>
            </a:r>
            <a:endParaRPr lang="en-US" altLang="x-none" dirty="0">
              <a:solidFill>
                <a:srgbClr val="7F7F7F"/>
              </a:solidFill>
            </a:endParaRPr>
          </a:p>
          <a:p>
            <a:endParaRPr lang="en-US" dirty="0"/>
          </a:p>
        </p:txBody>
      </p:sp>
    </p:spTree>
    <p:extLst>
      <p:ext uri="{BB962C8B-B14F-4D97-AF65-F5344CB8AC3E}">
        <p14:creationId xmlns:p14="http://schemas.microsoft.com/office/powerpoint/2010/main" val="15198391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7ECD7D-1579-3F4C-A99D-4420B82B7C33}"/>
              </a:ext>
            </a:extLst>
          </p:cNvPr>
          <p:cNvGrpSpPr/>
          <p:nvPr/>
        </p:nvGrpSpPr>
        <p:grpSpPr>
          <a:xfrm>
            <a:off x="611372" y="95694"/>
            <a:ext cx="7341780" cy="5137820"/>
            <a:chOff x="651638" y="526866"/>
            <a:chExt cx="7730362" cy="5879189"/>
          </a:xfrm>
        </p:grpSpPr>
        <p:pic>
          <p:nvPicPr>
            <p:cNvPr id="3" name="Picture 2">
              <a:extLst>
                <a:ext uri="{FF2B5EF4-FFF2-40B4-BE49-F238E27FC236}">
                  <a16:creationId xmlns:a16="http://schemas.microsoft.com/office/drawing/2014/main" id="{473A1BCF-EC65-8D4A-9769-5CE80D24C9F8}"/>
                </a:ext>
              </a:extLst>
            </p:cNvPr>
            <p:cNvPicPr>
              <a:picLocks noChangeAspect="1"/>
            </p:cNvPicPr>
            <p:nvPr/>
          </p:nvPicPr>
          <p:blipFill>
            <a:blip r:embed="rId2"/>
            <a:stretch>
              <a:fillRect/>
            </a:stretch>
          </p:blipFill>
          <p:spPr>
            <a:xfrm>
              <a:off x="651638" y="526866"/>
              <a:ext cx="7570733" cy="5848635"/>
            </a:xfrm>
            <a:prstGeom prst="rect">
              <a:avLst/>
            </a:prstGeom>
          </p:spPr>
        </p:pic>
        <p:sp>
          <p:nvSpPr>
            <p:cNvPr id="4" name="Rectangle 3">
              <a:extLst>
                <a:ext uri="{FF2B5EF4-FFF2-40B4-BE49-F238E27FC236}">
                  <a16:creationId xmlns:a16="http://schemas.microsoft.com/office/drawing/2014/main" id="{E99F141D-E56F-7B44-A329-C2530BCB0D36}"/>
                </a:ext>
              </a:extLst>
            </p:cNvPr>
            <p:cNvSpPr/>
            <p:nvPr/>
          </p:nvSpPr>
          <p:spPr>
            <a:xfrm>
              <a:off x="7866993" y="6201103"/>
              <a:ext cx="515007" cy="20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a:solidFill>
                  <a:prstClr val="white"/>
                </a:solidFill>
              </a:endParaRPr>
            </a:p>
          </p:txBody>
        </p:sp>
      </p:grpSp>
      <p:sp>
        <p:nvSpPr>
          <p:cNvPr id="5" name="TextBox 4">
            <a:extLst>
              <a:ext uri="{FF2B5EF4-FFF2-40B4-BE49-F238E27FC236}">
                <a16:creationId xmlns:a16="http://schemas.microsoft.com/office/drawing/2014/main" id="{1115E522-57AF-7B45-AD80-73EF4C43C7E9}"/>
              </a:ext>
            </a:extLst>
          </p:cNvPr>
          <p:cNvSpPr txBox="1"/>
          <p:nvPr/>
        </p:nvSpPr>
        <p:spPr>
          <a:xfrm>
            <a:off x="4287579" y="95693"/>
            <a:ext cx="1923604" cy="161583"/>
          </a:xfrm>
          <a:prstGeom prst="rect">
            <a:avLst/>
          </a:prstGeom>
          <a:solidFill>
            <a:schemeClr val="bg1">
              <a:alpha val="45000"/>
            </a:schemeClr>
          </a:solidFill>
        </p:spPr>
        <p:txBody>
          <a:bodyPr wrap="none" lIns="0" tIns="0" rIns="0" bIns="0" rtlCol="0" anchor="ctr" anchorCtr="1">
            <a:spAutoFit/>
          </a:bodyPr>
          <a:lstStyle/>
          <a:p>
            <a:r>
              <a:rPr lang="en-US" sz="1050" kern="1200" dirty="0">
                <a:solidFill>
                  <a:prstClr val="black">
                    <a:lumMod val="50000"/>
                    <a:lumOff val="50000"/>
                  </a:prstClr>
                </a:solidFill>
                <a:highlight>
                  <a:srgbClr val="FFFF00"/>
                </a:highlight>
                <a:latin typeface="Calibri" panose="020F0502020204030204"/>
                <a:ea typeface=""/>
                <a:cs typeface=""/>
              </a:rPr>
              <a:t>http://</a:t>
            </a:r>
            <a:r>
              <a:rPr lang="en-US" sz="1050" kern="1200" dirty="0" err="1">
                <a:solidFill>
                  <a:prstClr val="black">
                    <a:lumMod val="50000"/>
                    <a:lumOff val="50000"/>
                  </a:prstClr>
                </a:solidFill>
                <a:highlight>
                  <a:srgbClr val="FFFF00"/>
                </a:highlight>
                <a:latin typeface="Calibri" panose="020F0502020204030204"/>
                <a:ea typeface=""/>
                <a:cs typeface=""/>
              </a:rPr>
              <a:t>encodec.encodeproject.org</a:t>
            </a:r>
            <a:r>
              <a:rPr lang="en-US" sz="1050" kern="1200" dirty="0">
                <a:solidFill>
                  <a:prstClr val="black">
                    <a:lumMod val="50000"/>
                    <a:lumOff val="50000"/>
                  </a:prstClr>
                </a:solidFill>
                <a:highlight>
                  <a:srgbClr val="FFFF00"/>
                </a:highlight>
                <a:latin typeface="Calibri" panose="020F0502020204030204"/>
                <a:ea typeface=""/>
                <a:cs typeface=""/>
              </a:rPr>
              <a:t>/</a:t>
            </a:r>
          </a:p>
        </p:txBody>
      </p:sp>
      <p:sp>
        <p:nvSpPr>
          <p:cNvPr id="6" name="Rectangle 5"/>
          <p:cNvSpPr/>
          <p:nvPr/>
        </p:nvSpPr>
        <p:spPr>
          <a:xfrm rot="16200000">
            <a:off x="6865175" y="2831092"/>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
        <p:nvSpPr>
          <p:cNvPr id="7" name="Rectangle 6">
            <a:extLst>
              <a:ext uri="{FF2B5EF4-FFF2-40B4-BE49-F238E27FC236}">
                <a16:creationId xmlns:a16="http://schemas.microsoft.com/office/drawing/2014/main" id="{8F56F8EC-F2B1-3441-85B5-57B75EC77288}"/>
              </a:ext>
            </a:extLst>
          </p:cNvPr>
          <p:cNvSpPr/>
          <p:nvPr/>
        </p:nvSpPr>
        <p:spPr>
          <a:xfrm>
            <a:off x="4287579" y="4046018"/>
            <a:ext cx="3933929" cy="1008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75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a:lnSpc>
                <a:spcPct val="115000"/>
              </a:lnSpc>
            </a:pPr>
            <a:r>
              <a:rPr lang="en" sz="1200">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algn="ctr"/>
            <a:r>
              <a:rPr lang="en" b="1">
                <a:latin typeface="Calibri"/>
                <a:ea typeface="Calibri"/>
                <a:cs typeface="Calibri"/>
                <a:sym typeface="Calibri"/>
              </a:rPr>
              <a:t>Depletion of Common Variants</a:t>
            </a:r>
          </a:p>
          <a:p>
            <a:pPr algn="ctr"/>
            <a:r>
              <a:rPr lang="en" b="1">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algn="ctr">
              <a:lnSpc>
                <a:spcPct val="80000"/>
              </a:lnSpc>
            </a:pPr>
            <a:r>
              <a:rPr lang="en" sz="2200">
                <a:latin typeface="Calibri"/>
                <a:ea typeface="Calibri"/>
                <a:cs typeface="Calibri"/>
                <a:sym typeface="Calibri"/>
              </a:rPr>
              <a:t>Broad categories of regulatory regions under negative selection</a:t>
            </a:r>
          </a:p>
          <a:p>
            <a:pPr algn="ctr">
              <a:lnSpc>
                <a:spcPct val="80000"/>
              </a:lnSpc>
            </a:pPr>
            <a:r>
              <a:rPr lang="en" sz="2200">
                <a:latin typeface="Calibri"/>
                <a:ea typeface="Calibri"/>
                <a:cs typeface="Calibri"/>
                <a:sym typeface="Calibri"/>
              </a:rPr>
              <a:t>Related to:</a:t>
            </a:r>
          </a:p>
          <a:p>
            <a:pPr algn="ctr">
              <a:lnSpc>
                <a:spcPct val="80000"/>
              </a:lnSpc>
            </a:pPr>
            <a:r>
              <a:rPr lang="en" sz="1100">
                <a:latin typeface="Calibri"/>
                <a:ea typeface="Calibri"/>
                <a:cs typeface="Calibri"/>
                <a:sym typeface="Calibri"/>
              </a:rPr>
              <a:t>    	</a:t>
            </a:r>
          </a:p>
          <a:p>
            <a:pPr algn="ctr">
              <a:lnSpc>
                <a:spcPct val="80000"/>
              </a:lnSpc>
            </a:pPr>
            <a:r>
              <a:rPr lang="en" sz="1100">
                <a:latin typeface="Calibri"/>
                <a:ea typeface="Calibri"/>
                <a:cs typeface="Calibri"/>
                <a:sym typeface="Calibri"/>
              </a:rPr>
              <a:t>ENCODE, </a:t>
            </a:r>
            <a:r>
              <a:rPr lang="en" sz="1100" i="1">
                <a:latin typeface="Calibri"/>
                <a:ea typeface="Calibri"/>
                <a:cs typeface="Calibri"/>
                <a:sym typeface="Calibri"/>
              </a:rPr>
              <a:t>Nature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Ward &amp; Kellis, </a:t>
            </a:r>
            <a:r>
              <a:rPr lang="en" sz="1100" i="1">
                <a:latin typeface="Calibri"/>
                <a:ea typeface="Calibri"/>
                <a:cs typeface="Calibri"/>
                <a:sym typeface="Calibri"/>
              </a:rPr>
              <a:t>Science</a:t>
            </a:r>
            <a:r>
              <a:rPr lang="en" sz="1100">
                <a:latin typeface="Calibri"/>
                <a:ea typeface="Calibri"/>
                <a:cs typeface="Calibri"/>
                <a:sym typeface="Calibri"/>
              </a:rPr>
              <a:t>, 2012</a:t>
            </a:r>
          </a:p>
          <a:p>
            <a:pPr algn="ctr">
              <a:lnSpc>
                <a:spcPct val="80000"/>
              </a:lnSpc>
            </a:pPr>
            <a:r>
              <a:rPr lang="en" sz="1100">
                <a:latin typeface="Calibri"/>
                <a:ea typeface="Calibri"/>
                <a:cs typeface="Calibri"/>
                <a:sym typeface="Calibri"/>
              </a:rPr>
              <a:t>Mu et al, </a:t>
            </a:r>
            <a:r>
              <a:rPr lang="en" sz="1100" i="1">
                <a:latin typeface="Calibri"/>
                <a:ea typeface="Calibri"/>
                <a:cs typeface="Calibri"/>
                <a:sym typeface="Calibri"/>
              </a:rPr>
              <a:t>NAR</a:t>
            </a:r>
            <a:r>
              <a:rPr lang="en" sz="1100">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algn="ctr">
              <a:lnSpc>
                <a:spcPct val="115000"/>
              </a:lnSpc>
            </a:pPr>
            <a:r>
              <a:rPr lang="en" sz="1200">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r>
              <a:rPr lang="en" sz="1200"/>
              <a:t>(TFSS: Sequence-specific TFs)</a:t>
            </a:r>
          </a:p>
        </p:txBody>
      </p:sp>
    </p:spTree>
    <p:extLst>
      <p:ext uri="{BB962C8B-B14F-4D97-AF65-F5344CB8AC3E}">
        <p14:creationId xmlns:p14="http://schemas.microsoft.com/office/powerpoint/2010/main" val="1240220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dirty="0">
                <a:solidFill>
                  <a:schemeClr val="dk1"/>
                </a:solidFill>
                <a:latin typeface="Arial" panose="020B0604020202020204" pitchFamily="34" charset="0"/>
                <a:ea typeface="Calibri"/>
                <a:cs typeface="Arial" panose="020B0604020202020204" pitchFamily="34" charset="0"/>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Tree>
    <p:extLst>
      <p:ext uri="{BB962C8B-B14F-4D97-AF65-F5344CB8AC3E}">
        <p14:creationId xmlns:p14="http://schemas.microsoft.com/office/powerpoint/2010/main" val="326812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5DBF94-E217-E349-A2D2-EE835861C3E3}"/>
              </a:ext>
            </a:extLst>
          </p:cNvPr>
          <p:cNvPicPr>
            <a:picLocks noChangeAspect="1"/>
          </p:cNvPicPr>
          <p:nvPr/>
        </p:nvPicPr>
        <p:blipFill>
          <a:blip r:embed="rId2"/>
          <a:stretch>
            <a:fillRect/>
          </a:stretch>
        </p:blipFill>
        <p:spPr>
          <a:xfrm>
            <a:off x="932861" y="753969"/>
            <a:ext cx="6858000" cy="1893342"/>
          </a:xfrm>
          <a:prstGeom prst="rect">
            <a:avLst/>
          </a:prstGeom>
        </p:spPr>
      </p:pic>
      <p:grpSp>
        <p:nvGrpSpPr>
          <p:cNvPr id="3" name="Group 2">
            <a:extLst>
              <a:ext uri="{FF2B5EF4-FFF2-40B4-BE49-F238E27FC236}">
                <a16:creationId xmlns:a16="http://schemas.microsoft.com/office/drawing/2014/main" id="{BB8CCDCA-42CF-7C4A-828C-12E76C55C720}"/>
              </a:ext>
            </a:extLst>
          </p:cNvPr>
          <p:cNvGrpSpPr/>
          <p:nvPr/>
        </p:nvGrpSpPr>
        <p:grpSpPr>
          <a:xfrm>
            <a:off x="1475786" y="227271"/>
            <a:ext cx="5772150" cy="1041046"/>
            <a:chOff x="734338" y="1659936"/>
            <a:chExt cx="7696200" cy="1388061"/>
          </a:xfrm>
        </p:grpSpPr>
        <p:sp>
          <p:nvSpPr>
            <p:cNvPr id="4" name="Rectangle 3">
              <a:extLst>
                <a:ext uri="{FF2B5EF4-FFF2-40B4-BE49-F238E27FC236}">
                  <a16:creationId xmlns:a16="http://schemas.microsoft.com/office/drawing/2014/main" id="{6DD70D4F-4B50-2541-B3DA-8C670BA84EEB}"/>
                </a:ext>
              </a:extLst>
            </p:cNvPr>
            <p:cNvSpPr/>
            <p:nvPr/>
          </p:nvSpPr>
          <p:spPr>
            <a:xfrm>
              <a:off x="734338" y="2298311"/>
              <a:ext cx="7696200" cy="749686"/>
            </a:xfrm>
            <a:prstGeom prst="rect">
              <a:avLst/>
            </a:prstGeom>
            <a:ln w="41275">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cxnSp>
          <p:nvCxnSpPr>
            <p:cNvPr id="5" name="Straight Arrow Connector 4">
              <a:extLst>
                <a:ext uri="{FF2B5EF4-FFF2-40B4-BE49-F238E27FC236}">
                  <a16:creationId xmlns:a16="http://schemas.microsoft.com/office/drawing/2014/main" id="{2E0010DD-EC08-1748-A5C4-C194847D901B}"/>
                </a:ext>
              </a:extLst>
            </p:cNvPr>
            <p:cNvCxnSpPr>
              <a:cxnSpLocks/>
            </p:cNvCxnSpPr>
            <p:nvPr/>
          </p:nvCxnSpPr>
          <p:spPr>
            <a:xfrm flipV="1">
              <a:off x="2362200" y="1878295"/>
              <a:ext cx="457200" cy="393311"/>
            </a:xfrm>
            <a:prstGeom prst="straightConnector1">
              <a:avLst/>
            </a:prstGeom>
            <a:ln w="9525" cmpd="sng">
              <a:solidFill>
                <a:srgbClr val="FF0000">
                  <a:alpha val="63000"/>
                </a:srgb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91138D-F2DB-B04E-9286-97CDF0D4EF13}"/>
                </a:ext>
              </a:extLst>
            </p:cNvPr>
            <p:cNvSpPr txBox="1"/>
            <p:nvPr/>
          </p:nvSpPr>
          <p:spPr>
            <a:xfrm>
              <a:off x="2791217" y="1659936"/>
              <a:ext cx="3533387" cy="615553"/>
            </a:xfrm>
            <a:prstGeom prst="rect">
              <a:avLst/>
            </a:prstGeom>
            <a:noFill/>
          </p:spPr>
          <p:txBody>
            <a:bodyPr wrap="square" rtlCol="0">
              <a:spAutoFit/>
            </a:bodyPr>
            <a:lstStyle/>
            <a:p>
              <a:r>
                <a:rPr lang="en-US" sz="1200" kern="1200" dirty="0">
                  <a:solidFill>
                    <a:srgbClr val="ED7D31">
                      <a:lumMod val="75000"/>
                    </a:srgbClr>
                  </a:solidFill>
                  <a:latin typeface="Calibri" panose="020F0502020204030204"/>
                  <a:ea typeface=""/>
                  <a:cs typeface=""/>
                </a:rPr>
                <a:t>Top Layer: Master regulators, regulating others more than being regulated</a:t>
              </a:r>
            </a:p>
          </p:txBody>
        </p:sp>
      </p:grpSp>
      <p:grpSp>
        <p:nvGrpSpPr>
          <p:cNvPr id="7" name="Group 6">
            <a:extLst>
              <a:ext uri="{FF2B5EF4-FFF2-40B4-BE49-F238E27FC236}">
                <a16:creationId xmlns:a16="http://schemas.microsoft.com/office/drawing/2014/main" id="{44C96133-A0DF-8246-8925-35AA7CFE3BAE}"/>
              </a:ext>
            </a:extLst>
          </p:cNvPr>
          <p:cNvGrpSpPr/>
          <p:nvPr/>
        </p:nvGrpSpPr>
        <p:grpSpPr>
          <a:xfrm>
            <a:off x="1828577" y="2029644"/>
            <a:ext cx="5145454" cy="958643"/>
            <a:chOff x="1204724" y="4063096"/>
            <a:chExt cx="6860605" cy="1278190"/>
          </a:xfrm>
        </p:grpSpPr>
        <p:sp>
          <p:nvSpPr>
            <p:cNvPr id="8" name="Rectangle 7">
              <a:extLst>
                <a:ext uri="{FF2B5EF4-FFF2-40B4-BE49-F238E27FC236}">
                  <a16:creationId xmlns:a16="http://schemas.microsoft.com/office/drawing/2014/main" id="{5CBC6FBC-D3C7-B54A-8B19-055FFD1D7EB8}"/>
                </a:ext>
              </a:extLst>
            </p:cNvPr>
            <p:cNvSpPr/>
            <p:nvPr/>
          </p:nvSpPr>
          <p:spPr>
            <a:xfrm>
              <a:off x="1204724" y="4063096"/>
              <a:ext cx="6860605" cy="560631"/>
            </a:xfrm>
            <a:prstGeom prst="rect">
              <a:avLst/>
            </a:prstGeom>
            <a:ln w="41275">
              <a:solidFill>
                <a:schemeClr val="accent4">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9" name="TextBox 8">
              <a:extLst>
                <a:ext uri="{FF2B5EF4-FFF2-40B4-BE49-F238E27FC236}">
                  <a16:creationId xmlns:a16="http://schemas.microsoft.com/office/drawing/2014/main" id="{6ABC73A5-4100-CA43-95BF-47C5ECE53242}"/>
                </a:ext>
              </a:extLst>
            </p:cNvPr>
            <p:cNvSpPr txBox="1"/>
            <p:nvPr/>
          </p:nvSpPr>
          <p:spPr>
            <a:xfrm>
              <a:off x="3048000" y="4725733"/>
              <a:ext cx="4005430" cy="615553"/>
            </a:xfrm>
            <a:prstGeom prst="rect">
              <a:avLst/>
            </a:prstGeom>
            <a:noFill/>
          </p:spPr>
          <p:txBody>
            <a:bodyPr wrap="square" rtlCol="0">
              <a:spAutoFit/>
            </a:bodyPr>
            <a:lstStyle/>
            <a:p>
              <a:r>
                <a:rPr lang="en-US" sz="1200" b="1" kern="1200" dirty="0">
                  <a:solidFill>
                    <a:srgbClr val="FFC000">
                      <a:lumMod val="75000"/>
                    </a:srgbClr>
                  </a:solidFill>
                  <a:latin typeface="Calibri" panose="020F0502020204030204"/>
                  <a:ea typeface=""/>
                  <a:cs typeface=""/>
                </a:rPr>
                <a:t>Bottom Layer: follower regulators, being regulated more than regulating others</a:t>
              </a:r>
            </a:p>
          </p:txBody>
        </p:sp>
        <p:cxnSp>
          <p:nvCxnSpPr>
            <p:cNvPr id="10" name="Straight Arrow Connector 9">
              <a:extLst>
                <a:ext uri="{FF2B5EF4-FFF2-40B4-BE49-F238E27FC236}">
                  <a16:creationId xmlns:a16="http://schemas.microsoft.com/office/drawing/2014/main" id="{99DC51AB-697F-504D-B7FB-A78745CDFC27}"/>
                </a:ext>
              </a:extLst>
            </p:cNvPr>
            <p:cNvCxnSpPr>
              <a:cxnSpLocks/>
            </p:cNvCxnSpPr>
            <p:nvPr/>
          </p:nvCxnSpPr>
          <p:spPr>
            <a:xfrm>
              <a:off x="2590800" y="4707325"/>
              <a:ext cx="457200" cy="321875"/>
            </a:xfrm>
            <a:prstGeom prst="straightConnector1">
              <a:avLst/>
            </a:prstGeom>
            <a:ln w="9525" cmpd="sng">
              <a:solidFill>
                <a:schemeClr val="accent4">
                  <a:lumMod val="75000"/>
                  <a:alpha val="63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B3D8A55-0B1B-254B-A3E5-A28E63DEF5BE}"/>
              </a:ext>
            </a:extLst>
          </p:cNvPr>
          <p:cNvGrpSpPr/>
          <p:nvPr/>
        </p:nvGrpSpPr>
        <p:grpSpPr>
          <a:xfrm>
            <a:off x="1325083" y="2526618"/>
            <a:ext cx="6172202" cy="1349162"/>
            <a:chOff x="533400" y="4725733"/>
            <a:chExt cx="8229602" cy="1798882"/>
          </a:xfrm>
        </p:grpSpPr>
        <p:cxnSp>
          <p:nvCxnSpPr>
            <p:cNvPr id="12" name="Straight Arrow Connector 11">
              <a:extLst>
                <a:ext uri="{FF2B5EF4-FFF2-40B4-BE49-F238E27FC236}">
                  <a16:creationId xmlns:a16="http://schemas.microsoft.com/office/drawing/2014/main" id="{CF07C25E-CED9-D640-ACA7-63D853789A9A}"/>
                </a:ext>
              </a:extLst>
            </p:cNvPr>
            <p:cNvCxnSpPr>
              <a:cxnSpLocks/>
              <a:endCxn id="14" idx="1"/>
            </p:cNvCxnSpPr>
            <p:nvPr/>
          </p:nvCxnSpPr>
          <p:spPr>
            <a:xfrm>
              <a:off x="533400" y="4725733"/>
              <a:ext cx="2046323" cy="1491106"/>
            </a:xfrm>
            <a:prstGeom prst="straightConnector1">
              <a:avLst/>
            </a:prstGeom>
            <a:ln w="9525" cmpd="sng">
              <a:solidFill>
                <a:schemeClr val="tx1">
                  <a:lumMod val="50000"/>
                  <a:lumOff val="50000"/>
                  <a:alpha val="63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DCEFBE-1849-DF48-AF81-F59B20CD052A}"/>
                </a:ext>
              </a:extLst>
            </p:cNvPr>
            <p:cNvCxnSpPr>
              <a:cxnSpLocks/>
              <a:endCxn id="14" idx="3"/>
            </p:cNvCxnSpPr>
            <p:nvPr/>
          </p:nvCxnSpPr>
          <p:spPr>
            <a:xfrm flipH="1">
              <a:off x="6585153" y="4725733"/>
              <a:ext cx="2177849" cy="1491106"/>
            </a:xfrm>
            <a:prstGeom prst="straightConnector1">
              <a:avLst/>
            </a:prstGeom>
            <a:ln w="9525" cmpd="sng">
              <a:solidFill>
                <a:schemeClr val="tx1">
                  <a:lumMod val="50000"/>
                  <a:lumOff val="50000"/>
                  <a:alpha val="63000"/>
                </a:scheme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7207DB-8CDF-B74A-92E6-EEA87EC943BD}"/>
                </a:ext>
              </a:extLst>
            </p:cNvPr>
            <p:cNvSpPr txBox="1"/>
            <p:nvPr/>
          </p:nvSpPr>
          <p:spPr>
            <a:xfrm>
              <a:off x="2579723" y="5909062"/>
              <a:ext cx="4005430" cy="615553"/>
            </a:xfrm>
            <a:prstGeom prst="rect">
              <a:avLst/>
            </a:prstGeom>
            <a:noFill/>
            <a:ln w="6350">
              <a:solidFill>
                <a:schemeClr val="tx1">
                  <a:lumMod val="50000"/>
                  <a:lumOff val="50000"/>
                </a:schemeClr>
              </a:solidFill>
            </a:ln>
          </p:spPr>
          <p:txBody>
            <a:bodyPr wrap="square" rtlCol="0">
              <a:spAutoFit/>
            </a:bodyPr>
            <a:lstStyle/>
            <a:p>
              <a:pPr algn="ctr"/>
              <a:r>
                <a:rPr lang="en-US" sz="1200" kern="1200" dirty="0">
                  <a:solidFill>
                    <a:prstClr val="black">
                      <a:lumMod val="50000"/>
                      <a:lumOff val="50000"/>
                    </a:prstClr>
                  </a:solidFill>
                  <a:latin typeface="Calibri" panose="020F0502020204030204"/>
                  <a:ea typeface=""/>
                  <a:cs typeface=""/>
                </a:rPr>
                <a:t>How much power each regulator has in driving tumor-normal differential expressions</a:t>
              </a:r>
            </a:p>
          </p:txBody>
        </p:sp>
      </p:grpSp>
      <p:grpSp>
        <p:nvGrpSpPr>
          <p:cNvPr id="15" name="Group 14">
            <a:extLst>
              <a:ext uri="{FF2B5EF4-FFF2-40B4-BE49-F238E27FC236}">
                <a16:creationId xmlns:a16="http://schemas.microsoft.com/office/drawing/2014/main" id="{026927E3-8333-CA41-A2CE-A584D8E86E46}"/>
              </a:ext>
            </a:extLst>
          </p:cNvPr>
          <p:cNvGrpSpPr/>
          <p:nvPr/>
        </p:nvGrpSpPr>
        <p:grpSpPr>
          <a:xfrm>
            <a:off x="1828577" y="3980375"/>
            <a:ext cx="5145453" cy="784830"/>
            <a:chOff x="1204725" y="432137"/>
            <a:chExt cx="6860604" cy="1046440"/>
          </a:xfrm>
        </p:grpSpPr>
        <p:grpSp>
          <p:nvGrpSpPr>
            <p:cNvPr id="16" name="Group 15">
              <a:extLst>
                <a:ext uri="{FF2B5EF4-FFF2-40B4-BE49-F238E27FC236}">
                  <a16:creationId xmlns:a16="http://schemas.microsoft.com/office/drawing/2014/main" id="{70CCA5AE-E839-9944-A1FD-95E422A8B88F}"/>
                </a:ext>
              </a:extLst>
            </p:cNvPr>
            <p:cNvGrpSpPr/>
            <p:nvPr/>
          </p:nvGrpSpPr>
          <p:grpSpPr>
            <a:xfrm>
              <a:off x="4343400" y="482870"/>
              <a:ext cx="3721929" cy="944975"/>
              <a:chOff x="103981" y="1205040"/>
              <a:chExt cx="3721929" cy="944975"/>
            </a:xfrm>
          </p:grpSpPr>
          <p:grpSp>
            <p:nvGrpSpPr>
              <p:cNvPr id="20" name="Group 19">
                <a:extLst>
                  <a:ext uri="{FF2B5EF4-FFF2-40B4-BE49-F238E27FC236}">
                    <a16:creationId xmlns:a16="http://schemas.microsoft.com/office/drawing/2014/main" id="{4167B41B-A5F5-4B45-981A-E75BE571DE44}"/>
                  </a:ext>
                </a:extLst>
              </p:cNvPr>
              <p:cNvGrpSpPr/>
              <p:nvPr/>
            </p:nvGrpSpPr>
            <p:grpSpPr>
              <a:xfrm>
                <a:off x="1247080" y="1205040"/>
                <a:ext cx="2578830" cy="353565"/>
                <a:chOff x="164370" y="1018035"/>
                <a:chExt cx="2578830" cy="353565"/>
              </a:xfrm>
            </p:grpSpPr>
            <p:sp>
              <p:nvSpPr>
                <p:cNvPr id="30" name="Rectangle 29">
                  <a:extLst>
                    <a:ext uri="{FF2B5EF4-FFF2-40B4-BE49-F238E27FC236}">
                      <a16:creationId xmlns:a16="http://schemas.microsoft.com/office/drawing/2014/main" id="{C781E111-9C7D-9D4A-BEDA-A908993E0728}"/>
                    </a:ext>
                  </a:extLst>
                </p:cNvPr>
                <p:cNvSpPr/>
                <p:nvPr/>
              </p:nvSpPr>
              <p:spPr>
                <a:xfrm>
                  <a:off x="425125" y="1219200"/>
                  <a:ext cx="510611" cy="152400"/>
                </a:xfrm>
                <a:prstGeom prst="rect">
                  <a:avLst/>
                </a:prstGeom>
                <a:solidFill>
                  <a:schemeClr val="accent4">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promoter</a:t>
                  </a:r>
                </a:p>
              </p:txBody>
            </p:sp>
            <p:sp>
              <p:nvSpPr>
                <p:cNvPr id="31" name="Rectangle 30">
                  <a:extLst>
                    <a:ext uri="{FF2B5EF4-FFF2-40B4-BE49-F238E27FC236}">
                      <a16:creationId xmlns:a16="http://schemas.microsoft.com/office/drawing/2014/main" id="{A379A66D-18D5-3741-B3F1-A10BD5BFC068}"/>
                    </a:ext>
                  </a:extLst>
                </p:cNvPr>
                <p:cNvSpPr/>
                <p:nvPr/>
              </p:nvSpPr>
              <p:spPr>
                <a:xfrm>
                  <a:off x="1068933" y="12192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sp>
              <p:nvSpPr>
                <p:cNvPr id="32" name="Rectangle 31">
                  <a:extLst>
                    <a:ext uri="{FF2B5EF4-FFF2-40B4-BE49-F238E27FC236}">
                      <a16:creationId xmlns:a16="http://schemas.microsoft.com/office/drawing/2014/main" id="{2E81FBE9-EC24-9843-BBE7-A305E6EEFCA6}"/>
                    </a:ext>
                  </a:extLst>
                </p:cNvPr>
                <p:cNvSpPr/>
                <p:nvPr/>
              </p:nvSpPr>
              <p:spPr>
                <a:xfrm>
                  <a:off x="1579544" y="1219200"/>
                  <a:ext cx="510611" cy="152400"/>
                </a:xfrm>
                <a:prstGeom prst="rect">
                  <a:avLst/>
                </a:prstGeom>
                <a:solidFill>
                  <a:schemeClr val="bg1">
                    <a:lumMod val="75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Intron</a:t>
                  </a:r>
                </a:p>
              </p:txBody>
            </p:sp>
            <p:sp>
              <p:nvSpPr>
                <p:cNvPr id="33" name="Rectangle 32">
                  <a:extLst>
                    <a:ext uri="{FF2B5EF4-FFF2-40B4-BE49-F238E27FC236}">
                      <a16:creationId xmlns:a16="http://schemas.microsoft.com/office/drawing/2014/main" id="{F4A6B921-9687-B646-9F58-81E6A3E0EC24}"/>
                    </a:ext>
                  </a:extLst>
                </p:cNvPr>
                <p:cNvSpPr/>
                <p:nvPr/>
              </p:nvSpPr>
              <p:spPr>
                <a:xfrm>
                  <a:off x="2090155" y="12192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cxnSp>
              <p:nvCxnSpPr>
                <p:cNvPr id="34" name="Straight Connector 33">
                  <a:extLst>
                    <a:ext uri="{FF2B5EF4-FFF2-40B4-BE49-F238E27FC236}">
                      <a16:creationId xmlns:a16="http://schemas.microsoft.com/office/drawing/2014/main" id="{703D8E0D-2D65-0E4B-B6BA-26085C8609B3}"/>
                    </a:ext>
                  </a:extLst>
                </p:cNvPr>
                <p:cNvCxnSpPr>
                  <a:cxnSpLocks/>
                </p:cNvCxnSpPr>
                <p:nvPr/>
              </p:nvCxnSpPr>
              <p:spPr>
                <a:xfrm>
                  <a:off x="164370" y="1371600"/>
                  <a:ext cx="2578830"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FDB2E257-7BEF-A644-98B3-9FC6F8F72496}"/>
                    </a:ext>
                  </a:extLst>
                </p:cNvPr>
                <p:cNvSpPr/>
                <p:nvPr/>
              </p:nvSpPr>
              <p:spPr>
                <a:xfrm>
                  <a:off x="284581" y="1018035"/>
                  <a:ext cx="228600" cy="228600"/>
                </a:xfrm>
                <a:prstGeom prst="ellipse">
                  <a:avLst/>
                </a:prstGeom>
                <a:solidFill>
                  <a:schemeClr val="accent6">
                    <a:lumMod val="75000"/>
                  </a:schemeClr>
                </a:solidFill>
                <a:ln w="952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nchorCtr="1"/>
                <a:lstStyle/>
                <a:p>
                  <a:pPr algn="ctr"/>
                  <a:r>
                    <a:rPr lang="en-US" sz="675" kern="1200" dirty="0">
                      <a:solidFill>
                        <a:prstClr val="black"/>
                      </a:solidFill>
                    </a:rPr>
                    <a:t>TF</a:t>
                  </a:r>
                </a:p>
              </p:txBody>
            </p:sp>
          </p:grpSp>
          <p:grpSp>
            <p:nvGrpSpPr>
              <p:cNvPr id="21" name="Group 20">
                <a:extLst>
                  <a:ext uri="{FF2B5EF4-FFF2-40B4-BE49-F238E27FC236}">
                    <a16:creationId xmlns:a16="http://schemas.microsoft.com/office/drawing/2014/main" id="{EDC3362A-46C4-D845-9CAE-E416961BA8F0}"/>
                  </a:ext>
                </a:extLst>
              </p:cNvPr>
              <p:cNvGrpSpPr/>
              <p:nvPr/>
            </p:nvGrpSpPr>
            <p:grpSpPr>
              <a:xfrm>
                <a:off x="1752600" y="1630680"/>
                <a:ext cx="1731264" cy="426720"/>
                <a:chOff x="935736" y="1554480"/>
                <a:chExt cx="1731264" cy="426720"/>
              </a:xfrm>
            </p:grpSpPr>
            <p:grpSp>
              <p:nvGrpSpPr>
                <p:cNvPr id="24" name="Group 23">
                  <a:extLst>
                    <a:ext uri="{FF2B5EF4-FFF2-40B4-BE49-F238E27FC236}">
                      <a16:creationId xmlns:a16="http://schemas.microsoft.com/office/drawing/2014/main" id="{BFD34FA9-5289-EC4A-9680-9364F33C103A}"/>
                    </a:ext>
                  </a:extLst>
                </p:cNvPr>
                <p:cNvGrpSpPr/>
                <p:nvPr/>
              </p:nvGrpSpPr>
              <p:grpSpPr>
                <a:xfrm>
                  <a:off x="935736" y="1828800"/>
                  <a:ext cx="1731264" cy="152400"/>
                  <a:chOff x="935736" y="1828800"/>
                  <a:chExt cx="1731264" cy="152400"/>
                </a:xfrm>
              </p:grpSpPr>
              <p:sp>
                <p:nvSpPr>
                  <p:cNvPr id="26" name="Rectangle 25">
                    <a:extLst>
                      <a:ext uri="{FF2B5EF4-FFF2-40B4-BE49-F238E27FC236}">
                        <a16:creationId xmlns:a16="http://schemas.microsoft.com/office/drawing/2014/main" id="{67B62741-B3C7-9B4B-AB4B-43AC157FBD6F}"/>
                      </a:ext>
                    </a:extLst>
                  </p:cNvPr>
                  <p:cNvSpPr/>
                  <p:nvPr/>
                </p:nvSpPr>
                <p:spPr>
                  <a:xfrm>
                    <a:off x="1068933" y="18288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sp>
                <p:nvSpPr>
                  <p:cNvPr id="27" name="Rectangle 26">
                    <a:extLst>
                      <a:ext uri="{FF2B5EF4-FFF2-40B4-BE49-F238E27FC236}">
                        <a16:creationId xmlns:a16="http://schemas.microsoft.com/office/drawing/2014/main" id="{B21882B0-EA4A-B243-9223-CB17CEE66370}"/>
                      </a:ext>
                    </a:extLst>
                  </p:cNvPr>
                  <p:cNvSpPr/>
                  <p:nvPr/>
                </p:nvSpPr>
                <p:spPr>
                  <a:xfrm>
                    <a:off x="1546789" y="1828800"/>
                    <a:ext cx="510611" cy="152400"/>
                  </a:xfrm>
                  <a:prstGeom prst="rect">
                    <a:avLst/>
                  </a:prstGeom>
                  <a:solidFill>
                    <a:schemeClr val="accent2">
                      <a:lumMod val="60000"/>
                      <a:lumOff val="40000"/>
                    </a:schemeClr>
                  </a:solidFill>
                  <a:ln w="9525">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Exon</a:t>
                    </a:r>
                  </a:p>
                </p:txBody>
              </p:sp>
              <p:cxnSp>
                <p:nvCxnSpPr>
                  <p:cNvPr id="28" name="Straight Connector 27">
                    <a:extLst>
                      <a:ext uri="{FF2B5EF4-FFF2-40B4-BE49-F238E27FC236}">
                        <a16:creationId xmlns:a16="http://schemas.microsoft.com/office/drawing/2014/main" id="{6664A87F-EF5F-AE46-AE43-A37640F24591}"/>
                      </a:ext>
                    </a:extLst>
                  </p:cNvPr>
                  <p:cNvCxnSpPr>
                    <a:cxnSpLocks/>
                  </p:cNvCxnSpPr>
                  <p:nvPr/>
                </p:nvCxnSpPr>
                <p:spPr>
                  <a:xfrm>
                    <a:off x="935736" y="1981200"/>
                    <a:ext cx="1731264"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B3F28E8-C903-A146-B27B-00F859C6020D}"/>
                      </a:ext>
                    </a:extLst>
                  </p:cNvPr>
                  <p:cNvSpPr/>
                  <p:nvPr/>
                </p:nvSpPr>
                <p:spPr>
                  <a:xfrm>
                    <a:off x="2057400" y="1828800"/>
                    <a:ext cx="411480" cy="152400"/>
                  </a:xfrm>
                  <a:prstGeom prst="rect">
                    <a:avLst/>
                  </a:prstGeom>
                  <a:noFill/>
                  <a:ln w="9525">
                    <a:noFill/>
                    <a:tailEnd type="none"/>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sz="675" kern="1200" dirty="0">
                        <a:solidFill>
                          <a:prstClr val="black"/>
                        </a:solidFill>
                      </a:rPr>
                      <a:t>AAAAA</a:t>
                    </a:r>
                  </a:p>
                </p:txBody>
              </p:sp>
            </p:grpSp>
            <p:sp>
              <p:nvSpPr>
                <p:cNvPr id="25" name="Triangle 24">
                  <a:extLst>
                    <a:ext uri="{FF2B5EF4-FFF2-40B4-BE49-F238E27FC236}">
                      <a16:creationId xmlns:a16="http://schemas.microsoft.com/office/drawing/2014/main" id="{D459E701-9C79-444E-A1C8-0D872979578A}"/>
                    </a:ext>
                  </a:extLst>
                </p:cNvPr>
                <p:cNvSpPr>
                  <a:spLocks noChangeAspect="1"/>
                </p:cNvSpPr>
                <p:nvPr/>
              </p:nvSpPr>
              <p:spPr>
                <a:xfrm>
                  <a:off x="2191675" y="1554480"/>
                  <a:ext cx="318211" cy="274320"/>
                </a:xfrm>
                <a:prstGeom prst="triangle">
                  <a:avLst/>
                </a:prstGeom>
                <a:solidFill>
                  <a:srgbClr val="00C1BE"/>
                </a:solidFill>
                <a:ln w="31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algn="ctr"/>
                  <a:r>
                    <a:rPr lang="en-US" sz="675" kern="1200" dirty="0">
                      <a:solidFill>
                        <a:prstClr val="black"/>
                      </a:solidFill>
                    </a:rPr>
                    <a:t>RBP</a:t>
                  </a:r>
                </a:p>
              </p:txBody>
            </p:sp>
          </p:grpSp>
          <p:sp>
            <p:nvSpPr>
              <p:cNvPr id="22" name="TextBox 21">
                <a:extLst>
                  <a:ext uri="{FF2B5EF4-FFF2-40B4-BE49-F238E27FC236}">
                    <a16:creationId xmlns:a16="http://schemas.microsoft.com/office/drawing/2014/main" id="{164605C2-04FB-A746-844C-56B260C673D3}"/>
                  </a:ext>
                </a:extLst>
              </p:cNvPr>
              <p:cNvSpPr txBox="1"/>
              <p:nvPr/>
            </p:nvSpPr>
            <p:spPr>
              <a:xfrm>
                <a:off x="103981" y="1279751"/>
                <a:ext cx="1137299" cy="307776"/>
              </a:xfrm>
              <a:prstGeom prst="rect">
                <a:avLst/>
              </a:prstGeom>
              <a:noFill/>
            </p:spPr>
            <p:txBody>
              <a:bodyPr wrap="square" rtlCol="0">
                <a:spAutoFit/>
              </a:bodyPr>
              <a:lstStyle/>
              <a:p>
                <a:r>
                  <a:rPr lang="en-US" sz="900" kern="1200" dirty="0">
                    <a:solidFill>
                      <a:prstClr val="black"/>
                    </a:solidFill>
                    <a:latin typeface="Calibri" panose="020F0502020204030204"/>
                    <a:ea typeface=""/>
                    <a:cs typeface=""/>
                  </a:rPr>
                  <a:t>Transcription</a:t>
                </a:r>
              </a:p>
            </p:txBody>
          </p:sp>
          <p:sp>
            <p:nvSpPr>
              <p:cNvPr id="23" name="TextBox 22">
                <a:extLst>
                  <a:ext uri="{FF2B5EF4-FFF2-40B4-BE49-F238E27FC236}">
                    <a16:creationId xmlns:a16="http://schemas.microsoft.com/office/drawing/2014/main" id="{0405A0C6-0906-DB49-9345-7D3DD2729D51}"/>
                  </a:ext>
                </a:extLst>
              </p:cNvPr>
              <p:cNvSpPr txBox="1"/>
              <p:nvPr/>
            </p:nvSpPr>
            <p:spPr>
              <a:xfrm>
                <a:off x="120709" y="1811460"/>
                <a:ext cx="1635748" cy="338555"/>
              </a:xfrm>
              <a:prstGeom prst="rect">
                <a:avLst/>
              </a:prstGeom>
              <a:noFill/>
            </p:spPr>
            <p:txBody>
              <a:bodyPr wrap="square" rtlCol="0">
                <a:spAutoFit/>
              </a:bodyPr>
              <a:lstStyle/>
              <a:p>
                <a:r>
                  <a:rPr lang="en-US" sz="1050" kern="1200" dirty="0">
                    <a:solidFill>
                      <a:prstClr val="black"/>
                    </a:solidFill>
                    <a:latin typeface="Calibri" panose="020F0502020204030204"/>
                    <a:ea typeface=""/>
                    <a:cs typeface=""/>
                  </a:rPr>
                  <a:t>Post-transcription</a:t>
                </a:r>
              </a:p>
            </p:txBody>
          </p:sp>
        </p:grpSp>
        <p:grpSp>
          <p:nvGrpSpPr>
            <p:cNvPr id="17" name="Group 16">
              <a:extLst>
                <a:ext uri="{FF2B5EF4-FFF2-40B4-BE49-F238E27FC236}">
                  <a16:creationId xmlns:a16="http://schemas.microsoft.com/office/drawing/2014/main" id="{2558A4A4-8BA2-ED4E-9AE6-2F4F52876210}"/>
                </a:ext>
              </a:extLst>
            </p:cNvPr>
            <p:cNvGrpSpPr/>
            <p:nvPr/>
          </p:nvGrpSpPr>
          <p:grpSpPr>
            <a:xfrm>
              <a:off x="1204725" y="432137"/>
              <a:ext cx="2648978" cy="1046440"/>
              <a:chOff x="1204725" y="304166"/>
              <a:chExt cx="2648978" cy="1046440"/>
            </a:xfrm>
          </p:grpSpPr>
          <p:sp>
            <p:nvSpPr>
              <p:cNvPr id="18" name="TextBox 17">
                <a:extLst>
                  <a:ext uri="{FF2B5EF4-FFF2-40B4-BE49-F238E27FC236}">
                    <a16:creationId xmlns:a16="http://schemas.microsoft.com/office/drawing/2014/main" id="{DE56AFDC-246B-8243-BF9A-B36CA13F5BDD}"/>
                  </a:ext>
                </a:extLst>
              </p:cNvPr>
              <p:cNvSpPr txBox="1"/>
              <p:nvPr/>
            </p:nvSpPr>
            <p:spPr>
              <a:xfrm>
                <a:off x="1674397" y="304166"/>
                <a:ext cx="1778264" cy="400109"/>
              </a:xfrm>
              <a:prstGeom prst="rect">
                <a:avLst/>
              </a:prstGeom>
              <a:noFill/>
            </p:spPr>
            <p:txBody>
              <a:bodyPr wrap="none" rtlCol="0">
                <a:spAutoFit/>
              </a:bodyPr>
              <a:lstStyle/>
              <a:p>
                <a:r>
                  <a:rPr lang="en-US" sz="1350" kern="1200" dirty="0">
                    <a:solidFill>
                      <a:srgbClr val="0432FF"/>
                    </a:solidFill>
                    <a:latin typeface="Calibri" panose="020F0502020204030204"/>
                    <a:ea typeface=""/>
                    <a:cs typeface=""/>
                  </a:rPr>
                  <a:t>TF-RBP crosstalk</a:t>
                </a:r>
              </a:p>
            </p:txBody>
          </p:sp>
          <p:sp>
            <p:nvSpPr>
              <p:cNvPr id="19" name="TextBox 18">
                <a:extLst>
                  <a:ext uri="{FF2B5EF4-FFF2-40B4-BE49-F238E27FC236}">
                    <a16:creationId xmlns:a16="http://schemas.microsoft.com/office/drawing/2014/main" id="{9C79E1DA-2656-7A41-9F38-09B9EB7D8E1A}"/>
                  </a:ext>
                </a:extLst>
              </p:cNvPr>
              <p:cNvSpPr txBox="1"/>
              <p:nvPr/>
            </p:nvSpPr>
            <p:spPr>
              <a:xfrm>
                <a:off x="1204725" y="673498"/>
                <a:ext cx="2648978" cy="677108"/>
              </a:xfrm>
              <a:prstGeom prst="rect">
                <a:avLst/>
              </a:prstGeom>
              <a:pattFill prst="openDmnd">
                <a:fgClr>
                  <a:schemeClr val="bg1">
                    <a:lumMod val="85000"/>
                  </a:schemeClr>
                </a:fgClr>
                <a:bgClr>
                  <a:schemeClr val="bg1"/>
                </a:bgClr>
              </a:pattFill>
            </p:spPr>
            <p:txBody>
              <a:bodyPr wrap="square" rtlCol="0">
                <a:spAutoFit/>
              </a:bodyPr>
              <a:lstStyle/>
              <a:p>
                <a:pPr algn="ctr">
                  <a:tabLst>
                    <a:tab pos="556008" algn="l"/>
                  </a:tabLst>
                </a:pPr>
                <a:r>
                  <a:rPr lang="en-US" sz="1350" kern="1200" dirty="0">
                    <a:solidFill>
                      <a:prstClr val="black"/>
                    </a:solidFill>
                    <a:latin typeface="Calibri" panose="020F0502020204030204"/>
                    <a:ea typeface=""/>
                    <a:cs typeface=""/>
                  </a:rPr>
                  <a:t>TF-RBP regulate the same gene at different levels</a:t>
                </a:r>
              </a:p>
            </p:txBody>
          </p:sp>
        </p:grpSp>
      </p:grpSp>
      <p:sp>
        <p:nvSpPr>
          <p:cNvPr id="38" name="Rectangle 37">
            <a:extLst>
              <a:ext uri="{FF2B5EF4-FFF2-40B4-BE49-F238E27FC236}">
                <a16:creationId xmlns:a16="http://schemas.microsoft.com/office/drawing/2014/main" id="{871F1F74-34A3-9F49-97D6-084939BA906C}"/>
              </a:ext>
            </a:extLst>
          </p:cNvPr>
          <p:cNvSpPr/>
          <p:nvPr/>
        </p:nvSpPr>
        <p:spPr>
          <a:xfrm rot="16200000">
            <a:off x="6865175" y="2831092"/>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Tree>
    <p:extLst>
      <p:ext uri="{BB962C8B-B14F-4D97-AF65-F5344CB8AC3E}">
        <p14:creationId xmlns:p14="http://schemas.microsoft.com/office/powerpoint/2010/main" val="3628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060419_cytoscape_HPRDng_almostall_colorPS"/>
          <p:cNvPicPr>
            <a:picLocks noChangeAspect="1" noChangeArrowheads="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5503069" y="2720706"/>
            <a:ext cx="2619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2"/>
          <p:cNvSpPr>
            <a:spLocks noGrp="1"/>
          </p:cNvSpPr>
          <p:nvPr>
            <p:ph type="title"/>
            <p:custDataLst>
              <p:tags r:id="rId3"/>
            </p:custDataLst>
          </p:nvPr>
        </p:nvSpPr>
        <p:spPr>
          <a:xfrm>
            <a:off x="4488523" y="275035"/>
            <a:ext cx="4566578" cy="857250"/>
          </a:xfrm>
        </p:spPr>
        <p:txBody>
          <a:bodyPr>
            <a:normAutofit fontScale="90000"/>
          </a:bodyPr>
          <a:lstStyle/>
          <a:p>
            <a:pPr>
              <a:defRPr/>
            </a:pPr>
            <a:r>
              <a:rPr lang="en-US" dirty="0">
                <a:ea typeface="ＭＳ Ｐゴシック" charset="0"/>
                <a:cs typeface="ＭＳ Ｐゴシック" charset="0"/>
              </a:rPr>
              <a:t>Hubs Under Constraint: </a:t>
            </a:r>
            <a:br>
              <a:rPr lang="en-US" dirty="0">
                <a:ea typeface="ＭＳ Ｐゴシック" charset="0"/>
                <a:cs typeface="ＭＳ Ｐゴシック" charset="0"/>
              </a:rPr>
            </a:br>
            <a:r>
              <a:rPr lang="en-US" dirty="0">
                <a:ea typeface="ＭＳ Ｐゴシック" charset="0"/>
                <a:cs typeface="ＭＳ Ｐゴシック" charset="0"/>
              </a:rPr>
              <a:t>A Finding from the Network Biology Community</a:t>
            </a:r>
          </a:p>
        </p:txBody>
      </p:sp>
      <p:sp>
        <p:nvSpPr>
          <p:cNvPr id="87043" name="Content Placeholder 2"/>
          <p:cNvSpPr>
            <a:spLocks noGrp="1"/>
          </p:cNvSpPr>
          <p:nvPr>
            <p:ph type="body" idx="1"/>
          </p:nvPr>
        </p:nvSpPr>
        <p:spPr>
          <a:xfrm>
            <a:off x="0" y="2703910"/>
            <a:ext cx="5895975" cy="2589609"/>
          </a:xfrm>
        </p:spPr>
        <p:txBody>
          <a:bodyPr/>
          <a:lstStyle/>
          <a:p>
            <a:r>
              <a:rPr lang="en-US" altLang="en-US" sz="1200" u="sng" dirty="0">
                <a:ea typeface="ＭＳ Ｐゴシック" charset="-128"/>
              </a:rPr>
              <a:t>More Connectivity, More Constraint: </a:t>
            </a:r>
            <a:r>
              <a:rPr lang="en-US" altLang="en-US" sz="1200" dirty="0">
                <a:ea typeface="ＭＳ Ｐゴシック" charset="-128"/>
              </a:rPr>
              <a:t>Genes &amp; proteins that have a more central position in the network tend to evolve more slowly and are more likely to be essential. </a:t>
            </a:r>
          </a:p>
          <a:p>
            <a:r>
              <a:rPr lang="en-US" altLang="en-US" sz="1200" dirty="0">
                <a:ea typeface="ＭＳ Ｐゴシック" charset="-128"/>
              </a:rPr>
              <a:t>This phenomenon is observed in </a:t>
            </a:r>
            <a:br>
              <a:rPr lang="en-US" altLang="en-US" sz="1200" dirty="0">
                <a:ea typeface="ＭＳ Ｐゴシック" charset="-128"/>
              </a:rPr>
            </a:br>
            <a:r>
              <a:rPr lang="en-US" altLang="en-US" sz="1200" b="1" dirty="0">
                <a:solidFill>
                  <a:srgbClr val="FF0000"/>
                </a:solidFill>
                <a:ea typeface="ＭＳ Ｐゴシック" charset="-128"/>
              </a:rPr>
              <a:t>many organisms &amp; different kinds of networks</a:t>
            </a:r>
            <a:endParaRPr lang="en-US" altLang="en-US" sz="1200" dirty="0">
              <a:ea typeface="ＭＳ Ｐゴシック" charset="-128"/>
            </a:endParaRPr>
          </a:p>
          <a:p>
            <a:pPr lvl="1"/>
            <a:r>
              <a:rPr lang="en-US" altLang="en-US" sz="1200" b="1" dirty="0">
                <a:solidFill>
                  <a:srgbClr val="FF0000"/>
                </a:solidFill>
                <a:ea typeface="ＭＳ Ｐゴシック" charset="-128"/>
              </a:rPr>
              <a:t>yeast PPI</a:t>
            </a:r>
            <a:r>
              <a:rPr lang="en-US" altLang="en-US" sz="1200" dirty="0">
                <a:ea typeface="ＭＳ Ｐゴシック" charset="-128"/>
              </a:rPr>
              <a:t> - Fraser et al ('02) Science, </a:t>
            </a:r>
            <a:br>
              <a:rPr lang="en-US" altLang="en-US" sz="1200" dirty="0">
                <a:ea typeface="ＭＳ Ｐゴシック" charset="-128"/>
              </a:rPr>
            </a:br>
            <a:r>
              <a:rPr lang="en-US" altLang="en-US" sz="1200" dirty="0">
                <a:ea typeface="ＭＳ Ｐゴシック" charset="-128"/>
              </a:rPr>
              <a:t>('03) BMC </a:t>
            </a:r>
            <a:r>
              <a:rPr lang="en-US" altLang="en-US" sz="1200" dirty="0" err="1">
                <a:ea typeface="ＭＳ Ｐゴシック" charset="-128"/>
              </a:rPr>
              <a:t>Evo</a:t>
            </a:r>
            <a:r>
              <a:rPr lang="en-US" altLang="en-US" sz="1200" dirty="0">
                <a:ea typeface="ＭＳ Ｐゴシック" charset="-128"/>
              </a:rPr>
              <a:t>. Bio.</a:t>
            </a:r>
          </a:p>
          <a:p>
            <a:pPr lvl="1"/>
            <a:r>
              <a:rPr lang="en-US" altLang="en-US" sz="1200" b="1" dirty="0" err="1">
                <a:solidFill>
                  <a:srgbClr val="FF0000"/>
                </a:solidFill>
                <a:ea typeface="ＭＳ Ｐゴシック" charset="-128"/>
              </a:rPr>
              <a:t>Ecoli</a:t>
            </a:r>
            <a:r>
              <a:rPr lang="en-US" altLang="en-US" sz="1200" b="1" dirty="0">
                <a:solidFill>
                  <a:srgbClr val="FF0000"/>
                </a:solidFill>
                <a:ea typeface="ＭＳ Ｐゴシック" charset="-128"/>
              </a:rPr>
              <a:t> PPI</a:t>
            </a:r>
            <a:r>
              <a:rPr lang="en-US" altLang="en-US" sz="1200" dirty="0">
                <a:ea typeface="ＭＳ Ｐゴシック" charset="-128"/>
              </a:rPr>
              <a:t> - Butland et al ('04) Nature </a:t>
            </a:r>
          </a:p>
          <a:p>
            <a:pPr lvl="1"/>
            <a:r>
              <a:rPr lang="en-US" altLang="en-US" sz="1200" b="1" dirty="0">
                <a:solidFill>
                  <a:srgbClr val="FF0000"/>
                </a:solidFill>
                <a:ea typeface="ＭＳ Ｐゴシック" charset="-128"/>
              </a:rPr>
              <a:t>Worm/fly PPI</a:t>
            </a:r>
            <a:r>
              <a:rPr lang="en-US" altLang="en-US" sz="1200" dirty="0">
                <a:ea typeface="ＭＳ Ｐゴシック" charset="-128"/>
              </a:rPr>
              <a:t> - Hahn et al ('05) MBE </a:t>
            </a:r>
          </a:p>
          <a:p>
            <a:pPr lvl="1"/>
            <a:r>
              <a:rPr lang="en-US" altLang="en-US" sz="1200" b="1" dirty="0">
                <a:solidFill>
                  <a:srgbClr val="FF0000"/>
                </a:solidFill>
                <a:ea typeface="ＭＳ Ｐゴシック" charset="-128"/>
              </a:rPr>
              <a:t>miRNA net</a:t>
            </a:r>
            <a:r>
              <a:rPr lang="en-US" altLang="en-US" sz="1200" dirty="0">
                <a:ea typeface="ＭＳ Ｐゴシック" charset="-128"/>
              </a:rPr>
              <a:t> - Cheng et al ('09) BMC Genomics</a:t>
            </a:r>
          </a:p>
          <a:p>
            <a:endParaRPr lang="en-US" altLang="en-US" sz="1200" dirty="0">
              <a:ea typeface="ＭＳ Ｐゴシック" charset="-128"/>
            </a:endParaRPr>
          </a:p>
        </p:txBody>
      </p:sp>
      <p:sp>
        <p:nvSpPr>
          <p:cNvPr id="87044" name="McK Footnote"/>
          <p:cNvSpPr txBox="1">
            <a:spLocks noChangeArrowheads="1"/>
          </p:cNvSpPr>
          <p:nvPr>
            <p:custDataLst>
              <p:tags r:id="rId4"/>
            </p:custDataLst>
          </p:nvPr>
        </p:nvSpPr>
        <p:spPr bwMode="auto">
          <a:xfrm>
            <a:off x="6473429" y="2388521"/>
            <a:ext cx="1427559"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spcBef>
                <a:spcPct val="20000"/>
              </a:spcBef>
            </a:pPr>
            <a:r>
              <a:rPr lang="en-US" altLang="en-US" sz="825" b="1">
                <a:solidFill>
                  <a:srgbClr val="A6A6A6"/>
                </a:solidFill>
                <a:latin typeface="Arial" charset="0"/>
              </a:rPr>
              <a:t>[Nielsen et al. </a:t>
            </a:r>
            <a:r>
              <a:rPr lang="en-US" altLang="en-US" sz="825" b="1" i="1">
                <a:solidFill>
                  <a:srgbClr val="A6A6A6"/>
                </a:solidFill>
                <a:latin typeface="Arial" charset="0"/>
              </a:rPr>
              <a:t>PLoS Biol. </a:t>
            </a:r>
            <a:r>
              <a:rPr lang="en-US" altLang="en-US" sz="825" b="1">
                <a:solidFill>
                  <a:srgbClr val="A6A6A6"/>
                </a:solidFill>
                <a:latin typeface="Arial" charset="0"/>
              </a:rPr>
              <a:t>(2005), HPRD, Kim et al. PNAS (2007)]</a:t>
            </a:r>
          </a:p>
        </p:txBody>
      </p:sp>
      <p:sp>
        <p:nvSpPr>
          <p:cNvPr id="87045" name="Oval 6"/>
          <p:cNvSpPr>
            <a:spLocks noChangeArrowheads="1"/>
          </p:cNvSpPr>
          <p:nvPr>
            <p:custDataLst>
              <p:tags r:id="rId5"/>
            </p:custDataLst>
          </p:nvPr>
        </p:nvSpPr>
        <p:spPr bwMode="auto">
          <a:xfrm>
            <a:off x="5098257" y="1656160"/>
            <a:ext cx="83344" cy="84534"/>
          </a:xfrm>
          <a:prstGeom prst="ellipse">
            <a:avLst/>
          </a:prstGeom>
          <a:solidFill>
            <a:srgbClr val="660033"/>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6" name="Oval 7"/>
          <p:cNvSpPr>
            <a:spLocks noChangeArrowheads="1"/>
          </p:cNvSpPr>
          <p:nvPr>
            <p:custDataLst>
              <p:tags r:id="rId6"/>
            </p:custDataLst>
          </p:nvPr>
        </p:nvSpPr>
        <p:spPr bwMode="auto">
          <a:xfrm>
            <a:off x="5097066" y="2019300"/>
            <a:ext cx="83344" cy="83344"/>
          </a:xfrm>
          <a:prstGeom prst="ellipse">
            <a:avLst/>
          </a:prstGeom>
          <a:solidFill>
            <a:srgbClr val="FF3300"/>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7" name="Oval 8"/>
          <p:cNvSpPr>
            <a:spLocks noChangeArrowheads="1"/>
          </p:cNvSpPr>
          <p:nvPr>
            <p:custDataLst>
              <p:tags r:id="rId7"/>
            </p:custDataLst>
          </p:nvPr>
        </p:nvSpPr>
        <p:spPr bwMode="auto">
          <a:xfrm>
            <a:off x="6649641" y="1664494"/>
            <a:ext cx="83344" cy="84535"/>
          </a:xfrm>
          <a:prstGeom prst="ellipse">
            <a:avLst/>
          </a:prstGeom>
          <a:solidFill>
            <a:srgbClr val="FFFF00"/>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8" name="Oval 9"/>
          <p:cNvSpPr>
            <a:spLocks noChangeArrowheads="1"/>
          </p:cNvSpPr>
          <p:nvPr>
            <p:custDataLst>
              <p:tags r:id="rId8"/>
            </p:custDataLst>
          </p:nvPr>
        </p:nvSpPr>
        <p:spPr bwMode="auto">
          <a:xfrm>
            <a:off x="6649641" y="2030016"/>
            <a:ext cx="83344" cy="83344"/>
          </a:xfrm>
          <a:prstGeom prst="ellipse">
            <a:avLst/>
          </a:prstGeom>
          <a:solidFill>
            <a:schemeClr val="bg1"/>
          </a:solidFill>
          <a:ln w="3175">
            <a:solidFill>
              <a:schemeClr val="tx1"/>
            </a:solidFill>
            <a:round/>
            <a:headEnd/>
            <a:tailEnd/>
          </a:ln>
        </p:spPr>
        <p:txBody>
          <a:bodyPr wrap="none" lIns="68527" tIns="34264" rIns="68527" bIns="34264" anchor="ctr"/>
          <a:lstStyle>
            <a:lvl1pPr defTabSz="912813" eaLnBrk="0" hangingPunct="0">
              <a:defRPr sz="2400">
                <a:solidFill>
                  <a:schemeClr val="tx1"/>
                </a:solidFill>
                <a:latin typeface="Calibri" charset="0"/>
                <a:ea typeface="ＭＳ Ｐゴシック" charset="-128"/>
              </a:defRPr>
            </a:lvl1pPr>
            <a:lvl2pPr marL="742950" indent="-285750" defTabSz="912813" eaLnBrk="0" hangingPunct="0">
              <a:defRPr sz="2400">
                <a:solidFill>
                  <a:schemeClr val="tx1"/>
                </a:solidFill>
                <a:latin typeface="Calibri" charset="0"/>
                <a:ea typeface="ＭＳ Ｐゴシック" charset="-128"/>
              </a:defRPr>
            </a:lvl2pPr>
            <a:lvl3pPr marL="1143000" indent="-228600" defTabSz="912813" eaLnBrk="0" hangingPunct="0">
              <a:defRPr sz="2400">
                <a:solidFill>
                  <a:schemeClr val="tx1"/>
                </a:solidFill>
                <a:latin typeface="Calibri" charset="0"/>
                <a:ea typeface="ＭＳ Ｐゴシック" charset="-128"/>
              </a:defRPr>
            </a:lvl3pPr>
            <a:lvl4pPr marL="1600200" indent="-228600" defTabSz="912813" eaLnBrk="0" hangingPunct="0">
              <a:defRPr sz="2400">
                <a:solidFill>
                  <a:schemeClr val="tx1"/>
                </a:solidFill>
                <a:latin typeface="Calibri" charset="0"/>
                <a:ea typeface="ＭＳ Ｐゴシック" charset="-128"/>
              </a:defRPr>
            </a:lvl4pPr>
            <a:lvl5pPr marL="2057400" indent="-228600" defTabSz="912813" eaLnBrk="0" hangingPunct="0">
              <a:defRPr sz="2400">
                <a:solidFill>
                  <a:schemeClr val="tx1"/>
                </a:solidFill>
                <a:latin typeface="Calibri"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endParaRPr lang="en-US" altLang="en-US" sz="900" b="1">
              <a:solidFill>
                <a:srgbClr val="000000"/>
              </a:solidFill>
              <a:latin typeface="Arial" charset="0"/>
            </a:endParaRPr>
          </a:p>
        </p:txBody>
      </p:sp>
      <p:sp>
        <p:nvSpPr>
          <p:cNvPr id="87049" name="Rectangle 10"/>
          <p:cNvSpPr>
            <a:spLocks noChangeArrowheads="1"/>
          </p:cNvSpPr>
          <p:nvPr>
            <p:custDataLst>
              <p:tags r:id="rId9"/>
            </p:custDataLst>
          </p:nvPr>
        </p:nvSpPr>
        <p:spPr bwMode="gray">
          <a:xfrm>
            <a:off x="5260182" y="1527607"/>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High likelihood of positive selection</a:t>
            </a:r>
          </a:p>
        </p:txBody>
      </p:sp>
      <p:sp>
        <p:nvSpPr>
          <p:cNvPr id="87050" name="Rectangle 11"/>
          <p:cNvSpPr>
            <a:spLocks noChangeArrowheads="1"/>
          </p:cNvSpPr>
          <p:nvPr>
            <p:custDataLst>
              <p:tags r:id="rId10"/>
            </p:custDataLst>
          </p:nvPr>
        </p:nvSpPr>
        <p:spPr bwMode="gray">
          <a:xfrm>
            <a:off x="5278041" y="1851457"/>
            <a:ext cx="1400175"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Lower likelihood of positive selection</a:t>
            </a:r>
          </a:p>
        </p:txBody>
      </p:sp>
      <p:sp>
        <p:nvSpPr>
          <p:cNvPr id="87051" name="Rectangle 12"/>
          <p:cNvSpPr>
            <a:spLocks noChangeArrowheads="1"/>
          </p:cNvSpPr>
          <p:nvPr>
            <p:custDataLst>
              <p:tags r:id="rId11"/>
            </p:custDataLst>
          </p:nvPr>
        </p:nvSpPr>
        <p:spPr bwMode="gray">
          <a:xfrm>
            <a:off x="6812757" y="1529988"/>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Not under positive selection</a:t>
            </a:r>
          </a:p>
        </p:txBody>
      </p:sp>
      <p:sp>
        <p:nvSpPr>
          <p:cNvPr id="87052" name="Rectangle 13"/>
          <p:cNvSpPr>
            <a:spLocks noChangeArrowheads="1"/>
          </p:cNvSpPr>
          <p:nvPr>
            <p:custDataLst>
              <p:tags r:id="rId12"/>
            </p:custDataLst>
          </p:nvPr>
        </p:nvSpPr>
        <p:spPr bwMode="gray">
          <a:xfrm>
            <a:off x="6812757" y="1862173"/>
            <a:ext cx="1283494" cy="34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10" tIns="34956" rIns="69910" bIns="34956" anchor="ctr">
            <a:spAutoFit/>
          </a:bodyPr>
          <a:lstStyle>
            <a:lvl1pPr defTabSz="931863" eaLnBrk="0" hangingPunct="0">
              <a:defRPr sz="2400">
                <a:solidFill>
                  <a:schemeClr val="tx1"/>
                </a:solidFill>
                <a:latin typeface="Calibri" charset="0"/>
                <a:ea typeface="ＭＳ Ｐゴシック" charset="-128"/>
              </a:defRPr>
            </a:lvl1pPr>
            <a:lvl2pPr marL="742950" indent="-285750" defTabSz="931863" eaLnBrk="0" hangingPunct="0">
              <a:defRPr sz="2400">
                <a:solidFill>
                  <a:schemeClr val="tx1"/>
                </a:solidFill>
                <a:latin typeface="Calibri" charset="0"/>
                <a:ea typeface="ＭＳ Ｐゴシック" charset="-128"/>
              </a:defRPr>
            </a:lvl2pPr>
            <a:lvl3pPr marL="1143000" indent="-228600" defTabSz="931863" eaLnBrk="0" hangingPunct="0">
              <a:defRPr sz="2400">
                <a:solidFill>
                  <a:schemeClr val="tx1"/>
                </a:solidFill>
                <a:latin typeface="Calibri" charset="0"/>
                <a:ea typeface="ＭＳ Ｐゴシック" charset="-128"/>
              </a:defRPr>
            </a:lvl3pPr>
            <a:lvl4pPr marL="1600200" indent="-228600" defTabSz="931863" eaLnBrk="0" hangingPunct="0">
              <a:defRPr sz="2400">
                <a:solidFill>
                  <a:schemeClr val="tx1"/>
                </a:solidFill>
                <a:latin typeface="Calibri" charset="0"/>
                <a:ea typeface="ＭＳ Ｐゴシック" charset="-128"/>
              </a:defRPr>
            </a:lvl4pPr>
            <a:lvl5pPr marL="2057400" indent="-228600" defTabSz="931863" eaLnBrk="0" hangingPunct="0">
              <a:defRPr sz="2400">
                <a:solidFill>
                  <a:schemeClr val="tx1"/>
                </a:solidFill>
                <a:latin typeface="Calibri" charset="0"/>
                <a:ea typeface="ＭＳ Ｐゴシック" charset="-128"/>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900" b="1">
                <a:solidFill>
                  <a:srgbClr val="000000"/>
                </a:solidFill>
                <a:latin typeface="Arial" charset="0"/>
              </a:rPr>
              <a:t>No data about positive selection</a:t>
            </a:r>
          </a:p>
        </p:txBody>
      </p:sp>
      <p:pic>
        <p:nvPicPr>
          <p:cNvPr id="87053" name="Picture 4" descr="scalefree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3760" y="516732"/>
            <a:ext cx="2743200" cy="202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p:cNvSpPr txBox="1">
            <a:spLocks noChangeArrowheads="1"/>
          </p:cNvSpPr>
          <p:nvPr/>
        </p:nvSpPr>
        <p:spPr bwMode="auto">
          <a:xfrm>
            <a:off x="2589610" y="2288381"/>
            <a:ext cx="114300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350">
                <a:ea typeface="ＭＳ Ｐゴシック" charset="0"/>
                <a:cs typeface="Arial" charset="0"/>
              </a:rPr>
              <a:t>log(Degree)</a:t>
            </a:r>
          </a:p>
        </p:txBody>
      </p:sp>
      <p:sp>
        <p:nvSpPr>
          <p:cNvPr id="22" name="Text Box 7"/>
          <p:cNvSpPr txBox="1">
            <a:spLocks noChangeArrowheads="1"/>
          </p:cNvSpPr>
          <p:nvPr/>
        </p:nvSpPr>
        <p:spPr bwMode="auto">
          <a:xfrm rot="16200000">
            <a:off x="1125737" y="1395390"/>
            <a:ext cx="137160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350">
                <a:ea typeface="ＭＳ Ｐゴシック" charset="0"/>
                <a:cs typeface="Arial" charset="0"/>
              </a:rPr>
              <a:t>log(Frequency)</a:t>
            </a:r>
          </a:p>
        </p:txBody>
      </p:sp>
      <p:sp>
        <p:nvSpPr>
          <p:cNvPr id="23" name="Text Box 8"/>
          <p:cNvSpPr txBox="1">
            <a:spLocks noChangeArrowheads="1"/>
          </p:cNvSpPr>
          <p:nvPr/>
        </p:nvSpPr>
        <p:spPr bwMode="auto">
          <a:xfrm>
            <a:off x="1789510" y="59532"/>
            <a:ext cx="2057400"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500">
                <a:ea typeface="ＭＳ Ｐゴシック" charset="0"/>
                <a:cs typeface="Arial" charset="0"/>
              </a:rPr>
              <a:t>Power-law distribution</a:t>
            </a:r>
          </a:p>
        </p:txBody>
      </p:sp>
      <p:grpSp>
        <p:nvGrpSpPr>
          <p:cNvPr id="87057" name="Group 9"/>
          <p:cNvGrpSpPr>
            <a:grpSpLocks/>
          </p:cNvGrpSpPr>
          <p:nvPr/>
        </p:nvGrpSpPr>
        <p:grpSpPr bwMode="auto">
          <a:xfrm>
            <a:off x="2361010" y="516732"/>
            <a:ext cx="457200" cy="369094"/>
            <a:chOff x="2536" y="830"/>
            <a:chExt cx="635" cy="502"/>
          </a:xfrm>
        </p:grpSpPr>
        <p:sp>
          <p:nvSpPr>
            <p:cNvPr id="25" name="Oval 10"/>
            <p:cNvSpPr>
              <a:spLocks noChangeAspect="1" noChangeArrowheads="1"/>
            </p:cNvSpPr>
            <p:nvPr/>
          </p:nvSpPr>
          <p:spPr bwMode="auto">
            <a:xfrm rot="5400000">
              <a:off x="2742" y="1001"/>
              <a:ext cx="165" cy="170"/>
            </a:xfrm>
            <a:prstGeom prst="ellipse">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nvGrpSpPr>
            <p:cNvPr id="87086" name="Group 11"/>
            <p:cNvGrpSpPr>
              <a:grpSpLocks/>
            </p:cNvGrpSpPr>
            <p:nvPr/>
          </p:nvGrpSpPr>
          <p:grpSpPr bwMode="auto">
            <a:xfrm>
              <a:off x="2536" y="830"/>
              <a:ext cx="236" cy="205"/>
              <a:chOff x="1569" y="1054"/>
              <a:chExt cx="236" cy="205"/>
            </a:xfrm>
          </p:grpSpPr>
          <p:sp>
            <p:nvSpPr>
              <p:cNvPr id="33" name="Oval 12"/>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4" name="Line 13"/>
              <p:cNvSpPr>
                <a:spLocks noChangeShapeType="1"/>
              </p:cNvSpPr>
              <p:nvPr/>
            </p:nvSpPr>
            <p:spPr bwMode="auto">
              <a:xfrm>
                <a:off x="1698" y="1171"/>
                <a:ext cx="107"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87" name="Group 14"/>
            <p:cNvGrpSpPr>
              <a:grpSpLocks/>
            </p:cNvGrpSpPr>
            <p:nvPr/>
          </p:nvGrpSpPr>
          <p:grpSpPr bwMode="auto">
            <a:xfrm rot="-4728718">
              <a:off x="2526" y="1111"/>
              <a:ext cx="236" cy="205"/>
              <a:chOff x="1569" y="1054"/>
              <a:chExt cx="236" cy="205"/>
            </a:xfrm>
          </p:grpSpPr>
          <p:sp>
            <p:nvSpPr>
              <p:cNvPr id="31" name="Oval 15"/>
              <p:cNvSpPr>
                <a:spLocks noChangeAspect="1" noChangeArrowheads="1"/>
              </p:cNvSpPr>
              <p:nvPr/>
            </p:nvSpPr>
            <p:spPr bwMode="auto">
              <a:xfrm rot="5400000">
                <a:off x="1573" y="1048"/>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2" name="Line 16"/>
              <p:cNvSpPr>
                <a:spLocks noChangeShapeType="1"/>
              </p:cNvSpPr>
              <p:nvPr/>
            </p:nvSpPr>
            <p:spPr bwMode="auto">
              <a:xfrm>
                <a:off x="1701" y="1123"/>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88" name="Group 17"/>
            <p:cNvGrpSpPr>
              <a:grpSpLocks/>
            </p:cNvGrpSpPr>
            <p:nvPr/>
          </p:nvGrpSpPr>
          <p:grpSpPr bwMode="auto">
            <a:xfrm rot="8341726">
              <a:off x="2935" y="985"/>
              <a:ext cx="236" cy="205"/>
              <a:chOff x="1569" y="1054"/>
              <a:chExt cx="236" cy="205"/>
            </a:xfrm>
          </p:grpSpPr>
          <p:sp>
            <p:nvSpPr>
              <p:cNvPr id="29" name="Oval 18"/>
              <p:cNvSpPr>
                <a:spLocks noChangeAspect="1" noChangeArrowheads="1"/>
              </p:cNvSpPr>
              <p:nvPr/>
            </p:nvSpPr>
            <p:spPr bwMode="auto">
              <a:xfrm rot="5400000">
                <a:off x="1567" y="1055"/>
                <a:ext cx="143" cy="150"/>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30" name="Line 19"/>
              <p:cNvSpPr>
                <a:spLocks noChangeShapeType="1"/>
              </p:cNvSpPr>
              <p:nvPr/>
            </p:nvSpPr>
            <p:spPr bwMode="auto">
              <a:xfrm>
                <a:off x="1692" y="1224"/>
                <a:ext cx="106" cy="8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grpSp>
        <p:nvGrpSpPr>
          <p:cNvPr id="87058" name="Group 20"/>
          <p:cNvGrpSpPr>
            <a:grpSpLocks/>
          </p:cNvGrpSpPr>
          <p:nvPr/>
        </p:nvGrpSpPr>
        <p:grpSpPr bwMode="auto">
          <a:xfrm>
            <a:off x="3446860" y="1316831"/>
            <a:ext cx="514350" cy="514350"/>
            <a:chOff x="4537" y="737"/>
            <a:chExt cx="699" cy="665"/>
          </a:xfrm>
        </p:grpSpPr>
        <p:sp>
          <p:nvSpPr>
            <p:cNvPr id="36" name="Oval 21"/>
            <p:cNvSpPr>
              <a:spLocks noChangeAspect="1" noChangeArrowheads="1"/>
            </p:cNvSpPr>
            <p:nvPr/>
          </p:nvSpPr>
          <p:spPr bwMode="auto">
            <a:xfrm rot="5400000">
              <a:off x="4807" y="998"/>
              <a:ext cx="166" cy="170"/>
            </a:xfrm>
            <a:prstGeom prst="ellipse">
              <a:avLst/>
            </a:prstGeom>
            <a:gradFill rotWithShape="1">
              <a:gsLst>
                <a:gs pos="0">
                  <a:srgbClr val="FFFFFF"/>
                </a:gs>
                <a:gs pos="100000">
                  <a:srgbClr val="0000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nvGrpSpPr>
            <p:cNvPr id="87061" name="Group 22"/>
            <p:cNvGrpSpPr>
              <a:grpSpLocks/>
            </p:cNvGrpSpPr>
            <p:nvPr/>
          </p:nvGrpSpPr>
          <p:grpSpPr bwMode="auto">
            <a:xfrm>
              <a:off x="4601" y="827"/>
              <a:ext cx="236" cy="205"/>
              <a:chOff x="1569" y="1054"/>
              <a:chExt cx="236" cy="205"/>
            </a:xfrm>
          </p:grpSpPr>
          <p:sp>
            <p:nvSpPr>
              <p:cNvPr id="59" name="Oval 23"/>
              <p:cNvSpPr>
                <a:spLocks noChangeAspect="1" noChangeArrowheads="1"/>
              </p:cNvSpPr>
              <p:nvPr/>
            </p:nvSpPr>
            <p:spPr bwMode="auto">
              <a:xfrm rot="5400000">
                <a:off x="1571" y="1052"/>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60" name="Line 24"/>
              <p:cNvSpPr>
                <a:spLocks noChangeShapeType="1"/>
              </p:cNvSpPr>
              <p:nvPr/>
            </p:nvSpPr>
            <p:spPr bwMode="auto">
              <a:xfrm>
                <a:off x="1698" y="1170"/>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2" name="Group 25"/>
            <p:cNvGrpSpPr>
              <a:grpSpLocks/>
            </p:cNvGrpSpPr>
            <p:nvPr/>
          </p:nvGrpSpPr>
          <p:grpSpPr bwMode="auto">
            <a:xfrm rot="-4728718">
              <a:off x="4591" y="1108"/>
              <a:ext cx="236" cy="205"/>
              <a:chOff x="1569" y="1054"/>
              <a:chExt cx="236" cy="205"/>
            </a:xfrm>
          </p:grpSpPr>
          <p:sp>
            <p:nvSpPr>
              <p:cNvPr id="57" name="Oval 26"/>
              <p:cNvSpPr>
                <a:spLocks noChangeAspect="1" noChangeArrowheads="1"/>
              </p:cNvSpPr>
              <p:nvPr/>
            </p:nvSpPr>
            <p:spPr bwMode="auto">
              <a:xfrm rot="5400000">
                <a:off x="1593" y="1024"/>
                <a:ext cx="133" cy="157"/>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8" name="Line 27"/>
              <p:cNvSpPr>
                <a:spLocks noChangeShapeType="1"/>
              </p:cNvSpPr>
              <p:nvPr/>
            </p:nvSpPr>
            <p:spPr bwMode="auto">
              <a:xfrm>
                <a:off x="1726" y="1130"/>
                <a:ext cx="115" cy="83"/>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3" name="Group 28"/>
            <p:cNvGrpSpPr>
              <a:grpSpLocks/>
            </p:cNvGrpSpPr>
            <p:nvPr/>
          </p:nvGrpSpPr>
          <p:grpSpPr bwMode="auto">
            <a:xfrm rot="8341726">
              <a:off x="5000" y="982"/>
              <a:ext cx="236" cy="205"/>
              <a:chOff x="1569" y="1054"/>
              <a:chExt cx="236" cy="205"/>
            </a:xfrm>
          </p:grpSpPr>
          <p:sp>
            <p:nvSpPr>
              <p:cNvPr id="55" name="Oval 29"/>
              <p:cNvSpPr>
                <a:spLocks noChangeAspect="1" noChangeArrowheads="1"/>
              </p:cNvSpPr>
              <p:nvPr/>
            </p:nvSpPr>
            <p:spPr bwMode="auto">
              <a:xfrm rot="5400000">
                <a:off x="1589" y="1054"/>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6" name="Line 30"/>
              <p:cNvSpPr>
                <a:spLocks noChangeShapeType="1"/>
              </p:cNvSpPr>
              <p:nvPr/>
            </p:nvSpPr>
            <p:spPr bwMode="auto">
              <a:xfrm>
                <a:off x="1710" y="1197"/>
                <a:ext cx="107" cy="8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4" name="Group 31"/>
            <p:cNvGrpSpPr>
              <a:grpSpLocks/>
            </p:cNvGrpSpPr>
            <p:nvPr/>
          </p:nvGrpSpPr>
          <p:grpSpPr bwMode="auto">
            <a:xfrm rot="6340408">
              <a:off x="4965" y="840"/>
              <a:ext cx="236" cy="205"/>
              <a:chOff x="1569" y="1054"/>
              <a:chExt cx="236" cy="205"/>
            </a:xfrm>
          </p:grpSpPr>
          <p:sp>
            <p:nvSpPr>
              <p:cNvPr id="53" name="Oval 32"/>
              <p:cNvSpPr>
                <a:spLocks noChangeAspect="1" noChangeArrowheads="1"/>
              </p:cNvSpPr>
              <p:nvPr/>
            </p:nvSpPr>
            <p:spPr bwMode="auto">
              <a:xfrm rot="5400000">
                <a:off x="1578" y="1088"/>
                <a:ext cx="139" cy="148"/>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4" name="Line 33"/>
              <p:cNvSpPr>
                <a:spLocks noChangeShapeType="1"/>
              </p:cNvSpPr>
              <p:nvPr/>
            </p:nvSpPr>
            <p:spPr bwMode="auto">
              <a:xfrm>
                <a:off x="1699" y="1175"/>
                <a:ext cx="105" cy="8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5" name="Group 34"/>
            <p:cNvGrpSpPr>
              <a:grpSpLocks/>
            </p:cNvGrpSpPr>
            <p:nvPr/>
          </p:nvGrpSpPr>
          <p:grpSpPr bwMode="auto">
            <a:xfrm rot="-8468712">
              <a:off x="4817" y="1197"/>
              <a:ext cx="236" cy="205"/>
              <a:chOff x="1569" y="1054"/>
              <a:chExt cx="236" cy="205"/>
            </a:xfrm>
          </p:grpSpPr>
          <p:sp>
            <p:nvSpPr>
              <p:cNvPr id="51" name="Oval 35"/>
              <p:cNvSpPr>
                <a:spLocks noChangeAspect="1" noChangeArrowheads="1"/>
              </p:cNvSpPr>
              <p:nvPr/>
            </p:nvSpPr>
            <p:spPr bwMode="auto">
              <a:xfrm rot="5400000">
                <a:off x="1572" y="1045"/>
                <a:ext cx="146"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2" name="Line 36"/>
              <p:cNvSpPr>
                <a:spLocks noChangeShapeType="1"/>
              </p:cNvSpPr>
              <p:nvPr/>
            </p:nvSpPr>
            <p:spPr bwMode="auto">
              <a:xfrm>
                <a:off x="1726" y="1146"/>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6" name="Group 37"/>
            <p:cNvGrpSpPr>
              <a:grpSpLocks/>
            </p:cNvGrpSpPr>
            <p:nvPr/>
          </p:nvGrpSpPr>
          <p:grpSpPr bwMode="auto">
            <a:xfrm rot="3344373">
              <a:off x="4812" y="752"/>
              <a:ext cx="236" cy="205"/>
              <a:chOff x="1569" y="1054"/>
              <a:chExt cx="236" cy="205"/>
            </a:xfrm>
          </p:grpSpPr>
          <p:sp>
            <p:nvSpPr>
              <p:cNvPr id="49" name="Oval 38"/>
              <p:cNvSpPr>
                <a:spLocks noChangeAspect="1" noChangeArrowheads="1"/>
              </p:cNvSpPr>
              <p:nvPr/>
            </p:nvSpPr>
            <p:spPr bwMode="auto">
              <a:xfrm rot="5400000">
                <a:off x="1540" y="1070"/>
                <a:ext cx="149" cy="146"/>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50" name="Line 39"/>
              <p:cNvSpPr>
                <a:spLocks noChangeShapeType="1"/>
              </p:cNvSpPr>
              <p:nvPr/>
            </p:nvSpPr>
            <p:spPr bwMode="auto">
              <a:xfrm>
                <a:off x="1695" y="1170"/>
                <a:ext cx="105"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7" name="Group 40"/>
            <p:cNvGrpSpPr>
              <a:grpSpLocks/>
            </p:cNvGrpSpPr>
            <p:nvPr/>
          </p:nvGrpSpPr>
          <p:grpSpPr bwMode="auto">
            <a:xfrm rot="-2169917">
              <a:off x="4537" y="973"/>
              <a:ext cx="236" cy="205"/>
              <a:chOff x="1569" y="1054"/>
              <a:chExt cx="236" cy="205"/>
            </a:xfrm>
          </p:grpSpPr>
          <p:sp>
            <p:nvSpPr>
              <p:cNvPr id="47" name="Oval 41"/>
              <p:cNvSpPr>
                <a:spLocks noChangeAspect="1" noChangeArrowheads="1"/>
              </p:cNvSpPr>
              <p:nvPr/>
            </p:nvSpPr>
            <p:spPr bwMode="auto">
              <a:xfrm rot="5400000">
                <a:off x="1572" y="1036"/>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48" name="Line 42"/>
              <p:cNvSpPr>
                <a:spLocks noChangeShapeType="1"/>
              </p:cNvSpPr>
              <p:nvPr/>
            </p:nvSpPr>
            <p:spPr bwMode="auto">
              <a:xfrm>
                <a:off x="1702" y="1115"/>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nvGrpSpPr>
            <p:cNvPr id="87068" name="Group 43"/>
            <p:cNvGrpSpPr>
              <a:grpSpLocks/>
            </p:cNvGrpSpPr>
            <p:nvPr/>
          </p:nvGrpSpPr>
          <p:grpSpPr bwMode="auto">
            <a:xfrm rot="10516566">
              <a:off x="4958" y="1126"/>
              <a:ext cx="236" cy="205"/>
              <a:chOff x="1569" y="1054"/>
              <a:chExt cx="236" cy="205"/>
            </a:xfrm>
          </p:grpSpPr>
          <p:sp>
            <p:nvSpPr>
              <p:cNvPr id="45" name="Oval 44"/>
              <p:cNvSpPr>
                <a:spLocks noChangeAspect="1" noChangeArrowheads="1"/>
              </p:cNvSpPr>
              <p:nvPr/>
            </p:nvSpPr>
            <p:spPr bwMode="auto">
              <a:xfrm rot="5400000">
                <a:off x="1594" y="1059"/>
                <a:ext cx="145" cy="149"/>
              </a:xfrm>
              <a:prstGeom prst="ellipse">
                <a:avLst/>
              </a:prstGeom>
              <a:gradFill rotWithShape="0">
                <a:gsLst>
                  <a:gs pos="0">
                    <a:srgbClr val="DDDDDD"/>
                  </a:gs>
                  <a:gs pos="100000">
                    <a:srgbClr val="80808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sp>
            <p:nvSpPr>
              <p:cNvPr id="46" name="Line 45"/>
              <p:cNvSpPr>
                <a:spLocks noChangeShapeType="1"/>
              </p:cNvSpPr>
              <p:nvPr/>
            </p:nvSpPr>
            <p:spPr bwMode="auto">
              <a:xfrm>
                <a:off x="1705" y="1167"/>
                <a:ext cx="107" cy="8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ea typeface="ＭＳ Ｐゴシック" charset="0"/>
                  <a:cs typeface="ＭＳ Ｐゴシック" charset="0"/>
                </a:endParaRPr>
              </a:p>
            </p:txBody>
          </p:sp>
        </p:grpSp>
      </p:grpSp>
      <p:sp>
        <p:nvSpPr>
          <p:cNvPr id="87059" name="TextBox 1"/>
          <p:cNvSpPr txBox="1">
            <a:spLocks noChangeArrowheads="1"/>
          </p:cNvSpPr>
          <p:nvPr/>
        </p:nvSpPr>
        <p:spPr bwMode="auto">
          <a:xfrm>
            <a:off x="3981450" y="1098947"/>
            <a:ext cx="4748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50">
                <a:solidFill>
                  <a:srgbClr val="000000"/>
                </a:solidFill>
              </a:rPr>
              <a:t>Hub</a:t>
            </a:r>
          </a:p>
        </p:txBody>
      </p:sp>
    </p:spTree>
    <p:custDataLst>
      <p:tags r:id="rId1"/>
    </p:custDataLst>
    <p:extLst>
      <p:ext uri="{BB962C8B-B14F-4D97-AF65-F5344CB8AC3E}">
        <p14:creationId xmlns:p14="http://schemas.microsoft.com/office/powerpoint/2010/main" val="603930484"/>
      </p:ext>
    </p:extLst>
  </p:cSld>
  <p:clrMapOvr>
    <a:masterClrMapping/>
  </p:clrMapOvr>
  <mc:AlternateContent xmlns:mc="http://schemas.openxmlformats.org/markup-compatibility/2006" xmlns:p14="http://schemas.microsoft.com/office/powerpoint/2010/main">
    <mc:Choice Requires="p14">
      <p:transition spd="slow" p14:dur="2000" advTm="47289"/>
    </mc:Choice>
    <mc:Fallback xmlns="">
      <p:transition spd="slow" advTm="472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algn="ctr">
              <a:buSzPct val="25000"/>
            </a:pPr>
            <a:r>
              <a:rPr lang="en" sz="2700" dirty="0" err="1">
                <a:solidFill>
                  <a:srgbClr val="22228B"/>
                </a:solidFill>
                <a:highlight>
                  <a:srgbClr val="FFFFFF"/>
                </a:highlight>
                <a:latin typeface="Helvetica Neue"/>
                <a:ea typeface="Helvetica Neue"/>
                <a:cs typeface="Helvetica Neue"/>
                <a:sym typeface="Helvetica Neue"/>
              </a:rPr>
              <a:t>Funseq</a:t>
            </a:r>
            <a:r>
              <a:rPr lang="en" sz="2700" dirty="0">
                <a:solidFill>
                  <a:srgbClr val="22228B"/>
                </a:solidFill>
                <a:highlight>
                  <a:srgbClr val="FFFFFF"/>
                </a:highlight>
                <a:latin typeface="Helvetica Neue"/>
                <a:ea typeface="Helvetica Neue"/>
                <a:cs typeface="Helvetica Neue"/>
                <a:sym typeface="Helvetica Neue"/>
              </a:rPr>
              <a:t>: a flexible framework to determine </a:t>
            </a:r>
            <a:br>
              <a:rPr lang="en" sz="2700" dirty="0">
                <a:solidFill>
                  <a:srgbClr val="22228B"/>
                </a:solidFill>
                <a:highlight>
                  <a:srgbClr val="FFFFFF"/>
                </a:highlight>
                <a:latin typeface="Helvetica Neue"/>
                <a:ea typeface="Helvetica Neue"/>
                <a:cs typeface="Helvetica Neue"/>
                <a:sym typeface="Helvetica Neue"/>
              </a:rPr>
            </a:br>
            <a:r>
              <a:rPr lang="en" sz="2700" dirty="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a:buSzPct val="25000"/>
            </a:pPr>
            <a:r>
              <a:rPr lang="en" sz="1200" b="1">
                <a:solidFill>
                  <a:srgbClr val="000090"/>
                </a:solidFill>
              </a:rPr>
              <a:t>Annotation (tf binding sites open chromatin, ncRNAs) &amp; Chromatin Dynamics</a:t>
            </a:r>
          </a:p>
          <a:p>
            <a:endParaRPr sz="1200" b="1">
              <a:solidFill>
                <a:srgbClr val="000090"/>
              </a:solidFill>
            </a:endParaRPr>
          </a:p>
          <a:p>
            <a:endParaRPr sz="1100" b="1">
              <a:solidFill>
                <a:srgbClr val="000090"/>
              </a:solidFill>
            </a:endParaRPr>
          </a:p>
          <a:p>
            <a:pPr>
              <a:buSzPct val="25000"/>
            </a:pPr>
            <a:r>
              <a:rPr lang="en" sz="1200" b="1">
                <a:solidFill>
                  <a:srgbClr val="000090"/>
                </a:solidFill>
              </a:rPr>
              <a:t>Conservation</a:t>
            </a:r>
            <a:br>
              <a:rPr lang="en" sz="1200" b="1">
                <a:solidFill>
                  <a:srgbClr val="000090"/>
                </a:solidFill>
              </a:rPr>
            </a:br>
            <a:r>
              <a:rPr lang="en" sz="1200" b="1">
                <a:solidFill>
                  <a:srgbClr val="000090"/>
                </a:solidFill>
              </a:rPr>
              <a:t>(GERP, allele freq.)</a:t>
            </a:r>
          </a:p>
          <a:p>
            <a:endParaRPr sz="1200" b="1">
              <a:solidFill>
                <a:srgbClr val="000090"/>
              </a:solidFill>
            </a:endParaRPr>
          </a:p>
          <a:p>
            <a:endParaRPr sz="1200" b="1">
              <a:solidFill>
                <a:srgbClr val="000090"/>
              </a:solidFill>
            </a:endParaRPr>
          </a:p>
          <a:p>
            <a:pPr>
              <a:buSzPct val="25000"/>
            </a:pPr>
            <a:r>
              <a:rPr lang="en" sz="1200" b="1">
                <a:solidFill>
                  <a:srgbClr val="000090"/>
                </a:solidFill>
              </a:rPr>
              <a:t>Mutational impact (motif breaking, Lof) </a:t>
            </a:r>
          </a:p>
          <a:p>
            <a:endParaRPr sz="1200" b="1">
              <a:solidFill>
                <a:srgbClr val="000090"/>
              </a:solidFill>
            </a:endParaRPr>
          </a:p>
          <a:p>
            <a:endParaRPr sz="1200" b="1">
              <a:solidFill>
                <a:srgbClr val="000090"/>
              </a:solidFill>
            </a:endParaRPr>
          </a:p>
          <a:p>
            <a:pPr>
              <a:buSzPct val="25000"/>
            </a:pPr>
            <a:r>
              <a:rPr lang="en" sz="1200" b="1">
                <a:solidFill>
                  <a:srgbClr val="000090"/>
                </a:solidFill>
              </a:rPr>
              <a:t>Network (centrality position)</a:t>
            </a:r>
          </a:p>
          <a:p>
            <a:pPr>
              <a:buSzPct val="25000"/>
            </a:pPr>
            <a:r>
              <a:rPr lang="en" sz="1200">
                <a:solidFill>
                  <a:srgbClr val="000090"/>
                </a:solidFil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a:buSzPct val="25000"/>
            </a:pPr>
            <a:r>
              <a:rPr lang="en" sz="1000" dirty="0">
                <a:solidFill>
                  <a:srgbClr val="7F7F7F"/>
                </a:solidFill>
              </a:rPr>
              <a:t>[Fu et al., </a:t>
            </a:r>
            <a:r>
              <a:rPr lang="en" sz="1000" dirty="0" err="1">
                <a:solidFill>
                  <a:srgbClr val="7F7F7F"/>
                </a:solidFill>
              </a:rPr>
              <a:t>GenomeBiology</a:t>
            </a:r>
            <a:r>
              <a:rPr lang="en" sz="1000" dirty="0">
                <a:solidFill>
                  <a:srgbClr val="7F7F7F"/>
                </a:solidFill>
              </a:rPr>
              <a:t> ('14), , </a:t>
            </a:r>
            <a:r>
              <a:rPr lang="en" sz="1000" dirty="0" err="1">
                <a:solidFill>
                  <a:srgbClr val="7F7F7F"/>
                </a:solidFill>
              </a:rPr>
              <a:t>Khurana</a:t>
            </a:r>
            <a:r>
              <a:rPr lang="en" sz="1000" dirty="0">
                <a:solidFill>
                  <a:srgbClr val="7F7F7F"/>
                </a:solidFill>
              </a:rPr>
              <a:t> et al., Science ('13)]</a:t>
            </a:r>
          </a:p>
          <a:p>
            <a:pPr>
              <a:buSzPct val="25000"/>
            </a:pPr>
            <a:r>
              <a:rPr lang="en" sz="1600" dirty="0">
                <a:solidFill>
                  <a:srgbClr val="7F7F7F"/>
                </a:solidFil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endParaRPr/>
            </a:p>
          </p:txBody>
        </p:sp>
      </p:grpSp>
    </p:spTree>
    <p:extLst>
      <p:ext uri="{BB962C8B-B14F-4D97-AF65-F5344CB8AC3E}">
        <p14:creationId xmlns:p14="http://schemas.microsoft.com/office/powerpoint/2010/main" val="107970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algn="ctr">
              <a:buSzPct val="25000"/>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endParaRPr sz="1800">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a:buSzPct val="25000"/>
            </a:pPr>
            <a:r>
              <a:rPr lang="en" sz="1000">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endParaRPr sz="1800">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endParaRPr sz="1800">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indent="-203200">
              <a:buClr>
                <a:srgbClr val="595959"/>
              </a:buClr>
              <a:buSzPct val="100000"/>
              <a:buFont typeface="Arial"/>
              <a:buChar char="•"/>
            </a:pPr>
            <a:r>
              <a:rPr lang="en-US" sz="1800" dirty="0">
                <a:solidFill>
                  <a:srgbClr val="595959"/>
                </a:solidFill>
              </a:rPr>
              <a:t>Info. theory </a:t>
            </a:r>
            <a:r>
              <a:rPr lang="en" sz="1800" dirty="0">
                <a:solidFill>
                  <a:srgbClr val="595959"/>
                </a:solidFill>
              </a:rPr>
              <a:t>based method </a:t>
            </a:r>
            <a:r>
              <a:rPr lang="en-US" sz="1800" dirty="0">
                <a:solidFill>
                  <a:srgbClr val="595959"/>
                </a:solidFill>
              </a:rPr>
              <a:t>(</a:t>
            </a:r>
            <a:r>
              <a:rPr lang="en-US" sz="1800" dirty="0" err="1">
                <a:solidFill>
                  <a:srgbClr val="595959"/>
                </a:solidFill>
              </a:rPr>
              <a:t>ie</a:t>
            </a:r>
            <a:r>
              <a:rPr lang="en-US" sz="1800" dirty="0">
                <a:solidFill>
                  <a:srgbClr val="595959"/>
                </a:solidFill>
              </a:rPr>
              <a:t> annotation “</a:t>
            </a:r>
            <a:r>
              <a:rPr lang="en-US" sz="1800" dirty="0" err="1">
                <a:solidFill>
                  <a:srgbClr val="595959"/>
                </a:solidFill>
              </a:rPr>
              <a:t>surprisal</a:t>
            </a:r>
            <a:r>
              <a:rPr lang="en-US" sz="1800" dirty="0">
                <a:solidFill>
                  <a:srgbClr val="595959"/>
                </a:solidFill>
              </a:rPr>
              <a:t>”) </a:t>
            </a:r>
            <a:r>
              <a:rPr lang="en" sz="1800" dirty="0">
                <a:solidFill>
                  <a:srgbClr val="595959"/>
                </a:solidFill>
              </a:rPr>
              <a:t>for weighting consistently many genomic features</a:t>
            </a:r>
          </a:p>
          <a:p>
            <a:pPr marL="215900" indent="-203200">
              <a:buClr>
                <a:srgbClr val="595959"/>
              </a:buClr>
              <a:buFont typeface="Arial"/>
              <a:buNone/>
            </a:pPr>
            <a:endParaRPr sz="1800" dirty="0">
              <a:solidFill>
                <a:srgbClr val="595959"/>
              </a:solidFill>
            </a:endParaRPr>
          </a:p>
          <a:p>
            <a:pPr marL="215900" indent="-203200">
              <a:buClr>
                <a:srgbClr val="595959"/>
              </a:buClr>
              <a:buSzPct val="100000"/>
              <a:buFont typeface="Arial"/>
              <a:buChar char="•"/>
            </a:pPr>
            <a:r>
              <a:rPr lang="en" sz="1800" dirty="0">
                <a:solidFill>
                  <a:srgbClr val="595959"/>
                </a:solidFill>
                <a:highlight>
                  <a:srgbClr val="FFFFFF"/>
                </a:highlight>
              </a:rPr>
              <a:t>Practical web server </a:t>
            </a:r>
          </a:p>
          <a:p>
            <a:pPr marL="215900" indent="-203200">
              <a:buClr>
                <a:srgbClr val="595959"/>
              </a:buClr>
              <a:buSzPct val="100000"/>
              <a:buFont typeface="Arial"/>
              <a:buChar char="•"/>
            </a:pPr>
            <a:r>
              <a:rPr lang="en" sz="1800" dirty="0">
                <a:solidFill>
                  <a:srgbClr val="595959"/>
                </a:solidFill>
                <a:highlight>
                  <a:srgbClr val="FFFFFF"/>
                </a:highlight>
              </a:rPr>
              <a:t>Submission of variants &amp; pre-computed large data context from uniformly processing large-scale datasets</a:t>
            </a:r>
          </a:p>
          <a:p>
            <a:pPr marL="215900" indent="-215900">
              <a:spcBef>
                <a:spcPts val="400"/>
              </a:spcBef>
              <a:buClr>
                <a:srgbClr val="000000"/>
              </a:buClr>
              <a:buFont typeface="Arial"/>
              <a:buNone/>
            </a:pPr>
            <a:endParaRPr sz="2000" dirty="0"/>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algn="r">
              <a:buSzPct val="25000"/>
            </a:pPr>
            <a:r>
              <a:rPr lang="en" sz="1000">
                <a:solidFill>
                  <a:srgbClr val="7F7F7F"/>
                </a:solidFill>
              </a:rPr>
              <a:t>[Fu et al., GenomeBiology ('14)]</a:t>
            </a:r>
          </a:p>
          <a:p>
            <a:pPr>
              <a:buSzPct val="25000"/>
            </a:pPr>
            <a:r>
              <a:rPr lang="en" sz="1600">
                <a:solidFill>
                  <a:srgbClr val="7F7F7F"/>
                </a:solidFill>
              </a:rPr>
              <a:t> </a:t>
            </a:r>
          </a:p>
        </p:txBody>
      </p:sp>
    </p:spTree>
    <p:extLst>
      <p:ext uri="{BB962C8B-B14F-4D97-AF65-F5344CB8AC3E}">
        <p14:creationId xmlns:p14="http://schemas.microsoft.com/office/powerpoint/2010/main" val="1433038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4"/>
          <p:cNvPicPr preferRelativeResize="0"/>
          <p:nvPr/>
        </p:nvPicPr>
        <p:blipFill>
          <a:blip r:embed="rId3">
            <a:alphaModFix/>
          </a:blip>
          <a:stretch>
            <a:fillRect/>
          </a:stretch>
        </p:blipFill>
        <p:spPr>
          <a:xfrm>
            <a:off x="152400" y="152400"/>
            <a:ext cx="8165770" cy="4838701"/>
          </a:xfrm>
          <a:prstGeom prst="rect">
            <a:avLst/>
          </a:prstGeom>
          <a:noFill/>
          <a:ln>
            <a:noFill/>
          </a:ln>
        </p:spPr>
      </p:pic>
      <p:sp>
        <p:nvSpPr>
          <p:cNvPr id="3" name="Rectangle 2">
            <a:extLst>
              <a:ext uri="{FF2B5EF4-FFF2-40B4-BE49-F238E27FC236}">
                <a16:creationId xmlns:a16="http://schemas.microsoft.com/office/drawing/2014/main" id="{3EEBB9E1-D78F-714E-BB2B-1FFD5D23BE41}"/>
              </a:ext>
            </a:extLst>
          </p:cNvPr>
          <p:cNvSpPr/>
          <p:nvPr/>
        </p:nvSpPr>
        <p:spPr>
          <a:xfrm rot="16200000">
            <a:off x="6865175" y="2831092"/>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Tree>
    <p:extLst>
      <p:ext uri="{BB962C8B-B14F-4D97-AF65-F5344CB8AC3E}">
        <p14:creationId xmlns:p14="http://schemas.microsoft.com/office/powerpoint/2010/main" val="197260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7C5EC-5A1F-4247-BA57-A5102325DBB7}"/>
              </a:ext>
            </a:extLst>
          </p:cNvPr>
          <p:cNvPicPr>
            <a:picLocks noChangeAspect="1"/>
          </p:cNvPicPr>
          <p:nvPr/>
        </p:nvPicPr>
        <p:blipFill>
          <a:blip r:embed="rId3"/>
          <a:stretch>
            <a:fillRect/>
          </a:stretch>
        </p:blipFill>
        <p:spPr>
          <a:xfrm>
            <a:off x="1135720" y="1071723"/>
            <a:ext cx="6858000" cy="2998264"/>
          </a:xfrm>
          <a:prstGeom prst="rect">
            <a:avLst/>
          </a:prstGeom>
        </p:spPr>
      </p:pic>
      <p:sp>
        <p:nvSpPr>
          <p:cNvPr id="3" name="TextBox 2">
            <a:extLst>
              <a:ext uri="{FF2B5EF4-FFF2-40B4-BE49-F238E27FC236}">
                <a16:creationId xmlns:a16="http://schemas.microsoft.com/office/drawing/2014/main" id="{8ED2B529-26F0-D549-8336-0091699A30FA}"/>
              </a:ext>
            </a:extLst>
          </p:cNvPr>
          <p:cNvSpPr txBox="1"/>
          <p:nvPr/>
        </p:nvSpPr>
        <p:spPr>
          <a:xfrm>
            <a:off x="1084683" y="158227"/>
            <a:ext cx="6858001" cy="738664"/>
          </a:xfrm>
          <a:prstGeom prst="rect">
            <a:avLst/>
          </a:prstGeom>
          <a:noFill/>
          <a:ln w="6350">
            <a:noFill/>
          </a:ln>
          <a:effectLst/>
        </p:spPr>
        <p:txBody>
          <a:bodyPr wrap="square" rtlCol="0">
            <a:spAutoFit/>
          </a:bodyPr>
          <a:lstStyle/>
          <a:p>
            <a:pPr algn="ctr"/>
            <a:r>
              <a:rPr lang="en-US" sz="2100" dirty="0"/>
              <a:t>Estimated numbers of </a:t>
            </a:r>
            <a:r>
              <a:rPr lang="en-US" sz="2100" b="1" dirty="0">
                <a:solidFill>
                  <a:srgbClr val="FF0000"/>
                </a:solidFill>
              </a:rPr>
              <a:t>new cases </a:t>
            </a:r>
            <a:r>
              <a:rPr lang="en-US" sz="2100" dirty="0"/>
              <a:t>of invasive cancer in the United States in 2019 by sex and cancer type</a:t>
            </a:r>
          </a:p>
        </p:txBody>
      </p:sp>
      <p:grpSp>
        <p:nvGrpSpPr>
          <p:cNvPr id="13" name="Group 12">
            <a:extLst>
              <a:ext uri="{FF2B5EF4-FFF2-40B4-BE49-F238E27FC236}">
                <a16:creationId xmlns:a16="http://schemas.microsoft.com/office/drawing/2014/main" id="{FA85430D-9483-9249-985D-CEE7052597A0}"/>
              </a:ext>
            </a:extLst>
          </p:cNvPr>
          <p:cNvGrpSpPr/>
          <p:nvPr/>
        </p:nvGrpSpPr>
        <p:grpSpPr>
          <a:xfrm>
            <a:off x="3028950" y="3643471"/>
            <a:ext cx="4400550" cy="514350"/>
            <a:chOff x="2514600" y="5257800"/>
            <a:chExt cx="5867400" cy="685800"/>
          </a:xfrm>
        </p:grpSpPr>
        <p:sp>
          <p:nvSpPr>
            <p:cNvPr id="4" name="Rounded Rectangle 3">
              <a:extLst>
                <a:ext uri="{FF2B5EF4-FFF2-40B4-BE49-F238E27FC236}">
                  <a16:creationId xmlns:a16="http://schemas.microsoft.com/office/drawing/2014/main" id="{B1E779E5-A2F4-3441-AAC1-4057C1BC65A2}"/>
                </a:ext>
              </a:extLst>
            </p:cNvPr>
            <p:cNvSpPr/>
            <p:nvPr/>
          </p:nvSpPr>
          <p:spPr>
            <a:xfrm>
              <a:off x="2514600" y="5257800"/>
              <a:ext cx="609600" cy="304800"/>
            </a:xfrm>
            <a:prstGeom prst="roundRect">
              <a:avLst/>
            </a:prstGeom>
            <a:ln w="444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5" name="Rounded Rectangle 4">
              <a:extLst>
                <a:ext uri="{FF2B5EF4-FFF2-40B4-BE49-F238E27FC236}">
                  <a16:creationId xmlns:a16="http://schemas.microsoft.com/office/drawing/2014/main" id="{898D931F-B7E5-C347-A683-5CACCF25FF56}"/>
                </a:ext>
              </a:extLst>
            </p:cNvPr>
            <p:cNvSpPr/>
            <p:nvPr/>
          </p:nvSpPr>
          <p:spPr>
            <a:xfrm>
              <a:off x="7772400" y="5257800"/>
              <a:ext cx="609600" cy="304800"/>
            </a:xfrm>
            <a:prstGeom prst="roundRect">
              <a:avLst/>
            </a:prstGeom>
            <a:ln w="44450">
              <a:solidFill>
                <a:srgbClr val="FF0000"/>
              </a:solidFill>
              <a:prstDash val="sys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cxnSp>
          <p:nvCxnSpPr>
            <p:cNvPr id="7" name="Straight Arrow Connector 6">
              <a:extLst>
                <a:ext uri="{FF2B5EF4-FFF2-40B4-BE49-F238E27FC236}">
                  <a16:creationId xmlns:a16="http://schemas.microsoft.com/office/drawing/2014/main" id="{AA50F4E5-560F-9A44-86E0-CE3047854134}"/>
                </a:ext>
              </a:extLst>
            </p:cNvPr>
            <p:cNvCxnSpPr>
              <a:cxnSpLocks/>
              <a:stCxn id="4" idx="3"/>
            </p:cNvCxnSpPr>
            <p:nvPr/>
          </p:nvCxnSpPr>
          <p:spPr>
            <a:xfrm>
              <a:off x="3124200" y="5410200"/>
              <a:ext cx="1524000" cy="533400"/>
            </a:xfrm>
            <a:prstGeom prst="straightConnector1">
              <a:avLst/>
            </a:prstGeom>
            <a:ln w="9525" cmpd="sng">
              <a:solidFill>
                <a:srgbClr val="FF0000">
                  <a:alpha val="63000"/>
                </a:srgb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94F5531-24B2-9242-A040-33742EF9071D}"/>
                </a:ext>
              </a:extLst>
            </p:cNvPr>
            <p:cNvCxnSpPr>
              <a:stCxn id="5" idx="1"/>
            </p:cNvCxnSpPr>
            <p:nvPr/>
          </p:nvCxnSpPr>
          <p:spPr>
            <a:xfrm flipH="1">
              <a:off x="5943600" y="5410200"/>
              <a:ext cx="1828800" cy="533400"/>
            </a:xfrm>
            <a:prstGeom prst="straightConnector1">
              <a:avLst/>
            </a:prstGeom>
            <a:ln w="9525" cmpd="sng">
              <a:solidFill>
                <a:srgbClr val="FF0000">
                  <a:alpha val="63000"/>
                </a:srgbClr>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49F91EC-B7CE-CC45-AAF8-1849B216C375}"/>
              </a:ext>
            </a:extLst>
          </p:cNvPr>
          <p:cNvSpPr txBox="1"/>
          <p:nvPr/>
        </p:nvSpPr>
        <p:spPr>
          <a:xfrm>
            <a:off x="3673928" y="4148356"/>
            <a:ext cx="2699693" cy="253916"/>
          </a:xfrm>
          <a:prstGeom prst="rect">
            <a:avLst/>
          </a:prstGeom>
          <a:noFill/>
        </p:spPr>
        <p:txBody>
          <a:bodyPr wrap="square" rtlCol="0">
            <a:spAutoFit/>
          </a:bodyPr>
          <a:lstStyle/>
          <a:p>
            <a:pPr algn="ctr"/>
            <a:r>
              <a:rPr lang="en-US" sz="1050" dirty="0">
                <a:solidFill>
                  <a:srgbClr val="FF0000"/>
                </a:solidFill>
              </a:rPr>
              <a:t>1,762,450</a:t>
            </a:r>
            <a:r>
              <a:rPr lang="en-US" sz="1050" dirty="0"/>
              <a:t> new cases per year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CCC3A69-6AAC-C94D-B87B-A2C805DC46FE}"/>
                  </a:ext>
                </a:extLst>
              </p:cNvPr>
              <p:cNvSpPr txBox="1"/>
              <p:nvPr/>
            </p:nvSpPr>
            <p:spPr>
              <a:xfrm>
                <a:off x="3829052" y="4409301"/>
                <a:ext cx="2305418" cy="253916"/>
              </a:xfrm>
              <a:prstGeom prst="rect">
                <a:avLst/>
              </a:prstGeom>
              <a:noFill/>
            </p:spPr>
            <p:txBody>
              <a:bodyPr wrap="square" rtlCol="0">
                <a:spAutoFit/>
              </a:bodyPr>
              <a:lstStyle/>
              <a:p>
                <a:pPr algn="ctr"/>
                <a14:m>
                  <m:oMath xmlns:m="http://schemas.openxmlformats.org/officeDocument/2006/math">
                    <m:r>
                      <a:rPr lang="en-US" sz="1050" i="1">
                        <a:solidFill>
                          <a:srgbClr val="FF0000"/>
                        </a:solidFill>
                        <a:latin typeface="Cambria Math" panose="02040503050406030204" pitchFamily="18" charset="0"/>
                        <a:ea typeface="Cambria Math" panose="02040503050406030204" pitchFamily="18" charset="0"/>
                      </a:rPr>
                      <m:t>~</m:t>
                    </m:r>
                  </m:oMath>
                </a14:m>
                <a:r>
                  <a:rPr lang="en-US" sz="1050" dirty="0">
                    <a:solidFill>
                      <a:srgbClr val="FF0000"/>
                    </a:solidFill>
                  </a:rPr>
                  <a:t>4,800</a:t>
                </a:r>
                <a:r>
                  <a:rPr lang="en-US" sz="1050" dirty="0"/>
                  <a:t> new cases per day</a:t>
                </a:r>
              </a:p>
            </p:txBody>
          </p:sp>
        </mc:Choice>
        <mc:Fallback xmlns="">
          <p:sp>
            <p:nvSpPr>
              <p:cNvPr id="12" name="TextBox 11">
                <a:extLst>
                  <a:ext uri="{FF2B5EF4-FFF2-40B4-BE49-F238E27FC236}">
                    <a16:creationId xmlns:a16="http://schemas.microsoft.com/office/drawing/2014/main" id="{0CCC3A69-6AAC-C94D-B87B-A2C805DC46FE}"/>
                  </a:ext>
                </a:extLst>
              </p:cNvPr>
              <p:cNvSpPr txBox="1">
                <a:spLocks noRot="1" noChangeAspect="1" noMove="1" noResize="1" noEditPoints="1" noAdjustHandles="1" noChangeArrowheads="1" noChangeShapeType="1" noTextEdit="1"/>
              </p:cNvSpPr>
              <p:nvPr/>
            </p:nvSpPr>
            <p:spPr>
              <a:xfrm>
                <a:off x="5105403" y="5879068"/>
                <a:ext cx="3073890" cy="369332"/>
              </a:xfrm>
              <a:prstGeom prst="rect">
                <a:avLst/>
              </a:prstGeom>
              <a:blipFill>
                <a:blip r:embed="rId4"/>
                <a:stretch>
                  <a:fillRect t="-6667" b="-23333"/>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7DBF84C-A3F8-2C44-B889-EBAEB5BF6B48}"/>
              </a:ext>
            </a:extLst>
          </p:cNvPr>
          <p:cNvSpPr txBox="1"/>
          <p:nvPr/>
        </p:nvSpPr>
        <p:spPr>
          <a:xfrm>
            <a:off x="3829052" y="4919453"/>
            <a:ext cx="1938351" cy="219291"/>
          </a:xfrm>
          <a:prstGeom prst="rect">
            <a:avLst/>
          </a:prstGeom>
          <a:noFill/>
        </p:spPr>
        <p:txBody>
          <a:bodyPr wrap="none" rtlCol="0">
            <a:spAutoFit/>
          </a:bodyPr>
          <a:lstStyle/>
          <a:p>
            <a:r>
              <a:rPr lang="en-US" sz="825" b="1" i="1" dirty="0" err="1">
                <a:solidFill>
                  <a:schemeClr val="bg1">
                    <a:lumMod val="75000"/>
                  </a:schemeClr>
                </a:solidFill>
              </a:rPr>
              <a:t>Segiel</a:t>
            </a:r>
            <a:r>
              <a:rPr lang="en-US" sz="825" b="1" i="1" dirty="0">
                <a:solidFill>
                  <a:schemeClr val="bg1">
                    <a:lumMod val="75000"/>
                  </a:schemeClr>
                </a:solidFill>
              </a:rPr>
              <a:t> et al, Cancer statistics, 2019</a:t>
            </a:r>
            <a:endParaRPr lang="en-US" sz="825" i="1" dirty="0">
              <a:solidFill>
                <a:schemeClr val="bg1">
                  <a:lumMod val="75000"/>
                </a:schemeClr>
              </a:solidFill>
            </a:endParaRPr>
          </a:p>
        </p:txBody>
      </p:sp>
    </p:spTree>
    <p:extLst>
      <p:ext uri="{BB962C8B-B14F-4D97-AF65-F5344CB8AC3E}">
        <p14:creationId xmlns:p14="http://schemas.microsoft.com/office/powerpoint/2010/main" val="1801979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2851683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A6ED47A4-91F6-A24B-9E76-DABF4C630487}"/>
              </a:ext>
            </a:extLst>
          </p:cNvPr>
          <p:cNvPicPr>
            <a:picLocks noChangeAspect="1"/>
          </p:cNvPicPr>
          <p:nvPr/>
        </p:nvPicPr>
        <p:blipFill rotWithShape="1">
          <a:blip r:embed="rId2"/>
          <a:srcRect b="3887"/>
          <a:stretch/>
        </p:blipFill>
        <p:spPr>
          <a:xfrm>
            <a:off x="218748" y="1757804"/>
            <a:ext cx="4746197" cy="3195141"/>
          </a:xfrm>
          <a:prstGeom prst="rect">
            <a:avLst/>
          </a:prstGeom>
        </p:spPr>
      </p:pic>
      <p:grpSp>
        <p:nvGrpSpPr>
          <p:cNvPr id="12" name="Group 11">
            <a:extLst>
              <a:ext uri="{FF2B5EF4-FFF2-40B4-BE49-F238E27FC236}">
                <a16:creationId xmlns:a16="http://schemas.microsoft.com/office/drawing/2014/main" id="{92BDA9EA-FD4B-4548-883C-2CC71AEC0CD4}"/>
              </a:ext>
            </a:extLst>
          </p:cNvPr>
          <p:cNvGrpSpPr/>
          <p:nvPr/>
        </p:nvGrpSpPr>
        <p:grpSpPr>
          <a:xfrm>
            <a:off x="1492832" y="49644"/>
            <a:ext cx="6158335" cy="1708160"/>
            <a:chOff x="4003172" y="987623"/>
            <a:chExt cx="4988428" cy="1383659"/>
          </a:xfrm>
        </p:grpSpPr>
        <p:grpSp>
          <p:nvGrpSpPr>
            <p:cNvPr id="13" name="Group 12">
              <a:extLst>
                <a:ext uri="{FF2B5EF4-FFF2-40B4-BE49-F238E27FC236}">
                  <a16:creationId xmlns:a16="http://schemas.microsoft.com/office/drawing/2014/main" id="{26A5A98D-1D20-1040-9FD2-EAB644526EEE}"/>
                </a:ext>
              </a:extLst>
            </p:cNvPr>
            <p:cNvGrpSpPr/>
            <p:nvPr/>
          </p:nvGrpSpPr>
          <p:grpSpPr>
            <a:xfrm>
              <a:off x="4082138" y="1255886"/>
              <a:ext cx="2133520" cy="1096999"/>
              <a:chOff x="457200" y="2711725"/>
              <a:chExt cx="2133520" cy="1096999"/>
            </a:xfrm>
          </p:grpSpPr>
          <p:grpSp>
            <p:nvGrpSpPr>
              <p:cNvPr id="42" name="Group 41">
                <a:extLst>
                  <a:ext uri="{FF2B5EF4-FFF2-40B4-BE49-F238E27FC236}">
                    <a16:creationId xmlns:a16="http://schemas.microsoft.com/office/drawing/2014/main" id="{4522D63D-B9D3-454C-8F6A-783E4337DEB1}"/>
                  </a:ext>
                </a:extLst>
              </p:cNvPr>
              <p:cNvGrpSpPr/>
              <p:nvPr/>
            </p:nvGrpSpPr>
            <p:grpSpPr>
              <a:xfrm>
                <a:off x="776467" y="2711725"/>
                <a:ext cx="1494986" cy="183875"/>
                <a:chOff x="953641" y="1408656"/>
                <a:chExt cx="1494986" cy="183875"/>
              </a:xfrm>
            </p:grpSpPr>
            <p:sp>
              <p:nvSpPr>
                <p:cNvPr id="60" name="Oval 59">
                  <a:extLst>
                    <a:ext uri="{FF2B5EF4-FFF2-40B4-BE49-F238E27FC236}">
                      <a16:creationId xmlns:a16="http://schemas.microsoft.com/office/drawing/2014/main" id="{CEEE3F03-6E4D-7244-AE3E-7AB8FD874131}"/>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61" name="Oval 60">
                  <a:extLst>
                    <a:ext uri="{FF2B5EF4-FFF2-40B4-BE49-F238E27FC236}">
                      <a16:creationId xmlns:a16="http://schemas.microsoft.com/office/drawing/2014/main" id="{CCFD8B49-5AAF-F742-8DB8-B6492572E9D1}"/>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62" name="Oval 61">
                  <a:extLst>
                    <a:ext uri="{FF2B5EF4-FFF2-40B4-BE49-F238E27FC236}">
                      <a16:creationId xmlns:a16="http://schemas.microsoft.com/office/drawing/2014/main" id="{140D78D2-C369-8443-AADC-1A2B42D0DE8B}"/>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63" name="Oval 62">
                  <a:extLst>
                    <a:ext uri="{FF2B5EF4-FFF2-40B4-BE49-F238E27FC236}">
                      <a16:creationId xmlns:a16="http://schemas.microsoft.com/office/drawing/2014/main" id="{CB61CDA0-C98D-C444-B683-CD4E041A8E0D}"/>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43" name="Group 42">
                <a:extLst>
                  <a:ext uri="{FF2B5EF4-FFF2-40B4-BE49-F238E27FC236}">
                    <a16:creationId xmlns:a16="http://schemas.microsoft.com/office/drawing/2014/main" id="{8B5F5AE0-9E42-C54D-AB58-02F5504380F8}"/>
                  </a:ext>
                </a:extLst>
              </p:cNvPr>
              <p:cNvGrpSpPr/>
              <p:nvPr/>
            </p:nvGrpSpPr>
            <p:grpSpPr>
              <a:xfrm>
                <a:off x="457200" y="3625844"/>
                <a:ext cx="2133520" cy="182880"/>
                <a:chOff x="457199" y="2443700"/>
                <a:chExt cx="2133520" cy="182880"/>
              </a:xfrm>
            </p:grpSpPr>
            <p:sp>
              <p:nvSpPr>
                <p:cNvPr id="54" name="Rectangle 53">
                  <a:extLst>
                    <a:ext uri="{FF2B5EF4-FFF2-40B4-BE49-F238E27FC236}">
                      <a16:creationId xmlns:a16="http://schemas.microsoft.com/office/drawing/2014/main" id="{E75BA9A9-8533-8446-ABC2-29075DD23C73}"/>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55" name="Rectangle 54">
                  <a:extLst>
                    <a:ext uri="{FF2B5EF4-FFF2-40B4-BE49-F238E27FC236}">
                      <a16:creationId xmlns:a16="http://schemas.microsoft.com/office/drawing/2014/main" id="{9BAF60E5-02AC-3741-BB6A-7B6A6E545B2C}"/>
                    </a:ext>
                  </a:extLst>
                </p:cNvPr>
                <p:cNvSpPr>
                  <a:spLocks noChangeAspect="1"/>
                </p:cNvSpPr>
                <p:nvPr/>
              </p:nvSpPr>
              <p:spPr>
                <a:xfrm>
                  <a:off x="847327" y="2443700"/>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56" name="Rectangle 55">
                  <a:extLst>
                    <a:ext uri="{FF2B5EF4-FFF2-40B4-BE49-F238E27FC236}">
                      <a16:creationId xmlns:a16="http://schemas.microsoft.com/office/drawing/2014/main" id="{499503BB-2FEC-8F42-B6BF-83F9978C1380}"/>
                    </a:ext>
                  </a:extLst>
                </p:cNvPr>
                <p:cNvSpPr>
                  <a:spLocks noChangeAspect="1"/>
                </p:cNvSpPr>
                <p:nvPr/>
              </p:nvSpPr>
              <p:spPr>
                <a:xfrm>
                  <a:off x="1237455" y="2443700"/>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57" name="Rectangle 56">
                  <a:extLst>
                    <a:ext uri="{FF2B5EF4-FFF2-40B4-BE49-F238E27FC236}">
                      <a16:creationId xmlns:a16="http://schemas.microsoft.com/office/drawing/2014/main" id="{364713C7-0666-0F47-8112-2B78A6C3132F}"/>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58" name="Rectangle 57">
                  <a:extLst>
                    <a:ext uri="{FF2B5EF4-FFF2-40B4-BE49-F238E27FC236}">
                      <a16:creationId xmlns:a16="http://schemas.microsoft.com/office/drawing/2014/main" id="{774F8B53-A450-274A-94B5-EDC4715E01D1}"/>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59" name="Rectangle 58">
                  <a:extLst>
                    <a:ext uri="{FF2B5EF4-FFF2-40B4-BE49-F238E27FC236}">
                      <a16:creationId xmlns:a16="http://schemas.microsoft.com/office/drawing/2014/main" id="{F810FB8F-759B-C04F-992C-86D843B112FD}"/>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44" name="Straight Arrow Connector 43">
                <a:extLst>
                  <a:ext uri="{FF2B5EF4-FFF2-40B4-BE49-F238E27FC236}">
                    <a16:creationId xmlns:a16="http://schemas.microsoft.com/office/drawing/2014/main" id="{5ECE0E57-A037-8E44-BE2F-1F5AFE4C1B21}"/>
                  </a:ext>
                </a:extLst>
              </p:cNvPr>
              <p:cNvCxnSpPr>
                <a:cxnSpLocks/>
                <a:stCxn id="61" idx="4"/>
                <a:endCxn id="54" idx="0"/>
              </p:cNvCxnSpPr>
              <p:nvPr/>
            </p:nvCxnSpPr>
            <p:spPr>
              <a:xfrm flipH="1">
                <a:off x="548640" y="2895600"/>
                <a:ext cx="31976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7686B57-FC08-9F4F-A8DF-DA079279585B}"/>
                  </a:ext>
                </a:extLst>
              </p:cNvPr>
              <p:cNvCxnSpPr>
                <a:cxnSpLocks/>
                <a:stCxn id="61" idx="4"/>
                <a:endCxn id="55" idx="0"/>
              </p:cNvCxnSpPr>
              <p:nvPr/>
            </p:nvCxnSpPr>
            <p:spPr>
              <a:xfrm>
                <a:off x="868405" y="2895600"/>
                <a:ext cx="7036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5E0B6CF-3DFC-DD4F-BCBC-5D7FDE53AF1F}"/>
                  </a:ext>
                </a:extLst>
              </p:cNvPr>
              <p:cNvCxnSpPr>
                <a:cxnSpLocks/>
                <a:stCxn id="62" idx="4"/>
                <a:endCxn id="56" idx="0"/>
              </p:cNvCxnSpPr>
              <p:nvPr/>
            </p:nvCxnSpPr>
            <p:spPr>
              <a:xfrm flipH="1">
                <a:off x="1328896" y="2895600"/>
                <a:ext cx="41358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FD61682-0831-6140-A1E7-C84137941DBE}"/>
                  </a:ext>
                </a:extLst>
              </p:cNvPr>
              <p:cNvCxnSpPr>
                <a:cxnSpLocks/>
                <a:stCxn id="62" idx="4"/>
                <a:endCxn id="57" idx="0"/>
              </p:cNvCxnSpPr>
              <p:nvPr/>
            </p:nvCxnSpPr>
            <p:spPr>
              <a:xfrm flipH="1">
                <a:off x="1719024" y="2895600"/>
                <a:ext cx="2345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382B5FB-AC2F-7643-B837-0C1064A18C29}"/>
                  </a:ext>
                </a:extLst>
              </p:cNvPr>
              <p:cNvCxnSpPr>
                <a:cxnSpLocks/>
                <a:stCxn id="63" idx="4"/>
                <a:endCxn id="58" idx="0"/>
              </p:cNvCxnSpPr>
              <p:nvPr/>
            </p:nvCxnSpPr>
            <p:spPr>
              <a:xfrm flipH="1">
                <a:off x="2109152" y="2895600"/>
                <a:ext cx="703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4BCFB99-C759-2440-943C-105FE8EFC9B0}"/>
                  </a:ext>
                </a:extLst>
              </p:cNvPr>
              <p:cNvCxnSpPr>
                <a:cxnSpLocks/>
                <a:stCxn id="63" idx="4"/>
                <a:endCxn id="59" idx="0"/>
              </p:cNvCxnSpPr>
              <p:nvPr/>
            </p:nvCxnSpPr>
            <p:spPr>
              <a:xfrm>
                <a:off x="2179516" y="2895600"/>
                <a:ext cx="3197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EF30E2F-A2AE-8744-BA14-5840DB83557B}"/>
                  </a:ext>
                </a:extLst>
              </p:cNvPr>
              <p:cNvCxnSpPr>
                <a:cxnSpLocks/>
                <a:stCxn id="60" idx="4"/>
                <a:endCxn id="55" idx="0"/>
              </p:cNvCxnSpPr>
              <p:nvPr/>
            </p:nvCxnSpPr>
            <p:spPr>
              <a:xfrm flipH="1">
                <a:off x="938768" y="2895600"/>
                <a:ext cx="36667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2430A42-403C-AC41-B3BB-833BE02893C1}"/>
                  </a:ext>
                </a:extLst>
              </p:cNvPr>
              <p:cNvCxnSpPr>
                <a:cxnSpLocks/>
                <a:stCxn id="60" idx="4"/>
                <a:endCxn id="56" idx="0"/>
              </p:cNvCxnSpPr>
              <p:nvPr/>
            </p:nvCxnSpPr>
            <p:spPr>
              <a:xfrm>
                <a:off x="1305442" y="2895600"/>
                <a:ext cx="2345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FAEA040-8DFF-4E4B-81BB-7470F12DE78C}"/>
                  </a:ext>
                </a:extLst>
              </p:cNvPr>
              <p:cNvCxnSpPr>
                <a:cxnSpLocks/>
                <a:stCxn id="61" idx="6"/>
                <a:endCxn id="60" idx="2"/>
              </p:cNvCxnSpPr>
              <p:nvPr/>
            </p:nvCxnSpPr>
            <p:spPr>
              <a:xfrm>
                <a:off x="960342"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08D8704-8892-6948-B47C-D0392A3DB7CE}"/>
                  </a:ext>
                </a:extLst>
              </p:cNvPr>
              <p:cNvCxnSpPr>
                <a:cxnSpLocks/>
                <a:stCxn id="60" idx="6"/>
                <a:endCxn id="62" idx="2"/>
              </p:cNvCxnSpPr>
              <p:nvPr/>
            </p:nvCxnSpPr>
            <p:spPr>
              <a:xfrm>
                <a:off x="1397379" y="2803663"/>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CC42FAA-C7DF-724F-A469-06AEE2E85799}"/>
                </a:ext>
              </a:extLst>
            </p:cNvPr>
            <p:cNvGrpSpPr/>
            <p:nvPr/>
          </p:nvGrpSpPr>
          <p:grpSpPr>
            <a:xfrm>
              <a:off x="7128511" y="1254839"/>
              <a:ext cx="1494986" cy="183875"/>
              <a:chOff x="953641" y="1408656"/>
              <a:chExt cx="1494986" cy="183875"/>
            </a:xfrm>
          </p:grpSpPr>
          <p:sp>
            <p:nvSpPr>
              <p:cNvPr id="38" name="Oval 37">
                <a:extLst>
                  <a:ext uri="{FF2B5EF4-FFF2-40B4-BE49-F238E27FC236}">
                    <a16:creationId xmlns:a16="http://schemas.microsoft.com/office/drawing/2014/main" id="{FBC61B3E-730D-5D45-AF73-70CDB0506E09}"/>
                  </a:ext>
                </a:extLst>
              </p:cNvPr>
              <p:cNvSpPr>
                <a:spLocks noChangeAspect="1"/>
              </p:cNvSpPr>
              <p:nvPr/>
            </p:nvSpPr>
            <p:spPr>
              <a:xfrm>
                <a:off x="1390678"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2</a:t>
                </a:r>
              </a:p>
            </p:txBody>
          </p:sp>
          <p:sp>
            <p:nvSpPr>
              <p:cNvPr id="39" name="Oval 38">
                <a:extLst>
                  <a:ext uri="{FF2B5EF4-FFF2-40B4-BE49-F238E27FC236}">
                    <a16:creationId xmlns:a16="http://schemas.microsoft.com/office/drawing/2014/main" id="{BDD08FFD-E23D-5E45-BE82-BB9C031E5612}"/>
                  </a:ext>
                </a:extLst>
              </p:cNvPr>
              <p:cNvSpPr>
                <a:spLocks noChangeAspect="1"/>
              </p:cNvSpPr>
              <p:nvPr/>
            </p:nvSpPr>
            <p:spPr>
              <a:xfrm>
                <a:off x="953641"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1</a:t>
                </a:r>
              </a:p>
            </p:txBody>
          </p:sp>
          <p:sp>
            <p:nvSpPr>
              <p:cNvPr id="40" name="Oval 39">
                <a:extLst>
                  <a:ext uri="{FF2B5EF4-FFF2-40B4-BE49-F238E27FC236}">
                    <a16:creationId xmlns:a16="http://schemas.microsoft.com/office/drawing/2014/main" id="{7558D0A2-9343-784E-9F88-8459D83D1ECB}"/>
                  </a:ext>
                </a:extLst>
              </p:cNvPr>
              <p:cNvSpPr>
                <a:spLocks noChangeAspect="1"/>
              </p:cNvSpPr>
              <p:nvPr/>
            </p:nvSpPr>
            <p:spPr>
              <a:xfrm>
                <a:off x="1827715"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3</a:t>
                </a:r>
              </a:p>
            </p:txBody>
          </p:sp>
          <p:sp>
            <p:nvSpPr>
              <p:cNvPr id="41" name="Oval 40">
                <a:extLst>
                  <a:ext uri="{FF2B5EF4-FFF2-40B4-BE49-F238E27FC236}">
                    <a16:creationId xmlns:a16="http://schemas.microsoft.com/office/drawing/2014/main" id="{FA10DC09-EEEE-6544-B1B8-2841A860B493}"/>
                  </a:ext>
                </a:extLst>
              </p:cNvPr>
              <p:cNvSpPr>
                <a:spLocks noChangeAspect="1"/>
              </p:cNvSpPr>
              <p:nvPr/>
            </p:nvSpPr>
            <p:spPr>
              <a:xfrm>
                <a:off x="2264752" y="1408656"/>
                <a:ext cx="183875" cy="183875"/>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kern="1200" dirty="0">
                    <a:solidFill>
                      <a:prstClr val="black"/>
                    </a:solidFill>
                  </a:rPr>
                  <a:t>4</a:t>
                </a:r>
                <a:endParaRPr lang="en-US" sz="900" kern="1200" dirty="0">
                  <a:solidFill>
                    <a:prstClr val="black"/>
                  </a:solidFill>
                </a:endParaRPr>
              </a:p>
            </p:txBody>
          </p:sp>
        </p:grpSp>
        <p:grpSp>
          <p:nvGrpSpPr>
            <p:cNvPr id="15" name="Group 14">
              <a:extLst>
                <a:ext uri="{FF2B5EF4-FFF2-40B4-BE49-F238E27FC236}">
                  <a16:creationId xmlns:a16="http://schemas.microsoft.com/office/drawing/2014/main" id="{D38B14DF-FAFC-E840-A3C5-29F9279719E2}"/>
                </a:ext>
              </a:extLst>
            </p:cNvPr>
            <p:cNvGrpSpPr/>
            <p:nvPr/>
          </p:nvGrpSpPr>
          <p:grpSpPr>
            <a:xfrm>
              <a:off x="6809244" y="2168958"/>
              <a:ext cx="2133520" cy="182880"/>
              <a:chOff x="457199" y="2443700"/>
              <a:chExt cx="2133520" cy="182880"/>
            </a:xfrm>
          </p:grpSpPr>
          <p:sp>
            <p:nvSpPr>
              <p:cNvPr id="32" name="Rectangle 31">
                <a:extLst>
                  <a:ext uri="{FF2B5EF4-FFF2-40B4-BE49-F238E27FC236}">
                    <a16:creationId xmlns:a16="http://schemas.microsoft.com/office/drawing/2014/main" id="{97279FEA-109D-3442-92A4-198E1BBD830F}"/>
                  </a:ext>
                </a:extLst>
              </p:cNvPr>
              <p:cNvSpPr>
                <a:spLocks noChangeAspect="1"/>
              </p:cNvSpPr>
              <p:nvPr/>
            </p:nvSpPr>
            <p:spPr>
              <a:xfrm>
                <a:off x="457199" y="2443700"/>
                <a:ext cx="182880" cy="182880"/>
              </a:xfrm>
              <a:prstGeom prst="rect">
                <a:avLst/>
              </a:prstGeom>
              <a:solidFill>
                <a:schemeClr val="bg1">
                  <a:lumMod val="5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A</a:t>
                </a:r>
              </a:p>
            </p:txBody>
          </p:sp>
          <p:sp>
            <p:nvSpPr>
              <p:cNvPr id="33" name="Rectangle 32">
                <a:extLst>
                  <a:ext uri="{FF2B5EF4-FFF2-40B4-BE49-F238E27FC236}">
                    <a16:creationId xmlns:a16="http://schemas.microsoft.com/office/drawing/2014/main" id="{CF5EFAFC-C280-C046-B1CE-DAA2F4F9B168}"/>
                  </a:ext>
                </a:extLst>
              </p:cNvPr>
              <p:cNvSpPr>
                <a:spLocks noChangeAspect="1"/>
              </p:cNvSpPr>
              <p:nvPr/>
            </p:nvSpPr>
            <p:spPr>
              <a:xfrm>
                <a:off x="847327" y="2443700"/>
                <a:ext cx="182880" cy="182880"/>
              </a:xfrm>
              <a:prstGeom prst="rect">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B</a:t>
                </a:r>
              </a:p>
            </p:txBody>
          </p:sp>
          <p:sp>
            <p:nvSpPr>
              <p:cNvPr id="34" name="Rectangle 33">
                <a:extLst>
                  <a:ext uri="{FF2B5EF4-FFF2-40B4-BE49-F238E27FC236}">
                    <a16:creationId xmlns:a16="http://schemas.microsoft.com/office/drawing/2014/main" id="{CBE10D57-B377-FA44-BF80-04D64747DEBE}"/>
                  </a:ext>
                </a:extLst>
              </p:cNvPr>
              <p:cNvSpPr>
                <a:spLocks noChangeAspect="1"/>
              </p:cNvSpPr>
              <p:nvPr/>
            </p:nvSpPr>
            <p:spPr>
              <a:xfrm>
                <a:off x="1237455" y="2443700"/>
                <a:ext cx="182880" cy="182880"/>
              </a:xfrm>
              <a:prstGeom prst="rect">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C</a:t>
                </a:r>
              </a:p>
            </p:txBody>
          </p:sp>
          <p:sp>
            <p:nvSpPr>
              <p:cNvPr id="35" name="Rectangle 34">
                <a:extLst>
                  <a:ext uri="{FF2B5EF4-FFF2-40B4-BE49-F238E27FC236}">
                    <a16:creationId xmlns:a16="http://schemas.microsoft.com/office/drawing/2014/main" id="{7AEA796D-37E8-B64A-BE5D-65482C2A4D36}"/>
                  </a:ext>
                </a:extLst>
              </p:cNvPr>
              <p:cNvSpPr>
                <a:spLocks noChangeAspect="1"/>
              </p:cNvSpPr>
              <p:nvPr/>
            </p:nvSpPr>
            <p:spPr>
              <a:xfrm>
                <a:off x="1627583" y="2443700"/>
                <a:ext cx="182880" cy="18288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D</a:t>
                </a:r>
              </a:p>
            </p:txBody>
          </p:sp>
          <p:sp>
            <p:nvSpPr>
              <p:cNvPr id="36" name="Rectangle 35">
                <a:extLst>
                  <a:ext uri="{FF2B5EF4-FFF2-40B4-BE49-F238E27FC236}">
                    <a16:creationId xmlns:a16="http://schemas.microsoft.com/office/drawing/2014/main" id="{57E97A75-6DC5-4F45-9E69-F17D10D580F1}"/>
                  </a:ext>
                </a:extLst>
              </p:cNvPr>
              <p:cNvSpPr>
                <a:spLocks noChangeAspect="1"/>
              </p:cNvSpPr>
              <p:nvPr/>
            </p:nvSpPr>
            <p:spPr>
              <a:xfrm>
                <a:off x="2017711" y="2443700"/>
                <a:ext cx="182880" cy="182880"/>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E</a:t>
                </a:r>
              </a:p>
            </p:txBody>
          </p:sp>
          <p:sp>
            <p:nvSpPr>
              <p:cNvPr id="37" name="Rectangle 36">
                <a:extLst>
                  <a:ext uri="{FF2B5EF4-FFF2-40B4-BE49-F238E27FC236}">
                    <a16:creationId xmlns:a16="http://schemas.microsoft.com/office/drawing/2014/main" id="{1C785971-3783-EA45-8481-F2383F5F39B2}"/>
                  </a:ext>
                </a:extLst>
              </p:cNvPr>
              <p:cNvSpPr>
                <a:spLocks noChangeAspect="1"/>
              </p:cNvSpPr>
              <p:nvPr/>
            </p:nvSpPr>
            <p:spPr>
              <a:xfrm>
                <a:off x="2407839" y="2443700"/>
                <a:ext cx="182880" cy="18288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kern="1200" dirty="0">
                    <a:solidFill>
                      <a:prstClr val="black"/>
                    </a:solidFill>
                  </a:rPr>
                  <a:t>F</a:t>
                </a:r>
              </a:p>
            </p:txBody>
          </p:sp>
        </p:grpSp>
        <p:cxnSp>
          <p:nvCxnSpPr>
            <p:cNvPr id="16" name="Straight Arrow Connector 15">
              <a:extLst>
                <a:ext uri="{FF2B5EF4-FFF2-40B4-BE49-F238E27FC236}">
                  <a16:creationId xmlns:a16="http://schemas.microsoft.com/office/drawing/2014/main" id="{9F8FB5C8-94BD-9647-AD82-D7970991E1F0}"/>
                </a:ext>
              </a:extLst>
            </p:cNvPr>
            <p:cNvCxnSpPr>
              <a:stCxn id="39" idx="4"/>
              <a:endCxn id="32" idx="0"/>
            </p:cNvCxnSpPr>
            <p:nvPr/>
          </p:nvCxnSpPr>
          <p:spPr>
            <a:xfrm flipH="1">
              <a:off x="6900684" y="1438714"/>
              <a:ext cx="31976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CB1481-5185-644D-980C-9AB709D8DE9F}"/>
                </a:ext>
              </a:extLst>
            </p:cNvPr>
            <p:cNvCxnSpPr>
              <a:stCxn id="39" idx="4"/>
              <a:endCxn id="33" idx="0"/>
            </p:cNvCxnSpPr>
            <p:nvPr/>
          </p:nvCxnSpPr>
          <p:spPr>
            <a:xfrm>
              <a:off x="7220449" y="1438714"/>
              <a:ext cx="7036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898D958-BB93-854B-9C32-D4E0CCAED491}"/>
                </a:ext>
              </a:extLst>
            </p:cNvPr>
            <p:cNvCxnSpPr>
              <a:cxnSpLocks/>
              <a:stCxn id="40" idx="4"/>
              <a:endCxn id="34" idx="0"/>
            </p:cNvCxnSpPr>
            <p:nvPr/>
          </p:nvCxnSpPr>
          <p:spPr>
            <a:xfrm flipH="1">
              <a:off x="7680940" y="1438714"/>
              <a:ext cx="413583"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AB859A-A777-A147-BE6F-93B3F99BB840}"/>
                </a:ext>
              </a:extLst>
            </p:cNvPr>
            <p:cNvCxnSpPr>
              <a:cxnSpLocks/>
              <a:stCxn id="40" idx="4"/>
              <a:endCxn id="35" idx="0"/>
            </p:cNvCxnSpPr>
            <p:nvPr/>
          </p:nvCxnSpPr>
          <p:spPr>
            <a:xfrm flipH="1">
              <a:off x="8071068" y="1438714"/>
              <a:ext cx="23455"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321BBF-28A7-E14D-BBFC-7011F0B5E967}"/>
                </a:ext>
              </a:extLst>
            </p:cNvPr>
            <p:cNvCxnSpPr>
              <a:stCxn id="41" idx="4"/>
              <a:endCxn id="36" idx="0"/>
            </p:cNvCxnSpPr>
            <p:nvPr/>
          </p:nvCxnSpPr>
          <p:spPr>
            <a:xfrm flipH="1">
              <a:off x="8461196" y="1438714"/>
              <a:ext cx="703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55CB93-75CC-1842-BE4B-5878168BA906}"/>
                </a:ext>
              </a:extLst>
            </p:cNvPr>
            <p:cNvCxnSpPr>
              <a:cxnSpLocks/>
              <a:stCxn id="41" idx="4"/>
              <a:endCxn id="37" idx="0"/>
            </p:cNvCxnSpPr>
            <p:nvPr/>
          </p:nvCxnSpPr>
          <p:spPr>
            <a:xfrm>
              <a:off x="8531560" y="1438714"/>
              <a:ext cx="319764" cy="730244"/>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F8AA4C1-1245-014A-A884-2521E7FE3635}"/>
                </a:ext>
              </a:extLst>
            </p:cNvPr>
            <p:cNvCxnSpPr>
              <a:cxnSpLocks/>
              <a:stCxn id="38" idx="4"/>
              <a:endCxn id="33" idx="0"/>
            </p:cNvCxnSpPr>
            <p:nvPr/>
          </p:nvCxnSpPr>
          <p:spPr>
            <a:xfrm flipH="1">
              <a:off x="7290812" y="1438714"/>
              <a:ext cx="366674" cy="730244"/>
            </a:xfrm>
            <a:prstGeom prst="straightConnector1">
              <a:avLst/>
            </a:prstGeom>
            <a:ln w="3175">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8246C44-E54A-4C4B-8171-0835378DF2CC}"/>
                </a:ext>
              </a:extLst>
            </p:cNvPr>
            <p:cNvCxnSpPr>
              <a:cxnSpLocks/>
              <a:stCxn id="38" idx="4"/>
              <a:endCxn id="34" idx="0"/>
            </p:cNvCxnSpPr>
            <p:nvPr/>
          </p:nvCxnSpPr>
          <p:spPr>
            <a:xfrm>
              <a:off x="7657486" y="1438714"/>
              <a:ext cx="23454" cy="730244"/>
            </a:xfrm>
            <a:prstGeom prst="straightConnector1">
              <a:avLst/>
            </a:prstGeom>
            <a:ln w="3175">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B383CD-D0A4-9942-9EA4-BE62781D5B29}"/>
                </a:ext>
              </a:extLst>
            </p:cNvPr>
            <p:cNvCxnSpPr>
              <a:stCxn id="39" idx="6"/>
              <a:endCxn id="38" idx="2"/>
            </p:cNvCxnSpPr>
            <p:nvPr/>
          </p:nvCxnSpPr>
          <p:spPr>
            <a:xfrm>
              <a:off x="7312386" y="1346777"/>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2CF5D4-1582-E74B-BA93-D019B0EFD5D0}"/>
                </a:ext>
              </a:extLst>
            </p:cNvPr>
            <p:cNvCxnSpPr>
              <a:stCxn id="38" idx="6"/>
              <a:endCxn id="40" idx="2"/>
            </p:cNvCxnSpPr>
            <p:nvPr/>
          </p:nvCxnSpPr>
          <p:spPr>
            <a:xfrm>
              <a:off x="7749423" y="1346777"/>
              <a:ext cx="253162" cy="0"/>
            </a:xfrm>
            <a:prstGeom prst="line">
              <a:avLst/>
            </a:prstGeom>
            <a:ln w="63500" cmpd="thickThin">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7A070BC-DCEB-124B-A590-C5CC67C7D182}"/>
                </a:ext>
              </a:extLst>
            </p:cNvPr>
            <p:cNvCxnSpPr>
              <a:cxnSpLocks/>
              <a:stCxn id="38" idx="4"/>
              <a:endCxn id="32" idx="0"/>
            </p:cNvCxnSpPr>
            <p:nvPr/>
          </p:nvCxnSpPr>
          <p:spPr>
            <a:xfrm flipH="1">
              <a:off x="6900684" y="1438714"/>
              <a:ext cx="756802" cy="730244"/>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930EFF7-6A29-9F44-B0D9-3090159B3976}"/>
                </a:ext>
              </a:extLst>
            </p:cNvPr>
            <p:cNvCxnSpPr>
              <a:stCxn id="38" idx="4"/>
              <a:endCxn id="35" idx="0"/>
            </p:cNvCxnSpPr>
            <p:nvPr/>
          </p:nvCxnSpPr>
          <p:spPr>
            <a:xfrm>
              <a:off x="7657486" y="1438714"/>
              <a:ext cx="413582" cy="730244"/>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FC038AD-5E3F-C247-8925-5CB9F09C7184}"/>
                </a:ext>
              </a:extLst>
            </p:cNvPr>
            <p:cNvSpPr/>
            <p:nvPr/>
          </p:nvSpPr>
          <p:spPr>
            <a:xfrm>
              <a:off x="7503430" y="1178460"/>
              <a:ext cx="320040" cy="320040"/>
            </a:xfrm>
            <a:prstGeom prst="ellipse">
              <a:avLst/>
            </a:prstGeom>
            <a:solidFill>
              <a:srgbClr val="FF0000">
                <a:alpha val="19000"/>
              </a:srgbClr>
            </a:solidFill>
            <a:ln w="31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29" name="Rectangle 28">
              <a:extLst>
                <a:ext uri="{FF2B5EF4-FFF2-40B4-BE49-F238E27FC236}">
                  <a16:creationId xmlns:a16="http://schemas.microsoft.com/office/drawing/2014/main" id="{5E42D8AB-B0CC-FD49-AD94-948C8090AA4F}"/>
                </a:ext>
              </a:extLst>
            </p:cNvPr>
            <p:cNvSpPr/>
            <p:nvPr/>
          </p:nvSpPr>
          <p:spPr>
            <a:xfrm>
              <a:off x="4003172" y="1045402"/>
              <a:ext cx="4988428" cy="1325880"/>
            </a:xfrm>
            <a:prstGeom prst="rect">
              <a:avLst/>
            </a:prstGeom>
            <a:gradFill>
              <a:gsLst>
                <a:gs pos="37000">
                  <a:schemeClr val="bg1">
                    <a:alpha val="3000"/>
                  </a:schemeClr>
                </a:gs>
                <a:gs pos="99000">
                  <a:schemeClr val="bg1">
                    <a:lumMod val="50000"/>
                    <a:alpha val="32000"/>
                  </a:schemeClr>
                </a:gs>
              </a:gsLst>
              <a:lin ang="16200000" scaled="0"/>
            </a:gradFill>
            <a:ln w="63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dirty="0">
                <a:solidFill>
                  <a:prstClr val="black"/>
                </a:solidFill>
              </a:endParaRPr>
            </a:p>
          </p:txBody>
        </p:sp>
        <p:sp>
          <p:nvSpPr>
            <p:cNvPr id="30" name="TextBox 29">
              <a:extLst>
                <a:ext uri="{FF2B5EF4-FFF2-40B4-BE49-F238E27FC236}">
                  <a16:creationId xmlns:a16="http://schemas.microsoft.com/office/drawing/2014/main" id="{A73AED3C-CF66-2040-B032-FDB6EAC771A2}"/>
                </a:ext>
              </a:extLst>
            </p:cNvPr>
            <p:cNvSpPr txBox="1"/>
            <p:nvPr/>
          </p:nvSpPr>
          <p:spPr>
            <a:xfrm>
              <a:off x="4472267" y="987623"/>
              <a:ext cx="1436719" cy="338555"/>
            </a:xfrm>
            <a:prstGeom prst="rect">
              <a:avLst/>
            </a:prstGeom>
            <a:noFill/>
          </p:spPr>
          <p:txBody>
            <a:bodyPr wrap="none" rtlCol="0">
              <a:spAutoFit/>
            </a:bodyPr>
            <a:lstStyle/>
            <a:p>
              <a:r>
                <a:rPr lang="en-US" sz="1050" kern="1200" dirty="0">
                  <a:solidFill>
                    <a:prstClr val="black"/>
                  </a:solidFill>
                  <a:latin typeface="Calibri" panose="020F0502020204030204"/>
                  <a:ea typeface=""/>
                  <a:cs typeface=""/>
                </a:rPr>
                <a:t>Normal network</a:t>
              </a:r>
            </a:p>
          </p:txBody>
        </p:sp>
        <p:sp>
          <p:nvSpPr>
            <p:cNvPr id="31" name="TextBox 30">
              <a:extLst>
                <a:ext uri="{FF2B5EF4-FFF2-40B4-BE49-F238E27FC236}">
                  <a16:creationId xmlns:a16="http://schemas.microsoft.com/office/drawing/2014/main" id="{6E89313C-F3A0-B441-B565-0B84FEE8C08D}"/>
                </a:ext>
              </a:extLst>
            </p:cNvPr>
            <p:cNvSpPr txBox="1"/>
            <p:nvPr/>
          </p:nvSpPr>
          <p:spPr>
            <a:xfrm>
              <a:off x="7276728" y="987623"/>
              <a:ext cx="1376873" cy="338555"/>
            </a:xfrm>
            <a:prstGeom prst="rect">
              <a:avLst/>
            </a:prstGeom>
            <a:noFill/>
          </p:spPr>
          <p:txBody>
            <a:bodyPr wrap="none" rtlCol="0">
              <a:spAutoFit/>
            </a:bodyPr>
            <a:lstStyle/>
            <a:p>
              <a:r>
                <a:rPr lang="en-US" sz="1050" kern="1200" dirty="0">
                  <a:solidFill>
                    <a:prstClr val="black"/>
                  </a:solidFill>
                  <a:latin typeface="Calibri" panose="020F0502020204030204"/>
                  <a:ea typeface=""/>
                  <a:cs typeface=""/>
                </a:rPr>
                <a:t>Tumor network</a:t>
              </a:r>
            </a:p>
          </p:txBody>
        </p:sp>
      </p:grpSp>
      <p:sp>
        <p:nvSpPr>
          <p:cNvPr id="64" name="TextBox 63">
            <a:extLst>
              <a:ext uri="{FF2B5EF4-FFF2-40B4-BE49-F238E27FC236}">
                <a16:creationId xmlns:a16="http://schemas.microsoft.com/office/drawing/2014/main" id="{6C91C2EE-E0E5-144B-B3BE-735D2151F61C}"/>
              </a:ext>
            </a:extLst>
          </p:cNvPr>
          <p:cNvSpPr txBox="1"/>
          <p:nvPr/>
        </p:nvSpPr>
        <p:spPr>
          <a:xfrm>
            <a:off x="5300347" y="2409534"/>
            <a:ext cx="3200478" cy="1708160"/>
          </a:xfrm>
          <a:prstGeom prst="rect">
            <a:avLst/>
          </a:prstGeom>
          <a:noFill/>
        </p:spPr>
        <p:txBody>
          <a:bodyPr wrap="square" rtlCol="0">
            <a:spAutoFit/>
          </a:bodyPr>
          <a:lstStyle/>
          <a:p>
            <a:pPr algn="ctr"/>
            <a:r>
              <a:rPr lang="en-US" sz="2100" b="1" u="sng" kern="1200" dirty="0">
                <a:solidFill>
                  <a:srgbClr val="0070C0"/>
                </a:solidFill>
                <a:latin typeface="Calibri" panose="020F0502020204030204"/>
                <a:ea typeface=""/>
                <a:cs typeface=""/>
              </a:rPr>
              <a:t>Network rewiring analyses</a:t>
            </a:r>
            <a:r>
              <a:rPr lang="en-US" sz="2100" kern="1200" dirty="0">
                <a:solidFill>
                  <a:srgbClr val="0070C0"/>
                </a:solidFill>
                <a:latin typeface="Calibri" panose="020F0502020204030204"/>
                <a:ea typeface=""/>
                <a:cs typeface=""/>
              </a:rPr>
              <a:t>: key cancer-associated regulator identification through network comparisons</a:t>
            </a:r>
          </a:p>
        </p:txBody>
      </p:sp>
      <p:sp>
        <p:nvSpPr>
          <p:cNvPr id="68" name="Rectangle 67">
            <a:extLst>
              <a:ext uri="{FF2B5EF4-FFF2-40B4-BE49-F238E27FC236}">
                <a16:creationId xmlns:a16="http://schemas.microsoft.com/office/drawing/2014/main" id="{151FD795-F158-2540-9EB4-CE6BE063433B}"/>
              </a:ext>
            </a:extLst>
          </p:cNvPr>
          <p:cNvSpPr/>
          <p:nvPr/>
        </p:nvSpPr>
        <p:spPr>
          <a:xfrm rot="16200000">
            <a:off x="6865175" y="2831092"/>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Tree>
    <p:extLst>
      <p:ext uri="{BB962C8B-B14F-4D97-AF65-F5344CB8AC3E}">
        <p14:creationId xmlns:p14="http://schemas.microsoft.com/office/powerpoint/2010/main" val="48528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5"/>
          <p:cNvPicPr preferRelativeResize="0"/>
          <p:nvPr/>
        </p:nvPicPr>
        <p:blipFill rotWithShape="1">
          <a:blip r:embed="rId3">
            <a:alphaModFix/>
          </a:blip>
          <a:srcRect t="78963"/>
          <a:stretch/>
        </p:blipFill>
        <p:spPr>
          <a:xfrm>
            <a:off x="1550764" y="48489"/>
            <a:ext cx="6042472" cy="1280832"/>
          </a:xfrm>
          <a:prstGeom prst="rect">
            <a:avLst/>
          </a:prstGeom>
          <a:noFill/>
          <a:ln>
            <a:noFill/>
          </a:ln>
        </p:spPr>
      </p:pic>
      <p:pic>
        <p:nvPicPr>
          <p:cNvPr id="233" name="Google Shape;233;p45"/>
          <p:cNvPicPr preferRelativeResize="0"/>
          <p:nvPr/>
        </p:nvPicPr>
        <p:blipFill>
          <a:blip r:embed="rId4">
            <a:alphaModFix/>
          </a:blip>
          <a:stretch>
            <a:fillRect/>
          </a:stretch>
        </p:blipFill>
        <p:spPr>
          <a:xfrm>
            <a:off x="1686885" y="1329321"/>
            <a:ext cx="7081134" cy="3765690"/>
          </a:xfrm>
          <a:prstGeom prst="rect">
            <a:avLst/>
          </a:prstGeom>
          <a:noFill/>
          <a:ln>
            <a:noFill/>
          </a:ln>
        </p:spPr>
      </p:pic>
      <p:sp>
        <p:nvSpPr>
          <p:cNvPr id="2" name="Rectangle 1">
            <a:extLst>
              <a:ext uri="{FF2B5EF4-FFF2-40B4-BE49-F238E27FC236}">
                <a16:creationId xmlns:a16="http://schemas.microsoft.com/office/drawing/2014/main" id="{734872FB-1C77-9C4D-8156-5DCC7BAA7F0B}"/>
              </a:ext>
            </a:extLst>
          </p:cNvPr>
          <p:cNvSpPr/>
          <p:nvPr/>
        </p:nvSpPr>
        <p:spPr>
          <a:xfrm>
            <a:off x="1550764" y="1329321"/>
            <a:ext cx="828294" cy="58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129F59-94FD-CB4C-AE92-37A5F51ADCB1}"/>
              </a:ext>
            </a:extLst>
          </p:cNvPr>
          <p:cNvSpPr/>
          <p:nvPr/>
        </p:nvSpPr>
        <p:spPr>
          <a:xfrm rot="16200000">
            <a:off x="6865175" y="2831092"/>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
        <p:nvSpPr>
          <p:cNvPr id="3" name="TextBox 2">
            <a:extLst>
              <a:ext uri="{FF2B5EF4-FFF2-40B4-BE49-F238E27FC236}">
                <a16:creationId xmlns:a16="http://schemas.microsoft.com/office/drawing/2014/main" id="{D42F678E-89EE-D249-A834-FD54C7E9835C}"/>
              </a:ext>
            </a:extLst>
          </p:cNvPr>
          <p:cNvSpPr txBox="1"/>
          <p:nvPr/>
        </p:nvSpPr>
        <p:spPr>
          <a:xfrm>
            <a:off x="712485" y="1906304"/>
            <a:ext cx="1218603" cy="2246769"/>
          </a:xfrm>
          <a:prstGeom prst="rect">
            <a:avLst/>
          </a:prstGeom>
          <a:noFill/>
        </p:spPr>
        <p:txBody>
          <a:bodyPr wrap="none" rtlCol="0">
            <a:spAutoFit/>
          </a:bodyPr>
          <a:lstStyle/>
          <a:p>
            <a:r>
              <a:rPr lang="en-US" dirty="0"/>
              <a:t>Rewired </a:t>
            </a:r>
            <a:br>
              <a:rPr lang="en-US" dirty="0"/>
            </a:br>
            <a:r>
              <a:rPr lang="en-US" dirty="0"/>
              <a:t>edges in </a:t>
            </a:r>
          </a:p>
          <a:p>
            <a:r>
              <a:rPr lang="en-US" dirty="0"/>
              <a:t>comparison </a:t>
            </a:r>
            <a:br>
              <a:rPr lang="en-US" dirty="0"/>
            </a:br>
            <a:r>
              <a:rPr lang="en-US" dirty="0"/>
              <a:t>of GM12878 </a:t>
            </a:r>
            <a:br>
              <a:rPr lang="en-US" dirty="0"/>
            </a:br>
            <a:r>
              <a:rPr lang="en-US" dirty="0"/>
              <a:t>to K562 </a:t>
            </a:r>
            <a:br>
              <a:rPr lang="en-US" dirty="0"/>
            </a:br>
            <a:r>
              <a:rPr lang="en-US" dirty="0"/>
              <a:t>109 node </a:t>
            </a:r>
            <a:br>
              <a:rPr lang="en-US" dirty="0"/>
            </a:br>
            <a:r>
              <a:rPr lang="en-US" dirty="0"/>
              <a:t>TF-TF </a:t>
            </a:r>
            <a:br>
              <a:rPr lang="en-US" dirty="0"/>
            </a:br>
            <a:r>
              <a:rPr lang="en-US" dirty="0"/>
              <a:t>network </a:t>
            </a:r>
          </a:p>
          <a:p>
            <a:r>
              <a:rPr lang="en-US" dirty="0"/>
              <a:t>(approx. </a:t>
            </a:r>
            <a:br>
              <a:rPr lang="en-US" dirty="0"/>
            </a:br>
            <a:r>
              <a:rPr lang="en-US" dirty="0"/>
              <a:t>CML)</a:t>
            </a:r>
          </a:p>
        </p:txBody>
      </p:sp>
    </p:spTree>
    <p:extLst>
      <p:ext uri="{BB962C8B-B14F-4D97-AF65-F5344CB8AC3E}">
        <p14:creationId xmlns:p14="http://schemas.microsoft.com/office/powerpoint/2010/main" val="3285518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D3073BA-75F9-E54F-8449-12629A52496C}"/>
              </a:ext>
            </a:extLst>
          </p:cNvPr>
          <p:cNvPicPr>
            <a:picLocks noChangeAspect="1"/>
          </p:cNvPicPr>
          <p:nvPr/>
        </p:nvPicPr>
        <p:blipFill rotWithShape="1">
          <a:blip r:embed="rId2"/>
          <a:srcRect l="5002" r="11226"/>
          <a:stretch/>
        </p:blipFill>
        <p:spPr>
          <a:xfrm>
            <a:off x="44686" y="757479"/>
            <a:ext cx="4821911" cy="3689430"/>
          </a:xfrm>
          <a:prstGeom prst="rect">
            <a:avLst/>
          </a:prstGeom>
        </p:spPr>
      </p:pic>
      <p:sp>
        <p:nvSpPr>
          <p:cNvPr id="57" name="TextBox 56">
            <a:extLst>
              <a:ext uri="{FF2B5EF4-FFF2-40B4-BE49-F238E27FC236}">
                <a16:creationId xmlns:a16="http://schemas.microsoft.com/office/drawing/2014/main" id="{F16F8C6C-8CF7-EE48-B8B1-B91D8BD6DF39}"/>
              </a:ext>
            </a:extLst>
          </p:cNvPr>
          <p:cNvSpPr txBox="1"/>
          <p:nvPr/>
        </p:nvSpPr>
        <p:spPr>
          <a:xfrm>
            <a:off x="5239742" y="1910650"/>
            <a:ext cx="2607124" cy="646331"/>
          </a:xfrm>
          <a:prstGeom prst="rect">
            <a:avLst/>
          </a:prstGeom>
          <a:noFill/>
        </p:spPr>
        <p:txBody>
          <a:bodyPr wrap="none" rtlCol="0">
            <a:spAutoFit/>
          </a:bodyPr>
          <a:lstStyle/>
          <a:p>
            <a:pPr algn="ctr"/>
            <a:r>
              <a:rPr lang="en-US" sz="1800" kern="1200" dirty="0">
                <a:solidFill>
                  <a:srgbClr val="5B9BD5">
                    <a:lumMod val="75000"/>
                  </a:srgbClr>
                </a:solidFill>
                <a:latin typeface="Calibri" panose="020F0502020204030204"/>
                <a:ea typeface=""/>
                <a:cs typeface=""/>
              </a:rPr>
              <a:t>Hidden Layer </a:t>
            </a:r>
          </a:p>
          <a:p>
            <a:pPr algn="ctr"/>
            <a:r>
              <a:rPr lang="en-US" sz="1800" kern="1200" dirty="0">
                <a:solidFill>
                  <a:srgbClr val="5B9BD5">
                    <a:lumMod val="75000"/>
                  </a:srgbClr>
                </a:solidFill>
                <a:latin typeface="Calibri" panose="020F0502020204030204"/>
                <a:ea typeface=""/>
                <a:cs typeface=""/>
              </a:rPr>
              <a:t>(50 biological pathways?) </a:t>
            </a:r>
          </a:p>
        </p:txBody>
      </p:sp>
      <p:sp>
        <p:nvSpPr>
          <p:cNvPr id="58" name="TextBox 57">
            <a:extLst>
              <a:ext uri="{FF2B5EF4-FFF2-40B4-BE49-F238E27FC236}">
                <a16:creationId xmlns:a16="http://schemas.microsoft.com/office/drawing/2014/main" id="{3C6A1174-6FEC-B94E-BFBC-6507FA9EB0AE}"/>
              </a:ext>
            </a:extLst>
          </p:cNvPr>
          <p:cNvSpPr txBox="1"/>
          <p:nvPr/>
        </p:nvSpPr>
        <p:spPr>
          <a:xfrm>
            <a:off x="998317" y="150601"/>
            <a:ext cx="7500395" cy="461665"/>
          </a:xfrm>
          <a:prstGeom prst="rect">
            <a:avLst/>
          </a:prstGeom>
          <a:noFill/>
        </p:spPr>
        <p:txBody>
          <a:bodyPr wrap="square" rtlCol="0">
            <a:spAutoFit/>
          </a:bodyPr>
          <a:lstStyle/>
          <a:p>
            <a:pPr algn="ctr"/>
            <a:r>
              <a:rPr lang="en-US" sz="2400" b="1" kern="1200" dirty="0">
                <a:solidFill>
                  <a:srgbClr val="0070C0"/>
                </a:solidFill>
                <a:latin typeface="Calibri" panose="020F0502020204030204"/>
                <a:ea typeface=""/>
                <a:cs typeface=""/>
              </a:rPr>
              <a:t>De-noising process by dimension reduction</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2E91FA4D-43F9-F047-BC75-921742F8BFEB}"/>
                  </a:ext>
                </a:extLst>
              </p:cNvPr>
              <p:cNvSpPr txBox="1"/>
              <p:nvPr/>
            </p:nvSpPr>
            <p:spPr>
              <a:xfrm>
                <a:off x="4866596" y="930344"/>
                <a:ext cx="3903504" cy="738664"/>
              </a:xfrm>
              <a:prstGeom prst="rect">
                <a:avLst/>
              </a:prstGeom>
              <a:noFill/>
            </p:spPr>
            <p:txBody>
              <a:bodyPr wrap="none" rtlCol="0">
                <a:spAutoFit/>
              </a:bodyPr>
              <a:lstStyle/>
              <a:p>
                <a:r>
                  <a:rPr lang="en-US" sz="2100" kern="1200" dirty="0">
                    <a:solidFill>
                      <a:prstClr val="black"/>
                    </a:solidFill>
                    <a:latin typeface="Calibri" panose="020F0502020204030204"/>
                    <a:ea typeface=""/>
                    <a:cs typeface=""/>
                  </a:rPr>
                  <a:t>From </a:t>
                </a:r>
                <a14:m>
                  <m:oMath xmlns:m="http://schemas.openxmlformats.org/officeDocument/2006/math">
                    <m:r>
                      <a:rPr lang="en-US" sz="2100" i="1" kern="1200">
                        <a:solidFill>
                          <a:srgbClr val="FF0000"/>
                        </a:solidFill>
                        <a:latin typeface="Cambria Math" panose="02040503050406030204" pitchFamily="18" charset="0"/>
                        <a:ea typeface=""/>
                        <a:cs typeface=""/>
                      </a:rPr>
                      <m:t>𝑇𝐹</m:t>
                    </m:r>
                    <m:r>
                      <a:rPr lang="en-US" sz="2100" i="1" kern="1200">
                        <a:solidFill>
                          <a:srgbClr val="FF0000"/>
                        </a:solidFill>
                        <a:latin typeface="Cambria Math" panose="02040503050406030204" pitchFamily="18" charset="0"/>
                        <a:ea typeface="Cambria Math" panose="02040503050406030204" pitchFamily="18" charset="0"/>
                        <a:cs typeface=""/>
                      </a:rPr>
                      <m:t>→</m:t>
                    </m:r>
                    <m:r>
                      <a:rPr lang="en-US" sz="2100" i="1" kern="1200">
                        <a:solidFill>
                          <a:srgbClr val="FF0000"/>
                        </a:solidFill>
                        <a:latin typeface="Cambria Math" panose="02040503050406030204" pitchFamily="18" charset="0"/>
                        <a:ea typeface="Cambria Math" panose="02040503050406030204" pitchFamily="18" charset="0"/>
                        <a:cs typeface=""/>
                      </a:rPr>
                      <m:t>𝑔𝑒𝑛𝑒</m:t>
                    </m:r>
                    <m:r>
                      <a:rPr lang="en-US" sz="2100" i="1" kern="1200">
                        <a:solidFill>
                          <a:srgbClr val="FF0000"/>
                        </a:solidFill>
                        <a:latin typeface="Cambria Math" panose="02040503050406030204" pitchFamily="18" charset="0"/>
                        <a:ea typeface="Cambria Math" panose="02040503050406030204" pitchFamily="18" charset="0"/>
                        <a:cs typeface=""/>
                      </a:rPr>
                      <m:t> (109×50,000)</m:t>
                    </m:r>
                  </m:oMath>
                </a14:m>
                <a:r>
                  <a:rPr lang="en-US" sz="2100" kern="1200" dirty="0">
                    <a:solidFill>
                      <a:prstClr val="black"/>
                    </a:solidFill>
                    <a:latin typeface="Calibri" panose="020F0502020204030204"/>
                    <a:ea typeface=""/>
                    <a:cs typeface=""/>
                  </a:rPr>
                  <a:t> </a:t>
                </a:r>
              </a:p>
              <a:p>
                <a:r>
                  <a:rPr lang="en-US" sz="2100" kern="1200" dirty="0">
                    <a:solidFill>
                      <a:prstClr val="black"/>
                    </a:solidFill>
                    <a:latin typeface="Calibri" panose="020F0502020204030204"/>
                    <a:ea typeface=""/>
                    <a:cs typeface=""/>
                  </a:rPr>
                  <a:t>      to </a:t>
                </a:r>
                <a14:m>
                  <m:oMath xmlns:m="http://schemas.openxmlformats.org/officeDocument/2006/math">
                    <m:r>
                      <a:rPr lang="en-US" sz="2100" i="1" kern="1200">
                        <a:solidFill>
                          <a:srgbClr val="FF0000"/>
                        </a:solidFill>
                        <a:latin typeface="Cambria Math" panose="02040503050406030204" pitchFamily="18" charset="0"/>
                        <a:ea typeface=""/>
                        <a:cs typeface=""/>
                      </a:rPr>
                      <m:t>𝑇𝐹</m:t>
                    </m:r>
                    <m:r>
                      <a:rPr lang="en-US" sz="2100" i="1" kern="1200">
                        <a:solidFill>
                          <a:srgbClr val="FF0000"/>
                        </a:solidFill>
                        <a:latin typeface="Cambria Math" panose="02040503050406030204" pitchFamily="18" charset="0"/>
                        <a:ea typeface="Cambria Math" panose="02040503050406030204" pitchFamily="18" charset="0"/>
                        <a:cs typeface=""/>
                      </a:rPr>
                      <m:t>→</m:t>
                    </m:r>
                    <m:r>
                      <a:rPr lang="en-US" sz="2100" i="1" kern="1200">
                        <a:solidFill>
                          <a:srgbClr val="FF0000"/>
                        </a:solidFill>
                        <a:latin typeface="Cambria Math" panose="02040503050406030204" pitchFamily="18" charset="0"/>
                        <a:ea typeface="Cambria Math" panose="02040503050406030204" pitchFamily="18" charset="0"/>
                        <a:cs typeface=""/>
                      </a:rPr>
                      <m:t>𝑝𝑎𝑡h𝑤𝑎𝑦</m:t>
                    </m:r>
                    <m:r>
                      <a:rPr lang="en-US" sz="2100" i="1" kern="1200">
                        <a:solidFill>
                          <a:srgbClr val="FF0000"/>
                        </a:solidFill>
                        <a:latin typeface="Cambria Math" panose="02040503050406030204" pitchFamily="18" charset="0"/>
                        <a:ea typeface="Cambria Math" panose="02040503050406030204" pitchFamily="18" charset="0"/>
                        <a:cs typeface=""/>
                      </a:rPr>
                      <m:t> (109×50)</m:t>
                    </m:r>
                  </m:oMath>
                </a14:m>
                <a:endParaRPr lang="en-US" sz="2100" kern="1200" dirty="0">
                  <a:solidFill>
                    <a:prstClr val="black"/>
                  </a:solidFill>
                  <a:latin typeface="Calibri" panose="020F0502020204030204"/>
                  <a:ea typeface=""/>
                  <a:cs typeface=""/>
                </a:endParaRPr>
              </a:p>
            </p:txBody>
          </p:sp>
        </mc:Choice>
        <mc:Fallback xmlns="">
          <p:sp>
            <p:nvSpPr>
              <p:cNvPr id="59" name="TextBox 58">
                <a:extLst>
                  <a:ext uri="{FF2B5EF4-FFF2-40B4-BE49-F238E27FC236}">
                    <a16:creationId xmlns:a16="http://schemas.microsoft.com/office/drawing/2014/main" id="{2E91FA4D-43F9-F047-BC75-921742F8BFEB}"/>
                  </a:ext>
                </a:extLst>
              </p:cNvPr>
              <p:cNvSpPr txBox="1">
                <a:spLocks noRot="1" noChangeAspect="1" noMove="1" noResize="1" noEditPoints="1" noAdjustHandles="1" noChangeArrowheads="1" noChangeShapeType="1" noTextEdit="1"/>
              </p:cNvSpPr>
              <p:nvPr/>
            </p:nvSpPr>
            <p:spPr>
              <a:xfrm>
                <a:off x="6488795" y="1240459"/>
                <a:ext cx="5143652" cy="954107"/>
              </a:xfrm>
              <a:prstGeom prst="rect">
                <a:avLst/>
              </a:prstGeom>
              <a:blipFill>
                <a:blip r:embed="rId3"/>
                <a:stretch>
                  <a:fillRect l="-2217" t="-6579" b="-15789"/>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94E3B60C-E815-6541-8BC4-D33A043527D1}"/>
              </a:ext>
            </a:extLst>
          </p:cNvPr>
          <p:cNvSpPr txBox="1"/>
          <p:nvPr/>
        </p:nvSpPr>
        <p:spPr>
          <a:xfrm>
            <a:off x="5113123" y="3386591"/>
            <a:ext cx="3857738" cy="738664"/>
          </a:xfrm>
          <a:prstGeom prst="rect">
            <a:avLst/>
          </a:prstGeom>
          <a:gradFill>
            <a:gsLst>
              <a:gs pos="37000">
                <a:schemeClr val="bg1">
                  <a:alpha val="3000"/>
                </a:schemeClr>
              </a:gs>
              <a:gs pos="99000">
                <a:schemeClr val="accent5">
                  <a:lumMod val="60000"/>
                  <a:lumOff val="40000"/>
                </a:schemeClr>
              </a:gs>
            </a:gsLst>
            <a:lin ang="16200000" scaled="0"/>
          </a:gradFill>
          <a:ln w="6350">
            <a:solidFill>
              <a:schemeClr val="accent5">
                <a:lumMod val="60000"/>
                <a:lumOff val="40000"/>
              </a:schemeClr>
            </a:solidFill>
          </a:ln>
        </p:spPr>
        <p:txBody>
          <a:bodyPr wrap="square" rtlCol="0">
            <a:spAutoFit/>
          </a:bodyPr>
          <a:lstStyle/>
          <a:p>
            <a:pPr algn="ctr"/>
            <a:r>
              <a:rPr lang="en-US" sz="2100" kern="1200" dirty="0">
                <a:solidFill>
                  <a:prstClr val="black"/>
                </a:solidFill>
                <a:latin typeface="Calibri" panose="020F0502020204030204"/>
                <a:ea typeface=""/>
                <a:cs typeface=""/>
              </a:rPr>
              <a:t>Challenge: how to define appropriate pathways?</a:t>
            </a:r>
          </a:p>
        </p:txBody>
      </p:sp>
      <p:sp>
        <p:nvSpPr>
          <p:cNvPr id="7" name="Rectangle 6"/>
          <p:cNvSpPr/>
          <p:nvPr/>
        </p:nvSpPr>
        <p:spPr>
          <a:xfrm>
            <a:off x="44686" y="4835723"/>
            <a:ext cx="9382697" cy="307777"/>
          </a:xfrm>
          <a:prstGeom prst="rect">
            <a:avLst/>
          </a:prstGeom>
        </p:spPr>
        <p:txBody>
          <a:bodyPr wrap="none">
            <a:spAutoFit/>
          </a:bodyPr>
          <a:lstStyle/>
          <a:p>
            <a:r>
              <a:rPr lang="en-US" dirty="0">
                <a:solidFill>
                  <a:schemeClr val="bg1"/>
                </a:solidFill>
                <a:latin typeface="Arial" charset="0"/>
              </a:rPr>
              <a:t>[Zhang et al. ('19), </a:t>
            </a:r>
            <a:r>
              <a:rPr lang="en-US" dirty="0" err="1">
                <a:solidFill>
                  <a:schemeClr val="bg1"/>
                </a:solidFill>
                <a:latin typeface="Arial" charset="0"/>
              </a:rPr>
              <a:t>biorxiv.org</a:t>
            </a:r>
            <a:r>
              <a:rPr lang="en-US" dirty="0">
                <a:solidFill>
                  <a:schemeClr val="bg1"/>
                </a:solidFill>
                <a:latin typeface="Arial" charset="0"/>
              </a:rPr>
              <a:t>]  </a:t>
            </a:r>
            <a:r>
              <a:rPr lang="en-US" dirty="0">
                <a:solidFill>
                  <a:srgbClr val="222222"/>
                </a:solidFill>
                <a:latin typeface="Arial" charset="0"/>
              </a:rPr>
              <a:t>                                                                                          </a:t>
            </a:r>
            <a:r>
              <a:rPr lang="en-US" dirty="0" err="1">
                <a:solidFill>
                  <a:srgbClr val="222222"/>
                </a:solidFill>
                <a:latin typeface="Arial" charset="0"/>
              </a:rPr>
              <a:t>Lectures.gersteinlab.org</a:t>
            </a:r>
            <a:endParaRPr lang="en-US" dirty="0"/>
          </a:p>
        </p:txBody>
      </p:sp>
      <p:sp>
        <p:nvSpPr>
          <p:cNvPr id="8" name="Rectangle 7">
            <a:extLst>
              <a:ext uri="{FF2B5EF4-FFF2-40B4-BE49-F238E27FC236}">
                <a16:creationId xmlns:a16="http://schemas.microsoft.com/office/drawing/2014/main" id="{F7437575-AC41-AE44-A7B3-D23A46437436}"/>
              </a:ext>
            </a:extLst>
          </p:cNvPr>
          <p:cNvSpPr/>
          <p:nvPr/>
        </p:nvSpPr>
        <p:spPr>
          <a:xfrm>
            <a:off x="0" y="4834501"/>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Tree>
    <p:extLst>
      <p:ext uri="{BB962C8B-B14F-4D97-AF65-F5344CB8AC3E}">
        <p14:creationId xmlns:p14="http://schemas.microsoft.com/office/powerpoint/2010/main" val="58574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63BF21-6310-5641-A6F3-4A588C53810A}"/>
              </a:ext>
            </a:extLst>
          </p:cNvPr>
          <p:cNvSpPr txBox="1"/>
          <p:nvPr/>
        </p:nvSpPr>
        <p:spPr>
          <a:xfrm>
            <a:off x="902825" y="154909"/>
            <a:ext cx="7594514" cy="738664"/>
          </a:xfrm>
          <a:prstGeom prst="rect">
            <a:avLst/>
          </a:prstGeom>
          <a:noFill/>
        </p:spPr>
        <p:txBody>
          <a:bodyPr wrap="square" rtlCol="0">
            <a:spAutoFit/>
          </a:bodyPr>
          <a:lstStyle/>
          <a:p>
            <a:pPr algn="ctr"/>
            <a:r>
              <a:rPr lang="en-US" sz="2100" b="1" kern="1200" dirty="0">
                <a:solidFill>
                  <a:srgbClr val="0070C0"/>
                </a:solidFill>
                <a:latin typeface="Calibri" panose="020F0502020204030204"/>
                <a:ea typeface=""/>
                <a:cs typeface=""/>
              </a:rPr>
              <a:t>Automatic gene topic identification </a:t>
            </a:r>
            <a:br>
              <a:rPr lang="en-US" sz="2100" b="1" kern="1200" dirty="0">
                <a:solidFill>
                  <a:srgbClr val="0070C0"/>
                </a:solidFill>
                <a:latin typeface="Calibri" panose="020F0502020204030204"/>
                <a:ea typeface=""/>
                <a:cs typeface=""/>
              </a:rPr>
            </a:br>
            <a:r>
              <a:rPr lang="en-US" sz="2100" b="1" kern="1200" dirty="0">
                <a:solidFill>
                  <a:srgbClr val="0070C0"/>
                </a:solidFill>
                <a:latin typeface="Calibri" panose="020F0502020204030204"/>
                <a:ea typeface=""/>
                <a:cs typeface=""/>
              </a:rPr>
              <a:t>based on Latent Dirichlet Allocation</a:t>
            </a:r>
          </a:p>
        </p:txBody>
      </p:sp>
      <p:pic>
        <p:nvPicPr>
          <p:cNvPr id="3" name="Picture 2">
            <a:extLst>
              <a:ext uri="{FF2B5EF4-FFF2-40B4-BE49-F238E27FC236}">
                <a16:creationId xmlns:a16="http://schemas.microsoft.com/office/drawing/2014/main" id="{E7CC127F-BA7C-CD4F-9844-72A2AA4290B4}"/>
              </a:ext>
            </a:extLst>
          </p:cNvPr>
          <p:cNvPicPr>
            <a:picLocks noChangeAspect="1"/>
          </p:cNvPicPr>
          <p:nvPr/>
        </p:nvPicPr>
        <p:blipFill>
          <a:blip r:embed="rId2"/>
          <a:stretch>
            <a:fillRect/>
          </a:stretch>
        </p:blipFill>
        <p:spPr>
          <a:xfrm>
            <a:off x="543346" y="1114425"/>
            <a:ext cx="4179125" cy="3750182"/>
          </a:xfrm>
          <a:prstGeom prst="rect">
            <a:avLst/>
          </a:prstGeom>
        </p:spPr>
      </p:pic>
      <p:pic>
        <p:nvPicPr>
          <p:cNvPr id="4" name="Picture 3">
            <a:extLst>
              <a:ext uri="{FF2B5EF4-FFF2-40B4-BE49-F238E27FC236}">
                <a16:creationId xmlns:a16="http://schemas.microsoft.com/office/drawing/2014/main" id="{BFCE43FD-A879-E94D-BA0F-F7A33CC9461F}"/>
              </a:ext>
            </a:extLst>
          </p:cNvPr>
          <p:cNvPicPr>
            <a:picLocks noChangeAspect="1"/>
          </p:cNvPicPr>
          <p:nvPr/>
        </p:nvPicPr>
        <p:blipFill>
          <a:blip r:embed="rId3"/>
          <a:stretch>
            <a:fillRect/>
          </a:stretch>
        </p:blipFill>
        <p:spPr>
          <a:xfrm>
            <a:off x="5152603" y="1541715"/>
            <a:ext cx="3745435" cy="3145337"/>
          </a:xfrm>
          <a:prstGeom prst="rect">
            <a:avLst/>
          </a:prstGeom>
        </p:spPr>
      </p:pic>
      <p:sp>
        <p:nvSpPr>
          <p:cNvPr id="5" name="Rectangle 4"/>
          <p:cNvSpPr/>
          <p:nvPr/>
        </p:nvSpPr>
        <p:spPr>
          <a:xfrm>
            <a:off x="44686" y="4835723"/>
            <a:ext cx="9382697" cy="307777"/>
          </a:xfrm>
          <a:prstGeom prst="rect">
            <a:avLst/>
          </a:prstGeom>
        </p:spPr>
        <p:txBody>
          <a:bodyPr wrap="none">
            <a:spAutoFit/>
          </a:bodyPr>
          <a:lstStyle/>
          <a:p>
            <a:r>
              <a:rPr lang="en-US" dirty="0">
                <a:solidFill>
                  <a:srgbClr val="222222"/>
                </a:solidFill>
                <a:latin typeface="Arial" charset="0"/>
              </a:rPr>
              <a:t>[Zhang et al. ('19), </a:t>
            </a:r>
            <a:r>
              <a:rPr lang="en-US" dirty="0" err="1">
                <a:solidFill>
                  <a:srgbClr val="222222"/>
                </a:solidFill>
                <a:latin typeface="Arial" charset="0"/>
              </a:rPr>
              <a:t>biorxiv.org</a:t>
            </a:r>
            <a:r>
              <a:rPr lang="en-US" dirty="0">
                <a:solidFill>
                  <a:srgbClr val="222222"/>
                </a:solidFill>
                <a:latin typeface="Arial" charset="0"/>
              </a:rPr>
              <a:t>]                                                                                            </a:t>
            </a:r>
            <a:r>
              <a:rPr lang="en-US" dirty="0" err="1">
                <a:solidFill>
                  <a:srgbClr val="222222"/>
                </a:solidFill>
                <a:latin typeface="Arial" charset="0"/>
              </a:rPr>
              <a:t>Lectures.gersteinlab.org</a:t>
            </a:r>
            <a:endParaRPr lang="en-US" dirty="0"/>
          </a:p>
        </p:txBody>
      </p:sp>
    </p:spTree>
    <p:extLst>
      <p:ext uri="{BB962C8B-B14F-4D97-AF65-F5344CB8AC3E}">
        <p14:creationId xmlns:p14="http://schemas.microsoft.com/office/powerpoint/2010/main" val="91501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8"/>
          <p:cNvPicPr preferRelativeResize="0"/>
          <p:nvPr/>
        </p:nvPicPr>
        <p:blipFill>
          <a:blip r:embed="rId3">
            <a:alphaModFix/>
          </a:blip>
          <a:stretch>
            <a:fillRect/>
          </a:stretch>
        </p:blipFill>
        <p:spPr>
          <a:xfrm>
            <a:off x="364200" y="0"/>
            <a:ext cx="8112049" cy="5224100"/>
          </a:xfrm>
          <a:prstGeom prst="rect">
            <a:avLst/>
          </a:prstGeom>
          <a:noFill/>
          <a:ln>
            <a:noFill/>
          </a:ln>
        </p:spPr>
      </p:pic>
    </p:spTree>
    <p:extLst>
      <p:ext uri="{BB962C8B-B14F-4D97-AF65-F5344CB8AC3E}">
        <p14:creationId xmlns:p14="http://schemas.microsoft.com/office/powerpoint/2010/main" val="158805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92405-3024-4C42-8CB2-51F4FB635021}"/>
              </a:ext>
            </a:extLst>
          </p:cNvPr>
          <p:cNvSpPr/>
          <p:nvPr/>
        </p:nvSpPr>
        <p:spPr>
          <a:xfrm>
            <a:off x="8917424" y="2896949"/>
            <a:ext cx="420786" cy="2246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a:extLst>
              <a:ext uri="{FF2B5EF4-FFF2-40B4-BE49-F238E27FC236}">
                <a16:creationId xmlns:a16="http://schemas.microsoft.com/office/drawing/2014/main" id="{81C05C2B-33AC-7D46-A62C-80635C361D95}"/>
              </a:ext>
            </a:extLst>
          </p:cNvPr>
          <p:cNvPicPr>
            <a:picLocks noChangeAspect="1"/>
          </p:cNvPicPr>
          <p:nvPr/>
        </p:nvPicPr>
        <p:blipFill rotWithShape="1">
          <a:blip r:embed="rId2"/>
          <a:srcRect r="513"/>
          <a:stretch/>
        </p:blipFill>
        <p:spPr>
          <a:xfrm>
            <a:off x="1" y="594757"/>
            <a:ext cx="9002117" cy="3953987"/>
          </a:xfrm>
          <a:prstGeom prst="rect">
            <a:avLst/>
          </a:prstGeom>
        </p:spPr>
      </p:pic>
      <p:sp>
        <p:nvSpPr>
          <p:cNvPr id="4" name="Rectangle 3">
            <a:extLst>
              <a:ext uri="{FF2B5EF4-FFF2-40B4-BE49-F238E27FC236}">
                <a16:creationId xmlns:a16="http://schemas.microsoft.com/office/drawing/2014/main" id="{43C5B81A-A039-6B4F-9003-C1A58AAD1FD9}"/>
              </a:ext>
            </a:extLst>
          </p:cNvPr>
          <p:cNvSpPr/>
          <p:nvPr/>
        </p:nvSpPr>
        <p:spPr>
          <a:xfrm>
            <a:off x="44686" y="4835723"/>
            <a:ext cx="9382697" cy="307777"/>
          </a:xfrm>
          <a:prstGeom prst="rect">
            <a:avLst/>
          </a:prstGeom>
        </p:spPr>
        <p:txBody>
          <a:bodyPr wrap="none">
            <a:spAutoFit/>
          </a:bodyPr>
          <a:lstStyle/>
          <a:p>
            <a:r>
              <a:rPr lang="en-US" dirty="0">
                <a:solidFill>
                  <a:schemeClr val="bg1"/>
                </a:solidFill>
                <a:latin typeface="Arial" charset="0"/>
              </a:rPr>
              <a:t>[Zhang et al. ('19), </a:t>
            </a:r>
            <a:r>
              <a:rPr lang="en-US" dirty="0" err="1">
                <a:solidFill>
                  <a:schemeClr val="bg1"/>
                </a:solidFill>
                <a:latin typeface="Arial" charset="0"/>
              </a:rPr>
              <a:t>biorxiv.org</a:t>
            </a:r>
            <a:r>
              <a:rPr lang="en-US" dirty="0">
                <a:solidFill>
                  <a:schemeClr val="bg1"/>
                </a:solidFill>
                <a:latin typeface="Arial" charset="0"/>
              </a:rPr>
              <a:t>]  </a:t>
            </a:r>
            <a:r>
              <a:rPr lang="en-US" dirty="0">
                <a:solidFill>
                  <a:srgbClr val="222222"/>
                </a:solidFill>
                <a:latin typeface="Arial" charset="0"/>
              </a:rPr>
              <a:t>                                                                                          </a:t>
            </a:r>
            <a:r>
              <a:rPr lang="en-US" dirty="0" err="1">
                <a:solidFill>
                  <a:srgbClr val="222222"/>
                </a:solidFill>
                <a:latin typeface="Arial" charset="0"/>
              </a:rPr>
              <a:t>Lectures.gersteinlab.org</a:t>
            </a:r>
            <a:endParaRPr lang="en-US" dirty="0"/>
          </a:p>
        </p:txBody>
      </p:sp>
      <p:sp>
        <p:nvSpPr>
          <p:cNvPr id="5" name="Rectangle 4">
            <a:extLst>
              <a:ext uri="{FF2B5EF4-FFF2-40B4-BE49-F238E27FC236}">
                <a16:creationId xmlns:a16="http://schemas.microsoft.com/office/drawing/2014/main" id="{054F6B6D-8C87-894A-BCB2-65D582478A5C}"/>
              </a:ext>
            </a:extLst>
          </p:cNvPr>
          <p:cNvSpPr/>
          <p:nvPr/>
        </p:nvSpPr>
        <p:spPr>
          <a:xfrm>
            <a:off x="0" y="4834501"/>
            <a:ext cx="4249881" cy="307777"/>
          </a:xfrm>
          <a:prstGeom prst="rect">
            <a:avLst/>
          </a:prstGeom>
        </p:spPr>
        <p:txBody>
          <a:bodyPr wrap="none">
            <a:spAutoFit/>
          </a:bodyPr>
          <a:lstStyle/>
          <a:p>
            <a:r>
              <a:rPr lang="en-US" dirty="0">
                <a:solidFill>
                  <a:schemeClr val="tx1">
                    <a:lumMod val="50000"/>
                    <a:lumOff val="50000"/>
                  </a:schemeClr>
                </a:solidFill>
                <a:latin typeface="Arial" charset="0"/>
              </a:rPr>
              <a:t>[Zhang et al. (‘20), </a:t>
            </a:r>
            <a:r>
              <a:rPr lang="en-US" dirty="0" err="1">
                <a:solidFill>
                  <a:schemeClr val="tx1">
                    <a:lumMod val="50000"/>
                    <a:lumOff val="50000"/>
                  </a:schemeClr>
                </a:solidFill>
                <a:latin typeface="Arial" charset="0"/>
              </a:rPr>
              <a:t>biorxiv</a:t>
            </a:r>
            <a:r>
              <a:rPr lang="en-US" dirty="0">
                <a:solidFill>
                  <a:schemeClr val="tx1">
                    <a:lumMod val="50000"/>
                    <a:lumOff val="50000"/>
                  </a:schemeClr>
                </a:solidFill>
                <a:latin typeface="Arial" charset="0"/>
              </a:rPr>
              <a:t> + Nat. Comm. (in press)]</a:t>
            </a:r>
            <a:endParaRPr lang="en-US" dirty="0">
              <a:solidFill>
                <a:schemeClr val="tx1">
                  <a:lumMod val="50000"/>
                  <a:lumOff val="50000"/>
                </a:schemeClr>
              </a:solidFill>
            </a:endParaRPr>
          </a:p>
        </p:txBody>
      </p:sp>
    </p:spTree>
    <p:extLst>
      <p:ext uri="{BB962C8B-B14F-4D97-AF65-F5344CB8AC3E}">
        <p14:creationId xmlns:p14="http://schemas.microsoft.com/office/powerpoint/2010/main" val="1605459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6718377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extLst>
      <p:ext uri="{BB962C8B-B14F-4D97-AF65-F5344CB8AC3E}">
        <p14:creationId xmlns:p14="http://schemas.microsoft.com/office/powerpoint/2010/main" val="64270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extLst>
      <p:ext uri="{BB962C8B-B14F-4D97-AF65-F5344CB8AC3E}">
        <p14:creationId xmlns:p14="http://schemas.microsoft.com/office/powerpoint/2010/main" val="22050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1E738-356D-3C49-9E7C-8361ADDBB54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7984" y="0"/>
            <a:ext cx="6032090" cy="5268791"/>
          </a:xfrm>
          <a:prstGeom prst="rect">
            <a:avLst/>
          </a:prstGeom>
        </p:spPr>
      </p:pic>
      <p:sp>
        <p:nvSpPr>
          <p:cNvPr id="5" name="TextBox 4"/>
          <p:cNvSpPr txBox="1"/>
          <p:nvPr/>
        </p:nvSpPr>
        <p:spPr>
          <a:xfrm>
            <a:off x="6408172" y="3392568"/>
            <a:ext cx="2197508" cy="1323439"/>
          </a:xfrm>
          <a:prstGeom prst="rect">
            <a:avLst/>
          </a:prstGeom>
          <a:noFill/>
        </p:spPr>
        <p:txBody>
          <a:bodyPr wrap="square" rtlCol="0">
            <a:spAutoFit/>
          </a:bodyPr>
          <a:lstStyle/>
          <a:p>
            <a:r>
              <a:rPr lang="en-US" sz="2000" u="sng" dirty="0">
                <a:uFill>
                  <a:solidFill>
                    <a:srgbClr val="FF0000"/>
                  </a:solidFill>
                </a:uFill>
              </a:rPr>
              <a:t>What if matching a cancer cure to our genetic code was just as easy</a:t>
            </a:r>
          </a:p>
        </p:txBody>
      </p:sp>
      <p:sp>
        <p:nvSpPr>
          <p:cNvPr id="6" name="Title 5"/>
          <p:cNvSpPr>
            <a:spLocks noGrp="1"/>
          </p:cNvSpPr>
          <p:nvPr>
            <p:ph type="title"/>
          </p:nvPr>
        </p:nvSpPr>
        <p:spPr>
          <a:xfrm>
            <a:off x="6374988" y="339211"/>
            <a:ext cx="2263877" cy="857400"/>
          </a:xfrm>
        </p:spPr>
        <p:txBody>
          <a:bodyPr/>
          <a:lstStyle/>
          <a:p>
            <a:r>
              <a:rPr lang="en-US" dirty="0"/>
              <a:t>Much Interest in Precision Oncology</a:t>
            </a:r>
          </a:p>
        </p:txBody>
      </p:sp>
      <p:sp>
        <p:nvSpPr>
          <p:cNvPr id="7" name="Text Placeholder 6"/>
          <p:cNvSpPr>
            <a:spLocks noGrp="1"/>
          </p:cNvSpPr>
          <p:nvPr>
            <p:ph type="body" idx="1"/>
          </p:nvPr>
        </p:nvSpPr>
        <p:spPr>
          <a:xfrm>
            <a:off x="6091081" y="1402770"/>
            <a:ext cx="2831691" cy="1935726"/>
          </a:xfrm>
        </p:spPr>
        <p:txBody>
          <a:bodyPr/>
          <a:lstStyle/>
          <a:p>
            <a:r>
              <a:rPr lang="en-US" sz="1800" dirty="0"/>
              <a:t> Analysis of the exact somatic mutations in a individual</a:t>
            </a:r>
          </a:p>
          <a:p>
            <a:r>
              <a:rPr lang="en-US" sz="1800" dirty="0"/>
              <a:t> Highlighting key mutations</a:t>
            </a:r>
          </a:p>
          <a:p>
            <a:r>
              <a:rPr lang="en-US" sz="1800" dirty="0"/>
              <a:t> Targeting treatment</a:t>
            </a:r>
          </a:p>
          <a:p>
            <a:endParaRPr lang="en-US" sz="1800" dirty="0"/>
          </a:p>
        </p:txBody>
      </p:sp>
      <p:cxnSp>
        <p:nvCxnSpPr>
          <p:cNvPr id="11" name="Straight Connector 10"/>
          <p:cNvCxnSpPr/>
          <p:nvPr/>
        </p:nvCxnSpPr>
        <p:spPr>
          <a:xfrm>
            <a:off x="5014458" y="4572000"/>
            <a:ext cx="4277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0226" y="4748981"/>
            <a:ext cx="24777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611761" y="3923071"/>
            <a:ext cx="877530" cy="648929"/>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08172" y="4689563"/>
            <a:ext cx="1824387" cy="461665"/>
          </a:xfrm>
          <a:prstGeom prst="rect">
            <a:avLst/>
          </a:prstGeom>
        </p:spPr>
        <p:txBody>
          <a:bodyPr wrap="square">
            <a:spAutoFit/>
          </a:bodyPr>
          <a:lstStyle/>
          <a:p>
            <a:r>
              <a:rPr lang="en-US" sz="800" dirty="0">
                <a:solidFill>
                  <a:schemeClr val="tx1">
                    <a:lumMod val="50000"/>
                    <a:lumOff val="50000"/>
                  </a:schemeClr>
                </a:solidFill>
              </a:rPr>
              <a:t>https://obamawhitehouse.archives.gov/blog/2016/02/25/precision-medicine-health-care-tailored-you</a:t>
            </a:r>
          </a:p>
        </p:txBody>
      </p:sp>
    </p:spTree>
    <p:extLst>
      <p:ext uri="{BB962C8B-B14F-4D97-AF65-F5344CB8AC3E}">
        <p14:creationId xmlns:p14="http://schemas.microsoft.com/office/powerpoint/2010/main" val="1608252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extLst>
      <p:ext uri="{BB962C8B-B14F-4D97-AF65-F5344CB8AC3E}">
        <p14:creationId xmlns:p14="http://schemas.microsoft.com/office/powerpoint/2010/main" val="1311689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extLst>
      <p:ext uri="{BB962C8B-B14F-4D97-AF65-F5344CB8AC3E}">
        <p14:creationId xmlns:p14="http://schemas.microsoft.com/office/powerpoint/2010/main" val="1101670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3">
            <a:extLst>
              <a:ext uri="{FF2B5EF4-FFF2-40B4-BE49-F238E27FC236}">
                <a16:creationId xmlns:a16="http://schemas.microsoft.com/office/drawing/2014/main" id="{8609FC8F-91A2-F14C-A0DC-ED0889197D97}"/>
              </a:ext>
            </a:extLst>
          </p:cNvPr>
          <p:cNvSpPr txBox="1">
            <a:spLocks/>
          </p:cNvSpPr>
          <p:nvPr/>
        </p:nvSpPr>
        <p:spPr bwMode="auto">
          <a:xfrm>
            <a:off x="1257300" y="307853"/>
            <a:ext cx="6515100" cy="273413"/>
          </a:xfrm>
          <a:prstGeom prst="rect">
            <a:avLst/>
          </a:prstGeom>
          <a:noFill/>
          <a:ln>
            <a:noFill/>
          </a:ln>
        </p:spPr>
        <p:txBody>
          <a:bodyPr lIns="68527" tIns="34264" rIns="68527" bIns="34264"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100" b="1" kern="1200" dirty="0">
                <a:solidFill>
                  <a:srgbClr val="0070C0"/>
                </a:solidFill>
                <a:latin typeface="Calibri" panose="020F0502020204030204"/>
                <a:cs typeface=""/>
              </a:rPr>
              <a:t>violation of the constant mutation rate assumption</a:t>
            </a:r>
          </a:p>
        </p:txBody>
      </p:sp>
      <p:grpSp>
        <p:nvGrpSpPr>
          <p:cNvPr id="5" name="Group 4">
            <a:extLst>
              <a:ext uri="{FF2B5EF4-FFF2-40B4-BE49-F238E27FC236}">
                <a16:creationId xmlns:a16="http://schemas.microsoft.com/office/drawing/2014/main" id="{ACA28BB2-39CF-4C41-8653-CCBFCD578DA9}"/>
              </a:ext>
            </a:extLst>
          </p:cNvPr>
          <p:cNvGrpSpPr/>
          <p:nvPr/>
        </p:nvGrpSpPr>
        <p:grpSpPr>
          <a:xfrm>
            <a:off x="1131460" y="800101"/>
            <a:ext cx="3149845" cy="1850475"/>
            <a:chOff x="394827" y="966455"/>
            <a:chExt cx="4199792" cy="2467300"/>
          </a:xfrm>
        </p:grpSpPr>
        <p:pic>
          <p:nvPicPr>
            <p:cNvPr id="11" name="Picture 10">
              <a:extLst>
                <a:ext uri="{FF2B5EF4-FFF2-40B4-BE49-F238E27FC236}">
                  <a16:creationId xmlns:a16="http://schemas.microsoft.com/office/drawing/2014/main" id="{782FE2ED-5D3C-4B44-A6BA-CEAF1914BF79}"/>
                </a:ext>
              </a:extLst>
            </p:cNvPr>
            <p:cNvPicPr>
              <a:picLocks noChangeAspect="1"/>
            </p:cNvPicPr>
            <p:nvPr/>
          </p:nvPicPr>
          <p:blipFill>
            <a:blip r:embed="rId3"/>
            <a:stretch>
              <a:fillRect/>
            </a:stretch>
          </p:blipFill>
          <p:spPr>
            <a:xfrm>
              <a:off x="533400" y="966455"/>
              <a:ext cx="4061219" cy="2467300"/>
            </a:xfrm>
            <a:prstGeom prst="rect">
              <a:avLst/>
            </a:prstGeom>
          </p:spPr>
        </p:pic>
        <p:sp>
          <p:nvSpPr>
            <p:cNvPr id="12" name="TextBox 11">
              <a:extLst>
                <a:ext uri="{FF2B5EF4-FFF2-40B4-BE49-F238E27FC236}">
                  <a16:creationId xmlns:a16="http://schemas.microsoft.com/office/drawing/2014/main" id="{6D2E12A2-B271-A043-AC71-E3968F2ABF27}"/>
                </a:ext>
              </a:extLst>
            </p:cNvPr>
            <p:cNvSpPr txBox="1"/>
            <p:nvPr/>
          </p:nvSpPr>
          <p:spPr>
            <a:xfrm rot="16200000">
              <a:off x="-255778" y="2030830"/>
              <a:ext cx="1639765" cy="338555"/>
            </a:xfrm>
            <a:prstGeom prst="rect">
              <a:avLst/>
            </a:prstGeom>
            <a:noFill/>
          </p:spPr>
          <p:txBody>
            <a:bodyPr wrap="none" rtlCol="0">
              <a:spAutoFit/>
            </a:bodyPr>
            <a:lstStyle/>
            <a:p>
              <a:r>
                <a:rPr lang="en-US" sz="1050" kern="1200" dirty="0" err="1">
                  <a:solidFill>
                    <a:prstClr val="black"/>
                  </a:solidFill>
                  <a:latin typeface="Calibri" panose="020F0502020204030204"/>
                  <a:ea typeface=""/>
                  <a:cs typeface=""/>
                </a:rPr>
                <a:t>mut</a:t>
              </a:r>
              <a:r>
                <a:rPr lang="en-US" sz="1050" kern="1200" dirty="0">
                  <a:solidFill>
                    <a:prstClr val="black"/>
                  </a:solidFill>
                  <a:latin typeface="Calibri" panose="020F0502020204030204"/>
                  <a:ea typeface=""/>
                  <a:cs typeface=""/>
                </a:rPr>
                <a:t>. rate. per </a:t>
              </a:r>
              <a:r>
                <a:rPr lang="en-US" sz="1050" kern="1200" dirty="0" err="1">
                  <a:solidFill>
                    <a:prstClr val="black"/>
                  </a:solidFill>
                  <a:latin typeface="Calibri" panose="020F0502020204030204"/>
                  <a:ea typeface=""/>
                  <a:cs typeface=""/>
                </a:rPr>
                <a:t>Mbp</a:t>
              </a:r>
              <a:endParaRPr lang="en-US" sz="1050" kern="1200" dirty="0">
                <a:solidFill>
                  <a:prstClr val="black"/>
                </a:solidFill>
                <a:latin typeface="Calibri" panose="020F0502020204030204"/>
                <a:ea typeface=""/>
                <a:cs typeface=""/>
              </a:endParaRPr>
            </a:p>
          </p:txBody>
        </p:sp>
      </p:grpSp>
      <p:grpSp>
        <p:nvGrpSpPr>
          <p:cNvPr id="4" name="Group 3">
            <a:extLst>
              <a:ext uri="{FF2B5EF4-FFF2-40B4-BE49-F238E27FC236}">
                <a16:creationId xmlns:a16="http://schemas.microsoft.com/office/drawing/2014/main" id="{9B38D5DF-0CB9-854C-93C6-00747D97193E}"/>
              </a:ext>
            </a:extLst>
          </p:cNvPr>
          <p:cNvGrpSpPr/>
          <p:nvPr/>
        </p:nvGrpSpPr>
        <p:grpSpPr>
          <a:xfrm>
            <a:off x="1131462" y="2800352"/>
            <a:ext cx="3104598" cy="1735421"/>
            <a:chOff x="394827" y="4010705"/>
            <a:chExt cx="4139465" cy="2313895"/>
          </a:xfrm>
        </p:grpSpPr>
        <p:grpSp>
          <p:nvGrpSpPr>
            <p:cNvPr id="3" name="Group 2">
              <a:extLst>
                <a:ext uri="{FF2B5EF4-FFF2-40B4-BE49-F238E27FC236}">
                  <a16:creationId xmlns:a16="http://schemas.microsoft.com/office/drawing/2014/main" id="{EA823DE0-BA49-B242-BDCA-29B4203F4FEE}"/>
                </a:ext>
              </a:extLst>
            </p:cNvPr>
            <p:cNvGrpSpPr/>
            <p:nvPr/>
          </p:nvGrpSpPr>
          <p:grpSpPr>
            <a:xfrm>
              <a:off x="877824" y="4010705"/>
              <a:ext cx="3656468" cy="2313895"/>
              <a:chOff x="846060" y="4100852"/>
              <a:chExt cx="3656468" cy="2313895"/>
            </a:xfrm>
          </p:grpSpPr>
          <p:grpSp>
            <p:nvGrpSpPr>
              <p:cNvPr id="2" name="Group 1">
                <a:extLst>
                  <a:ext uri="{FF2B5EF4-FFF2-40B4-BE49-F238E27FC236}">
                    <a16:creationId xmlns:a16="http://schemas.microsoft.com/office/drawing/2014/main" id="{4F2E3607-A172-864F-9382-6706AF105FC8}"/>
                  </a:ext>
                </a:extLst>
              </p:cNvPr>
              <p:cNvGrpSpPr/>
              <p:nvPr/>
            </p:nvGrpSpPr>
            <p:grpSpPr>
              <a:xfrm>
                <a:off x="956345" y="4343400"/>
                <a:ext cx="3435898" cy="1990176"/>
                <a:chOff x="2500569" y="4447401"/>
                <a:chExt cx="3435898" cy="1990176"/>
              </a:xfrm>
            </p:grpSpPr>
            <p:pic>
              <p:nvPicPr>
                <p:cNvPr id="162" name="Picture 161" descr="co-change.1000000.Liver-HCC.pdf">
                  <a:extLst>
                    <a:ext uri="{FF2B5EF4-FFF2-40B4-BE49-F238E27FC236}">
                      <a16:creationId xmlns:a16="http://schemas.microsoft.com/office/drawing/2014/main" id="{6E7490F3-45E0-B043-888B-0164D2C061A9}"/>
                    </a:ext>
                  </a:extLst>
                </p:cNvPr>
                <p:cNvPicPr>
                  <a:picLocks noChangeAspect="1"/>
                </p:cNvPicPr>
                <p:nvPr/>
              </p:nvPicPr>
              <p:blipFill rotWithShape="1">
                <a:blip r:embed="rId4">
                  <a:extLst>
                    <a:ext uri="{28A0092B-C50C-407E-A947-70E740481C1C}">
                      <a14:useLocalDpi xmlns:a14="http://schemas.microsoft.com/office/drawing/2010/main" val="0"/>
                    </a:ext>
                  </a:extLst>
                </a:blip>
                <a:srcRect l="9579" t="6558" r="12022" b="69687"/>
                <a:stretch/>
              </p:blipFill>
              <p:spPr>
                <a:xfrm>
                  <a:off x="2553201" y="4572206"/>
                  <a:ext cx="3330635" cy="504593"/>
                </a:xfrm>
                <a:prstGeom prst="rect">
                  <a:avLst/>
                </a:prstGeom>
              </p:spPr>
            </p:pic>
            <p:pic>
              <p:nvPicPr>
                <p:cNvPr id="163" name="Picture 162" descr="co-change.1000000.Liver-HCC.pdf">
                  <a:extLst>
                    <a:ext uri="{FF2B5EF4-FFF2-40B4-BE49-F238E27FC236}">
                      <a16:creationId xmlns:a16="http://schemas.microsoft.com/office/drawing/2014/main" id="{5793749A-0A3C-1A45-B898-9B68B2F8D503}"/>
                    </a:ext>
                  </a:extLst>
                </p:cNvPr>
                <p:cNvPicPr>
                  <a:picLocks noChangeAspect="1"/>
                </p:cNvPicPr>
                <p:nvPr/>
              </p:nvPicPr>
              <p:blipFill rotWithShape="1">
                <a:blip r:embed="rId4">
                  <a:extLst>
                    <a:ext uri="{28A0092B-C50C-407E-A947-70E740481C1C}">
                      <a14:useLocalDpi xmlns:a14="http://schemas.microsoft.com/office/drawing/2010/main" val="0"/>
                    </a:ext>
                  </a:extLst>
                </a:blip>
                <a:srcRect l="9579" t="63647" r="12355"/>
                <a:stretch/>
              </p:blipFill>
              <p:spPr>
                <a:xfrm>
                  <a:off x="2500569" y="5637580"/>
                  <a:ext cx="3435898" cy="799997"/>
                </a:xfrm>
                <a:prstGeom prst="rect">
                  <a:avLst/>
                </a:prstGeom>
              </p:spPr>
            </p:pic>
            <p:sp>
              <p:nvSpPr>
                <p:cNvPr id="164" name="TextBox 163">
                  <a:extLst>
                    <a:ext uri="{FF2B5EF4-FFF2-40B4-BE49-F238E27FC236}">
                      <a16:creationId xmlns:a16="http://schemas.microsoft.com/office/drawing/2014/main" id="{6AFBF2FB-75B7-A64F-9980-0AA4B895F7CC}"/>
                    </a:ext>
                  </a:extLst>
                </p:cNvPr>
                <p:cNvSpPr txBox="1"/>
                <p:nvPr/>
              </p:nvSpPr>
              <p:spPr>
                <a:xfrm>
                  <a:off x="3378865" y="4447401"/>
                  <a:ext cx="1753045" cy="307776"/>
                </a:xfrm>
                <a:prstGeom prst="rect">
                  <a:avLst/>
                </a:prstGeom>
                <a:noFill/>
                <a:ln w="12700">
                  <a:noFill/>
                </a:ln>
              </p:spPr>
              <p:txBody>
                <a:bodyPr wrap="none" rtlCol="0">
                  <a:spAutoFit/>
                </a:bodyPr>
                <a:lstStyle/>
                <a:p>
                  <a:r>
                    <a:rPr lang="en-US" sz="900" kern="1200" dirty="0">
                      <a:solidFill>
                        <a:srgbClr val="FF0000"/>
                      </a:solidFill>
                      <a:latin typeface="Calibri" panose="020F0502020204030204"/>
                      <a:ea typeface=""/>
                      <a:cs typeface=""/>
                    </a:rPr>
                    <a:t>rep. timing </a:t>
                  </a:r>
                  <a:r>
                    <a:rPr lang="en-US" sz="900" kern="1200" dirty="0">
                      <a:solidFill>
                        <a:prstClr val="black"/>
                      </a:solidFill>
                      <a:latin typeface="Calibri" panose="020F0502020204030204"/>
                      <a:ea typeface=""/>
                      <a:cs typeface=""/>
                    </a:rPr>
                    <a:t>vs. </a:t>
                  </a:r>
                  <a:r>
                    <a:rPr lang="en-US" sz="900" kern="1200" dirty="0" err="1">
                      <a:solidFill>
                        <a:prstClr val="black"/>
                      </a:solidFill>
                      <a:latin typeface="Calibri" panose="020F0502020204030204"/>
                      <a:ea typeface=""/>
                      <a:cs typeface=""/>
                    </a:rPr>
                    <a:t>mut</a:t>
                  </a:r>
                  <a:r>
                    <a:rPr lang="en-US" sz="900" kern="1200" dirty="0">
                      <a:solidFill>
                        <a:prstClr val="black"/>
                      </a:solidFill>
                      <a:latin typeface="Calibri" panose="020F0502020204030204"/>
                      <a:ea typeface=""/>
                      <a:cs typeface=""/>
                    </a:rPr>
                    <a:t>. rate</a:t>
                  </a:r>
                </a:p>
              </p:txBody>
            </p:sp>
            <p:sp>
              <p:nvSpPr>
                <p:cNvPr id="165" name="TextBox 164">
                  <a:extLst>
                    <a:ext uri="{FF2B5EF4-FFF2-40B4-BE49-F238E27FC236}">
                      <a16:creationId xmlns:a16="http://schemas.microsoft.com/office/drawing/2014/main" id="{DCE11514-824F-0643-AF0F-7F71B0E10380}"/>
                    </a:ext>
                  </a:extLst>
                </p:cNvPr>
                <p:cNvSpPr txBox="1"/>
                <p:nvPr/>
              </p:nvSpPr>
              <p:spPr>
                <a:xfrm>
                  <a:off x="3081636" y="5486400"/>
                  <a:ext cx="2345086" cy="307776"/>
                </a:xfrm>
                <a:prstGeom prst="rect">
                  <a:avLst/>
                </a:prstGeom>
                <a:noFill/>
                <a:ln w="12700">
                  <a:noFill/>
                </a:ln>
              </p:spPr>
              <p:txBody>
                <a:bodyPr wrap="none" rtlCol="0">
                  <a:spAutoFit/>
                </a:bodyPr>
                <a:lstStyle/>
                <a:p>
                  <a:r>
                    <a:rPr lang="en-US" sz="900" kern="1200" dirty="0">
                      <a:solidFill>
                        <a:srgbClr val="0432FF"/>
                      </a:solidFill>
                      <a:latin typeface="Calibri" panose="020F0502020204030204"/>
                      <a:ea typeface=""/>
                      <a:cs typeface=""/>
                    </a:rPr>
                    <a:t>chromatin openness </a:t>
                  </a:r>
                  <a:r>
                    <a:rPr lang="en-US" sz="900" kern="1200" dirty="0">
                      <a:solidFill>
                        <a:prstClr val="black"/>
                      </a:solidFill>
                      <a:latin typeface="Calibri" panose="020F0502020204030204"/>
                      <a:ea typeface=""/>
                      <a:cs typeface=""/>
                    </a:rPr>
                    <a:t>vs. </a:t>
                  </a:r>
                  <a:r>
                    <a:rPr lang="en-US" sz="900" kern="1200" dirty="0" err="1">
                      <a:solidFill>
                        <a:prstClr val="black"/>
                      </a:solidFill>
                      <a:latin typeface="Calibri" panose="020F0502020204030204"/>
                      <a:ea typeface=""/>
                      <a:cs typeface=""/>
                    </a:rPr>
                    <a:t>mut</a:t>
                  </a:r>
                  <a:r>
                    <a:rPr lang="en-US" sz="900" kern="1200" dirty="0">
                      <a:solidFill>
                        <a:prstClr val="black"/>
                      </a:solidFill>
                      <a:latin typeface="Calibri" panose="020F0502020204030204"/>
                      <a:ea typeface=""/>
                      <a:cs typeface=""/>
                    </a:rPr>
                    <a:t>. rate</a:t>
                  </a:r>
                </a:p>
              </p:txBody>
            </p:sp>
          </p:grpSp>
          <p:sp>
            <p:nvSpPr>
              <p:cNvPr id="41" name="Rectangle 40">
                <a:extLst>
                  <a:ext uri="{FF2B5EF4-FFF2-40B4-BE49-F238E27FC236}">
                    <a16:creationId xmlns:a16="http://schemas.microsoft.com/office/drawing/2014/main" id="{FD1FDAD3-2D2C-6943-B7D1-F9C8B4DEBF0B}"/>
                  </a:ext>
                </a:extLst>
              </p:cNvPr>
              <p:cNvSpPr/>
              <p:nvPr/>
            </p:nvSpPr>
            <p:spPr>
              <a:xfrm>
                <a:off x="846060" y="4100852"/>
                <a:ext cx="3656468" cy="2313895"/>
              </a:xfrm>
              <a:prstGeom prst="rect">
                <a:avLst/>
              </a:prstGeom>
              <a:ln w="9525">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grpSp>
        <p:sp>
          <p:nvSpPr>
            <p:cNvPr id="67" name="TextBox 66">
              <a:extLst>
                <a:ext uri="{FF2B5EF4-FFF2-40B4-BE49-F238E27FC236}">
                  <a16:creationId xmlns:a16="http://schemas.microsoft.com/office/drawing/2014/main" id="{8E9AF9F4-0D4F-2146-BB06-9203083CB229}"/>
                </a:ext>
              </a:extLst>
            </p:cNvPr>
            <p:cNvSpPr txBox="1"/>
            <p:nvPr/>
          </p:nvSpPr>
          <p:spPr>
            <a:xfrm rot="16200000">
              <a:off x="-255778" y="4998376"/>
              <a:ext cx="1639766" cy="338555"/>
            </a:xfrm>
            <a:prstGeom prst="rect">
              <a:avLst/>
            </a:prstGeom>
            <a:noFill/>
          </p:spPr>
          <p:txBody>
            <a:bodyPr wrap="none" rtlCol="0">
              <a:spAutoFit/>
            </a:bodyPr>
            <a:lstStyle/>
            <a:p>
              <a:r>
                <a:rPr lang="en-US" sz="1050" kern="1200" dirty="0" err="1">
                  <a:solidFill>
                    <a:prstClr val="black"/>
                  </a:solidFill>
                  <a:latin typeface="Calibri" panose="020F0502020204030204"/>
                  <a:ea typeface=""/>
                  <a:cs typeface=""/>
                </a:rPr>
                <a:t>mut</a:t>
              </a:r>
              <a:r>
                <a:rPr lang="en-US" sz="1050" kern="1200" dirty="0">
                  <a:solidFill>
                    <a:prstClr val="black"/>
                  </a:solidFill>
                  <a:latin typeface="Calibri" panose="020F0502020204030204"/>
                  <a:ea typeface=""/>
                  <a:cs typeface=""/>
                </a:rPr>
                <a:t>. rate. per </a:t>
              </a:r>
              <a:r>
                <a:rPr lang="en-US" sz="1050" kern="1200" dirty="0" err="1">
                  <a:solidFill>
                    <a:prstClr val="black"/>
                  </a:solidFill>
                  <a:latin typeface="Calibri" panose="020F0502020204030204"/>
                  <a:ea typeface=""/>
                  <a:cs typeface=""/>
                </a:rPr>
                <a:t>Mbp</a:t>
              </a:r>
              <a:endParaRPr lang="en-US" sz="1050" kern="1200" dirty="0">
                <a:solidFill>
                  <a:prstClr val="black"/>
                </a:solidFill>
                <a:latin typeface="Calibri" panose="020F0502020204030204"/>
                <a:ea typeface=""/>
                <a:cs typeface=""/>
              </a:endParaRPr>
            </a:p>
          </p:txBody>
        </p:sp>
      </p:grpSp>
      <p:grpSp>
        <p:nvGrpSpPr>
          <p:cNvPr id="64" name="Group 63">
            <a:extLst>
              <a:ext uri="{FF2B5EF4-FFF2-40B4-BE49-F238E27FC236}">
                <a16:creationId xmlns:a16="http://schemas.microsoft.com/office/drawing/2014/main" id="{9B0A5D1C-BEE3-D840-9980-554F00BA1574}"/>
              </a:ext>
            </a:extLst>
          </p:cNvPr>
          <p:cNvGrpSpPr/>
          <p:nvPr/>
        </p:nvGrpSpPr>
        <p:grpSpPr>
          <a:xfrm>
            <a:off x="1730766" y="685802"/>
            <a:ext cx="5591899" cy="1813135"/>
            <a:chOff x="783685" y="914400"/>
            <a:chExt cx="7455865" cy="2417513"/>
          </a:xfrm>
        </p:grpSpPr>
        <p:sp>
          <p:nvSpPr>
            <p:cNvPr id="16" name="TextBox 15">
              <a:extLst>
                <a:ext uri="{FF2B5EF4-FFF2-40B4-BE49-F238E27FC236}">
                  <a16:creationId xmlns:a16="http://schemas.microsoft.com/office/drawing/2014/main" id="{4333E4C5-3C32-574A-9723-CD91340F510A}"/>
                </a:ext>
              </a:extLst>
            </p:cNvPr>
            <p:cNvSpPr txBox="1"/>
            <p:nvPr/>
          </p:nvSpPr>
          <p:spPr>
            <a:xfrm>
              <a:off x="5039150" y="914400"/>
              <a:ext cx="3200400" cy="228600"/>
            </a:xfrm>
            <a:prstGeom prst="rect">
              <a:avLst/>
            </a:prstGeom>
            <a:solidFill>
              <a:schemeClr val="accent5">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across tumor</a:t>
              </a:r>
            </a:p>
          </p:txBody>
        </p:sp>
        <p:sp>
          <p:nvSpPr>
            <p:cNvPr id="17" name="Oval 16">
              <a:extLst>
                <a:ext uri="{FF2B5EF4-FFF2-40B4-BE49-F238E27FC236}">
                  <a16:creationId xmlns:a16="http://schemas.microsoft.com/office/drawing/2014/main" id="{984F1D12-BB18-9D40-A6ED-3DAD70334B7B}"/>
                </a:ext>
              </a:extLst>
            </p:cNvPr>
            <p:cNvSpPr/>
            <p:nvPr/>
          </p:nvSpPr>
          <p:spPr>
            <a:xfrm>
              <a:off x="1656373" y="1409172"/>
              <a:ext cx="636623" cy="1922741"/>
            </a:xfrm>
            <a:prstGeom prst="ellipse">
              <a:avLst/>
            </a:prstGeom>
            <a:solidFill>
              <a:schemeClr val="accent1">
                <a:lumMod val="75000"/>
                <a:alpha val="38000"/>
              </a:schemeClr>
            </a:solidFill>
            <a:ln w="190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cxnSp>
          <p:nvCxnSpPr>
            <p:cNvPr id="19" name="Straight Arrow Connector 18">
              <a:extLst>
                <a:ext uri="{FF2B5EF4-FFF2-40B4-BE49-F238E27FC236}">
                  <a16:creationId xmlns:a16="http://schemas.microsoft.com/office/drawing/2014/main" id="{1351DD92-67F5-FB4B-8BBA-D11EFD48E927}"/>
                </a:ext>
              </a:extLst>
            </p:cNvPr>
            <p:cNvCxnSpPr>
              <a:cxnSpLocks/>
              <a:stCxn id="17" idx="0"/>
              <a:endCxn id="16" idx="1"/>
            </p:cNvCxnSpPr>
            <p:nvPr/>
          </p:nvCxnSpPr>
          <p:spPr>
            <a:xfrm flipV="1">
              <a:off x="1974685" y="1028700"/>
              <a:ext cx="3064465" cy="380472"/>
            </a:xfrm>
            <a:prstGeom prst="straightConnector1">
              <a:avLst/>
            </a:prstGeom>
            <a:ln w="19050" cmpd="sng">
              <a:solidFill>
                <a:schemeClr val="accent1">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9C1E3258-96CD-EA49-A7F3-00A47C15D8C4}"/>
                </a:ext>
              </a:extLst>
            </p:cNvPr>
            <p:cNvSpPr/>
            <p:nvPr/>
          </p:nvSpPr>
          <p:spPr>
            <a:xfrm>
              <a:off x="783685" y="1958655"/>
              <a:ext cx="454826" cy="1072245"/>
            </a:xfrm>
            <a:prstGeom prst="ellipse">
              <a:avLst/>
            </a:prstGeom>
            <a:solidFill>
              <a:schemeClr val="accent1">
                <a:lumMod val="75000"/>
                <a:alpha val="38000"/>
              </a:schemeClr>
            </a:solidFill>
            <a:ln w="19050">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cxnSp>
          <p:nvCxnSpPr>
            <p:cNvPr id="75" name="Straight Arrow Connector 74">
              <a:extLst>
                <a:ext uri="{FF2B5EF4-FFF2-40B4-BE49-F238E27FC236}">
                  <a16:creationId xmlns:a16="http://schemas.microsoft.com/office/drawing/2014/main" id="{33BBD927-AFBF-204E-A0AF-A1C289777138}"/>
                </a:ext>
              </a:extLst>
            </p:cNvPr>
            <p:cNvCxnSpPr>
              <a:cxnSpLocks/>
              <a:endCxn id="16" idx="1"/>
            </p:cNvCxnSpPr>
            <p:nvPr/>
          </p:nvCxnSpPr>
          <p:spPr>
            <a:xfrm flipV="1">
              <a:off x="1011098" y="1028700"/>
              <a:ext cx="4028052" cy="927174"/>
            </a:xfrm>
            <a:prstGeom prst="straightConnector1">
              <a:avLst/>
            </a:prstGeom>
            <a:ln w="19050" cmpd="sng">
              <a:solidFill>
                <a:schemeClr val="accent1">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30C2D96A-C0DF-0045-A262-D58186F1FA99}"/>
              </a:ext>
            </a:extLst>
          </p:cNvPr>
          <p:cNvGrpSpPr/>
          <p:nvPr/>
        </p:nvGrpSpPr>
        <p:grpSpPr>
          <a:xfrm>
            <a:off x="3458155" y="979059"/>
            <a:ext cx="4260276" cy="955210"/>
            <a:chOff x="3086873" y="1305409"/>
            <a:chExt cx="5680370" cy="1273613"/>
          </a:xfrm>
        </p:grpSpPr>
        <p:sp>
          <p:nvSpPr>
            <p:cNvPr id="24" name="Oval 23">
              <a:extLst>
                <a:ext uri="{FF2B5EF4-FFF2-40B4-BE49-F238E27FC236}">
                  <a16:creationId xmlns:a16="http://schemas.microsoft.com/office/drawing/2014/main" id="{AEA8714B-B854-3E49-AE8D-9E242DBC7376}"/>
                </a:ext>
              </a:extLst>
            </p:cNvPr>
            <p:cNvSpPr/>
            <p:nvPr/>
          </p:nvSpPr>
          <p:spPr>
            <a:xfrm>
              <a:off x="3189169" y="1713441"/>
              <a:ext cx="152400" cy="152400"/>
            </a:xfrm>
            <a:prstGeom prst="ellipse">
              <a:avLst/>
            </a:prstGeom>
            <a:solidFill>
              <a:schemeClr val="accent6">
                <a:lumMod val="75000"/>
                <a:alpha val="33000"/>
              </a:schemeClr>
            </a:solidFill>
            <a:ln w="1905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57" name="Oval 156">
              <a:extLst>
                <a:ext uri="{FF2B5EF4-FFF2-40B4-BE49-F238E27FC236}">
                  <a16:creationId xmlns:a16="http://schemas.microsoft.com/office/drawing/2014/main" id="{FDCD0482-6C0D-6E45-B9A8-0E164E332E4A}"/>
                </a:ext>
              </a:extLst>
            </p:cNvPr>
            <p:cNvSpPr/>
            <p:nvPr/>
          </p:nvSpPr>
          <p:spPr>
            <a:xfrm>
              <a:off x="3086873" y="2426622"/>
              <a:ext cx="152400" cy="152400"/>
            </a:xfrm>
            <a:prstGeom prst="ellipse">
              <a:avLst/>
            </a:prstGeom>
            <a:solidFill>
              <a:schemeClr val="accent6">
                <a:lumMod val="75000"/>
                <a:alpha val="33000"/>
              </a:schemeClr>
            </a:solidFill>
            <a:ln w="1905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58" name="TextBox 157">
              <a:extLst>
                <a:ext uri="{FF2B5EF4-FFF2-40B4-BE49-F238E27FC236}">
                  <a16:creationId xmlns:a16="http://schemas.microsoft.com/office/drawing/2014/main" id="{8B59A181-40D0-DC42-810D-6FEBFF51419C}"/>
                </a:ext>
              </a:extLst>
            </p:cNvPr>
            <p:cNvSpPr txBox="1"/>
            <p:nvPr/>
          </p:nvSpPr>
          <p:spPr>
            <a:xfrm>
              <a:off x="5039150" y="1920239"/>
              <a:ext cx="3200400" cy="228600"/>
            </a:xfrm>
            <a:prstGeom prst="rect">
              <a:avLst/>
            </a:prstGeom>
            <a:solidFill>
              <a:schemeClr val="accent6">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across patients</a:t>
              </a:r>
            </a:p>
          </p:txBody>
        </p:sp>
        <p:cxnSp>
          <p:nvCxnSpPr>
            <p:cNvPr id="26" name="Straight Arrow Connector 25">
              <a:extLst>
                <a:ext uri="{FF2B5EF4-FFF2-40B4-BE49-F238E27FC236}">
                  <a16:creationId xmlns:a16="http://schemas.microsoft.com/office/drawing/2014/main" id="{850C9556-6928-DD47-AF00-4EA0F08B21C5}"/>
                </a:ext>
              </a:extLst>
            </p:cNvPr>
            <p:cNvCxnSpPr>
              <a:cxnSpLocks/>
              <a:stCxn id="24" idx="6"/>
              <a:endCxn id="158" idx="1"/>
            </p:cNvCxnSpPr>
            <p:nvPr/>
          </p:nvCxnSpPr>
          <p:spPr>
            <a:xfrm>
              <a:off x="3341569" y="1789641"/>
              <a:ext cx="1697581" cy="244898"/>
            </a:xfrm>
            <a:prstGeom prst="straightConnector1">
              <a:avLst/>
            </a:prstGeom>
            <a:ln w="19050" cmpd="sng">
              <a:solidFill>
                <a:schemeClr val="accent6">
                  <a:lumMod val="75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96DCE48-B841-2048-993F-8796E867E086}"/>
                </a:ext>
              </a:extLst>
            </p:cNvPr>
            <p:cNvCxnSpPr>
              <a:cxnSpLocks/>
              <a:stCxn id="157" idx="6"/>
              <a:endCxn id="158" idx="1"/>
            </p:cNvCxnSpPr>
            <p:nvPr/>
          </p:nvCxnSpPr>
          <p:spPr>
            <a:xfrm flipV="1">
              <a:off x="3239273" y="2034539"/>
              <a:ext cx="1799877" cy="468283"/>
            </a:xfrm>
            <a:prstGeom prst="straightConnector1">
              <a:avLst/>
            </a:prstGeom>
            <a:ln w="19050" cmpd="sng">
              <a:solidFill>
                <a:schemeClr val="accent6">
                  <a:lumMod val="75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57" name="Down Arrow 56">
              <a:extLst>
                <a:ext uri="{FF2B5EF4-FFF2-40B4-BE49-F238E27FC236}">
                  <a16:creationId xmlns:a16="http://schemas.microsoft.com/office/drawing/2014/main" id="{8837A487-0640-3041-8D5E-65417233DD52}"/>
                </a:ext>
              </a:extLst>
            </p:cNvPr>
            <p:cNvSpPr/>
            <p:nvPr/>
          </p:nvSpPr>
          <p:spPr>
            <a:xfrm>
              <a:off x="6553200" y="1305409"/>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58" name="TextBox 57">
              <a:extLst>
                <a:ext uri="{FF2B5EF4-FFF2-40B4-BE49-F238E27FC236}">
                  <a16:creationId xmlns:a16="http://schemas.microsoft.com/office/drawing/2014/main" id="{DB7B3441-53E0-FC4F-9DB5-16B4868277B0}"/>
                </a:ext>
              </a:extLst>
            </p:cNvPr>
            <p:cNvSpPr txBox="1"/>
            <p:nvPr/>
          </p:nvSpPr>
          <p:spPr>
            <a:xfrm>
              <a:off x="6841075" y="1371600"/>
              <a:ext cx="1926168" cy="338555"/>
            </a:xfrm>
            <a:prstGeom prst="rect">
              <a:avLst/>
            </a:prstGeom>
            <a:noFill/>
          </p:spPr>
          <p:txBody>
            <a:bodyPr wrap="none" rtlCol="0">
              <a:spAutoFit/>
            </a:bodyPr>
            <a:lstStyle/>
            <a:p>
              <a:r>
                <a:rPr lang="en-US" sz="1050" b="1" kern="1200" dirty="0">
                  <a:solidFill>
                    <a:srgbClr val="E7E6E6">
                      <a:lumMod val="50000"/>
                    </a:srgbClr>
                  </a:solidFill>
                  <a:latin typeface="Calibri" panose="020F0502020204030204"/>
                  <a:ea typeface=""/>
                  <a:cs typeface=""/>
                </a:rPr>
                <a:t>within one tumor type</a:t>
              </a:r>
            </a:p>
          </p:txBody>
        </p:sp>
      </p:grpSp>
      <p:grpSp>
        <p:nvGrpSpPr>
          <p:cNvPr id="66" name="Group 65">
            <a:extLst>
              <a:ext uri="{FF2B5EF4-FFF2-40B4-BE49-F238E27FC236}">
                <a16:creationId xmlns:a16="http://schemas.microsoft.com/office/drawing/2014/main" id="{7E963468-3357-3F43-B575-D1E84126A250}"/>
              </a:ext>
            </a:extLst>
          </p:cNvPr>
          <p:cNvGrpSpPr/>
          <p:nvPr/>
        </p:nvGrpSpPr>
        <p:grpSpPr>
          <a:xfrm>
            <a:off x="1602634" y="1714502"/>
            <a:ext cx="6092117" cy="1893161"/>
            <a:chOff x="612844" y="2286000"/>
            <a:chExt cx="8122822" cy="2524215"/>
          </a:xfrm>
        </p:grpSpPr>
        <p:cxnSp>
          <p:nvCxnSpPr>
            <p:cNvPr id="167" name="Straight Arrow Connector 166">
              <a:extLst>
                <a:ext uri="{FF2B5EF4-FFF2-40B4-BE49-F238E27FC236}">
                  <a16:creationId xmlns:a16="http://schemas.microsoft.com/office/drawing/2014/main" id="{3271E0A3-96C6-E245-B9CD-DA49389F5492}"/>
                </a:ext>
              </a:extLst>
            </p:cNvPr>
            <p:cNvCxnSpPr>
              <a:cxnSpLocks/>
              <a:stCxn id="40" idx="0"/>
              <a:endCxn id="168" idx="1"/>
            </p:cNvCxnSpPr>
            <p:nvPr/>
          </p:nvCxnSpPr>
          <p:spPr>
            <a:xfrm flipV="1">
              <a:off x="2304477" y="3040378"/>
              <a:ext cx="2734673" cy="989550"/>
            </a:xfrm>
            <a:prstGeom prst="straightConnector1">
              <a:avLst/>
            </a:prstGeom>
            <a:ln w="19050" cmpd="sng">
              <a:solidFill>
                <a:schemeClr val="accent2">
                  <a:lumMod val="60000"/>
                  <a:lumOff val="40000"/>
                  <a:alpha val="58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3C127883-AFEE-8E49-9976-12067427828D}"/>
                </a:ext>
              </a:extLst>
            </p:cNvPr>
            <p:cNvSpPr txBox="1"/>
            <p:nvPr/>
          </p:nvSpPr>
          <p:spPr>
            <a:xfrm>
              <a:off x="5039150" y="2926078"/>
              <a:ext cx="3200400" cy="228600"/>
            </a:xfrm>
            <a:prstGeom prst="rect">
              <a:avLst/>
            </a:prstGeom>
            <a:solidFill>
              <a:schemeClr val="accent2">
                <a:lumMod val="40000"/>
                <a:lumOff val="60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across regions</a:t>
              </a:r>
            </a:p>
          </p:txBody>
        </p:sp>
        <p:sp>
          <p:nvSpPr>
            <p:cNvPr id="40" name="Oval 39">
              <a:extLst>
                <a:ext uri="{FF2B5EF4-FFF2-40B4-BE49-F238E27FC236}">
                  <a16:creationId xmlns:a16="http://schemas.microsoft.com/office/drawing/2014/main" id="{17B23E81-7AF1-E142-947B-423B9D556F17}"/>
                </a:ext>
              </a:extLst>
            </p:cNvPr>
            <p:cNvSpPr/>
            <p:nvPr/>
          </p:nvSpPr>
          <p:spPr>
            <a:xfrm>
              <a:off x="612844" y="4029928"/>
              <a:ext cx="3383266" cy="780287"/>
            </a:xfrm>
            <a:prstGeom prst="ellipse">
              <a:avLst/>
            </a:prstGeom>
            <a:solidFill>
              <a:schemeClr val="accent2">
                <a:lumMod val="60000"/>
                <a:lumOff val="40000"/>
                <a:alpha val="20000"/>
              </a:schemeClr>
            </a:solidFill>
            <a:ln w="19050">
              <a:solidFill>
                <a:schemeClr val="accent2">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3" name="Down Arrow 112">
              <a:extLst>
                <a:ext uri="{FF2B5EF4-FFF2-40B4-BE49-F238E27FC236}">
                  <a16:creationId xmlns:a16="http://schemas.microsoft.com/office/drawing/2014/main" id="{9790FF3E-4813-3941-9479-CF4EACCB2ACC}"/>
                </a:ext>
              </a:extLst>
            </p:cNvPr>
            <p:cNvSpPr/>
            <p:nvPr/>
          </p:nvSpPr>
          <p:spPr>
            <a:xfrm>
              <a:off x="6553200" y="2311248"/>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6" name="TextBox 115">
              <a:extLst>
                <a:ext uri="{FF2B5EF4-FFF2-40B4-BE49-F238E27FC236}">
                  <a16:creationId xmlns:a16="http://schemas.microsoft.com/office/drawing/2014/main" id="{DC888C62-30C0-5B49-A072-1A630B8C4303}"/>
                </a:ext>
              </a:extLst>
            </p:cNvPr>
            <p:cNvSpPr txBox="1"/>
            <p:nvPr/>
          </p:nvSpPr>
          <p:spPr>
            <a:xfrm>
              <a:off x="6809497" y="2286000"/>
              <a:ext cx="1926169" cy="553997"/>
            </a:xfrm>
            <a:prstGeom prst="rect">
              <a:avLst/>
            </a:prstGeom>
            <a:noFill/>
          </p:spPr>
          <p:txBody>
            <a:bodyPr wrap="none" rtlCol="0">
              <a:spAutoFit/>
            </a:bodyPr>
            <a:lstStyle/>
            <a:p>
              <a:pPr algn="ctr"/>
              <a:r>
                <a:rPr lang="en-US" sz="1050" b="1" kern="1200" dirty="0">
                  <a:solidFill>
                    <a:srgbClr val="E7E6E6">
                      <a:lumMod val="50000"/>
                    </a:srgbClr>
                  </a:solidFill>
                  <a:latin typeface="Calibri" panose="020F0502020204030204"/>
                  <a:ea typeface=""/>
                  <a:cs typeface=""/>
                </a:rPr>
                <a:t>within one tumor type</a:t>
              </a:r>
            </a:p>
            <a:p>
              <a:pPr algn="ctr"/>
              <a:r>
                <a:rPr lang="en-US" sz="1050" b="1" kern="1200" dirty="0">
                  <a:solidFill>
                    <a:srgbClr val="E7E6E6">
                      <a:lumMod val="50000"/>
                    </a:srgbClr>
                  </a:solidFill>
                  <a:latin typeface="Calibri" panose="020F0502020204030204"/>
                  <a:ea typeface=""/>
                  <a:cs typeface=""/>
                </a:rPr>
                <a:t>within one patient</a:t>
              </a:r>
            </a:p>
          </p:txBody>
        </p:sp>
      </p:grpSp>
      <p:grpSp>
        <p:nvGrpSpPr>
          <p:cNvPr id="68" name="Group 67">
            <a:extLst>
              <a:ext uri="{FF2B5EF4-FFF2-40B4-BE49-F238E27FC236}">
                <a16:creationId xmlns:a16="http://schemas.microsoft.com/office/drawing/2014/main" id="{D9245513-71F6-8B41-B608-F12CA2F4C91E}"/>
              </a:ext>
            </a:extLst>
          </p:cNvPr>
          <p:cNvGrpSpPr/>
          <p:nvPr/>
        </p:nvGrpSpPr>
        <p:grpSpPr>
          <a:xfrm>
            <a:off x="3862108" y="2487817"/>
            <a:ext cx="3832643" cy="1559174"/>
            <a:chOff x="3625474" y="3317087"/>
            <a:chExt cx="5110190" cy="2078899"/>
          </a:xfrm>
        </p:grpSpPr>
        <p:sp>
          <p:nvSpPr>
            <p:cNvPr id="169" name="TextBox 168">
              <a:extLst>
                <a:ext uri="{FF2B5EF4-FFF2-40B4-BE49-F238E27FC236}">
                  <a16:creationId xmlns:a16="http://schemas.microsoft.com/office/drawing/2014/main" id="{657355EC-694C-7E49-9690-1638598909D5}"/>
                </a:ext>
              </a:extLst>
            </p:cNvPr>
            <p:cNvSpPr txBox="1"/>
            <p:nvPr/>
          </p:nvSpPr>
          <p:spPr>
            <a:xfrm>
              <a:off x="5039150" y="3931917"/>
              <a:ext cx="3200400" cy="228600"/>
            </a:xfrm>
            <a:prstGeom prst="rect">
              <a:avLst/>
            </a:prstGeom>
            <a:solidFill>
              <a:schemeClr val="accent4">
                <a:lumMod val="60000"/>
                <a:lumOff val="40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mutation rate changes with many covariates</a:t>
              </a:r>
            </a:p>
          </p:txBody>
        </p:sp>
        <p:cxnSp>
          <p:nvCxnSpPr>
            <p:cNvPr id="170" name="Straight Arrow Connector 169">
              <a:extLst>
                <a:ext uri="{FF2B5EF4-FFF2-40B4-BE49-F238E27FC236}">
                  <a16:creationId xmlns:a16="http://schemas.microsoft.com/office/drawing/2014/main" id="{67F7E36E-D63F-DE4D-A7ED-FDD1D2924F92}"/>
                </a:ext>
              </a:extLst>
            </p:cNvPr>
            <p:cNvCxnSpPr>
              <a:cxnSpLocks/>
              <a:endCxn id="169" idx="1"/>
            </p:cNvCxnSpPr>
            <p:nvPr/>
          </p:nvCxnSpPr>
          <p:spPr>
            <a:xfrm flipV="1">
              <a:off x="3870850" y="4046217"/>
              <a:ext cx="1168300" cy="233607"/>
            </a:xfrm>
            <a:prstGeom prst="straightConnector1">
              <a:avLst/>
            </a:prstGeom>
            <a:ln w="19050" cmpd="sng">
              <a:solidFill>
                <a:schemeClr val="accent4">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4FEC4796-684F-3B4D-A613-9DDB62FD10D3}"/>
                </a:ext>
              </a:extLst>
            </p:cNvPr>
            <p:cNvCxnSpPr>
              <a:cxnSpLocks/>
              <a:endCxn id="169" idx="1"/>
            </p:cNvCxnSpPr>
            <p:nvPr/>
          </p:nvCxnSpPr>
          <p:spPr>
            <a:xfrm flipV="1">
              <a:off x="3625474" y="4046217"/>
              <a:ext cx="1413676" cy="1349769"/>
            </a:xfrm>
            <a:prstGeom prst="straightConnector1">
              <a:avLst/>
            </a:prstGeom>
            <a:ln w="19050" cmpd="sng">
              <a:solidFill>
                <a:schemeClr val="accent4">
                  <a:lumMod val="60000"/>
                  <a:lumOff val="40000"/>
                </a:schemeClr>
              </a:solidFill>
              <a:prstDash val="solid"/>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114" name="Down Arrow 113">
              <a:extLst>
                <a:ext uri="{FF2B5EF4-FFF2-40B4-BE49-F238E27FC236}">
                  <a16:creationId xmlns:a16="http://schemas.microsoft.com/office/drawing/2014/main" id="{9F99FAB6-F836-6D42-9384-75F471904DC6}"/>
                </a:ext>
              </a:extLst>
            </p:cNvPr>
            <p:cNvSpPr/>
            <p:nvPr/>
          </p:nvSpPr>
          <p:spPr>
            <a:xfrm>
              <a:off x="6553200" y="3317087"/>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17" name="TextBox 116">
              <a:extLst>
                <a:ext uri="{FF2B5EF4-FFF2-40B4-BE49-F238E27FC236}">
                  <a16:creationId xmlns:a16="http://schemas.microsoft.com/office/drawing/2014/main" id="{A7B485AD-2F36-3547-BAB5-63EEC467DF05}"/>
                </a:ext>
              </a:extLst>
            </p:cNvPr>
            <p:cNvSpPr txBox="1"/>
            <p:nvPr/>
          </p:nvSpPr>
          <p:spPr>
            <a:xfrm>
              <a:off x="6809495" y="3352800"/>
              <a:ext cx="1926169" cy="553997"/>
            </a:xfrm>
            <a:prstGeom prst="rect">
              <a:avLst/>
            </a:prstGeom>
            <a:noFill/>
          </p:spPr>
          <p:txBody>
            <a:bodyPr wrap="none" rtlCol="0">
              <a:spAutoFit/>
            </a:bodyPr>
            <a:lstStyle/>
            <a:p>
              <a:pPr algn="ctr"/>
              <a:r>
                <a:rPr lang="en-US" sz="1050" b="1" kern="1200" dirty="0">
                  <a:solidFill>
                    <a:srgbClr val="E7E6E6">
                      <a:lumMod val="50000"/>
                    </a:srgbClr>
                  </a:solidFill>
                  <a:latin typeface="Calibri" panose="020F0502020204030204"/>
                  <a:ea typeface=""/>
                  <a:cs typeface=""/>
                </a:rPr>
                <a:t>within one tumor type</a:t>
              </a:r>
            </a:p>
            <a:p>
              <a:pPr algn="ctr"/>
              <a:r>
                <a:rPr lang="en-US" sz="1050" b="1" kern="1200" dirty="0">
                  <a:solidFill>
                    <a:srgbClr val="E7E6E6">
                      <a:lumMod val="50000"/>
                    </a:srgbClr>
                  </a:solidFill>
                  <a:latin typeface="Calibri" panose="020F0502020204030204"/>
                  <a:ea typeface=""/>
                  <a:cs typeface=""/>
                </a:rPr>
                <a:t>within one patient</a:t>
              </a:r>
            </a:p>
          </p:txBody>
        </p:sp>
      </p:grpSp>
      <p:grpSp>
        <p:nvGrpSpPr>
          <p:cNvPr id="6" name="Group 5">
            <a:extLst>
              <a:ext uri="{FF2B5EF4-FFF2-40B4-BE49-F238E27FC236}">
                <a16:creationId xmlns:a16="http://schemas.microsoft.com/office/drawing/2014/main" id="{B4517CE5-DFD7-7249-B990-530ADD13E752}"/>
              </a:ext>
            </a:extLst>
          </p:cNvPr>
          <p:cNvGrpSpPr/>
          <p:nvPr/>
        </p:nvGrpSpPr>
        <p:grpSpPr>
          <a:xfrm>
            <a:off x="4922365" y="3215644"/>
            <a:ext cx="2746741" cy="1413506"/>
            <a:chOff x="5039150" y="4287526"/>
            <a:chExt cx="3662320" cy="1884674"/>
          </a:xfrm>
        </p:grpSpPr>
        <p:grpSp>
          <p:nvGrpSpPr>
            <p:cNvPr id="70" name="Group 69">
              <a:extLst>
                <a:ext uri="{FF2B5EF4-FFF2-40B4-BE49-F238E27FC236}">
                  <a16:creationId xmlns:a16="http://schemas.microsoft.com/office/drawing/2014/main" id="{367EBDF0-B1FF-574D-A172-0D0941AE0280}"/>
                </a:ext>
              </a:extLst>
            </p:cNvPr>
            <p:cNvGrpSpPr/>
            <p:nvPr/>
          </p:nvGrpSpPr>
          <p:grpSpPr>
            <a:xfrm>
              <a:off x="5039150" y="5328765"/>
              <a:ext cx="3200400" cy="843435"/>
              <a:chOff x="5039150" y="5328765"/>
              <a:chExt cx="3200400" cy="843435"/>
            </a:xfrm>
          </p:grpSpPr>
          <p:sp>
            <p:nvSpPr>
              <p:cNvPr id="138" name="Down Arrow 137">
                <a:extLst>
                  <a:ext uri="{FF2B5EF4-FFF2-40B4-BE49-F238E27FC236}">
                    <a16:creationId xmlns:a16="http://schemas.microsoft.com/office/drawing/2014/main" id="{80394CFC-BC5E-3145-B751-E6511A5D9267}"/>
                  </a:ext>
                </a:extLst>
              </p:cNvPr>
              <p:cNvSpPr/>
              <p:nvPr/>
            </p:nvSpPr>
            <p:spPr>
              <a:xfrm>
                <a:off x="6553200" y="5328765"/>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39" name="TextBox 138">
                <a:extLst>
                  <a:ext uri="{FF2B5EF4-FFF2-40B4-BE49-F238E27FC236}">
                    <a16:creationId xmlns:a16="http://schemas.microsoft.com/office/drawing/2014/main" id="{8ABDE20D-C9B7-8C4D-8C5B-67B61AB3012C}"/>
                  </a:ext>
                </a:extLst>
              </p:cNvPr>
              <p:cNvSpPr txBox="1"/>
              <p:nvPr/>
            </p:nvSpPr>
            <p:spPr>
              <a:xfrm>
                <a:off x="5039150" y="5943600"/>
                <a:ext cx="3200400" cy="228600"/>
              </a:xfrm>
              <a:prstGeom prst="rect">
                <a:avLst/>
              </a:prstGeom>
              <a:solidFill>
                <a:schemeClr val="bg1">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Inaccurate burden test results</a:t>
                </a:r>
              </a:p>
            </p:txBody>
          </p:sp>
        </p:grpSp>
        <p:grpSp>
          <p:nvGrpSpPr>
            <p:cNvPr id="71" name="Group 70">
              <a:extLst>
                <a:ext uri="{FF2B5EF4-FFF2-40B4-BE49-F238E27FC236}">
                  <a16:creationId xmlns:a16="http://schemas.microsoft.com/office/drawing/2014/main" id="{F0644B75-61DA-6D4E-BCFC-E99F8A5563B0}"/>
                </a:ext>
              </a:extLst>
            </p:cNvPr>
            <p:cNvGrpSpPr/>
            <p:nvPr/>
          </p:nvGrpSpPr>
          <p:grpSpPr>
            <a:xfrm>
              <a:off x="5039150" y="4287526"/>
              <a:ext cx="3662320" cy="878830"/>
              <a:chOff x="5039150" y="4287526"/>
              <a:chExt cx="3662320" cy="878830"/>
            </a:xfrm>
          </p:grpSpPr>
          <p:grpSp>
            <p:nvGrpSpPr>
              <p:cNvPr id="69" name="Group 68">
                <a:extLst>
                  <a:ext uri="{FF2B5EF4-FFF2-40B4-BE49-F238E27FC236}">
                    <a16:creationId xmlns:a16="http://schemas.microsoft.com/office/drawing/2014/main" id="{B0927FEC-BF85-2D42-9A6D-70D0B5BD8019}"/>
                  </a:ext>
                </a:extLst>
              </p:cNvPr>
              <p:cNvGrpSpPr/>
              <p:nvPr/>
            </p:nvGrpSpPr>
            <p:grpSpPr>
              <a:xfrm>
                <a:off x="5039150" y="4322926"/>
                <a:ext cx="3200400" cy="843430"/>
                <a:chOff x="5039150" y="4322926"/>
                <a:chExt cx="3200400" cy="843430"/>
              </a:xfrm>
            </p:grpSpPr>
            <p:sp>
              <p:nvSpPr>
                <p:cNvPr id="136" name="Down Arrow 135">
                  <a:extLst>
                    <a:ext uri="{FF2B5EF4-FFF2-40B4-BE49-F238E27FC236}">
                      <a16:creationId xmlns:a16="http://schemas.microsoft.com/office/drawing/2014/main" id="{6989170B-4094-0240-86D4-5A67B00AAA88}"/>
                    </a:ext>
                  </a:extLst>
                </p:cNvPr>
                <p:cNvSpPr/>
                <p:nvPr/>
              </p:nvSpPr>
              <p:spPr>
                <a:xfrm>
                  <a:off x="6553200" y="4322926"/>
                  <a:ext cx="172301" cy="452421"/>
                </a:xfrm>
                <a:prstGeom prst="downArrow">
                  <a:avLst/>
                </a:prstGeom>
                <a:solidFill>
                  <a:schemeClr val="bg1">
                    <a:lumMod val="75000"/>
                  </a:schemeClr>
                </a:solidFill>
                <a:ln w="19050">
                  <a:no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kern="1200">
                    <a:solidFill>
                      <a:prstClr val="black"/>
                    </a:solidFill>
                  </a:endParaRPr>
                </a:p>
              </p:txBody>
            </p:sp>
            <p:sp>
              <p:nvSpPr>
                <p:cNvPr id="137" name="TextBox 136">
                  <a:extLst>
                    <a:ext uri="{FF2B5EF4-FFF2-40B4-BE49-F238E27FC236}">
                      <a16:creationId xmlns:a16="http://schemas.microsoft.com/office/drawing/2014/main" id="{ABCA794F-BB2C-FE43-A295-D520DE907C28}"/>
                    </a:ext>
                  </a:extLst>
                </p:cNvPr>
                <p:cNvSpPr txBox="1"/>
                <p:nvPr/>
              </p:nvSpPr>
              <p:spPr>
                <a:xfrm>
                  <a:off x="5039150" y="4937756"/>
                  <a:ext cx="3200400" cy="228600"/>
                </a:xfrm>
                <a:prstGeom prst="rect">
                  <a:avLst/>
                </a:prstGeom>
                <a:solidFill>
                  <a:schemeClr val="bg1">
                    <a:lumMod val="75000"/>
                    <a:alpha val="33000"/>
                  </a:schemeClr>
                </a:solidFill>
              </p:spPr>
              <p:txBody>
                <a:bodyPr wrap="none" lIns="0" tIns="0" rIns="0" bIns="0" rtlCol="0" anchor="ctr" anchorCtr="1">
                  <a:noAutofit/>
                </a:bodyPr>
                <a:lstStyle/>
                <a:p>
                  <a:r>
                    <a:rPr lang="en-US" sz="1050" kern="1200" dirty="0">
                      <a:solidFill>
                        <a:prstClr val="black"/>
                      </a:solidFill>
                      <a:latin typeface="Calibri" panose="020F0502020204030204"/>
                      <a:ea typeface=""/>
                      <a:cs typeface=""/>
                    </a:rPr>
                    <a:t>Bad data fitting</a:t>
                  </a:r>
                </a:p>
              </p:txBody>
            </p:sp>
          </p:grpSp>
          <p:sp>
            <p:nvSpPr>
              <p:cNvPr id="148" name="TextBox 147">
                <a:extLst>
                  <a:ext uri="{FF2B5EF4-FFF2-40B4-BE49-F238E27FC236}">
                    <a16:creationId xmlns:a16="http://schemas.microsoft.com/office/drawing/2014/main" id="{32D114C9-E877-E045-B791-5C2E3C707841}"/>
                  </a:ext>
                </a:extLst>
              </p:cNvPr>
              <p:cNvSpPr txBox="1"/>
              <p:nvPr/>
            </p:nvSpPr>
            <p:spPr>
              <a:xfrm>
                <a:off x="6843696" y="4287526"/>
                <a:ext cx="1857774" cy="338554"/>
              </a:xfrm>
              <a:prstGeom prst="rect">
                <a:avLst/>
              </a:prstGeom>
              <a:noFill/>
            </p:spPr>
            <p:txBody>
              <a:bodyPr wrap="none" rtlCol="0">
                <a:spAutoFit/>
              </a:bodyPr>
              <a:lstStyle/>
              <a:p>
                <a:pPr algn="ctr"/>
                <a:r>
                  <a:rPr lang="en-US" sz="1050" b="1" kern="1200" dirty="0">
                    <a:solidFill>
                      <a:srgbClr val="E7E6E6">
                        <a:lumMod val="50000"/>
                      </a:srgbClr>
                    </a:solidFill>
                    <a:latin typeface="Calibri" panose="020F0502020204030204"/>
                    <a:ea typeface=""/>
                    <a:cs typeface=""/>
                  </a:rPr>
                  <a:t>inappropriate models</a:t>
                </a:r>
              </a:p>
            </p:txBody>
          </p:sp>
        </p:grpSp>
      </p:grpSp>
      <p:sp>
        <p:nvSpPr>
          <p:cNvPr id="50" name="Shape 1250"/>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dirty="0">
                <a:solidFill>
                  <a:srgbClr val="7F7F7F"/>
                </a:solidFill>
                <a:latin typeface="Arial"/>
                <a:ea typeface="Arial"/>
                <a:cs typeface="Arial"/>
                <a:sym typeface="Arial"/>
              </a:rPr>
              <a:t>[</a:t>
            </a:r>
            <a:r>
              <a:rPr lang="en" sz="800" b="0" i="0" u="none" strike="noStrike" cap="none" dirty="0" err="1">
                <a:solidFill>
                  <a:srgbClr val="7F7F7F"/>
                </a:solidFill>
                <a:latin typeface="Arial"/>
                <a:ea typeface="Arial"/>
                <a:cs typeface="Arial"/>
                <a:sym typeface="Arial"/>
              </a:rPr>
              <a:t>Lochovsky</a:t>
            </a:r>
            <a:r>
              <a:rPr lang="en" sz="800" b="0" i="0" u="none" strike="noStrike" cap="none" dirty="0">
                <a:solidFill>
                  <a:srgbClr val="7F7F7F"/>
                </a:solidFill>
                <a:latin typeface="Arial"/>
                <a:ea typeface="Arial"/>
                <a:cs typeface="Arial"/>
                <a:sym typeface="Arial"/>
              </a:rPr>
              <a:t> et al. </a:t>
            </a:r>
            <a:r>
              <a:rPr lang="en" sz="800" b="0" i="1" u="none" strike="noStrike" cap="none" dirty="0">
                <a:solidFill>
                  <a:srgbClr val="7F7F7F"/>
                </a:solidFill>
                <a:latin typeface="Arial"/>
                <a:ea typeface="Arial"/>
                <a:cs typeface="Arial"/>
                <a:sym typeface="Arial"/>
              </a:rPr>
              <a:t>NAR</a:t>
            </a:r>
            <a:r>
              <a:rPr lang="en" sz="800" b="0" i="0" u="none" strike="noStrike" cap="none" dirty="0">
                <a:solidFill>
                  <a:srgbClr val="7F7F7F"/>
                </a:solidFill>
                <a:latin typeface="Arial"/>
                <a:ea typeface="Arial"/>
                <a:cs typeface="Arial"/>
                <a:sym typeface="Arial"/>
              </a:rPr>
              <a:t> (’15)]</a:t>
            </a:r>
          </a:p>
        </p:txBody>
      </p:sp>
    </p:spTree>
    <p:extLst>
      <p:ext uri="{BB962C8B-B14F-4D97-AF65-F5344CB8AC3E}">
        <p14:creationId xmlns:p14="http://schemas.microsoft.com/office/powerpoint/2010/main" val="1621610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extLst>
      <p:ext uri="{BB962C8B-B14F-4D97-AF65-F5344CB8AC3E}">
        <p14:creationId xmlns:p14="http://schemas.microsoft.com/office/powerpoint/2010/main" val="1786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5" y="4947300"/>
            <a:ext cx="2077026" cy="196200"/>
          </a:xfrm>
          <a:prstGeom prst="rect">
            <a:avLst/>
          </a:prstGeom>
          <a:noFill/>
          <a:ln>
            <a:noFill/>
          </a:ln>
        </p:spPr>
        <p:txBody>
          <a:bodyPr wrap="square" lIns="68575" tIns="34275" rIns="68575" bIns="34275" anchor="t" anchorCtr="0">
            <a:noAutofit/>
          </a:bodyPr>
          <a:lstStyle/>
          <a:p>
            <a:pPr lvl="0">
              <a:buClr>
                <a:srgbClr val="7F7F7F"/>
              </a:buClr>
              <a:buSzPct val="25000"/>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(‘17)</a:t>
            </a:r>
            <a:r>
              <a:rPr lang="en" sz="800" b="0" u="none" dirty="0">
                <a:solidFill>
                  <a:srgbClr val="7F7F7F"/>
                </a:solidFill>
                <a:latin typeface="Arial"/>
                <a:ea typeface="Arial"/>
                <a:cs typeface="Arial"/>
                <a:sym typeface="Arial"/>
              </a:rPr>
              <a:t>]</a:t>
            </a:r>
          </a:p>
        </p:txBody>
      </p:sp>
    </p:spTree>
    <p:extLst>
      <p:ext uri="{BB962C8B-B14F-4D97-AF65-F5344CB8AC3E}">
        <p14:creationId xmlns:p14="http://schemas.microsoft.com/office/powerpoint/2010/main" val="330525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lvl="0">
              <a:buClr>
                <a:srgbClr val="7F7F7F"/>
              </a:buClr>
              <a:buSzPct val="25000"/>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(‘17)</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dirty="0"/>
              <a:t>Can preserve tri-</a:t>
            </a:r>
            <a:r>
              <a:rPr lang="en" sz="1800" dirty="0" err="1"/>
              <a:t>nt</a:t>
            </a:r>
            <a:r>
              <a:rPr lang="en" sz="1800" dirty="0"/>
              <a:t> context in shuffle</a:t>
            </a:r>
          </a:p>
          <a:p>
            <a:pPr lvl="0">
              <a:spcBef>
                <a:spcPts val="0"/>
              </a:spcBef>
              <a:buNone/>
            </a:pPr>
            <a:r>
              <a:rPr lang="en" sz="1800" dirty="0"/>
              <a:t>Similar to ”Sanger” approach in PCAWG</a:t>
            </a:r>
          </a:p>
        </p:txBody>
      </p:sp>
    </p:spTree>
    <p:extLst>
      <p:ext uri="{BB962C8B-B14F-4D97-AF65-F5344CB8AC3E}">
        <p14:creationId xmlns:p14="http://schemas.microsoft.com/office/powerpoint/2010/main" val="262592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dirty="0">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dirty="0">
                <a:solidFill>
                  <a:schemeClr val="dk1"/>
                </a:solidFill>
                <a:latin typeface="Arial"/>
                <a:ea typeface="Arial"/>
                <a:cs typeface="Arial"/>
                <a:sym typeface="Arial"/>
              </a:rPr>
              <a:t>Given a set of input variants, shuffle to new locations, taking genome structure into account</a:t>
            </a:r>
          </a:p>
          <a:p>
            <a:pPr marL="520700" marR="0" lvl="1" indent="-171450" algn="l" rtl="0">
              <a:lnSpc>
                <a:spcPct val="70000"/>
              </a:lnSpc>
              <a:spcBef>
                <a:spcPts val="400"/>
              </a:spcBef>
              <a:spcAft>
                <a:spcPts val="0"/>
              </a:spcAft>
              <a:buClr>
                <a:schemeClr val="dk1"/>
              </a:buClr>
              <a:buSzPct val="100000"/>
              <a:buFont typeface="Arial"/>
              <a:buChar char="•"/>
            </a:pPr>
            <a:r>
              <a:rPr lang="en-US" sz="1500" dirty="0"/>
              <a:t>Like</a:t>
            </a:r>
            <a:r>
              <a:rPr lang="en" sz="1500" dirty="0"/>
              <a:t> “Broad” approach in PCAWG </a:t>
            </a:r>
            <a:endParaRPr lang="en" sz="1500" i="0" u="none" strike="noStrike" cap="none" dirty="0">
              <a:solidFill>
                <a:schemeClr val="dk1"/>
              </a:solidFill>
              <a:latin typeface="Arial"/>
              <a:ea typeface="Arial"/>
              <a:cs typeface="Arial"/>
              <a:sym typeface="Arial"/>
            </a:endParaRP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lvl="0">
              <a:buClr>
                <a:srgbClr val="7F7F7F"/>
              </a:buClr>
              <a:buSzPct val="25000"/>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(‘17)</a:t>
            </a:r>
            <a:r>
              <a:rPr lang="en" sz="800" b="0" u="none" dirty="0">
                <a:solidFill>
                  <a:srgbClr val="7F7F7F"/>
                </a:solidFill>
                <a:latin typeface="Arial"/>
                <a:ea typeface="Arial"/>
                <a:cs typeface="Arial"/>
                <a:sym typeface="Arial"/>
              </a:rPr>
              <a:t>]</a:t>
            </a:r>
          </a:p>
        </p:txBody>
      </p:sp>
    </p:spTree>
    <p:extLst>
      <p:ext uri="{BB962C8B-B14F-4D97-AF65-F5344CB8AC3E}">
        <p14:creationId xmlns:p14="http://schemas.microsoft.com/office/powerpoint/2010/main" val="178301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extLst>
      <p:ext uri="{BB962C8B-B14F-4D97-AF65-F5344CB8AC3E}">
        <p14:creationId xmlns:p14="http://schemas.microsoft.com/office/powerpoint/2010/main" val="2050524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extLst>
      <p:ext uri="{BB962C8B-B14F-4D97-AF65-F5344CB8AC3E}">
        <p14:creationId xmlns:p14="http://schemas.microsoft.com/office/powerpoint/2010/main" val="1940277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4861135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276045" y="219727"/>
            <a:ext cx="4768710" cy="1486182"/>
          </a:xfrm>
          <a:prstGeom prst="rect">
            <a:avLst/>
          </a:prstGeom>
          <a:noFill/>
          <a:ln>
            <a:noFill/>
          </a:ln>
        </p:spPr>
        <p:txBody>
          <a:bodyPr lIns="68400" tIns="34200" rIns="68400" bIns="34200" anchor="ctr"/>
          <a:lstStyle/>
          <a:p>
            <a:pPr algn="ctr">
              <a:lnSpc>
                <a:spcPct val="90000"/>
              </a:lnSpc>
            </a:pPr>
            <a:r>
              <a:rPr lang="en-US" sz="2400" b="1" strike="noStrike" spc="-1" dirty="0">
                <a:solidFill>
                  <a:srgbClr val="011893"/>
                </a:solidFill>
                <a:uFill>
                  <a:solidFill>
                    <a:srgbClr val="FFFFFF"/>
                  </a:solidFill>
                </a:uFill>
                <a:latin typeface="Arial"/>
                <a:ea typeface="Arial"/>
              </a:rPr>
              <a:t>Overall Problem: </a:t>
            </a:r>
            <a:br>
              <a:rPr lang="en-US" sz="2400" b="1" strike="noStrike" spc="-1" dirty="0">
                <a:solidFill>
                  <a:srgbClr val="011893"/>
                </a:solidFill>
                <a:uFill>
                  <a:solidFill>
                    <a:srgbClr val="FFFFFF"/>
                  </a:solidFill>
                </a:uFill>
                <a:latin typeface="Arial"/>
                <a:ea typeface="Arial"/>
              </a:rPr>
            </a:br>
            <a:r>
              <a:rPr lang="en-US" sz="2400" b="1" strike="noStrike" spc="-1">
                <a:solidFill>
                  <a:srgbClr val="011893"/>
                </a:solidFill>
                <a:uFill>
                  <a:solidFill>
                    <a:srgbClr val="FFFFFF"/>
                  </a:solidFill>
                </a:uFill>
                <a:latin typeface="Arial"/>
                <a:ea typeface="Arial"/>
              </a:rPr>
              <a:t>Finding Key Variants </a:t>
            </a:r>
            <a:r>
              <a:rPr lang="en-US" sz="2400" b="1" strike="noStrike" spc="-1" dirty="0">
                <a:solidFill>
                  <a:srgbClr val="011893"/>
                </a:solidFill>
                <a:uFill>
                  <a:solidFill>
                    <a:srgbClr val="FFFFFF"/>
                  </a:solidFill>
                </a:uFill>
                <a:latin typeface="Arial"/>
                <a:ea typeface="Arial"/>
              </a:rPr>
              <a:t>in </a:t>
            </a:r>
            <a:br>
              <a:rPr lang="en-US" sz="2400" b="1" strike="noStrike" spc="-1" dirty="0">
                <a:solidFill>
                  <a:srgbClr val="011893"/>
                </a:solidFill>
                <a:uFill>
                  <a:solidFill>
                    <a:srgbClr val="FFFFFF"/>
                  </a:solidFill>
                </a:uFill>
                <a:latin typeface="Arial"/>
                <a:ea typeface="Arial"/>
              </a:rPr>
            </a:br>
            <a:r>
              <a:rPr lang="en-US" sz="2400" b="1" strike="noStrike" spc="-1" dirty="0">
                <a:solidFill>
                  <a:srgbClr val="011893"/>
                </a:solidFill>
                <a:uFill>
                  <a:solidFill>
                    <a:srgbClr val="FFFFFF"/>
                  </a:solidFill>
                </a:uFill>
                <a:latin typeface="Arial"/>
                <a:ea typeface="Arial"/>
              </a:rPr>
              <a:t>Personal Genomes
</a:t>
            </a:r>
            <a:endParaRPr lang="en-US" sz="1400" b="0" strike="noStrike" spc="-1" dirty="0">
              <a:solidFill>
                <a:srgbClr val="000000"/>
              </a:solidFill>
              <a:uFill>
                <a:solidFill>
                  <a:srgbClr val="FFFFFF"/>
                </a:solidFill>
              </a:uFill>
              <a:latin typeface="Arial"/>
            </a:endParaRPr>
          </a:p>
        </p:txBody>
      </p:sp>
      <p:sp>
        <p:nvSpPr>
          <p:cNvPr id="236" name="TextShape 2"/>
          <p:cNvSpPr txBox="1"/>
          <p:nvPr/>
        </p:nvSpPr>
        <p:spPr>
          <a:xfrm>
            <a:off x="-202549" y="1433965"/>
            <a:ext cx="8552919" cy="2485178"/>
          </a:xfrm>
          <a:prstGeom prst="rect">
            <a:avLst/>
          </a:prstGeom>
          <a:noFill/>
          <a:ln>
            <a:noFill/>
          </a:ln>
        </p:spPr>
        <p:txBody>
          <a:bodyPr lIns="68400" tIns="34200" rIns="68400" bIns="34200"/>
          <a:lstStyle/>
          <a:p>
            <a:pPr marL="343080" lvl="1">
              <a:lnSpc>
                <a:spcPct val="90000"/>
              </a:lnSpc>
              <a:buClr>
                <a:srgbClr val="000000"/>
              </a:buClr>
            </a:pPr>
            <a:r>
              <a:rPr lang="en-US" sz="1800" b="1" u="sng" strike="noStrike" spc="-1" dirty="0">
                <a:solidFill>
                  <a:srgbClr val="000000"/>
                </a:solidFill>
                <a:uFill>
                  <a:solidFill>
                    <a:srgbClr val="FFFFFF"/>
                  </a:solidFill>
                </a:uFill>
                <a:latin typeface="Calibri"/>
              </a:rPr>
              <a:t>Millions</a:t>
            </a:r>
            <a:r>
              <a:rPr lang="en-US" sz="1800" b="0" strike="noStrike" spc="-1" dirty="0">
                <a:solidFill>
                  <a:srgbClr val="000000"/>
                </a:solidFill>
                <a:uFill>
                  <a:solidFill>
                    <a:srgbClr val="FFFFFF"/>
                  </a:solidFill>
                </a:uFill>
                <a:latin typeface="Calibri"/>
              </a:rPr>
              <a:t> of variants in a personal genome</a:t>
            </a:r>
          </a:p>
          <a:p>
            <a:pPr marL="343080" lvl="1">
              <a:lnSpc>
                <a:spcPct val="90000"/>
              </a:lnSpc>
              <a:buClr>
                <a:srgbClr val="000000"/>
              </a:buClr>
            </a:pPr>
            <a:r>
              <a:rPr lang="en-US" sz="1800" b="1" u="sng" spc="-1" dirty="0">
                <a:uFill>
                  <a:solidFill>
                    <a:srgbClr val="FFFFFF"/>
                  </a:solidFill>
                </a:uFill>
                <a:latin typeface="Calibri"/>
              </a:rPr>
              <a:t>Thousands</a:t>
            </a:r>
            <a:r>
              <a:rPr lang="en-US" sz="1800" spc="-1" dirty="0">
                <a:uFill>
                  <a:solidFill>
                    <a:srgbClr val="FFFFFF"/>
                  </a:solidFill>
                </a:uFill>
                <a:latin typeface="Calibri"/>
              </a:rPr>
              <a:t>, in a cancer genome</a:t>
            </a:r>
          </a:p>
          <a:p>
            <a:pPr marL="343080" lvl="1">
              <a:lnSpc>
                <a:spcPct val="90000"/>
              </a:lnSpc>
              <a:buClr>
                <a:srgbClr val="000000"/>
              </a:buClr>
            </a:pPr>
            <a:r>
              <a:rPr lang="en-US" sz="1800" spc="-1" dirty="0">
                <a:uFill>
                  <a:solidFill>
                    <a:srgbClr val="FFFFFF"/>
                  </a:solidFill>
                </a:uFill>
                <a:latin typeface="Calibri"/>
              </a:rPr>
              <a:t>Different </a:t>
            </a:r>
            <a:r>
              <a:rPr lang="en-US" sz="1800" b="1" u="sng" spc="-1" dirty="0">
                <a:uFill>
                  <a:solidFill>
                    <a:srgbClr val="FFFFFF"/>
                  </a:solidFill>
                </a:uFill>
                <a:latin typeface="Calibri"/>
              </a:rPr>
              <a:t>contexts</a:t>
            </a:r>
            <a:r>
              <a:rPr lang="en-US" sz="1800" spc="-1" dirty="0">
                <a:uFill>
                  <a:solidFill>
                    <a:srgbClr val="FFFFFF"/>
                  </a:solidFill>
                </a:uFill>
                <a:latin typeface="Calibri"/>
              </a:rPr>
              <a:t> for prioritization</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rare disease</a:t>
            </a:r>
            <a:r>
              <a:rPr lang="en-US" sz="1800" spc="-1" dirty="0">
                <a:uFill>
                  <a:solidFill>
                    <a:srgbClr val="FFFFFF"/>
                  </a:solidFill>
                </a:uFill>
                <a:latin typeface="Calibri"/>
              </a:rPr>
              <a:t>, only a few </a:t>
            </a:r>
            <a:br>
              <a:rPr lang="en-US" sz="1800" spc="-1" dirty="0">
                <a:uFill>
                  <a:solidFill>
                    <a:srgbClr val="FFFFFF"/>
                  </a:solidFill>
                </a:uFill>
                <a:latin typeface="Calibri"/>
              </a:rPr>
            </a:br>
            <a:r>
              <a:rPr lang="en-US" sz="1800" spc="-1" dirty="0">
                <a:uFill>
                  <a:solidFill>
                    <a:srgbClr val="FFFFFF"/>
                  </a:solidFill>
                </a:uFill>
                <a:latin typeface="Calibri"/>
              </a:rPr>
              <a:t>high-impact variants are associated with disease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cancer</a:t>
            </a:r>
            <a:r>
              <a:rPr lang="en-US" sz="1800" spc="-1" dirty="0">
                <a:uFill>
                  <a:solidFill>
                    <a:srgbClr val="FFFFFF"/>
                  </a:solidFill>
                </a:uFill>
                <a:latin typeface="Calibri"/>
              </a:rPr>
              <a:t>, a few positively selected drivers amongst many passengers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common disease</a:t>
            </a:r>
            <a:r>
              <a:rPr lang="en-US" sz="1800" spc="-1" dirty="0">
                <a:uFill>
                  <a:solidFill>
                    <a:srgbClr val="FFFFFF"/>
                  </a:solidFill>
                </a:uFill>
                <a:latin typeface="Calibri"/>
              </a:rPr>
              <a:t>, more variants associated &amp; each has weaker effect,  </a:t>
            </a:r>
          </a:p>
          <a:p>
            <a:pPr marL="343080" lvl="1">
              <a:lnSpc>
                <a:spcPct val="90000"/>
              </a:lnSpc>
              <a:buClr>
                <a:srgbClr val="000000"/>
              </a:buClr>
            </a:pPr>
            <a:r>
              <a:rPr lang="en-US" sz="1800" b="0" strike="noStrike" spc="-1" dirty="0">
                <a:solidFill>
                  <a:srgbClr val="000000"/>
                </a:solidFill>
                <a:uFill>
                  <a:solidFill>
                    <a:srgbClr val="FFFFFF"/>
                  </a:solidFill>
                </a:uFill>
                <a:latin typeface="Calibri"/>
              </a:rPr>
              <a:t>But one wants to find key ”functional” variant amongst many in LD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p:txBody>
      </p:sp>
      <p:pic>
        <p:nvPicPr>
          <p:cNvPr id="237" name="Shape 283"/>
          <p:cNvPicPr/>
          <p:nvPr/>
        </p:nvPicPr>
        <p:blipFill>
          <a:blip r:embed="rId3"/>
          <a:stretch/>
        </p:blipFill>
        <p:spPr>
          <a:xfrm>
            <a:off x="4966772" y="794869"/>
            <a:ext cx="3529800" cy="2234160"/>
          </a:xfrm>
          <a:prstGeom prst="rect">
            <a:avLst/>
          </a:prstGeom>
          <a:ln>
            <a:noFill/>
          </a:ln>
        </p:spPr>
      </p:pic>
      <p:sp>
        <p:nvSpPr>
          <p:cNvPr id="239" name="CustomShape 4"/>
          <p:cNvSpPr/>
          <p:nvPr/>
        </p:nvSpPr>
        <p:spPr>
          <a:xfrm>
            <a:off x="5389412" y="516229"/>
            <a:ext cx="2802600" cy="2995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a:lnSpc>
                <a:spcPct val="100000"/>
              </a:lnSpc>
            </a:pPr>
            <a:r>
              <a:rPr lang="en-US" sz="1500" b="1" strike="noStrike" spc="-1">
                <a:solidFill>
                  <a:srgbClr val="FF0000"/>
                </a:solidFill>
                <a:uFill>
                  <a:solidFill>
                    <a:srgbClr val="FFFFFF"/>
                  </a:solidFill>
                </a:uFill>
                <a:latin typeface="Helvetica Neue"/>
                <a:ea typeface="Helvetica Neue"/>
              </a:rPr>
              <a:t>CAN YOU FIND THE PANDA?</a:t>
            </a:r>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868225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p:nvPr/>
        </p:nvSpPr>
        <p:spPr>
          <a:xfrm>
            <a:off x="1510525" y="4817425"/>
            <a:ext cx="1644600" cy="230700"/>
          </a:xfrm>
          <a:prstGeom prst="rect">
            <a:avLst/>
          </a:prstGeom>
          <a:noFill/>
          <a:ln>
            <a:noFill/>
          </a:ln>
        </p:spPr>
        <p:txBody>
          <a:bodyPr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100" b="0" i="1" u="none" strike="noStrike" kern="0" cap="none" spc="0" normalizeH="0" baseline="0" noProof="0">
                <a:ln>
                  <a:noFill/>
                </a:ln>
                <a:solidFill>
                  <a:srgbClr val="000000"/>
                </a:solidFill>
                <a:effectLst/>
                <a:uLnTx/>
                <a:uFillTx/>
                <a:latin typeface="Calibri"/>
                <a:ea typeface="Calibri"/>
                <a:cs typeface="Calibri"/>
                <a:sym typeface="Calibri"/>
              </a:rPr>
              <a:t>Yates et al, NRG (2012)</a:t>
            </a:r>
          </a:p>
        </p:txBody>
      </p:sp>
      <p:sp>
        <p:nvSpPr>
          <p:cNvPr id="1382" name="Shape 1382"/>
          <p:cNvSpPr/>
          <p:nvPr/>
        </p:nvSpPr>
        <p:spPr>
          <a:xfrm>
            <a:off x="0" y="120241"/>
            <a:ext cx="9144000" cy="323100"/>
          </a:xfrm>
          <a:prstGeom prst="rect">
            <a:avLst/>
          </a:prstGeom>
          <a:noFill/>
          <a:ln>
            <a:noFill/>
          </a:ln>
        </p:spPr>
        <p:txBody>
          <a:bodyPr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 sz="1700" b="1" i="0" u="none" strike="noStrike" kern="0" cap="none" spc="0" normalizeH="0" baseline="0" noProof="0">
                <a:ln>
                  <a:noFill/>
                </a:ln>
                <a:solidFill>
                  <a:srgbClr val="000000"/>
                </a:solidFill>
                <a:effectLst/>
                <a:uLnTx/>
                <a:uFillTx/>
                <a:latin typeface="Calibri"/>
                <a:ea typeface="Calibri"/>
                <a:cs typeface="Calibri"/>
                <a:sym typeface="Calibri"/>
              </a:rPr>
              <a:t>Tumor Evolution: Highlight the Ordering of Key Mutations</a:t>
            </a:r>
          </a:p>
        </p:txBody>
      </p:sp>
      <p:pic>
        <p:nvPicPr>
          <p:cNvPr id="1383" name="Shape 1383"/>
          <p:cNvPicPr preferRelativeResize="0"/>
          <p:nvPr/>
        </p:nvPicPr>
        <p:blipFill rotWithShape="1">
          <a:blip r:embed="rId3">
            <a:alphaModFix/>
          </a:blip>
          <a:srcRect l="8783" t="10679" r="13426" b="4441"/>
          <a:stretch/>
        </p:blipFill>
        <p:spPr>
          <a:xfrm>
            <a:off x="1510522" y="533308"/>
            <a:ext cx="6024989" cy="4133813"/>
          </a:xfrm>
          <a:prstGeom prst="rect">
            <a:avLst/>
          </a:prstGeom>
          <a:noFill/>
          <a:ln>
            <a:noFill/>
          </a:ln>
        </p:spPr>
      </p:pic>
    </p:spTree>
    <p:extLst>
      <p:ext uri="{BB962C8B-B14F-4D97-AF65-F5344CB8AC3E}">
        <p14:creationId xmlns:p14="http://schemas.microsoft.com/office/powerpoint/2010/main" val="1928816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685800" y="457200"/>
            <a:ext cx="77724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200" b="1" i="0" u="none" strike="noStrike" cap="none">
                <a:solidFill>
                  <a:srgbClr val="22228B"/>
                </a:solidFill>
                <a:latin typeface="Helvetica Neue"/>
                <a:ea typeface="Helvetica Neue"/>
                <a:cs typeface="Helvetica Neue"/>
                <a:sym typeface="Helvetica Neue"/>
              </a:rPr>
              <a:t>Construct </a:t>
            </a:r>
            <a:r>
              <a:rPr lang="en" sz="3200">
                <a:solidFill>
                  <a:srgbClr val="22228B"/>
                </a:solidFill>
                <a:latin typeface="Helvetica Neue"/>
                <a:ea typeface="Helvetica Neue"/>
                <a:cs typeface="Helvetica Neue"/>
                <a:sym typeface="Helvetica Neue"/>
              </a:rPr>
              <a:t>e</a:t>
            </a:r>
            <a:r>
              <a:rPr lang="en" sz="3200" b="1" i="0" u="none" strike="noStrike" cap="none">
                <a:solidFill>
                  <a:srgbClr val="22228B"/>
                </a:solidFill>
                <a:latin typeface="Helvetica Neue"/>
                <a:ea typeface="Helvetica Neue"/>
                <a:cs typeface="Helvetica Neue"/>
                <a:sym typeface="Helvetica Neue"/>
              </a:rPr>
              <a:t>volutionary </a:t>
            </a:r>
            <a:r>
              <a:rPr lang="en" sz="3200">
                <a:solidFill>
                  <a:srgbClr val="22228B"/>
                </a:solidFill>
                <a:latin typeface="Helvetica Neue"/>
                <a:ea typeface="Helvetica Neue"/>
                <a:cs typeface="Helvetica Neue"/>
                <a:sym typeface="Helvetica Neue"/>
              </a:rPr>
              <a:t>t</a:t>
            </a:r>
            <a:r>
              <a:rPr lang="en" sz="3200" b="1" i="0" u="none" strike="noStrike" cap="none">
                <a:solidFill>
                  <a:srgbClr val="22228B"/>
                </a:solidFill>
                <a:latin typeface="Helvetica Neue"/>
                <a:ea typeface="Helvetica Neue"/>
                <a:cs typeface="Helvetica Neue"/>
                <a:sym typeface="Helvetica Neue"/>
              </a:rPr>
              <a:t>rees in pRCC</a:t>
            </a:r>
          </a:p>
        </p:txBody>
      </p:sp>
      <p:sp>
        <p:nvSpPr>
          <p:cNvPr id="1390" name="Shape 1390"/>
          <p:cNvSpPr txBox="1">
            <a:spLocks noGrp="1"/>
          </p:cNvSpPr>
          <p:nvPr>
            <p:ph type="body" idx="1"/>
          </p:nvPr>
        </p:nvSpPr>
        <p:spPr>
          <a:xfrm>
            <a:off x="685800" y="1333500"/>
            <a:ext cx="7772400" cy="3479100"/>
          </a:xfrm>
          <a:prstGeom prst="rect">
            <a:avLst/>
          </a:prstGeom>
          <a:noFill/>
          <a:ln>
            <a:noFill/>
          </a:ln>
        </p:spPr>
        <p:txBody>
          <a:bodyPr wrap="square" lIns="91425" tIns="45700" rIns="91425" bIns="45700" anchor="t" anchorCtr="0">
            <a:noAutofit/>
          </a:bodyPr>
          <a:lstStyle/>
          <a:p>
            <a:pPr marL="342900" marR="0" lvl="0" indent="-317500" algn="l" rtl="0">
              <a:spcBef>
                <a:spcPts val="0"/>
              </a:spcBef>
              <a:buClr>
                <a:srgbClr val="000000"/>
              </a:buClr>
              <a:buSzPct val="100000"/>
              <a:buFont typeface="Arial"/>
              <a:buChar char="•"/>
            </a:pPr>
            <a:r>
              <a:rPr lang="en" sz="2000" b="0" i="0" u="none" strike="noStrike" cap="none">
                <a:solidFill>
                  <a:srgbClr val="000000"/>
                </a:solidFill>
                <a:latin typeface="Helvetica Neue"/>
                <a:ea typeface="Helvetica Neue"/>
                <a:cs typeface="Helvetica Neue"/>
                <a:sym typeface="Helvetica Neue"/>
              </a:rPr>
              <a:t>Infer mutation order and tree structure based on mutation abundance (PhyloWGS, Deshwar et al., 2015)</a:t>
            </a:r>
          </a:p>
          <a:p>
            <a:pPr marL="342900" marR="0" lvl="0" indent="-317500" algn="l" rtl="0">
              <a:spcBef>
                <a:spcPts val="0"/>
              </a:spcBef>
              <a:buClr>
                <a:srgbClr val="000000"/>
              </a:buClr>
              <a:buSzPct val="100000"/>
              <a:buFont typeface="Helvetica Neue"/>
              <a:buChar char="•"/>
            </a:pPr>
            <a:r>
              <a:rPr lang="en" sz="2000">
                <a:solidFill>
                  <a:srgbClr val="000000"/>
                </a:solidFill>
                <a:latin typeface="Helvetica Neue"/>
                <a:ea typeface="Helvetica Neue"/>
                <a:cs typeface="Helvetica Neue"/>
                <a:sym typeface="Helvetica Neue"/>
              </a:rPr>
              <a:t>Some of the key mutations occur in all the clones while others are just in some parts of the tree </a:t>
            </a:r>
          </a:p>
        </p:txBody>
      </p:sp>
      <p:grpSp>
        <p:nvGrpSpPr>
          <p:cNvPr id="1391" name="Shape 1391"/>
          <p:cNvGrpSpPr/>
          <p:nvPr/>
        </p:nvGrpSpPr>
        <p:grpSpPr>
          <a:xfrm>
            <a:off x="1403640" y="2880738"/>
            <a:ext cx="2060347" cy="1460537"/>
            <a:chOff x="2029540" y="937599"/>
            <a:chExt cx="2179570" cy="1545051"/>
          </a:xfrm>
        </p:grpSpPr>
        <p:grpSp>
          <p:nvGrpSpPr>
            <p:cNvPr id="1392" name="Shape 1392"/>
            <p:cNvGrpSpPr/>
            <p:nvPr/>
          </p:nvGrpSpPr>
          <p:grpSpPr>
            <a:xfrm>
              <a:off x="2029540" y="937599"/>
              <a:ext cx="2172600" cy="1545051"/>
              <a:chOff x="2029540" y="937599"/>
              <a:chExt cx="2172600" cy="1545051"/>
            </a:xfrm>
          </p:grpSpPr>
          <p:pic>
            <p:nvPicPr>
              <p:cNvPr id="1393" name="Shape 1393" descr="Presentation1.pdf"/>
              <p:cNvPicPr preferRelativeResize="0"/>
              <p:nvPr/>
            </p:nvPicPr>
            <p:blipFill rotWithShape="1">
              <a:blip r:embed="rId3">
                <a:alphaModFix/>
              </a:blip>
              <a:srcRect t="50765" r="52972" b="19555"/>
              <a:stretch/>
            </p:blipFill>
            <p:spPr>
              <a:xfrm>
                <a:off x="2029540" y="1795950"/>
                <a:ext cx="2172600" cy="686700"/>
              </a:xfrm>
              <a:prstGeom prst="rect">
                <a:avLst/>
              </a:prstGeom>
              <a:noFill/>
              <a:ln>
                <a:noFill/>
              </a:ln>
            </p:spPr>
          </p:pic>
          <p:sp>
            <p:nvSpPr>
              <p:cNvPr id="1394" name="Shape 1394"/>
              <p:cNvSpPr/>
              <p:nvPr/>
            </p:nvSpPr>
            <p:spPr>
              <a:xfrm>
                <a:off x="2960496" y="937599"/>
                <a:ext cx="1187700" cy="858300"/>
              </a:xfrm>
              <a:prstGeom prst="rect">
                <a:avLst/>
              </a:prstGeom>
              <a:solidFill>
                <a:schemeClr val="lt1"/>
              </a:solidFill>
              <a:ln>
                <a:noFill/>
              </a:ln>
            </p:spPr>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395" name="Shape 1395"/>
            <p:cNvSpPr txBox="1"/>
            <p:nvPr/>
          </p:nvSpPr>
          <p:spPr>
            <a:xfrm>
              <a:off x="2385710" y="1227343"/>
              <a:ext cx="1823400" cy="6105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050" b="0" i="1" u="none" strike="noStrike" kern="0" cap="none" spc="0" normalizeH="0" baseline="0" noProof="0">
                  <a:ln>
                    <a:noFill/>
                  </a:ln>
                  <a:solidFill>
                    <a:srgbClr val="CC1A1D"/>
                  </a:solidFill>
                  <a:effectLst/>
                  <a:uLnTx/>
                  <a:uFillTx/>
                  <a:latin typeface="Helvetica Neue"/>
                  <a:ea typeface="Helvetica Neue"/>
                  <a:cs typeface="Helvetica Neue"/>
                  <a:sym typeface="Helvetica Neue"/>
                </a:rPr>
                <a:t>DNMT3A</a:t>
              </a:r>
              <a:r>
                <a:rPr kumimoji="0" lang="en" sz="1050" b="0" i="0" u="none" strike="noStrike" kern="0" cap="none" spc="0" normalizeH="0" baseline="0" noProof="0">
                  <a:ln>
                    <a:noFill/>
                  </a:ln>
                  <a:solidFill>
                    <a:srgbClr val="CC1A1D"/>
                  </a:solidFill>
                  <a:effectLst/>
                  <a:uLnTx/>
                  <a:uFillTx/>
                  <a:latin typeface="Helvetica Neue"/>
                  <a:ea typeface="Helvetica Neue"/>
                  <a:cs typeface="Helvetica Neue"/>
                  <a:sym typeface="Helvetica Neue"/>
                </a:rPr>
                <a:t>: premature stop</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050" b="0" i="1" u="none" strike="noStrike" kern="0" cap="none" spc="0" normalizeH="0" baseline="0" noProof="0">
                  <a:ln>
                    <a:noFill/>
                  </a:ln>
                  <a:solidFill>
                    <a:srgbClr val="CC1A1D"/>
                  </a:solidFill>
                  <a:effectLst/>
                  <a:uLnTx/>
                  <a:uFillTx/>
                  <a:latin typeface="Helvetica Neue"/>
                  <a:ea typeface="Helvetica Neue"/>
                  <a:cs typeface="Helvetica Neue"/>
                  <a:sym typeface="Helvetica Neue"/>
                </a:rPr>
                <a:t>NEAT1</a:t>
              </a:r>
              <a:r>
                <a:rPr kumimoji="0" lang="en" sz="1050" b="0" i="0" u="none" strike="noStrike" kern="0" cap="none" spc="0" normalizeH="0" baseline="0" noProof="0">
                  <a:ln>
                    <a:noFill/>
                  </a:ln>
                  <a:solidFill>
                    <a:srgbClr val="CC1A1D"/>
                  </a:solidFill>
                  <a:effectLst/>
                  <a:uLnTx/>
                  <a:uFillTx/>
                  <a:latin typeface="Helvetica Neue"/>
                  <a:ea typeface="Helvetica Neue"/>
                  <a:cs typeface="Helvetica Neue"/>
                  <a:sym typeface="Helvetica Neue"/>
                </a:rPr>
                <a:t>: noncoding</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050" b="0" i="1" u="none" strike="noStrike" kern="0" cap="none" spc="0" normalizeH="0" baseline="0" noProof="0">
                  <a:ln>
                    <a:noFill/>
                  </a:ln>
                  <a:solidFill>
                    <a:srgbClr val="CC1A1D"/>
                  </a:solidFill>
                  <a:effectLst/>
                  <a:uLnTx/>
                  <a:uFillTx/>
                  <a:latin typeface="Helvetica Neue"/>
                  <a:ea typeface="Helvetica Neue"/>
                  <a:cs typeface="Helvetica Neue"/>
                  <a:sym typeface="Helvetica Neue"/>
                </a:rPr>
                <a:t>SMARCA4</a:t>
              </a:r>
              <a:r>
                <a:rPr kumimoji="0" lang="en" sz="1050" b="0" i="0" u="none" strike="noStrike" kern="0" cap="none" spc="0" normalizeH="0" baseline="0" noProof="0">
                  <a:ln>
                    <a:noFill/>
                  </a:ln>
                  <a:solidFill>
                    <a:srgbClr val="CC1A1D"/>
                  </a:solidFill>
                  <a:effectLst/>
                  <a:uLnTx/>
                  <a:uFillTx/>
                  <a:latin typeface="Helvetica Neue"/>
                  <a:ea typeface="Helvetica Neue"/>
                  <a:cs typeface="Helvetica Neue"/>
                  <a:sym typeface="Helvetica Neue"/>
                </a:rPr>
                <a:t>: missense</a:t>
              </a:r>
            </a:p>
          </p:txBody>
        </p:sp>
      </p:grpSp>
      <p:grpSp>
        <p:nvGrpSpPr>
          <p:cNvPr id="1396" name="Shape 1396"/>
          <p:cNvGrpSpPr/>
          <p:nvPr/>
        </p:nvGrpSpPr>
        <p:grpSpPr>
          <a:xfrm>
            <a:off x="3995924" y="2520808"/>
            <a:ext cx="2734433" cy="2019587"/>
            <a:chOff x="126062" y="3379637"/>
            <a:chExt cx="3041977" cy="2246732"/>
          </a:xfrm>
        </p:grpSpPr>
        <p:grpSp>
          <p:nvGrpSpPr>
            <p:cNvPr id="1397" name="Shape 1397"/>
            <p:cNvGrpSpPr/>
            <p:nvPr/>
          </p:nvGrpSpPr>
          <p:grpSpPr>
            <a:xfrm>
              <a:off x="126062" y="3424292"/>
              <a:ext cx="3041977" cy="2202076"/>
              <a:chOff x="4758088" y="729750"/>
              <a:chExt cx="3218002" cy="2329500"/>
            </a:xfrm>
          </p:grpSpPr>
          <p:pic>
            <p:nvPicPr>
              <p:cNvPr id="1398" name="Shape 1398" descr="Presentation1.pdf"/>
              <p:cNvPicPr preferRelativeResize="0"/>
              <p:nvPr/>
            </p:nvPicPr>
            <p:blipFill rotWithShape="1">
              <a:blip r:embed="rId4">
                <a:alphaModFix/>
              </a:blip>
              <a:srcRect l="50352" t="9214"/>
              <a:stretch/>
            </p:blipFill>
            <p:spPr>
              <a:xfrm>
                <a:off x="4855952" y="729750"/>
                <a:ext cx="2543100" cy="2329500"/>
              </a:xfrm>
              <a:prstGeom prst="rect">
                <a:avLst/>
              </a:prstGeom>
              <a:noFill/>
              <a:ln>
                <a:noFill/>
              </a:ln>
            </p:spPr>
          </p:pic>
          <p:sp>
            <p:nvSpPr>
              <p:cNvPr id="1399" name="Shape 1399"/>
              <p:cNvSpPr/>
              <p:nvPr/>
            </p:nvSpPr>
            <p:spPr>
              <a:xfrm>
                <a:off x="4855952" y="1123413"/>
                <a:ext cx="976500" cy="858300"/>
              </a:xfrm>
              <a:prstGeom prst="rect">
                <a:avLst/>
              </a:prstGeom>
              <a:solidFill>
                <a:schemeClr val="lt1"/>
              </a:solidFill>
              <a:ln>
                <a:noFill/>
              </a:ln>
            </p:spPr>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0" name="Shape 1400"/>
              <p:cNvSpPr/>
              <p:nvPr/>
            </p:nvSpPr>
            <p:spPr>
              <a:xfrm>
                <a:off x="6619319" y="1265204"/>
                <a:ext cx="976500" cy="519000"/>
              </a:xfrm>
              <a:prstGeom prst="rect">
                <a:avLst/>
              </a:prstGeom>
              <a:solidFill>
                <a:schemeClr val="lt1"/>
              </a:solidFill>
              <a:ln>
                <a:noFill/>
              </a:ln>
            </p:spPr>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1" name="Shape 1401"/>
              <p:cNvSpPr txBox="1"/>
              <p:nvPr/>
            </p:nvSpPr>
            <p:spPr>
              <a:xfrm>
                <a:off x="6375890" y="1174121"/>
                <a:ext cx="1600200" cy="4890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050" b="0" i="1" u="none" strike="noStrike" kern="0" cap="none" spc="0" normalizeH="0" baseline="0" noProof="0">
                    <a:ln>
                      <a:noFill/>
                    </a:ln>
                    <a:solidFill>
                      <a:srgbClr val="FC9E4F"/>
                    </a:solidFill>
                    <a:effectLst/>
                    <a:uLnTx/>
                    <a:uFillTx/>
                    <a:latin typeface="Helvetica Neue"/>
                    <a:ea typeface="Helvetica Neue"/>
                    <a:cs typeface="Helvetica Neue"/>
                    <a:sym typeface="Helvetica Neue"/>
                  </a:rPr>
                  <a:t>MET</a:t>
                </a:r>
                <a:r>
                  <a:rPr kumimoji="0" lang="en" sz="1050" b="0" i="0" u="none" strike="noStrike" kern="0" cap="none" spc="0" normalizeH="0" baseline="0" noProof="0">
                    <a:ln>
                      <a:noFill/>
                    </a:ln>
                    <a:solidFill>
                      <a:srgbClr val="FC9E4F"/>
                    </a:solidFill>
                    <a:effectLst/>
                    <a:uLnTx/>
                    <a:uFillTx/>
                    <a:latin typeface="Helvetica Neue"/>
                    <a:ea typeface="Helvetica Neue"/>
                    <a:cs typeface="Helvetica Neue"/>
                    <a:sym typeface="Helvetica Neue"/>
                  </a:rPr>
                  <a:t>: noncoding</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050" b="0" i="1" u="none" strike="noStrike" kern="0" cap="none" spc="0" normalizeH="0" baseline="0" noProof="0">
                    <a:ln>
                      <a:noFill/>
                    </a:ln>
                    <a:solidFill>
                      <a:srgbClr val="FC9E4F"/>
                    </a:solidFill>
                    <a:effectLst/>
                    <a:uLnTx/>
                    <a:uFillTx/>
                    <a:latin typeface="Helvetica Neue"/>
                    <a:ea typeface="Helvetica Neue"/>
                    <a:cs typeface="Helvetica Neue"/>
                    <a:sym typeface="Helvetica Neue"/>
                  </a:rPr>
                  <a:t>ERRFI1</a:t>
                </a:r>
                <a:r>
                  <a:rPr kumimoji="0" lang="en" sz="1050" b="0" i="0" u="none" strike="noStrike" kern="0" cap="none" spc="0" normalizeH="0" baseline="0" noProof="0">
                    <a:ln>
                      <a:noFill/>
                    </a:ln>
                    <a:solidFill>
                      <a:srgbClr val="FC9E4F"/>
                    </a:solidFill>
                    <a:effectLst/>
                    <a:uLnTx/>
                    <a:uFillTx/>
                    <a:latin typeface="Helvetica Neue"/>
                    <a:ea typeface="Helvetica Neue"/>
                    <a:cs typeface="Helvetica Neue"/>
                    <a:sym typeface="Helvetica Neue"/>
                  </a:rPr>
                  <a:t>: noncoding</a:t>
                </a:r>
              </a:p>
            </p:txBody>
          </p:sp>
          <p:sp>
            <p:nvSpPr>
              <p:cNvPr id="1402" name="Shape 1402"/>
              <p:cNvSpPr txBox="1"/>
              <p:nvPr/>
            </p:nvSpPr>
            <p:spPr>
              <a:xfrm>
                <a:off x="4758088" y="1422609"/>
                <a:ext cx="1520700" cy="298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 sz="1050" b="0" i="1" u="none" strike="noStrike" kern="0" cap="none" spc="0" normalizeH="0" baseline="0" noProof="0">
                    <a:ln>
                      <a:noFill/>
                    </a:ln>
                    <a:solidFill>
                      <a:srgbClr val="CC1A1D"/>
                    </a:solidFill>
                    <a:effectLst/>
                    <a:uLnTx/>
                    <a:uFillTx/>
                    <a:latin typeface="Helvetica Neue"/>
                    <a:ea typeface="Helvetica Neue"/>
                    <a:cs typeface="Helvetica Neue"/>
                    <a:sym typeface="Helvetica Neue"/>
                  </a:rPr>
                  <a:t>KDM6A</a:t>
                </a:r>
                <a:r>
                  <a:rPr kumimoji="0" lang="en" sz="1050" b="0" i="0" u="none" strike="noStrike" kern="0" cap="none" spc="0" normalizeH="0" baseline="0" noProof="0">
                    <a:ln>
                      <a:noFill/>
                    </a:ln>
                    <a:solidFill>
                      <a:srgbClr val="CC1A1D"/>
                    </a:solidFill>
                    <a:effectLst/>
                    <a:uLnTx/>
                    <a:uFillTx/>
                    <a:latin typeface="Helvetica Neue"/>
                    <a:ea typeface="Helvetica Neue"/>
                    <a:cs typeface="Helvetica Neue"/>
                    <a:sym typeface="Helvetica Neue"/>
                  </a:rPr>
                  <a:t>: missense</a:t>
                </a:r>
              </a:p>
            </p:txBody>
          </p:sp>
        </p:grpSp>
        <p:sp>
          <p:nvSpPr>
            <p:cNvPr id="1403" name="Shape 1403"/>
            <p:cNvSpPr/>
            <p:nvPr/>
          </p:nvSpPr>
          <p:spPr>
            <a:xfrm>
              <a:off x="1705726" y="3379637"/>
              <a:ext cx="923100" cy="69600"/>
            </a:xfrm>
            <a:prstGeom prst="rect">
              <a:avLst/>
            </a:prstGeom>
            <a:solidFill>
              <a:schemeClr val="lt1"/>
            </a:solidFill>
            <a:ln>
              <a:noFill/>
            </a:ln>
          </p:spPr>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404" name="Shape 1404" descr="journal.pgen.1006685.g004.PNG"/>
          <p:cNvPicPr preferRelativeResize="0"/>
          <p:nvPr/>
        </p:nvPicPr>
        <p:blipFill rotWithShape="1">
          <a:blip r:embed="rId5">
            <a:alphaModFix/>
          </a:blip>
          <a:srcRect l="12997" t="69127" r="73396" b="-99"/>
          <a:stretch/>
        </p:blipFill>
        <p:spPr>
          <a:xfrm>
            <a:off x="5292475" y="3321775"/>
            <a:ext cx="1511799" cy="1460526"/>
          </a:xfrm>
          <a:prstGeom prst="rect">
            <a:avLst/>
          </a:prstGeom>
          <a:noFill/>
          <a:ln>
            <a:noFill/>
          </a:ln>
        </p:spPr>
      </p:pic>
      <p:sp>
        <p:nvSpPr>
          <p:cNvPr id="1405" name="Shape 1405"/>
          <p:cNvSpPr txBox="1"/>
          <p:nvPr/>
        </p:nvSpPr>
        <p:spPr>
          <a:xfrm>
            <a:off x="5191025" y="4856227"/>
            <a:ext cx="3607200" cy="400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000" b="0" i="0" u="none" strike="noStrike" kern="0" cap="none" spc="0" normalizeH="0" baseline="0" noProof="0">
                <a:ln>
                  <a:noFill/>
                </a:ln>
                <a:solidFill>
                  <a:srgbClr val="666666"/>
                </a:solidFill>
                <a:effectLst/>
                <a:uLnTx/>
                <a:uFillTx/>
                <a:latin typeface="Helvetica Neue"/>
                <a:ea typeface="Helvetica Neue"/>
                <a:cs typeface="Helvetica Neue"/>
                <a:sym typeface="Helvetica Neue"/>
              </a:rPr>
              <a:t>[S. Li, B. Shuch and M. Gerstein PLOS Genetics (‘17)] </a:t>
            </a:r>
          </a:p>
          <a:p>
            <a:pPr marL="0" marR="0" lvl="0" indent="0" algn="l" defTabSz="914400" rtl="0" eaLnBrk="1" fontAlgn="auto" latinLnBrk="0" hangingPunct="1">
              <a:lnSpc>
                <a:spcPct val="100000"/>
              </a:lnSpc>
              <a:spcBef>
                <a:spcPts val="0"/>
              </a:spcBef>
              <a:spcAft>
                <a:spcPts val="0"/>
              </a:spcAft>
              <a:buClr>
                <a:srgbClr val="7F7F7F"/>
              </a:buClr>
              <a:buSzPct val="25000"/>
              <a:buFont typeface="Calibri"/>
              <a:buNone/>
              <a:tabLst/>
              <a:defRPr/>
            </a:pPr>
            <a:r>
              <a:rPr kumimoji="0" lang="en" sz="1600" b="0" i="0" u="none" strike="noStrike" kern="0" cap="none" spc="0" normalizeH="0" baseline="0" noProof="0">
                <a:ln>
                  <a:noFill/>
                </a:ln>
                <a:solidFill>
                  <a:srgbClr val="7F7F7F"/>
                </a:solidFill>
                <a:effectLst/>
                <a:uLnTx/>
                <a:uFillTx/>
                <a:latin typeface="Arial"/>
                <a:cs typeface="Arial"/>
                <a:sym typeface="Arial"/>
              </a:rPr>
              <a:t> </a:t>
            </a:r>
          </a:p>
        </p:txBody>
      </p:sp>
    </p:spTree>
    <p:extLst>
      <p:ext uri="{BB962C8B-B14F-4D97-AF65-F5344CB8AC3E}">
        <p14:creationId xmlns:p14="http://schemas.microsoft.com/office/powerpoint/2010/main" val="190703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5191025" y="4703827"/>
            <a:ext cx="3607200" cy="400800"/>
          </a:xfrm>
          <a:prstGeom prst="rect">
            <a:avLst/>
          </a:prstGeom>
          <a:noFill/>
          <a:ln>
            <a:noFill/>
          </a:ln>
        </p:spPr>
        <p:txBody>
          <a:bodyPr wrap="square" lIns="91423" tIns="45699" rIns="91423" bIns="45699" anchor="t" anchorCtr="0">
            <a:noAutofit/>
          </a:bodyPr>
          <a:lstStyle/>
          <a:p>
            <a:pPr defTabSz="685783">
              <a:buClr>
                <a:srgbClr val="000000"/>
              </a:buClr>
              <a:buSzPct val="25000"/>
            </a:pPr>
            <a:r>
              <a:rPr lang="en" sz="975" kern="1200">
                <a:solidFill>
                  <a:srgbClr val="666666"/>
                </a:solidFill>
                <a:latin typeface="Helvetica Neue"/>
                <a:ea typeface="Helvetica Neue"/>
                <a:cs typeface="Helvetica Neue"/>
                <a:sym typeface="Helvetica Neue"/>
              </a:rPr>
              <a:t>[S. Li, B. Shuch and M. Gerstein PLOS Genetics (‘17)] </a:t>
            </a:r>
          </a:p>
          <a:p>
            <a:pPr defTabSz="685783">
              <a:buClr>
                <a:srgbClr val="7F7F7F"/>
              </a:buClr>
              <a:buSzPct val="25000"/>
            </a:pPr>
            <a:r>
              <a:rPr lang="en" sz="1575" kern="1200">
                <a:solidFill>
                  <a:srgbClr val="7F7F7F"/>
                </a:solidFill>
                <a:ea typeface="+mn-ea"/>
                <a:cs typeface="+mn-cs"/>
              </a:rPr>
              <a:t> </a:t>
            </a:r>
          </a:p>
        </p:txBody>
      </p:sp>
      <p:grpSp>
        <p:nvGrpSpPr>
          <p:cNvPr id="1412" name="Shape 1412"/>
          <p:cNvGrpSpPr/>
          <p:nvPr/>
        </p:nvGrpSpPr>
        <p:grpSpPr>
          <a:xfrm>
            <a:off x="539552" y="135044"/>
            <a:ext cx="6235221" cy="4770619"/>
            <a:chOff x="8149" y="46384"/>
            <a:chExt cx="9297973" cy="7113956"/>
          </a:xfrm>
        </p:grpSpPr>
        <p:pic>
          <p:nvPicPr>
            <p:cNvPr id="1413" name="Shape 1413"/>
            <p:cNvPicPr preferRelativeResize="0"/>
            <p:nvPr/>
          </p:nvPicPr>
          <p:blipFill rotWithShape="1">
            <a:blip r:embed="rId3" cstate="print">
              <a:alphaModFix/>
              <a:extLst>
                <a:ext uri="{28A0092B-C50C-407E-A947-70E740481C1C}">
                  <a14:useLocalDpi xmlns:a14="http://schemas.microsoft.com/office/drawing/2010/main"/>
                </a:ext>
              </a:extLst>
            </a:blip>
            <a:srcRect r="6129" b="3809"/>
            <a:stretch/>
          </p:blipFill>
          <p:spPr>
            <a:xfrm>
              <a:off x="8149" y="46384"/>
              <a:ext cx="9144000" cy="6646800"/>
            </a:xfrm>
            <a:prstGeom prst="rect">
              <a:avLst/>
            </a:prstGeom>
            <a:noFill/>
            <a:ln>
              <a:noFill/>
            </a:ln>
          </p:spPr>
        </p:pic>
        <p:sp>
          <p:nvSpPr>
            <p:cNvPr id="1414" name="Shape 1414"/>
            <p:cNvSpPr txBox="1"/>
            <p:nvPr/>
          </p:nvSpPr>
          <p:spPr>
            <a:xfrm>
              <a:off x="8095361" y="6791040"/>
              <a:ext cx="184800" cy="369300"/>
            </a:xfrm>
            <a:prstGeom prst="rect">
              <a:avLst/>
            </a:prstGeom>
            <a:noFill/>
            <a:ln>
              <a:noFill/>
            </a:ln>
          </p:spPr>
          <p:txBody>
            <a:bodyPr wrap="square" lIns="68569" tIns="34275" rIns="68569" bIns="34275" anchor="t" anchorCtr="0">
              <a:noAutofit/>
            </a:bodyPr>
            <a:lstStyle/>
            <a:p>
              <a:pPr defTabSz="685783"/>
              <a:endParaRPr sz="1800" kern="1200">
                <a:latin typeface="Calibri"/>
                <a:ea typeface="Calibri"/>
                <a:cs typeface="Calibri"/>
                <a:sym typeface="Calibri"/>
              </a:endParaRPr>
            </a:p>
          </p:txBody>
        </p:sp>
        <p:sp>
          <p:nvSpPr>
            <p:cNvPr id="1415" name="Shape 1415"/>
            <p:cNvSpPr txBox="1"/>
            <p:nvPr/>
          </p:nvSpPr>
          <p:spPr>
            <a:xfrm>
              <a:off x="7874597" y="6038229"/>
              <a:ext cx="728100" cy="420300"/>
            </a:xfrm>
            <a:prstGeom prst="rect">
              <a:avLst/>
            </a:prstGeom>
            <a:noFill/>
            <a:ln>
              <a:noFill/>
            </a:ln>
          </p:spPr>
          <p:txBody>
            <a:bodyPr wrap="square" lIns="68569" tIns="34275" rIns="68569" bIns="34275" anchor="t" anchorCtr="0">
              <a:noAutofit/>
            </a:bodyPr>
            <a:lstStyle/>
            <a:p>
              <a:pPr defTabSz="685783">
                <a:buSzPct val="25000"/>
              </a:pPr>
              <a:r>
                <a:rPr lang="en" sz="600" kern="1200">
                  <a:latin typeface="Helvetica Neue"/>
                  <a:ea typeface="Helvetica Neue"/>
                  <a:cs typeface="Helvetica Neue"/>
                  <a:sym typeface="Helvetica Neue"/>
                </a:rPr>
                <a:t>Mutation</a:t>
              </a:r>
            </a:p>
            <a:p>
              <a:pPr defTabSz="685783">
                <a:buSzPct val="25000"/>
              </a:pPr>
              <a:r>
                <a:rPr lang="en" sz="600" kern="1200">
                  <a:latin typeface="Helvetica Neue"/>
                  <a:ea typeface="Helvetica Neue"/>
                  <a:cs typeface="Helvetica Neue"/>
                  <a:sym typeface="Helvetica Neue"/>
                </a:rPr>
                <a:t>distance</a:t>
              </a:r>
            </a:p>
          </p:txBody>
        </p:sp>
        <p:grpSp>
          <p:nvGrpSpPr>
            <p:cNvPr id="1416" name="Shape 1416"/>
            <p:cNvGrpSpPr/>
            <p:nvPr/>
          </p:nvGrpSpPr>
          <p:grpSpPr>
            <a:xfrm>
              <a:off x="7874597" y="6316289"/>
              <a:ext cx="770269" cy="548422"/>
              <a:chOff x="287329" y="5564447"/>
              <a:chExt cx="770269" cy="548422"/>
            </a:xfrm>
          </p:grpSpPr>
          <p:sp>
            <p:nvSpPr>
              <p:cNvPr id="1417" name="Shape 1417"/>
              <p:cNvSpPr txBox="1"/>
              <p:nvPr/>
            </p:nvSpPr>
            <p:spPr>
              <a:xfrm>
                <a:off x="287329" y="5832669"/>
                <a:ext cx="753900" cy="280200"/>
              </a:xfrm>
              <a:prstGeom prst="rect">
                <a:avLst/>
              </a:prstGeom>
              <a:noFill/>
              <a:ln>
                <a:noFill/>
              </a:ln>
            </p:spPr>
            <p:txBody>
              <a:bodyPr wrap="square" lIns="68569" tIns="34275" rIns="68569" bIns="34275" anchor="t" anchorCtr="0">
                <a:noAutofit/>
              </a:bodyPr>
              <a:lstStyle/>
              <a:p>
                <a:pPr defTabSz="685783">
                  <a:buSzPct val="25000"/>
                </a:pPr>
                <a:r>
                  <a:rPr lang="en" sz="600" kern="1200">
                    <a:latin typeface="Helvetica Neue"/>
                    <a:ea typeface="Helvetica Neue"/>
                    <a:cs typeface="Helvetica Neue"/>
                    <a:sym typeface="Helvetica Neue"/>
                  </a:rPr>
                  <a:t>Germline</a:t>
                </a:r>
              </a:p>
            </p:txBody>
          </p:sp>
          <p:sp>
            <p:nvSpPr>
              <p:cNvPr id="1418" name="Shape 1418"/>
              <p:cNvSpPr txBox="1"/>
              <p:nvPr/>
            </p:nvSpPr>
            <p:spPr>
              <a:xfrm>
                <a:off x="615098" y="5564447"/>
                <a:ext cx="442500" cy="280200"/>
              </a:xfrm>
              <a:prstGeom prst="rect">
                <a:avLst/>
              </a:prstGeom>
              <a:noFill/>
              <a:ln>
                <a:noFill/>
              </a:ln>
            </p:spPr>
            <p:txBody>
              <a:bodyPr wrap="square" lIns="68569" tIns="34275" rIns="68569" bIns="34275" anchor="t" anchorCtr="0">
                <a:noAutofit/>
              </a:bodyPr>
              <a:lstStyle/>
              <a:p>
                <a:pPr defTabSz="685783">
                  <a:buSzPct val="25000"/>
                </a:pPr>
                <a:r>
                  <a:rPr lang="en" sz="600" kern="1200">
                    <a:latin typeface="Helvetica Neue"/>
                    <a:ea typeface="Helvetica Neue"/>
                    <a:cs typeface="Helvetica Neue"/>
                    <a:sym typeface="Helvetica Neue"/>
                  </a:rPr>
                  <a:t>0.5</a:t>
                </a:r>
              </a:p>
            </p:txBody>
          </p:sp>
        </p:grpSp>
        <p:sp>
          <p:nvSpPr>
            <p:cNvPr id="1419" name="Shape 1419"/>
            <p:cNvSpPr txBox="1"/>
            <p:nvPr/>
          </p:nvSpPr>
          <p:spPr>
            <a:xfrm>
              <a:off x="8415722" y="6042159"/>
              <a:ext cx="890400" cy="420300"/>
            </a:xfrm>
            <a:prstGeom prst="rect">
              <a:avLst/>
            </a:prstGeom>
            <a:noFill/>
            <a:ln>
              <a:noFill/>
            </a:ln>
          </p:spPr>
          <p:txBody>
            <a:bodyPr wrap="square" lIns="68569" tIns="34275" rIns="68569" bIns="34275" anchor="t" anchorCtr="0">
              <a:noAutofit/>
            </a:bodyPr>
            <a:lstStyle/>
            <a:p>
              <a:pPr algn="ctr" defTabSz="685783">
                <a:buSzPct val="25000"/>
              </a:pPr>
              <a:r>
                <a:rPr lang="en" sz="600" kern="1200">
                  <a:latin typeface="Helvetica Neue"/>
                  <a:ea typeface="Helvetica Neue"/>
                  <a:cs typeface="Helvetica Neue"/>
                  <a:sym typeface="Helvetica Neue"/>
                </a:rPr>
                <a:t>Populations</a:t>
              </a:r>
            </a:p>
            <a:p>
              <a:pPr algn="ctr" defTabSz="685783">
                <a:buSzPct val="25000"/>
              </a:pPr>
              <a:r>
                <a:rPr lang="en" sz="600" kern="1200">
                  <a:latin typeface="Helvetica Neue"/>
                  <a:ea typeface="Helvetica Neue"/>
                  <a:cs typeface="Helvetica Neue"/>
                  <a:sym typeface="Helvetica Neue"/>
                </a:rPr>
                <a:t>(%)</a:t>
              </a:r>
            </a:p>
          </p:txBody>
        </p:sp>
      </p:grpSp>
    </p:spTree>
    <p:extLst>
      <p:ext uri="{BB962C8B-B14F-4D97-AF65-F5344CB8AC3E}">
        <p14:creationId xmlns:p14="http://schemas.microsoft.com/office/powerpoint/2010/main" val="180650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p:nvPr/>
        </p:nvSpPr>
        <p:spPr>
          <a:xfrm>
            <a:off x="5191025" y="4703827"/>
            <a:ext cx="3607200" cy="400800"/>
          </a:xfrm>
          <a:prstGeom prst="rect">
            <a:avLst/>
          </a:prstGeom>
          <a:noFill/>
          <a:ln>
            <a:noFill/>
          </a:ln>
        </p:spPr>
        <p:txBody>
          <a:bodyPr wrap="square" lIns="91423" tIns="45699" rIns="91423" bIns="45699" anchor="t" anchorCtr="0">
            <a:noAutofit/>
          </a:bodyPr>
          <a:lstStyle/>
          <a:p>
            <a:pPr defTabSz="685783">
              <a:buClr>
                <a:srgbClr val="000000"/>
              </a:buClr>
              <a:buSzPct val="25000"/>
            </a:pPr>
            <a:r>
              <a:rPr lang="en" sz="975" kern="1200">
                <a:solidFill>
                  <a:srgbClr val="666666"/>
                </a:solidFill>
                <a:latin typeface="Helvetica Neue"/>
                <a:ea typeface="Helvetica Neue"/>
                <a:cs typeface="Helvetica Neue"/>
                <a:sym typeface="Helvetica Neue"/>
              </a:rPr>
              <a:t>[S. Li, B. Shuch and M. Gerstein PLOS Genetics (‘17)] </a:t>
            </a:r>
          </a:p>
          <a:p>
            <a:pPr defTabSz="685783">
              <a:buClr>
                <a:srgbClr val="7F7F7F"/>
              </a:buClr>
              <a:buSzPct val="25000"/>
            </a:pPr>
            <a:r>
              <a:rPr lang="en" sz="1575" kern="1200">
                <a:solidFill>
                  <a:srgbClr val="7F7F7F"/>
                </a:solidFill>
                <a:ea typeface="+mn-ea"/>
                <a:cs typeface="+mn-cs"/>
              </a:rPr>
              <a:t> </a:t>
            </a:r>
          </a:p>
        </p:txBody>
      </p:sp>
      <p:grpSp>
        <p:nvGrpSpPr>
          <p:cNvPr id="1426" name="Shape 1426"/>
          <p:cNvGrpSpPr/>
          <p:nvPr/>
        </p:nvGrpSpPr>
        <p:grpSpPr>
          <a:xfrm>
            <a:off x="539552" y="123479"/>
            <a:ext cx="6235221" cy="4782185"/>
            <a:chOff x="8149" y="29137"/>
            <a:chExt cx="9297973" cy="7131203"/>
          </a:xfrm>
        </p:grpSpPr>
        <p:pic>
          <p:nvPicPr>
            <p:cNvPr id="1427" name="Shape 1427"/>
            <p:cNvPicPr preferRelativeResize="0"/>
            <p:nvPr/>
          </p:nvPicPr>
          <p:blipFill rotWithShape="1">
            <a:blip r:embed="rId3" cstate="print">
              <a:alphaModFix/>
              <a:extLst>
                <a:ext uri="{28A0092B-C50C-407E-A947-70E740481C1C}">
                  <a14:useLocalDpi xmlns:a14="http://schemas.microsoft.com/office/drawing/2010/main"/>
                </a:ext>
              </a:extLst>
            </a:blip>
            <a:srcRect r="6129" b="3809"/>
            <a:stretch/>
          </p:blipFill>
          <p:spPr>
            <a:xfrm>
              <a:off x="8149" y="46384"/>
              <a:ext cx="9144000" cy="6646800"/>
            </a:xfrm>
            <a:prstGeom prst="rect">
              <a:avLst/>
            </a:prstGeom>
            <a:noFill/>
            <a:ln>
              <a:noFill/>
            </a:ln>
          </p:spPr>
        </p:pic>
        <p:sp>
          <p:nvSpPr>
            <p:cNvPr id="1428" name="Shape 1428"/>
            <p:cNvSpPr/>
            <p:nvPr/>
          </p:nvSpPr>
          <p:spPr>
            <a:xfrm>
              <a:off x="115525" y="29137"/>
              <a:ext cx="1097400" cy="1097400"/>
            </a:xfrm>
            <a:prstGeom prst="rect">
              <a:avLst/>
            </a:prstGeom>
            <a:noFill/>
            <a:ln w="38100" cap="flat" cmpd="sng">
              <a:solidFill>
                <a:srgbClr val="D01C8B"/>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FFFFFF"/>
                </a:solidFill>
                <a:latin typeface="Calibri"/>
                <a:ea typeface="Calibri"/>
                <a:cs typeface="Calibri"/>
                <a:sym typeface="Calibri"/>
              </a:endParaRPr>
            </a:p>
          </p:txBody>
        </p:sp>
        <p:sp>
          <p:nvSpPr>
            <p:cNvPr id="1429" name="Shape 1429"/>
            <p:cNvSpPr/>
            <p:nvPr/>
          </p:nvSpPr>
          <p:spPr>
            <a:xfrm>
              <a:off x="8025315" y="4612526"/>
              <a:ext cx="1097400" cy="1118700"/>
            </a:xfrm>
            <a:prstGeom prst="rect">
              <a:avLst/>
            </a:prstGeom>
            <a:noFill/>
            <a:ln w="38100" cap="flat" cmpd="sng">
              <a:solidFill>
                <a:srgbClr val="D01C8B"/>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FFFFFF"/>
                </a:solidFill>
                <a:latin typeface="Calibri"/>
                <a:ea typeface="Calibri"/>
                <a:cs typeface="Calibri"/>
                <a:sym typeface="Calibri"/>
              </a:endParaRPr>
            </a:p>
          </p:txBody>
        </p:sp>
        <p:sp>
          <p:nvSpPr>
            <p:cNvPr id="1430" name="Shape 1430"/>
            <p:cNvSpPr/>
            <p:nvPr/>
          </p:nvSpPr>
          <p:spPr>
            <a:xfrm>
              <a:off x="1657124" y="1154613"/>
              <a:ext cx="1097400" cy="1097400"/>
            </a:xfrm>
            <a:prstGeom prst="rect">
              <a:avLst/>
            </a:prstGeom>
            <a:noFill/>
            <a:ln w="38100" cap="flat" cmpd="sng">
              <a:solidFill>
                <a:srgbClr val="D01C8B"/>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FFFFFF"/>
                </a:solidFill>
                <a:latin typeface="Calibri"/>
                <a:ea typeface="Calibri"/>
                <a:cs typeface="Calibri"/>
                <a:sym typeface="Calibri"/>
              </a:endParaRPr>
            </a:p>
          </p:txBody>
        </p:sp>
        <p:sp>
          <p:nvSpPr>
            <p:cNvPr id="1431" name="Shape 1431"/>
            <p:cNvSpPr/>
            <p:nvPr/>
          </p:nvSpPr>
          <p:spPr>
            <a:xfrm>
              <a:off x="4843566" y="2312377"/>
              <a:ext cx="1097400" cy="1097400"/>
            </a:xfrm>
            <a:prstGeom prst="rect">
              <a:avLst/>
            </a:prstGeom>
            <a:noFill/>
            <a:ln w="38100" cap="flat" cmpd="sng">
              <a:solidFill>
                <a:srgbClr val="D01C8B"/>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FFFFFF"/>
                </a:solidFill>
                <a:latin typeface="Calibri"/>
                <a:ea typeface="Calibri"/>
                <a:cs typeface="Calibri"/>
                <a:sym typeface="Calibri"/>
              </a:endParaRPr>
            </a:p>
          </p:txBody>
        </p:sp>
        <p:sp>
          <p:nvSpPr>
            <p:cNvPr id="1432" name="Shape 1432"/>
            <p:cNvSpPr/>
            <p:nvPr/>
          </p:nvSpPr>
          <p:spPr>
            <a:xfrm>
              <a:off x="8025315" y="3419134"/>
              <a:ext cx="1097400" cy="1097400"/>
            </a:xfrm>
            <a:prstGeom prst="rect">
              <a:avLst/>
            </a:prstGeom>
            <a:noFill/>
            <a:ln w="38100" cap="flat" cmpd="sng">
              <a:solidFill>
                <a:srgbClr val="D01C8B"/>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FFFFFF"/>
                </a:solidFill>
                <a:latin typeface="Calibri"/>
                <a:ea typeface="Calibri"/>
                <a:cs typeface="Calibri"/>
                <a:sym typeface="Calibri"/>
              </a:endParaRPr>
            </a:p>
          </p:txBody>
        </p:sp>
        <p:sp>
          <p:nvSpPr>
            <p:cNvPr id="1433" name="Shape 1433"/>
            <p:cNvSpPr/>
            <p:nvPr/>
          </p:nvSpPr>
          <p:spPr>
            <a:xfrm>
              <a:off x="8025315"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34" name="Shape 1434"/>
            <p:cNvSpPr/>
            <p:nvPr/>
          </p:nvSpPr>
          <p:spPr>
            <a:xfrm>
              <a:off x="3336808" y="29137"/>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35" name="Shape 1435"/>
            <p:cNvSpPr/>
            <p:nvPr/>
          </p:nvSpPr>
          <p:spPr>
            <a:xfrm>
              <a:off x="4842388" y="1169377"/>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36" name="Shape 1436"/>
            <p:cNvSpPr/>
            <p:nvPr/>
          </p:nvSpPr>
          <p:spPr>
            <a:xfrm>
              <a:off x="6577279"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37" name="Shape 1437"/>
            <p:cNvSpPr/>
            <p:nvPr/>
          </p:nvSpPr>
          <p:spPr>
            <a:xfrm>
              <a:off x="3362670" y="2342751"/>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38" name="Shape 1438"/>
            <p:cNvSpPr/>
            <p:nvPr/>
          </p:nvSpPr>
          <p:spPr>
            <a:xfrm>
              <a:off x="3362670" y="1194105"/>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39" name="Shape 1439"/>
            <p:cNvSpPr/>
            <p:nvPr/>
          </p:nvSpPr>
          <p:spPr>
            <a:xfrm>
              <a:off x="6584291" y="3422558"/>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0" name="Shape 1440"/>
            <p:cNvSpPr/>
            <p:nvPr/>
          </p:nvSpPr>
          <p:spPr>
            <a:xfrm>
              <a:off x="6587743" y="4612526"/>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1" name="Shape 1441"/>
            <p:cNvSpPr/>
            <p:nvPr/>
          </p:nvSpPr>
          <p:spPr>
            <a:xfrm>
              <a:off x="6587743" y="5773617"/>
              <a:ext cx="1097400" cy="9456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2" name="Shape 1442"/>
            <p:cNvSpPr/>
            <p:nvPr/>
          </p:nvSpPr>
          <p:spPr>
            <a:xfrm>
              <a:off x="1660979" y="3440031"/>
              <a:ext cx="1097400" cy="10668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3" name="Shape 1443"/>
            <p:cNvSpPr/>
            <p:nvPr/>
          </p:nvSpPr>
          <p:spPr>
            <a:xfrm>
              <a:off x="115525" y="4646309"/>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4" name="Shape 1444"/>
            <p:cNvSpPr/>
            <p:nvPr/>
          </p:nvSpPr>
          <p:spPr>
            <a:xfrm>
              <a:off x="1650564" y="4634050"/>
              <a:ext cx="1097400" cy="1097400"/>
            </a:xfrm>
            <a:prstGeom prst="rect">
              <a:avLst/>
            </a:prstGeom>
            <a:noFill/>
            <a:ln w="38100" cap="flat" cmpd="sng">
              <a:solidFill>
                <a:srgbClr val="B8E186"/>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5" name="Shape 1445"/>
            <p:cNvSpPr/>
            <p:nvPr/>
          </p:nvSpPr>
          <p:spPr>
            <a:xfrm>
              <a:off x="3362670" y="3482399"/>
              <a:ext cx="1152000" cy="1097400"/>
            </a:xfrm>
            <a:prstGeom prst="rect">
              <a:avLst/>
            </a:prstGeom>
            <a:noFill/>
            <a:ln w="38100" cap="flat" cmpd="sng">
              <a:solidFill>
                <a:srgbClr val="F1B6DA"/>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6" name="Shape 1446"/>
            <p:cNvSpPr/>
            <p:nvPr/>
          </p:nvSpPr>
          <p:spPr>
            <a:xfrm>
              <a:off x="1650564" y="2291385"/>
              <a:ext cx="1097400" cy="1097400"/>
            </a:xfrm>
            <a:prstGeom prst="rect">
              <a:avLst/>
            </a:prstGeom>
            <a:noFill/>
            <a:ln w="38100" cap="flat" cmpd="sng">
              <a:solidFill>
                <a:srgbClr val="F1B6DA"/>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7" name="Shape 1447"/>
            <p:cNvSpPr/>
            <p:nvPr/>
          </p:nvSpPr>
          <p:spPr>
            <a:xfrm>
              <a:off x="115525" y="2284035"/>
              <a:ext cx="1097400" cy="1097400"/>
            </a:xfrm>
            <a:prstGeom prst="rect">
              <a:avLst/>
            </a:prstGeom>
            <a:noFill/>
            <a:ln w="38100" cap="flat" cmpd="sng">
              <a:solidFill>
                <a:srgbClr val="F1B6DA"/>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8" name="Shape 1448"/>
            <p:cNvSpPr/>
            <p:nvPr/>
          </p:nvSpPr>
          <p:spPr>
            <a:xfrm>
              <a:off x="115525" y="3357796"/>
              <a:ext cx="1097400" cy="1097400"/>
            </a:xfrm>
            <a:prstGeom prst="rect">
              <a:avLst/>
            </a:prstGeom>
            <a:noFill/>
            <a:ln w="38100" cap="flat" cmpd="sng">
              <a:solidFill>
                <a:srgbClr val="F1B6DA"/>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49" name="Shape 1449"/>
            <p:cNvSpPr/>
            <p:nvPr/>
          </p:nvSpPr>
          <p:spPr>
            <a:xfrm>
              <a:off x="115525" y="5827446"/>
              <a:ext cx="1124700" cy="950700"/>
            </a:xfrm>
            <a:prstGeom prst="rect">
              <a:avLst/>
            </a:prstGeom>
            <a:noFill/>
            <a:ln w="38100" cap="flat" cmpd="sng">
              <a:solidFill>
                <a:srgbClr val="F1B6DA"/>
              </a:solidFill>
              <a:prstDash val="solid"/>
              <a:round/>
              <a:headEnd type="none" w="med" len="med"/>
              <a:tailEnd type="none" w="med" len="med"/>
            </a:ln>
          </p:spPr>
          <p:txBody>
            <a:bodyPr wrap="square" lIns="68569" tIns="34275" rIns="68569" bIns="34275"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50" name="Shape 1450"/>
            <p:cNvSpPr txBox="1"/>
            <p:nvPr/>
          </p:nvSpPr>
          <p:spPr>
            <a:xfrm>
              <a:off x="8095361" y="6791040"/>
              <a:ext cx="184800" cy="369300"/>
            </a:xfrm>
            <a:prstGeom prst="rect">
              <a:avLst/>
            </a:prstGeom>
            <a:noFill/>
            <a:ln>
              <a:noFill/>
            </a:ln>
          </p:spPr>
          <p:txBody>
            <a:bodyPr wrap="square" lIns="68569" tIns="34275" rIns="68569" bIns="34275" anchor="t" anchorCtr="0">
              <a:noAutofit/>
            </a:bodyPr>
            <a:lstStyle/>
            <a:p>
              <a:pPr defTabSz="685783"/>
              <a:endParaRPr sz="1800" kern="1200">
                <a:latin typeface="Calibri"/>
                <a:ea typeface="Calibri"/>
                <a:cs typeface="Calibri"/>
                <a:sym typeface="Calibri"/>
              </a:endParaRPr>
            </a:p>
          </p:txBody>
        </p:sp>
        <p:sp>
          <p:nvSpPr>
            <p:cNvPr id="1451" name="Shape 1451"/>
            <p:cNvSpPr txBox="1"/>
            <p:nvPr/>
          </p:nvSpPr>
          <p:spPr>
            <a:xfrm>
              <a:off x="7874597" y="6038229"/>
              <a:ext cx="728100" cy="420300"/>
            </a:xfrm>
            <a:prstGeom prst="rect">
              <a:avLst/>
            </a:prstGeom>
            <a:noFill/>
            <a:ln>
              <a:noFill/>
            </a:ln>
          </p:spPr>
          <p:txBody>
            <a:bodyPr wrap="square" lIns="68569" tIns="34275" rIns="68569" bIns="34275" anchor="t" anchorCtr="0">
              <a:noAutofit/>
            </a:bodyPr>
            <a:lstStyle/>
            <a:p>
              <a:pPr defTabSz="685783">
                <a:buSzPct val="25000"/>
              </a:pPr>
              <a:r>
                <a:rPr lang="en" sz="600" kern="1200">
                  <a:latin typeface="Helvetica Neue"/>
                  <a:ea typeface="Helvetica Neue"/>
                  <a:cs typeface="Helvetica Neue"/>
                  <a:sym typeface="Helvetica Neue"/>
                </a:rPr>
                <a:t>Mutation</a:t>
              </a:r>
            </a:p>
            <a:p>
              <a:pPr defTabSz="685783">
                <a:buSzPct val="25000"/>
              </a:pPr>
              <a:r>
                <a:rPr lang="en" sz="600" kern="1200">
                  <a:latin typeface="Helvetica Neue"/>
                  <a:ea typeface="Helvetica Neue"/>
                  <a:cs typeface="Helvetica Neue"/>
                  <a:sym typeface="Helvetica Neue"/>
                </a:rPr>
                <a:t>distance</a:t>
              </a:r>
            </a:p>
          </p:txBody>
        </p:sp>
        <p:grpSp>
          <p:nvGrpSpPr>
            <p:cNvPr id="1452" name="Shape 1452"/>
            <p:cNvGrpSpPr/>
            <p:nvPr/>
          </p:nvGrpSpPr>
          <p:grpSpPr>
            <a:xfrm>
              <a:off x="7874597" y="6316289"/>
              <a:ext cx="770269" cy="548422"/>
              <a:chOff x="287329" y="5564447"/>
              <a:chExt cx="770269" cy="548422"/>
            </a:xfrm>
          </p:grpSpPr>
          <p:sp>
            <p:nvSpPr>
              <p:cNvPr id="1453" name="Shape 1453"/>
              <p:cNvSpPr txBox="1"/>
              <p:nvPr/>
            </p:nvSpPr>
            <p:spPr>
              <a:xfrm>
                <a:off x="287329" y="5832669"/>
                <a:ext cx="753900" cy="280200"/>
              </a:xfrm>
              <a:prstGeom prst="rect">
                <a:avLst/>
              </a:prstGeom>
              <a:noFill/>
              <a:ln>
                <a:noFill/>
              </a:ln>
            </p:spPr>
            <p:txBody>
              <a:bodyPr wrap="square" lIns="68569" tIns="34275" rIns="68569" bIns="34275" anchor="t" anchorCtr="0">
                <a:noAutofit/>
              </a:bodyPr>
              <a:lstStyle/>
              <a:p>
                <a:pPr defTabSz="685783">
                  <a:buSzPct val="25000"/>
                </a:pPr>
                <a:r>
                  <a:rPr lang="en" sz="600" kern="1200">
                    <a:latin typeface="Helvetica Neue"/>
                    <a:ea typeface="Helvetica Neue"/>
                    <a:cs typeface="Helvetica Neue"/>
                    <a:sym typeface="Helvetica Neue"/>
                  </a:rPr>
                  <a:t>Germline</a:t>
                </a:r>
              </a:p>
            </p:txBody>
          </p:sp>
          <p:sp>
            <p:nvSpPr>
              <p:cNvPr id="1454" name="Shape 1454"/>
              <p:cNvSpPr txBox="1"/>
              <p:nvPr/>
            </p:nvSpPr>
            <p:spPr>
              <a:xfrm>
                <a:off x="615098" y="5564447"/>
                <a:ext cx="442500" cy="280200"/>
              </a:xfrm>
              <a:prstGeom prst="rect">
                <a:avLst/>
              </a:prstGeom>
              <a:noFill/>
              <a:ln>
                <a:noFill/>
              </a:ln>
            </p:spPr>
            <p:txBody>
              <a:bodyPr wrap="square" lIns="68569" tIns="34275" rIns="68569" bIns="34275" anchor="t" anchorCtr="0">
                <a:noAutofit/>
              </a:bodyPr>
              <a:lstStyle/>
              <a:p>
                <a:pPr defTabSz="685783">
                  <a:buSzPct val="25000"/>
                </a:pPr>
                <a:r>
                  <a:rPr lang="en" sz="600" kern="1200">
                    <a:latin typeface="Helvetica Neue"/>
                    <a:ea typeface="Helvetica Neue"/>
                    <a:cs typeface="Helvetica Neue"/>
                    <a:sym typeface="Helvetica Neue"/>
                  </a:rPr>
                  <a:t>0.5</a:t>
                </a:r>
              </a:p>
            </p:txBody>
          </p:sp>
        </p:grpSp>
        <p:sp>
          <p:nvSpPr>
            <p:cNvPr id="1455" name="Shape 1455"/>
            <p:cNvSpPr txBox="1"/>
            <p:nvPr/>
          </p:nvSpPr>
          <p:spPr>
            <a:xfrm>
              <a:off x="8415722" y="6042159"/>
              <a:ext cx="890400" cy="420300"/>
            </a:xfrm>
            <a:prstGeom prst="rect">
              <a:avLst/>
            </a:prstGeom>
            <a:noFill/>
            <a:ln>
              <a:noFill/>
            </a:ln>
          </p:spPr>
          <p:txBody>
            <a:bodyPr wrap="square" lIns="68569" tIns="34275" rIns="68569" bIns="34275" anchor="t" anchorCtr="0">
              <a:noAutofit/>
            </a:bodyPr>
            <a:lstStyle/>
            <a:p>
              <a:pPr algn="ctr" defTabSz="685783">
                <a:buSzPct val="25000"/>
              </a:pPr>
              <a:r>
                <a:rPr lang="en" sz="600" kern="1200">
                  <a:latin typeface="Helvetica Neue"/>
                  <a:ea typeface="Helvetica Neue"/>
                  <a:cs typeface="Helvetica Neue"/>
                  <a:sym typeface="Helvetica Neue"/>
                </a:rPr>
                <a:t>Populations</a:t>
              </a:r>
            </a:p>
            <a:p>
              <a:pPr algn="ctr" defTabSz="685783">
                <a:buSzPct val="25000"/>
              </a:pPr>
              <a:r>
                <a:rPr lang="en" sz="600" kern="1200">
                  <a:latin typeface="Helvetica Neue"/>
                  <a:ea typeface="Helvetica Neue"/>
                  <a:cs typeface="Helvetica Neue"/>
                  <a:sym typeface="Helvetica Neue"/>
                </a:rPr>
                <a:t>(%)</a:t>
              </a:r>
            </a:p>
          </p:txBody>
        </p:sp>
      </p:grpSp>
      <p:sp>
        <p:nvSpPr>
          <p:cNvPr id="1456" name="Shape 1456"/>
          <p:cNvSpPr/>
          <p:nvPr/>
        </p:nvSpPr>
        <p:spPr>
          <a:xfrm>
            <a:off x="4932040"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57" name="Shape 1457"/>
          <p:cNvSpPr/>
          <p:nvPr/>
        </p:nvSpPr>
        <p:spPr>
          <a:xfrm>
            <a:off x="161967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58" name="Shape 1458"/>
          <p:cNvSpPr/>
          <p:nvPr/>
        </p:nvSpPr>
        <p:spPr>
          <a:xfrm>
            <a:off x="161967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59" name="Shape 1459"/>
          <p:cNvSpPr/>
          <p:nvPr/>
        </p:nvSpPr>
        <p:spPr>
          <a:xfrm>
            <a:off x="377991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0" name="Shape 1460"/>
          <p:cNvSpPr/>
          <p:nvPr/>
        </p:nvSpPr>
        <p:spPr>
          <a:xfrm>
            <a:off x="4932040"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1" name="Shape 1461"/>
          <p:cNvSpPr/>
          <p:nvPr/>
        </p:nvSpPr>
        <p:spPr>
          <a:xfrm>
            <a:off x="594015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2" name="Shape 1462"/>
          <p:cNvSpPr/>
          <p:nvPr/>
        </p:nvSpPr>
        <p:spPr>
          <a:xfrm>
            <a:off x="5940152"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3" name="Shape 1463"/>
          <p:cNvSpPr/>
          <p:nvPr/>
        </p:nvSpPr>
        <p:spPr>
          <a:xfrm>
            <a:off x="3779912" y="2427734"/>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4" name="Shape 1464"/>
          <p:cNvSpPr/>
          <p:nvPr/>
        </p:nvSpPr>
        <p:spPr>
          <a:xfrm>
            <a:off x="2771800"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5" name="Shape 1465"/>
          <p:cNvSpPr/>
          <p:nvPr/>
        </p:nvSpPr>
        <p:spPr>
          <a:xfrm>
            <a:off x="2771800"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6" name="Shape 1466"/>
          <p:cNvSpPr/>
          <p:nvPr/>
        </p:nvSpPr>
        <p:spPr>
          <a:xfrm>
            <a:off x="3779912"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7" name="Shape 1467"/>
          <p:cNvSpPr/>
          <p:nvPr/>
        </p:nvSpPr>
        <p:spPr>
          <a:xfrm>
            <a:off x="377991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
        <p:nvSpPr>
          <p:cNvPr id="1468" name="Shape 1468"/>
          <p:cNvSpPr/>
          <p:nvPr/>
        </p:nvSpPr>
        <p:spPr>
          <a:xfrm>
            <a:off x="595788"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3" tIns="45699" rIns="91423" bIns="45699" anchor="ctr" anchorCtr="0">
            <a:noAutofit/>
          </a:bodyPr>
          <a:lstStyle/>
          <a:p>
            <a:pPr algn="ctr" defTabSz="685783"/>
            <a:endParaRPr sz="1800" kern="1200">
              <a:solidFill>
                <a:srgbClr val="D6E3BC"/>
              </a:solidFill>
              <a:latin typeface="Calibri"/>
              <a:ea typeface="Calibri"/>
              <a:cs typeface="Calibri"/>
              <a:sym typeface="Calibri"/>
            </a:endParaRPr>
          </a:p>
        </p:txBody>
      </p:sp>
    </p:spTree>
    <p:extLst>
      <p:ext uri="{BB962C8B-B14F-4D97-AF65-F5344CB8AC3E}">
        <p14:creationId xmlns:p14="http://schemas.microsoft.com/office/powerpoint/2010/main" val="395097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271700" y="138050"/>
            <a:ext cx="8763300" cy="857400"/>
          </a:xfrm>
          <a:prstGeom prst="rect">
            <a:avLst/>
          </a:prstGeom>
          <a:noFill/>
          <a:ln>
            <a:noFill/>
          </a:ln>
        </p:spPr>
        <p:txBody>
          <a:bodyPr wrap="square" lIns="91423" tIns="45699" rIns="91423" bIns="45699" anchor="t" anchorCtr="0">
            <a:noAutofit/>
          </a:bodyPr>
          <a:lstStyle/>
          <a:p>
            <a:pPr algn="l">
              <a:buClr>
                <a:srgbClr val="366092"/>
              </a:buClr>
              <a:buSzPct val="25000"/>
            </a:pPr>
            <a:r>
              <a:rPr lang="en" sz="2775">
                <a:latin typeface="Helvetica Neue"/>
                <a:ea typeface="Helvetica Neue"/>
                <a:cs typeface="Helvetica Neue"/>
                <a:sym typeface="Helvetica Neue"/>
              </a:rPr>
              <a:t>Tree topology correlates with molecular subtypes</a:t>
            </a:r>
          </a:p>
        </p:txBody>
      </p:sp>
      <p:pic>
        <p:nvPicPr>
          <p:cNvPr id="1475" name="Shape 1475" descr="temp.pdf"/>
          <p:cNvPicPr preferRelativeResize="0"/>
          <p:nvPr/>
        </p:nvPicPr>
        <p:blipFill rotWithShape="1">
          <a:blip r:embed="rId3" cstate="print">
            <a:alphaModFix/>
            <a:extLst>
              <a:ext uri="{28A0092B-C50C-407E-A947-70E740481C1C}">
                <a14:useLocalDpi xmlns:a14="http://schemas.microsoft.com/office/drawing/2010/main"/>
              </a:ext>
            </a:extLst>
          </a:blip>
          <a:srcRect l="8303" t="11975" r="7571" b="20172"/>
          <a:stretch/>
        </p:blipFill>
        <p:spPr>
          <a:xfrm>
            <a:off x="998000" y="647775"/>
            <a:ext cx="7310700" cy="4422000"/>
          </a:xfrm>
          <a:prstGeom prst="rect">
            <a:avLst/>
          </a:prstGeom>
          <a:noFill/>
          <a:ln>
            <a:noFill/>
          </a:ln>
        </p:spPr>
      </p:pic>
      <p:sp>
        <p:nvSpPr>
          <p:cNvPr id="1476" name="Shape 1476"/>
          <p:cNvSpPr txBox="1"/>
          <p:nvPr/>
        </p:nvSpPr>
        <p:spPr>
          <a:xfrm rot="-5400000">
            <a:off x="7940850" y="1297726"/>
            <a:ext cx="2310300" cy="400800"/>
          </a:xfrm>
          <a:prstGeom prst="rect">
            <a:avLst/>
          </a:prstGeom>
          <a:noFill/>
          <a:ln>
            <a:noFill/>
          </a:ln>
        </p:spPr>
        <p:txBody>
          <a:bodyPr wrap="square" lIns="91423" tIns="45699" rIns="91423" bIns="45699" anchor="t" anchorCtr="0">
            <a:noAutofit/>
          </a:bodyPr>
          <a:lstStyle/>
          <a:p>
            <a:pPr defTabSz="685783">
              <a:buClr>
                <a:srgbClr val="000000"/>
              </a:buClr>
              <a:buSzPct val="25000"/>
            </a:pPr>
            <a:r>
              <a:rPr lang="en" sz="975" kern="1200">
                <a:solidFill>
                  <a:srgbClr val="666666"/>
                </a:solidFill>
                <a:latin typeface="Helvetica Neue"/>
                <a:ea typeface="Helvetica Neue"/>
                <a:cs typeface="Helvetica Neue"/>
                <a:sym typeface="Helvetica Neue"/>
              </a:rPr>
              <a:t>[Li et al., PLOS Genetics (‘17)] </a:t>
            </a:r>
          </a:p>
          <a:p>
            <a:pPr defTabSz="685783">
              <a:buClr>
                <a:srgbClr val="7F7F7F"/>
              </a:buClr>
              <a:buSzPct val="25000"/>
            </a:pPr>
            <a:r>
              <a:rPr lang="en" sz="1575" kern="1200">
                <a:solidFill>
                  <a:srgbClr val="7F7F7F"/>
                </a:solidFill>
                <a:ea typeface="+mn-ea"/>
                <a:cs typeface="+mn-cs"/>
              </a:rPr>
              <a:t> </a:t>
            </a:r>
          </a:p>
        </p:txBody>
      </p:sp>
    </p:spTree>
    <p:extLst>
      <p:ext uri="{BB962C8B-B14F-4D97-AF65-F5344CB8AC3E}">
        <p14:creationId xmlns:p14="http://schemas.microsoft.com/office/powerpoint/2010/main" val="3545262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1EA7E-3612-5743-AEED-1A18FAB48245}"/>
              </a:ext>
            </a:extLst>
          </p:cNvPr>
          <p:cNvPicPr>
            <a:picLocks noChangeAspect="1"/>
          </p:cNvPicPr>
          <p:nvPr/>
        </p:nvPicPr>
        <p:blipFill>
          <a:blip r:embed="rId3"/>
          <a:stretch>
            <a:fillRect/>
          </a:stretch>
        </p:blipFill>
        <p:spPr>
          <a:xfrm>
            <a:off x="-42461" y="424155"/>
            <a:ext cx="6066380" cy="3820669"/>
          </a:xfrm>
          <a:prstGeom prst="rect">
            <a:avLst/>
          </a:prstGeom>
        </p:spPr>
      </p:pic>
      <p:sp>
        <p:nvSpPr>
          <p:cNvPr id="5" name="Rectangle 4">
            <a:extLst>
              <a:ext uri="{FF2B5EF4-FFF2-40B4-BE49-F238E27FC236}">
                <a16:creationId xmlns:a16="http://schemas.microsoft.com/office/drawing/2014/main" id="{EC838692-63CA-A643-A60E-79947B0EEAE2}"/>
              </a:ext>
            </a:extLst>
          </p:cNvPr>
          <p:cNvSpPr/>
          <p:nvPr/>
        </p:nvSpPr>
        <p:spPr>
          <a:xfrm>
            <a:off x="482204" y="4939903"/>
            <a:ext cx="664369" cy="203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78998771-B69D-DD46-8EB5-90A8D325E005}"/>
              </a:ext>
            </a:extLst>
          </p:cNvPr>
          <p:cNvSpPr txBox="1"/>
          <p:nvPr/>
        </p:nvSpPr>
        <p:spPr>
          <a:xfrm>
            <a:off x="457490" y="96442"/>
            <a:ext cx="7951574" cy="369332"/>
          </a:xfrm>
          <a:prstGeom prst="rect">
            <a:avLst/>
          </a:prstGeom>
          <a:noFill/>
        </p:spPr>
        <p:txBody>
          <a:bodyPr wrap="square" rtlCol="0">
            <a:spAutoFit/>
          </a:bodyPr>
          <a:lstStyle/>
          <a:p>
            <a:pPr defTabSz="685800"/>
            <a:r>
              <a:rPr lang="en-US" sz="1800" kern="1200" dirty="0">
                <a:solidFill>
                  <a:prstClr val="black"/>
                </a:solidFill>
                <a:latin typeface="Arial" panose="020B0604020202020204" pitchFamily="34" charset="0"/>
                <a:ea typeface="+mn-ea"/>
                <a:cs typeface="Arial" panose="020B0604020202020204" pitchFamily="34" charset="0"/>
              </a:rPr>
              <a:t>Modelling the frequency of “generational” hitchhikers in a fitness population</a:t>
            </a:r>
          </a:p>
        </p:txBody>
      </p:sp>
      <p:sp>
        <p:nvSpPr>
          <p:cNvPr id="3" name="Rectangle 2">
            <a:extLst>
              <a:ext uri="{FF2B5EF4-FFF2-40B4-BE49-F238E27FC236}">
                <a16:creationId xmlns:a16="http://schemas.microsoft.com/office/drawing/2014/main" id="{72F58E88-F615-0F4C-A534-53D571C0750E}"/>
              </a:ext>
            </a:extLst>
          </p:cNvPr>
          <p:cNvSpPr/>
          <p:nvPr/>
        </p:nvSpPr>
        <p:spPr>
          <a:xfrm>
            <a:off x="2613454" y="4068462"/>
            <a:ext cx="565322" cy="398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6F3FD7E3-FAE6-0345-A762-701C1B23674A}"/>
              </a:ext>
            </a:extLst>
          </p:cNvPr>
          <p:cNvSpPr/>
          <p:nvPr/>
        </p:nvSpPr>
        <p:spPr>
          <a:xfrm>
            <a:off x="41915" y="4114801"/>
            <a:ext cx="565322" cy="398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pic>
        <p:nvPicPr>
          <p:cNvPr id="13" name="Picture 12">
            <a:extLst>
              <a:ext uri="{FF2B5EF4-FFF2-40B4-BE49-F238E27FC236}">
                <a16:creationId xmlns:a16="http://schemas.microsoft.com/office/drawing/2014/main" id="{2F504C6E-4769-494B-927F-606DC7BC2B69}"/>
              </a:ext>
            </a:extLst>
          </p:cNvPr>
          <p:cNvPicPr>
            <a:picLocks noChangeAspect="1"/>
          </p:cNvPicPr>
          <p:nvPr/>
        </p:nvPicPr>
        <p:blipFill>
          <a:blip r:embed="rId4"/>
          <a:stretch>
            <a:fillRect/>
          </a:stretch>
        </p:blipFill>
        <p:spPr>
          <a:xfrm>
            <a:off x="6593264" y="2257252"/>
            <a:ext cx="2051360" cy="1556204"/>
          </a:xfrm>
          <a:prstGeom prst="rect">
            <a:avLst/>
          </a:prstGeom>
        </p:spPr>
      </p:pic>
      <p:pic>
        <p:nvPicPr>
          <p:cNvPr id="8" name="Picture 7">
            <a:extLst>
              <a:ext uri="{FF2B5EF4-FFF2-40B4-BE49-F238E27FC236}">
                <a16:creationId xmlns:a16="http://schemas.microsoft.com/office/drawing/2014/main" id="{51E3A5EE-9486-7843-9B2D-8074A79AB261}"/>
              </a:ext>
            </a:extLst>
          </p:cNvPr>
          <p:cNvPicPr>
            <a:picLocks noChangeAspect="1"/>
          </p:cNvPicPr>
          <p:nvPr/>
        </p:nvPicPr>
        <p:blipFill>
          <a:blip r:embed="rId5"/>
          <a:stretch>
            <a:fillRect/>
          </a:stretch>
        </p:blipFill>
        <p:spPr>
          <a:xfrm>
            <a:off x="173881" y="4314925"/>
            <a:ext cx="5057363" cy="755194"/>
          </a:xfrm>
          <a:prstGeom prst="rect">
            <a:avLst/>
          </a:prstGeom>
        </p:spPr>
      </p:pic>
      <p:sp>
        <p:nvSpPr>
          <p:cNvPr id="9" name="Rectangle 8">
            <a:extLst>
              <a:ext uri="{FF2B5EF4-FFF2-40B4-BE49-F238E27FC236}">
                <a16:creationId xmlns:a16="http://schemas.microsoft.com/office/drawing/2014/main" id="{68DE5CDE-CE44-CE42-BAC0-A7A7E1623556}"/>
              </a:ext>
            </a:extLst>
          </p:cNvPr>
          <p:cNvSpPr/>
          <p:nvPr/>
        </p:nvSpPr>
        <p:spPr>
          <a:xfrm>
            <a:off x="1242153" y="4244824"/>
            <a:ext cx="1653521" cy="584451"/>
          </a:xfrm>
          <a:prstGeom prst="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972F643F-2875-FA41-9CBD-31B8764060B2}"/>
              </a:ext>
            </a:extLst>
          </p:cNvPr>
          <p:cNvSpPr/>
          <p:nvPr/>
        </p:nvSpPr>
        <p:spPr>
          <a:xfrm>
            <a:off x="2909782" y="4244824"/>
            <a:ext cx="2321462" cy="584451"/>
          </a:xfrm>
          <a:prstGeom prst="rect">
            <a:avLst/>
          </a:prstGeom>
          <a:solidFill>
            <a:srgbClr val="0070C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14" name="Oval 13">
            <a:extLst>
              <a:ext uri="{FF2B5EF4-FFF2-40B4-BE49-F238E27FC236}">
                <a16:creationId xmlns:a16="http://schemas.microsoft.com/office/drawing/2014/main" id="{2C31C6B1-93B7-554C-8741-240A2E642161}"/>
              </a:ext>
            </a:extLst>
          </p:cNvPr>
          <p:cNvSpPr/>
          <p:nvPr/>
        </p:nvSpPr>
        <p:spPr>
          <a:xfrm>
            <a:off x="492016" y="4390581"/>
            <a:ext cx="166255" cy="446809"/>
          </a:xfrm>
          <a:prstGeom prst="ellipse">
            <a:avLst/>
          </a:prstGeom>
          <a:solidFill>
            <a:schemeClr val="tx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63A5DC4-793A-C843-A8CD-6BF1506DDB1A}"/>
              </a:ext>
            </a:extLst>
          </p:cNvPr>
          <p:cNvSpPr/>
          <p:nvPr/>
        </p:nvSpPr>
        <p:spPr>
          <a:xfrm>
            <a:off x="5574715" y="4414989"/>
            <a:ext cx="782285" cy="182297"/>
          </a:xfrm>
          <a:prstGeom prst="rect">
            <a:avLst/>
          </a:prstGeom>
          <a:solidFill>
            <a:srgbClr val="0070C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562DDD33-E9F8-1D48-9DC2-3C28A6287B87}"/>
              </a:ext>
            </a:extLst>
          </p:cNvPr>
          <p:cNvSpPr/>
          <p:nvPr/>
        </p:nvSpPr>
        <p:spPr>
          <a:xfrm>
            <a:off x="5580113" y="4080836"/>
            <a:ext cx="776887" cy="194838"/>
          </a:xfrm>
          <a:prstGeom prst="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20" name="Oval 19">
            <a:extLst>
              <a:ext uri="{FF2B5EF4-FFF2-40B4-BE49-F238E27FC236}">
                <a16:creationId xmlns:a16="http://schemas.microsoft.com/office/drawing/2014/main" id="{09A01633-0DA4-5641-AD63-0A3751BA8FEB}"/>
              </a:ext>
            </a:extLst>
          </p:cNvPr>
          <p:cNvSpPr/>
          <p:nvPr/>
        </p:nvSpPr>
        <p:spPr>
          <a:xfrm>
            <a:off x="5882729" y="4659702"/>
            <a:ext cx="166255" cy="446809"/>
          </a:xfrm>
          <a:prstGeom prst="ellipse">
            <a:avLst/>
          </a:prstGeom>
          <a:solidFill>
            <a:schemeClr val="tx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2B152F5F-733E-5940-899F-B715198AE6EE}"/>
              </a:ext>
            </a:extLst>
          </p:cNvPr>
          <p:cNvSpPr txBox="1"/>
          <p:nvPr/>
        </p:nvSpPr>
        <p:spPr>
          <a:xfrm>
            <a:off x="6843488" y="4032248"/>
            <a:ext cx="2219309" cy="253916"/>
          </a:xfrm>
          <a:prstGeom prst="rect">
            <a:avLst/>
          </a:prstGeom>
          <a:noFill/>
        </p:spPr>
        <p:txBody>
          <a:bodyPr wrap="square" rtlCol="0">
            <a:spAutoFit/>
          </a:bodyPr>
          <a:lstStyle/>
          <a:p>
            <a:pPr defTabSz="685800"/>
            <a:r>
              <a:rPr lang="en-US" sz="1050" i="1" kern="1200" dirty="0">
                <a:solidFill>
                  <a:prstClr val="black"/>
                </a:solidFill>
                <a:latin typeface="Calibri" panose="020F0502020204030204"/>
                <a:ea typeface="+mn-ea"/>
                <a:cs typeface="+mn-cs"/>
              </a:rPr>
              <a:t>Cell growth without fitness </a:t>
            </a:r>
            <a:r>
              <a:rPr lang="en-US" sz="1050" i="1" kern="1200" dirty="0">
                <a:solidFill>
                  <a:prstClr val="black"/>
                </a:solidFill>
                <a:latin typeface="Arial" panose="020B0604020202020204" pitchFamily="34" charset="0"/>
                <a:ea typeface="+mn-ea"/>
                <a:cs typeface="Arial" panose="020B0604020202020204" pitchFamily="34" charset="0"/>
              </a:rPr>
              <a:t>mutation</a:t>
            </a:r>
          </a:p>
        </p:txBody>
      </p:sp>
      <p:sp>
        <p:nvSpPr>
          <p:cNvPr id="22" name="TextBox 21">
            <a:extLst>
              <a:ext uri="{FF2B5EF4-FFF2-40B4-BE49-F238E27FC236}">
                <a16:creationId xmlns:a16="http://schemas.microsoft.com/office/drawing/2014/main" id="{422BBFBF-24E6-B346-B760-20B920A6F6E2}"/>
              </a:ext>
            </a:extLst>
          </p:cNvPr>
          <p:cNvSpPr txBox="1"/>
          <p:nvPr/>
        </p:nvSpPr>
        <p:spPr>
          <a:xfrm>
            <a:off x="6566830" y="4392830"/>
            <a:ext cx="2403290" cy="415498"/>
          </a:xfrm>
          <a:prstGeom prst="rect">
            <a:avLst/>
          </a:prstGeom>
          <a:noFill/>
        </p:spPr>
        <p:txBody>
          <a:bodyPr wrap="square" rtlCol="0">
            <a:spAutoFit/>
          </a:bodyPr>
          <a:lstStyle/>
          <a:p>
            <a:pPr defTabSz="685800"/>
            <a:r>
              <a:rPr lang="en-US" sz="1050" i="1" kern="1200" dirty="0">
                <a:solidFill>
                  <a:prstClr val="black"/>
                </a:solidFill>
                <a:latin typeface="Calibri" panose="020F0502020204030204"/>
                <a:ea typeface="+mn-ea"/>
                <a:cs typeface="+mn-cs"/>
              </a:rPr>
              <a:t>EXTRA Cell growth WITH fitness </a:t>
            </a:r>
            <a:r>
              <a:rPr lang="en-US" sz="1050" i="1" kern="1200" dirty="0">
                <a:solidFill>
                  <a:prstClr val="black"/>
                </a:solidFill>
                <a:latin typeface="Arial" panose="020B0604020202020204" pitchFamily="34" charset="0"/>
                <a:ea typeface="+mn-ea"/>
                <a:cs typeface="Arial" panose="020B0604020202020204" pitchFamily="34" charset="0"/>
              </a:rPr>
              <a:t>mutation</a:t>
            </a:r>
          </a:p>
        </p:txBody>
      </p:sp>
      <p:sp>
        <p:nvSpPr>
          <p:cNvPr id="24" name="TextBox 23">
            <a:extLst>
              <a:ext uri="{FF2B5EF4-FFF2-40B4-BE49-F238E27FC236}">
                <a16:creationId xmlns:a16="http://schemas.microsoft.com/office/drawing/2014/main" id="{77FFCE32-87F9-A044-A056-EA8687B50699}"/>
              </a:ext>
            </a:extLst>
          </p:cNvPr>
          <p:cNvSpPr txBox="1"/>
          <p:nvPr/>
        </p:nvSpPr>
        <p:spPr>
          <a:xfrm>
            <a:off x="5830733" y="4719345"/>
            <a:ext cx="305830" cy="300082"/>
          </a:xfrm>
          <a:prstGeom prst="rect">
            <a:avLst/>
          </a:prstGeom>
          <a:noFill/>
        </p:spPr>
        <p:txBody>
          <a:bodyPr wrap="square" rtlCol="0">
            <a:spAutoFit/>
          </a:bodyPr>
          <a:lstStyle/>
          <a:p>
            <a:pPr defTabSz="685800"/>
            <a:r>
              <a:rPr lang="en-US" sz="1350" i="1" kern="1200" dirty="0" err="1">
                <a:solidFill>
                  <a:prstClr val="black"/>
                </a:solidFill>
                <a:latin typeface="Calibri" panose="020F0502020204030204"/>
                <a:ea typeface="+mn-ea"/>
                <a:cs typeface="+mn-cs"/>
              </a:rPr>
              <a:t>t</a:t>
            </a:r>
            <a:r>
              <a:rPr lang="en-US" sz="1350" kern="1200" baseline="-25000" dirty="0" err="1">
                <a:solidFill>
                  <a:prstClr val="black"/>
                </a:solidFill>
                <a:latin typeface="Calibri" panose="020F0502020204030204"/>
                <a:ea typeface="+mn-ea"/>
                <a:cs typeface="+mn-cs"/>
              </a:rPr>
              <a:t>g</a:t>
            </a:r>
            <a:endParaRPr lang="en-US" sz="1350" kern="1200" baseline="-25000" dirty="0">
              <a:solidFill>
                <a:prstClr val="black"/>
              </a:solidFill>
              <a:latin typeface="Calibri" panose="020F0502020204030204"/>
              <a:ea typeface="+mn-ea"/>
              <a:cs typeface="+mn-cs"/>
            </a:endParaRPr>
          </a:p>
        </p:txBody>
      </p:sp>
      <p:sp>
        <p:nvSpPr>
          <p:cNvPr id="25" name="TextBox 24">
            <a:extLst>
              <a:ext uri="{FF2B5EF4-FFF2-40B4-BE49-F238E27FC236}">
                <a16:creationId xmlns:a16="http://schemas.microsoft.com/office/drawing/2014/main" id="{3950868A-8BFF-7B4D-BF6A-4FB8CEAD9D8F}"/>
              </a:ext>
            </a:extLst>
          </p:cNvPr>
          <p:cNvSpPr txBox="1"/>
          <p:nvPr/>
        </p:nvSpPr>
        <p:spPr>
          <a:xfrm>
            <a:off x="6336841" y="4767689"/>
            <a:ext cx="2781561" cy="253916"/>
          </a:xfrm>
          <a:prstGeom prst="rect">
            <a:avLst/>
          </a:prstGeom>
          <a:noFill/>
        </p:spPr>
        <p:txBody>
          <a:bodyPr wrap="square" rtlCol="0">
            <a:spAutoFit/>
          </a:bodyPr>
          <a:lstStyle/>
          <a:p>
            <a:pPr defTabSz="685800"/>
            <a:r>
              <a:rPr lang="en-US" sz="1050" i="1" kern="1200" dirty="0">
                <a:solidFill>
                  <a:prstClr val="black"/>
                </a:solidFill>
                <a:latin typeface="Calibri" panose="020F0502020204030204"/>
                <a:ea typeface="+mn-ea"/>
                <a:cs typeface="+mn-cs"/>
              </a:rPr>
              <a:t>Generational Time re-optimization parameter</a:t>
            </a:r>
            <a:endParaRPr lang="en-US" sz="1050" i="1" kern="1200" dirty="0">
              <a:solidFill>
                <a:prstClr val="black"/>
              </a:solidFill>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0B7D9340-BF49-8949-83D6-63DBCA8A3053}"/>
              </a:ext>
            </a:extLst>
          </p:cNvPr>
          <p:cNvPicPr>
            <a:picLocks noChangeAspect="1"/>
          </p:cNvPicPr>
          <p:nvPr/>
        </p:nvPicPr>
        <p:blipFill>
          <a:blip r:embed="rId6"/>
          <a:stretch>
            <a:fillRect/>
          </a:stretch>
        </p:blipFill>
        <p:spPr>
          <a:xfrm>
            <a:off x="6511648" y="728737"/>
            <a:ext cx="2114441" cy="1291415"/>
          </a:xfrm>
          <a:prstGeom prst="rect">
            <a:avLst/>
          </a:prstGeom>
        </p:spPr>
      </p:pic>
      <p:sp>
        <p:nvSpPr>
          <p:cNvPr id="27" name="TextBox 26">
            <a:extLst>
              <a:ext uri="{FF2B5EF4-FFF2-40B4-BE49-F238E27FC236}">
                <a16:creationId xmlns:a16="http://schemas.microsoft.com/office/drawing/2014/main" id="{0743D61C-6A1C-CC42-BDD4-3085F2BE0BF0}"/>
              </a:ext>
            </a:extLst>
          </p:cNvPr>
          <p:cNvSpPr txBox="1"/>
          <p:nvPr/>
        </p:nvSpPr>
        <p:spPr>
          <a:xfrm>
            <a:off x="6567255" y="517685"/>
            <a:ext cx="2219309" cy="415498"/>
          </a:xfrm>
          <a:prstGeom prst="rect">
            <a:avLst/>
          </a:prstGeom>
          <a:noFill/>
        </p:spPr>
        <p:txBody>
          <a:bodyPr wrap="square" rtlCol="0">
            <a:spAutoFit/>
          </a:bodyPr>
          <a:lstStyle/>
          <a:p>
            <a:pPr algn="ctr" defTabSz="685800"/>
            <a:r>
              <a:rPr lang="en-US" sz="1050" kern="1200" dirty="0">
                <a:solidFill>
                  <a:prstClr val="black"/>
                </a:solidFill>
                <a:latin typeface="Arial" panose="020B0604020202020204" pitchFamily="34" charset="0"/>
                <a:ea typeface="+mn-ea"/>
                <a:cs typeface="Arial" panose="020B0604020202020204" pitchFamily="34" charset="0"/>
              </a:rPr>
              <a:t>Mutational frequencies under neutral growth</a:t>
            </a:r>
          </a:p>
        </p:txBody>
      </p:sp>
      <p:sp>
        <p:nvSpPr>
          <p:cNvPr id="28" name="TextBox 27">
            <a:extLst>
              <a:ext uri="{FF2B5EF4-FFF2-40B4-BE49-F238E27FC236}">
                <a16:creationId xmlns:a16="http://schemas.microsoft.com/office/drawing/2014/main" id="{4449178F-38CF-5149-8BCB-AB40A96F5DE1}"/>
              </a:ext>
            </a:extLst>
          </p:cNvPr>
          <p:cNvSpPr txBox="1"/>
          <p:nvPr/>
        </p:nvSpPr>
        <p:spPr>
          <a:xfrm>
            <a:off x="6604326" y="2068188"/>
            <a:ext cx="2219309" cy="415498"/>
          </a:xfrm>
          <a:prstGeom prst="rect">
            <a:avLst/>
          </a:prstGeom>
          <a:noFill/>
        </p:spPr>
        <p:txBody>
          <a:bodyPr wrap="square" rtlCol="0">
            <a:spAutoFit/>
          </a:bodyPr>
          <a:lstStyle/>
          <a:p>
            <a:pPr algn="ctr" defTabSz="685800"/>
            <a:r>
              <a:rPr lang="en-US" sz="1050" kern="1200" dirty="0">
                <a:solidFill>
                  <a:prstClr val="black"/>
                </a:solidFill>
                <a:latin typeface="Arial" panose="020B0604020202020204" pitchFamily="34" charset="0"/>
                <a:ea typeface="+mn-ea"/>
                <a:cs typeface="Arial" panose="020B0604020202020204" pitchFamily="34" charset="0"/>
              </a:rPr>
              <a:t>Hitchhiker frequencies increased due to  fitness mutation</a:t>
            </a:r>
          </a:p>
        </p:txBody>
      </p:sp>
      <p:sp>
        <p:nvSpPr>
          <p:cNvPr id="29" name="Rectangle 28">
            <a:extLst>
              <a:ext uri="{FF2B5EF4-FFF2-40B4-BE49-F238E27FC236}">
                <a16:creationId xmlns:a16="http://schemas.microsoft.com/office/drawing/2014/main" id="{1DDB831E-DDC4-0647-B320-3E4FB73AFF48}"/>
              </a:ext>
            </a:extLst>
          </p:cNvPr>
          <p:cNvSpPr/>
          <p:nvPr/>
        </p:nvSpPr>
        <p:spPr>
          <a:xfrm>
            <a:off x="6782447" y="694081"/>
            <a:ext cx="414444" cy="90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E4C653E8-4EA4-7449-B7C5-93D9A7B6CAFF}"/>
              </a:ext>
            </a:extLst>
          </p:cNvPr>
          <p:cNvSpPr/>
          <p:nvPr/>
        </p:nvSpPr>
        <p:spPr>
          <a:xfrm rot="16200000">
            <a:off x="7580620" y="1254592"/>
            <a:ext cx="2820003" cy="261610"/>
          </a:xfrm>
          <a:prstGeom prst="rect">
            <a:avLst/>
          </a:prstGeom>
        </p:spPr>
        <p:txBody>
          <a:bodyPr wrap="none">
            <a:spAutoFit/>
          </a:bodyPr>
          <a:lstStyle/>
          <a:p>
            <a:r>
              <a:rPr lang="en-US" sz="1100" dirty="0">
                <a:solidFill>
                  <a:schemeClr val="tx1">
                    <a:lumMod val="50000"/>
                    <a:lumOff val="50000"/>
                  </a:schemeClr>
                </a:solidFill>
              </a:rPr>
              <a:t>[</a:t>
            </a:r>
            <a:r>
              <a:rPr lang="en-US" sz="1100" dirty="0" err="1">
                <a:solidFill>
                  <a:schemeClr val="tx1">
                    <a:lumMod val="50000"/>
                    <a:lumOff val="50000"/>
                  </a:schemeClr>
                </a:solidFill>
              </a:rPr>
              <a:t>Salichos</a:t>
            </a:r>
            <a:r>
              <a:rPr lang="en-US" sz="1100" dirty="0">
                <a:solidFill>
                  <a:schemeClr val="tx1">
                    <a:lumMod val="50000"/>
                    <a:lumOff val="50000"/>
                  </a:schemeClr>
                </a:solidFill>
              </a:rPr>
              <a:t> et al. (’20, in press) Nat. Comm.]</a:t>
            </a:r>
          </a:p>
        </p:txBody>
      </p:sp>
    </p:spTree>
    <p:extLst>
      <p:ext uri="{BB962C8B-B14F-4D97-AF65-F5344CB8AC3E}">
        <p14:creationId xmlns:p14="http://schemas.microsoft.com/office/powerpoint/2010/main" val="1776955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BC13-8D21-044A-B634-AF8A43379C76}"/>
              </a:ext>
            </a:extLst>
          </p:cNvPr>
          <p:cNvSpPr>
            <a:spLocks noGrp="1"/>
          </p:cNvSpPr>
          <p:nvPr>
            <p:ph type="title"/>
          </p:nvPr>
        </p:nvSpPr>
        <p:spPr>
          <a:xfrm>
            <a:off x="473351" y="118411"/>
            <a:ext cx="8197298" cy="374886"/>
          </a:xfrm>
        </p:spPr>
        <p:txBody>
          <a:bodyPr>
            <a:normAutofit fontScale="90000"/>
          </a:bodyPr>
          <a:lstStyle/>
          <a:p>
            <a:pPr algn="ctr"/>
            <a:r>
              <a:rPr lang="en-US" sz="1800" b="1" dirty="0">
                <a:latin typeface="Arial" panose="020B0604020202020204" pitchFamily="34" charset="0"/>
                <a:cs typeface="Arial" panose="020B0604020202020204" pitchFamily="34" charset="0"/>
              </a:rPr>
              <a:t>Modeling scalar effect </a:t>
            </a:r>
            <a:r>
              <a:rPr lang="en-US" sz="1800" b="1" i="1" dirty="0">
                <a:latin typeface="Arial" panose="020B0604020202020204" pitchFamily="34" charset="0"/>
                <a:cs typeface="Arial" panose="020B0604020202020204" pitchFamily="34" charset="0"/>
              </a:rPr>
              <a:t>k </a:t>
            </a:r>
            <a:r>
              <a:rPr lang="en-US" sz="1800" b="1" dirty="0">
                <a:latin typeface="Arial" panose="020B0604020202020204" pitchFamily="34" charset="0"/>
                <a:cs typeface="Arial" panose="020B0604020202020204" pitchFamily="34" charset="0"/>
              </a:rPr>
              <a:t>on growth rate</a:t>
            </a:r>
            <a:r>
              <a:rPr lang="en-US" sz="1800" b="1" i="1" dirty="0">
                <a:latin typeface="Arial" panose="020B0604020202020204" pitchFamily="34" charset="0"/>
                <a:cs typeface="Arial" panose="020B0604020202020204" pitchFamily="34" charset="0"/>
              </a:rPr>
              <a:t> r </a:t>
            </a:r>
            <a:r>
              <a:rPr lang="en-US" sz="1800" b="1" dirty="0">
                <a:latin typeface="Arial" panose="020B0604020202020204" pitchFamily="34" charset="0"/>
                <a:cs typeface="Arial" panose="020B0604020202020204" pitchFamily="34" charset="0"/>
              </a:rPr>
              <a:t>based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on VAF perturbations to g-hitchhikers</a:t>
            </a:r>
          </a:p>
        </p:txBody>
      </p:sp>
      <p:pic>
        <p:nvPicPr>
          <p:cNvPr id="4" name="Picture 3">
            <a:extLst>
              <a:ext uri="{FF2B5EF4-FFF2-40B4-BE49-F238E27FC236}">
                <a16:creationId xmlns:a16="http://schemas.microsoft.com/office/drawing/2014/main" id="{21AA439A-C2D8-3447-BC39-28998A41AC33}"/>
              </a:ext>
            </a:extLst>
          </p:cNvPr>
          <p:cNvPicPr>
            <a:picLocks noChangeAspect="1"/>
          </p:cNvPicPr>
          <p:nvPr/>
        </p:nvPicPr>
        <p:blipFill>
          <a:blip r:embed="rId3"/>
          <a:stretch>
            <a:fillRect/>
          </a:stretch>
        </p:blipFill>
        <p:spPr>
          <a:xfrm>
            <a:off x="795528" y="992573"/>
            <a:ext cx="7417570" cy="2382722"/>
          </a:xfrm>
          <a:prstGeom prst="rect">
            <a:avLst/>
          </a:prstGeom>
        </p:spPr>
      </p:pic>
      <p:sp>
        <p:nvSpPr>
          <p:cNvPr id="16" name="Up Arrow 15">
            <a:extLst>
              <a:ext uri="{FF2B5EF4-FFF2-40B4-BE49-F238E27FC236}">
                <a16:creationId xmlns:a16="http://schemas.microsoft.com/office/drawing/2014/main" id="{B6FD96DA-133B-1E49-8E5E-1F9BD2E0DF8B}"/>
              </a:ext>
            </a:extLst>
          </p:cNvPr>
          <p:cNvSpPr/>
          <p:nvPr/>
        </p:nvSpPr>
        <p:spPr>
          <a:xfrm>
            <a:off x="7912504" y="1778967"/>
            <a:ext cx="104495" cy="69695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7" name="Up Arrow 16">
            <a:extLst>
              <a:ext uri="{FF2B5EF4-FFF2-40B4-BE49-F238E27FC236}">
                <a16:creationId xmlns:a16="http://schemas.microsoft.com/office/drawing/2014/main" id="{279AA58E-726E-554D-8074-50F42DF12326}"/>
              </a:ext>
            </a:extLst>
          </p:cNvPr>
          <p:cNvSpPr/>
          <p:nvPr/>
        </p:nvSpPr>
        <p:spPr>
          <a:xfrm>
            <a:off x="7787706" y="1554827"/>
            <a:ext cx="104495" cy="931642"/>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26" name="Up Arrow 25">
            <a:extLst>
              <a:ext uri="{FF2B5EF4-FFF2-40B4-BE49-F238E27FC236}">
                <a16:creationId xmlns:a16="http://schemas.microsoft.com/office/drawing/2014/main" id="{50D39029-51D6-9B4D-BEA0-2EE2C53822F6}"/>
              </a:ext>
            </a:extLst>
          </p:cNvPr>
          <p:cNvSpPr/>
          <p:nvPr/>
        </p:nvSpPr>
        <p:spPr>
          <a:xfrm>
            <a:off x="8062801" y="1828264"/>
            <a:ext cx="104495" cy="647657"/>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pic>
        <p:nvPicPr>
          <p:cNvPr id="28" name="Picture 27">
            <a:extLst>
              <a:ext uri="{FF2B5EF4-FFF2-40B4-BE49-F238E27FC236}">
                <a16:creationId xmlns:a16="http://schemas.microsoft.com/office/drawing/2014/main" id="{3DA4A7B5-D3E7-FD47-8837-7C857B6165CA}"/>
              </a:ext>
            </a:extLst>
          </p:cNvPr>
          <p:cNvPicPr>
            <a:picLocks noChangeAspect="1"/>
          </p:cNvPicPr>
          <p:nvPr/>
        </p:nvPicPr>
        <p:blipFill>
          <a:blip r:embed="rId4"/>
          <a:stretch>
            <a:fillRect/>
          </a:stretch>
        </p:blipFill>
        <p:spPr>
          <a:xfrm>
            <a:off x="4781452" y="4405714"/>
            <a:ext cx="2065229" cy="467420"/>
          </a:xfrm>
          <a:prstGeom prst="rect">
            <a:avLst/>
          </a:prstGeom>
        </p:spPr>
      </p:pic>
      <p:sp>
        <p:nvSpPr>
          <p:cNvPr id="20" name="Up Arrow 19">
            <a:extLst>
              <a:ext uri="{FF2B5EF4-FFF2-40B4-BE49-F238E27FC236}">
                <a16:creationId xmlns:a16="http://schemas.microsoft.com/office/drawing/2014/main" id="{6205150E-AD1F-454A-A8AC-DEB747B1659F}"/>
              </a:ext>
            </a:extLst>
          </p:cNvPr>
          <p:cNvSpPr/>
          <p:nvPr/>
        </p:nvSpPr>
        <p:spPr>
          <a:xfrm>
            <a:off x="1938959" y="4088909"/>
            <a:ext cx="104495" cy="31201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21" name="Up Arrow 20">
            <a:extLst>
              <a:ext uri="{FF2B5EF4-FFF2-40B4-BE49-F238E27FC236}">
                <a16:creationId xmlns:a16="http://schemas.microsoft.com/office/drawing/2014/main" id="{1EBE91F5-8190-8544-A72B-074EF8454DF2}"/>
              </a:ext>
            </a:extLst>
          </p:cNvPr>
          <p:cNvSpPr/>
          <p:nvPr/>
        </p:nvSpPr>
        <p:spPr>
          <a:xfrm>
            <a:off x="1556472" y="3795848"/>
            <a:ext cx="104495" cy="605075"/>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23" name="Up Arrow 22">
            <a:extLst>
              <a:ext uri="{FF2B5EF4-FFF2-40B4-BE49-F238E27FC236}">
                <a16:creationId xmlns:a16="http://schemas.microsoft.com/office/drawing/2014/main" id="{B302BC6B-4FC8-974E-A8D1-54416601C71D}"/>
              </a:ext>
            </a:extLst>
          </p:cNvPr>
          <p:cNvSpPr/>
          <p:nvPr/>
        </p:nvSpPr>
        <p:spPr>
          <a:xfrm>
            <a:off x="4328755" y="2335697"/>
            <a:ext cx="104495" cy="145729"/>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pic>
        <p:nvPicPr>
          <p:cNvPr id="25" name="Picture 24">
            <a:extLst>
              <a:ext uri="{FF2B5EF4-FFF2-40B4-BE49-F238E27FC236}">
                <a16:creationId xmlns:a16="http://schemas.microsoft.com/office/drawing/2014/main" id="{8E637515-5B4A-6D46-AE43-60ECACDFF7BA}"/>
              </a:ext>
            </a:extLst>
          </p:cNvPr>
          <p:cNvPicPr>
            <a:picLocks noChangeAspect="1"/>
          </p:cNvPicPr>
          <p:nvPr/>
        </p:nvPicPr>
        <p:blipFill>
          <a:blip r:embed="rId4"/>
          <a:stretch>
            <a:fillRect/>
          </a:stretch>
        </p:blipFill>
        <p:spPr>
          <a:xfrm>
            <a:off x="1526049" y="4376255"/>
            <a:ext cx="2065229" cy="467420"/>
          </a:xfrm>
          <a:prstGeom prst="rect">
            <a:avLst/>
          </a:prstGeom>
        </p:spPr>
      </p:pic>
      <p:sp>
        <p:nvSpPr>
          <p:cNvPr id="30" name="TextBox 29">
            <a:extLst>
              <a:ext uri="{FF2B5EF4-FFF2-40B4-BE49-F238E27FC236}">
                <a16:creationId xmlns:a16="http://schemas.microsoft.com/office/drawing/2014/main" id="{4F566ECE-CF2D-AA4C-AF55-6B3AC61DD35B}"/>
              </a:ext>
            </a:extLst>
          </p:cNvPr>
          <p:cNvSpPr txBox="1"/>
          <p:nvPr/>
        </p:nvSpPr>
        <p:spPr>
          <a:xfrm>
            <a:off x="1397176" y="586820"/>
            <a:ext cx="2405270" cy="300082"/>
          </a:xfrm>
          <a:prstGeom prst="rect">
            <a:avLst/>
          </a:prstGeom>
          <a:noFill/>
        </p:spPr>
        <p:txBody>
          <a:bodyPr wrap="square" rtlCol="0">
            <a:spAutoFit/>
          </a:bodyPr>
          <a:lstStyle/>
          <a:p>
            <a:pPr defTabSz="685800"/>
            <a:r>
              <a:rPr lang="en-US" sz="1350" kern="1200" dirty="0">
                <a:solidFill>
                  <a:prstClr val="black"/>
                </a:solidFill>
                <a:latin typeface="Arial" panose="020B0604020202020204" pitchFamily="34" charset="0"/>
                <a:ea typeface="+mn-ea"/>
                <a:cs typeface="Arial" panose="020B0604020202020204" pitchFamily="34" charset="0"/>
              </a:rPr>
              <a:t>For </a:t>
            </a:r>
            <a:r>
              <a:rPr lang="en-US" sz="1350" i="1" kern="1200" dirty="0">
                <a:solidFill>
                  <a:prstClr val="black"/>
                </a:solidFill>
                <a:latin typeface="Arial" panose="020B0604020202020204" pitchFamily="34" charset="0"/>
                <a:ea typeface="+mn-ea"/>
                <a:cs typeface="Arial" panose="020B0604020202020204" pitchFamily="34" charset="0"/>
              </a:rPr>
              <a:t>k</a:t>
            </a:r>
            <a:r>
              <a:rPr lang="en-US" sz="1350" kern="1200" dirty="0">
                <a:solidFill>
                  <a:prstClr val="black"/>
                </a:solidFill>
                <a:latin typeface="Arial" panose="020B0604020202020204" pitchFamily="34" charset="0"/>
                <a:ea typeface="+mn-ea"/>
                <a:cs typeface="Arial" panose="020B0604020202020204" pitchFamily="34" charset="0"/>
              </a:rPr>
              <a:t>=1 (neutral model)</a:t>
            </a:r>
            <a:endParaRPr lang="en-US" sz="1350" i="1" kern="1200" dirty="0">
              <a:solidFill>
                <a:prstClr val="black"/>
              </a:solidFill>
              <a:latin typeface="Arial" panose="020B0604020202020204" pitchFamily="34" charset="0"/>
              <a:ea typeface="+mn-ea"/>
              <a:cs typeface="Arial" panose="020B0604020202020204" pitchFamily="34" charset="0"/>
            </a:endParaRPr>
          </a:p>
        </p:txBody>
      </p:sp>
      <p:sp>
        <p:nvSpPr>
          <p:cNvPr id="31" name="Up Arrow 30">
            <a:extLst>
              <a:ext uri="{FF2B5EF4-FFF2-40B4-BE49-F238E27FC236}">
                <a16:creationId xmlns:a16="http://schemas.microsoft.com/office/drawing/2014/main" id="{D59965C1-A0A6-E246-BDAD-A6516F2761B9}"/>
              </a:ext>
            </a:extLst>
          </p:cNvPr>
          <p:cNvSpPr/>
          <p:nvPr/>
        </p:nvSpPr>
        <p:spPr>
          <a:xfrm>
            <a:off x="2338641" y="4225377"/>
            <a:ext cx="104495" cy="145729"/>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32" name="Up Arrow 31">
            <a:extLst>
              <a:ext uri="{FF2B5EF4-FFF2-40B4-BE49-F238E27FC236}">
                <a16:creationId xmlns:a16="http://schemas.microsoft.com/office/drawing/2014/main" id="{DB0C80B7-A7EF-CB4A-BD7A-E867219D673F}"/>
              </a:ext>
            </a:extLst>
          </p:cNvPr>
          <p:cNvSpPr/>
          <p:nvPr/>
        </p:nvSpPr>
        <p:spPr>
          <a:xfrm>
            <a:off x="4091078" y="1881396"/>
            <a:ext cx="104495" cy="605075"/>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34" name="TextBox 33">
            <a:extLst>
              <a:ext uri="{FF2B5EF4-FFF2-40B4-BE49-F238E27FC236}">
                <a16:creationId xmlns:a16="http://schemas.microsoft.com/office/drawing/2014/main" id="{8D41136E-ACE4-8A4E-AA41-CCC9D152731B}"/>
              </a:ext>
            </a:extLst>
          </p:cNvPr>
          <p:cNvSpPr txBox="1"/>
          <p:nvPr/>
        </p:nvSpPr>
        <p:spPr>
          <a:xfrm>
            <a:off x="2617488" y="4850648"/>
            <a:ext cx="3998276" cy="300082"/>
          </a:xfrm>
          <a:prstGeom prst="rect">
            <a:avLst/>
          </a:prstGeom>
          <a:noFill/>
        </p:spPr>
        <p:txBody>
          <a:bodyPr wrap="square" rtlCol="0">
            <a:spAutoFit/>
          </a:bodyPr>
          <a:lstStyle/>
          <a:p>
            <a:pPr defTabSz="685800"/>
            <a:r>
              <a:rPr lang="en-US" sz="1350" i="1" kern="1200" dirty="0">
                <a:solidFill>
                  <a:prstClr val="black"/>
                </a:solidFill>
                <a:latin typeface="Arial" panose="020B0604020202020204" pitchFamily="34" charset="0"/>
                <a:ea typeface="+mn-ea"/>
                <a:cs typeface="Arial" panose="020B0604020202020204" pitchFamily="34" charset="0"/>
              </a:rPr>
              <a:t>Generational time of mutational occurrence</a:t>
            </a:r>
          </a:p>
        </p:txBody>
      </p:sp>
      <p:sp>
        <p:nvSpPr>
          <p:cNvPr id="5" name="Rectangle 4">
            <a:extLst>
              <a:ext uri="{FF2B5EF4-FFF2-40B4-BE49-F238E27FC236}">
                <a16:creationId xmlns:a16="http://schemas.microsoft.com/office/drawing/2014/main" id="{A73F8ACF-3C89-AC49-AE57-674C1255DE70}"/>
              </a:ext>
            </a:extLst>
          </p:cNvPr>
          <p:cNvSpPr/>
          <p:nvPr/>
        </p:nvSpPr>
        <p:spPr>
          <a:xfrm>
            <a:off x="867010" y="3847580"/>
            <a:ext cx="562736" cy="507831"/>
          </a:xfrm>
          <a:prstGeom prst="rect">
            <a:avLst/>
          </a:prstGeom>
        </p:spPr>
        <p:txBody>
          <a:bodyPr wrap="square">
            <a:spAutoFit/>
          </a:bodyPr>
          <a:lstStyle/>
          <a:p>
            <a:pPr algn="ctr" defTabSz="685800"/>
            <a:r>
              <a:rPr lang="en-US" sz="1350" kern="1200" dirty="0">
                <a:solidFill>
                  <a:prstClr val="black"/>
                </a:solidFill>
                <a:latin typeface="Calibri" panose="020F0502020204030204"/>
                <a:ea typeface="+mn-ea"/>
                <a:cs typeface="+mn-cs"/>
              </a:rPr>
              <a:t>Final </a:t>
            </a:r>
          </a:p>
          <a:p>
            <a:pPr algn="ctr" defTabSz="685800"/>
            <a:r>
              <a:rPr lang="en-US" sz="1350" kern="1200" dirty="0">
                <a:solidFill>
                  <a:prstClr val="black"/>
                </a:solidFill>
                <a:latin typeface="Calibri" panose="020F0502020204030204"/>
                <a:ea typeface="+mn-ea"/>
                <a:cs typeface="+mn-cs"/>
              </a:rPr>
              <a:t>VAF</a:t>
            </a:r>
          </a:p>
        </p:txBody>
      </p:sp>
      <p:sp>
        <p:nvSpPr>
          <p:cNvPr id="35" name="TextBox 34">
            <a:extLst>
              <a:ext uri="{FF2B5EF4-FFF2-40B4-BE49-F238E27FC236}">
                <a16:creationId xmlns:a16="http://schemas.microsoft.com/office/drawing/2014/main" id="{DB31E8BB-C199-324C-A81E-A6ABC669C909}"/>
              </a:ext>
            </a:extLst>
          </p:cNvPr>
          <p:cNvSpPr txBox="1"/>
          <p:nvPr/>
        </p:nvSpPr>
        <p:spPr>
          <a:xfrm>
            <a:off x="4787756" y="576183"/>
            <a:ext cx="3425342" cy="300082"/>
          </a:xfrm>
          <a:prstGeom prst="rect">
            <a:avLst/>
          </a:prstGeom>
          <a:noFill/>
        </p:spPr>
        <p:txBody>
          <a:bodyPr wrap="square" rtlCol="0">
            <a:spAutoFit/>
          </a:bodyPr>
          <a:lstStyle/>
          <a:p>
            <a:pPr algn="r" defTabSz="685800"/>
            <a:r>
              <a:rPr lang="en-US" sz="1350" kern="1200" dirty="0">
                <a:solidFill>
                  <a:prstClr val="black"/>
                </a:solidFill>
                <a:latin typeface="Arial" panose="020B0604020202020204" pitchFamily="34" charset="0"/>
                <a:ea typeface="+mn-ea"/>
                <a:cs typeface="Arial" panose="020B0604020202020204" pitchFamily="34" charset="0"/>
              </a:rPr>
              <a:t>For </a:t>
            </a:r>
            <a:r>
              <a:rPr lang="en-US" sz="1350" i="1" kern="1200" dirty="0">
                <a:solidFill>
                  <a:prstClr val="black"/>
                </a:solidFill>
                <a:latin typeface="Arial" panose="020B0604020202020204" pitchFamily="34" charset="0"/>
                <a:ea typeface="+mn-ea"/>
                <a:cs typeface="Arial" panose="020B0604020202020204" pitchFamily="34" charset="0"/>
              </a:rPr>
              <a:t>k</a:t>
            </a:r>
            <a:r>
              <a:rPr lang="en-US" sz="1350" kern="1200" dirty="0">
                <a:solidFill>
                  <a:prstClr val="black"/>
                </a:solidFill>
                <a:latin typeface="Arial" panose="020B0604020202020204" pitchFamily="34" charset="0"/>
                <a:ea typeface="+mn-ea"/>
                <a:cs typeface="Arial" panose="020B0604020202020204" pitchFamily="34" charset="0"/>
              </a:rPr>
              <a:t>=2 (fitness mutation double growth)</a:t>
            </a:r>
            <a:endParaRPr lang="en-US" sz="1350" i="1" kern="1200" dirty="0">
              <a:solidFill>
                <a:prstClr val="black"/>
              </a:solidFill>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E8882565-5BFE-984D-88D3-9AA9A9757F47}"/>
              </a:ext>
            </a:extLst>
          </p:cNvPr>
          <p:cNvSpPr/>
          <p:nvPr/>
        </p:nvSpPr>
        <p:spPr>
          <a:xfrm>
            <a:off x="4016251" y="3855541"/>
            <a:ext cx="562736" cy="507831"/>
          </a:xfrm>
          <a:prstGeom prst="rect">
            <a:avLst/>
          </a:prstGeom>
        </p:spPr>
        <p:txBody>
          <a:bodyPr wrap="square">
            <a:spAutoFit/>
          </a:bodyPr>
          <a:lstStyle/>
          <a:p>
            <a:pPr algn="ctr" defTabSz="685800"/>
            <a:r>
              <a:rPr lang="en-US" sz="1350" kern="1200" dirty="0">
                <a:solidFill>
                  <a:prstClr val="black"/>
                </a:solidFill>
                <a:latin typeface="Calibri" panose="020F0502020204030204"/>
                <a:ea typeface="+mn-ea"/>
                <a:cs typeface="+mn-cs"/>
              </a:rPr>
              <a:t>Final </a:t>
            </a:r>
          </a:p>
          <a:p>
            <a:pPr algn="ctr" defTabSz="685800"/>
            <a:r>
              <a:rPr lang="en-US" sz="1350" kern="1200" dirty="0">
                <a:solidFill>
                  <a:prstClr val="black"/>
                </a:solidFill>
                <a:latin typeface="Calibri" panose="020F0502020204030204"/>
                <a:ea typeface="+mn-ea"/>
                <a:cs typeface="+mn-cs"/>
              </a:rPr>
              <a:t>VAF</a:t>
            </a:r>
          </a:p>
        </p:txBody>
      </p:sp>
      <p:sp>
        <p:nvSpPr>
          <p:cNvPr id="37" name="Up Arrow 36">
            <a:extLst>
              <a:ext uri="{FF2B5EF4-FFF2-40B4-BE49-F238E27FC236}">
                <a16:creationId xmlns:a16="http://schemas.microsoft.com/office/drawing/2014/main" id="{C36C18DE-0E63-4949-AA07-8C7E79F3988E}"/>
              </a:ext>
            </a:extLst>
          </p:cNvPr>
          <p:cNvSpPr/>
          <p:nvPr/>
        </p:nvSpPr>
        <p:spPr>
          <a:xfrm>
            <a:off x="4821987" y="3469281"/>
            <a:ext cx="104495" cy="931642"/>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38" name="Up Arrow 37">
            <a:extLst>
              <a:ext uri="{FF2B5EF4-FFF2-40B4-BE49-F238E27FC236}">
                <a16:creationId xmlns:a16="http://schemas.microsoft.com/office/drawing/2014/main" id="{CE97E3EE-3F73-D24C-ADEE-9265D7012310}"/>
              </a:ext>
            </a:extLst>
          </p:cNvPr>
          <p:cNvSpPr/>
          <p:nvPr/>
        </p:nvSpPr>
        <p:spPr>
          <a:xfrm>
            <a:off x="5204190" y="3703968"/>
            <a:ext cx="104495" cy="69695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39" name="Up Arrow 38">
            <a:extLst>
              <a:ext uri="{FF2B5EF4-FFF2-40B4-BE49-F238E27FC236}">
                <a16:creationId xmlns:a16="http://schemas.microsoft.com/office/drawing/2014/main" id="{8DFD892D-171A-D84B-9063-EB1F9F29801A}"/>
              </a:ext>
            </a:extLst>
          </p:cNvPr>
          <p:cNvSpPr/>
          <p:nvPr/>
        </p:nvSpPr>
        <p:spPr>
          <a:xfrm>
            <a:off x="5581381" y="3753266"/>
            <a:ext cx="104495" cy="647657"/>
          </a:xfrm>
          <a:prstGeom prst="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40" name="Up Arrow 39">
            <a:extLst>
              <a:ext uri="{FF2B5EF4-FFF2-40B4-BE49-F238E27FC236}">
                <a16:creationId xmlns:a16="http://schemas.microsoft.com/office/drawing/2014/main" id="{93139EA6-859F-8F44-B3A6-335BA9CF8576}"/>
              </a:ext>
            </a:extLst>
          </p:cNvPr>
          <p:cNvSpPr/>
          <p:nvPr/>
        </p:nvSpPr>
        <p:spPr>
          <a:xfrm>
            <a:off x="4195573" y="2163907"/>
            <a:ext cx="104495" cy="31201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9" name="Right Brace 8">
            <a:extLst>
              <a:ext uri="{FF2B5EF4-FFF2-40B4-BE49-F238E27FC236}">
                <a16:creationId xmlns:a16="http://schemas.microsoft.com/office/drawing/2014/main" id="{51430B9C-0781-9F41-A8D4-9E2A71BBD0B5}"/>
              </a:ext>
            </a:extLst>
          </p:cNvPr>
          <p:cNvSpPr/>
          <p:nvPr/>
        </p:nvSpPr>
        <p:spPr>
          <a:xfrm>
            <a:off x="1978931" y="3804263"/>
            <a:ext cx="82630" cy="26004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41" name="Right Brace 40">
            <a:extLst>
              <a:ext uri="{FF2B5EF4-FFF2-40B4-BE49-F238E27FC236}">
                <a16:creationId xmlns:a16="http://schemas.microsoft.com/office/drawing/2014/main" id="{1444CD12-0794-0347-9F06-C575DB2E6C2C}"/>
              </a:ext>
            </a:extLst>
          </p:cNvPr>
          <p:cNvSpPr/>
          <p:nvPr/>
        </p:nvSpPr>
        <p:spPr>
          <a:xfrm>
            <a:off x="2386866" y="4064312"/>
            <a:ext cx="81298" cy="13511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10" name="TextBox 9">
            <a:extLst>
              <a:ext uri="{FF2B5EF4-FFF2-40B4-BE49-F238E27FC236}">
                <a16:creationId xmlns:a16="http://schemas.microsoft.com/office/drawing/2014/main" id="{350C60CF-2D0B-1A49-85C7-0DE503AFD760}"/>
              </a:ext>
            </a:extLst>
          </p:cNvPr>
          <p:cNvSpPr txBox="1"/>
          <p:nvPr/>
        </p:nvSpPr>
        <p:spPr>
          <a:xfrm>
            <a:off x="2024591" y="3746470"/>
            <a:ext cx="391612" cy="553998"/>
          </a:xfrm>
          <a:prstGeom prst="rect">
            <a:avLst/>
          </a:prstGeom>
          <a:noFill/>
        </p:spPr>
        <p:txBody>
          <a:bodyPr wrap="square" rtlCol="0">
            <a:spAutoFit/>
          </a:bodyPr>
          <a:lstStyle/>
          <a:p>
            <a:pPr defTabSz="685800"/>
            <a:r>
              <a:rPr lang="el-GR" sz="1800" kern="1200" dirty="0">
                <a:solidFill>
                  <a:prstClr val="black"/>
                </a:solidFill>
                <a:latin typeface="Arial" panose="020B0604020202020204" pitchFamily="34" charset="0"/>
                <a:ea typeface="+mn-ea"/>
                <a:cs typeface="Arial" panose="020B0604020202020204" pitchFamily="34" charset="0"/>
              </a:rPr>
              <a:t>δ</a:t>
            </a:r>
            <a:r>
              <a:rPr lang="en-US" sz="1800" kern="1200" baseline="-25000" dirty="0">
                <a:solidFill>
                  <a:prstClr val="black"/>
                </a:solidFill>
                <a:latin typeface="Arial" panose="020B0604020202020204" pitchFamily="34" charset="0"/>
                <a:ea typeface="+mn-ea"/>
                <a:cs typeface="Arial" panose="020B0604020202020204" pitchFamily="34" charset="0"/>
              </a:rPr>
              <a:t>1</a:t>
            </a:r>
          </a:p>
        </p:txBody>
      </p:sp>
      <p:sp>
        <p:nvSpPr>
          <p:cNvPr id="42" name="TextBox 41">
            <a:extLst>
              <a:ext uri="{FF2B5EF4-FFF2-40B4-BE49-F238E27FC236}">
                <a16:creationId xmlns:a16="http://schemas.microsoft.com/office/drawing/2014/main" id="{CA70A560-DBC1-0E41-A317-7BF28F6A068F}"/>
              </a:ext>
            </a:extLst>
          </p:cNvPr>
          <p:cNvSpPr txBox="1"/>
          <p:nvPr/>
        </p:nvSpPr>
        <p:spPr>
          <a:xfrm>
            <a:off x="2449115" y="3924791"/>
            <a:ext cx="391612" cy="553998"/>
          </a:xfrm>
          <a:prstGeom prst="rect">
            <a:avLst/>
          </a:prstGeom>
          <a:noFill/>
        </p:spPr>
        <p:txBody>
          <a:bodyPr wrap="square" rtlCol="0">
            <a:spAutoFit/>
          </a:bodyPr>
          <a:lstStyle/>
          <a:p>
            <a:pPr defTabSz="685800"/>
            <a:r>
              <a:rPr lang="el-GR" sz="1800" kern="1200" dirty="0">
                <a:solidFill>
                  <a:prstClr val="black"/>
                </a:solidFill>
                <a:latin typeface="Arial" panose="020B0604020202020204" pitchFamily="34" charset="0"/>
                <a:ea typeface="+mn-ea"/>
                <a:cs typeface="Arial" panose="020B0604020202020204" pitchFamily="34" charset="0"/>
              </a:rPr>
              <a:t>δ</a:t>
            </a:r>
            <a:r>
              <a:rPr lang="en-US" sz="1800" kern="1200" baseline="-25000" dirty="0">
                <a:solidFill>
                  <a:prstClr val="black"/>
                </a:solidFill>
                <a:latin typeface="Arial" panose="020B0604020202020204" pitchFamily="34" charset="0"/>
                <a:ea typeface="+mn-ea"/>
                <a:cs typeface="Arial" panose="020B0604020202020204" pitchFamily="34" charset="0"/>
              </a:rPr>
              <a:t>2</a:t>
            </a:r>
          </a:p>
        </p:txBody>
      </p:sp>
      <p:sp>
        <p:nvSpPr>
          <p:cNvPr id="43" name="Right Brace 42">
            <a:extLst>
              <a:ext uri="{FF2B5EF4-FFF2-40B4-BE49-F238E27FC236}">
                <a16:creationId xmlns:a16="http://schemas.microsoft.com/office/drawing/2014/main" id="{4F5D732E-0D6B-6944-865D-E6EA12FEF6B6}"/>
              </a:ext>
            </a:extLst>
          </p:cNvPr>
          <p:cNvSpPr/>
          <p:nvPr/>
        </p:nvSpPr>
        <p:spPr>
          <a:xfrm>
            <a:off x="5173808" y="3419384"/>
            <a:ext cx="82630" cy="260049"/>
          </a:xfrm>
          <a:prstGeom prst="rightBrace">
            <a:avLst/>
          </a:prstGeom>
          <a:ln w="19050">
            <a:solidFill>
              <a:srgbClr val="7F807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44" name="Right Brace 43">
            <a:extLst>
              <a:ext uri="{FF2B5EF4-FFF2-40B4-BE49-F238E27FC236}">
                <a16:creationId xmlns:a16="http://schemas.microsoft.com/office/drawing/2014/main" id="{4027DC45-583B-7D46-8756-A96E9B98B94B}"/>
              </a:ext>
            </a:extLst>
          </p:cNvPr>
          <p:cNvSpPr/>
          <p:nvPr/>
        </p:nvSpPr>
        <p:spPr>
          <a:xfrm>
            <a:off x="5286243" y="3469281"/>
            <a:ext cx="82630" cy="21015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45" name="Right Brace 44">
            <a:extLst>
              <a:ext uri="{FF2B5EF4-FFF2-40B4-BE49-F238E27FC236}">
                <a16:creationId xmlns:a16="http://schemas.microsoft.com/office/drawing/2014/main" id="{ED73ACB7-1F1F-A14B-B058-8230036CA028}"/>
              </a:ext>
            </a:extLst>
          </p:cNvPr>
          <p:cNvSpPr/>
          <p:nvPr/>
        </p:nvSpPr>
        <p:spPr>
          <a:xfrm>
            <a:off x="5546365" y="3599430"/>
            <a:ext cx="81298" cy="135118"/>
          </a:xfrm>
          <a:prstGeom prst="rightBrace">
            <a:avLst/>
          </a:prstGeom>
          <a:ln w="19050">
            <a:solidFill>
              <a:srgbClr val="7F807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46" name="Right Brace 45">
            <a:extLst>
              <a:ext uri="{FF2B5EF4-FFF2-40B4-BE49-F238E27FC236}">
                <a16:creationId xmlns:a16="http://schemas.microsoft.com/office/drawing/2014/main" id="{2FCF6192-A365-264B-88B1-D6A4CDB87336}"/>
              </a:ext>
            </a:extLst>
          </p:cNvPr>
          <p:cNvSpPr/>
          <p:nvPr/>
        </p:nvSpPr>
        <p:spPr>
          <a:xfrm>
            <a:off x="5664344" y="3679433"/>
            <a:ext cx="81298" cy="5414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kern="1200">
              <a:solidFill>
                <a:prstClr val="black"/>
              </a:solidFill>
              <a:latin typeface="Calibri" panose="020F0502020204030204"/>
            </a:endParaRPr>
          </a:p>
        </p:txBody>
      </p:sp>
      <p:sp>
        <p:nvSpPr>
          <p:cNvPr id="48" name="TextBox 47">
            <a:extLst>
              <a:ext uri="{FF2B5EF4-FFF2-40B4-BE49-F238E27FC236}">
                <a16:creationId xmlns:a16="http://schemas.microsoft.com/office/drawing/2014/main" id="{7263D79F-8019-0447-9CD2-C6DEB5F09A5D}"/>
              </a:ext>
            </a:extLst>
          </p:cNvPr>
          <p:cNvSpPr txBox="1"/>
          <p:nvPr/>
        </p:nvSpPr>
        <p:spPr>
          <a:xfrm>
            <a:off x="5327557" y="3315695"/>
            <a:ext cx="464970" cy="300082"/>
          </a:xfrm>
          <a:prstGeom prst="rect">
            <a:avLst/>
          </a:prstGeom>
          <a:noFill/>
        </p:spPr>
        <p:txBody>
          <a:bodyPr wrap="square" rtlCol="0">
            <a:spAutoFit/>
          </a:bodyPr>
          <a:lstStyle/>
          <a:p>
            <a:pPr defTabSz="685800"/>
            <a:r>
              <a:rPr lang="el-GR" sz="1350" kern="1200" dirty="0">
                <a:solidFill>
                  <a:prstClr val="black"/>
                </a:solidFill>
                <a:latin typeface="Arial" panose="020B0604020202020204" pitchFamily="34" charset="0"/>
                <a:ea typeface="+mn-ea"/>
                <a:cs typeface="Arial" panose="020B0604020202020204" pitchFamily="34" charset="0"/>
              </a:rPr>
              <a:t>δ</a:t>
            </a:r>
            <a:r>
              <a:rPr lang="en-US" sz="1350" kern="1200" dirty="0">
                <a:solidFill>
                  <a:prstClr val="black"/>
                </a:solidFill>
                <a:latin typeface="Arial" panose="020B0604020202020204" pitchFamily="34" charset="0"/>
                <a:ea typeface="+mn-ea"/>
                <a:cs typeface="Arial" panose="020B0604020202020204" pitchFamily="34" charset="0"/>
              </a:rPr>
              <a:t>'</a:t>
            </a:r>
            <a:r>
              <a:rPr lang="en-US" sz="1350" kern="1200" baseline="-25000" dirty="0">
                <a:solidFill>
                  <a:prstClr val="black"/>
                </a:solidFill>
                <a:latin typeface="Arial" panose="020B0604020202020204" pitchFamily="34" charset="0"/>
                <a:ea typeface="+mn-ea"/>
                <a:cs typeface="Arial" panose="020B0604020202020204" pitchFamily="34" charset="0"/>
              </a:rPr>
              <a:t>1</a:t>
            </a:r>
          </a:p>
        </p:txBody>
      </p:sp>
      <p:sp>
        <p:nvSpPr>
          <p:cNvPr id="49" name="TextBox 48">
            <a:extLst>
              <a:ext uri="{FF2B5EF4-FFF2-40B4-BE49-F238E27FC236}">
                <a16:creationId xmlns:a16="http://schemas.microsoft.com/office/drawing/2014/main" id="{387CEF3F-D35B-7F4E-96B7-5EC609A9E989}"/>
              </a:ext>
            </a:extLst>
          </p:cNvPr>
          <p:cNvSpPr txBox="1"/>
          <p:nvPr/>
        </p:nvSpPr>
        <p:spPr>
          <a:xfrm>
            <a:off x="5730484" y="3555656"/>
            <a:ext cx="464970" cy="300082"/>
          </a:xfrm>
          <a:prstGeom prst="rect">
            <a:avLst/>
          </a:prstGeom>
          <a:noFill/>
        </p:spPr>
        <p:txBody>
          <a:bodyPr wrap="square" rtlCol="0">
            <a:spAutoFit/>
          </a:bodyPr>
          <a:lstStyle/>
          <a:p>
            <a:pPr defTabSz="685800"/>
            <a:r>
              <a:rPr lang="el-GR" sz="1350" kern="1200" dirty="0">
                <a:solidFill>
                  <a:prstClr val="black"/>
                </a:solidFill>
                <a:latin typeface="Arial" panose="020B0604020202020204" pitchFamily="34" charset="0"/>
                <a:ea typeface="+mn-ea"/>
                <a:cs typeface="Arial" panose="020B0604020202020204" pitchFamily="34" charset="0"/>
              </a:rPr>
              <a:t>δ</a:t>
            </a:r>
            <a:r>
              <a:rPr lang="en-US" sz="1350" kern="1200" dirty="0">
                <a:solidFill>
                  <a:prstClr val="black"/>
                </a:solidFill>
                <a:latin typeface="Arial" panose="020B0604020202020204" pitchFamily="34" charset="0"/>
                <a:ea typeface="+mn-ea"/>
                <a:cs typeface="Arial" panose="020B0604020202020204" pitchFamily="34" charset="0"/>
              </a:rPr>
              <a:t>’</a:t>
            </a:r>
            <a:r>
              <a:rPr lang="en-US" sz="1350" kern="1200" baseline="-25000" dirty="0">
                <a:solidFill>
                  <a:prstClr val="black"/>
                </a:solidFill>
                <a:latin typeface="Arial" panose="020B0604020202020204" pitchFamily="34" charset="0"/>
                <a:ea typeface="+mn-ea"/>
                <a:cs typeface="Arial" panose="020B0604020202020204" pitchFamily="34" charset="0"/>
              </a:rPr>
              <a:t>2</a:t>
            </a:r>
          </a:p>
        </p:txBody>
      </p:sp>
      <p:sp>
        <p:nvSpPr>
          <p:cNvPr id="12" name="Cloud 11">
            <a:extLst>
              <a:ext uri="{FF2B5EF4-FFF2-40B4-BE49-F238E27FC236}">
                <a16:creationId xmlns:a16="http://schemas.microsoft.com/office/drawing/2014/main" id="{03961D96-BA14-A34F-A8B5-7F0AF3DA2BF8}"/>
              </a:ext>
            </a:extLst>
          </p:cNvPr>
          <p:cNvSpPr/>
          <p:nvPr/>
        </p:nvSpPr>
        <p:spPr>
          <a:xfrm>
            <a:off x="6113694" y="3460824"/>
            <a:ext cx="2726551" cy="1292803"/>
          </a:xfrm>
          <a:prstGeom prst="cloud">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kern="1200" dirty="0">
              <a:solidFill>
                <a:prstClr val="black"/>
              </a:solidFill>
              <a:latin typeface="Arial" panose="020B0604020202020204" pitchFamily="34" charset="0"/>
              <a:cs typeface="Arial" panose="020B0604020202020204" pitchFamily="34" charset="0"/>
            </a:endParaRPr>
          </a:p>
          <a:p>
            <a:pPr algn="ctr" defTabSz="685800"/>
            <a:r>
              <a:rPr lang="en-US" sz="1200" kern="1200" dirty="0">
                <a:solidFill>
                  <a:prstClr val="black"/>
                </a:solidFill>
                <a:latin typeface="Arial" panose="020B0604020202020204" pitchFamily="34" charset="0"/>
                <a:cs typeface="Arial" panose="020B0604020202020204" pitchFamily="34" charset="0"/>
              </a:rPr>
              <a:t>Use ~150</a:t>
            </a:r>
            <a:r>
              <a:rPr lang="en-US" sz="1200" i="1" kern="1200" dirty="0">
                <a:solidFill>
                  <a:prstClr val="black"/>
                </a:solidFill>
                <a:latin typeface="Arial" panose="020B0604020202020204" pitchFamily="34" charset="0"/>
                <a:cs typeface="Arial" panose="020B0604020202020204" pitchFamily="34" charset="0"/>
              </a:rPr>
              <a:t> </a:t>
            </a:r>
            <a:r>
              <a:rPr lang="en-US" sz="1200" kern="1200" dirty="0">
                <a:solidFill>
                  <a:prstClr val="black"/>
                </a:solidFill>
                <a:latin typeface="Arial" panose="020B0604020202020204" pitchFamily="34" charset="0"/>
                <a:cs typeface="Arial" panose="020B0604020202020204" pitchFamily="34" charset="0"/>
              </a:rPr>
              <a:t>g-hitchhikers to find growth rate </a:t>
            </a:r>
            <a:r>
              <a:rPr lang="en-US" sz="1200" i="1" kern="1200" dirty="0">
                <a:solidFill>
                  <a:prstClr val="black"/>
                </a:solidFill>
                <a:latin typeface="Arial" panose="020B0604020202020204" pitchFamily="34" charset="0"/>
                <a:cs typeface="Arial" panose="020B0604020202020204" pitchFamily="34" charset="0"/>
              </a:rPr>
              <a:t>r</a:t>
            </a:r>
            <a:r>
              <a:rPr lang="en-US" sz="1200" kern="1200" dirty="0">
                <a:solidFill>
                  <a:prstClr val="black"/>
                </a:solidFill>
                <a:latin typeface="Arial" panose="020B0604020202020204" pitchFamily="34" charset="0"/>
                <a:cs typeface="Arial" panose="020B0604020202020204" pitchFamily="34" charset="0"/>
              </a:rPr>
              <a:t> and effect </a:t>
            </a:r>
            <a:r>
              <a:rPr lang="en-US" sz="1200" i="1" kern="1200" dirty="0">
                <a:solidFill>
                  <a:prstClr val="black"/>
                </a:solidFill>
                <a:latin typeface="Arial" panose="020B0604020202020204" pitchFamily="34" charset="0"/>
                <a:cs typeface="Arial" panose="020B0604020202020204" pitchFamily="34" charset="0"/>
              </a:rPr>
              <a:t>k</a:t>
            </a:r>
            <a:r>
              <a:rPr lang="en-US" sz="1200" kern="1200" dirty="0">
                <a:solidFill>
                  <a:prstClr val="black"/>
                </a:solidFill>
                <a:latin typeface="Arial" panose="020B0604020202020204" pitchFamily="34" charset="0"/>
                <a:cs typeface="Arial" panose="020B0604020202020204" pitchFamily="34" charset="0"/>
              </a:rPr>
              <a:t> from perturbed VAFs</a:t>
            </a:r>
          </a:p>
        </p:txBody>
      </p:sp>
      <p:sp>
        <p:nvSpPr>
          <p:cNvPr id="47" name="Rectangle 46">
            <a:extLst>
              <a:ext uri="{FF2B5EF4-FFF2-40B4-BE49-F238E27FC236}">
                <a16:creationId xmlns:a16="http://schemas.microsoft.com/office/drawing/2014/main" id="{F8A65819-BAF3-674A-867E-0242589244A7}"/>
              </a:ext>
            </a:extLst>
          </p:cNvPr>
          <p:cNvSpPr/>
          <p:nvPr/>
        </p:nvSpPr>
        <p:spPr>
          <a:xfrm rot="16200000">
            <a:off x="7580620" y="1254592"/>
            <a:ext cx="2820003" cy="261610"/>
          </a:xfrm>
          <a:prstGeom prst="rect">
            <a:avLst/>
          </a:prstGeom>
        </p:spPr>
        <p:txBody>
          <a:bodyPr wrap="none">
            <a:spAutoFit/>
          </a:bodyPr>
          <a:lstStyle/>
          <a:p>
            <a:r>
              <a:rPr lang="en-US" sz="1100" dirty="0">
                <a:solidFill>
                  <a:schemeClr val="tx1">
                    <a:lumMod val="50000"/>
                    <a:lumOff val="50000"/>
                  </a:schemeClr>
                </a:solidFill>
              </a:rPr>
              <a:t>[</a:t>
            </a:r>
            <a:r>
              <a:rPr lang="en-US" sz="1100" dirty="0" err="1">
                <a:solidFill>
                  <a:schemeClr val="tx1">
                    <a:lumMod val="50000"/>
                    <a:lumOff val="50000"/>
                  </a:schemeClr>
                </a:solidFill>
              </a:rPr>
              <a:t>Salichos</a:t>
            </a:r>
            <a:r>
              <a:rPr lang="en-US" sz="1100" dirty="0">
                <a:solidFill>
                  <a:schemeClr val="tx1">
                    <a:lumMod val="50000"/>
                    <a:lumOff val="50000"/>
                  </a:schemeClr>
                </a:solidFill>
              </a:rPr>
              <a:t> et al. (’20, in press) Nat. Comm.]</a:t>
            </a:r>
          </a:p>
        </p:txBody>
      </p:sp>
    </p:spTree>
    <p:extLst>
      <p:ext uri="{BB962C8B-B14F-4D97-AF65-F5344CB8AC3E}">
        <p14:creationId xmlns:p14="http://schemas.microsoft.com/office/powerpoint/2010/main" val="3589889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BFF319-466F-644F-9AA9-D40808DD559B}"/>
              </a:ext>
            </a:extLst>
          </p:cNvPr>
          <p:cNvPicPr>
            <a:picLocks noChangeAspect="1"/>
          </p:cNvPicPr>
          <p:nvPr/>
        </p:nvPicPr>
        <p:blipFill>
          <a:blip r:embed="rId2"/>
          <a:stretch>
            <a:fillRect/>
          </a:stretch>
        </p:blipFill>
        <p:spPr>
          <a:xfrm>
            <a:off x="3852834" y="1569077"/>
            <a:ext cx="5216551" cy="2678113"/>
          </a:xfrm>
          <a:prstGeom prst="rect">
            <a:avLst/>
          </a:prstGeom>
        </p:spPr>
      </p:pic>
      <p:sp>
        <p:nvSpPr>
          <p:cNvPr id="5" name="TextBox 4">
            <a:extLst>
              <a:ext uri="{FF2B5EF4-FFF2-40B4-BE49-F238E27FC236}">
                <a16:creationId xmlns:a16="http://schemas.microsoft.com/office/drawing/2014/main" id="{D181AD38-AE09-F749-8B6A-5879F62B11FA}"/>
              </a:ext>
            </a:extLst>
          </p:cNvPr>
          <p:cNvSpPr txBox="1"/>
          <p:nvPr/>
        </p:nvSpPr>
        <p:spPr>
          <a:xfrm>
            <a:off x="883227" y="150599"/>
            <a:ext cx="7377546" cy="646331"/>
          </a:xfrm>
          <a:prstGeom prst="rect">
            <a:avLst/>
          </a:prstGeom>
          <a:noFill/>
        </p:spPr>
        <p:txBody>
          <a:bodyPr wrap="square" rtlCol="0">
            <a:spAutoFit/>
          </a:bodyPr>
          <a:lstStyle/>
          <a:p>
            <a:pPr algn="ctr" defTabSz="685800"/>
            <a:r>
              <a:rPr lang="en-US" sz="1800" b="1" kern="1200" dirty="0">
                <a:solidFill>
                  <a:prstClr val="black"/>
                </a:solidFill>
                <a:latin typeface="Arial" panose="020B0604020202020204" pitchFamily="34" charset="0"/>
                <a:ea typeface="+mn-ea"/>
                <a:cs typeface="Arial" panose="020B0604020202020204" pitchFamily="34" charset="0"/>
              </a:rPr>
              <a:t>Determining tumor growth in low coverage tumors </a:t>
            </a:r>
            <a:br>
              <a:rPr lang="en-US" sz="1800" b="1" kern="1200" dirty="0">
                <a:solidFill>
                  <a:prstClr val="black"/>
                </a:solidFill>
                <a:latin typeface="Arial" panose="020B0604020202020204" pitchFamily="34" charset="0"/>
                <a:ea typeface="+mn-ea"/>
                <a:cs typeface="Arial" panose="020B0604020202020204" pitchFamily="34" charset="0"/>
              </a:rPr>
            </a:br>
            <a:r>
              <a:rPr lang="en-US" sz="1800" b="1" kern="1200" dirty="0">
                <a:solidFill>
                  <a:prstClr val="black"/>
                </a:solidFill>
                <a:latin typeface="Arial" panose="020B0604020202020204" pitchFamily="34" charset="0"/>
                <a:ea typeface="+mn-ea"/>
                <a:cs typeface="Arial" panose="020B0604020202020204" pitchFamily="34" charset="0"/>
              </a:rPr>
              <a:t>with known and unknown drivers</a:t>
            </a:r>
          </a:p>
        </p:txBody>
      </p:sp>
      <p:sp>
        <p:nvSpPr>
          <p:cNvPr id="7" name="Rectangle 6">
            <a:extLst>
              <a:ext uri="{FF2B5EF4-FFF2-40B4-BE49-F238E27FC236}">
                <a16:creationId xmlns:a16="http://schemas.microsoft.com/office/drawing/2014/main" id="{BF359F74-0E5D-C545-92E2-410B84D7772C}"/>
              </a:ext>
            </a:extLst>
          </p:cNvPr>
          <p:cNvSpPr/>
          <p:nvPr/>
        </p:nvSpPr>
        <p:spPr>
          <a:xfrm>
            <a:off x="0" y="1350818"/>
            <a:ext cx="883227" cy="230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pic>
        <p:nvPicPr>
          <p:cNvPr id="8" name="Picture 7">
            <a:extLst>
              <a:ext uri="{FF2B5EF4-FFF2-40B4-BE49-F238E27FC236}">
                <a16:creationId xmlns:a16="http://schemas.microsoft.com/office/drawing/2014/main" id="{4E6E882E-EB54-9A43-B02A-4954C796BAC7}"/>
              </a:ext>
            </a:extLst>
          </p:cNvPr>
          <p:cNvPicPr>
            <a:picLocks noChangeAspect="1"/>
          </p:cNvPicPr>
          <p:nvPr/>
        </p:nvPicPr>
        <p:blipFill>
          <a:blip r:embed="rId3"/>
          <a:stretch>
            <a:fillRect/>
          </a:stretch>
        </p:blipFill>
        <p:spPr>
          <a:xfrm>
            <a:off x="0" y="1585757"/>
            <a:ext cx="4470400" cy="2553702"/>
          </a:xfrm>
          <a:prstGeom prst="rect">
            <a:avLst/>
          </a:prstGeom>
        </p:spPr>
      </p:pic>
      <p:sp>
        <p:nvSpPr>
          <p:cNvPr id="6" name="Rectangle 5">
            <a:extLst>
              <a:ext uri="{FF2B5EF4-FFF2-40B4-BE49-F238E27FC236}">
                <a16:creationId xmlns:a16="http://schemas.microsoft.com/office/drawing/2014/main" id="{769EF1D8-9A10-D848-8E98-E740998714C0}"/>
              </a:ext>
            </a:extLst>
          </p:cNvPr>
          <p:cNvSpPr/>
          <p:nvPr/>
        </p:nvSpPr>
        <p:spPr>
          <a:xfrm>
            <a:off x="0" y="1386340"/>
            <a:ext cx="1226127" cy="39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C52624BB-0A52-1F46-8DC8-C5A4C5239FE3}"/>
              </a:ext>
            </a:extLst>
          </p:cNvPr>
          <p:cNvSpPr/>
          <p:nvPr/>
        </p:nvSpPr>
        <p:spPr>
          <a:xfrm>
            <a:off x="357389" y="1364820"/>
            <a:ext cx="8545311" cy="39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1" name="TextBox 10">
            <a:extLst>
              <a:ext uri="{FF2B5EF4-FFF2-40B4-BE49-F238E27FC236}">
                <a16:creationId xmlns:a16="http://schemas.microsoft.com/office/drawing/2014/main" id="{EA8AEF44-3AD3-6A41-82C5-D8739C7BDFE6}"/>
              </a:ext>
            </a:extLst>
          </p:cNvPr>
          <p:cNvSpPr txBox="1"/>
          <p:nvPr/>
        </p:nvSpPr>
        <p:spPr>
          <a:xfrm>
            <a:off x="883227" y="1147896"/>
            <a:ext cx="3282373" cy="507831"/>
          </a:xfrm>
          <a:prstGeom prst="rect">
            <a:avLst/>
          </a:prstGeom>
          <a:noFill/>
        </p:spPr>
        <p:txBody>
          <a:bodyPr wrap="square" rtlCol="0">
            <a:spAutoFit/>
          </a:bodyPr>
          <a:lstStyle/>
          <a:p>
            <a:pPr algn="ctr" defTabSz="685800"/>
            <a:r>
              <a:rPr lang="en-US" sz="1350" kern="1200" dirty="0">
                <a:solidFill>
                  <a:prstClr val="black"/>
                </a:solidFill>
                <a:latin typeface="Arial" panose="020B0604020202020204" pitchFamily="34" charset="0"/>
                <a:ea typeface="+mn-ea"/>
                <a:cs typeface="Arial" panose="020B0604020202020204" pitchFamily="34" charset="0"/>
              </a:rPr>
              <a:t>Averaged and point growth progression for a low coverage CNS oligo-tumor </a:t>
            </a:r>
          </a:p>
        </p:txBody>
      </p:sp>
      <p:sp>
        <p:nvSpPr>
          <p:cNvPr id="12" name="TextBox 11">
            <a:extLst>
              <a:ext uri="{FF2B5EF4-FFF2-40B4-BE49-F238E27FC236}">
                <a16:creationId xmlns:a16="http://schemas.microsoft.com/office/drawing/2014/main" id="{BD190B4D-2F23-AF4E-A276-C6AAA9F3D11E}"/>
              </a:ext>
            </a:extLst>
          </p:cNvPr>
          <p:cNvSpPr txBox="1"/>
          <p:nvPr/>
        </p:nvSpPr>
        <p:spPr>
          <a:xfrm>
            <a:off x="4978403" y="1147896"/>
            <a:ext cx="3743559" cy="507831"/>
          </a:xfrm>
          <a:prstGeom prst="rect">
            <a:avLst/>
          </a:prstGeom>
          <a:noFill/>
        </p:spPr>
        <p:txBody>
          <a:bodyPr wrap="square" rtlCol="0">
            <a:spAutoFit/>
          </a:bodyPr>
          <a:lstStyle/>
          <a:p>
            <a:pPr algn="ctr" defTabSz="685800"/>
            <a:r>
              <a:rPr lang="en-US" sz="1350" kern="1200" dirty="0">
                <a:solidFill>
                  <a:prstClr val="black"/>
                </a:solidFill>
                <a:latin typeface="Arial" panose="020B0604020202020204" pitchFamily="34" charset="0"/>
                <a:ea typeface="+mn-ea"/>
                <a:cs typeface="Arial" panose="020B0604020202020204" pitchFamily="34" charset="0"/>
              </a:rPr>
              <a:t>Averaged and point growth progression for a low coverage thyroid adenocarcinoma tumor</a:t>
            </a:r>
          </a:p>
        </p:txBody>
      </p:sp>
      <p:sp>
        <p:nvSpPr>
          <p:cNvPr id="13" name="Rectangle 12">
            <a:extLst>
              <a:ext uri="{FF2B5EF4-FFF2-40B4-BE49-F238E27FC236}">
                <a16:creationId xmlns:a16="http://schemas.microsoft.com/office/drawing/2014/main" id="{DE272821-BF9F-1A40-BD29-2898DBB5ABA8}"/>
              </a:ext>
            </a:extLst>
          </p:cNvPr>
          <p:cNvSpPr/>
          <p:nvPr/>
        </p:nvSpPr>
        <p:spPr>
          <a:xfrm rot="16200000">
            <a:off x="7580620" y="1254592"/>
            <a:ext cx="2820003" cy="261610"/>
          </a:xfrm>
          <a:prstGeom prst="rect">
            <a:avLst/>
          </a:prstGeom>
        </p:spPr>
        <p:txBody>
          <a:bodyPr wrap="none">
            <a:spAutoFit/>
          </a:bodyPr>
          <a:lstStyle/>
          <a:p>
            <a:r>
              <a:rPr lang="en-US" sz="1100" dirty="0">
                <a:solidFill>
                  <a:schemeClr val="tx1">
                    <a:lumMod val="50000"/>
                    <a:lumOff val="50000"/>
                  </a:schemeClr>
                </a:solidFill>
              </a:rPr>
              <a:t>[</a:t>
            </a:r>
            <a:r>
              <a:rPr lang="en-US" sz="1100" dirty="0" err="1">
                <a:solidFill>
                  <a:schemeClr val="tx1">
                    <a:lumMod val="50000"/>
                    <a:lumOff val="50000"/>
                  </a:schemeClr>
                </a:solidFill>
              </a:rPr>
              <a:t>Salichos</a:t>
            </a:r>
            <a:r>
              <a:rPr lang="en-US" sz="1100" dirty="0">
                <a:solidFill>
                  <a:schemeClr val="tx1">
                    <a:lumMod val="50000"/>
                    <a:lumOff val="50000"/>
                  </a:schemeClr>
                </a:solidFill>
              </a:rPr>
              <a:t> et al. (’20, in press) Nat. Comm.]</a:t>
            </a:r>
          </a:p>
        </p:txBody>
      </p:sp>
    </p:spTree>
    <p:extLst>
      <p:ext uri="{BB962C8B-B14F-4D97-AF65-F5344CB8AC3E}">
        <p14:creationId xmlns:p14="http://schemas.microsoft.com/office/powerpoint/2010/main" val="711683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81AD38-AE09-F749-8B6A-5879F62B11FA}"/>
              </a:ext>
            </a:extLst>
          </p:cNvPr>
          <p:cNvSpPr txBox="1"/>
          <p:nvPr/>
        </p:nvSpPr>
        <p:spPr>
          <a:xfrm>
            <a:off x="386410" y="88252"/>
            <a:ext cx="7928264" cy="415498"/>
          </a:xfrm>
          <a:prstGeom prst="rect">
            <a:avLst/>
          </a:prstGeom>
          <a:noFill/>
        </p:spPr>
        <p:txBody>
          <a:bodyPr wrap="square" rtlCol="0">
            <a:spAutoFit/>
          </a:bodyPr>
          <a:lstStyle/>
          <a:p>
            <a:pPr algn="ctr" defTabSz="685800"/>
            <a:r>
              <a:rPr lang="en-US" sz="2100" kern="1200" dirty="0">
                <a:solidFill>
                  <a:prstClr val="black"/>
                </a:solidFill>
                <a:latin typeface="Arial" panose="020B0604020202020204" pitchFamily="34" charset="0"/>
                <a:ea typeface="+mn-ea"/>
                <a:cs typeface="Arial" panose="020B0604020202020204" pitchFamily="34" charset="0"/>
              </a:rPr>
              <a:t>Application to an Ultra-Deep sequenced AML tumor</a:t>
            </a:r>
          </a:p>
        </p:txBody>
      </p:sp>
      <p:sp>
        <p:nvSpPr>
          <p:cNvPr id="6" name="Rectangle 5">
            <a:extLst>
              <a:ext uri="{FF2B5EF4-FFF2-40B4-BE49-F238E27FC236}">
                <a16:creationId xmlns:a16="http://schemas.microsoft.com/office/drawing/2014/main" id="{769EF1D8-9A10-D848-8E98-E740998714C0}"/>
              </a:ext>
            </a:extLst>
          </p:cNvPr>
          <p:cNvSpPr/>
          <p:nvPr/>
        </p:nvSpPr>
        <p:spPr>
          <a:xfrm>
            <a:off x="1423555" y="955964"/>
            <a:ext cx="1226127" cy="39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7" name="Rectangle 6">
            <a:extLst>
              <a:ext uri="{FF2B5EF4-FFF2-40B4-BE49-F238E27FC236}">
                <a16:creationId xmlns:a16="http://schemas.microsoft.com/office/drawing/2014/main" id="{BF359F74-0E5D-C545-92E2-410B84D7772C}"/>
              </a:ext>
            </a:extLst>
          </p:cNvPr>
          <p:cNvSpPr/>
          <p:nvPr/>
        </p:nvSpPr>
        <p:spPr>
          <a:xfrm>
            <a:off x="1041256" y="1031924"/>
            <a:ext cx="995363" cy="2760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4" name="Rectangle 3">
            <a:extLst>
              <a:ext uri="{FF2B5EF4-FFF2-40B4-BE49-F238E27FC236}">
                <a16:creationId xmlns:a16="http://schemas.microsoft.com/office/drawing/2014/main" id="{40B1E03A-E3C4-364E-996C-E39E53304F0A}"/>
              </a:ext>
            </a:extLst>
          </p:cNvPr>
          <p:cNvSpPr/>
          <p:nvPr/>
        </p:nvSpPr>
        <p:spPr>
          <a:xfrm>
            <a:off x="607867" y="955963"/>
            <a:ext cx="337706" cy="197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pic>
        <p:nvPicPr>
          <p:cNvPr id="3" name="Picture 2">
            <a:extLst>
              <a:ext uri="{FF2B5EF4-FFF2-40B4-BE49-F238E27FC236}">
                <a16:creationId xmlns:a16="http://schemas.microsoft.com/office/drawing/2014/main" id="{ACCAFFA7-D45B-7247-83A1-E33F32C6D01F}"/>
              </a:ext>
            </a:extLst>
          </p:cNvPr>
          <p:cNvPicPr>
            <a:picLocks noChangeAspect="1"/>
          </p:cNvPicPr>
          <p:nvPr/>
        </p:nvPicPr>
        <p:blipFill>
          <a:blip r:embed="rId2"/>
          <a:stretch>
            <a:fillRect/>
          </a:stretch>
        </p:blipFill>
        <p:spPr>
          <a:xfrm>
            <a:off x="1794339" y="616617"/>
            <a:ext cx="5112407" cy="4526884"/>
          </a:xfrm>
          <a:prstGeom prst="rect">
            <a:avLst/>
          </a:prstGeom>
        </p:spPr>
      </p:pic>
      <p:sp>
        <p:nvSpPr>
          <p:cNvPr id="8" name="Rectangle 7">
            <a:extLst>
              <a:ext uri="{FF2B5EF4-FFF2-40B4-BE49-F238E27FC236}">
                <a16:creationId xmlns:a16="http://schemas.microsoft.com/office/drawing/2014/main" id="{EB223F53-F707-3349-A1CB-F6AE3B89A4AF}"/>
              </a:ext>
            </a:extLst>
          </p:cNvPr>
          <p:cNvSpPr/>
          <p:nvPr/>
        </p:nvSpPr>
        <p:spPr>
          <a:xfrm rot="16200000">
            <a:off x="7580620" y="1254592"/>
            <a:ext cx="2820003" cy="261610"/>
          </a:xfrm>
          <a:prstGeom prst="rect">
            <a:avLst/>
          </a:prstGeom>
        </p:spPr>
        <p:txBody>
          <a:bodyPr wrap="none">
            <a:spAutoFit/>
          </a:bodyPr>
          <a:lstStyle/>
          <a:p>
            <a:r>
              <a:rPr lang="en-US" sz="1100" dirty="0">
                <a:solidFill>
                  <a:schemeClr val="tx1">
                    <a:lumMod val="50000"/>
                    <a:lumOff val="50000"/>
                  </a:schemeClr>
                </a:solidFill>
              </a:rPr>
              <a:t>[</a:t>
            </a:r>
            <a:r>
              <a:rPr lang="en-US" sz="1100" dirty="0" err="1">
                <a:solidFill>
                  <a:schemeClr val="tx1">
                    <a:lumMod val="50000"/>
                    <a:lumOff val="50000"/>
                  </a:schemeClr>
                </a:solidFill>
              </a:rPr>
              <a:t>Salichos</a:t>
            </a:r>
            <a:r>
              <a:rPr lang="en-US" sz="1100" dirty="0">
                <a:solidFill>
                  <a:schemeClr val="tx1">
                    <a:lumMod val="50000"/>
                    <a:lumOff val="50000"/>
                  </a:schemeClr>
                </a:solidFill>
              </a:rPr>
              <a:t> et al. (’20, in press) Nat. Comm.]</a:t>
            </a:r>
          </a:p>
        </p:txBody>
      </p:sp>
    </p:spTree>
    <p:extLst>
      <p:ext uri="{BB962C8B-B14F-4D97-AF65-F5344CB8AC3E}">
        <p14:creationId xmlns:p14="http://schemas.microsoft.com/office/powerpoint/2010/main" val="769527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441185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276045" y="219727"/>
            <a:ext cx="4768710" cy="1486182"/>
          </a:xfrm>
          <a:prstGeom prst="rect">
            <a:avLst/>
          </a:prstGeom>
          <a:noFill/>
          <a:ln>
            <a:noFill/>
          </a:ln>
        </p:spPr>
        <p:txBody>
          <a:bodyPr lIns="68400" tIns="34200" rIns="68400" bIns="34200" anchor="ctr"/>
          <a:lstStyle/>
          <a:p>
            <a:pPr algn="ctr">
              <a:lnSpc>
                <a:spcPct val="90000"/>
              </a:lnSpc>
            </a:pPr>
            <a:r>
              <a:rPr lang="en-US" sz="2400" b="1" strike="noStrike" spc="-1" dirty="0">
                <a:solidFill>
                  <a:srgbClr val="011893"/>
                </a:solidFill>
                <a:uFill>
                  <a:solidFill>
                    <a:srgbClr val="FFFFFF"/>
                  </a:solidFill>
                </a:uFill>
                <a:latin typeface="Arial"/>
                <a:ea typeface="Arial"/>
              </a:rPr>
              <a:t>Overall Problem: </a:t>
            </a:r>
            <a:br>
              <a:rPr lang="en-US" sz="2400" b="1" strike="noStrike" spc="-1" dirty="0">
                <a:solidFill>
                  <a:srgbClr val="011893"/>
                </a:solidFill>
                <a:uFill>
                  <a:solidFill>
                    <a:srgbClr val="FFFFFF"/>
                  </a:solidFill>
                </a:uFill>
                <a:latin typeface="Arial"/>
                <a:ea typeface="Arial"/>
              </a:rPr>
            </a:br>
            <a:r>
              <a:rPr lang="en-US" sz="2400" b="1" strike="noStrike" spc="-1">
                <a:solidFill>
                  <a:srgbClr val="011893"/>
                </a:solidFill>
                <a:uFill>
                  <a:solidFill>
                    <a:srgbClr val="FFFFFF"/>
                  </a:solidFill>
                </a:uFill>
                <a:latin typeface="Arial"/>
                <a:ea typeface="Arial"/>
              </a:rPr>
              <a:t>Finding Key Variants </a:t>
            </a:r>
            <a:r>
              <a:rPr lang="en-US" sz="2400" b="1" strike="noStrike" spc="-1" dirty="0">
                <a:solidFill>
                  <a:srgbClr val="011893"/>
                </a:solidFill>
                <a:uFill>
                  <a:solidFill>
                    <a:srgbClr val="FFFFFF"/>
                  </a:solidFill>
                </a:uFill>
                <a:latin typeface="Arial"/>
                <a:ea typeface="Arial"/>
              </a:rPr>
              <a:t>in </a:t>
            </a:r>
            <a:br>
              <a:rPr lang="en-US" sz="2400" b="1" strike="noStrike" spc="-1" dirty="0">
                <a:solidFill>
                  <a:srgbClr val="011893"/>
                </a:solidFill>
                <a:uFill>
                  <a:solidFill>
                    <a:srgbClr val="FFFFFF"/>
                  </a:solidFill>
                </a:uFill>
                <a:latin typeface="Arial"/>
                <a:ea typeface="Arial"/>
              </a:rPr>
            </a:br>
            <a:r>
              <a:rPr lang="en-US" sz="2400" b="1" strike="noStrike" spc="-1" dirty="0">
                <a:solidFill>
                  <a:srgbClr val="011893"/>
                </a:solidFill>
                <a:uFill>
                  <a:solidFill>
                    <a:srgbClr val="FFFFFF"/>
                  </a:solidFill>
                </a:uFill>
                <a:latin typeface="Arial"/>
                <a:ea typeface="Arial"/>
              </a:rPr>
              <a:t>Personal Genomes
</a:t>
            </a:r>
            <a:endParaRPr lang="en-US" sz="1400" b="0" strike="noStrike" spc="-1" dirty="0">
              <a:solidFill>
                <a:srgbClr val="000000"/>
              </a:solidFill>
              <a:uFill>
                <a:solidFill>
                  <a:srgbClr val="FFFFFF"/>
                </a:solidFill>
              </a:uFill>
              <a:latin typeface="Arial"/>
            </a:endParaRPr>
          </a:p>
        </p:txBody>
      </p:sp>
      <p:sp>
        <p:nvSpPr>
          <p:cNvPr id="236" name="TextShape 2"/>
          <p:cNvSpPr txBox="1"/>
          <p:nvPr/>
        </p:nvSpPr>
        <p:spPr>
          <a:xfrm>
            <a:off x="-202549" y="1433965"/>
            <a:ext cx="8552919" cy="2485178"/>
          </a:xfrm>
          <a:prstGeom prst="rect">
            <a:avLst/>
          </a:prstGeom>
          <a:noFill/>
          <a:ln>
            <a:noFill/>
          </a:ln>
        </p:spPr>
        <p:txBody>
          <a:bodyPr lIns="68400" tIns="34200" rIns="68400" bIns="34200"/>
          <a:lstStyle/>
          <a:p>
            <a:pPr marL="343080" lvl="1">
              <a:lnSpc>
                <a:spcPct val="90000"/>
              </a:lnSpc>
              <a:buClr>
                <a:srgbClr val="000000"/>
              </a:buClr>
            </a:pPr>
            <a:r>
              <a:rPr lang="en-US" sz="1800" b="1" u="sng" strike="noStrike" spc="-1" dirty="0">
                <a:solidFill>
                  <a:srgbClr val="000000"/>
                </a:solidFill>
                <a:uFill>
                  <a:solidFill>
                    <a:srgbClr val="FFFFFF"/>
                  </a:solidFill>
                </a:uFill>
                <a:latin typeface="Calibri"/>
              </a:rPr>
              <a:t>Millions</a:t>
            </a:r>
            <a:r>
              <a:rPr lang="en-US" sz="1800" b="0" strike="noStrike" spc="-1" dirty="0">
                <a:solidFill>
                  <a:srgbClr val="000000"/>
                </a:solidFill>
                <a:uFill>
                  <a:solidFill>
                    <a:srgbClr val="FFFFFF"/>
                  </a:solidFill>
                </a:uFill>
                <a:latin typeface="Calibri"/>
              </a:rPr>
              <a:t> of variants in a personal genome</a:t>
            </a:r>
          </a:p>
          <a:p>
            <a:pPr marL="343080" lvl="1">
              <a:lnSpc>
                <a:spcPct val="90000"/>
              </a:lnSpc>
              <a:buClr>
                <a:srgbClr val="000000"/>
              </a:buClr>
            </a:pPr>
            <a:r>
              <a:rPr lang="en-US" sz="1800" b="1" u="sng" spc="-1" dirty="0">
                <a:uFill>
                  <a:solidFill>
                    <a:srgbClr val="FFFFFF"/>
                  </a:solidFill>
                </a:uFill>
                <a:latin typeface="Calibri"/>
              </a:rPr>
              <a:t>Thousands</a:t>
            </a:r>
            <a:r>
              <a:rPr lang="en-US" sz="1800" spc="-1" dirty="0">
                <a:uFill>
                  <a:solidFill>
                    <a:srgbClr val="FFFFFF"/>
                  </a:solidFill>
                </a:uFill>
                <a:latin typeface="Calibri"/>
              </a:rPr>
              <a:t>, in a cancer genome</a:t>
            </a:r>
          </a:p>
          <a:p>
            <a:pPr marL="343080" lvl="1">
              <a:lnSpc>
                <a:spcPct val="90000"/>
              </a:lnSpc>
              <a:buClr>
                <a:srgbClr val="000000"/>
              </a:buClr>
            </a:pPr>
            <a:r>
              <a:rPr lang="en-US" sz="1800" spc="-1" dirty="0">
                <a:uFill>
                  <a:solidFill>
                    <a:srgbClr val="FFFFFF"/>
                  </a:solidFill>
                </a:uFill>
                <a:latin typeface="Calibri"/>
              </a:rPr>
              <a:t>Different </a:t>
            </a:r>
            <a:r>
              <a:rPr lang="en-US" sz="1800" b="1" u="sng" spc="-1" dirty="0">
                <a:uFill>
                  <a:solidFill>
                    <a:srgbClr val="FFFFFF"/>
                  </a:solidFill>
                </a:uFill>
                <a:latin typeface="Calibri"/>
              </a:rPr>
              <a:t>contexts</a:t>
            </a:r>
            <a:r>
              <a:rPr lang="en-US" sz="1800" spc="-1" dirty="0">
                <a:uFill>
                  <a:solidFill>
                    <a:srgbClr val="FFFFFF"/>
                  </a:solidFill>
                </a:uFill>
                <a:latin typeface="Calibri"/>
              </a:rPr>
              <a:t> for prioritization</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rare disease</a:t>
            </a:r>
            <a:r>
              <a:rPr lang="en-US" sz="1800" spc="-1" dirty="0">
                <a:uFill>
                  <a:solidFill>
                    <a:srgbClr val="FFFFFF"/>
                  </a:solidFill>
                </a:uFill>
                <a:latin typeface="Calibri"/>
              </a:rPr>
              <a:t>, only a few </a:t>
            </a:r>
            <a:br>
              <a:rPr lang="en-US" sz="1800" spc="-1" dirty="0">
                <a:uFill>
                  <a:solidFill>
                    <a:srgbClr val="FFFFFF"/>
                  </a:solidFill>
                </a:uFill>
                <a:latin typeface="Calibri"/>
              </a:rPr>
            </a:br>
            <a:r>
              <a:rPr lang="en-US" sz="1800" spc="-1" dirty="0">
                <a:uFill>
                  <a:solidFill>
                    <a:srgbClr val="FFFFFF"/>
                  </a:solidFill>
                </a:uFill>
                <a:latin typeface="Calibri"/>
              </a:rPr>
              <a:t>high-impact variants are associated with disease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cancer</a:t>
            </a:r>
            <a:r>
              <a:rPr lang="en-US" sz="1800" spc="-1" dirty="0">
                <a:uFill>
                  <a:solidFill>
                    <a:srgbClr val="FFFFFF"/>
                  </a:solidFill>
                </a:uFill>
                <a:latin typeface="Calibri"/>
              </a:rPr>
              <a:t>, a few positively selected drivers amongst many passengers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1800" spc="-1" dirty="0">
                <a:uFill>
                  <a:solidFill>
                    <a:srgbClr val="FFFFFF"/>
                  </a:solidFill>
                </a:uFill>
                <a:latin typeface="Calibri"/>
              </a:rPr>
              <a:t>In </a:t>
            </a:r>
            <a:r>
              <a:rPr lang="en-US" sz="1800" b="1" spc="-1" dirty="0">
                <a:uFill>
                  <a:solidFill>
                    <a:srgbClr val="FFFFFF"/>
                  </a:solidFill>
                </a:uFill>
                <a:latin typeface="Calibri"/>
              </a:rPr>
              <a:t>common disease</a:t>
            </a:r>
            <a:r>
              <a:rPr lang="en-US" sz="1800" spc="-1" dirty="0">
                <a:uFill>
                  <a:solidFill>
                    <a:srgbClr val="FFFFFF"/>
                  </a:solidFill>
                </a:uFill>
                <a:latin typeface="Calibri"/>
              </a:rPr>
              <a:t>, more variants associated &amp; each has weaker effect,  </a:t>
            </a:r>
          </a:p>
          <a:p>
            <a:pPr marL="343080" lvl="1">
              <a:lnSpc>
                <a:spcPct val="90000"/>
              </a:lnSpc>
              <a:buClr>
                <a:srgbClr val="000000"/>
              </a:buClr>
            </a:pPr>
            <a:r>
              <a:rPr lang="en-US" sz="1800" b="0" strike="noStrike" spc="-1" dirty="0">
                <a:solidFill>
                  <a:srgbClr val="000000"/>
                </a:solidFill>
                <a:uFill>
                  <a:solidFill>
                    <a:srgbClr val="FFFFFF"/>
                  </a:solidFill>
                </a:uFill>
                <a:latin typeface="Calibri"/>
              </a:rPr>
              <a:t>But one wants to find key ”functional” variant amongst many in LD </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a:p>
            <a:pPr marL="343080" lvl="1">
              <a:lnSpc>
                <a:spcPct val="90000"/>
              </a:lnSpc>
              <a:buClr>
                <a:srgbClr val="000000"/>
              </a:buClr>
            </a:pPr>
            <a:r>
              <a:rPr lang="en-US" sz="2400" b="1" spc="-1" dirty="0">
                <a:solidFill>
                  <a:srgbClr val="4F926D"/>
                </a:solidFill>
                <a:uFill>
                  <a:solidFill>
                    <a:srgbClr val="FFFFFF"/>
                  </a:solidFill>
                </a:uFill>
                <a:latin typeface="Calibri"/>
              </a:rPr>
              <a:t>Thus: Need to find &amp; prioritize high impact variants. </a:t>
            </a:r>
            <a:br>
              <a:rPr lang="en-US" sz="2400" b="1" spc="-1" dirty="0">
                <a:solidFill>
                  <a:srgbClr val="4F926D"/>
                </a:solidFill>
                <a:uFill>
                  <a:solidFill>
                    <a:srgbClr val="FFFFFF"/>
                  </a:solidFill>
                </a:uFill>
                <a:latin typeface="Calibri"/>
              </a:rPr>
            </a:br>
            <a:r>
              <a:rPr lang="en-US" sz="2400" b="1" spc="-1" dirty="0">
                <a:solidFill>
                  <a:srgbClr val="4F926D"/>
                </a:solidFill>
                <a:uFill>
                  <a:solidFill>
                    <a:srgbClr val="FFFFFF"/>
                  </a:solidFill>
                </a:uFill>
                <a:latin typeface="Calibri"/>
              </a:rPr>
              <a:t>Particularly hard for non-coding regions.</a:t>
            </a:r>
          </a:p>
          <a:p>
            <a:pPr marL="343080" lvl="1">
              <a:lnSpc>
                <a:spcPct val="90000"/>
              </a:lnSpc>
              <a:buClr>
                <a:srgbClr val="000000"/>
              </a:buClr>
            </a:pPr>
            <a:endParaRPr lang="en-US" sz="1800" b="0" strike="noStrike" spc="-1" dirty="0">
              <a:solidFill>
                <a:srgbClr val="000000"/>
              </a:solidFill>
              <a:uFill>
                <a:solidFill>
                  <a:srgbClr val="FFFFFF"/>
                </a:solidFill>
              </a:uFill>
              <a:latin typeface="Calibri"/>
            </a:endParaRPr>
          </a:p>
        </p:txBody>
      </p:sp>
      <p:pic>
        <p:nvPicPr>
          <p:cNvPr id="237" name="Shape 283"/>
          <p:cNvPicPr/>
          <p:nvPr/>
        </p:nvPicPr>
        <p:blipFill>
          <a:blip r:embed="rId3"/>
          <a:stretch/>
        </p:blipFill>
        <p:spPr>
          <a:xfrm>
            <a:off x="4966772" y="794869"/>
            <a:ext cx="3529800" cy="2234160"/>
          </a:xfrm>
          <a:prstGeom prst="rect">
            <a:avLst/>
          </a:prstGeom>
          <a:ln>
            <a:noFill/>
          </a:ln>
        </p:spPr>
      </p:pic>
      <p:sp>
        <p:nvSpPr>
          <p:cNvPr id="239" name="CustomShape 4"/>
          <p:cNvSpPr/>
          <p:nvPr/>
        </p:nvSpPr>
        <p:spPr>
          <a:xfrm>
            <a:off x="5389412" y="516229"/>
            <a:ext cx="2802600" cy="299520"/>
          </a:xfrm>
          <a:prstGeom prst="rect">
            <a:avLst/>
          </a:prstGeom>
          <a:noFill/>
          <a:ln>
            <a:noFill/>
          </a:ln>
        </p:spPr>
        <p:style>
          <a:lnRef idx="0">
            <a:scrgbClr r="0" g="0" b="0"/>
          </a:lnRef>
          <a:fillRef idx="0">
            <a:scrgbClr r="0" g="0" b="0"/>
          </a:fillRef>
          <a:effectRef idx="0">
            <a:scrgbClr r="0" g="0" b="0"/>
          </a:effectRef>
          <a:fontRef idx="minor"/>
        </p:style>
        <p:txBody>
          <a:bodyPr lIns="68400" tIns="34200" rIns="68400" bIns="34200"/>
          <a:lstStyle/>
          <a:p>
            <a:pPr>
              <a:lnSpc>
                <a:spcPct val="100000"/>
              </a:lnSpc>
            </a:pPr>
            <a:r>
              <a:rPr lang="en-US" sz="1500" b="1" strike="noStrike" spc="-1">
                <a:solidFill>
                  <a:srgbClr val="FF0000"/>
                </a:solidFill>
                <a:uFill>
                  <a:solidFill>
                    <a:srgbClr val="FFFFFF"/>
                  </a:solidFill>
                </a:uFill>
                <a:latin typeface="Helvetica Neue"/>
                <a:ea typeface="Helvetica Neue"/>
              </a:rPr>
              <a:t>CAN YOU FIND THE PANDA?</a:t>
            </a:r>
            <a:endParaRPr lang="en-US" sz="1800" b="0" strike="noStrike" spc="-1">
              <a:solidFill>
                <a:srgbClr val="000000"/>
              </a:solidFill>
              <a:uFill>
                <a:solidFill>
                  <a:srgbClr val="FFFFFF"/>
                </a:solidFill>
              </a:uFill>
              <a:latin typeface="Arial"/>
            </a:endParaRPr>
          </a:p>
        </p:txBody>
      </p:sp>
      <p:sp>
        <p:nvSpPr>
          <p:cNvPr id="6" name="CustomShape 3"/>
          <p:cNvSpPr/>
          <p:nvPr/>
        </p:nvSpPr>
        <p:spPr>
          <a:xfrm>
            <a:off x="7701692" y="2687029"/>
            <a:ext cx="492480" cy="410760"/>
          </a:xfrm>
          <a:prstGeom prst="ellipse">
            <a:avLst/>
          </a:prstGeom>
          <a:noFill/>
          <a:ln w="28440">
            <a:solidFill>
              <a:srgbClr val="FF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850810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5281" y="-52689"/>
            <a:ext cx="8652583" cy="609600"/>
          </a:xfrm>
          <a:prstGeom prst="rect">
            <a:avLst/>
          </a:prstGeom>
        </p:spPr>
        <p:txBody>
          <a:bodyPr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defTabSz="681038" eaLnBrk="1" fontAlgn="auto" hangingPunct="1">
              <a:spcAft>
                <a:spcPts val="0"/>
              </a:spcAft>
              <a:defRPr/>
            </a:pPr>
            <a:r>
              <a:rPr lang="en-US" sz="2000" dirty="0">
                <a:latin typeface="Helvetica Neue" charset="0"/>
                <a:ea typeface="Helvetica Neue" charset="0"/>
                <a:cs typeface="Helvetica Neue" charset="0"/>
              </a:rPr>
              <a:t>Conceptual extension of the </a:t>
            </a:r>
            <a:br>
              <a:rPr lang="en-US" sz="2000" dirty="0">
                <a:latin typeface="Helvetica Neue" charset="0"/>
                <a:ea typeface="Helvetica Neue" charset="0"/>
                <a:cs typeface="Helvetica Neue" charset="0"/>
              </a:rPr>
            </a:br>
            <a:r>
              <a:rPr lang="en-US" sz="2000" dirty="0">
                <a:latin typeface="Helvetica Neue" charset="0"/>
                <a:ea typeface="Helvetica Neue" charset="0"/>
                <a:cs typeface="Helvetica Neue" charset="0"/>
              </a:rPr>
              <a:t>canonical model of drivers and passengers</a:t>
            </a:r>
          </a:p>
        </p:txBody>
      </p:sp>
      <p:grpSp>
        <p:nvGrpSpPr>
          <p:cNvPr id="3" name="Group 2"/>
          <p:cNvGrpSpPr/>
          <p:nvPr/>
        </p:nvGrpSpPr>
        <p:grpSpPr>
          <a:xfrm>
            <a:off x="1116427" y="517410"/>
            <a:ext cx="6872649" cy="4662098"/>
            <a:chOff x="1488574" y="689879"/>
            <a:chExt cx="9163527" cy="6216131"/>
          </a:xfrm>
        </p:grpSpPr>
        <p:pic>
          <p:nvPicPr>
            <p:cNvPr id="59393" name="Picture 1"/>
            <p:cNvPicPr>
              <a:picLocks noChangeAspect="1"/>
            </p:cNvPicPr>
            <p:nvPr/>
          </p:nvPicPr>
          <p:blipFill rotWithShape="1">
            <a:blip r:embed="rId2">
              <a:extLst>
                <a:ext uri="{28A0092B-C50C-407E-A947-70E740481C1C}">
                  <a14:useLocalDpi xmlns:a14="http://schemas.microsoft.com/office/drawing/2010/main" val="0"/>
                </a:ext>
              </a:extLst>
            </a:blip>
            <a:srcRect b="26076"/>
            <a:stretch/>
          </p:blipFill>
          <p:spPr bwMode="auto">
            <a:xfrm>
              <a:off x="1828806" y="767712"/>
              <a:ext cx="8823295" cy="6138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1488574" y="689879"/>
              <a:ext cx="536022" cy="350645"/>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fontAlgn="base">
                <a:spcBef>
                  <a:spcPct val="0"/>
                </a:spcBef>
                <a:spcAft>
                  <a:spcPct val="0"/>
                </a:spcAft>
              </a:pPr>
              <a:endParaRPr lang="en-US" sz="900" b="1" kern="1200">
                <a:latin typeface="Arial" pitchFamily="-65" charset="0"/>
                <a:ea typeface="+mn-ea"/>
                <a:cs typeface="+mn-cs"/>
              </a:endParaRPr>
            </a:p>
          </p:txBody>
        </p:sp>
      </p:grpSp>
      <p:sp>
        <p:nvSpPr>
          <p:cNvPr id="5" name="TextBox 4">
            <a:extLst>
              <a:ext uri="{FF2B5EF4-FFF2-40B4-BE49-F238E27FC236}">
                <a16:creationId xmlns:a16="http://schemas.microsoft.com/office/drawing/2014/main" id="{B71858C7-319E-7646-98AB-F0EED6BB7281}"/>
              </a:ext>
            </a:extLst>
          </p:cNvPr>
          <p:cNvSpPr txBox="1"/>
          <p:nvPr/>
        </p:nvSpPr>
        <p:spPr>
          <a:xfrm rot="16200000">
            <a:off x="7029308" y="1325362"/>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453188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2959" y="1608985"/>
            <a:ext cx="3435114" cy="2334953"/>
          </a:xfrm>
          <a:prstGeom prst="rect">
            <a:avLst/>
          </a:prstGeom>
        </p:spPr>
      </p:pic>
      <p:sp>
        <p:nvSpPr>
          <p:cNvPr id="5" name="Title 3"/>
          <p:cNvSpPr txBox="1">
            <a:spLocks/>
          </p:cNvSpPr>
          <p:nvPr/>
        </p:nvSpPr>
        <p:spPr bwMode="auto">
          <a:xfrm>
            <a:off x="258581" y="307163"/>
            <a:ext cx="4193103"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defTabSz="341702" eaLnBrk="0" fontAlgn="base" hangingPunct="0">
              <a:spcBef>
                <a:spcPct val="0"/>
              </a:spcBef>
              <a:spcAft>
                <a:spcPct val="0"/>
              </a:spcAft>
              <a:buNone/>
            </a:pPr>
            <a:r>
              <a:rPr lang="en-US" altLang="en-US" sz="2700" kern="1200" dirty="0">
                <a:solidFill>
                  <a:srgbClr val="000090"/>
                </a:solidFill>
                <a:latin typeface="Helvetica Neue" charset="0"/>
                <a:ea typeface="Helvetica Neue" charset="0"/>
                <a:cs typeface="Helvetica Neue" charset="0"/>
              </a:rPr>
              <a:t>Overall functional impact distribution </a:t>
            </a:r>
            <a:r>
              <a:rPr lang="en-US" altLang="en-US" sz="2700" kern="1200">
                <a:solidFill>
                  <a:srgbClr val="000090"/>
                </a:solidFill>
                <a:latin typeface="Helvetica Neue" charset="0"/>
                <a:ea typeface="Helvetica Neue" charset="0"/>
                <a:cs typeface="Helvetica Neue" charset="0"/>
              </a:rPr>
              <a:t>of </a:t>
            </a:r>
            <a:br>
              <a:rPr lang="en-US" altLang="en-US" sz="2700" kern="1200">
                <a:solidFill>
                  <a:srgbClr val="000090"/>
                </a:solidFill>
                <a:latin typeface="Helvetica Neue" charset="0"/>
                <a:ea typeface="Helvetica Neue" charset="0"/>
                <a:cs typeface="Helvetica Neue" charset="0"/>
              </a:rPr>
            </a:br>
            <a:r>
              <a:rPr lang="en-US" altLang="en-US" sz="2700" kern="1200">
                <a:solidFill>
                  <a:srgbClr val="000090"/>
                </a:solidFill>
                <a:latin typeface="Helvetica Neue" charset="0"/>
                <a:ea typeface="Helvetica Neue" charset="0"/>
                <a:cs typeface="Helvetica Neue" charset="0"/>
              </a:rPr>
              <a:t>PCAWG mutations</a:t>
            </a:r>
            <a:endParaRPr lang="en-US" altLang="en-US" sz="2700" kern="1200" dirty="0">
              <a:solidFill>
                <a:srgbClr val="000090"/>
              </a:solidFill>
              <a:latin typeface="Helvetica Neue" charset="0"/>
              <a:ea typeface="Helvetica Neue" charset="0"/>
              <a:cs typeface="Helvetica Neue" charset="0"/>
            </a:endParaRPr>
          </a:p>
        </p:txBody>
      </p:sp>
      <p:sp>
        <p:nvSpPr>
          <p:cNvPr id="6" name="Content Placeholder 2"/>
          <p:cNvSpPr txBox="1">
            <a:spLocks/>
          </p:cNvSpPr>
          <p:nvPr/>
        </p:nvSpPr>
        <p:spPr>
          <a:xfrm>
            <a:off x="258582" y="4132464"/>
            <a:ext cx="3916378" cy="921529"/>
          </a:xfrm>
          <a:prstGeom prst="rect">
            <a:avLst/>
          </a:prstGeom>
        </p:spPr>
        <p:txBody>
          <a:bodyPr lIns="68579" tIns="34289" rIns="68579" bIns="34289" rtlCol="0">
            <a:noAutofit/>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167879" indent="-167879" defTabSz="681038" eaLnBrk="1" fontAlgn="auto" hangingPunct="1">
              <a:spcBef>
                <a:spcPts val="0"/>
              </a:spcBef>
              <a:spcAft>
                <a:spcPts val="0"/>
              </a:spcAft>
              <a:defRPr/>
            </a:pPr>
            <a:r>
              <a:rPr lang="en-US" sz="1800" kern="1200" dirty="0" err="1">
                <a:solidFill>
                  <a:srgbClr val="000000"/>
                </a:solidFill>
                <a:latin typeface="Arial"/>
                <a:cs typeface="+mn-cs"/>
              </a:rPr>
              <a:t>Funseq</a:t>
            </a:r>
            <a:r>
              <a:rPr lang="en-US" sz="1800" kern="1200" dirty="0">
                <a:solidFill>
                  <a:srgbClr val="000000"/>
                </a:solidFill>
                <a:latin typeface="Arial"/>
                <a:cs typeface="+mn-cs"/>
              </a:rPr>
              <a:t> molecular functional impact of ~30M variants </a:t>
            </a:r>
            <a:br>
              <a:rPr lang="en-US" sz="1800" kern="1200" dirty="0">
                <a:solidFill>
                  <a:srgbClr val="000000"/>
                </a:solidFill>
                <a:latin typeface="Arial"/>
                <a:cs typeface="+mn-cs"/>
              </a:rPr>
            </a:br>
            <a:r>
              <a:rPr lang="en-US" sz="1800" kern="1200" dirty="0">
                <a:solidFill>
                  <a:srgbClr val="000000"/>
                </a:solidFill>
                <a:latin typeface="Arial"/>
                <a:cs typeface="+mn-cs"/>
              </a:rPr>
              <a:t>in &gt;2500 PCAWG samples</a:t>
            </a:r>
            <a:endParaRPr lang="en-US" sz="1425" kern="1200" dirty="0">
              <a:solidFill>
                <a:srgbClr val="000000"/>
              </a:solidFill>
              <a:latin typeface="Arial"/>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291"/>
          <a:stretch/>
        </p:blipFill>
        <p:spPr>
          <a:xfrm>
            <a:off x="4459334" y="181656"/>
            <a:ext cx="3883985" cy="3597442"/>
          </a:xfrm>
          <a:prstGeom prst="rect">
            <a:avLst/>
          </a:prstGeom>
        </p:spPr>
      </p:pic>
      <p:sp>
        <p:nvSpPr>
          <p:cNvPr id="2" name="TextBox 1"/>
          <p:cNvSpPr txBox="1"/>
          <p:nvPr/>
        </p:nvSpPr>
        <p:spPr>
          <a:xfrm>
            <a:off x="4943899" y="3889975"/>
            <a:ext cx="3801979" cy="1177243"/>
          </a:xfrm>
          <a:prstGeom prst="rect">
            <a:avLst/>
          </a:prstGeom>
          <a:noFill/>
        </p:spPr>
        <p:txBody>
          <a:bodyPr wrap="square" lIns="68579" tIns="34289" rIns="68579" bIns="34289" rtlCol="0">
            <a:spAutoFit/>
          </a:bodyPr>
          <a:lstStyle/>
          <a:p>
            <a:pPr defTabSz="685783"/>
            <a:r>
              <a:rPr lang="en-US" sz="1800" kern="1200" dirty="0">
                <a:ea typeface="+mn-ea"/>
                <a:cs typeface="+mn-cs"/>
              </a:rPr>
              <a:t>Division of PCAWG Lymph-CLL cohort based on average impact of non-driver variants (high v </a:t>
            </a:r>
            <a:r>
              <a:rPr lang="en-US" sz="1800" b="1" kern="1200" dirty="0">
                <a:solidFill>
                  <a:srgbClr val="3333CC">
                    <a:lumMod val="75000"/>
                  </a:srgbClr>
                </a:solidFill>
                <a:ea typeface="+mn-ea"/>
                <a:cs typeface="+mn-cs"/>
              </a:rPr>
              <a:t>low</a:t>
            </a:r>
            <a:r>
              <a:rPr lang="en-US" sz="1800" kern="1200" dirty="0">
                <a:ea typeface="+mn-ea"/>
                <a:cs typeface="+mn-cs"/>
              </a:rPr>
              <a:t>)</a:t>
            </a:r>
          </a:p>
          <a:p>
            <a:pPr defTabSz="685783"/>
            <a:r>
              <a:rPr lang="en-US" sz="1800" kern="1200" dirty="0">
                <a:ea typeface="+mn-ea"/>
                <a:cs typeface="+mn-cs"/>
              </a:rPr>
              <a:t>[A result of selection?]</a:t>
            </a:r>
          </a:p>
        </p:txBody>
      </p:sp>
      <p:sp>
        <p:nvSpPr>
          <p:cNvPr id="9" name="TextBox 8">
            <a:extLst>
              <a:ext uri="{FF2B5EF4-FFF2-40B4-BE49-F238E27FC236}">
                <a16:creationId xmlns:a16="http://schemas.microsoft.com/office/drawing/2014/main" id="{0772379E-B4E6-DE44-8670-DE18A69A208C}"/>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2978491797"/>
      </p:ext>
    </p:extLst>
  </p:cSld>
  <p:clrMapOvr>
    <a:masterClrMapping/>
  </p:clrMapOvr>
  <p:transition advTm="5859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362881" y="303798"/>
            <a:ext cx="8402144" cy="84022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100" kern="1200" dirty="0">
                <a:solidFill>
                  <a:srgbClr val="000090"/>
                </a:solidFill>
                <a:latin typeface="Helvetica Neue" charset="0"/>
                <a:ea typeface="Helvetica Neue" charset="0"/>
                <a:cs typeface="Helvetica Neue" charset="0"/>
              </a:rPr>
              <a:t>In many PCAWG cohorts, the fraction of impactful “passengers” decreases with increase in total mutation burden</a:t>
            </a:r>
          </a:p>
          <a:p>
            <a:pPr algn="ctr" defTabSz="341702" eaLnBrk="0" fontAlgn="base" hangingPunct="0">
              <a:spcBef>
                <a:spcPct val="0"/>
              </a:spcBef>
              <a:spcAft>
                <a:spcPct val="0"/>
              </a:spcAft>
              <a:buNone/>
            </a:pPr>
            <a:r>
              <a:rPr lang="en-US" altLang="en-US" sz="2100" kern="1200" dirty="0">
                <a:solidFill>
                  <a:srgbClr val="000090"/>
                </a:solidFill>
                <a:latin typeface="Helvetica Neue" charset="0"/>
                <a:ea typeface="Helvetica Neue" charset="0"/>
                <a:cs typeface="Helvetica Neue" charset="0"/>
              </a:rPr>
              <a:t>(A result of selection?)</a:t>
            </a:r>
          </a:p>
          <a:p>
            <a:pPr algn="ctr" defTabSz="341702" eaLnBrk="0" fontAlgn="base" hangingPunct="0">
              <a:spcBef>
                <a:spcPct val="0"/>
              </a:spcBef>
              <a:spcAft>
                <a:spcPct val="0"/>
              </a:spcAft>
              <a:buNone/>
            </a:pPr>
            <a:endParaRPr lang="en-US" altLang="en-US" sz="2100" kern="1200" dirty="0">
              <a:solidFill>
                <a:srgbClr val="000090"/>
              </a:solidFill>
              <a:latin typeface="Helvetica Neue" charset="0"/>
              <a:ea typeface="Helvetica Neue" charset="0"/>
              <a:cs typeface="Helvetica Neue" charset="0"/>
            </a:endParaRPr>
          </a:p>
        </p:txBody>
      </p:sp>
      <p:grpSp>
        <p:nvGrpSpPr>
          <p:cNvPr id="3" name="Group 2"/>
          <p:cNvGrpSpPr/>
          <p:nvPr/>
        </p:nvGrpSpPr>
        <p:grpSpPr>
          <a:xfrm>
            <a:off x="728838" y="1023706"/>
            <a:ext cx="7670231" cy="3873148"/>
            <a:chOff x="1873770" y="1417638"/>
            <a:chExt cx="7757114" cy="3843909"/>
          </a:xfrm>
        </p:grpSpPr>
        <p:pic>
          <p:nvPicPr>
            <p:cNvPr id="55297"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3770" y="1641974"/>
              <a:ext cx="7757114" cy="3619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873770" y="1417638"/>
              <a:ext cx="344774" cy="309272"/>
            </a:xfrm>
            <a:prstGeom prst="rect">
              <a:avLst/>
            </a:prstGeom>
            <a:solidFill>
              <a:schemeClr val="bg1"/>
            </a:solidFill>
          </p:spPr>
          <p:txBody>
            <a:bodyPr wrap="square" rtlCol="0">
              <a:spAutoFit/>
            </a:bodyPr>
            <a:lstStyle/>
            <a:p>
              <a:pPr defTabSz="685783"/>
              <a:endParaRPr lang="en-US" sz="1425" kern="1200">
                <a:ea typeface="+mn-ea"/>
                <a:cs typeface="+mn-cs"/>
              </a:endParaRPr>
            </a:p>
          </p:txBody>
        </p:sp>
      </p:grpSp>
      <p:sp>
        <p:nvSpPr>
          <p:cNvPr id="7" name="TextBox 6">
            <a:extLst>
              <a:ext uri="{FF2B5EF4-FFF2-40B4-BE49-F238E27FC236}">
                <a16:creationId xmlns:a16="http://schemas.microsoft.com/office/drawing/2014/main" id="{B934A303-A4B8-C144-9F16-733904E87D7B}"/>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2935507297"/>
      </p:ext>
    </p:extLst>
  </p:cSld>
  <p:clrMapOvr>
    <a:masterClrMapping/>
  </p:clrMapOvr>
  <p:transition advTm="5307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270089" y="187443"/>
            <a:ext cx="3239947"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defTabSz="681038" eaLnBrk="1" fontAlgn="auto" hangingPunct="1">
              <a:spcAft>
                <a:spcPts val="0"/>
              </a:spcAft>
              <a:defRPr/>
            </a:pPr>
            <a:r>
              <a:rPr lang="en-US" sz="2700" b="0" dirty="0">
                <a:latin typeface="Helvetica Neue" charset="0"/>
                <a:ea typeface="Helvetica Neue" charset="0"/>
                <a:cs typeface="Helvetica Neue" charset="0"/>
              </a:rPr>
              <a:t>Sub-clonal architecture </a:t>
            </a:r>
            <a:r>
              <a:rPr lang="en-US" sz="2700" b="0">
                <a:latin typeface="Helvetica Neue" charset="0"/>
                <a:ea typeface="Helvetica Neue" charset="0"/>
                <a:cs typeface="Helvetica Neue" charset="0"/>
              </a:rPr>
              <a:t>of mutations </a:t>
            </a:r>
            <a:r>
              <a:rPr lang="en-US" sz="2700" b="0" dirty="0">
                <a:latin typeface="Helvetica Neue" charset="0"/>
                <a:ea typeface="Helvetica Neue" charset="0"/>
                <a:cs typeface="Helvetica Neue" charset="0"/>
              </a:rPr>
              <a:t>in PCAWG</a:t>
            </a:r>
          </a:p>
        </p:txBody>
      </p:sp>
      <p:sp>
        <p:nvSpPr>
          <p:cNvPr id="6" name="TextBox 5"/>
          <p:cNvSpPr txBox="1"/>
          <p:nvPr/>
        </p:nvSpPr>
        <p:spPr>
          <a:xfrm>
            <a:off x="5113353" y="2083044"/>
            <a:ext cx="3553418" cy="2839237"/>
          </a:xfrm>
          <a:prstGeom prst="rect">
            <a:avLst/>
          </a:prstGeom>
          <a:noFill/>
        </p:spPr>
        <p:txBody>
          <a:bodyPr wrap="square" lIns="68579" tIns="34289" rIns="68579" bIns="34289" rtlCol="0">
            <a:spAutoFit/>
          </a:bodyPr>
          <a:lstStyle/>
          <a:p>
            <a:pPr defTabSz="685783"/>
            <a:endParaRPr lang="en-US" sz="1500" kern="1200" dirty="0">
              <a:ea typeface="+mn-ea"/>
              <a:cs typeface="+mn-cs"/>
            </a:endParaRPr>
          </a:p>
          <a:p>
            <a:pPr defTabSz="685783"/>
            <a:r>
              <a:rPr lang="en-US" sz="1500" kern="1200" dirty="0">
                <a:ea typeface="+mn-ea"/>
                <a:cs typeface="+mn-cs"/>
              </a:rPr>
              <a:t>As expected, drivers are enriched in earlier subclones. Overall, no such enrichment among passengers.</a:t>
            </a:r>
          </a:p>
          <a:p>
            <a:pPr defTabSz="685783"/>
            <a:endParaRPr lang="en-US" sz="1500" kern="1200" dirty="0">
              <a:ea typeface="+mn-ea"/>
              <a:cs typeface="+mn-cs"/>
            </a:endParaRPr>
          </a:p>
          <a:p>
            <a:pPr defTabSz="685783"/>
            <a:r>
              <a:rPr lang="en-US" sz="1500" kern="1200" dirty="0">
                <a:ea typeface="+mn-ea"/>
                <a:cs typeface="+mn-cs"/>
              </a:rPr>
              <a:t>High impact passengers are slightly enriched among early </a:t>
            </a:r>
            <a:r>
              <a:rPr lang="en-US" sz="1500" kern="1200" dirty="0" err="1">
                <a:ea typeface="+mn-ea"/>
                <a:cs typeface="+mn-cs"/>
              </a:rPr>
              <a:t>subclones</a:t>
            </a:r>
            <a:br>
              <a:rPr lang="en-US" sz="1500" kern="1200" dirty="0">
                <a:ea typeface="+mn-ea"/>
                <a:cs typeface="+mn-cs"/>
              </a:rPr>
            </a:br>
            <a:r>
              <a:rPr lang="en-US" sz="1500" kern="1200" dirty="0">
                <a:ea typeface="+mn-ea"/>
                <a:cs typeface="+mn-cs"/>
              </a:rPr>
              <a:t>(weak drivers?)</a:t>
            </a:r>
          </a:p>
          <a:p>
            <a:pPr defTabSz="685783"/>
            <a:endParaRPr lang="en-US" sz="1500" kern="1200" dirty="0">
              <a:ea typeface="+mn-ea"/>
              <a:cs typeface="+mn-cs"/>
            </a:endParaRPr>
          </a:p>
          <a:p>
            <a:pPr defTabSz="685783"/>
            <a:r>
              <a:rPr lang="en-US" sz="1500" kern="1200" dirty="0">
                <a:ea typeface="+mn-ea"/>
                <a:cs typeface="+mn-cs"/>
              </a:rPr>
              <a:t>Particularly, passengers in tumor suppressor (in contrast to oncogenes, which require specific mutations). </a:t>
            </a:r>
          </a:p>
        </p:txBody>
      </p:sp>
      <p:grpSp>
        <p:nvGrpSpPr>
          <p:cNvPr id="8" name="Group 7"/>
          <p:cNvGrpSpPr/>
          <p:nvPr/>
        </p:nvGrpSpPr>
        <p:grpSpPr>
          <a:xfrm>
            <a:off x="154234" y="85433"/>
            <a:ext cx="4802231" cy="4882004"/>
            <a:chOff x="250250" y="918482"/>
            <a:chExt cx="5626982" cy="5839195"/>
          </a:xfrm>
        </p:grpSpPr>
        <p:grpSp>
          <p:nvGrpSpPr>
            <p:cNvPr id="5" name="Group 4"/>
            <p:cNvGrpSpPr/>
            <p:nvPr/>
          </p:nvGrpSpPr>
          <p:grpSpPr>
            <a:xfrm>
              <a:off x="250250" y="1050501"/>
              <a:ext cx="5626982" cy="5707176"/>
              <a:chOff x="2403930" y="1261836"/>
              <a:chExt cx="4987470" cy="4787603"/>
            </a:xfrm>
          </p:grpSpPr>
          <p:grpSp>
            <p:nvGrpSpPr>
              <p:cNvPr id="3" name="Group 2"/>
              <p:cNvGrpSpPr/>
              <p:nvPr/>
            </p:nvGrpSpPr>
            <p:grpSpPr>
              <a:xfrm>
                <a:off x="2403930" y="1261836"/>
                <a:ext cx="4889499" cy="4778992"/>
                <a:chOff x="2403930" y="1261836"/>
                <a:chExt cx="4889499" cy="4778992"/>
              </a:xfrm>
            </p:grpSpPr>
            <p:pic>
              <p:nvPicPr>
                <p:cNvPr id="58369"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403930" y="1261836"/>
                  <a:ext cx="4889499" cy="47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36371" y="5682343"/>
                  <a:ext cx="370115" cy="312667"/>
                </a:xfrm>
                <a:prstGeom prst="rect">
                  <a:avLst/>
                </a:prstGeom>
                <a:solidFill>
                  <a:schemeClr val="bg1"/>
                </a:solidFill>
              </p:spPr>
              <p:txBody>
                <a:bodyPr wrap="square" rtlCol="0">
                  <a:spAutoFit/>
                </a:bodyPr>
                <a:lstStyle/>
                <a:p>
                  <a:pPr defTabSz="685783"/>
                  <a:endParaRPr lang="en-US" sz="1425" kern="1200">
                    <a:ea typeface="+mn-ea"/>
                    <a:cs typeface="+mn-cs"/>
                  </a:endParaRPr>
                </a:p>
              </p:txBody>
            </p:sp>
          </p:grpSp>
          <p:sp>
            <p:nvSpPr>
              <p:cNvPr id="4" name="TextBox 3"/>
              <p:cNvSpPr txBox="1"/>
              <p:nvPr/>
            </p:nvSpPr>
            <p:spPr>
              <a:xfrm>
                <a:off x="6901543" y="5736772"/>
                <a:ext cx="489857" cy="312667"/>
              </a:xfrm>
              <a:prstGeom prst="rect">
                <a:avLst/>
              </a:prstGeom>
              <a:solidFill>
                <a:schemeClr val="bg1"/>
              </a:solidFill>
            </p:spPr>
            <p:txBody>
              <a:bodyPr wrap="square" rtlCol="0">
                <a:spAutoFit/>
              </a:bodyPr>
              <a:lstStyle/>
              <a:p>
                <a:pPr defTabSz="685783"/>
                <a:endParaRPr lang="en-US" sz="1425" kern="1200" dirty="0">
                  <a:ea typeface="+mn-ea"/>
                  <a:cs typeface="+mn-cs"/>
                </a:endParaRPr>
              </a:p>
            </p:txBody>
          </p:sp>
        </p:grpSp>
        <p:sp>
          <p:nvSpPr>
            <p:cNvPr id="7" name="TextBox 6"/>
            <p:cNvSpPr txBox="1"/>
            <p:nvPr/>
          </p:nvSpPr>
          <p:spPr>
            <a:xfrm>
              <a:off x="399673" y="918482"/>
              <a:ext cx="417573" cy="372723"/>
            </a:xfrm>
            <a:prstGeom prst="rect">
              <a:avLst/>
            </a:prstGeom>
            <a:solidFill>
              <a:schemeClr val="bg1"/>
            </a:solidFill>
          </p:spPr>
          <p:txBody>
            <a:bodyPr wrap="square" rtlCol="0">
              <a:spAutoFit/>
            </a:bodyPr>
            <a:lstStyle/>
            <a:p>
              <a:pPr defTabSz="685783"/>
              <a:endParaRPr lang="en-US" sz="1425" kern="1200" dirty="0">
                <a:ea typeface="+mn-ea"/>
                <a:cs typeface="+mn-cs"/>
              </a:endParaRPr>
            </a:p>
          </p:txBody>
        </p:sp>
      </p:grpSp>
      <p:sp>
        <p:nvSpPr>
          <p:cNvPr id="12" name="TextBox 11">
            <a:extLst>
              <a:ext uri="{FF2B5EF4-FFF2-40B4-BE49-F238E27FC236}">
                <a16:creationId xmlns:a16="http://schemas.microsoft.com/office/drawing/2014/main" id="{5012E552-CE62-1D44-BA08-EB4B1940A1D4}"/>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2057007632"/>
      </p:ext>
    </p:extLst>
  </p:cSld>
  <p:clrMapOvr>
    <a:masterClrMapping/>
  </p:clrMapOvr>
  <p:transition advTm="62217"/>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565097" y="67455"/>
            <a:ext cx="2484620"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defTabSz="681038" eaLnBrk="1" fontAlgn="auto" hangingPunct="1">
              <a:spcAft>
                <a:spcPts val="0"/>
              </a:spcAft>
              <a:defRPr/>
            </a:pPr>
            <a:r>
              <a:rPr lang="en-US" sz="2700" b="0">
                <a:latin typeface="Helvetica Neue" charset="0"/>
                <a:ea typeface="Helvetica Neue" charset="0"/>
                <a:cs typeface="Helvetica Neue" charset="0"/>
              </a:rPr>
              <a:t>Continuous correlation of </a:t>
            </a:r>
            <a:r>
              <a:rPr lang="en-US" sz="2700" b="0" dirty="0">
                <a:latin typeface="Helvetica Neue" charset="0"/>
                <a:ea typeface="Helvetica Neue" charset="0"/>
                <a:cs typeface="Helvetica Neue" charset="0"/>
              </a:rPr>
              <a:t>functional impact &amp; VAF</a:t>
            </a:r>
          </a:p>
        </p:txBody>
      </p:sp>
      <p:sp>
        <p:nvSpPr>
          <p:cNvPr id="10" name="TextBox 9"/>
          <p:cNvSpPr txBox="1"/>
          <p:nvPr/>
        </p:nvSpPr>
        <p:spPr>
          <a:xfrm>
            <a:off x="5160363" y="2061390"/>
            <a:ext cx="3294088" cy="2839237"/>
          </a:xfrm>
          <a:prstGeom prst="rect">
            <a:avLst/>
          </a:prstGeom>
          <a:noFill/>
        </p:spPr>
        <p:txBody>
          <a:bodyPr wrap="square" lIns="68579" tIns="34289" rIns="68579" bIns="34289" rtlCol="0">
            <a:spAutoFit/>
          </a:bodyPr>
          <a:lstStyle/>
          <a:p>
            <a:pPr defTabSz="685783"/>
            <a:r>
              <a:rPr lang="en-US" sz="1500" kern="1200" dirty="0">
                <a:ea typeface="+mn-ea"/>
                <a:cs typeface="+mn-cs"/>
              </a:rPr>
              <a:t>Among mutations in driver genes: higher impact mutation </a:t>
            </a:r>
            <a:br>
              <a:rPr lang="en-US" sz="1500" kern="1200" dirty="0">
                <a:ea typeface="+mn-ea"/>
                <a:cs typeface="+mn-cs"/>
              </a:rPr>
            </a:br>
            <a:endParaRPr lang="en-US" sz="1500" kern="1200" dirty="0">
              <a:ea typeface="+mn-ea"/>
              <a:cs typeface="+mn-cs"/>
            </a:endParaRPr>
          </a:p>
          <a:p>
            <a:pPr defTabSz="685783"/>
            <a:r>
              <a:rPr lang="en-US" sz="1500" kern="1200" dirty="0">
                <a:ea typeface="+mn-ea"/>
                <a:cs typeface="+mn-cs"/>
              </a:rPr>
              <a:t>Still true after removing all known driver variants from driver genes. (Latent drivers?)</a:t>
            </a:r>
          </a:p>
          <a:p>
            <a:pPr defTabSz="685783"/>
            <a:endParaRPr lang="en-US" sz="1500" kern="1200" dirty="0">
              <a:ea typeface="+mn-ea"/>
              <a:cs typeface="+mn-cs"/>
            </a:endParaRPr>
          </a:p>
          <a:p>
            <a:pPr defTabSz="685783"/>
            <a:r>
              <a:rPr lang="en-US" sz="1500" kern="1200" dirty="0">
                <a:ea typeface="+mn-ea"/>
                <a:cs typeface="+mn-cs"/>
              </a:rPr>
              <a:t>Outside driver genes: </a:t>
            </a:r>
            <a:br>
              <a:rPr lang="en-US" sz="1500" kern="1200" dirty="0">
                <a:ea typeface="+mn-ea"/>
                <a:cs typeface="+mn-cs"/>
              </a:rPr>
            </a:br>
            <a:r>
              <a:rPr lang="en-US" sz="1500" kern="1200" dirty="0">
                <a:ea typeface="+mn-ea"/>
                <a:cs typeface="+mn-cs"/>
              </a:rPr>
              <a:t>higher impact mutation </a:t>
            </a:r>
            <a:br>
              <a:rPr lang="en-US" sz="1500" kern="1200" dirty="0">
                <a:ea typeface="+mn-ea"/>
                <a:cs typeface="+mn-cs"/>
              </a:rPr>
            </a:br>
            <a:r>
              <a:rPr lang="en-US" sz="1500" kern="1200" dirty="0">
                <a:ea typeface="+mn-ea"/>
                <a:cs typeface="+mn-cs"/>
              </a:rPr>
              <a:t>(Deleterious passengers?)</a:t>
            </a:r>
          </a:p>
          <a:p>
            <a:pPr defTabSz="685783"/>
            <a:br>
              <a:rPr lang="en-US" sz="1500" kern="1200" dirty="0">
                <a:ea typeface="+mn-ea"/>
                <a:cs typeface="+mn-cs"/>
              </a:rPr>
            </a:br>
            <a:endParaRPr lang="en-US" sz="1500" kern="1200" dirty="0">
              <a:ea typeface="+mn-ea"/>
              <a:cs typeface="+mn-cs"/>
            </a:endParaRPr>
          </a:p>
        </p:txBody>
      </p:sp>
      <p:sp>
        <p:nvSpPr>
          <p:cNvPr id="3" name="Rectangle 2"/>
          <p:cNvSpPr/>
          <p:nvPr/>
        </p:nvSpPr>
        <p:spPr bwMode="auto">
          <a:xfrm>
            <a:off x="1700213" y="4852988"/>
            <a:ext cx="842963" cy="180975"/>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68579" tIns="34289" rIns="68579" bIns="34289" numCol="1" rtlCol="0" anchor="ctr" anchorCtr="0" compatLnSpc="1">
            <a:prstTxWarp prst="textNoShape">
              <a:avLst/>
            </a:prstTxWarp>
          </a:bodyPr>
          <a:lstStyle/>
          <a:p>
            <a:pPr algn="ctr" defTabSz="684593" fontAlgn="base">
              <a:spcBef>
                <a:spcPct val="0"/>
              </a:spcBef>
              <a:spcAft>
                <a:spcPct val="0"/>
              </a:spcAft>
            </a:pPr>
            <a:endParaRPr lang="en-US" sz="900" b="1" kern="1200">
              <a:latin typeface="Arial" pitchFamily="-65" charset="0"/>
              <a:ea typeface="+mn-ea"/>
              <a:cs typeface="+mn-cs"/>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700" y="179884"/>
            <a:ext cx="4431046" cy="4810961"/>
          </a:xfrm>
          <a:prstGeom prst="rect">
            <a:avLst/>
          </a:prstGeom>
        </p:spPr>
      </p:pic>
      <p:sp>
        <p:nvSpPr>
          <p:cNvPr id="4" name="Rectangle 3"/>
          <p:cNvSpPr/>
          <p:nvPr/>
        </p:nvSpPr>
        <p:spPr bwMode="auto">
          <a:xfrm>
            <a:off x="1136586" y="4943476"/>
            <a:ext cx="2171700" cy="214313"/>
          </a:xfrm>
          <a:prstGeom prst="rect">
            <a:avLst/>
          </a:prstGeom>
          <a:noFill/>
          <a:ln w="12700" cap="flat" cmpd="sng" algn="ctr">
            <a:noFill/>
            <a:prstDash val="solid"/>
            <a:round/>
            <a:headEnd type="none" w="sm" len="sm"/>
            <a:tailEnd type="none" w="sm" len="sm"/>
          </a:ln>
          <a:effectLst/>
        </p:spPr>
        <p:txBody>
          <a:bodyPr vert="horz" wrap="none" lIns="68579" tIns="34289" rIns="68579" bIns="34289" numCol="1" rtlCol="0" anchor="ctr" anchorCtr="0" compatLnSpc="1">
            <a:prstTxWarp prst="textNoShape">
              <a:avLst/>
            </a:prstTxWarp>
          </a:bodyPr>
          <a:lstStyle/>
          <a:p>
            <a:pPr algn="ctr" defTabSz="684593" fontAlgn="base">
              <a:spcBef>
                <a:spcPct val="0"/>
              </a:spcBef>
              <a:spcAft>
                <a:spcPct val="0"/>
              </a:spcAft>
            </a:pPr>
            <a:r>
              <a:rPr lang="en-US" sz="1125" b="1" kern="1200" dirty="0">
                <a:latin typeface="Arial" pitchFamily="-65" charset="0"/>
                <a:ea typeface="+mn-ea"/>
                <a:cs typeface="+mn-cs"/>
              </a:rPr>
              <a:t>Functional Impact (GERP score)</a:t>
            </a:r>
          </a:p>
        </p:txBody>
      </p:sp>
      <p:sp>
        <p:nvSpPr>
          <p:cNvPr id="11" name="Rectangle 10"/>
          <p:cNvSpPr/>
          <p:nvPr/>
        </p:nvSpPr>
        <p:spPr bwMode="auto">
          <a:xfrm rot="16200000">
            <a:off x="-926306" y="2571751"/>
            <a:ext cx="2171700" cy="214313"/>
          </a:xfrm>
          <a:prstGeom prst="rect">
            <a:avLst/>
          </a:prstGeom>
          <a:noFill/>
          <a:ln w="12700" cap="flat" cmpd="sng" algn="ctr">
            <a:noFill/>
            <a:prstDash val="solid"/>
            <a:round/>
            <a:headEnd type="none" w="sm" len="sm"/>
            <a:tailEnd type="none" w="sm" len="sm"/>
          </a:ln>
          <a:effectLst/>
        </p:spPr>
        <p:txBody>
          <a:bodyPr vert="horz" wrap="none" lIns="68579" tIns="34289" rIns="68579" bIns="34289" numCol="1" rtlCol="0" anchor="ctr" anchorCtr="0" compatLnSpc="1">
            <a:prstTxWarp prst="textNoShape">
              <a:avLst/>
            </a:prstTxWarp>
          </a:bodyPr>
          <a:lstStyle/>
          <a:p>
            <a:pPr algn="ctr" defTabSz="684593" fontAlgn="base">
              <a:spcBef>
                <a:spcPct val="0"/>
              </a:spcBef>
              <a:spcAft>
                <a:spcPct val="0"/>
              </a:spcAft>
            </a:pPr>
            <a:r>
              <a:rPr lang="en-US" sz="1125" b="1" kern="1200" dirty="0">
                <a:latin typeface="Arial" pitchFamily="-65" charset="0"/>
                <a:ea typeface="+mn-ea"/>
                <a:cs typeface="+mn-cs"/>
              </a:rPr>
              <a:t>Early vs Late (mean VAF)</a:t>
            </a:r>
          </a:p>
        </p:txBody>
      </p:sp>
      <p:sp>
        <p:nvSpPr>
          <p:cNvPr id="12" name="TextBox 11">
            <a:extLst>
              <a:ext uri="{FF2B5EF4-FFF2-40B4-BE49-F238E27FC236}">
                <a16:creationId xmlns:a16="http://schemas.microsoft.com/office/drawing/2014/main" id="{2EEF5D8C-3908-A34F-8AD2-C954272449DF}"/>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1758135144"/>
      </p:ext>
    </p:extLst>
  </p:cSld>
  <p:clrMapOvr>
    <a:masterClrMapping/>
  </p:clrMapOvr>
  <p:transition advTm="35192"/>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73246321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hape 130"/>
          <p:cNvSpPr>
            <a:spLocks noGrp="1"/>
          </p:cNvSpPr>
          <p:nvPr>
            <p:ph type="body" idx="4294967295"/>
          </p:nvPr>
        </p:nvSpPr>
        <p:spPr>
          <a:xfrm>
            <a:off x="3585407" y="1094185"/>
            <a:ext cx="6172200" cy="2545556"/>
          </a:xfrm>
        </p:spPr>
        <p:txBody>
          <a:bodyPr vert="horz" wrap="square" lIns="68567" tIns="34274" rIns="68567" bIns="34274" numCol="1" anchor="t" anchorCtr="0" compatLnSpc="1">
            <a:prstTxWarp prst="textNoShape">
              <a:avLst/>
            </a:prstTxWarp>
          </a:bodyPr>
          <a:lstStyle/>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p:txBody>
      </p:sp>
      <p:sp>
        <p:nvSpPr>
          <p:cNvPr id="98309" name="Shape 135"/>
          <p:cNvSpPr>
            <a:spLocks noChangeArrowheads="1"/>
          </p:cNvSpPr>
          <p:nvPr/>
        </p:nvSpPr>
        <p:spPr bwMode="auto">
          <a:xfrm>
            <a:off x="6933106" y="3292813"/>
            <a:ext cx="2106923" cy="230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7" tIns="34274" rIns="68567" bIns="34274"/>
          <a:lstStyle/>
          <a:p>
            <a:pPr defTabSz="685783">
              <a:buSzPct val="25000"/>
            </a:pPr>
            <a:r>
              <a:rPr lang="en-US" altLang="en-US" sz="1125" b="1" kern="1200" dirty="0">
                <a:solidFill>
                  <a:srgbClr val="366092"/>
                </a:solidFill>
                <a:latin typeface="Helvetica Neue" charset="0"/>
                <a:ea typeface="+mn-ea"/>
                <a:cs typeface="+mn-cs"/>
                <a:sym typeface="Helvetica Neue" charset="0"/>
              </a:rPr>
              <a:t>S: Mutation signature </a:t>
            </a:r>
            <a:r>
              <a:rPr lang="en-US" altLang="en-US" sz="1125" i="1" kern="1200" dirty="0">
                <a:solidFill>
                  <a:srgbClr val="366092"/>
                </a:solidFill>
                <a:latin typeface="Helvetica Neue" charset="0"/>
                <a:ea typeface="+mn-ea"/>
                <a:cs typeface="+mn-cs"/>
                <a:sym typeface="Helvetica Neue" charset="0"/>
              </a:rPr>
              <a:t>inferred</a:t>
            </a:r>
          </a:p>
        </p:txBody>
      </p:sp>
      <p:pic>
        <p:nvPicPr>
          <p:cNvPr id="98310" name="Shape 136" descr="Signature_patterns.png"/>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t="-1" r="1615" b="6027"/>
          <a:stretch/>
        </p:blipFill>
        <p:spPr bwMode="auto">
          <a:xfrm>
            <a:off x="6837046" y="1630301"/>
            <a:ext cx="2167412" cy="737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Shape 121" descr="nrg3729-f1.jpg"/>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130" y="783158"/>
            <a:ext cx="4723917" cy="3357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37045" y="2471662"/>
            <a:ext cx="2167128" cy="602942"/>
          </a:xfrm>
          <a:prstGeom prst="rect">
            <a:avLst/>
          </a:prstGeom>
        </p:spPr>
      </p:pic>
      <p:cxnSp>
        <p:nvCxnSpPr>
          <p:cNvPr id="5" name="Straight Arrow Connector 4"/>
          <p:cNvCxnSpPr/>
          <p:nvPr/>
        </p:nvCxnSpPr>
        <p:spPr bwMode="auto">
          <a:xfrm>
            <a:off x="6188232" y="1385226"/>
            <a:ext cx="648814" cy="245074"/>
          </a:xfrm>
          <a:prstGeom prst="straightConnector1">
            <a:avLst/>
          </a:prstGeom>
          <a:noFill/>
          <a:ln w="12700"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a:off x="5412146" y="2126102"/>
            <a:ext cx="1316995" cy="446877"/>
          </a:xfrm>
          <a:prstGeom prst="straightConnector1">
            <a:avLst/>
          </a:prstGeom>
          <a:noFill/>
          <a:ln w="12700" cap="flat" cmpd="sng" algn="ctr">
            <a:solidFill>
              <a:schemeClr val="tx1"/>
            </a:solidFill>
            <a:prstDash val="solid"/>
            <a:round/>
            <a:headEnd type="none" w="sm" len="sm"/>
            <a:tailEnd type="arrow"/>
          </a:ln>
          <a:effectLst/>
        </p:spPr>
      </p:cxnSp>
      <p:sp>
        <p:nvSpPr>
          <p:cNvPr id="12" name="Rectangle 11"/>
          <p:cNvSpPr/>
          <p:nvPr/>
        </p:nvSpPr>
        <p:spPr>
          <a:xfrm>
            <a:off x="6837046" y="1630301"/>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783"/>
            <a:endParaRPr lang="en-US" sz="1425" kern="1200">
              <a:solidFill>
                <a:srgbClr val="FFFFFF"/>
              </a:solidFill>
              <a:latin typeface="Arial"/>
            </a:endParaRPr>
          </a:p>
        </p:txBody>
      </p:sp>
      <p:sp>
        <p:nvSpPr>
          <p:cNvPr id="23" name="Rectangle 22"/>
          <p:cNvSpPr/>
          <p:nvPr/>
        </p:nvSpPr>
        <p:spPr>
          <a:xfrm>
            <a:off x="6837046" y="2450842"/>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783"/>
            <a:endParaRPr lang="en-US" sz="1425" kern="1200">
              <a:solidFill>
                <a:srgbClr val="FFFFFF"/>
              </a:solidFill>
              <a:latin typeface="Arial"/>
            </a:endParaRPr>
          </a:p>
        </p:txBody>
      </p:sp>
      <p:grpSp>
        <p:nvGrpSpPr>
          <p:cNvPr id="2" name="Group 1"/>
          <p:cNvGrpSpPr/>
          <p:nvPr/>
        </p:nvGrpSpPr>
        <p:grpSpPr>
          <a:xfrm>
            <a:off x="1887586" y="3943034"/>
            <a:ext cx="2177041" cy="805793"/>
            <a:chOff x="2414371" y="5493862"/>
            <a:chExt cx="2902721" cy="1074390"/>
          </a:xfrm>
        </p:grpSpPr>
        <p:grpSp>
          <p:nvGrpSpPr>
            <p:cNvPr id="98308" name="Shape 132"/>
            <p:cNvGrpSpPr>
              <a:grpSpLocks/>
            </p:cNvGrpSpPr>
            <p:nvPr/>
          </p:nvGrpSpPr>
          <p:grpSpPr bwMode="auto">
            <a:xfrm>
              <a:off x="2414371" y="5583556"/>
              <a:ext cx="2902721" cy="984696"/>
              <a:chOff x="-250819" y="2963166"/>
              <a:chExt cx="4639290" cy="1573102"/>
            </a:xfrm>
          </p:grpSpPr>
          <p:pic>
            <p:nvPicPr>
              <p:cNvPr id="98311" name="Shape 133"/>
              <p:cNvPicPr preferRelativeResize="0">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9845" y="2963166"/>
                <a:ext cx="3971400" cy="1234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12" name="Shape 134"/>
              <p:cNvSpPr>
                <a:spLocks noChangeArrowheads="1"/>
              </p:cNvSpPr>
              <p:nvPr/>
            </p:nvSpPr>
            <p:spPr bwMode="auto">
              <a:xfrm>
                <a:off x="-250819" y="4228468"/>
                <a:ext cx="4639290" cy="30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9" tIns="34275" rIns="68569" bIns="34275"/>
              <a:lstStyle/>
              <a:p>
                <a:pPr defTabSz="685783">
                  <a:buSzPct val="25000"/>
                </a:pPr>
                <a:r>
                  <a:rPr lang="en-US" altLang="en-US" sz="1125" b="1" kern="1200" dirty="0">
                    <a:solidFill>
                      <a:srgbClr val="366092"/>
                    </a:solidFill>
                    <a:latin typeface="Helvetica Neue" charset="0"/>
                    <a:ea typeface="+mn-ea"/>
                    <a:cs typeface="+mn-cs"/>
                    <a:sym typeface="Helvetica Neue" charset="0"/>
                  </a:rPr>
                  <a:t>M: Mutation spectrum </a:t>
                </a:r>
                <a:r>
                  <a:rPr lang="en-US" altLang="en-US" sz="1125" i="1" kern="1200" dirty="0">
                    <a:solidFill>
                      <a:srgbClr val="366092"/>
                    </a:solidFill>
                    <a:latin typeface="Helvetica Neue" charset="0"/>
                    <a:ea typeface="+mn-ea"/>
                    <a:cs typeface="+mn-cs"/>
                    <a:sym typeface="Helvetica Neue" charset="0"/>
                  </a:rPr>
                  <a:t>observed</a:t>
                </a:r>
              </a:p>
            </p:txBody>
          </p:sp>
        </p:grpSp>
        <p:sp>
          <p:nvSpPr>
            <p:cNvPr id="24" name="Rectangle 23"/>
            <p:cNvSpPr/>
            <p:nvPr/>
          </p:nvSpPr>
          <p:spPr>
            <a:xfrm>
              <a:off x="2416191" y="5493862"/>
              <a:ext cx="2522286" cy="88172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425" kern="1200">
                <a:solidFill>
                  <a:srgbClr val="FFFFFF"/>
                </a:solidFill>
                <a:latin typeface="Arial"/>
              </a:endParaRPr>
            </a:p>
          </p:txBody>
        </p:sp>
      </p:grpSp>
      <p:sp>
        <p:nvSpPr>
          <p:cNvPr id="25" name="Shape 198"/>
          <p:cNvSpPr/>
          <p:nvPr/>
        </p:nvSpPr>
        <p:spPr>
          <a:xfrm>
            <a:off x="4262616" y="4692126"/>
            <a:ext cx="5269832" cy="697222"/>
          </a:xfrm>
          <a:prstGeom prst="rect">
            <a:avLst/>
          </a:prstGeom>
          <a:noFill/>
          <a:ln>
            <a:noFill/>
          </a:ln>
        </p:spPr>
        <p:txBody>
          <a:bodyPr wrap="square" lIns="68567" tIns="34274" rIns="68567" bIns="34274" anchor="t" anchorCtr="0">
            <a:noAutofit/>
          </a:bodyPr>
          <a:lstStyle/>
          <a:p>
            <a:pPr defTabSz="685783">
              <a:buSzPct val="25000"/>
            </a:pPr>
            <a:r>
              <a:rPr lang="en-US" sz="1200" kern="1200" dirty="0">
                <a:solidFill>
                  <a:srgbClr val="808080"/>
                </a:solidFill>
                <a:latin typeface="Helvetica"/>
                <a:ea typeface="Helvetica Neue"/>
                <a:cs typeface="Helvetica"/>
                <a:sym typeface="Helvetica Neue"/>
              </a:rPr>
              <a:t>[T. </a:t>
            </a:r>
            <a:r>
              <a:rPr lang="en" sz="1200" kern="1200" dirty="0">
                <a:solidFill>
                  <a:srgbClr val="808080"/>
                </a:solidFill>
                <a:latin typeface="Helvetica"/>
                <a:ea typeface="Helvetica Neue"/>
                <a:cs typeface="Helvetica"/>
                <a:sym typeface="Helvetica Neue"/>
              </a:rPr>
              <a:t>Helleday, </a:t>
            </a:r>
            <a:r>
              <a:rPr lang="en-US" sz="1200" kern="1200" dirty="0">
                <a:solidFill>
                  <a:srgbClr val="808080"/>
                </a:solidFill>
                <a:latin typeface="Helvetica"/>
                <a:ea typeface="Helvetica Neue"/>
                <a:cs typeface="Helvetica"/>
                <a:sym typeface="Helvetica Neue"/>
              </a:rPr>
              <a:t>S. </a:t>
            </a:r>
            <a:r>
              <a:rPr lang="en" sz="1200" kern="1200" dirty="0">
                <a:solidFill>
                  <a:srgbClr val="808080"/>
                </a:solidFill>
                <a:latin typeface="Helvetica"/>
                <a:ea typeface="Helvetica Neue"/>
                <a:cs typeface="Helvetica"/>
                <a:sym typeface="Helvetica Neue"/>
              </a:rPr>
              <a:t>Eshtad &amp; </a:t>
            </a:r>
            <a:r>
              <a:rPr lang="en-US" sz="1200" kern="1200" dirty="0">
                <a:solidFill>
                  <a:srgbClr val="808080"/>
                </a:solidFill>
                <a:latin typeface="Helvetica"/>
                <a:ea typeface="Helvetica Neue"/>
                <a:cs typeface="Helvetica"/>
                <a:sym typeface="Helvetica Neue"/>
              </a:rPr>
              <a:t>S. </a:t>
            </a:r>
            <a:r>
              <a:rPr lang="en" sz="1200" kern="1200" dirty="0">
                <a:solidFill>
                  <a:srgbClr val="808080"/>
                </a:solidFill>
                <a:latin typeface="Helvetica"/>
                <a:ea typeface="Helvetica Neue"/>
                <a:cs typeface="Helvetica"/>
                <a:sym typeface="Helvetica Neue"/>
              </a:rPr>
              <a:t>Nik-Zainal, </a:t>
            </a:r>
            <a:br>
              <a:rPr lang="en-US" sz="1200" kern="1200" dirty="0">
                <a:solidFill>
                  <a:srgbClr val="808080"/>
                </a:solidFill>
                <a:latin typeface="Helvetica"/>
                <a:ea typeface="Helvetica Neue"/>
                <a:cs typeface="Helvetica"/>
                <a:sym typeface="Helvetica Neue"/>
              </a:rPr>
            </a:br>
            <a:r>
              <a:rPr lang="en" sz="1200" kern="1200" dirty="0">
                <a:solidFill>
                  <a:srgbClr val="808080"/>
                </a:solidFill>
                <a:latin typeface="Helvetica"/>
                <a:ea typeface="Helvetica Neue"/>
                <a:cs typeface="Helvetica"/>
                <a:sym typeface="Helvetica Neue"/>
              </a:rPr>
              <a:t>Nature Reviews Genetics </a:t>
            </a:r>
            <a:r>
              <a:rPr lang="en-US" sz="1200" kern="1200" dirty="0">
                <a:solidFill>
                  <a:srgbClr val="808080"/>
                </a:solidFill>
                <a:latin typeface="Helvetica"/>
                <a:ea typeface="Helvetica Neue"/>
                <a:cs typeface="Helvetica"/>
                <a:sym typeface="Helvetica Neue"/>
              </a:rPr>
              <a:t>(</a:t>
            </a:r>
            <a:r>
              <a:rPr lang="mr-IN" sz="1200" kern="1200" dirty="0">
                <a:solidFill>
                  <a:srgbClr val="808080"/>
                </a:solidFill>
                <a:latin typeface="Helvetica"/>
                <a:ea typeface="Helvetica Neue"/>
                <a:cs typeface="Helvetica"/>
                <a:sym typeface="Helvetica Neue"/>
              </a:rPr>
              <a:t>’</a:t>
            </a:r>
            <a:r>
              <a:rPr lang="en" sz="1200" kern="1200" dirty="0">
                <a:solidFill>
                  <a:srgbClr val="808080"/>
                </a:solidFill>
                <a:latin typeface="Helvetica"/>
                <a:ea typeface="Helvetica Neue"/>
                <a:cs typeface="Helvetica"/>
                <a:sym typeface="Helvetica Neue"/>
              </a:rPr>
              <a:t>14</a:t>
            </a:r>
            <a:r>
              <a:rPr lang="en-US" sz="1200" kern="1200" dirty="0">
                <a:solidFill>
                  <a:srgbClr val="808080"/>
                </a:solidFill>
                <a:latin typeface="Helvetica"/>
                <a:ea typeface="Helvetica Neue"/>
                <a:cs typeface="Helvetica"/>
                <a:sym typeface="Helvetica Neue"/>
              </a:rPr>
              <a:t>), L. </a:t>
            </a:r>
            <a:r>
              <a:rPr lang="en-US" sz="1200" kern="1200" dirty="0" err="1">
                <a:solidFill>
                  <a:srgbClr val="808080"/>
                </a:solidFill>
                <a:latin typeface="Helvetica"/>
                <a:ea typeface="Helvetica Neue"/>
                <a:cs typeface="Helvetica"/>
                <a:sym typeface="Helvetica Neue"/>
              </a:rPr>
              <a:t>Alexandrov</a:t>
            </a:r>
            <a:r>
              <a:rPr lang="en-US" sz="1200" kern="1200" dirty="0">
                <a:solidFill>
                  <a:srgbClr val="808080"/>
                </a:solidFill>
                <a:latin typeface="Helvetica"/>
                <a:ea typeface="Helvetica Neue"/>
                <a:cs typeface="Helvetica"/>
                <a:sym typeface="Helvetica Neue"/>
              </a:rPr>
              <a:t> et al., Nature (‘13) ]</a:t>
            </a:r>
            <a:r>
              <a:rPr lang="en" sz="1200" kern="1200" dirty="0">
                <a:solidFill>
                  <a:srgbClr val="808080"/>
                </a:solidFill>
                <a:latin typeface="Helvetica"/>
                <a:ea typeface="Helvetica Neue"/>
                <a:cs typeface="Helvetica"/>
                <a:sym typeface="Helvetica Neue"/>
              </a:rPr>
              <a:t>  </a:t>
            </a:r>
          </a:p>
        </p:txBody>
      </p:sp>
      <p:sp>
        <p:nvSpPr>
          <p:cNvPr id="21" name="Title 1"/>
          <p:cNvSpPr txBox="1">
            <a:spLocks/>
          </p:cNvSpPr>
          <p:nvPr/>
        </p:nvSpPr>
        <p:spPr>
          <a:xfrm>
            <a:off x="130274" y="109592"/>
            <a:ext cx="8883455"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defTabSz="681038" eaLnBrk="1" fontAlgn="auto" hangingPunct="1">
              <a:spcAft>
                <a:spcPts val="0"/>
              </a:spcAft>
              <a:defRPr/>
            </a:pPr>
            <a:r>
              <a:rPr lang="en-US" sz="2700" b="0" dirty="0">
                <a:latin typeface="Helvetica Neue" charset="0"/>
                <a:ea typeface="Helvetica Neue" charset="0"/>
                <a:cs typeface="Helvetica Neue" charset="0"/>
              </a:rPr>
              <a:t>Mutational processes carry context-specific signatures</a:t>
            </a:r>
          </a:p>
        </p:txBody>
      </p:sp>
      <p:pic>
        <p:nvPicPr>
          <p:cNvPr id="35" name="Picture 34"/>
          <p:cNvPicPr/>
          <p:nvPr/>
        </p:nvPicPr>
        <p:blipFill rotWithShape="1">
          <a:blip r:embed="rId7" cstate="print">
            <a:extLst>
              <a:ext uri="{28A0092B-C50C-407E-A947-70E740481C1C}">
                <a14:useLocalDpi xmlns:a14="http://schemas.microsoft.com/office/drawing/2010/main"/>
              </a:ext>
            </a:extLst>
          </a:blip>
          <a:srcRect l="30346" r="49287" b="25871"/>
          <a:stretch/>
        </p:blipFill>
        <p:spPr bwMode="auto">
          <a:xfrm>
            <a:off x="145278" y="1209688"/>
            <a:ext cx="1814311" cy="2482307"/>
          </a:xfrm>
          <a:prstGeom prst="rect">
            <a:avLst/>
          </a:prstGeom>
          <a:ln w="19050">
            <a:solidFill>
              <a:schemeClr val="tx1"/>
            </a:solidFill>
          </a:ln>
          <a:extLst>
            <a:ext uri="{53640926-AAD7-44d8-BBD7-CCE9431645EC}">
              <a14:shadowObscured xmlns="" xmlns:a14="http://schemas.microsoft.com/office/drawing/2010/main"/>
            </a:ext>
          </a:extLst>
        </p:spPr>
      </p:pic>
      <p:cxnSp>
        <p:nvCxnSpPr>
          <p:cNvPr id="36" name="Straight Arrow Connector 35"/>
          <p:cNvCxnSpPr/>
          <p:nvPr/>
        </p:nvCxnSpPr>
        <p:spPr bwMode="auto">
          <a:xfrm flipH="1" flipV="1">
            <a:off x="1813494" y="3523793"/>
            <a:ext cx="832487" cy="575076"/>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bwMode="auto">
          <a:xfrm>
            <a:off x="178504" y="1340922"/>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kern="1200">
              <a:latin typeface="Arial" pitchFamily="-65" charset="0"/>
              <a:ea typeface="+mn-ea"/>
              <a:cs typeface="+mn-cs"/>
            </a:endParaRPr>
          </a:p>
        </p:txBody>
      </p:sp>
      <p:sp>
        <p:nvSpPr>
          <p:cNvPr id="26" name="Rectangle 25"/>
          <p:cNvSpPr/>
          <p:nvPr/>
        </p:nvSpPr>
        <p:spPr bwMode="auto">
          <a:xfrm>
            <a:off x="1191144" y="15777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kern="1200">
              <a:latin typeface="Arial" pitchFamily="-65" charset="0"/>
              <a:ea typeface="+mn-ea"/>
              <a:cs typeface="+mn-cs"/>
            </a:endParaRPr>
          </a:p>
        </p:txBody>
      </p:sp>
      <p:sp>
        <p:nvSpPr>
          <p:cNvPr id="27" name="Rectangle 26"/>
          <p:cNvSpPr/>
          <p:nvPr/>
        </p:nvSpPr>
        <p:spPr bwMode="auto">
          <a:xfrm rot="5400000">
            <a:off x="1459735" y="16920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kern="1200">
              <a:latin typeface="Arial" pitchFamily="-65" charset="0"/>
              <a:ea typeface="+mn-ea"/>
              <a:cs typeface="+mn-cs"/>
            </a:endParaRPr>
          </a:p>
        </p:txBody>
      </p:sp>
      <p:sp>
        <p:nvSpPr>
          <p:cNvPr id="28" name="Shape 151"/>
          <p:cNvSpPr txBox="1">
            <a:spLocks noChangeArrowheads="1"/>
          </p:cNvSpPr>
          <p:nvPr/>
        </p:nvSpPr>
        <p:spPr bwMode="auto">
          <a:xfrm>
            <a:off x="178504" y="1270123"/>
            <a:ext cx="925845" cy="137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7" tIns="34274" rIns="68567" bIns="34274"/>
          <a:lstStyle/>
          <a:p>
            <a:pPr defTabSz="685783">
              <a:buSzPct val="25000"/>
            </a:pPr>
            <a:r>
              <a:rPr lang="en-US" altLang="en-US" sz="1500" kern="1200" dirty="0">
                <a:latin typeface="Helvetica Neue" charset="0"/>
                <a:ea typeface="+mn-ea"/>
                <a:cs typeface="+mn-cs"/>
                <a:sym typeface="Helvetica Neue" charset="0"/>
              </a:rPr>
              <a:t>A[C&gt;T]G</a:t>
            </a:r>
          </a:p>
        </p:txBody>
      </p:sp>
      <p:sp>
        <p:nvSpPr>
          <p:cNvPr id="29" name="Shape 152"/>
          <p:cNvSpPr txBox="1">
            <a:spLocks noChangeArrowheads="1"/>
          </p:cNvSpPr>
          <p:nvPr/>
        </p:nvSpPr>
        <p:spPr bwMode="auto">
          <a:xfrm>
            <a:off x="1124692" y="1549535"/>
            <a:ext cx="921987" cy="161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7" tIns="34274" rIns="68567" bIns="34274"/>
          <a:lstStyle/>
          <a:p>
            <a:pPr defTabSz="685783">
              <a:buSzPct val="25000"/>
            </a:pPr>
            <a:r>
              <a:rPr lang="en-US" altLang="en-US" sz="1500" kern="1200" dirty="0">
                <a:latin typeface="Helvetica Neue" charset="0"/>
                <a:ea typeface="+mn-ea"/>
                <a:cs typeface="+mn-cs"/>
                <a:sym typeface="Helvetica Neue" charset="0"/>
              </a:rPr>
              <a:t>C[C&gt;T]G</a:t>
            </a:r>
          </a:p>
        </p:txBody>
      </p:sp>
      <p:cxnSp>
        <p:nvCxnSpPr>
          <p:cNvPr id="19" name="Straight Arrow Connector 18"/>
          <p:cNvCxnSpPr/>
          <p:nvPr/>
        </p:nvCxnSpPr>
        <p:spPr bwMode="auto">
          <a:xfrm flipH="1">
            <a:off x="3689532" y="3943035"/>
            <a:ext cx="375095" cy="197434"/>
          </a:xfrm>
          <a:prstGeom prst="straightConnector1">
            <a:avLst/>
          </a:prstGeom>
          <a:noFill/>
          <a:ln w="12700" cap="flat" cmpd="sng" algn="ctr">
            <a:solidFill>
              <a:schemeClr val="tx1"/>
            </a:solidFill>
            <a:prstDash val="solid"/>
            <a:round/>
            <a:headEnd type="none" w="sm" len="sm"/>
            <a:tailEnd type="arrow"/>
          </a:ln>
          <a:effectLst/>
        </p:spPr>
      </p:cxnSp>
      <p:sp>
        <p:nvSpPr>
          <p:cNvPr id="9" name="TextBox 8"/>
          <p:cNvSpPr txBox="1"/>
          <p:nvPr/>
        </p:nvSpPr>
        <p:spPr>
          <a:xfrm>
            <a:off x="4474401" y="4207378"/>
            <a:ext cx="2025232" cy="657870"/>
          </a:xfrm>
          <a:prstGeom prst="rect">
            <a:avLst/>
          </a:prstGeom>
          <a:noFill/>
        </p:spPr>
        <p:txBody>
          <a:bodyPr wrap="none" lIns="68579" tIns="34289" rIns="68579" bIns="34289" rtlCol="0">
            <a:spAutoFit/>
          </a:bodyPr>
          <a:lstStyle/>
          <a:p>
            <a:pPr defTabSz="685783"/>
            <a:r>
              <a:rPr lang="en-US" sz="2400" kern="1200" dirty="0">
                <a:latin typeface="Helvetica"/>
                <a:ea typeface="+mn-ea"/>
                <a:cs typeface="Helvetica"/>
              </a:rPr>
              <a:t>M = S × W+ </a:t>
            </a:r>
            <a:r>
              <a:rPr lang="en-US" sz="2400" kern="1200" dirty="0" err="1">
                <a:latin typeface="Helvetica"/>
                <a:ea typeface="+mn-ea"/>
                <a:cs typeface="Helvetica"/>
              </a:rPr>
              <a:t>ε</a:t>
            </a:r>
            <a:endParaRPr lang="en-US" sz="2400" kern="1200" dirty="0">
              <a:latin typeface="Helvetica"/>
              <a:ea typeface="+mn-ea"/>
              <a:cs typeface="Helvetica"/>
            </a:endParaRPr>
          </a:p>
          <a:p>
            <a:pPr defTabSz="685783"/>
            <a:endParaRPr lang="en-US" sz="1425" kern="1200" dirty="0">
              <a:ea typeface="+mn-ea"/>
              <a:cs typeface="+mn-cs"/>
            </a:endParaRPr>
          </a:p>
        </p:txBody>
      </p:sp>
    </p:spTree>
    <p:extLst>
      <p:ext uri="{BB962C8B-B14F-4D97-AF65-F5344CB8AC3E}">
        <p14:creationId xmlns:p14="http://schemas.microsoft.com/office/powerpoint/2010/main" val="2503860811"/>
      </p:ext>
    </p:extLst>
  </p:cSld>
  <p:clrMapOvr>
    <a:masterClrMapping/>
  </p:clrMapOvr>
  <mc:AlternateContent xmlns:mc="http://schemas.openxmlformats.org/markup-compatibility/2006" xmlns:p14="http://schemas.microsoft.com/office/powerpoint/2010/main">
    <mc:Choice Requires="p14">
      <p:transition spd="slow" p14:dur="2000" advTm="45402"/>
    </mc:Choice>
    <mc:Fallback xmlns="">
      <p:transition spd="slow" advTm="4540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258582" y="140036"/>
            <a:ext cx="874676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defTabSz="341702" eaLnBrk="0" fontAlgn="base" hangingPunct="0">
              <a:spcBef>
                <a:spcPct val="0"/>
              </a:spcBef>
              <a:spcAft>
                <a:spcPct val="0"/>
              </a:spcAft>
              <a:buNone/>
            </a:pPr>
            <a:r>
              <a:rPr lang="en-US" altLang="en-US" sz="2700" kern="1200" dirty="0">
                <a:solidFill>
                  <a:srgbClr val="000090"/>
                </a:solidFill>
                <a:latin typeface="Helvetica Neue" charset="0"/>
                <a:ea typeface="Helvetica Neue" charset="0"/>
                <a:cs typeface="Helvetica Neue" charset="0"/>
              </a:rPr>
              <a:t>Kidney cancer as an example: </a:t>
            </a:r>
            <a:r>
              <a:rPr lang="en-US" altLang="en-US" sz="2700" kern="1200">
                <a:solidFill>
                  <a:srgbClr val="000090"/>
                </a:solidFill>
                <a:latin typeface="Helvetica Neue" charset="0"/>
                <a:ea typeface="Helvetica Neue" charset="0"/>
                <a:cs typeface="Helvetica Neue" charset="0"/>
              </a:rPr>
              <a:t>differential burdening </a:t>
            </a:r>
            <a:r>
              <a:rPr lang="en-US" altLang="en-US" sz="2700" kern="1200" dirty="0">
                <a:solidFill>
                  <a:srgbClr val="000090"/>
                </a:solidFill>
                <a:latin typeface="Helvetica Neue" charset="0"/>
                <a:ea typeface="Helvetica Neue" charset="0"/>
                <a:cs typeface="Helvetica Neue" charset="0"/>
              </a:rPr>
              <a:t>correlates with mutational spectrum</a:t>
            </a:r>
          </a:p>
        </p:txBody>
      </p:sp>
      <p:pic>
        <p:nvPicPr>
          <p:cNvPr id="7" name="Picture 6" descr="motifs (2).pdf"/>
          <p:cNvPicPr>
            <a:picLocks noChangeAspect="1"/>
          </p:cNvPicPr>
          <p:nvPr/>
        </p:nvPicPr>
        <p:blipFill rotWithShape="1">
          <a:blip r:embed="rId3">
            <a:extLst>
              <a:ext uri="{28A0092B-C50C-407E-A947-70E740481C1C}">
                <a14:useLocalDpi xmlns:a14="http://schemas.microsoft.com/office/drawing/2010/main" val="0"/>
              </a:ext>
            </a:extLst>
          </a:blip>
          <a:srcRect t="43969" r="2160" b="11873"/>
          <a:stretch/>
        </p:blipFill>
        <p:spPr>
          <a:xfrm>
            <a:off x="2923691" y="2999058"/>
            <a:ext cx="5962232" cy="2018196"/>
          </a:xfrm>
          <a:prstGeom prst="rect">
            <a:avLst/>
          </a:prstGeom>
        </p:spPr>
      </p:pic>
      <p:pic>
        <p:nvPicPr>
          <p:cNvPr id="8" name="Picture 7" descr="motifs (2).pdf"/>
          <p:cNvPicPr>
            <a:picLocks noChangeAspect="1"/>
          </p:cNvPicPr>
          <p:nvPr/>
        </p:nvPicPr>
        <p:blipFill rotWithShape="1">
          <a:blip r:embed="rId3">
            <a:extLst>
              <a:ext uri="{28A0092B-C50C-407E-A947-70E740481C1C}">
                <a14:useLocalDpi xmlns:a14="http://schemas.microsoft.com/office/drawing/2010/main" val="0"/>
              </a:ext>
            </a:extLst>
          </a:blip>
          <a:srcRect l="21370" t="46038" r="68436" b="43868"/>
          <a:stretch/>
        </p:blipFill>
        <p:spPr>
          <a:xfrm rot="1395951">
            <a:off x="2884008" y="1647054"/>
            <a:ext cx="581632" cy="431891"/>
          </a:xfrm>
          <a:prstGeom prst="rect">
            <a:avLst/>
          </a:prstGeom>
        </p:spPr>
      </p:pic>
      <p:sp>
        <p:nvSpPr>
          <p:cNvPr id="10" name="TextBox 9"/>
          <p:cNvSpPr txBox="1"/>
          <p:nvPr/>
        </p:nvSpPr>
        <p:spPr>
          <a:xfrm>
            <a:off x="304334" y="1193373"/>
            <a:ext cx="2683748" cy="253916"/>
          </a:xfrm>
          <a:prstGeom prst="rect">
            <a:avLst/>
          </a:prstGeom>
          <a:noFill/>
        </p:spPr>
        <p:txBody>
          <a:bodyPr wrap="none" rtlCol="0">
            <a:spAutoFit/>
          </a:bodyPr>
          <a:lstStyle/>
          <a:p>
            <a:pPr defTabSz="685783"/>
            <a:r>
              <a:rPr lang="en-US" sz="1050" b="1" kern="1200" dirty="0">
                <a:latin typeface="Helvetica"/>
                <a:ea typeface="+mn-ea"/>
                <a:cs typeface="Helvetica"/>
              </a:rPr>
              <a:t>coding </a:t>
            </a:r>
            <a:r>
              <a:rPr lang="en-US" sz="1050" b="1" kern="1200" dirty="0" err="1">
                <a:latin typeface="Helvetica"/>
                <a:ea typeface="+mn-ea"/>
                <a:cs typeface="Helvetica"/>
              </a:rPr>
              <a:t>LoF</a:t>
            </a:r>
            <a:r>
              <a:rPr lang="en-US" sz="1050" b="1" kern="1200" dirty="0">
                <a:latin typeface="Helvetica"/>
                <a:ea typeface="+mn-ea"/>
                <a:cs typeface="Helvetica"/>
              </a:rPr>
              <a:t>: premature stops (N = 525) </a:t>
            </a:r>
          </a:p>
        </p:txBody>
      </p:sp>
      <p:sp>
        <p:nvSpPr>
          <p:cNvPr id="12" name="TextBox 11"/>
          <p:cNvSpPr txBox="1"/>
          <p:nvPr/>
        </p:nvSpPr>
        <p:spPr>
          <a:xfrm>
            <a:off x="1678474" y="3464196"/>
            <a:ext cx="1186861" cy="392413"/>
          </a:xfrm>
          <a:prstGeom prst="rect">
            <a:avLst/>
          </a:prstGeom>
          <a:noFill/>
        </p:spPr>
        <p:txBody>
          <a:bodyPr wrap="none" lIns="68579" tIns="34289" rIns="68579" bIns="34289" rtlCol="0">
            <a:spAutoFit/>
          </a:bodyPr>
          <a:lstStyle/>
          <a:p>
            <a:pPr defTabSz="685783"/>
            <a:r>
              <a:rPr lang="en-US" sz="1050" b="1" kern="1200" dirty="0">
                <a:latin typeface="Helvetica"/>
                <a:ea typeface="+mn-ea"/>
                <a:cs typeface="Helvetica"/>
              </a:rPr>
              <a:t>noncoding </a:t>
            </a:r>
            <a:r>
              <a:rPr lang="en-US" sz="1050" b="1" kern="1200" dirty="0" err="1">
                <a:latin typeface="Helvetica"/>
                <a:ea typeface="+mn-ea"/>
                <a:cs typeface="Helvetica"/>
              </a:rPr>
              <a:t>LoF</a:t>
            </a:r>
            <a:endParaRPr lang="en-US" sz="1050" b="1" kern="1200" dirty="0">
              <a:latin typeface="Helvetica"/>
              <a:ea typeface="+mn-ea"/>
              <a:cs typeface="Helvetica"/>
            </a:endParaRPr>
          </a:p>
          <a:p>
            <a:pPr defTabSz="685783"/>
            <a:r>
              <a:rPr lang="en-US" sz="1050" i="1" kern="1200" dirty="0">
                <a:latin typeface="Helvetica"/>
                <a:ea typeface="+mn-ea"/>
                <a:cs typeface="Helvetica"/>
              </a:rPr>
              <a:t>motif breaks in </a:t>
            </a:r>
            <a:r>
              <a:rPr lang="mr-IN" sz="1050" i="1" kern="1200" dirty="0">
                <a:latin typeface="Helvetica"/>
                <a:ea typeface="+mn-ea"/>
                <a:cs typeface="Helvetica"/>
              </a:rPr>
              <a:t>…</a:t>
            </a:r>
            <a:endParaRPr lang="en-US" sz="1050" i="1" kern="1200" dirty="0">
              <a:latin typeface="Helvetica"/>
              <a:ea typeface="+mn-ea"/>
              <a:cs typeface="Helvetica"/>
            </a:endParaRPr>
          </a:p>
        </p:txBody>
      </p:sp>
      <p:sp>
        <p:nvSpPr>
          <p:cNvPr id="2" name="TextBox 1"/>
          <p:cNvSpPr txBox="1"/>
          <p:nvPr/>
        </p:nvSpPr>
        <p:spPr>
          <a:xfrm>
            <a:off x="3449437" y="3572690"/>
            <a:ext cx="1133963" cy="230830"/>
          </a:xfrm>
          <a:prstGeom prst="rect">
            <a:avLst/>
          </a:prstGeom>
          <a:solidFill>
            <a:schemeClr val="bg1"/>
          </a:solidFill>
        </p:spPr>
        <p:txBody>
          <a:bodyPr wrap="none" lIns="68579" tIns="34289" rIns="68579" bIns="34289" rtlCol="0">
            <a:spAutoFit/>
          </a:bodyPr>
          <a:lstStyle/>
          <a:p>
            <a:pPr defTabSz="685783"/>
            <a:r>
              <a:rPr lang="en-US" sz="1050" b="1" kern="1200" dirty="0">
                <a:latin typeface="Helvetica"/>
                <a:ea typeface="+mn-ea"/>
                <a:cs typeface="Helvetica"/>
              </a:rPr>
              <a:t>HDAC2 (N=675)</a:t>
            </a:r>
          </a:p>
        </p:txBody>
      </p:sp>
      <p:sp>
        <p:nvSpPr>
          <p:cNvPr id="13" name="TextBox 12"/>
          <p:cNvSpPr txBox="1"/>
          <p:nvPr/>
        </p:nvSpPr>
        <p:spPr>
          <a:xfrm>
            <a:off x="5502398" y="3570079"/>
            <a:ext cx="1146787" cy="230830"/>
          </a:xfrm>
          <a:prstGeom prst="rect">
            <a:avLst/>
          </a:prstGeom>
          <a:solidFill>
            <a:schemeClr val="bg1"/>
          </a:solidFill>
        </p:spPr>
        <p:txBody>
          <a:bodyPr wrap="none" lIns="68579" tIns="34289" rIns="68579" bIns="34289" rtlCol="0">
            <a:spAutoFit/>
          </a:bodyPr>
          <a:lstStyle/>
          <a:p>
            <a:pPr defTabSz="685783"/>
            <a:r>
              <a:rPr lang="en-US" sz="1050" b="1" kern="1200" dirty="0">
                <a:latin typeface="Helvetica"/>
                <a:ea typeface="+mn-ea"/>
                <a:cs typeface="Helvetica"/>
              </a:rPr>
              <a:t>EWSR1 (N=514)</a:t>
            </a:r>
          </a:p>
        </p:txBody>
      </p:sp>
      <p:sp>
        <p:nvSpPr>
          <p:cNvPr id="14" name="TextBox 13"/>
          <p:cNvSpPr txBox="1"/>
          <p:nvPr/>
        </p:nvSpPr>
        <p:spPr>
          <a:xfrm>
            <a:off x="7563771" y="3572051"/>
            <a:ext cx="922366" cy="230830"/>
          </a:xfrm>
          <a:prstGeom prst="rect">
            <a:avLst/>
          </a:prstGeom>
          <a:solidFill>
            <a:schemeClr val="bg1"/>
          </a:solidFill>
        </p:spPr>
        <p:txBody>
          <a:bodyPr wrap="none" lIns="68579" tIns="34289" rIns="68579" bIns="34289" rtlCol="0">
            <a:spAutoFit/>
          </a:bodyPr>
          <a:lstStyle/>
          <a:p>
            <a:pPr defTabSz="685783"/>
            <a:r>
              <a:rPr lang="en-US" sz="1050" b="1" kern="1200" dirty="0">
                <a:latin typeface="Helvetica"/>
                <a:ea typeface="+mn-ea"/>
                <a:cs typeface="Helvetica"/>
              </a:rPr>
              <a:t>SP1 (N=571)</a:t>
            </a:r>
          </a:p>
        </p:txBody>
      </p:sp>
      <p:sp>
        <p:nvSpPr>
          <p:cNvPr id="15" name="TextBox 14"/>
          <p:cNvSpPr txBox="1"/>
          <p:nvPr/>
        </p:nvSpPr>
        <p:spPr>
          <a:xfrm>
            <a:off x="5214085" y="1015551"/>
            <a:ext cx="1759134" cy="230830"/>
          </a:xfrm>
          <a:prstGeom prst="rect">
            <a:avLst/>
          </a:prstGeom>
          <a:noFill/>
        </p:spPr>
        <p:txBody>
          <a:bodyPr wrap="none" lIns="68579" tIns="34289" rIns="68579" bIns="34289" rtlCol="0">
            <a:spAutoFit/>
          </a:bodyPr>
          <a:lstStyle/>
          <a:p>
            <a:pPr defTabSz="685783"/>
            <a:r>
              <a:rPr lang="en-US" sz="1050" b="1" kern="1200" dirty="0">
                <a:latin typeface="Helvetica"/>
                <a:ea typeface="+mn-ea"/>
                <a:cs typeface="Helvetica"/>
              </a:rPr>
              <a:t>all mutations (N=</a:t>
            </a:r>
            <a:r>
              <a:rPr lang="is-IS" sz="1050" b="1" kern="1200" dirty="0">
                <a:latin typeface="Helvetica"/>
                <a:ea typeface="+mn-ea"/>
                <a:cs typeface="Helvetica"/>
              </a:rPr>
              <a:t>923,782</a:t>
            </a:r>
            <a:r>
              <a:rPr lang="en-US" sz="1050" b="1" kern="1200" dirty="0">
                <a:latin typeface="Helvetica"/>
                <a:ea typeface="+mn-ea"/>
                <a:cs typeface="Helvetica"/>
              </a:rPr>
              <a:t>)</a:t>
            </a:r>
          </a:p>
        </p:txBody>
      </p:sp>
      <p:grpSp>
        <p:nvGrpSpPr>
          <p:cNvPr id="25" name="Group 24"/>
          <p:cNvGrpSpPr/>
          <p:nvPr/>
        </p:nvGrpSpPr>
        <p:grpSpPr>
          <a:xfrm>
            <a:off x="0" y="1063230"/>
            <a:ext cx="3748581" cy="2411546"/>
            <a:chOff x="0" y="1417639"/>
            <a:chExt cx="4998108" cy="3215395"/>
          </a:xfrm>
        </p:grpSpPr>
        <p:pic>
          <p:nvPicPr>
            <p:cNvPr id="23" name="Picture 22"/>
            <p:cNvPicPr>
              <a:picLocks noChangeAspect="1"/>
            </p:cNvPicPr>
            <p:nvPr/>
          </p:nvPicPr>
          <p:blipFill>
            <a:blip r:embed="rId4"/>
            <a:stretch>
              <a:fillRect/>
            </a:stretch>
          </p:blipFill>
          <p:spPr>
            <a:xfrm>
              <a:off x="0" y="1417639"/>
              <a:ext cx="4998108" cy="3215395"/>
            </a:xfrm>
            <a:prstGeom prst="rect">
              <a:avLst/>
            </a:prstGeom>
          </p:spPr>
        </p:pic>
        <p:sp>
          <p:nvSpPr>
            <p:cNvPr id="24" name="Rectangle 23"/>
            <p:cNvSpPr/>
            <p:nvPr/>
          </p:nvSpPr>
          <p:spPr bwMode="auto">
            <a:xfrm>
              <a:off x="567463" y="4023506"/>
              <a:ext cx="4135590" cy="50795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fontAlgn="base">
                <a:spcBef>
                  <a:spcPct val="0"/>
                </a:spcBef>
                <a:spcAft>
                  <a:spcPct val="0"/>
                </a:spcAft>
              </a:pPr>
              <a:endParaRPr lang="en-US" sz="900" b="1" kern="1200">
                <a:latin typeface="Arial" pitchFamily="-65" charset="0"/>
                <a:ea typeface="+mn-ea"/>
                <a:cs typeface="+mn-cs"/>
              </a:endParaRPr>
            </a:p>
          </p:txBody>
        </p:sp>
      </p:grpSp>
      <p:pic>
        <p:nvPicPr>
          <p:cNvPr id="4" name="Picture 3"/>
          <p:cNvPicPr>
            <a:picLocks noChangeAspect="1"/>
          </p:cNvPicPr>
          <p:nvPr/>
        </p:nvPicPr>
        <p:blipFill>
          <a:blip r:embed="rId5"/>
          <a:stretch>
            <a:fillRect/>
          </a:stretch>
        </p:blipFill>
        <p:spPr>
          <a:xfrm>
            <a:off x="3497830" y="765589"/>
            <a:ext cx="5507512" cy="2698607"/>
          </a:xfrm>
          <a:prstGeom prst="rect">
            <a:avLst/>
          </a:prstGeom>
        </p:spPr>
      </p:pic>
      <p:sp>
        <p:nvSpPr>
          <p:cNvPr id="16" name="TextBox 15">
            <a:extLst>
              <a:ext uri="{FF2B5EF4-FFF2-40B4-BE49-F238E27FC236}">
                <a16:creationId xmlns:a16="http://schemas.microsoft.com/office/drawing/2014/main" id="{C628E405-F004-DC4F-9DD3-208E612B0714}"/>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1733016416"/>
      </p:ext>
    </p:extLst>
  </p:cSld>
  <p:clrMapOvr>
    <a:masterClrMapping/>
  </p:clrMapOvr>
  <p:transition advTm="35498"/>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547C196E-12C2-2549-8BDE-DA85B1EEB863}"/>
              </a:ext>
            </a:extLst>
          </p:cNvPr>
          <p:cNvPicPr>
            <a:picLocks noChangeAspect="1"/>
          </p:cNvPicPr>
          <p:nvPr/>
        </p:nvPicPr>
        <p:blipFill rotWithShape="1">
          <a:blip r:embed="rId2"/>
          <a:srcRect t="48314" r="72406" b="1"/>
          <a:stretch/>
        </p:blipFill>
        <p:spPr>
          <a:xfrm>
            <a:off x="114974" y="13119"/>
            <a:ext cx="3494073" cy="5130381"/>
          </a:xfrm>
          <a:prstGeom prst="rect">
            <a:avLst/>
          </a:prstGeom>
        </p:spPr>
      </p:pic>
      <p:sp>
        <p:nvSpPr>
          <p:cNvPr id="4" name="Title 3">
            <a:extLst>
              <a:ext uri="{FF2B5EF4-FFF2-40B4-BE49-F238E27FC236}">
                <a16:creationId xmlns:a16="http://schemas.microsoft.com/office/drawing/2014/main" id="{7017FCDD-3E0A-194D-8F47-2A09A7EB0941}"/>
              </a:ext>
            </a:extLst>
          </p:cNvPr>
          <p:cNvSpPr txBox="1">
            <a:spLocks/>
          </p:cNvSpPr>
          <p:nvPr/>
        </p:nvSpPr>
        <p:spPr bwMode="auto">
          <a:xfrm>
            <a:off x="3714567" y="471831"/>
            <a:ext cx="5008648"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7" tIns="34264" rIns="68527" bIns="34264"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10" eaLnBrk="0" fontAlgn="base" hangingPunct="0">
              <a:spcBef>
                <a:spcPct val="0"/>
              </a:spcBef>
              <a:spcAft>
                <a:spcPct val="0"/>
              </a:spcAft>
              <a:buNone/>
            </a:pPr>
            <a:r>
              <a:rPr lang="en-US" altLang="en-US" sz="2700" kern="1200" dirty="0">
                <a:solidFill>
                  <a:srgbClr val="000090"/>
                </a:solidFill>
                <a:latin typeface="Helvetica Neue" charset="0"/>
                <a:ea typeface="Helvetica Neue" charset="0"/>
                <a:cs typeface="Helvetica Neue" charset="0"/>
              </a:rPr>
              <a:t>Signatures and molecular impact of passengers: </a:t>
            </a:r>
            <a:br>
              <a:rPr lang="en-US" altLang="en-US" sz="2700" kern="1200" dirty="0">
                <a:solidFill>
                  <a:srgbClr val="000090"/>
                </a:solidFill>
                <a:latin typeface="Helvetica Neue" charset="0"/>
                <a:ea typeface="Helvetica Neue" charset="0"/>
                <a:cs typeface="Helvetica Neue" charset="0"/>
              </a:rPr>
            </a:br>
            <a:r>
              <a:rPr lang="en-US" altLang="en-US" sz="2700" kern="1200" dirty="0">
                <a:solidFill>
                  <a:srgbClr val="000090"/>
                </a:solidFill>
                <a:latin typeface="Helvetica Neue" charset="0"/>
                <a:ea typeface="Helvetica Neue" charset="0"/>
                <a:cs typeface="Helvetica Neue" charset="0"/>
              </a:rPr>
              <a:t>ex of </a:t>
            </a:r>
            <a:r>
              <a:rPr lang="en-US" altLang="en-US" sz="2700" kern="1200" dirty="0" err="1">
                <a:solidFill>
                  <a:srgbClr val="000090"/>
                </a:solidFill>
                <a:latin typeface="Helvetica Neue" charset="0"/>
                <a:ea typeface="Helvetica Neue" charset="0"/>
                <a:cs typeface="Helvetica Neue" charset="0"/>
              </a:rPr>
              <a:t>pRCC</a:t>
            </a:r>
            <a:endParaRPr lang="en-US" altLang="en-US" sz="2700" kern="1200" dirty="0">
              <a:solidFill>
                <a:srgbClr val="000090"/>
              </a:solidFill>
              <a:latin typeface="Helvetica Neue" charset="0"/>
              <a:ea typeface="Helvetica Neue" charset="0"/>
              <a:cs typeface="Helvetica Neue" charset="0"/>
            </a:endParaRPr>
          </a:p>
        </p:txBody>
      </p:sp>
      <p:sp>
        <p:nvSpPr>
          <p:cNvPr id="6" name="TextBox 5">
            <a:extLst>
              <a:ext uri="{FF2B5EF4-FFF2-40B4-BE49-F238E27FC236}">
                <a16:creationId xmlns:a16="http://schemas.microsoft.com/office/drawing/2014/main" id="{ACB95656-32E2-5E4E-9986-7E5101990E4C}"/>
              </a:ext>
            </a:extLst>
          </p:cNvPr>
          <p:cNvSpPr txBox="1"/>
          <p:nvPr/>
        </p:nvSpPr>
        <p:spPr>
          <a:xfrm>
            <a:off x="4250326" y="2190659"/>
            <a:ext cx="3937128" cy="1477328"/>
          </a:xfrm>
          <a:prstGeom prst="rect">
            <a:avLst/>
          </a:prstGeom>
          <a:noFill/>
        </p:spPr>
        <p:txBody>
          <a:bodyPr wrap="square" rtlCol="0">
            <a:spAutoFit/>
          </a:bodyPr>
          <a:lstStyle/>
          <a:p>
            <a:pPr defTabSz="685800"/>
            <a:r>
              <a:rPr lang="en-US" sz="1800" kern="1200" dirty="0">
                <a:ea typeface="+mn-ea"/>
                <a:cs typeface="+mn-cs"/>
              </a:rPr>
              <a:t>Underlying mutational processes are stochastic but unevenly distributed, which can potentially explain the differential burdening of various genomic elements. </a:t>
            </a:r>
            <a:endParaRPr lang="en-US" sz="1800" kern="1200" dirty="0">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5DD0868-4FA7-3A46-BF4F-D8BF780F0025}"/>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141673256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274"/>
          <p:cNvSpPr txBox="1">
            <a:spLocks noChangeArrowheads="1"/>
          </p:cNvSpPr>
          <p:nvPr/>
        </p:nvSpPr>
        <p:spPr bwMode="auto">
          <a:xfrm>
            <a:off x="2000250" y="427211"/>
            <a:ext cx="51435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1431" tIns="25706" rIns="51431" bIns="25706"/>
          <a:lstStyle/>
          <a:p>
            <a:pPr algn="ctr" defTabSz="685800">
              <a:lnSpc>
                <a:spcPct val="90000"/>
              </a:lnSpc>
              <a:buClr>
                <a:srgbClr val="2F5496"/>
              </a:buClr>
              <a:buSzPct val="25000"/>
            </a:pPr>
            <a:r>
              <a:rPr lang="en-US" altLang="x-none" sz="1575" b="1" kern="1200" dirty="0">
                <a:solidFill>
                  <a:srgbClr val="2F5496"/>
                </a:solidFill>
                <a:latin typeface="Arial" charset="0"/>
                <a:ea typeface="+mn-ea"/>
                <a:cs typeface="+mn-cs"/>
                <a:sym typeface="Arial" charset="0"/>
              </a:rPr>
              <a:t>Differential Mutational burdening of TF-subnetworks due to SNVs breaking &amp; creating binding sites</a:t>
            </a:r>
          </a:p>
          <a:p>
            <a:pPr algn="ctr" defTabSz="685800">
              <a:lnSpc>
                <a:spcPct val="90000"/>
              </a:lnSpc>
              <a:buClr>
                <a:srgbClr val="2F5496"/>
              </a:buClr>
              <a:buSzPct val="25000"/>
            </a:pPr>
            <a:endParaRPr lang="en-US" altLang="x-none" sz="1575" b="1" kern="1200" dirty="0">
              <a:solidFill>
                <a:srgbClr val="2F5496"/>
              </a:solidFill>
              <a:latin typeface="Arial" charset="0"/>
              <a:ea typeface="+mn-ea"/>
              <a:cs typeface="+mn-cs"/>
              <a:sym typeface="Arial" charset="0"/>
            </a:endParaRPr>
          </a:p>
        </p:txBody>
      </p:sp>
      <p:pic>
        <p:nvPicPr>
          <p:cNvPr id="8" name="Picture 3"/>
          <p:cNvPicPr>
            <a:picLocks noChangeAspect="1"/>
          </p:cNvPicPr>
          <p:nvPr/>
        </p:nvPicPr>
        <p:blipFill rotWithShape="1">
          <a:blip r:embed="rId2">
            <a:extLst>
              <a:ext uri="{28A0092B-C50C-407E-A947-70E740481C1C}">
                <a14:useLocalDpi xmlns:a14="http://schemas.microsoft.com/office/drawing/2010/main" val="0"/>
              </a:ext>
            </a:extLst>
          </a:blip>
          <a:srcRect l="10280" t="15187" r="43919" b="58315"/>
          <a:stretch/>
        </p:blipFill>
        <p:spPr bwMode="auto">
          <a:xfrm>
            <a:off x="152908" y="1366258"/>
            <a:ext cx="2922534" cy="1057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139812" y="1340498"/>
            <a:ext cx="2937308" cy="11684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kern="1200">
              <a:solidFill>
                <a:srgbClr val="FFFFFF"/>
              </a:solidFill>
              <a:latin typeface="Arial"/>
            </a:endParaRPr>
          </a:p>
        </p:txBody>
      </p:sp>
      <p:sp>
        <p:nvSpPr>
          <p:cNvPr id="10" name="Rectangle 9"/>
          <p:cNvSpPr/>
          <p:nvPr/>
        </p:nvSpPr>
        <p:spPr>
          <a:xfrm>
            <a:off x="147976" y="2784137"/>
            <a:ext cx="2937308" cy="11236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kern="1200" dirty="0">
                <a:solidFill>
                  <a:srgbClr val="FFFFFF"/>
                </a:solidFill>
                <a:latin typeface="Arial"/>
              </a:rPr>
              <a:t>≈</a:t>
            </a:r>
            <a:r>
              <a:rPr lang="en-US" sz="1350" kern="1200" dirty="0" err="1">
                <a:solidFill>
                  <a:srgbClr val="FFFFFF"/>
                </a:solidFill>
                <a:latin typeface="Arial"/>
              </a:rPr>
              <a:t>ç</a:t>
            </a:r>
            <a:endParaRPr lang="en-US" sz="1350" kern="1200" dirty="0">
              <a:solidFill>
                <a:srgbClr val="FFFFFF"/>
              </a:solidFill>
              <a:latin typeface="Arial"/>
            </a:endParaRPr>
          </a:p>
        </p:txBody>
      </p:sp>
      <p:pic>
        <p:nvPicPr>
          <p:cNvPr id="12" name="Picture 3"/>
          <p:cNvPicPr>
            <a:picLocks noChangeAspect="1"/>
          </p:cNvPicPr>
          <p:nvPr/>
        </p:nvPicPr>
        <p:blipFill rotWithShape="1">
          <a:blip r:embed="rId2">
            <a:extLst>
              <a:ext uri="{28A0092B-C50C-407E-A947-70E740481C1C}">
                <a14:useLocalDpi xmlns:a14="http://schemas.microsoft.com/office/drawing/2010/main" val="0"/>
              </a:ext>
            </a:extLst>
          </a:blip>
          <a:srcRect l="10279" t="45409" r="45363" b="29393"/>
          <a:stretch/>
        </p:blipFill>
        <p:spPr bwMode="auto">
          <a:xfrm>
            <a:off x="161073" y="2824843"/>
            <a:ext cx="2830435" cy="100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3102428" y="1028439"/>
            <a:ext cx="5697339" cy="3432372"/>
            <a:chOff x="4136571" y="1371252"/>
            <a:chExt cx="7596452" cy="4576495"/>
          </a:xfrm>
        </p:grpSpPr>
        <p:grpSp>
          <p:nvGrpSpPr>
            <p:cNvPr id="3" name="Group 2"/>
            <p:cNvGrpSpPr/>
            <p:nvPr/>
          </p:nvGrpSpPr>
          <p:grpSpPr>
            <a:xfrm>
              <a:off x="4136571" y="1459020"/>
              <a:ext cx="7596452" cy="4488727"/>
              <a:chOff x="4136571" y="1459020"/>
              <a:chExt cx="7596452" cy="4488727"/>
            </a:xfrm>
          </p:grpSpPr>
          <p:pic>
            <p:nvPicPr>
              <p:cNvPr id="56321" name="Picture 1"/>
              <p:cNvPicPr>
                <a:picLocks noChangeAspect="1"/>
              </p:cNvPicPr>
              <p:nvPr/>
            </p:nvPicPr>
            <p:blipFill rotWithShape="1">
              <a:blip r:embed="rId3">
                <a:extLst>
                  <a:ext uri="{28A0092B-C50C-407E-A947-70E740481C1C}">
                    <a14:useLocalDpi xmlns:a14="http://schemas.microsoft.com/office/drawing/2010/main" val="0"/>
                  </a:ext>
                </a:extLst>
              </a:blip>
              <a:srcRect l="30519" b="48924"/>
              <a:stretch/>
            </p:blipFill>
            <p:spPr bwMode="auto">
              <a:xfrm>
                <a:off x="4136571" y="1459020"/>
                <a:ext cx="7596452" cy="4162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365878" y="5547638"/>
                <a:ext cx="1894164" cy="400109"/>
              </a:xfrm>
              <a:prstGeom prst="rect">
                <a:avLst/>
              </a:prstGeom>
              <a:solidFill>
                <a:schemeClr val="bg1"/>
              </a:solidFill>
            </p:spPr>
            <p:txBody>
              <a:bodyPr wrap="square" rtlCol="0">
                <a:spAutoFit/>
              </a:bodyPr>
              <a:lstStyle/>
              <a:p>
                <a:pPr defTabSz="685800"/>
                <a:endParaRPr lang="en-US" sz="1350" kern="1200">
                  <a:ea typeface="+mn-ea"/>
                  <a:cs typeface="+mn-cs"/>
                </a:endParaRPr>
              </a:p>
            </p:txBody>
          </p:sp>
        </p:grpSp>
        <p:sp>
          <p:nvSpPr>
            <p:cNvPr id="11" name="Rectangle 10"/>
            <p:cNvSpPr/>
            <p:nvPr/>
          </p:nvSpPr>
          <p:spPr bwMode="auto">
            <a:xfrm>
              <a:off x="4199646" y="1371252"/>
              <a:ext cx="536022" cy="350645"/>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fontAlgn="base">
                <a:spcBef>
                  <a:spcPct val="0"/>
                </a:spcBef>
                <a:spcAft>
                  <a:spcPct val="0"/>
                </a:spcAft>
              </a:pPr>
              <a:endParaRPr lang="en-US" sz="900" b="1" kern="1200">
                <a:latin typeface="Arial" pitchFamily="-65" charset="0"/>
                <a:ea typeface="+mn-ea"/>
                <a:cs typeface="+mn-cs"/>
              </a:endParaRPr>
            </a:p>
          </p:txBody>
        </p:sp>
      </p:grpSp>
      <p:sp>
        <p:nvSpPr>
          <p:cNvPr id="13" name="TextBox 12">
            <a:extLst>
              <a:ext uri="{FF2B5EF4-FFF2-40B4-BE49-F238E27FC236}">
                <a16:creationId xmlns:a16="http://schemas.microsoft.com/office/drawing/2014/main" id="{5E0457BD-5BC6-2848-9558-E168B89E1720}"/>
              </a:ext>
            </a:extLst>
          </p:cNvPr>
          <p:cNvSpPr txBox="1"/>
          <p:nvPr/>
        </p:nvSpPr>
        <p:spPr>
          <a:xfrm rot="16200000">
            <a:off x="7135444" y="1318853"/>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36421525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8937" y="1072122"/>
            <a:ext cx="3872260" cy="3797191"/>
          </a:xfrm>
          <a:prstGeom prst="rect">
            <a:avLst/>
          </a:prstGeom>
        </p:spPr>
        <p:txBody>
          <a:bodyPr wrap="square" lIns="68579" tIns="34289" rIns="68579" bIns="34289">
            <a:spAutoFit/>
          </a:bodyPr>
          <a:lstStyle/>
          <a:p>
            <a:pPr defTabSz="685783">
              <a:defRPr/>
            </a:pPr>
            <a:r>
              <a:rPr lang="en-US" sz="1425" b="1" dirty="0">
                <a:solidFill>
                  <a:srgbClr val="4472C4">
                    <a:lumMod val="75000"/>
                  </a:srgbClr>
                </a:solidFill>
                <a:ea typeface="+mn-ea"/>
                <a:cs typeface="+mn-cs"/>
              </a:rPr>
              <a:t>Drivers</a:t>
            </a:r>
          </a:p>
          <a:p>
            <a:pPr lvl="1" defTabSz="685783">
              <a:defRPr/>
            </a:pPr>
            <a:r>
              <a:rPr lang="en-US" sz="1425" dirty="0">
                <a:solidFill>
                  <a:prstClr val="black"/>
                </a:solidFill>
                <a:ea typeface="Arial" charset="0"/>
                <a:cs typeface="Arial" charset="0"/>
              </a:rPr>
              <a:t>directly confer a selective growth advantage to the tumor cell.</a:t>
            </a:r>
          </a:p>
          <a:p>
            <a:pPr lvl="1" defTabSz="685783">
              <a:defRPr/>
            </a:pPr>
            <a:endParaRPr lang="en-US" sz="1425" dirty="0">
              <a:solidFill>
                <a:prstClr val="black"/>
              </a:solidFill>
              <a:ea typeface="Arial" charset="0"/>
              <a:cs typeface="Arial" charset="0"/>
            </a:endParaRPr>
          </a:p>
          <a:p>
            <a:pPr lvl="1" defTabSz="685783">
              <a:defRPr/>
            </a:pPr>
            <a:r>
              <a:rPr lang="en-US" sz="1425" dirty="0">
                <a:solidFill>
                  <a:prstClr val="black"/>
                </a:solidFill>
                <a:ea typeface="Arial" charset="0"/>
                <a:cs typeface="Arial" charset="0"/>
              </a:rPr>
              <a:t>A typical tumor contains 2-8 drivers.</a:t>
            </a:r>
          </a:p>
          <a:p>
            <a:pPr lvl="1" defTabSz="685783">
              <a:defRPr/>
            </a:pPr>
            <a:endParaRPr lang="en-US" sz="1425" dirty="0">
              <a:solidFill>
                <a:prstClr val="black"/>
              </a:solidFill>
              <a:ea typeface="Arial" charset="0"/>
              <a:cs typeface="Arial" charset="0"/>
            </a:endParaRPr>
          </a:p>
          <a:p>
            <a:pPr lvl="1" defTabSz="685783">
              <a:defRPr/>
            </a:pPr>
            <a:r>
              <a:rPr lang="en-US" sz="1425" dirty="0">
                <a:solidFill>
                  <a:prstClr val="black"/>
                </a:solidFill>
                <a:ea typeface="Arial" charset="0"/>
                <a:cs typeface="Arial" charset="0"/>
              </a:rPr>
              <a:t>identified through signals of positive selection.</a:t>
            </a:r>
          </a:p>
          <a:p>
            <a:pPr lvl="1" defTabSz="685783">
              <a:defRPr/>
            </a:pPr>
            <a:endParaRPr lang="en-US" sz="1425" dirty="0">
              <a:solidFill>
                <a:prstClr val="black"/>
              </a:solidFill>
              <a:ea typeface="Arial" charset="0"/>
              <a:cs typeface="Arial" charset="0"/>
            </a:endParaRPr>
          </a:p>
          <a:p>
            <a:pPr lvl="1" defTabSz="685783">
              <a:defRPr/>
            </a:pPr>
            <a:r>
              <a:rPr lang="en-US" sz="1425" dirty="0">
                <a:solidFill>
                  <a:prstClr val="black"/>
                </a:solidFill>
                <a:ea typeface="Arial" charset="0"/>
                <a:cs typeface="Arial" charset="0"/>
              </a:rPr>
              <a:t>Existing cohorts of ~100s give enough power to identify</a:t>
            </a:r>
          </a:p>
          <a:p>
            <a:pPr lvl="1" defTabSz="685783">
              <a:defRPr/>
            </a:pPr>
            <a:endParaRPr lang="en-US" sz="1425" dirty="0">
              <a:solidFill>
                <a:prstClr val="black"/>
              </a:solidFill>
              <a:latin typeface="Calibri"/>
              <a:ea typeface="+mn-ea"/>
              <a:cs typeface="+mn-cs"/>
            </a:endParaRPr>
          </a:p>
          <a:p>
            <a:pPr defTabSz="685783">
              <a:defRPr/>
            </a:pPr>
            <a:r>
              <a:rPr lang="en-US" sz="1425" b="1" dirty="0">
                <a:solidFill>
                  <a:srgbClr val="4472C4">
                    <a:lumMod val="75000"/>
                  </a:srgbClr>
                </a:solidFill>
                <a:ea typeface="+mn-ea"/>
                <a:cs typeface="+mn-cs"/>
              </a:rPr>
              <a:t>Passengers</a:t>
            </a:r>
          </a:p>
          <a:p>
            <a:pPr lvl="1" defTabSz="685783">
              <a:defRPr/>
            </a:pPr>
            <a:r>
              <a:rPr lang="en-US" sz="1425" dirty="0">
                <a:solidFill>
                  <a:prstClr val="black"/>
                </a:solidFill>
                <a:ea typeface="Arial" charset="0"/>
                <a:cs typeface="Arial" charset="0"/>
              </a:rPr>
              <a:t>Conceptually, a passenger mutation has no direct or indirect effect on tumor progression.</a:t>
            </a:r>
          </a:p>
          <a:p>
            <a:pPr lvl="1" defTabSz="685783">
              <a:defRPr/>
            </a:pPr>
            <a:endParaRPr lang="en-US" sz="1425" dirty="0">
              <a:solidFill>
                <a:prstClr val="black"/>
              </a:solidFill>
              <a:ea typeface="Arial" charset="0"/>
              <a:cs typeface="Arial" charset="0"/>
            </a:endParaRPr>
          </a:p>
          <a:p>
            <a:pPr lvl="1" defTabSz="685783">
              <a:defRPr/>
            </a:pPr>
            <a:r>
              <a:rPr lang="en-US" sz="1425" dirty="0">
                <a:solidFill>
                  <a:prstClr val="black"/>
                </a:solidFill>
                <a:ea typeface="Arial" charset="0"/>
                <a:cs typeface="Arial" charset="0"/>
              </a:rPr>
              <a:t>There are 1000s of passengers in a typical cancer genome.</a:t>
            </a:r>
          </a:p>
        </p:txBody>
      </p:sp>
      <p:grpSp>
        <p:nvGrpSpPr>
          <p:cNvPr id="20" name="Group 19"/>
          <p:cNvGrpSpPr/>
          <p:nvPr/>
        </p:nvGrpSpPr>
        <p:grpSpPr>
          <a:xfrm>
            <a:off x="4262554" y="823186"/>
            <a:ext cx="4413095" cy="3935598"/>
            <a:chOff x="5493836" y="1097581"/>
            <a:chExt cx="5884127" cy="5247464"/>
          </a:xfrm>
        </p:grpSpPr>
        <p:grpSp>
          <p:nvGrpSpPr>
            <p:cNvPr id="21" name="Group 20"/>
            <p:cNvGrpSpPr/>
            <p:nvPr/>
          </p:nvGrpSpPr>
          <p:grpSpPr>
            <a:xfrm>
              <a:off x="5493836" y="1097581"/>
              <a:ext cx="5884127" cy="5166446"/>
              <a:chOff x="542695" y="1030674"/>
              <a:chExt cx="5884127" cy="5166446"/>
            </a:xfrm>
          </p:grpSpPr>
          <p:pic>
            <p:nvPicPr>
              <p:cNvPr id="23" name="Shape 27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059046" y="1030674"/>
                <a:ext cx="2367776" cy="5166446"/>
              </a:xfrm>
              <a:prstGeom prst="rect">
                <a:avLst/>
              </a:prstGeom>
              <a:noFill/>
              <a:ln>
                <a:noFill/>
              </a:ln>
            </p:spPr>
          </p:pic>
          <p:pic>
            <p:nvPicPr>
              <p:cNvPr id="24" name="Shape 27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2695" y="1030674"/>
                <a:ext cx="2635404" cy="5166446"/>
              </a:xfrm>
              <a:prstGeom prst="rect">
                <a:avLst/>
              </a:prstGeom>
              <a:noFill/>
              <a:ln>
                <a:noFill/>
              </a:ln>
            </p:spPr>
          </p:pic>
          <p:pic>
            <p:nvPicPr>
              <p:cNvPr id="25" name="Shape 27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78099" y="1030674"/>
                <a:ext cx="880947" cy="4634146"/>
              </a:xfrm>
              <a:prstGeom prst="rect">
                <a:avLst/>
              </a:prstGeom>
              <a:noFill/>
              <a:ln>
                <a:noFill/>
              </a:ln>
            </p:spPr>
          </p:pic>
        </p:grpSp>
        <p:sp>
          <p:nvSpPr>
            <p:cNvPr id="22" name="Rectangle 21"/>
            <p:cNvSpPr/>
            <p:nvPr/>
          </p:nvSpPr>
          <p:spPr>
            <a:xfrm>
              <a:off x="7939668" y="5675972"/>
              <a:ext cx="1639230" cy="669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25" kern="1200">
                <a:solidFill>
                  <a:srgbClr val="FFFFFF"/>
                </a:solidFill>
                <a:latin typeface="Arial"/>
              </a:endParaRPr>
            </a:p>
          </p:txBody>
        </p:sp>
      </p:grpSp>
      <p:sp>
        <p:nvSpPr>
          <p:cNvPr id="26" name="Shape 531"/>
          <p:cNvSpPr txBox="1"/>
          <p:nvPr/>
        </p:nvSpPr>
        <p:spPr>
          <a:xfrm>
            <a:off x="275146" y="142177"/>
            <a:ext cx="8382482" cy="485078"/>
          </a:xfrm>
          <a:prstGeom prst="rect">
            <a:avLst/>
          </a:prstGeom>
          <a:noFill/>
          <a:ln>
            <a:noFill/>
          </a:ln>
        </p:spPr>
        <p:txBody>
          <a:bodyPr wrap="square" lIns="91423" tIns="91423" rIns="91423" bIns="91423" anchor="ctr" anchorCtr="0">
            <a:noAutofit/>
          </a:bodyPr>
          <a:lstStyle/>
          <a:p>
            <a:pPr defTabSz="685783"/>
            <a:r>
              <a:rPr lang="en" sz="2700" kern="1200" dirty="0">
                <a:solidFill>
                  <a:srgbClr val="22228B"/>
                </a:solidFill>
                <a:highlight>
                  <a:srgbClr val="FFFFFF"/>
                </a:highlight>
                <a:latin typeface="Helvetica Neue" charset="0"/>
                <a:ea typeface="Helvetica Neue" charset="0"/>
                <a:cs typeface="Helvetica Neue" charset="0"/>
              </a:rPr>
              <a:t>Canonical model of drivers </a:t>
            </a:r>
            <a:r>
              <a:rPr lang="en-US" sz="2700" kern="1200" dirty="0">
                <a:solidFill>
                  <a:srgbClr val="22228B"/>
                </a:solidFill>
                <a:highlight>
                  <a:srgbClr val="FFFFFF"/>
                </a:highlight>
                <a:latin typeface="Helvetica Neue" charset="0"/>
                <a:ea typeface="Helvetica Neue" charset="0"/>
                <a:cs typeface="Helvetica Neue" charset="0"/>
              </a:rPr>
              <a:t>&amp; </a:t>
            </a:r>
            <a:r>
              <a:rPr lang="en" sz="2700" kern="1200" dirty="0">
                <a:solidFill>
                  <a:srgbClr val="22228B"/>
                </a:solidFill>
                <a:highlight>
                  <a:srgbClr val="FFFFFF"/>
                </a:highlight>
                <a:latin typeface="Helvetica Neue" charset="0"/>
                <a:ea typeface="Helvetica Neue" charset="0"/>
                <a:cs typeface="Helvetica Neue" charset="0"/>
              </a:rPr>
              <a:t>passengers in cancer</a:t>
            </a:r>
          </a:p>
        </p:txBody>
      </p:sp>
      <p:sp>
        <p:nvSpPr>
          <p:cNvPr id="2" name="Rectangle 1"/>
          <p:cNvSpPr/>
          <p:nvPr/>
        </p:nvSpPr>
        <p:spPr>
          <a:xfrm>
            <a:off x="6437216" y="4882060"/>
            <a:ext cx="2430792" cy="238525"/>
          </a:xfrm>
          <a:prstGeom prst="rect">
            <a:avLst/>
          </a:prstGeom>
        </p:spPr>
        <p:txBody>
          <a:bodyPr wrap="none" lIns="68579" tIns="34289" rIns="68579" bIns="34289">
            <a:spAutoFit/>
          </a:bodyPr>
          <a:lstStyle/>
          <a:p>
            <a:pPr defTabSz="685783"/>
            <a:r>
              <a:rPr lang="nl-NL" sz="1100" kern="1200" dirty="0">
                <a:solidFill>
                  <a:schemeClr val="tx1">
                    <a:lumMod val="50000"/>
                    <a:lumOff val="50000"/>
                  </a:schemeClr>
                </a:solidFill>
                <a:latin typeface="Helvetica Neue" charset="0"/>
                <a:ea typeface="+mn-ea"/>
                <a:cs typeface="+mn-cs"/>
              </a:rPr>
              <a:t>[</a:t>
            </a:r>
            <a:r>
              <a:rPr lang="nl-NL" sz="1100" kern="1200" dirty="0" err="1">
                <a:solidFill>
                  <a:schemeClr val="tx1">
                    <a:lumMod val="50000"/>
                    <a:lumOff val="50000"/>
                  </a:schemeClr>
                </a:solidFill>
                <a:latin typeface="Helvetica Neue" charset="0"/>
                <a:ea typeface="+mn-ea"/>
                <a:cs typeface="+mn-cs"/>
              </a:rPr>
              <a:t>Vogelstein</a:t>
            </a:r>
            <a:r>
              <a:rPr lang="nl-NL" sz="1100" kern="1200" dirty="0">
                <a:solidFill>
                  <a:schemeClr val="tx1">
                    <a:lumMod val="50000"/>
                    <a:lumOff val="50000"/>
                  </a:schemeClr>
                </a:solidFill>
                <a:latin typeface="Helvetica Neue" charset="0"/>
                <a:ea typeface="+mn-ea"/>
                <a:cs typeface="+mn-cs"/>
              </a:rPr>
              <a:t> </a:t>
            </a:r>
            <a:r>
              <a:rPr lang="nl-NL" sz="1100" kern="1200" dirty="0" err="1">
                <a:solidFill>
                  <a:schemeClr val="tx1">
                    <a:lumMod val="50000"/>
                    <a:lumOff val="50000"/>
                  </a:schemeClr>
                </a:solidFill>
                <a:latin typeface="Helvetica Neue" charset="0"/>
                <a:ea typeface="+mn-ea"/>
                <a:cs typeface="+mn-cs"/>
              </a:rPr>
              <a:t>Science</a:t>
            </a:r>
            <a:r>
              <a:rPr lang="nl-NL" sz="1100" kern="1200" dirty="0">
                <a:solidFill>
                  <a:schemeClr val="tx1">
                    <a:lumMod val="50000"/>
                    <a:lumOff val="50000"/>
                  </a:schemeClr>
                </a:solidFill>
                <a:latin typeface="Helvetica Neue" charset="0"/>
                <a:ea typeface="+mn-ea"/>
                <a:cs typeface="+mn-cs"/>
              </a:rPr>
              <a:t> 2013. 339:1546]</a:t>
            </a:r>
            <a:endParaRPr lang="en-US" sz="1100" kern="1200" dirty="0">
              <a:solidFill>
                <a:schemeClr val="tx1">
                  <a:lumMod val="50000"/>
                  <a:lumOff val="50000"/>
                </a:schemeClr>
              </a:solidFill>
              <a:ea typeface="+mn-ea"/>
              <a:cs typeface="+mn-cs"/>
            </a:endParaRPr>
          </a:p>
        </p:txBody>
      </p:sp>
    </p:spTree>
    <p:extLst>
      <p:ext uri="{BB962C8B-B14F-4D97-AF65-F5344CB8AC3E}">
        <p14:creationId xmlns:p14="http://schemas.microsoft.com/office/powerpoint/2010/main" val="76107148"/>
      </p:ext>
    </p:extLst>
  </p:cSld>
  <p:clrMapOvr>
    <a:masterClrMapping/>
  </p:clrMapOvr>
  <mc:AlternateContent xmlns:mc="http://schemas.openxmlformats.org/markup-compatibility/2006" xmlns:p14="http://schemas.microsoft.com/office/powerpoint/2010/main">
    <mc:Choice Requires="p14">
      <p:transition spd="slow" p14:dur="2000" advTm="51244"/>
    </mc:Choice>
    <mc:Fallback xmlns="">
      <p:transition spd="slow" advTm="51244"/>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creenshot&#10;&#10;Description automatically generated">
            <a:extLst>
              <a:ext uri="{FF2B5EF4-FFF2-40B4-BE49-F238E27FC236}">
                <a16:creationId xmlns:a16="http://schemas.microsoft.com/office/drawing/2014/main" id="{315E0495-6BEB-1045-ADA2-C92AC15EF94C}"/>
              </a:ext>
            </a:extLst>
          </p:cNvPr>
          <p:cNvPicPr>
            <a:picLocks noChangeAspect="1"/>
          </p:cNvPicPr>
          <p:nvPr/>
        </p:nvPicPr>
        <p:blipFill rotWithShape="1">
          <a:blip r:embed="rId2"/>
          <a:srcRect l="891" t="43626" r="57411"/>
          <a:stretch/>
        </p:blipFill>
        <p:spPr>
          <a:xfrm>
            <a:off x="353928" y="1390837"/>
            <a:ext cx="4848454" cy="2571000"/>
          </a:xfrm>
          <a:prstGeom prst="rect">
            <a:avLst/>
          </a:prstGeom>
        </p:spPr>
      </p:pic>
      <p:sp>
        <p:nvSpPr>
          <p:cNvPr id="12" name="Title 3">
            <a:extLst>
              <a:ext uri="{FF2B5EF4-FFF2-40B4-BE49-F238E27FC236}">
                <a16:creationId xmlns:a16="http://schemas.microsoft.com/office/drawing/2014/main" id="{3217CBEA-7FC8-244C-80B9-0555CE214499}"/>
              </a:ext>
            </a:extLst>
          </p:cNvPr>
          <p:cNvSpPr txBox="1">
            <a:spLocks/>
          </p:cNvSpPr>
          <p:nvPr/>
        </p:nvSpPr>
        <p:spPr bwMode="auto">
          <a:xfrm>
            <a:off x="403223" y="104795"/>
            <a:ext cx="8430534"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7" tIns="34264" rIns="68527" bIns="34264"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defTabSz="341710" eaLnBrk="0" fontAlgn="base" hangingPunct="0">
              <a:spcBef>
                <a:spcPct val="0"/>
              </a:spcBef>
              <a:spcAft>
                <a:spcPct val="0"/>
              </a:spcAft>
              <a:buNone/>
            </a:pPr>
            <a:r>
              <a:rPr lang="en-US" altLang="en-US" sz="2700" kern="1200" dirty="0">
                <a:solidFill>
                  <a:srgbClr val="000090"/>
                </a:solidFill>
                <a:latin typeface="Helvetica Neue" charset="0"/>
                <a:ea typeface="Helvetica Neue" charset="0"/>
                <a:cs typeface="Helvetica Neue" charset="0"/>
              </a:rPr>
              <a:t>Signature differences between high- and low-impact passengers</a:t>
            </a:r>
          </a:p>
        </p:txBody>
      </p:sp>
      <p:sp>
        <p:nvSpPr>
          <p:cNvPr id="13" name="TextBox 12">
            <a:extLst>
              <a:ext uri="{FF2B5EF4-FFF2-40B4-BE49-F238E27FC236}">
                <a16:creationId xmlns:a16="http://schemas.microsoft.com/office/drawing/2014/main" id="{6FEB61F5-1B34-D946-AA58-CC2A3C9F769F}"/>
              </a:ext>
            </a:extLst>
          </p:cNvPr>
          <p:cNvSpPr txBox="1"/>
          <p:nvPr/>
        </p:nvSpPr>
        <p:spPr>
          <a:xfrm>
            <a:off x="5451764" y="1877058"/>
            <a:ext cx="3629644" cy="1200329"/>
          </a:xfrm>
          <a:prstGeom prst="rect">
            <a:avLst/>
          </a:prstGeom>
          <a:noFill/>
        </p:spPr>
        <p:txBody>
          <a:bodyPr wrap="square" rtlCol="0">
            <a:spAutoFit/>
          </a:bodyPr>
          <a:lstStyle/>
          <a:p>
            <a:pPr defTabSz="685800"/>
            <a:r>
              <a:rPr lang="en-US" sz="1800" kern="1200" dirty="0">
                <a:ea typeface="+mn-ea"/>
                <a:cs typeface="+mn-cs"/>
              </a:rPr>
              <a:t>Differing mutational processes could potentially explain the divergence of functional impacts among putative passengers.</a:t>
            </a:r>
          </a:p>
        </p:txBody>
      </p:sp>
      <p:sp>
        <p:nvSpPr>
          <p:cNvPr id="5" name="TextBox 4">
            <a:extLst>
              <a:ext uri="{FF2B5EF4-FFF2-40B4-BE49-F238E27FC236}">
                <a16:creationId xmlns:a16="http://schemas.microsoft.com/office/drawing/2014/main" id="{3B4C6055-43EF-8248-976D-9177485EF699}"/>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295879585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295" y="474703"/>
            <a:ext cx="8664437" cy="4067480"/>
          </a:xfrm>
        </p:spPr>
        <p:txBody>
          <a:bodyPr>
            <a:normAutofit/>
          </a:bodyPr>
          <a:lstStyle/>
          <a:p>
            <a:r>
              <a:rPr lang="en-US" dirty="0"/>
              <a:t>Mutational process dynamics exhibit common patterns in some cancer types</a:t>
            </a:r>
          </a:p>
          <a:p>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a:xfrm>
            <a:off x="340415" y="-203229"/>
            <a:ext cx="7886700" cy="994172"/>
          </a:xfrm>
        </p:spPr>
        <p:txBody>
          <a:bodyPr/>
          <a:lstStyle/>
          <a:p>
            <a:r>
              <a:rPr lang="en-US" dirty="0"/>
              <a:t>Mutational processes and fitness</a:t>
            </a:r>
          </a:p>
        </p:txBody>
      </p:sp>
      <p:pic>
        <p:nvPicPr>
          <p:cNvPr id="19" name="Picture 18"/>
          <p:cNvPicPr>
            <a:picLocks noChangeAspect="1"/>
          </p:cNvPicPr>
          <p:nvPr/>
        </p:nvPicPr>
        <p:blipFill>
          <a:blip r:embed="rId2"/>
          <a:stretch>
            <a:fillRect/>
          </a:stretch>
        </p:blipFill>
        <p:spPr>
          <a:xfrm>
            <a:off x="805070" y="948056"/>
            <a:ext cx="4273826" cy="2016962"/>
          </a:xfrm>
          <a:prstGeom prst="rect">
            <a:avLst/>
          </a:prstGeom>
        </p:spPr>
      </p:pic>
      <p:sp>
        <p:nvSpPr>
          <p:cNvPr id="20" name="TextBox 19"/>
          <p:cNvSpPr txBox="1"/>
          <p:nvPr/>
        </p:nvSpPr>
        <p:spPr>
          <a:xfrm>
            <a:off x="5334826" y="1535722"/>
            <a:ext cx="2802835" cy="1269578"/>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From:</a:t>
            </a:r>
          </a:p>
          <a:p>
            <a:pPr defTabSz="685800">
              <a:defRPr/>
            </a:pPr>
            <a:r>
              <a:rPr lang="en-US" sz="1050" kern="1200" dirty="0" err="1">
                <a:solidFill>
                  <a:prstClr val="black"/>
                </a:solidFill>
                <a:latin typeface="Calibri" panose="020F0502020204030204"/>
                <a:ea typeface="+mn-ea"/>
                <a:cs typeface="+mn-cs"/>
              </a:rPr>
              <a:t>Dentro</a:t>
            </a:r>
            <a:r>
              <a:rPr lang="en-US" sz="1050" kern="1200" dirty="0">
                <a:solidFill>
                  <a:prstClr val="black"/>
                </a:solidFill>
                <a:latin typeface="Calibri" panose="020F0502020204030204"/>
                <a:ea typeface="+mn-ea"/>
                <a:cs typeface="+mn-cs"/>
              </a:rPr>
              <a:t>, S.C., </a:t>
            </a:r>
            <a:r>
              <a:rPr lang="en-US" sz="1050" kern="1200" dirty="0" err="1">
                <a:solidFill>
                  <a:prstClr val="black"/>
                </a:solidFill>
                <a:latin typeface="Calibri" panose="020F0502020204030204"/>
                <a:ea typeface="+mn-ea"/>
                <a:cs typeface="+mn-cs"/>
              </a:rPr>
              <a:t>Leshchiner</a:t>
            </a:r>
            <a:r>
              <a:rPr lang="en-US" sz="1050" kern="1200" dirty="0">
                <a:solidFill>
                  <a:prstClr val="black"/>
                </a:solidFill>
                <a:latin typeface="Calibri" panose="020F0502020204030204"/>
                <a:ea typeface="+mn-ea"/>
                <a:cs typeface="+mn-cs"/>
              </a:rPr>
              <a:t>, I., </a:t>
            </a:r>
            <a:r>
              <a:rPr lang="en-US" sz="1050" kern="1200" dirty="0" err="1">
                <a:solidFill>
                  <a:prstClr val="black"/>
                </a:solidFill>
                <a:latin typeface="Calibri" panose="020F0502020204030204"/>
                <a:ea typeface="+mn-ea"/>
                <a:cs typeface="+mn-cs"/>
              </a:rPr>
              <a:t>Haase</a:t>
            </a:r>
            <a:r>
              <a:rPr lang="en-US" sz="1050" kern="1200" dirty="0">
                <a:solidFill>
                  <a:prstClr val="black"/>
                </a:solidFill>
                <a:latin typeface="Calibri" panose="020F0502020204030204"/>
                <a:ea typeface="+mn-ea"/>
                <a:cs typeface="+mn-cs"/>
              </a:rPr>
              <a:t>, K., </a:t>
            </a:r>
            <a:r>
              <a:rPr lang="en-US" sz="1050" kern="1200" dirty="0" err="1">
                <a:solidFill>
                  <a:prstClr val="black"/>
                </a:solidFill>
                <a:latin typeface="Calibri" panose="020F0502020204030204"/>
                <a:ea typeface="+mn-ea"/>
                <a:cs typeface="+mn-cs"/>
              </a:rPr>
              <a:t>Tarabichi</a:t>
            </a:r>
            <a:r>
              <a:rPr lang="en-US" sz="1050" kern="1200" dirty="0">
                <a:solidFill>
                  <a:prstClr val="black"/>
                </a:solidFill>
                <a:latin typeface="Calibri" panose="020F0502020204030204"/>
                <a:ea typeface="+mn-ea"/>
                <a:cs typeface="+mn-cs"/>
              </a:rPr>
              <a:t>, M., </a:t>
            </a:r>
            <a:r>
              <a:rPr lang="en-US" sz="1050" kern="1200" dirty="0" err="1">
                <a:solidFill>
                  <a:prstClr val="black"/>
                </a:solidFill>
                <a:latin typeface="Calibri" panose="020F0502020204030204"/>
                <a:ea typeface="+mn-ea"/>
                <a:cs typeface="+mn-cs"/>
              </a:rPr>
              <a:t>Wintersinger</a:t>
            </a:r>
            <a:r>
              <a:rPr lang="en-US" sz="1050" kern="1200" dirty="0">
                <a:solidFill>
                  <a:prstClr val="black"/>
                </a:solidFill>
                <a:latin typeface="Calibri" panose="020F0502020204030204"/>
                <a:ea typeface="+mn-ea"/>
                <a:cs typeface="+mn-cs"/>
              </a:rPr>
              <a:t>, J., </a:t>
            </a:r>
            <a:r>
              <a:rPr lang="en-US" sz="1050" kern="1200" dirty="0" err="1">
                <a:solidFill>
                  <a:prstClr val="black"/>
                </a:solidFill>
                <a:latin typeface="Calibri" panose="020F0502020204030204"/>
                <a:ea typeface="+mn-ea"/>
                <a:cs typeface="+mn-cs"/>
              </a:rPr>
              <a:t>Deshwar</a:t>
            </a:r>
            <a:r>
              <a:rPr lang="en-US" sz="1050" kern="1200" dirty="0">
                <a:solidFill>
                  <a:prstClr val="black"/>
                </a:solidFill>
                <a:latin typeface="Calibri" panose="020F0502020204030204"/>
                <a:ea typeface="+mn-ea"/>
                <a:cs typeface="+mn-cs"/>
              </a:rPr>
              <a:t>, A.G., Yu, K., </a:t>
            </a:r>
            <a:r>
              <a:rPr lang="en-US" sz="1050" kern="1200" dirty="0" err="1">
                <a:solidFill>
                  <a:prstClr val="black"/>
                </a:solidFill>
                <a:latin typeface="Calibri" panose="020F0502020204030204"/>
                <a:ea typeface="+mn-ea"/>
                <a:cs typeface="+mn-cs"/>
              </a:rPr>
              <a:t>Rubanova</a:t>
            </a:r>
            <a:r>
              <a:rPr lang="en-US" sz="1050" kern="1200" dirty="0">
                <a:solidFill>
                  <a:prstClr val="black"/>
                </a:solidFill>
                <a:latin typeface="Calibri" panose="020F0502020204030204"/>
                <a:ea typeface="+mn-ea"/>
                <a:cs typeface="+mn-cs"/>
              </a:rPr>
              <a:t>, Y., Macintyre, G., Vazquez-Garcia, I. and </a:t>
            </a:r>
            <a:r>
              <a:rPr lang="en-US" sz="1050" kern="1200" dirty="0" err="1">
                <a:solidFill>
                  <a:prstClr val="black"/>
                </a:solidFill>
                <a:latin typeface="Calibri" panose="020F0502020204030204"/>
                <a:ea typeface="+mn-ea"/>
                <a:cs typeface="+mn-cs"/>
              </a:rPr>
              <a:t>Kleinheinz</a:t>
            </a:r>
            <a:r>
              <a:rPr lang="en-US" sz="1050" kern="1200" dirty="0">
                <a:solidFill>
                  <a:prstClr val="black"/>
                </a:solidFill>
                <a:latin typeface="Calibri" panose="020F0502020204030204"/>
                <a:ea typeface="+mn-ea"/>
                <a:cs typeface="+mn-cs"/>
              </a:rPr>
              <a:t>, K., 2018. Portraits of genetic intra-</a:t>
            </a:r>
            <a:r>
              <a:rPr lang="en-US" sz="1050" kern="1200" dirty="0" err="1">
                <a:solidFill>
                  <a:prstClr val="black"/>
                </a:solidFill>
                <a:latin typeface="Calibri" panose="020F0502020204030204"/>
                <a:ea typeface="+mn-ea"/>
                <a:cs typeface="+mn-cs"/>
              </a:rPr>
              <a:t>tumour</a:t>
            </a:r>
            <a:r>
              <a:rPr lang="en-US" sz="1050" kern="1200" dirty="0">
                <a:solidFill>
                  <a:prstClr val="black"/>
                </a:solidFill>
                <a:latin typeface="Calibri" panose="020F0502020204030204"/>
                <a:ea typeface="+mn-ea"/>
                <a:cs typeface="+mn-cs"/>
              </a:rPr>
              <a:t> heterogeneity and </a:t>
            </a:r>
            <a:r>
              <a:rPr lang="en-US" sz="1050" kern="1200" dirty="0" err="1">
                <a:solidFill>
                  <a:prstClr val="black"/>
                </a:solidFill>
                <a:latin typeface="Calibri" panose="020F0502020204030204"/>
                <a:ea typeface="+mn-ea"/>
                <a:cs typeface="+mn-cs"/>
              </a:rPr>
              <a:t>subclonal</a:t>
            </a:r>
            <a:r>
              <a:rPr lang="en-US" sz="1050" kern="1200" dirty="0">
                <a:solidFill>
                  <a:prstClr val="black"/>
                </a:solidFill>
                <a:latin typeface="Calibri" panose="020F0502020204030204"/>
                <a:ea typeface="+mn-ea"/>
                <a:cs typeface="+mn-cs"/>
              </a:rPr>
              <a:t> selection across cancer types. </a:t>
            </a:r>
            <a:r>
              <a:rPr lang="en-US" sz="1050" i="1" kern="1200" dirty="0" err="1">
                <a:solidFill>
                  <a:prstClr val="black"/>
                </a:solidFill>
                <a:latin typeface="Calibri" panose="020F0502020204030204"/>
                <a:ea typeface="+mn-ea"/>
                <a:cs typeface="+mn-cs"/>
              </a:rPr>
              <a:t>bioRxiv</a:t>
            </a:r>
            <a:r>
              <a:rPr lang="en-US" sz="1050" kern="1200" dirty="0">
                <a:solidFill>
                  <a:prstClr val="black"/>
                </a:solidFill>
                <a:latin typeface="Calibri" panose="020F0502020204030204"/>
                <a:ea typeface="+mn-ea"/>
                <a:cs typeface="+mn-cs"/>
              </a:rPr>
              <a:t>.</a:t>
            </a:r>
          </a:p>
        </p:txBody>
      </p:sp>
      <p:pic>
        <p:nvPicPr>
          <p:cNvPr id="12" name="Picture 11"/>
          <p:cNvPicPr>
            <a:picLocks noChangeAspect="1"/>
          </p:cNvPicPr>
          <p:nvPr/>
        </p:nvPicPr>
        <p:blipFill rotWithShape="1">
          <a:blip r:embed="rId3"/>
          <a:srcRect l="71569" t="30767" r="15773" b="43366"/>
          <a:stretch/>
        </p:blipFill>
        <p:spPr>
          <a:xfrm>
            <a:off x="5618286" y="3794385"/>
            <a:ext cx="518745" cy="404447"/>
          </a:xfrm>
          <a:prstGeom prst="rect">
            <a:avLst/>
          </a:prstGeom>
        </p:spPr>
      </p:pic>
    </p:spTree>
    <p:extLst>
      <p:ext uri="{BB962C8B-B14F-4D97-AF65-F5344CB8AC3E}">
        <p14:creationId xmlns:p14="http://schemas.microsoft.com/office/powerpoint/2010/main" val="2380613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564" y="683424"/>
            <a:ext cx="8415958" cy="4882489"/>
          </a:xfrm>
        </p:spPr>
        <p:txBody>
          <a:bodyPr/>
          <a:lstStyle/>
          <a:p>
            <a:r>
              <a:rPr lang="en-US" dirty="0"/>
              <a:t>Do mutational processes have effects on fitness?</a:t>
            </a:r>
          </a:p>
          <a:p>
            <a:pPr lvl="1"/>
            <a:r>
              <a:rPr lang="en-US" sz="2100" dirty="0"/>
              <a:t>Not necessarily: primarily determine mutations in                                next generation, rather than number of offspring</a:t>
            </a:r>
          </a:p>
          <a:p>
            <a:r>
              <a:rPr lang="en-US" dirty="0"/>
              <a:t>Mutational processes may have fitness effects over multiple generations</a:t>
            </a:r>
          </a:p>
          <a:p>
            <a:endParaRPr lang="en-US" dirty="0"/>
          </a:p>
          <a:p>
            <a:endParaRPr lang="en-US" dirty="0"/>
          </a:p>
          <a:p>
            <a:endParaRPr lang="en-US" dirty="0"/>
          </a:p>
          <a:p>
            <a:endParaRPr lang="en-US" dirty="0"/>
          </a:p>
          <a:p>
            <a:endParaRPr lang="en-US" dirty="0"/>
          </a:p>
          <a:p>
            <a:endParaRPr lang="en-US" sz="3300" dirty="0"/>
          </a:p>
          <a:p>
            <a:r>
              <a:rPr lang="en-US" sz="1800" dirty="0"/>
              <a:t>We develop a framework for </a:t>
            </a:r>
            <a:r>
              <a:rPr lang="en-US" sz="1800" b="1" dirty="0"/>
              <a:t>cyclic</a:t>
            </a:r>
            <a:r>
              <a:rPr lang="en-US" sz="1800" dirty="0"/>
              <a:t> and </a:t>
            </a:r>
            <a:r>
              <a:rPr lang="en-US" sz="1800" b="1" dirty="0"/>
              <a:t>multilevel causation </a:t>
            </a:r>
            <a:r>
              <a:rPr lang="en-US" sz="1800" dirty="0"/>
              <a:t>in evolutionary processes </a:t>
            </a:r>
          </a:p>
        </p:txBody>
      </p:sp>
      <p:sp>
        <p:nvSpPr>
          <p:cNvPr id="2" name="Title 1"/>
          <p:cNvSpPr>
            <a:spLocks noGrp="1"/>
          </p:cNvSpPr>
          <p:nvPr>
            <p:ph type="title"/>
          </p:nvPr>
        </p:nvSpPr>
        <p:spPr>
          <a:xfrm>
            <a:off x="449747" y="-143595"/>
            <a:ext cx="7078428" cy="994172"/>
          </a:xfrm>
        </p:spPr>
        <p:txBody>
          <a:bodyPr/>
          <a:lstStyle/>
          <a:p>
            <a:r>
              <a:rPr lang="en-US" dirty="0"/>
              <a:t>Mutational processes and fitness</a:t>
            </a:r>
          </a:p>
        </p:txBody>
      </p:sp>
      <p:grpSp>
        <p:nvGrpSpPr>
          <p:cNvPr id="188" name="Group 187"/>
          <p:cNvGrpSpPr/>
          <p:nvPr/>
        </p:nvGrpSpPr>
        <p:grpSpPr>
          <a:xfrm>
            <a:off x="593697" y="2019436"/>
            <a:ext cx="3235349" cy="2491534"/>
            <a:chOff x="1334936" y="2944372"/>
            <a:chExt cx="4313799" cy="3322045"/>
          </a:xfrm>
        </p:grpSpPr>
        <mc:AlternateContent xmlns:mc="http://schemas.openxmlformats.org/markup-compatibility/2006" xmlns:a14="http://schemas.microsoft.com/office/drawing/2010/main">
          <mc:Choice Requires="a14">
            <p:sp>
              <p:nvSpPr>
                <p:cNvPr id="39" name="TextBox 38"/>
                <p:cNvSpPr txBox="1"/>
                <p:nvPr/>
              </p:nvSpPr>
              <p:spPr>
                <a:xfrm>
                  <a:off x="1334936" y="3904507"/>
                  <a:ext cx="504023" cy="954108"/>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350" i="1" kern="1200">
                            <a:solidFill>
                              <a:prstClr val="black"/>
                            </a:solidFill>
                            <a:latin typeface="Cambria Math" charset="0"/>
                            <a:ea typeface="+mn-ea"/>
                            <a:cs typeface="+mn-cs"/>
                          </a:rPr>
                          <m:t>   </m:t>
                        </m:r>
                        <m:r>
                          <a:rPr lang="en-US" sz="1350" i="1" kern="1200">
                            <a:solidFill>
                              <a:prstClr val="black"/>
                            </a:solidFill>
                            <a:latin typeface="Cambria Math" charset="0"/>
                            <a:ea typeface="+mn-ea"/>
                            <a:cs typeface="+mn-cs"/>
                          </a:rPr>
                          <m:t>𝑥</m:t>
                        </m:r>
                      </m:oMath>
                    </m:oMathPara>
                  </a14:m>
                  <a:endParaRPr lang="en-US" sz="135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350" i="1" kern="1200">
                            <a:solidFill>
                              <a:prstClr val="black"/>
                            </a:solidFill>
                            <a:latin typeface="Cambria Math" charset="0"/>
                            <a:ea typeface="+mn-ea"/>
                            <a:cs typeface="+mn-cs"/>
                          </a:rPr>
                          <m:t>𝑚</m:t>
                        </m:r>
                        <m:r>
                          <a:rPr lang="en-US" sz="1350" i="1" kern="1200">
                            <a:solidFill>
                              <a:prstClr val="black"/>
                            </a:solidFill>
                            <a:latin typeface="Cambria Math" charset="0"/>
                            <a:ea typeface="+mn-ea"/>
                            <a:cs typeface="+mn-cs"/>
                          </a:rPr>
                          <m:t>  </m:t>
                        </m:r>
                        <m:r>
                          <a:rPr lang="en-US" sz="1350" i="1" kern="1200">
                            <a:solidFill>
                              <a:prstClr val="black"/>
                            </a:solidFill>
                            <a:latin typeface="Cambria Math" charset="0"/>
                            <a:ea typeface="+mn-ea"/>
                            <a:cs typeface="+mn-cs"/>
                          </a:rPr>
                          <m:t>𝑤</m:t>
                        </m:r>
                      </m:oMath>
                    </m:oMathPara>
                  </a14:m>
                  <a:endParaRPr lang="en-US" sz="135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334936" y="3904507"/>
                  <a:ext cx="504023" cy="954108"/>
                </a:xfrm>
                <a:prstGeom prst="rect">
                  <a:avLst/>
                </a:prstGeom>
                <a:blipFill>
                  <a:blip r:embed="rId2"/>
                  <a:stretch>
                    <a:fillRect r="-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2230893" y="3433628"/>
                  <a:ext cx="504023" cy="954108"/>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350" i="1" kern="1200">
                            <a:solidFill>
                              <a:prstClr val="black"/>
                            </a:solidFill>
                            <a:latin typeface="Cambria Math" charset="0"/>
                            <a:ea typeface="+mn-ea"/>
                            <a:cs typeface="+mn-cs"/>
                          </a:rPr>
                          <m:t>   </m:t>
                        </m:r>
                        <m:r>
                          <a:rPr lang="en-US" sz="1350" i="1" kern="1200">
                            <a:solidFill>
                              <a:prstClr val="black"/>
                            </a:solidFill>
                            <a:latin typeface="Cambria Math" charset="0"/>
                            <a:ea typeface="+mn-ea"/>
                            <a:cs typeface="+mn-cs"/>
                          </a:rPr>
                          <m:t>𝑥</m:t>
                        </m:r>
                      </m:oMath>
                    </m:oMathPara>
                  </a14:m>
                  <a:endParaRPr lang="en-US" sz="135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350" i="1" kern="1200">
                            <a:solidFill>
                              <a:prstClr val="black"/>
                            </a:solidFill>
                            <a:latin typeface="Cambria Math" charset="0"/>
                            <a:ea typeface="+mn-ea"/>
                            <a:cs typeface="+mn-cs"/>
                          </a:rPr>
                          <m:t>𝑚</m:t>
                        </m:r>
                        <m:r>
                          <a:rPr lang="en-US" sz="1350" i="1" kern="1200">
                            <a:solidFill>
                              <a:prstClr val="black"/>
                            </a:solidFill>
                            <a:latin typeface="Cambria Math" charset="0"/>
                            <a:ea typeface="+mn-ea"/>
                            <a:cs typeface="+mn-cs"/>
                          </a:rPr>
                          <m:t>  </m:t>
                        </m:r>
                        <m:r>
                          <a:rPr lang="en-US" sz="1350" i="1" kern="1200">
                            <a:solidFill>
                              <a:prstClr val="black"/>
                            </a:solidFill>
                            <a:latin typeface="Cambria Math" charset="0"/>
                            <a:ea typeface="+mn-ea"/>
                            <a:cs typeface="+mn-cs"/>
                          </a:rPr>
                          <m:t>𝑤</m:t>
                        </m:r>
                      </m:oMath>
                    </m:oMathPara>
                  </a14:m>
                  <a:endParaRPr lang="en-US" sz="135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2230893" y="3433628"/>
                  <a:ext cx="504023" cy="954108"/>
                </a:xfrm>
                <a:prstGeom prst="rect">
                  <a:avLst/>
                </a:prstGeom>
                <a:blipFill>
                  <a:blip r:embed="rId3"/>
                  <a:stretch>
                    <a:fillRect r="-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237521" y="4446835"/>
                  <a:ext cx="504023" cy="954108"/>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350" i="1" kern="1200">
                            <a:solidFill>
                              <a:prstClr val="black"/>
                            </a:solidFill>
                            <a:latin typeface="Cambria Math" charset="0"/>
                            <a:ea typeface="+mn-ea"/>
                            <a:cs typeface="+mn-cs"/>
                          </a:rPr>
                          <m:t>   </m:t>
                        </m:r>
                        <m:r>
                          <a:rPr lang="en-US" sz="1350" i="1" kern="1200">
                            <a:solidFill>
                              <a:prstClr val="black"/>
                            </a:solidFill>
                            <a:latin typeface="Cambria Math" charset="0"/>
                            <a:ea typeface="+mn-ea"/>
                            <a:cs typeface="+mn-cs"/>
                          </a:rPr>
                          <m:t>𝑥</m:t>
                        </m:r>
                      </m:oMath>
                    </m:oMathPara>
                  </a14:m>
                  <a:endParaRPr lang="en-US" sz="135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350" i="1" kern="1200">
                            <a:solidFill>
                              <a:prstClr val="black"/>
                            </a:solidFill>
                            <a:latin typeface="Cambria Math" charset="0"/>
                            <a:ea typeface="+mn-ea"/>
                            <a:cs typeface="+mn-cs"/>
                          </a:rPr>
                          <m:t>𝑚</m:t>
                        </m:r>
                        <m:r>
                          <a:rPr lang="en-US" sz="1350" i="1" kern="1200">
                            <a:solidFill>
                              <a:prstClr val="black"/>
                            </a:solidFill>
                            <a:latin typeface="Cambria Math" charset="0"/>
                            <a:ea typeface="+mn-ea"/>
                            <a:cs typeface="+mn-cs"/>
                          </a:rPr>
                          <m:t>  </m:t>
                        </m:r>
                        <m:r>
                          <a:rPr lang="en-US" sz="1350" i="1" kern="1200">
                            <a:solidFill>
                              <a:prstClr val="black"/>
                            </a:solidFill>
                            <a:latin typeface="Cambria Math" charset="0"/>
                            <a:ea typeface="+mn-ea"/>
                            <a:cs typeface="+mn-cs"/>
                          </a:rPr>
                          <m:t>𝑤</m:t>
                        </m:r>
                      </m:oMath>
                    </m:oMathPara>
                  </a14:m>
                  <a:endParaRPr lang="en-US" sz="135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2237521" y="4446835"/>
                  <a:ext cx="504023" cy="954108"/>
                </a:xfrm>
                <a:prstGeom prst="rect">
                  <a:avLst/>
                </a:prstGeom>
                <a:blipFill>
                  <a:blip r:embed="rId4"/>
                  <a:stretch>
                    <a:fillRect r="-25806"/>
                  </a:stretch>
                </a:blipFill>
              </p:spPr>
              <p:txBody>
                <a:bodyPr/>
                <a:lstStyle/>
                <a:p>
                  <a:r>
                    <a:rPr lang="en-US">
                      <a:noFill/>
                    </a:rPr>
                    <a:t> </a:t>
                  </a:r>
                </a:p>
              </p:txBody>
            </p:sp>
          </mc:Fallback>
        </mc:AlternateContent>
        <p:sp>
          <p:nvSpPr>
            <p:cNvPr id="4" name="Oval 3"/>
            <p:cNvSpPr/>
            <p:nvPr/>
          </p:nvSpPr>
          <p:spPr>
            <a:xfrm>
              <a:off x="2285999" y="3530397"/>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5" name="Oval 4"/>
            <p:cNvSpPr/>
            <p:nvPr/>
          </p:nvSpPr>
          <p:spPr>
            <a:xfrm>
              <a:off x="1384851" y="4022040"/>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6" name="Oval 5"/>
            <p:cNvSpPr/>
            <p:nvPr/>
          </p:nvSpPr>
          <p:spPr>
            <a:xfrm>
              <a:off x="3339547" y="5077040"/>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7" name="Oval 6"/>
            <p:cNvSpPr/>
            <p:nvPr/>
          </p:nvSpPr>
          <p:spPr>
            <a:xfrm>
              <a:off x="2285999" y="4562792"/>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8" name="Oval 7"/>
            <p:cNvSpPr/>
            <p:nvPr/>
          </p:nvSpPr>
          <p:spPr>
            <a:xfrm>
              <a:off x="3339547" y="4337505"/>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9" name="Oval 8"/>
            <p:cNvSpPr/>
            <p:nvPr/>
          </p:nvSpPr>
          <p:spPr>
            <a:xfrm>
              <a:off x="3339547" y="3130175"/>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0" name="Oval 9"/>
            <p:cNvSpPr/>
            <p:nvPr/>
          </p:nvSpPr>
          <p:spPr>
            <a:xfrm>
              <a:off x="4237380" y="3880305"/>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1" name="Oval 10"/>
            <p:cNvSpPr/>
            <p:nvPr/>
          </p:nvSpPr>
          <p:spPr>
            <a:xfrm>
              <a:off x="4240695" y="4578632"/>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2" name="Oval 11"/>
            <p:cNvSpPr/>
            <p:nvPr/>
          </p:nvSpPr>
          <p:spPr>
            <a:xfrm>
              <a:off x="4240695" y="5372725"/>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3" name="Oval 12"/>
            <p:cNvSpPr/>
            <p:nvPr/>
          </p:nvSpPr>
          <p:spPr>
            <a:xfrm>
              <a:off x="4237380" y="3031822"/>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4" name="Oval 13"/>
            <p:cNvSpPr/>
            <p:nvPr/>
          </p:nvSpPr>
          <p:spPr>
            <a:xfrm>
              <a:off x="5092142" y="2944372"/>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5" name="Oval 14"/>
            <p:cNvSpPr/>
            <p:nvPr/>
          </p:nvSpPr>
          <p:spPr>
            <a:xfrm>
              <a:off x="5092142" y="3741157"/>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6" name="Oval 15"/>
            <p:cNvSpPr/>
            <p:nvPr/>
          </p:nvSpPr>
          <p:spPr>
            <a:xfrm>
              <a:off x="5092143" y="4368049"/>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7" name="Oval 16"/>
            <p:cNvSpPr/>
            <p:nvPr/>
          </p:nvSpPr>
          <p:spPr>
            <a:xfrm>
              <a:off x="5092142" y="5038937"/>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8" name="Oval 17"/>
            <p:cNvSpPr/>
            <p:nvPr/>
          </p:nvSpPr>
          <p:spPr>
            <a:xfrm>
              <a:off x="5092142" y="5709825"/>
              <a:ext cx="556592"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cxnSp>
          <p:nvCxnSpPr>
            <p:cNvPr id="46" name="Straight Arrow Connector 45"/>
            <p:cNvCxnSpPr>
              <a:stCxn id="5" idx="7"/>
              <a:endCxn id="4" idx="2"/>
            </p:cNvCxnSpPr>
            <p:nvPr/>
          </p:nvCxnSpPr>
          <p:spPr>
            <a:xfrm flipV="1">
              <a:off x="1859932" y="3808693"/>
              <a:ext cx="426067" cy="2948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 idx="5"/>
              <a:endCxn id="7" idx="2"/>
            </p:cNvCxnSpPr>
            <p:nvPr/>
          </p:nvCxnSpPr>
          <p:spPr>
            <a:xfrm>
              <a:off x="1859932" y="4497121"/>
              <a:ext cx="426067" cy="3439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 idx="7"/>
              <a:endCxn id="9" idx="2"/>
            </p:cNvCxnSpPr>
            <p:nvPr/>
          </p:nvCxnSpPr>
          <p:spPr>
            <a:xfrm flipV="1">
              <a:off x="2761080" y="3408471"/>
              <a:ext cx="578467" cy="203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9" idx="6"/>
              <a:endCxn id="13" idx="2"/>
            </p:cNvCxnSpPr>
            <p:nvPr/>
          </p:nvCxnSpPr>
          <p:spPr>
            <a:xfrm flipV="1">
              <a:off x="3896139" y="3310118"/>
              <a:ext cx="341241" cy="983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3" idx="6"/>
              <a:endCxn id="14" idx="2"/>
            </p:cNvCxnSpPr>
            <p:nvPr/>
          </p:nvCxnSpPr>
          <p:spPr>
            <a:xfrm flipV="1">
              <a:off x="4793972" y="3222668"/>
              <a:ext cx="298170" cy="87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7" idx="6"/>
              <a:endCxn id="8" idx="2"/>
            </p:cNvCxnSpPr>
            <p:nvPr/>
          </p:nvCxnSpPr>
          <p:spPr>
            <a:xfrm flipV="1">
              <a:off x="2842591" y="4615801"/>
              <a:ext cx="496956" cy="225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 idx="5"/>
              <a:endCxn id="6" idx="2"/>
            </p:cNvCxnSpPr>
            <p:nvPr/>
          </p:nvCxnSpPr>
          <p:spPr>
            <a:xfrm>
              <a:off x="2761080" y="5037873"/>
              <a:ext cx="578467" cy="3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 idx="7"/>
              <a:endCxn id="10" idx="2"/>
            </p:cNvCxnSpPr>
            <p:nvPr/>
          </p:nvCxnSpPr>
          <p:spPr>
            <a:xfrm flipV="1">
              <a:off x="3814628" y="4158601"/>
              <a:ext cx="422752" cy="2604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0" idx="6"/>
              <a:endCxn id="15" idx="2"/>
            </p:cNvCxnSpPr>
            <p:nvPr/>
          </p:nvCxnSpPr>
          <p:spPr>
            <a:xfrm flipV="1">
              <a:off x="4793972" y="4019453"/>
              <a:ext cx="298170" cy="139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0" idx="5"/>
              <a:endCxn id="16" idx="2"/>
            </p:cNvCxnSpPr>
            <p:nvPr/>
          </p:nvCxnSpPr>
          <p:spPr>
            <a:xfrm>
              <a:off x="4712461" y="4355386"/>
              <a:ext cx="379682" cy="290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8" idx="6"/>
              <a:endCxn id="11" idx="2"/>
            </p:cNvCxnSpPr>
            <p:nvPr/>
          </p:nvCxnSpPr>
          <p:spPr>
            <a:xfrm>
              <a:off x="3896139" y="4615801"/>
              <a:ext cx="344556" cy="241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1" idx="5"/>
              <a:endCxn id="17" idx="2"/>
            </p:cNvCxnSpPr>
            <p:nvPr/>
          </p:nvCxnSpPr>
          <p:spPr>
            <a:xfrm>
              <a:off x="4715776" y="5053713"/>
              <a:ext cx="376366" cy="263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6" idx="5"/>
              <a:endCxn id="12" idx="2"/>
            </p:cNvCxnSpPr>
            <p:nvPr/>
          </p:nvCxnSpPr>
          <p:spPr>
            <a:xfrm>
              <a:off x="3814628" y="5552121"/>
              <a:ext cx="426067" cy="98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2" idx="5"/>
              <a:endCxn id="18" idx="2"/>
            </p:cNvCxnSpPr>
            <p:nvPr/>
          </p:nvCxnSpPr>
          <p:spPr>
            <a:xfrm>
              <a:off x="4715776" y="5847806"/>
              <a:ext cx="376366" cy="140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a:off x="1551518" y="4185675"/>
              <a:ext cx="59832"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1680930" y="4185675"/>
              <a:ext cx="32730"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2472545" y="3728474"/>
              <a:ext cx="59832"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2601957" y="3728474"/>
              <a:ext cx="32730"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a:off x="2465921" y="4729013"/>
              <a:ext cx="59832"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2595333" y="4729013"/>
              <a:ext cx="32730"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a:off x="4991599" y="2019436"/>
            <a:ext cx="3592661" cy="2491534"/>
            <a:chOff x="6138630" y="2944372"/>
            <a:chExt cx="4790214" cy="3322045"/>
          </a:xfrm>
        </p:grpSpPr>
        <p:sp>
          <p:nvSpPr>
            <p:cNvPr id="33" name="Oval 32"/>
            <p:cNvSpPr/>
            <p:nvPr/>
          </p:nvSpPr>
          <p:spPr>
            <a:xfrm>
              <a:off x="10101457" y="5709825"/>
              <a:ext cx="827386"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grpSp>
          <p:nvGrpSpPr>
            <p:cNvPr id="187" name="Group 186"/>
            <p:cNvGrpSpPr/>
            <p:nvPr/>
          </p:nvGrpSpPr>
          <p:grpSpPr>
            <a:xfrm>
              <a:off x="6138630" y="2944372"/>
              <a:ext cx="4790214" cy="3079113"/>
              <a:chOff x="6138630" y="2944372"/>
              <a:chExt cx="4790214" cy="3079113"/>
            </a:xfrm>
          </p:grpSpPr>
          <mc:AlternateContent xmlns:mc="http://schemas.openxmlformats.org/markup-compatibility/2006" xmlns:a14="http://schemas.microsoft.com/office/drawing/2010/main">
            <mc:Choice Requires="a14">
              <p:sp>
                <p:nvSpPr>
                  <p:cNvPr id="42" name="TextBox 41"/>
                  <p:cNvSpPr txBox="1"/>
                  <p:nvPr/>
                </p:nvSpPr>
                <p:spPr>
                  <a:xfrm>
                    <a:off x="6857989" y="3795348"/>
                    <a:ext cx="504023" cy="1138773"/>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𝑥</m:t>
                          </m:r>
                        </m:oMath>
                      </m:oMathPara>
                    </a14:m>
                    <a:endParaRPr lang="en-US" sz="180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𝑚</m:t>
                          </m:r>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𝑤</m:t>
                          </m:r>
                        </m:oMath>
                      </m:oMathPara>
                    </a14:m>
                    <a:endParaRPr lang="en-US" sz="180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6857989" y="3795348"/>
                    <a:ext cx="504023" cy="1138773"/>
                  </a:xfrm>
                  <a:prstGeom prst="rect">
                    <a:avLst/>
                  </a:prstGeom>
                  <a:blipFill>
                    <a:blip r:embed="rId5"/>
                    <a:stretch>
                      <a:fillRect l="-6667" r="-7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8608695" y="2967520"/>
                    <a:ext cx="504023" cy="1138773"/>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𝑥</m:t>
                          </m:r>
                        </m:oMath>
                      </m:oMathPara>
                    </a14:m>
                    <a:endParaRPr lang="en-US" sz="180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𝑚</m:t>
                          </m:r>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𝑤</m:t>
                          </m:r>
                        </m:oMath>
                      </m:oMathPara>
                    </a14:m>
                    <a:endParaRPr lang="en-US" sz="180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8608695" y="2967520"/>
                    <a:ext cx="504023" cy="1138773"/>
                  </a:xfrm>
                  <a:prstGeom prst="rect">
                    <a:avLst/>
                  </a:prstGeom>
                  <a:blipFill>
                    <a:blip r:embed="rId6"/>
                    <a:stretch>
                      <a:fillRect l="-6452" r="-67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8801978" y="3981035"/>
                    <a:ext cx="504023" cy="1138773"/>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𝑥</m:t>
                          </m:r>
                        </m:oMath>
                      </m:oMathPara>
                    </a14:m>
                    <a:endParaRPr lang="en-US" sz="180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𝑚</m:t>
                          </m:r>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𝑤</m:t>
                          </m:r>
                        </m:oMath>
                      </m:oMathPara>
                    </a14:m>
                    <a:endParaRPr lang="en-US" sz="180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8801978" y="3981035"/>
                    <a:ext cx="504023" cy="1138773"/>
                  </a:xfrm>
                  <a:prstGeom prst="rect">
                    <a:avLst/>
                  </a:prstGeom>
                  <a:blipFill>
                    <a:blip r:embed="rId7"/>
                    <a:stretch>
                      <a:fillRect l="-3226" r="-70968"/>
                    </a:stretch>
                  </a:blipFill>
                </p:spPr>
                <p:txBody>
                  <a:bodyPr/>
                  <a:lstStyle/>
                  <a:p>
                    <a:r>
                      <a:rPr lang="en-US">
                        <a:noFill/>
                      </a:rPr>
                      <a:t> </a:t>
                    </a:r>
                  </a:p>
                </p:txBody>
              </p:sp>
            </mc:Fallback>
          </mc:AlternateContent>
          <p:sp>
            <p:nvSpPr>
              <p:cNvPr id="34" name="Freeform 33"/>
              <p:cNvSpPr/>
              <p:nvPr/>
            </p:nvSpPr>
            <p:spPr>
              <a:xfrm>
                <a:off x="6138630" y="3395370"/>
                <a:ext cx="1869630" cy="1880689"/>
              </a:xfrm>
              <a:custGeom>
                <a:avLst/>
                <a:gdLst>
                  <a:gd name="connsiteX0" fmla="*/ 169405 w 1869630"/>
                  <a:gd name="connsiteY0" fmla="*/ 646549 h 1880689"/>
                  <a:gd name="connsiteX1" fmla="*/ 142900 w 1869630"/>
                  <a:gd name="connsiteY1" fmla="*/ 1123627 h 1880689"/>
                  <a:gd name="connsiteX2" fmla="*/ 1388605 w 1869630"/>
                  <a:gd name="connsiteY2" fmla="*/ 1839244 h 1880689"/>
                  <a:gd name="connsiteX3" fmla="*/ 1786170 w 1869630"/>
                  <a:gd name="connsiteY3" fmla="*/ 1640462 h 1880689"/>
                  <a:gd name="connsiteX4" fmla="*/ 1839179 w 1869630"/>
                  <a:gd name="connsiteY4" fmla="*/ 368253 h 1880689"/>
                  <a:gd name="connsiteX5" fmla="*/ 1415109 w 1869630"/>
                  <a:gd name="connsiteY5" fmla="*/ 10444 h 1880689"/>
                  <a:gd name="connsiteX6" fmla="*/ 169405 w 1869630"/>
                  <a:gd name="connsiteY6" fmla="*/ 646549 h 188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9630" h="1880689">
                    <a:moveTo>
                      <a:pt x="169405" y="646549"/>
                    </a:moveTo>
                    <a:cubicBezTo>
                      <a:pt x="-42630" y="832080"/>
                      <a:pt x="-60300" y="924845"/>
                      <a:pt x="142900" y="1123627"/>
                    </a:cubicBezTo>
                    <a:cubicBezTo>
                      <a:pt x="346100" y="1322409"/>
                      <a:pt x="1114727" y="1753105"/>
                      <a:pt x="1388605" y="1839244"/>
                    </a:cubicBezTo>
                    <a:cubicBezTo>
                      <a:pt x="1662483" y="1925383"/>
                      <a:pt x="1711074" y="1885627"/>
                      <a:pt x="1786170" y="1640462"/>
                    </a:cubicBezTo>
                    <a:cubicBezTo>
                      <a:pt x="1861266" y="1395297"/>
                      <a:pt x="1901023" y="639923"/>
                      <a:pt x="1839179" y="368253"/>
                    </a:cubicBezTo>
                    <a:cubicBezTo>
                      <a:pt x="1777336" y="96583"/>
                      <a:pt x="1695613" y="-40356"/>
                      <a:pt x="1415109" y="10444"/>
                    </a:cubicBezTo>
                    <a:cubicBezTo>
                      <a:pt x="1134605" y="61244"/>
                      <a:pt x="381440" y="461018"/>
                      <a:pt x="169405" y="646549"/>
                    </a:cubicBezTo>
                    <a:close/>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35" name="Freeform 34"/>
              <p:cNvSpPr/>
              <p:nvPr/>
            </p:nvSpPr>
            <p:spPr>
              <a:xfrm>
                <a:off x="8237793" y="2956898"/>
                <a:ext cx="1682148" cy="899677"/>
              </a:xfrm>
              <a:custGeom>
                <a:avLst/>
                <a:gdLst>
                  <a:gd name="connsiteX0" fmla="*/ 5059 w 1682148"/>
                  <a:gd name="connsiteY0" fmla="*/ 568186 h 899677"/>
                  <a:gd name="connsiteX1" fmla="*/ 111077 w 1682148"/>
                  <a:gd name="connsiteY1" fmla="*/ 859734 h 899677"/>
                  <a:gd name="connsiteX2" fmla="*/ 654416 w 1682148"/>
                  <a:gd name="connsiteY2" fmla="*/ 872986 h 899677"/>
                  <a:gd name="connsiteX3" fmla="*/ 1555564 w 1682148"/>
                  <a:gd name="connsiteY3" fmla="*/ 634447 h 899677"/>
                  <a:gd name="connsiteX4" fmla="*/ 1661581 w 1682148"/>
                  <a:gd name="connsiteY4" fmla="*/ 223629 h 899677"/>
                  <a:gd name="connsiteX5" fmla="*/ 1423042 w 1682148"/>
                  <a:gd name="connsiteY5" fmla="*/ 24847 h 899677"/>
                  <a:gd name="connsiteX6" fmla="*/ 1118242 w 1682148"/>
                  <a:gd name="connsiteY6" fmla="*/ 24847 h 899677"/>
                  <a:gd name="connsiteX7" fmla="*/ 137581 w 1682148"/>
                  <a:gd name="connsiteY7" fmla="*/ 223629 h 899677"/>
                  <a:gd name="connsiteX8" fmla="*/ 5059 w 1682148"/>
                  <a:gd name="connsiteY8" fmla="*/ 568186 h 89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148" h="899677">
                    <a:moveTo>
                      <a:pt x="5059" y="568186"/>
                    </a:moveTo>
                    <a:cubicBezTo>
                      <a:pt x="642" y="674203"/>
                      <a:pt x="2851" y="808934"/>
                      <a:pt x="111077" y="859734"/>
                    </a:cubicBezTo>
                    <a:cubicBezTo>
                      <a:pt x="219303" y="910534"/>
                      <a:pt x="413668" y="910534"/>
                      <a:pt x="654416" y="872986"/>
                    </a:cubicBezTo>
                    <a:cubicBezTo>
                      <a:pt x="895164" y="835438"/>
                      <a:pt x="1387703" y="742673"/>
                      <a:pt x="1555564" y="634447"/>
                    </a:cubicBezTo>
                    <a:cubicBezTo>
                      <a:pt x="1723425" y="526221"/>
                      <a:pt x="1683668" y="325229"/>
                      <a:pt x="1661581" y="223629"/>
                    </a:cubicBezTo>
                    <a:cubicBezTo>
                      <a:pt x="1639494" y="122029"/>
                      <a:pt x="1513598" y="57977"/>
                      <a:pt x="1423042" y="24847"/>
                    </a:cubicBezTo>
                    <a:cubicBezTo>
                      <a:pt x="1332486" y="-8283"/>
                      <a:pt x="1332485" y="-8283"/>
                      <a:pt x="1118242" y="24847"/>
                    </a:cubicBezTo>
                    <a:cubicBezTo>
                      <a:pt x="903999" y="57977"/>
                      <a:pt x="323112" y="128655"/>
                      <a:pt x="137581" y="223629"/>
                    </a:cubicBezTo>
                    <a:cubicBezTo>
                      <a:pt x="-47950" y="318603"/>
                      <a:pt x="9476" y="462169"/>
                      <a:pt x="5059" y="568186"/>
                    </a:cubicBezTo>
                    <a:close/>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37" name="Freeform 36"/>
              <p:cNvSpPr/>
              <p:nvPr/>
            </p:nvSpPr>
            <p:spPr>
              <a:xfrm>
                <a:off x="8239993" y="3739543"/>
                <a:ext cx="1668181" cy="1442507"/>
              </a:xfrm>
              <a:custGeom>
                <a:avLst/>
                <a:gdLst>
                  <a:gd name="connsiteX0" fmla="*/ 2859 w 1668181"/>
                  <a:gd name="connsiteY0" fmla="*/ 819211 h 1442507"/>
                  <a:gd name="connsiteX1" fmla="*/ 95624 w 1668181"/>
                  <a:gd name="connsiteY1" fmla="*/ 1097506 h 1442507"/>
                  <a:gd name="connsiteX2" fmla="*/ 440181 w 1668181"/>
                  <a:gd name="connsiteY2" fmla="*/ 1216776 h 1442507"/>
                  <a:gd name="connsiteX3" fmla="*/ 1301572 w 1668181"/>
                  <a:gd name="connsiteY3" fmla="*/ 1442063 h 1442507"/>
                  <a:gd name="connsiteX4" fmla="*/ 1632877 w 1668181"/>
                  <a:gd name="connsiteY4" fmla="*/ 1230028 h 1442507"/>
                  <a:gd name="connsiteX5" fmla="*/ 1606372 w 1668181"/>
                  <a:gd name="connsiteY5" fmla="*/ 143350 h 1442507"/>
                  <a:gd name="connsiteX6" fmla="*/ 1169050 w 1668181"/>
                  <a:gd name="connsiteY6" fmla="*/ 50585 h 1442507"/>
                  <a:gd name="connsiteX7" fmla="*/ 175137 w 1668181"/>
                  <a:gd name="connsiteY7" fmla="*/ 501159 h 1442507"/>
                  <a:gd name="connsiteX8" fmla="*/ 2859 w 1668181"/>
                  <a:gd name="connsiteY8" fmla="*/ 819211 h 14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181" h="1442507">
                    <a:moveTo>
                      <a:pt x="2859" y="819211"/>
                    </a:moveTo>
                    <a:cubicBezTo>
                      <a:pt x="-10393" y="918602"/>
                      <a:pt x="22737" y="1031245"/>
                      <a:pt x="95624" y="1097506"/>
                    </a:cubicBezTo>
                    <a:cubicBezTo>
                      <a:pt x="168511" y="1163767"/>
                      <a:pt x="239190" y="1159350"/>
                      <a:pt x="440181" y="1216776"/>
                    </a:cubicBezTo>
                    <a:cubicBezTo>
                      <a:pt x="641172" y="1274202"/>
                      <a:pt x="1102789" y="1439854"/>
                      <a:pt x="1301572" y="1442063"/>
                    </a:cubicBezTo>
                    <a:cubicBezTo>
                      <a:pt x="1500355" y="1444272"/>
                      <a:pt x="1582077" y="1446480"/>
                      <a:pt x="1632877" y="1230028"/>
                    </a:cubicBezTo>
                    <a:cubicBezTo>
                      <a:pt x="1683677" y="1013576"/>
                      <a:pt x="1683677" y="339924"/>
                      <a:pt x="1606372" y="143350"/>
                    </a:cubicBezTo>
                    <a:cubicBezTo>
                      <a:pt x="1529068" y="-53224"/>
                      <a:pt x="1407589" y="-9050"/>
                      <a:pt x="1169050" y="50585"/>
                    </a:cubicBezTo>
                    <a:cubicBezTo>
                      <a:pt x="930511" y="110220"/>
                      <a:pt x="365085" y="370846"/>
                      <a:pt x="175137" y="501159"/>
                    </a:cubicBezTo>
                    <a:cubicBezTo>
                      <a:pt x="-14811" y="631472"/>
                      <a:pt x="16111" y="719820"/>
                      <a:pt x="2859" y="819211"/>
                    </a:cubicBezTo>
                    <a:close/>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38" name="Freeform 37"/>
              <p:cNvSpPr/>
              <p:nvPr/>
            </p:nvSpPr>
            <p:spPr>
              <a:xfrm>
                <a:off x="8237297" y="5020836"/>
                <a:ext cx="1700041" cy="1002649"/>
              </a:xfrm>
              <a:custGeom>
                <a:avLst/>
                <a:gdLst>
                  <a:gd name="connsiteX0" fmla="*/ 32060 w 1700041"/>
                  <a:gd name="connsiteY0" fmla="*/ 399309 h 1002649"/>
                  <a:gd name="connsiteX1" fmla="*/ 98320 w 1700041"/>
                  <a:gd name="connsiteY1" fmla="*/ 598091 h 1002649"/>
                  <a:gd name="connsiteX2" fmla="*/ 350112 w 1700041"/>
                  <a:gd name="connsiteY2" fmla="*/ 717361 h 1002649"/>
                  <a:gd name="connsiteX3" fmla="*/ 1264512 w 1700041"/>
                  <a:gd name="connsiteY3" fmla="*/ 995657 h 1002649"/>
                  <a:gd name="connsiteX4" fmla="*/ 1622320 w 1700041"/>
                  <a:gd name="connsiteY4" fmla="*/ 876387 h 1002649"/>
                  <a:gd name="connsiteX5" fmla="*/ 1648825 w 1700041"/>
                  <a:gd name="connsiteY5" fmla="*/ 425813 h 1002649"/>
                  <a:gd name="connsiteX6" fmla="*/ 1039225 w 1700041"/>
                  <a:gd name="connsiteY6" fmla="*/ 240283 h 1002649"/>
                  <a:gd name="connsiteX7" fmla="*/ 416373 w 1700041"/>
                  <a:gd name="connsiteY7" fmla="*/ 1743 h 1002649"/>
                  <a:gd name="connsiteX8" fmla="*/ 32060 w 1700041"/>
                  <a:gd name="connsiteY8" fmla="*/ 147517 h 1002649"/>
                  <a:gd name="connsiteX9" fmla="*/ 32060 w 1700041"/>
                  <a:gd name="connsiteY9" fmla="*/ 399309 h 100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0041" h="1002649">
                    <a:moveTo>
                      <a:pt x="32060" y="399309"/>
                    </a:moveTo>
                    <a:cubicBezTo>
                      <a:pt x="43103" y="474405"/>
                      <a:pt x="45311" y="545082"/>
                      <a:pt x="98320" y="598091"/>
                    </a:cubicBezTo>
                    <a:cubicBezTo>
                      <a:pt x="151329" y="651100"/>
                      <a:pt x="155747" y="651100"/>
                      <a:pt x="350112" y="717361"/>
                    </a:cubicBezTo>
                    <a:cubicBezTo>
                      <a:pt x="544477" y="783622"/>
                      <a:pt x="1052477" y="969153"/>
                      <a:pt x="1264512" y="995657"/>
                    </a:cubicBezTo>
                    <a:cubicBezTo>
                      <a:pt x="1476547" y="1022161"/>
                      <a:pt x="1558268" y="971361"/>
                      <a:pt x="1622320" y="876387"/>
                    </a:cubicBezTo>
                    <a:cubicBezTo>
                      <a:pt x="1686372" y="781413"/>
                      <a:pt x="1746007" y="531830"/>
                      <a:pt x="1648825" y="425813"/>
                    </a:cubicBezTo>
                    <a:cubicBezTo>
                      <a:pt x="1551643" y="319796"/>
                      <a:pt x="1244634" y="310961"/>
                      <a:pt x="1039225" y="240283"/>
                    </a:cubicBezTo>
                    <a:cubicBezTo>
                      <a:pt x="833816" y="169605"/>
                      <a:pt x="584234" y="17204"/>
                      <a:pt x="416373" y="1743"/>
                    </a:cubicBezTo>
                    <a:cubicBezTo>
                      <a:pt x="248512" y="-13718"/>
                      <a:pt x="98321" y="76839"/>
                      <a:pt x="32060" y="147517"/>
                    </a:cubicBezTo>
                    <a:cubicBezTo>
                      <a:pt x="-34201" y="218195"/>
                      <a:pt x="21017" y="324213"/>
                      <a:pt x="32060" y="399309"/>
                    </a:cubicBezTo>
                    <a:close/>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29" name="Oval 28"/>
              <p:cNvSpPr/>
              <p:nvPr/>
            </p:nvSpPr>
            <p:spPr>
              <a:xfrm>
                <a:off x="10101457" y="2944372"/>
                <a:ext cx="827386"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30" name="Oval 29"/>
              <p:cNvSpPr/>
              <p:nvPr/>
            </p:nvSpPr>
            <p:spPr>
              <a:xfrm>
                <a:off x="10101457" y="3741157"/>
                <a:ext cx="827386"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31" name="Oval 30"/>
              <p:cNvSpPr/>
              <p:nvPr/>
            </p:nvSpPr>
            <p:spPr>
              <a:xfrm>
                <a:off x="10101458" y="4368049"/>
                <a:ext cx="827386"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32" name="Oval 31"/>
              <p:cNvSpPr/>
              <p:nvPr/>
            </p:nvSpPr>
            <p:spPr>
              <a:xfrm>
                <a:off x="10101457" y="5038937"/>
                <a:ext cx="827386" cy="5565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cxnSp>
            <p:nvCxnSpPr>
              <p:cNvPr id="98" name="Straight Arrow Connector 97"/>
              <p:cNvCxnSpPr>
                <a:stCxn id="34" idx="4"/>
                <a:endCxn id="35" idx="0"/>
              </p:cNvCxnSpPr>
              <p:nvPr/>
            </p:nvCxnSpPr>
            <p:spPr>
              <a:xfrm flipV="1">
                <a:off x="7977809" y="3525084"/>
                <a:ext cx="265043" cy="238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37" idx="0"/>
              </p:cNvCxnSpPr>
              <p:nvPr/>
            </p:nvCxnSpPr>
            <p:spPr>
              <a:xfrm>
                <a:off x="7977809" y="4546268"/>
                <a:ext cx="265043" cy="124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34" idx="3"/>
                <a:endCxn id="38" idx="8"/>
              </p:cNvCxnSpPr>
              <p:nvPr/>
            </p:nvCxnSpPr>
            <p:spPr>
              <a:xfrm>
                <a:off x="7924800" y="5035832"/>
                <a:ext cx="344557" cy="1325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35" idx="4"/>
                <a:endCxn id="29" idx="2"/>
              </p:cNvCxnSpPr>
              <p:nvPr/>
            </p:nvCxnSpPr>
            <p:spPr>
              <a:xfrm>
                <a:off x="9899374" y="3180527"/>
                <a:ext cx="202083" cy="42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30" idx="2"/>
              </p:cNvCxnSpPr>
              <p:nvPr/>
            </p:nvCxnSpPr>
            <p:spPr>
              <a:xfrm flipV="1">
                <a:off x="9897915" y="4019453"/>
                <a:ext cx="203542" cy="1205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endCxn id="31" idx="2"/>
              </p:cNvCxnSpPr>
              <p:nvPr/>
            </p:nvCxnSpPr>
            <p:spPr>
              <a:xfrm>
                <a:off x="9897915" y="4615801"/>
                <a:ext cx="203543" cy="305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37" idx="4"/>
                <a:endCxn id="32" idx="2"/>
              </p:cNvCxnSpPr>
              <p:nvPr/>
            </p:nvCxnSpPr>
            <p:spPr>
              <a:xfrm>
                <a:off x="9872870" y="4969571"/>
                <a:ext cx="228587" cy="3476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38" idx="4"/>
                <a:endCxn id="33" idx="2"/>
              </p:cNvCxnSpPr>
              <p:nvPr/>
            </p:nvCxnSpPr>
            <p:spPr>
              <a:xfrm>
                <a:off x="9859617" y="5897223"/>
                <a:ext cx="241840" cy="908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H="1">
                <a:off x="7064393" y="4172423"/>
                <a:ext cx="117973" cy="163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7251150" y="4159171"/>
                <a:ext cx="110862" cy="163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7192713" y="4402354"/>
                <a:ext cx="18288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a:off x="8833555" y="3344162"/>
                <a:ext cx="117973" cy="163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9020312" y="3330910"/>
                <a:ext cx="110862" cy="163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8961875" y="3574093"/>
                <a:ext cx="18288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H="1">
                <a:off x="9012459" y="4357955"/>
                <a:ext cx="117973" cy="163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9199216" y="4344703"/>
                <a:ext cx="110862" cy="1636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V="1">
                <a:off x="9140779" y="4587886"/>
                <a:ext cx="18288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83" name="Group 182"/>
          <p:cNvGrpSpPr/>
          <p:nvPr/>
        </p:nvGrpSpPr>
        <p:grpSpPr>
          <a:xfrm>
            <a:off x="6694740" y="228567"/>
            <a:ext cx="1952303" cy="1510917"/>
            <a:chOff x="8873311" y="384267"/>
            <a:chExt cx="2603071" cy="2014557"/>
          </a:xfrm>
        </p:grpSpPr>
        <p:sp>
          <p:nvSpPr>
            <p:cNvPr id="152" name="Oval 151"/>
            <p:cNvSpPr/>
            <p:nvPr/>
          </p:nvSpPr>
          <p:spPr>
            <a:xfrm>
              <a:off x="9087317" y="1033031"/>
              <a:ext cx="850021" cy="8503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53" name="Oval 152"/>
            <p:cNvSpPr/>
            <p:nvPr/>
          </p:nvSpPr>
          <p:spPr>
            <a:xfrm>
              <a:off x="10482940" y="1028266"/>
              <a:ext cx="850021" cy="850392"/>
            </a:xfrm>
            <a:prstGeom prst="ellipse">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54" name="TextBox 153"/>
                <p:cNvSpPr txBox="1"/>
                <p:nvPr/>
              </p:nvSpPr>
              <p:spPr>
                <a:xfrm>
                  <a:off x="9115316" y="967012"/>
                  <a:ext cx="504023" cy="1138774"/>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𝑥</m:t>
                        </m:r>
                      </m:oMath>
                    </m:oMathPara>
                  </a14:m>
                  <a:endParaRPr lang="en-US" sz="180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𝑚</m:t>
                        </m:r>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𝑤</m:t>
                        </m:r>
                      </m:oMath>
                    </m:oMathPara>
                  </a14:m>
                  <a:endParaRPr lang="en-US" sz="180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9115316" y="967012"/>
                  <a:ext cx="504023" cy="1138774"/>
                </a:xfrm>
                <a:prstGeom prst="rect">
                  <a:avLst/>
                </a:prstGeom>
                <a:blipFill>
                  <a:blip r:embed="rId8"/>
                  <a:stretch>
                    <a:fillRect l="-3226" r="-7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p:cNvSpPr txBox="1"/>
                <p:nvPr/>
              </p:nvSpPr>
              <p:spPr>
                <a:xfrm>
                  <a:off x="10509171" y="968220"/>
                  <a:ext cx="504023" cy="1138774"/>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𝑥</m:t>
                        </m:r>
                      </m:oMath>
                    </m:oMathPara>
                  </a14:m>
                  <a:endParaRPr lang="en-US" sz="1800" kern="1200" dirty="0">
                    <a:solidFill>
                      <a:prstClr val="black"/>
                    </a:solidFill>
                    <a:latin typeface="Calibri" panose="020F0502020204030204"/>
                    <a:ea typeface="+mn-ea"/>
                    <a:cs typeface="+mn-cs"/>
                  </a:endParaRPr>
                </a:p>
                <a:p>
                  <a:pP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𝑚</m:t>
                        </m:r>
                        <m:r>
                          <a:rPr lang="en-US" sz="1800" i="1" kern="1200">
                            <a:solidFill>
                              <a:prstClr val="black"/>
                            </a:solidFill>
                            <a:latin typeface="Cambria Math" charset="0"/>
                            <a:ea typeface="+mn-ea"/>
                            <a:cs typeface="+mn-cs"/>
                          </a:rPr>
                          <m:t>   </m:t>
                        </m:r>
                        <m:r>
                          <a:rPr lang="en-US" sz="1800" i="1" kern="1200">
                            <a:solidFill>
                              <a:prstClr val="black"/>
                            </a:solidFill>
                            <a:latin typeface="Cambria Math" charset="0"/>
                            <a:ea typeface="+mn-ea"/>
                            <a:cs typeface="+mn-cs"/>
                          </a:rPr>
                          <m:t>𝑤</m:t>
                        </m:r>
                      </m:oMath>
                    </m:oMathPara>
                  </a14:m>
                  <a:endParaRPr lang="en-US" sz="180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155" name="TextBox 154"/>
                <p:cNvSpPr txBox="1">
                  <a:spLocks noRot="1" noChangeAspect="1" noMove="1" noResize="1" noEditPoints="1" noAdjustHandles="1" noChangeArrowheads="1" noChangeShapeType="1" noTextEdit="1"/>
                </p:cNvSpPr>
                <p:nvPr/>
              </p:nvSpPr>
              <p:spPr>
                <a:xfrm>
                  <a:off x="10509171" y="968220"/>
                  <a:ext cx="504023" cy="1138774"/>
                </a:xfrm>
                <a:prstGeom prst="rect">
                  <a:avLst/>
                </a:prstGeom>
                <a:blipFill>
                  <a:blip r:embed="rId9"/>
                  <a:stretch>
                    <a:fillRect l="-10000" r="-70000"/>
                  </a:stretch>
                </a:blipFill>
              </p:spPr>
              <p:txBody>
                <a:bodyPr/>
                <a:lstStyle/>
                <a:p>
                  <a:r>
                    <a:rPr lang="en-US">
                      <a:noFill/>
                    </a:rPr>
                    <a:t> </a:t>
                  </a:r>
                </a:p>
              </p:txBody>
            </p:sp>
          </mc:Fallback>
        </mc:AlternateContent>
        <p:cxnSp>
          <p:nvCxnSpPr>
            <p:cNvPr id="156" name="Straight Arrow Connector 155"/>
            <p:cNvCxnSpPr/>
            <p:nvPr/>
          </p:nvCxnSpPr>
          <p:spPr>
            <a:xfrm flipH="1">
              <a:off x="9327365" y="1311965"/>
              <a:ext cx="132163" cy="181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9565336" y="1315260"/>
              <a:ext cx="107011" cy="1792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H="1">
              <a:off x="10751974" y="1318592"/>
              <a:ext cx="132163" cy="181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10989945" y="1321887"/>
              <a:ext cx="107011" cy="1792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7" name="Arc 166"/>
            <p:cNvSpPr/>
            <p:nvPr/>
          </p:nvSpPr>
          <p:spPr>
            <a:xfrm>
              <a:off x="9485759" y="830510"/>
              <a:ext cx="1445218" cy="759509"/>
            </a:xfrm>
            <a:prstGeom prst="arc">
              <a:avLst>
                <a:gd name="adj1" fmla="val 10907393"/>
                <a:gd name="adj2" fmla="val 0"/>
              </a:avLst>
            </a:pr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1200">
                <a:solidFill>
                  <a:prstClr val="black"/>
                </a:solidFill>
                <a:latin typeface="Calibri" panose="020F0502020204030204"/>
              </a:endParaRPr>
            </a:p>
          </p:txBody>
        </p:sp>
        <p:sp>
          <p:nvSpPr>
            <p:cNvPr id="168" name="Arc 167"/>
            <p:cNvSpPr/>
            <p:nvPr/>
          </p:nvSpPr>
          <p:spPr>
            <a:xfrm flipV="1">
              <a:off x="9316162" y="1332840"/>
              <a:ext cx="1445218" cy="715604"/>
            </a:xfrm>
            <a:prstGeom prst="arc">
              <a:avLst>
                <a:gd name="adj1" fmla="val 10907393"/>
                <a:gd name="adj2" fmla="val 0"/>
              </a:avLst>
            </a:pr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1200">
                <a:solidFill>
                  <a:prstClr val="black"/>
                </a:solidFill>
                <a:latin typeface="Calibri" panose="020F0502020204030204"/>
              </a:endParaRPr>
            </a:p>
          </p:txBody>
        </p:sp>
        <p:sp>
          <p:nvSpPr>
            <p:cNvPr id="169" name="Arc 168"/>
            <p:cNvSpPr/>
            <p:nvPr/>
          </p:nvSpPr>
          <p:spPr>
            <a:xfrm>
              <a:off x="9363415" y="688717"/>
              <a:ext cx="1588354" cy="720961"/>
            </a:xfrm>
            <a:prstGeom prst="arc">
              <a:avLst>
                <a:gd name="adj1" fmla="val 12049068"/>
                <a:gd name="adj2" fmla="val 0"/>
              </a:avLst>
            </a:pr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1200">
                <a:solidFill>
                  <a:prstClr val="black"/>
                </a:solidFill>
                <a:latin typeface="Calibri" panose="020F0502020204030204"/>
              </a:endParaRPr>
            </a:p>
          </p:txBody>
        </p:sp>
        <p:sp>
          <p:nvSpPr>
            <p:cNvPr id="179" name="Freeform 178"/>
            <p:cNvSpPr/>
            <p:nvPr/>
          </p:nvSpPr>
          <p:spPr>
            <a:xfrm>
              <a:off x="9236765" y="795130"/>
              <a:ext cx="344556" cy="675861"/>
            </a:xfrm>
            <a:custGeom>
              <a:avLst/>
              <a:gdLst>
                <a:gd name="connsiteX0" fmla="*/ 344556 w 344556"/>
                <a:gd name="connsiteY0" fmla="*/ 0 h 675861"/>
                <a:gd name="connsiteX1" fmla="*/ 79513 w 344556"/>
                <a:gd name="connsiteY1" fmla="*/ 238540 h 675861"/>
                <a:gd name="connsiteX2" fmla="*/ 0 w 344556"/>
                <a:gd name="connsiteY2" fmla="*/ 675861 h 675861"/>
              </a:gdLst>
              <a:ahLst/>
              <a:cxnLst>
                <a:cxn ang="0">
                  <a:pos x="connsiteX0" y="connsiteY0"/>
                </a:cxn>
                <a:cxn ang="0">
                  <a:pos x="connsiteX1" y="connsiteY1"/>
                </a:cxn>
                <a:cxn ang="0">
                  <a:pos x="connsiteX2" y="connsiteY2"/>
                </a:cxn>
              </a:cxnLst>
              <a:rect l="l" t="t" r="r" b="b"/>
              <a:pathLst>
                <a:path w="344556" h="675861">
                  <a:moveTo>
                    <a:pt x="344556" y="0"/>
                  </a:moveTo>
                  <a:cubicBezTo>
                    <a:pt x="240747" y="62948"/>
                    <a:pt x="136939" y="125897"/>
                    <a:pt x="79513" y="238540"/>
                  </a:cubicBezTo>
                  <a:cubicBezTo>
                    <a:pt x="22087" y="351184"/>
                    <a:pt x="0" y="675861"/>
                    <a:pt x="0" y="675861"/>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80" name="TextBox 179"/>
            <p:cNvSpPr txBox="1"/>
            <p:nvPr/>
          </p:nvSpPr>
          <p:spPr>
            <a:xfrm>
              <a:off x="9393446" y="384267"/>
              <a:ext cx="1637428" cy="338555"/>
            </a:xfrm>
            <a:prstGeom prst="rect">
              <a:avLst/>
            </a:prstGeom>
            <a:noFill/>
          </p:spPr>
          <p:txBody>
            <a:bodyPr wrap="square" rtlCol="0">
              <a:spAutoFit/>
            </a:bodyPr>
            <a:lstStyle/>
            <a:p>
              <a:pPr defTabSz="685800">
                <a:defRPr/>
              </a:pPr>
              <a:r>
                <a:rPr lang="en-US" sz="1050" kern="1200" dirty="0">
                  <a:solidFill>
                    <a:prstClr val="black"/>
                  </a:solidFill>
                  <a:latin typeface="Calibri" panose="020F0502020204030204"/>
                  <a:ea typeface="+mn-ea"/>
                  <a:cs typeface="+mn-cs"/>
                </a:rPr>
                <a:t>genetic inheritance</a:t>
              </a:r>
            </a:p>
          </p:txBody>
        </p:sp>
        <p:sp>
          <p:nvSpPr>
            <p:cNvPr id="181" name="TextBox 180"/>
            <p:cNvSpPr txBox="1"/>
            <p:nvPr/>
          </p:nvSpPr>
          <p:spPr>
            <a:xfrm>
              <a:off x="9299508" y="2060269"/>
              <a:ext cx="1980444" cy="338555"/>
            </a:xfrm>
            <a:prstGeom prst="rect">
              <a:avLst/>
            </a:prstGeom>
            <a:noFill/>
          </p:spPr>
          <p:txBody>
            <a:bodyPr wrap="square" rtlCol="0">
              <a:spAutoFit/>
            </a:bodyPr>
            <a:lstStyle/>
            <a:p>
              <a:pPr defTabSz="685800">
                <a:defRPr/>
              </a:pPr>
              <a:r>
                <a:rPr lang="en-US" sz="1050" kern="1200">
                  <a:solidFill>
                    <a:prstClr val="black"/>
                  </a:solidFill>
                  <a:latin typeface="Calibri" panose="020F0502020204030204"/>
                  <a:ea typeface="+mn-ea"/>
                  <a:cs typeface="+mn-cs"/>
                </a:rPr>
                <a:t>epigenetic </a:t>
              </a:r>
              <a:r>
                <a:rPr lang="en-US" sz="1050" kern="1200" dirty="0">
                  <a:solidFill>
                    <a:prstClr val="black"/>
                  </a:solidFill>
                  <a:latin typeface="Calibri" panose="020F0502020204030204"/>
                  <a:ea typeface="+mn-ea"/>
                  <a:cs typeface="+mn-cs"/>
                </a:rPr>
                <a:t>inheritance</a:t>
              </a:r>
            </a:p>
          </p:txBody>
        </p:sp>
        <p:sp>
          <p:nvSpPr>
            <p:cNvPr id="182" name="Rectangle 181"/>
            <p:cNvSpPr/>
            <p:nvPr/>
          </p:nvSpPr>
          <p:spPr>
            <a:xfrm>
              <a:off x="8873311" y="384267"/>
              <a:ext cx="2603071" cy="19837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grpSp>
      <p:sp>
        <p:nvSpPr>
          <p:cNvPr id="184" name="TextBox 183"/>
          <p:cNvSpPr txBox="1"/>
          <p:nvPr/>
        </p:nvSpPr>
        <p:spPr>
          <a:xfrm>
            <a:off x="6694450" y="1313794"/>
            <a:ext cx="568062" cy="253916"/>
          </a:xfrm>
          <a:prstGeom prst="rect">
            <a:avLst/>
          </a:prstGeom>
          <a:noFill/>
        </p:spPr>
        <p:txBody>
          <a:bodyPr wrap="square" rtlCol="0">
            <a:spAutoFit/>
          </a:bodyPr>
          <a:lstStyle/>
          <a:p>
            <a:pPr defTabSz="685800">
              <a:defRPr/>
            </a:pPr>
            <a:r>
              <a:rPr lang="en-US" sz="1050" kern="1200">
                <a:solidFill>
                  <a:prstClr val="black"/>
                </a:solidFill>
                <a:latin typeface="Calibri" panose="020F0502020204030204"/>
                <a:ea typeface="+mn-ea"/>
                <a:cs typeface="+mn-cs"/>
              </a:rPr>
              <a:t>Parent</a:t>
            </a:r>
            <a:endParaRPr lang="en-US" sz="1050" kern="1200" dirty="0">
              <a:solidFill>
                <a:prstClr val="black"/>
              </a:solidFill>
              <a:latin typeface="Calibri" panose="020F0502020204030204"/>
              <a:ea typeface="+mn-ea"/>
              <a:cs typeface="+mn-cs"/>
            </a:endParaRPr>
          </a:p>
        </p:txBody>
      </p:sp>
      <p:sp>
        <p:nvSpPr>
          <p:cNvPr id="185" name="TextBox 184"/>
          <p:cNvSpPr txBox="1"/>
          <p:nvPr/>
        </p:nvSpPr>
        <p:spPr>
          <a:xfrm>
            <a:off x="8046649" y="1318721"/>
            <a:ext cx="639230" cy="230832"/>
          </a:xfrm>
          <a:prstGeom prst="rect">
            <a:avLst/>
          </a:prstGeom>
          <a:noFill/>
        </p:spPr>
        <p:txBody>
          <a:bodyPr wrap="square" rtlCol="0">
            <a:spAutoFit/>
          </a:bodyPr>
          <a:lstStyle/>
          <a:p>
            <a:pPr defTabSz="685800">
              <a:defRPr/>
            </a:pPr>
            <a:r>
              <a:rPr lang="en-US" sz="900" kern="1200" dirty="0">
                <a:solidFill>
                  <a:prstClr val="black"/>
                </a:solidFill>
                <a:latin typeface="Calibri" panose="020F0502020204030204"/>
                <a:ea typeface="+mn-ea"/>
                <a:cs typeface="+mn-cs"/>
              </a:rPr>
              <a:t>Offspring</a:t>
            </a:r>
            <a:endParaRPr lang="en-US" sz="1050" kern="1200" dirty="0">
              <a:solidFill>
                <a:prstClr val="black"/>
              </a:solidFill>
              <a:latin typeface="Calibri" panose="020F0502020204030204"/>
              <a:ea typeface="+mn-ea"/>
              <a:cs typeface="+mn-cs"/>
            </a:endParaRPr>
          </a:p>
        </p:txBody>
      </p:sp>
      <p:sp>
        <p:nvSpPr>
          <p:cNvPr id="186" name="Right Arrow 185"/>
          <p:cNvSpPr/>
          <p:nvPr/>
        </p:nvSpPr>
        <p:spPr>
          <a:xfrm>
            <a:off x="4137091" y="2784522"/>
            <a:ext cx="630881" cy="441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90" name="TextBox 189"/>
          <p:cNvSpPr txBox="1"/>
          <p:nvPr/>
        </p:nvSpPr>
        <p:spPr>
          <a:xfrm>
            <a:off x="4036804" y="2277714"/>
            <a:ext cx="892367" cy="507831"/>
          </a:xfrm>
          <a:prstGeom prst="rect">
            <a:avLst/>
          </a:prstGeom>
          <a:noFill/>
        </p:spPr>
        <p:txBody>
          <a:bodyPr wrap="square" rtlCol="0">
            <a:spAutoFit/>
          </a:bodyPr>
          <a:lstStyle/>
          <a:p>
            <a:pPr defTabSz="685800">
              <a:defRPr/>
            </a:pPr>
            <a:r>
              <a:rPr lang="en-US" sz="1350" kern="1200">
                <a:solidFill>
                  <a:prstClr val="black"/>
                </a:solidFill>
                <a:latin typeface="Calibri" panose="020F0502020204030204"/>
                <a:ea typeface="+mn-ea"/>
                <a:cs typeface="+mn-cs"/>
              </a:rPr>
              <a:t>Coarse-graining</a:t>
            </a:r>
          </a:p>
        </p:txBody>
      </p:sp>
      <p:sp>
        <p:nvSpPr>
          <p:cNvPr id="96" name="TextBox 95"/>
          <p:cNvSpPr txBox="1"/>
          <p:nvPr/>
        </p:nvSpPr>
        <p:spPr>
          <a:xfrm>
            <a:off x="647624" y="4833671"/>
            <a:ext cx="8467379" cy="276999"/>
          </a:xfrm>
          <a:prstGeom prst="rect">
            <a:avLst/>
          </a:prstGeom>
          <a:noFill/>
        </p:spPr>
        <p:txBody>
          <a:bodyPr wrap="square" rtlCol="0">
            <a:spAutoFit/>
          </a:bodyPr>
          <a:lstStyle/>
          <a:p>
            <a:pPr defTabSz="685800">
              <a:defRPr/>
            </a:pPr>
            <a:r>
              <a:rPr lang="en-US" sz="1200" kern="1200" dirty="0" err="1">
                <a:solidFill>
                  <a:prstClr val="black"/>
                </a:solidFill>
                <a:latin typeface="Calibri" panose="020F0502020204030204"/>
                <a:ea typeface="+mn-ea"/>
                <a:cs typeface="+mn-cs"/>
              </a:rPr>
              <a:t>Warrell</a:t>
            </a:r>
            <a:r>
              <a:rPr lang="en-US" sz="1200" kern="1200" dirty="0">
                <a:solidFill>
                  <a:prstClr val="black"/>
                </a:solidFill>
                <a:latin typeface="Calibri" panose="020F0502020204030204"/>
                <a:ea typeface="+mn-ea"/>
                <a:cs typeface="+mn-cs"/>
              </a:rPr>
              <a:t>, J., and Gerstein, M. Cyclic and Multilevel Causality in Evolutionary Processes. </a:t>
            </a:r>
            <a:r>
              <a:rPr lang="en-US" sz="1200" i="1" kern="1200" dirty="0" err="1">
                <a:solidFill>
                  <a:prstClr val="black"/>
                </a:solidFill>
                <a:latin typeface="Calibri" panose="020F0502020204030204"/>
                <a:ea typeface="+mn-ea"/>
                <a:cs typeface="+mn-cs"/>
              </a:rPr>
              <a:t>bioRxiv</a:t>
            </a:r>
            <a:r>
              <a:rPr lang="en-US" sz="1200" kern="1200" dirty="0">
                <a:solidFill>
                  <a:prstClr val="black"/>
                </a:solidFill>
                <a:latin typeface="Calibri" panose="020F0502020204030204"/>
                <a:ea typeface="+mn-ea"/>
                <a:cs typeface="+mn-cs"/>
              </a:rPr>
              <a:t> </a:t>
            </a:r>
            <a:r>
              <a:rPr lang="en-US" sz="1200" b="1" kern="1200" dirty="0">
                <a:solidFill>
                  <a:prstClr val="black"/>
                </a:solidFill>
                <a:latin typeface="Calibri" panose="020F0502020204030204"/>
                <a:ea typeface="+mn-ea"/>
                <a:cs typeface="+mn-cs"/>
              </a:rPr>
              <a:t>(accepted in </a:t>
            </a:r>
            <a:r>
              <a:rPr lang="en-US" sz="1200" b="1" i="1" kern="1200" dirty="0">
                <a:solidFill>
                  <a:prstClr val="black"/>
                </a:solidFill>
                <a:latin typeface="Calibri" panose="020F0502020204030204"/>
                <a:ea typeface="+mn-ea"/>
                <a:cs typeface="+mn-cs"/>
              </a:rPr>
              <a:t>Biology and Philosophy</a:t>
            </a:r>
            <a:r>
              <a:rPr lang="en-US" sz="1200" b="1" kern="1200" dirty="0">
                <a:solidFill>
                  <a:prstClr val="black"/>
                </a:solidFill>
                <a:latin typeface="Calibri" panose="020F0502020204030204"/>
                <a:ea typeface="+mn-ea"/>
                <a:cs typeface="+mn-cs"/>
              </a:rPr>
              <a:t>) </a:t>
            </a:r>
            <a:endParaRPr lang="en-US" sz="1200" kern="12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5" name="TextBox 94"/>
              <p:cNvSpPr txBox="1"/>
              <p:nvPr/>
            </p:nvSpPr>
            <p:spPr>
              <a:xfrm>
                <a:off x="4051750" y="3514576"/>
                <a:ext cx="378017" cy="923330"/>
              </a:xfrm>
              <a:prstGeom prst="rect">
                <a:avLst/>
              </a:prstGeom>
              <a:noFill/>
            </p:spPr>
            <p:txBody>
              <a:bodyPr wrap="square" rtlCol="0">
                <a:spAutoFit/>
              </a:bodyPr>
              <a:lstStyle/>
              <a:p>
                <a:pPr algn="ct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𝑥</m:t>
                      </m:r>
                    </m:oMath>
                  </m:oMathPara>
                </a14:m>
                <a:endParaRPr lang="en-US" sz="1800" kern="1200" dirty="0">
                  <a:solidFill>
                    <a:prstClr val="black"/>
                  </a:solidFill>
                  <a:latin typeface="Calibri" panose="020F0502020204030204"/>
                  <a:ea typeface="+mn-ea"/>
                  <a:cs typeface="+mn-cs"/>
                </a:endParaRPr>
              </a:p>
              <a:p>
                <a:pPr algn="ct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𝑚</m:t>
                      </m:r>
                    </m:oMath>
                  </m:oMathPara>
                </a14:m>
                <a:endParaRPr lang="en-US" sz="1800" i="1" kern="1200" dirty="0">
                  <a:solidFill>
                    <a:prstClr val="black"/>
                  </a:solidFill>
                  <a:latin typeface="Cambria Math" charset="0"/>
                  <a:ea typeface="+mn-ea"/>
                  <a:cs typeface="+mn-cs"/>
                </a:endParaRPr>
              </a:p>
              <a:p>
                <a:pPr algn="ctr" defTabSz="685800">
                  <a:defRPr/>
                </a:pPr>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charset="0"/>
                          <a:ea typeface="+mn-ea"/>
                          <a:cs typeface="+mn-cs"/>
                        </a:rPr>
                        <m:t>𝑤</m:t>
                      </m:r>
                    </m:oMath>
                  </m:oMathPara>
                </a14:m>
                <a:endParaRPr lang="en-US" sz="1800" kern="1200" dirty="0">
                  <a:solidFill>
                    <a:prstClr val="black"/>
                  </a:solidFill>
                  <a:latin typeface="Calibri" panose="020F0502020204030204"/>
                  <a:ea typeface="+mn-ea"/>
                  <a:cs typeface="+mn-cs"/>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4051750" y="3514576"/>
                <a:ext cx="378017" cy="923330"/>
              </a:xfrm>
              <a:prstGeom prst="rect">
                <a:avLst/>
              </a:prstGeom>
              <a:blipFill>
                <a:blip r:embed="rId10"/>
                <a:stretch>
                  <a:fillRect/>
                </a:stretch>
              </a:blipFill>
            </p:spPr>
            <p:txBody>
              <a:bodyPr/>
              <a:lstStyle/>
              <a:p>
                <a:r>
                  <a:rPr lang="en-US">
                    <a:noFill/>
                  </a:rPr>
                  <a:t> </a:t>
                </a:r>
              </a:p>
            </p:txBody>
          </p:sp>
        </mc:Fallback>
      </mc:AlternateContent>
      <p:sp>
        <p:nvSpPr>
          <p:cNvPr id="97" name="TextBox 96"/>
          <p:cNvSpPr txBox="1"/>
          <p:nvPr/>
        </p:nvSpPr>
        <p:spPr>
          <a:xfrm>
            <a:off x="4402377" y="3577034"/>
            <a:ext cx="892367"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genotype</a:t>
            </a:r>
          </a:p>
        </p:txBody>
      </p:sp>
      <p:sp>
        <p:nvSpPr>
          <p:cNvPr id="99" name="TextBox 98"/>
          <p:cNvSpPr txBox="1"/>
          <p:nvPr/>
        </p:nvSpPr>
        <p:spPr>
          <a:xfrm>
            <a:off x="4399040" y="3841894"/>
            <a:ext cx="1673764"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mutational processes</a:t>
            </a:r>
          </a:p>
        </p:txBody>
      </p:sp>
      <p:sp>
        <p:nvSpPr>
          <p:cNvPr id="100" name="TextBox 99"/>
          <p:cNvSpPr txBox="1"/>
          <p:nvPr/>
        </p:nvSpPr>
        <p:spPr>
          <a:xfrm>
            <a:off x="4392501" y="4125200"/>
            <a:ext cx="686396" cy="300082"/>
          </a:xfrm>
          <a:prstGeom prst="rect">
            <a:avLst/>
          </a:prstGeom>
          <a:noFill/>
        </p:spPr>
        <p:txBody>
          <a:bodyPr wrap="square" rtlCol="0">
            <a:spAutoFit/>
          </a:bodyPr>
          <a:lstStyle/>
          <a:p>
            <a:pPr defTabSz="685800">
              <a:defRPr/>
            </a:pPr>
            <a:r>
              <a:rPr lang="en-US" sz="1350" kern="1200">
                <a:solidFill>
                  <a:prstClr val="black"/>
                </a:solidFill>
                <a:latin typeface="Calibri" panose="020F0502020204030204"/>
                <a:ea typeface="+mn-ea"/>
                <a:cs typeface="+mn-cs"/>
              </a:rPr>
              <a:t>fitness</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054483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915394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041" y="1192600"/>
            <a:ext cx="1776239" cy="2581955"/>
          </a:xfrm>
          <a:prstGeom prst="rect">
            <a:avLst/>
          </a:prstGeom>
        </p:spPr>
      </p:pic>
      <p:pic>
        <p:nvPicPr>
          <p:cNvPr id="5" name="Picture 4"/>
          <p:cNvPicPr>
            <a:picLocks noChangeAspect="1"/>
          </p:cNvPicPr>
          <p:nvPr/>
        </p:nvPicPr>
        <p:blipFill>
          <a:blip r:embed="rId3"/>
          <a:stretch>
            <a:fillRect/>
          </a:stretch>
        </p:blipFill>
        <p:spPr>
          <a:xfrm>
            <a:off x="6701882" y="749975"/>
            <a:ext cx="1488134" cy="1940029"/>
          </a:xfrm>
          <a:prstGeom prst="rect">
            <a:avLst/>
          </a:prstGeom>
        </p:spPr>
      </p:pic>
      <p:pic>
        <p:nvPicPr>
          <p:cNvPr id="6" name="Picture 5"/>
          <p:cNvPicPr>
            <a:picLocks noChangeAspect="1"/>
          </p:cNvPicPr>
          <p:nvPr/>
        </p:nvPicPr>
        <p:blipFill>
          <a:blip r:embed="rId4"/>
          <a:stretch>
            <a:fillRect/>
          </a:stretch>
        </p:blipFill>
        <p:spPr>
          <a:xfrm>
            <a:off x="2670754" y="1091665"/>
            <a:ext cx="3251979" cy="2983775"/>
          </a:xfrm>
          <a:prstGeom prst="rect">
            <a:avLst/>
          </a:prstGeom>
        </p:spPr>
      </p:pic>
      <p:pic>
        <p:nvPicPr>
          <p:cNvPr id="7" name="Picture 6"/>
          <p:cNvPicPr>
            <a:picLocks noChangeAspect="1"/>
          </p:cNvPicPr>
          <p:nvPr/>
        </p:nvPicPr>
        <p:blipFill>
          <a:blip r:embed="rId5"/>
          <a:stretch>
            <a:fillRect/>
          </a:stretch>
        </p:blipFill>
        <p:spPr>
          <a:xfrm>
            <a:off x="3573365" y="4062800"/>
            <a:ext cx="1762125" cy="419100"/>
          </a:xfrm>
          <a:prstGeom prst="rect">
            <a:avLst/>
          </a:prstGeom>
        </p:spPr>
      </p:pic>
      <p:pic>
        <p:nvPicPr>
          <p:cNvPr id="3" name="Picture 2"/>
          <p:cNvPicPr>
            <a:picLocks noChangeAspect="1"/>
          </p:cNvPicPr>
          <p:nvPr/>
        </p:nvPicPr>
        <p:blipFill>
          <a:blip r:embed="rId6"/>
          <a:stretch>
            <a:fillRect/>
          </a:stretch>
        </p:blipFill>
        <p:spPr>
          <a:xfrm>
            <a:off x="6227374" y="2690003"/>
            <a:ext cx="2437151" cy="1618566"/>
          </a:xfrm>
          <a:prstGeom prst="rect">
            <a:avLst/>
          </a:prstGeom>
        </p:spPr>
      </p:pic>
      <p:sp>
        <p:nvSpPr>
          <p:cNvPr id="8" name="Title 1"/>
          <p:cNvSpPr>
            <a:spLocks noGrp="1"/>
          </p:cNvSpPr>
          <p:nvPr>
            <p:ph type="title"/>
          </p:nvPr>
        </p:nvSpPr>
        <p:spPr>
          <a:xfrm>
            <a:off x="293519" y="-190631"/>
            <a:ext cx="7886700" cy="994172"/>
          </a:xfrm>
        </p:spPr>
        <p:txBody>
          <a:bodyPr/>
          <a:lstStyle/>
          <a:p>
            <a:r>
              <a:rPr lang="en-US" dirty="0"/>
              <a:t>Missing heritability and polygenicity</a:t>
            </a:r>
          </a:p>
        </p:txBody>
      </p:sp>
      <mc:AlternateContent xmlns:mc="http://schemas.openxmlformats.org/markup-compatibility/2006" xmlns:a14="http://schemas.microsoft.com/office/drawing/2010/main">
        <mc:Choice Requires="a14">
          <p:sp>
            <p:nvSpPr>
              <p:cNvPr id="2" name="TextBox 1"/>
              <p:cNvSpPr txBox="1"/>
              <p:nvPr/>
            </p:nvSpPr>
            <p:spPr>
              <a:xfrm>
                <a:off x="5148758" y="1477615"/>
                <a:ext cx="773975" cy="507831"/>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sSup>
                        <m:sSupPr>
                          <m:ctrlPr>
                            <a:rPr lang="en-US" sz="1350" i="1" kern="1200">
                              <a:solidFill>
                                <a:prstClr val="black"/>
                              </a:solidFill>
                              <a:latin typeface="Cambria Math" panose="02040503050406030204" pitchFamily="18" charset="0"/>
                              <a:ea typeface="+mn-ea"/>
                              <a:cs typeface="+mn-cs"/>
                            </a:rPr>
                          </m:ctrlPr>
                        </m:sSupPr>
                        <m:e>
                          <m:r>
                            <a:rPr lang="en-US" sz="1350" i="1" kern="1200">
                              <a:solidFill>
                                <a:prstClr val="black"/>
                              </a:solidFill>
                              <a:latin typeface="Cambria Math" charset="0"/>
                              <a:ea typeface="+mn-ea"/>
                              <a:cs typeface="+mn-cs"/>
                            </a:rPr>
                            <m:t>h</m:t>
                          </m:r>
                        </m:e>
                        <m:sup>
                          <m:r>
                            <a:rPr lang="en-US" sz="1350" i="1" kern="1200">
                              <a:solidFill>
                                <a:prstClr val="black"/>
                              </a:solidFill>
                              <a:latin typeface="Cambria Math" charset="0"/>
                              <a:ea typeface="+mn-ea"/>
                              <a:cs typeface="+mn-cs"/>
                            </a:rPr>
                            <m:t>2</m:t>
                          </m:r>
                        </m:sup>
                      </m:sSup>
                    </m:oMath>
                  </m:oMathPara>
                </a14:m>
                <a:endParaRPr lang="en-US" sz="1350" kern="1200" dirty="0">
                  <a:solidFill>
                    <a:prstClr val="black"/>
                  </a:solidFill>
                  <a:latin typeface="Calibri" panose="020F0502020204030204"/>
                  <a:ea typeface="+mn-ea"/>
                  <a:cs typeface="+mn-cs"/>
                </a:endParaRPr>
              </a:p>
              <a:p>
                <a:pPr defTabSz="685800">
                  <a:defRPr/>
                </a:pPr>
                <a:endParaRPr lang="en-US" sz="1350" kern="1200" dirty="0">
                  <a:solidFill>
                    <a:prstClr val="black"/>
                  </a:solidFill>
                  <a:latin typeface="Calibri" panose="020F0502020204030204"/>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148758" y="1477615"/>
                <a:ext cx="773975" cy="507831"/>
              </a:xfrm>
              <a:prstGeom prst="rect">
                <a:avLst/>
              </a:prstGeom>
              <a:blipFill>
                <a:blip r:embed="rId7"/>
                <a:stretch>
                  <a:fillRect/>
                </a:stretch>
              </a:blipFill>
            </p:spPr>
            <p:txBody>
              <a:bodyPr/>
              <a:lstStyle/>
              <a:p>
                <a:r>
                  <a:rPr lang="en-US">
                    <a:noFill/>
                  </a:rPr>
                  <a:t> </a:t>
                </a:r>
              </a:p>
            </p:txBody>
          </p:sp>
        </mc:Fallback>
      </mc:AlternateContent>
      <p:sp>
        <p:nvSpPr>
          <p:cNvPr id="9" name="Right Arrow 8"/>
          <p:cNvSpPr/>
          <p:nvPr/>
        </p:nvSpPr>
        <p:spPr>
          <a:xfrm rot="10800000">
            <a:off x="2339886" y="2301841"/>
            <a:ext cx="560069"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0" name="Right Arrow 9"/>
          <p:cNvSpPr/>
          <p:nvPr/>
        </p:nvSpPr>
        <p:spPr>
          <a:xfrm>
            <a:off x="5790138" y="2301842"/>
            <a:ext cx="560069"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1" name="TextBox 10"/>
          <p:cNvSpPr txBox="1"/>
          <p:nvPr/>
        </p:nvSpPr>
        <p:spPr>
          <a:xfrm>
            <a:off x="435752" y="864736"/>
            <a:ext cx="1952853"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Organismal trait: </a:t>
            </a:r>
            <a:r>
              <a:rPr lang="en-US" sz="1350" kern="1200" dirty="0">
                <a:solidFill>
                  <a:srgbClr val="7030A0"/>
                </a:solidFill>
                <a:latin typeface="Calibri" panose="020F0502020204030204"/>
                <a:ea typeface="+mn-ea"/>
                <a:cs typeface="+mn-cs"/>
              </a:rPr>
              <a:t>Height</a:t>
            </a:r>
            <a:r>
              <a:rPr lang="en-US" sz="1350" kern="1200" dirty="0">
                <a:solidFill>
                  <a:prstClr val="black"/>
                </a:solidFill>
                <a:latin typeface="Calibri" panose="020F0502020204030204"/>
                <a:ea typeface="+mn-ea"/>
                <a:cs typeface="+mn-cs"/>
              </a:rPr>
              <a:t> </a:t>
            </a:r>
          </a:p>
        </p:txBody>
      </p:sp>
      <p:sp>
        <p:nvSpPr>
          <p:cNvPr id="12" name="TextBox 11"/>
          <p:cNvSpPr txBox="1"/>
          <p:nvPr/>
        </p:nvSpPr>
        <p:spPr>
          <a:xfrm>
            <a:off x="6255506" y="496732"/>
            <a:ext cx="2145751" cy="507831"/>
          </a:xfrm>
          <a:prstGeom prst="rect">
            <a:avLst/>
          </a:prstGeom>
          <a:noFill/>
        </p:spPr>
        <p:txBody>
          <a:bodyPr wrap="square" rtlCol="0">
            <a:spAutoFit/>
          </a:bodyPr>
          <a:lstStyle/>
          <a:p>
            <a:pPr algn="ctr" defTabSz="685800">
              <a:defRPr/>
            </a:pPr>
            <a:r>
              <a:rPr lang="en-US" sz="1350" kern="1200" dirty="0">
                <a:solidFill>
                  <a:prstClr val="black"/>
                </a:solidFill>
                <a:latin typeface="Calibri" panose="020F0502020204030204"/>
                <a:ea typeface="+mn-ea"/>
                <a:cs typeface="+mn-cs"/>
              </a:rPr>
              <a:t>Subclonal trait in cancer: </a:t>
            </a:r>
            <a:r>
              <a:rPr lang="en-US" sz="1350" kern="1200" dirty="0">
                <a:solidFill>
                  <a:srgbClr val="7030A0"/>
                </a:solidFill>
                <a:latin typeface="Calibri" panose="020F0502020204030204"/>
                <a:ea typeface="+mn-ea"/>
                <a:cs typeface="+mn-cs"/>
              </a:rPr>
              <a:t>Growth rate</a:t>
            </a:r>
          </a:p>
        </p:txBody>
      </p:sp>
      <p:sp>
        <p:nvSpPr>
          <p:cNvPr id="13" name="TextBox 12"/>
          <p:cNvSpPr txBox="1"/>
          <p:nvPr/>
        </p:nvSpPr>
        <p:spPr>
          <a:xfrm>
            <a:off x="3458759" y="568014"/>
            <a:ext cx="2172968" cy="715581"/>
          </a:xfrm>
          <a:prstGeom prst="rect">
            <a:avLst/>
          </a:prstGeom>
          <a:noFill/>
        </p:spPr>
        <p:txBody>
          <a:bodyPr wrap="square" rtlCol="0">
            <a:spAutoFit/>
          </a:bodyPr>
          <a:lstStyle/>
          <a:p>
            <a:pPr defTabSz="685800">
              <a:defRPr/>
            </a:pPr>
            <a:r>
              <a:rPr lang="en-US" sz="1350" kern="1200" dirty="0">
                <a:solidFill>
                  <a:srgbClr val="FF0000"/>
                </a:solidFill>
                <a:latin typeface="Calibri" panose="020F0502020204030204"/>
                <a:ea typeface="+mn-ea"/>
                <a:cs typeface="+mn-cs"/>
              </a:rPr>
              <a:t>Population level definitions:</a:t>
            </a:r>
          </a:p>
          <a:p>
            <a:pPr defTabSz="685800">
              <a:defRPr/>
            </a:pPr>
            <a:r>
              <a:rPr lang="en-US" sz="1350" kern="1200" dirty="0">
                <a:solidFill>
                  <a:srgbClr val="FF0000"/>
                </a:solidFill>
                <a:latin typeface="Calibri" panose="020F0502020204030204"/>
                <a:ea typeface="+mn-ea"/>
                <a:cs typeface="+mn-cs"/>
              </a:rPr>
              <a:t>Parent-offspring heritability;</a:t>
            </a:r>
          </a:p>
          <a:p>
            <a:pPr defTabSz="685800">
              <a:defRPr/>
            </a:pPr>
            <a:r>
              <a:rPr lang="en-US" sz="1350" kern="1200" dirty="0">
                <a:solidFill>
                  <a:srgbClr val="FF0000"/>
                </a:solidFill>
                <a:latin typeface="Calibri" panose="020F0502020204030204"/>
                <a:ea typeface="+mn-ea"/>
                <a:cs typeface="+mn-cs"/>
              </a:rPr>
              <a:t>Twin-based heritability </a:t>
            </a:r>
            <a:r>
              <a:rPr lang="mr-IN" sz="1350" kern="1200" dirty="0">
                <a:solidFill>
                  <a:srgbClr val="FF0000"/>
                </a:solidFill>
                <a:latin typeface="Calibri" panose="020F0502020204030204"/>
                <a:ea typeface="+mn-ea"/>
                <a:cs typeface="Mangal" panose="02040503050203030202" pitchFamily="18" charset="0"/>
              </a:rPr>
              <a:t>…</a:t>
            </a:r>
            <a:endParaRPr lang="en-US" sz="1350" kern="1200" dirty="0">
              <a:solidFill>
                <a:srgbClr val="FF0000"/>
              </a:solidFill>
              <a:latin typeface="Calibri" panose="020F0502020204030204"/>
              <a:ea typeface="+mn-ea"/>
              <a:cs typeface="+mn-cs"/>
            </a:endParaRPr>
          </a:p>
        </p:txBody>
      </p:sp>
      <p:sp>
        <p:nvSpPr>
          <p:cNvPr id="14" name="TextBox 13"/>
          <p:cNvSpPr txBox="1"/>
          <p:nvPr/>
        </p:nvSpPr>
        <p:spPr>
          <a:xfrm>
            <a:off x="245125" y="3953884"/>
            <a:ext cx="3292961" cy="323165"/>
          </a:xfrm>
          <a:prstGeom prst="rect">
            <a:avLst/>
          </a:prstGeom>
          <a:noFill/>
        </p:spPr>
        <p:txBody>
          <a:bodyPr wrap="square" rtlCol="0">
            <a:spAutoFit/>
          </a:bodyPr>
          <a:lstStyle/>
          <a:p>
            <a:pPr defTabSz="685800">
              <a:defRPr/>
            </a:pPr>
            <a:r>
              <a:rPr lang="en-US" sz="1500" kern="1200">
                <a:solidFill>
                  <a:srgbClr val="FF0000"/>
                </a:solidFill>
                <a:latin typeface="Calibri" panose="020F0502020204030204"/>
                <a:ea typeface="+mn-ea"/>
                <a:cs typeface="+mn-cs"/>
              </a:rPr>
              <a:t>SNP-based polygenic &amp; additive model:</a:t>
            </a:r>
            <a:endParaRPr lang="en-US" sz="1500" kern="1200" dirty="0">
              <a:solidFill>
                <a:srgbClr val="FF0000"/>
              </a:solidFill>
              <a:latin typeface="Calibri" panose="020F0502020204030204"/>
              <a:ea typeface="+mn-ea"/>
              <a:cs typeface="+mn-cs"/>
            </a:endParaRPr>
          </a:p>
        </p:txBody>
      </p:sp>
      <p:sp>
        <p:nvSpPr>
          <p:cNvPr id="15" name="TextBox 14"/>
          <p:cNvSpPr txBox="1"/>
          <p:nvPr/>
        </p:nvSpPr>
        <p:spPr>
          <a:xfrm>
            <a:off x="2388606" y="4614454"/>
            <a:ext cx="511349" cy="300082"/>
          </a:xfrm>
          <a:prstGeom prst="rect">
            <a:avLst/>
          </a:prstGeom>
          <a:noFill/>
        </p:spPr>
        <p:txBody>
          <a:bodyPr wrap="square" rtlCol="0">
            <a:spAutoFit/>
          </a:bodyPr>
          <a:lstStyle/>
          <a:p>
            <a:pPr defTabSz="685800">
              <a:defRPr/>
            </a:pPr>
            <a:r>
              <a:rPr lang="en-US" sz="1350" kern="1200" dirty="0">
                <a:solidFill>
                  <a:srgbClr val="7030A0"/>
                </a:solidFill>
                <a:latin typeface="Calibri" panose="020F0502020204030204"/>
                <a:ea typeface="+mn-ea"/>
                <a:cs typeface="+mn-cs"/>
              </a:rPr>
              <a:t>Trait</a:t>
            </a:r>
          </a:p>
        </p:txBody>
      </p:sp>
      <p:sp>
        <p:nvSpPr>
          <p:cNvPr id="16" name="TextBox 15"/>
          <p:cNvSpPr txBox="1"/>
          <p:nvPr/>
        </p:nvSpPr>
        <p:spPr>
          <a:xfrm>
            <a:off x="3154195" y="4614455"/>
            <a:ext cx="1062449" cy="461665"/>
          </a:xfrm>
          <a:prstGeom prst="rect">
            <a:avLst/>
          </a:prstGeom>
          <a:noFill/>
        </p:spPr>
        <p:txBody>
          <a:bodyPr wrap="square" rtlCol="0">
            <a:spAutoFit/>
          </a:bodyPr>
          <a:lstStyle/>
          <a:p>
            <a:pPr defTabSz="685800">
              <a:defRPr/>
            </a:pPr>
            <a:r>
              <a:rPr lang="en-US" sz="1200" kern="1200" dirty="0">
                <a:solidFill>
                  <a:prstClr val="black"/>
                </a:solidFill>
                <a:latin typeface="Calibri" panose="020F0502020204030204"/>
                <a:ea typeface="+mn-ea"/>
                <a:cs typeface="+mn-cs"/>
              </a:rPr>
              <a:t>Covariates &amp; fixed effects</a:t>
            </a:r>
          </a:p>
        </p:txBody>
      </p:sp>
      <p:sp>
        <p:nvSpPr>
          <p:cNvPr id="17" name="TextBox 16"/>
          <p:cNvSpPr txBox="1"/>
          <p:nvPr/>
        </p:nvSpPr>
        <p:spPr>
          <a:xfrm>
            <a:off x="4329852" y="4614455"/>
            <a:ext cx="1621868" cy="507831"/>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Genetic predictors &amp; random effects</a:t>
            </a:r>
          </a:p>
        </p:txBody>
      </p:sp>
      <p:sp>
        <p:nvSpPr>
          <p:cNvPr id="18" name="TextBox 17"/>
          <p:cNvSpPr txBox="1"/>
          <p:nvPr/>
        </p:nvSpPr>
        <p:spPr>
          <a:xfrm>
            <a:off x="5951720" y="4614454"/>
            <a:ext cx="1621472"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Environmental noise</a:t>
            </a:r>
          </a:p>
        </p:txBody>
      </p:sp>
      <p:cxnSp>
        <p:nvCxnSpPr>
          <p:cNvPr id="20" name="Straight Arrow Connector 19"/>
          <p:cNvCxnSpPr>
            <a:stCxn id="15" idx="0"/>
          </p:cNvCxnSpPr>
          <p:nvPr/>
        </p:nvCxnSpPr>
        <p:spPr>
          <a:xfrm flipV="1">
            <a:off x="2644281" y="4308571"/>
            <a:ext cx="1021264" cy="30588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0"/>
          </p:cNvCxnSpPr>
          <p:nvPr/>
        </p:nvCxnSpPr>
        <p:spPr>
          <a:xfrm flipV="1">
            <a:off x="3685420" y="4410849"/>
            <a:ext cx="441182" cy="20360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0"/>
          </p:cNvCxnSpPr>
          <p:nvPr/>
        </p:nvCxnSpPr>
        <p:spPr>
          <a:xfrm flipH="1" flipV="1">
            <a:off x="4733422" y="4395861"/>
            <a:ext cx="407364" cy="2185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8" idx="0"/>
          </p:cNvCxnSpPr>
          <p:nvPr/>
        </p:nvCxnSpPr>
        <p:spPr>
          <a:xfrm flipH="1" flipV="1">
            <a:off x="5335492" y="4410849"/>
            <a:ext cx="1426964" cy="20360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839412" y="4272350"/>
                <a:ext cx="1138345" cy="323165"/>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sSup>
                        <m:sSupPr>
                          <m:ctrlPr>
                            <a:rPr lang="en-US" sz="1500" i="1" kern="1200">
                              <a:solidFill>
                                <a:prstClr val="black"/>
                              </a:solidFill>
                              <a:latin typeface="Cambria Math" panose="02040503050406030204" pitchFamily="18" charset="0"/>
                              <a:ea typeface="+mn-ea"/>
                              <a:cs typeface="+mn-cs"/>
                            </a:rPr>
                          </m:ctrlPr>
                        </m:sSupPr>
                        <m:e>
                          <m:r>
                            <a:rPr lang="en-US" sz="1500" i="1" kern="1200">
                              <a:solidFill>
                                <a:prstClr val="black"/>
                              </a:solidFill>
                              <a:latin typeface="Cambria Math" charset="0"/>
                              <a:ea typeface="+mn-ea"/>
                              <a:cs typeface="+mn-cs"/>
                            </a:rPr>
                            <m:t>h</m:t>
                          </m:r>
                        </m:e>
                        <m:sup>
                          <m:r>
                            <a:rPr lang="en-US" sz="1500" i="1" kern="1200">
                              <a:solidFill>
                                <a:prstClr val="black"/>
                              </a:solidFill>
                              <a:latin typeface="Cambria Math" charset="0"/>
                              <a:ea typeface="+mn-ea"/>
                              <a:cs typeface="+mn-cs"/>
                            </a:rPr>
                            <m:t>2</m:t>
                          </m:r>
                        </m:sup>
                      </m:sSup>
                      <m:r>
                        <a:rPr lang="en-US" sz="1500" i="1" kern="1200">
                          <a:solidFill>
                            <a:prstClr val="black"/>
                          </a:solidFill>
                          <a:latin typeface="Cambria Math" charset="0"/>
                          <a:ea typeface="+mn-ea"/>
                          <a:cs typeface="+mn-cs"/>
                        </a:rPr>
                        <m:t>=</m:t>
                      </m:r>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charset="0"/>
                              <a:ea typeface="+mn-ea"/>
                              <a:cs typeface="+mn-cs"/>
                            </a:rPr>
                            <m:t>𝜎</m:t>
                          </m:r>
                        </m:e>
                        <m:sub>
                          <m:r>
                            <a:rPr lang="en-US" sz="1500" i="1" kern="1200">
                              <a:solidFill>
                                <a:prstClr val="black"/>
                              </a:solidFill>
                              <a:latin typeface="Cambria Math" charset="0"/>
                              <a:ea typeface="+mn-ea"/>
                              <a:cs typeface="+mn-cs"/>
                            </a:rPr>
                            <m:t>𝑢</m:t>
                          </m:r>
                        </m:sub>
                      </m:sSub>
                    </m:oMath>
                  </m:oMathPara>
                </a14:m>
                <a:endParaRPr lang="en-US" sz="1500" kern="1200" dirty="0">
                  <a:solidFill>
                    <a:prstClr val="black"/>
                  </a:solidFill>
                  <a:latin typeface="Calibri" panose="020F0502020204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39412" y="4272350"/>
                <a:ext cx="1138345" cy="323165"/>
              </a:xfrm>
              <a:prstGeom prst="rect">
                <a:avLst/>
              </a:prstGeom>
              <a:blipFill>
                <a:blip r:embed="rId8"/>
                <a:stretch>
                  <a:fillRect/>
                </a:stretch>
              </a:blipFill>
            </p:spPr>
            <p:txBody>
              <a:bodyPr/>
              <a:lstStyle/>
              <a:p>
                <a:r>
                  <a:rPr lang="en-US">
                    <a:noFill/>
                  </a:rPr>
                  <a:t> </a:t>
                </a:r>
              </a:p>
            </p:txBody>
          </p:sp>
        </mc:Fallback>
      </mc:AlternateContent>
      <p:sp>
        <p:nvSpPr>
          <p:cNvPr id="24" name="Rectangle 23"/>
          <p:cNvSpPr/>
          <p:nvPr/>
        </p:nvSpPr>
        <p:spPr>
          <a:xfrm>
            <a:off x="4594629" y="4115196"/>
            <a:ext cx="225849" cy="26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29" name="Rectangle 28"/>
          <p:cNvSpPr/>
          <p:nvPr/>
        </p:nvSpPr>
        <p:spPr>
          <a:xfrm>
            <a:off x="8551601" y="3234449"/>
            <a:ext cx="225849" cy="26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3" name="TextBox 22"/>
              <p:cNvSpPr txBox="1"/>
              <p:nvPr/>
            </p:nvSpPr>
            <p:spPr>
              <a:xfrm>
                <a:off x="4404410" y="4107801"/>
                <a:ext cx="626165" cy="346249"/>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650" b="1" kern="1200">
                          <a:solidFill>
                            <a:prstClr val="black"/>
                          </a:solidFill>
                          <a:latin typeface="Cambria Math" charset="0"/>
                          <a:ea typeface="+mn-ea"/>
                          <a:cs typeface="+mn-cs"/>
                        </a:rPr>
                        <m:t>𝐙</m:t>
                      </m:r>
                    </m:oMath>
                  </m:oMathPara>
                </a14:m>
                <a:endParaRPr lang="en-US" sz="1650" b="1" kern="1200" dirty="0">
                  <a:solidFill>
                    <a:prstClr val="black"/>
                  </a:solidFill>
                  <a:latin typeface="Calibri" panose="020F0502020204030204"/>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404410" y="4107801"/>
                <a:ext cx="626165" cy="346249"/>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9763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514" y="1738651"/>
            <a:ext cx="1402556" cy="321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23" y="3349689"/>
            <a:ext cx="2050256" cy="398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070" y="3879381"/>
            <a:ext cx="736997"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514" y="3855589"/>
            <a:ext cx="1154906" cy="202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385281" y="79262"/>
            <a:ext cx="8652583" cy="609600"/>
          </a:xfrm>
          <a:prstGeom prst="rect">
            <a:avLst/>
          </a:prstGeom>
        </p:spPr>
        <p:txBody>
          <a:bodyPr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lgn="l" defTabSz="681038" eaLnBrk="1" fontAlgn="auto" hangingPunct="1">
              <a:spcAft>
                <a:spcPts val="0"/>
              </a:spcAft>
              <a:defRPr/>
            </a:pPr>
            <a:r>
              <a:rPr lang="en-US" dirty="0">
                <a:latin typeface="Helvetica Neue" charset="0"/>
                <a:ea typeface="Helvetica Neue" charset="0"/>
                <a:cs typeface="Helvetica Neue" charset="0"/>
              </a:rPr>
              <a:t>Additive effects model to quantify cumulative effect of nominal passengers in PCAWG</a:t>
            </a:r>
          </a:p>
        </p:txBody>
      </p:sp>
      <p:sp>
        <p:nvSpPr>
          <p:cNvPr id="13" name="Content Placeholder 2"/>
          <p:cNvSpPr txBox="1">
            <a:spLocks/>
          </p:cNvSpPr>
          <p:nvPr/>
        </p:nvSpPr>
        <p:spPr bwMode="auto">
          <a:xfrm>
            <a:off x="50955" y="1316691"/>
            <a:ext cx="3234929" cy="39727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9005" tIns="34503" rIns="69005" bIns="34503" numCol="1" anchor="t" anchorCtr="0" compatLnSpc="1">
            <a:prstTxWarp prst="textNoShape">
              <a:avLst/>
            </a:prstTxWarp>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167879" indent="-167879" defTabSz="681038">
              <a:defRPr/>
            </a:pPr>
            <a:r>
              <a:rPr lang="en-US" sz="1400" dirty="0">
                <a:solidFill>
                  <a:prstClr val="black"/>
                </a:solidFill>
                <a:latin typeface="Calibri" panose="020F0502020204030204"/>
                <a:ea typeface="Arial" charset="0"/>
                <a:cs typeface="Arial" charset="0"/>
              </a:rPr>
              <a:t>Model for the effect of an individual SNP on a phenotype</a:t>
            </a:r>
          </a:p>
          <a:p>
            <a:pPr marL="167879" indent="-167879" defTabSz="681038">
              <a:defRPr/>
            </a:pPr>
            <a:endParaRPr lang="en-US" sz="1400" dirty="0">
              <a:solidFill>
                <a:prstClr val="black"/>
              </a:solidFill>
              <a:latin typeface="Calibri" panose="020F0502020204030204"/>
            </a:endParaRPr>
          </a:p>
          <a:p>
            <a:pPr marL="167879" indent="-167879" defTabSz="681038">
              <a:defRPr/>
            </a:pPr>
            <a:endParaRPr lang="en-US" sz="1400" dirty="0">
              <a:solidFill>
                <a:prstClr val="black"/>
              </a:solidFill>
              <a:latin typeface="Calibri" panose="020F0502020204030204"/>
            </a:endParaRPr>
          </a:p>
          <a:p>
            <a:pPr marL="167879" indent="-167879" defTabSz="681038">
              <a:defRPr/>
            </a:pPr>
            <a:endParaRPr lang="en-US" sz="1400" dirty="0">
              <a:solidFill>
                <a:prstClr val="black"/>
              </a:solidFill>
              <a:latin typeface="Calibri" panose="020F0502020204030204"/>
            </a:endParaRPr>
          </a:p>
          <a:p>
            <a:pPr marL="167879" indent="-167879" defTabSz="681038">
              <a:defRPr/>
            </a:pPr>
            <a:endParaRPr lang="en-US" sz="1400" dirty="0">
              <a:solidFill>
                <a:prstClr val="black"/>
              </a:solidFill>
              <a:latin typeface="Calibri" panose="020F0502020204030204"/>
              <a:ea typeface="Arial" charset="0"/>
              <a:cs typeface="Arial" charset="0"/>
            </a:endParaRPr>
          </a:p>
          <a:p>
            <a:pPr marL="167879" indent="-167879" defTabSz="681038">
              <a:defRPr/>
            </a:pPr>
            <a:r>
              <a:rPr lang="en-US" sz="1400" dirty="0">
                <a:solidFill>
                  <a:prstClr val="black"/>
                </a:solidFill>
                <a:latin typeface="Calibri" panose="020F0502020204030204"/>
                <a:ea typeface="Arial" charset="0"/>
                <a:cs typeface="Arial" charset="0"/>
              </a:rPr>
              <a:t>Extension to model the combined effects of multiple SNPs</a:t>
            </a:r>
          </a:p>
        </p:txBody>
      </p:sp>
      <p:grpSp>
        <p:nvGrpSpPr>
          <p:cNvPr id="2" name="Group 1"/>
          <p:cNvGrpSpPr/>
          <p:nvPr/>
        </p:nvGrpSpPr>
        <p:grpSpPr>
          <a:xfrm>
            <a:off x="2780469" y="1257333"/>
            <a:ext cx="5919986" cy="3031446"/>
            <a:chOff x="4835236" y="1676443"/>
            <a:chExt cx="6765369" cy="3464341"/>
          </a:xfrm>
        </p:grpSpPr>
        <p:pic>
          <p:nvPicPr>
            <p:cNvPr id="52232" name="Picture 12"/>
            <p:cNvPicPr>
              <a:picLocks noChangeAspect="1"/>
            </p:cNvPicPr>
            <p:nvPr/>
          </p:nvPicPr>
          <p:blipFill>
            <a:blip r:embed="rId6">
              <a:extLst>
                <a:ext uri="{28A0092B-C50C-407E-A947-70E740481C1C}">
                  <a14:useLocalDpi xmlns:a14="http://schemas.microsoft.com/office/drawing/2010/main" val="0"/>
                </a:ext>
              </a:extLst>
            </a:blip>
            <a:srcRect r="2992" b="59242"/>
            <a:stretch>
              <a:fillRect/>
            </a:stretch>
          </p:blipFill>
          <p:spPr bwMode="auto">
            <a:xfrm>
              <a:off x="4977131" y="1762680"/>
              <a:ext cx="6623474" cy="3378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bwMode="auto">
            <a:xfrm>
              <a:off x="4835236" y="1676443"/>
              <a:ext cx="587965" cy="384624"/>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fontAlgn="base">
                <a:spcBef>
                  <a:spcPct val="0"/>
                </a:spcBef>
                <a:spcAft>
                  <a:spcPct val="0"/>
                </a:spcAft>
                <a:defRPr/>
              </a:pPr>
              <a:endParaRPr lang="en-US" sz="900" b="1" kern="1200">
                <a:solidFill>
                  <a:prstClr val="black"/>
                </a:solidFill>
                <a:latin typeface="Arial" pitchFamily="-65" charset="0"/>
                <a:ea typeface="+mn-ea"/>
                <a:cs typeface="+mn-cs"/>
              </a:endParaRPr>
            </a:p>
          </p:txBody>
        </p:sp>
      </p:grpSp>
      <p:sp>
        <p:nvSpPr>
          <p:cNvPr id="12" name="Rectangle 11">
            <a:extLst>
              <a:ext uri="{FF2B5EF4-FFF2-40B4-BE49-F238E27FC236}">
                <a16:creationId xmlns:a16="http://schemas.microsoft.com/office/drawing/2014/main" id="{B37619A6-A993-B942-9939-A441C044A332}"/>
              </a:ext>
            </a:extLst>
          </p:cNvPr>
          <p:cNvSpPr/>
          <p:nvPr/>
        </p:nvSpPr>
        <p:spPr>
          <a:xfrm>
            <a:off x="4607169" y="3036615"/>
            <a:ext cx="119119" cy="883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3" name="TextBox 2"/>
          <p:cNvSpPr txBox="1"/>
          <p:nvPr/>
        </p:nvSpPr>
        <p:spPr>
          <a:xfrm>
            <a:off x="4229100" y="2228850"/>
            <a:ext cx="65" cy="207749"/>
          </a:xfrm>
          <a:prstGeom prst="rect">
            <a:avLst/>
          </a:prstGeom>
          <a:noFill/>
        </p:spPr>
        <p:txBody>
          <a:bodyPr wrap="none" lIns="0" tIns="0" rIns="0" bIns="0" rtlCol="0">
            <a:spAutoFit/>
          </a:bodyPr>
          <a:lstStyle/>
          <a:p>
            <a:pPr defTabSz="685800"/>
            <a:endParaRPr lang="en-US" sz="1350" kern="12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TextBox 3"/>
              <p:cNvSpPr txBox="1"/>
              <p:nvPr/>
            </p:nvSpPr>
            <p:spPr>
              <a:xfrm>
                <a:off x="496446" y="1785045"/>
                <a:ext cx="1480598" cy="298415"/>
              </a:xfrm>
              <a:prstGeom prst="rect">
                <a:avLst/>
              </a:prstGeom>
              <a:solidFill>
                <a:schemeClr val="bg1"/>
              </a:solid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b>
                        <m:sSubPr>
                          <m:ctrlPr>
                            <a:rPr lang="en-US" sz="1238" i="1" kern="1200">
                              <a:solidFill>
                                <a:prstClr val="black"/>
                              </a:solidFill>
                              <a:latin typeface="Cambria Math" panose="02040503050406030204" pitchFamily="18" charset="0"/>
                              <a:ea typeface="+mn-ea"/>
                              <a:cs typeface="+mn-cs"/>
                            </a:rPr>
                          </m:ctrlPr>
                        </m:sSubPr>
                        <m:e>
                          <m:r>
                            <a:rPr lang="en-US" sz="1238" i="1" kern="1200">
                              <a:solidFill>
                                <a:prstClr val="black"/>
                              </a:solidFill>
                              <a:latin typeface="Cambria Math" charset="0"/>
                              <a:ea typeface="+mn-ea"/>
                              <a:cs typeface="+mn-cs"/>
                            </a:rPr>
                            <m:t>𝑦</m:t>
                          </m:r>
                        </m:e>
                        <m:sub>
                          <m:r>
                            <a:rPr lang="en-US" sz="1238" i="1" kern="1200">
                              <a:solidFill>
                                <a:prstClr val="black"/>
                              </a:solidFill>
                              <a:latin typeface="Cambria Math" charset="0"/>
                              <a:ea typeface="+mn-ea"/>
                              <a:cs typeface="+mn-cs"/>
                            </a:rPr>
                            <m:t>𝑗</m:t>
                          </m:r>
                        </m:sub>
                      </m:sSub>
                      <m:r>
                        <a:rPr lang="en-US" sz="1238" i="1" kern="1200">
                          <a:solidFill>
                            <a:prstClr val="black"/>
                          </a:solidFill>
                          <a:latin typeface="Cambria Math" charset="0"/>
                          <a:ea typeface="+mn-ea"/>
                          <a:cs typeface="+mn-cs"/>
                        </a:rPr>
                        <m:t>=</m:t>
                      </m:r>
                      <m:r>
                        <a:rPr lang="en-US" sz="1238" i="1" kern="1200">
                          <a:solidFill>
                            <a:prstClr val="black"/>
                          </a:solidFill>
                          <a:latin typeface="Cambria Math" charset="0"/>
                          <a:ea typeface="+mn-ea"/>
                          <a:cs typeface="+mn-cs"/>
                        </a:rPr>
                        <m:t>𝜇</m:t>
                      </m:r>
                      <m:r>
                        <a:rPr lang="en-US" sz="1238" i="1" kern="1200">
                          <a:solidFill>
                            <a:prstClr val="black"/>
                          </a:solidFill>
                          <a:latin typeface="Cambria Math" charset="0"/>
                          <a:ea typeface="+mn-ea"/>
                          <a:cs typeface="+mn-cs"/>
                        </a:rPr>
                        <m:t>+</m:t>
                      </m:r>
                      <m:sSub>
                        <m:sSubPr>
                          <m:ctrlPr>
                            <a:rPr lang="en-US" sz="1238" i="1" kern="1200">
                              <a:solidFill>
                                <a:prstClr val="black"/>
                              </a:solidFill>
                              <a:latin typeface="Cambria Math" panose="02040503050406030204" pitchFamily="18" charset="0"/>
                              <a:ea typeface="+mn-ea"/>
                              <a:cs typeface="+mn-cs"/>
                            </a:rPr>
                          </m:ctrlPr>
                        </m:sSubPr>
                        <m:e>
                          <m:r>
                            <a:rPr lang="en-US" sz="1238" i="1" kern="1200">
                              <a:solidFill>
                                <a:prstClr val="black"/>
                              </a:solidFill>
                              <a:latin typeface="Cambria Math" charset="0"/>
                              <a:ea typeface="+mn-ea"/>
                              <a:cs typeface="+mn-cs"/>
                            </a:rPr>
                            <m:t>𝑧</m:t>
                          </m:r>
                        </m:e>
                        <m:sub>
                          <m:r>
                            <a:rPr lang="en-US" sz="1238" i="1" kern="1200">
                              <a:solidFill>
                                <a:prstClr val="black"/>
                              </a:solidFill>
                              <a:latin typeface="Cambria Math" charset="0"/>
                              <a:ea typeface="+mn-ea"/>
                              <a:cs typeface="+mn-cs"/>
                            </a:rPr>
                            <m:t>𝑖𝑗</m:t>
                          </m:r>
                        </m:sub>
                      </m:sSub>
                      <m:sSub>
                        <m:sSubPr>
                          <m:ctrlPr>
                            <a:rPr lang="en-US" sz="1238" i="1" kern="1200">
                              <a:solidFill>
                                <a:prstClr val="black"/>
                              </a:solidFill>
                              <a:latin typeface="Cambria Math" panose="02040503050406030204" pitchFamily="18" charset="0"/>
                              <a:ea typeface="+mn-ea"/>
                              <a:cs typeface="+mn-cs"/>
                            </a:rPr>
                          </m:ctrlPr>
                        </m:sSubPr>
                        <m:e>
                          <m:r>
                            <a:rPr lang="en-US" sz="1238" i="1" kern="1200">
                              <a:solidFill>
                                <a:prstClr val="black"/>
                              </a:solidFill>
                              <a:latin typeface="Cambria Math" charset="0"/>
                              <a:ea typeface="+mn-ea"/>
                              <a:cs typeface="+mn-cs"/>
                            </a:rPr>
                            <m:t>𝑢</m:t>
                          </m:r>
                        </m:e>
                        <m:sub>
                          <m:r>
                            <a:rPr lang="en-US" sz="1238" i="1" kern="1200">
                              <a:solidFill>
                                <a:prstClr val="black"/>
                              </a:solidFill>
                              <a:latin typeface="Cambria Math" charset="0"/>
                              <a:ea typeface="+mn-ea"/>
                              <a:cs typeface="+mn-cs"/>
                            </a:rPr>
                            <m:t>𝑖</m:t>
                          </m:r>
                        </m:sub>
                      </m:sSub>
                      <m:r>
                        <a:rPr lang="en-US" sz="1238" i="1" kern="1200">
                          <a:solidFill>
                            <a:prstClr val="black"/>
                          </a:solidFill>
                          <a:latin typeface="Cambria Math" charset="0"/>
                          <a:ea typeface="+mn-ea"/>
                          <a:cs typeface="+mn-cs"/>
                        </a:rPr>
                        <m:t>+</m:t>
                      </m:r>
                      <m:sSub>
                        <m:sSubPr>
                          <m:ctrlPr>
                            <a:rPr lang="en-US" sz="1238" i="1" kern="1200">
                              <a:solidFill>
                                <a:prstClr val="black"/>
                              </a:solidFill>
                              <a:latin typeface="Cambria Math" panose="02040503050406030204" pitchFamily="18" charset="0"/>
                              <a:ea typeface="+mn-ea"/>
                              <a:cs typeface="+mn-cs"/>
                            </a:rPr>
                          </m:ctrlPr>
                        </m:sSubPr>
                        <m:e>
                          <m:r>
                            <a:rPr lang="en-US" sz="1238" i="1" kern="1200">
                              <a:solidFill>
                                <a:prstClr val="black"/>
                              </a:solidFill>
                              <a:latin typeface="Cambria Math" charset="0"/>
                              <a:ea typeface="+mn-ea"/>
                              <a:cs typeface="+mn-cs"/>
                            </a:rPr>
                            <m:t>𝑒</m:t>
                          </m:r>
                        </m:e>
                        <m:sub>
                          <m:r>
                            <a:rPr lang="en-US" sz="1238" i="1" kern="1200">
                              <a:solidFill>
                                <a:prstClr val="black"/>
                              </a:solidFill>
                              <a:latin typeface="Cambria Math" charset="0"/>
                              <a:ea typeface="+mn-ea"/>
                              <a:cs typeface="+mn-cs"/>
                            </a:rPr>
                            <m:t>𝑗</m:t>
                          </m:r>
                        </m:sub>
                      </m:sSub>
                    </m:oMath>
                  </m:oMathPara>
                </a14:m>
                <a:endParaRPr lang="en-US" sz="1238" kern="1200" dirty="0">
                  <a:solidFill>
                    <a:prstClr val="black"/>
                  </a:solidFill>
                  <a:latin typeface="Calibri" panose="020F0502020204030204"/>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96446" y="1785045"/>
                <a:ext cx="1480598" cy="298415"/>
              </a:xfrm>
              <a:prstGeom prst="rect">
                <a:avLst/>
              </a:prstGeom>
              <a:blipFill>
                <a:blip r:embed="rId7"/>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82791" y="3843919"/>
                <a:ext cx="907779" cy="242374"/>
              </a:xfrm>
              <a:prstGeom prst="rect">
                <a:avLst/>
              </a:prstGeom>
              <a:solidFill>
                <a:schemeClr val="bg1"/>
              </a:solid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975" b="1" kern="1200">
                          <a:solidFill>
                            <a:prstClr val="black"/>
                          </a:solidFill>
                          <a:latin typeface="Cambria Math" charset="0"/>
                          <a:ea typeface="+mn-ea"/>
                          <a:cs typeface="+mn-cs"/>
                        </a:rPr>
                        <m:t>𝐮</m:t>
                      </m:r>
                      <m:r>
                        <a:rPr lang="en-US" sz="975" i="1" kern="1200">
                          <a:solidFill>
                            <a:prstClr val="black"/>
                          </a:solidFill>
                          <a:latin typeface="Cambria Math" charset="0"/>
                          <a:ea typeface="+mn-ea"/>
                          <a:cs typeface="+mn-cs"/>
                        </a:rPr>
                        <m:t>∼</m:t>
                      </m:r>
                      <m:r>
                        <a:rPr lang="en-US" sz="975" i="1" kern="1200">
                          <a:solidFill>
                            <a:prstClr val="black"/>
                          </a:solidFill>
                          <a:latin typeface="Cambria Math" charset="0"/>
                          <a:ea typeface="+mn-ea"/>
                          <a:cs typeface="+mn-cs"/>
                        </a:rPr>
                        <m:t>𝑁</m:t>
                      </m:r>
                      <m:r>
                        <a:rPr lang="en-US" sz="975" i="1" kern="1200">
                          <a:solidFill>
                            <a:prstClr val="black"/>
                          </a:solidFill>
                          <a:latin typeface="Cambria Math" charset="0"/>
                          <a:ea typeface="+mn-ea"/>
                          <a:cs typeface="+mn-cs"/>
                        </a:rPr>
                        <m:t>(0,</m:t>
                      </m:r>
                      <m:sSubSup>
                        <m:sSubSupPr>
                          <m:ctrlPr>
                            <a:rPr lang="en-US" sz="975" i="1" kern="1200">
                              <a:solidFill>
                                <a:prstClr val="black"/>
                              </a:solidFill>
                              <a:latin typeface="Cambria Math" panose="02040503050406030204" pitchFamily="18" charset="0"/>
                              <a:ea typeface="+mn-ea"/>
                              <a:cs typeface="+mn-cs"/>
                            </a:rPr>
                          </m:ctrlPr>
                        </m:sSubSupPr>
                        <m:e>
                          <m:r>
                            <a:rPr lang="en-US" sz="975" i="1" kern="1200">
                              <a:solidFill>
                                <a:prstClr val="black"/>
                              </a:solidFill>
                              <a:latin typeface="Cambria Math" charset="0"/>
                              <a:ea typeface="+mn-ea"/>
                              <a:cs typeface="+mn-cs"/>
                            </a:rPr>
                            <m:t>𝜎</m:t>
                          </m:r>
                        </m:e>
                        <m:sub>
                          <m:r>
                            <a:rPr lang="en-US" sz="975" i="1" kern="1200">
                              <a:solidFill>
                                <a:prstClr val="black"/>
                              </a:solidFill>
                              <a:latin typeface="Cambria Math" charset="0"/>
                              <a:ea typeface="+mn-ea"/>
                              <a:cs typeface="+mn-cs"/>
                            </a:rPr>
                            <m:t>𝑢</m:t>
                          </m:r>
                        </m:sub>
                        <m:sup>
                          <m:r>
                            <a:rPr lang="en-US" sz="975" i="1" kern="1200">
                              <a:solidFill>
                                <a:prstClr val="black"/>
                              </a:solidFill>
                              <a:latin typeface="Cambria Math" charset="0"/>
                              <a:ea typeface="+mn-ea"/>
                              <a:cs typeface="+mn-cs"/>
                            </a:rPr>
                            <m:t>2</m:t>
                          </m:r>
                        </m:sup>
                      </m:sSubSup>
                      <m:r>
                        <m:rPr>
                          <m:sty m:val="p"/>
                        </m:rPr>
                        <a:rPr lang="en-US" sz="975" kern="1200">
                          <a:solidFill>
                            <a:prstClr val="black"/>
                          </a:solidFill>
                          <a:latin typeface="Cambria Math" charset="0"/>
                          <a:ea typeface="+mn-ea"/>
                          <a:cs typeface="+mn-cs"/>
                        </a:rPr>
                        <m:t>I</m:t>
                      </m:r>
                      <m:r>
                        <a:rPr lang="en-US" sz="975" i="1" kern="1200">
                          <a:solidFill>
                            <a:prstClr val="black"/>
                          </a:solidFill>
                          <a:latin typeface="Cambria Math" charset="0"/>
                          <a:ea typeface="+mn-ea"/>
                          <a:cs typeface="+mn-cs"/>
                        </a:rPr>
                        <m:t>)</m:t>
                      </m:r>
                    </m:oMath>
                  </m:oMathPara>
                </a14:m>
                <a:endParaRPr lang="en-US" sz="975" kern="1200" dirty="0">
                  <a:solidFill>
                    <a:prstClr val="black"/>
                  </a:solidFill>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882791" y="3843919"/>
                <a:ext cx="907779" cy="242374"/>
              </a:xfrm>
              <a:prstGeom prst="rect">
                <a:avLst/>
              </a:prstGeom>
              <a:blipFill>
                <a:blip r:embed="rId8"/>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15AE0E9-E193-0141-9255-8EC4F9940623}"/>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211488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697"/>
            <a:ext cx="7886700" cy="994172"/>
          </a:xfrm>
        </p:spPr>
        <p:txBody>
          <a:bodyPr>
            <a:normAutofit fontScale="90000"/>
          </a:bodyPr>
          <a:lstStyle/>
          <a:p>
            <a:r>
              <a:rPr lang="en-US" dirty="0"/>
              <a:t>Using additive effects to compare different categories of variants</a:t>
            </a:r>
          </a:p>
        </p:txBody>
      </p:sp>
      <p:pic>
        <p:nvPicPr>
          <p:cNvPr id="4" name="Picture 3"/>
          <p:cNvPicPr>
            <a:picLocks noChangeAspect="1"/>
          </p:cNvPicPr>
          <p:nvPr/>
        </p:nvPicPr>
        <p:blipFill>
          <a:blip r:embed="rId2"/>
          <a:stretch>
            <a:fillRect/>
          </a:stretch>
        </p:blipFill>
        <p:spPr>
          <a:xfrm>
            <a:off x="1466334" y="1062838"/>
            <a:ext cx="6211333" cy="3176335"/>
          </a:xfrm>
          <a:prstGeom prst="rect">
            <a:avLst/>
          </a:prstGeom>
        </p:spPr>
      </p:pic>
      <p:pic>
        <p:nvPicPr>
          <p:cNvPr id="5" name="Picture 4"/>
          <p:cNvPicPr>
            <a:picLocks noChangeAspect="1"/>
          </p:cNvPicPr>
          <p:nvPr/>
        </p:nvPicPr>
        <p:blipFill rotWithShape="1">
          <a:blip r:embed="rId3"/>
          <a:srcRect b="29376"/>
          <a:stretch/>
        </p:blipFill>
        <p:spPr>
          <a:xfrm>
            <a:off x="1317304" y="4328532"/>
            <a:ext cx="2809507" cy="585933"/>
          </a:xfrm>
          <a:prstGeom prst="rect">
            <a:avLst/>
          </a:prstGeom>
        </p:spPr>
      </p:pic>
      <p:sp>
        <p:nvSpPr>
          <p:cNvPr id="6" name="TextBox 5"/>
          <p:cNvSpPr txBox="1"/>
          <p:nvPr/>
        </p:nvSpPr>
        <p:spPr>
          <a:xfrm>
            <a:off x="531936" y="4482999"/>
            <a:ext cx="1396334"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Model:</a:t>
            </a:r>
          </a:p>
        </p:txBody>
      </p:sp>
      <p:pic>
        <p:nvPicPr>
          <p:cNvPr id="7" name="Picture 6"/>
          <p:cNvPicPr>
            <a:picLocks noChangeAspect="1"/>
          </p:cNvPicPr>
          <p:nvPr/>
        </p:nvPicPr>
        <p:blipFill>
          <a:blip r:embed="rId4"/>
          <a:stretch>
            <a:fillRect/>
          </a:stretch>
        </p:blipFill>
        <p:spPr>
          <a:xfrm>
            <a:off x="5640578" y="4447741"/>
            <a:ext cx="1585246" cy="347451"/>
          </a:xfrm>
          <a:prstGeom prst="rect">
            <a:avLst/>
          </a:prstGeom>
        </p:spPr>
      </p:pic>
      <p:sp>
        <p:nvSpPr>
          <p:cNvPr id="8" name="TextBox 7"/>
          <p:cNvSpPr txBox="1"/>
          <p:nvPr/>
        </p:nvSpPr>
        <p:spPr>
          <a:xfrm>
            <a:off x="4540753" y="4482967"/>
            <a:ext cx="1396334" cy="300082"/>
          </a:xfrm>
          <a:prstGeom prst="rect">
            <a:avLst/>
          </a:prstGeom>
          <a:noFill/>
        </p:spPr>
        <p:txBody>
          <a:bodyPr wrap="square" rtlCol="0">
            <a:spAutoFit/>
          </a:bodyPr>
          <a:lstStyle/>
          <a:p>
            <a:pPr defTabSz="685800">
              <a:defRPr/>
            </a:pPr>
            <a:r>
              <a:rPr lang="en-US" sz="1350" kern="1200">
                <a:solidFill>
                  <a:prstClr val="black"/>
                </a:solidFill>
                <a:latin typeface="Calibri" panose="020F0502020204030204"/>
                <a:ea typeface="+mn-ea"/>
                <a:cs typeface="+mn-cs"/>
              </a:rPr>
              <a:t>Parameters:</a:t>
            </a:r>
          </a:p>
        </p:txBody>
      </p:sp>
      <p:sp>
        <p:nvSpPr>
          <p:cNvPr id="3" name="Rectangle 2"/>
          <p:cNvSpPr/>
          <p:nvPr/>
        </p:nvSpPr>
        <p:spPr>
          <a:xfrm>
            <a:off x="3349486" y="4834948"/>
            <a:ext cx="119270" cy="11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78DA367A-1DF7-9C49-89FC-70087D181010}"/>
              </a:ext>
            </a:extLst>
          </p:cNvPr>
          <p:cNvSpPr/>
          <p:nvPr/>
        </p:nvSpPr>
        <p:spPr>
          <a:xfrm>
            <a:off x="2522764" y="3355522"/>
            <a:ext cx="146957" cy="883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0" name="TextBox 9"/>
              <p:cNvSpPr txBox="1"/>
              <p:nvPr/>
            </p:nvSpPr>
            <p:spPr>
              <a:xfrm>
                <a:off x="1487905" y="3797347"/>
                <a:ext cx="890195" cy="230832"/>
              </a:xfrm>
              <a:prstGeom prst="rect">
                <a:avLst/>
              </a:prstGeom>
              <a:solidFill>
                <a:schemeClr val="bg1"/>
              </a:solid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900" b="1" kern="1200">
                          <a:solidFill>
                            <a:prstClr val="black"/>
                          </a:solidFill>
                          <a:latin typeface="Cambria Math" charset="0"/>
                          <a:ea typeface="+mn-ea"/>
                          <a:cs typeface="+mn-cs"/>
                        </a:rPr>
                        <m:t>𝐮</m:t>
                      </m:r>
                      <m:r>
                        <a:rPr lang="en-US" sz="900" i="1" kern="1200">
                          <a:solidFill>
                            <a:prstClr val="black"/>
                          </a:solidFill>
                          <a:latin typeface="Cambria Math" charset="0"/>
                          <a:ea typeface="+mn-ea"/>
                          <a:cs typeface="+mn-cs"/>
                        </a:rPr>
                        <m:t>∼</m:t>
                      </m:r>
                      <m:r>
                        <a:rPr lang="en-US" sz="900" i="1" kern="1200">
                          <a:solidFill>
                            <a:prstClr val="black"/>
                          </a:solidFill>
                          <a:latin typeface="Cambria Math" charset="0"/>
                          <a:ea typeface="+mn-ea"/>
                          <a:cs typeface="+mn-cs"/>
                        </a:rPr>
                        <m:t>𝑁</m:t>
                      </m:r>
                      <m:r>
                        <a:rPr lang="en-US" sz="900" i="1" kern="1200">
                          <a:solidFill>
                            <a:prstClr val="black"/>
                          </a:solidFill>
                          <a:latin typeface="Cambria Math" charset="0"/>
                          <a:ea typeface="+mn-ea"/>
                          <a:cs typeface="+mn-cs"/>
                        </a:rPr>
                        <m:t>(0,</m:t>
                      </m:r>
                      <m:sSubSup>
                        <m:sSubSupPr>
                          <m:ctrlPr>
                            <a:rPr lang="en-US" sz="900" i="1" kern="1200">
                              <a:solidFill>
                                <a:prstClr val="black"/>
                              </a:solidFill>
                              <a:latin typeface="Cambria Math" panose="02040503050406030204" pitchFamily="18" charset="0"/>
                              <a:ea typeface="+mn-ea"/>
                              <a:cs typeface="+mn-cs"/>
                            </a:rPr>
                          </m:ctrlPr>
                        </m:sSubSupPr>
                        <m:e>
                          <m:r>
                            <a:rPr lang="en-US" sz="900" i="1" kern="1200">
                              <a:solidFill>
                                <a:prstClr val="black"/>
                              </a:solidFill>
                              <a:latin typeface="Cambria Math" charset="0"/>
                              <a:ea typeface="+mn-ea"/>
                              <a:cs typeface="+mn-cs"/>
                            </a:rPr>
                            <m:t>𝜎</m:t>
                          </m:r>
                        </m:e>
                        <m:sub>
                          <m:r>
                            <a:rPr lang="en-US" sz="900" i="1" kern="1200">
                              <a:solidFill>
                                <a:prstClr val="black"/>
                              </a:solidFill>
                              <a:latin typeface="Cambria Math" charset="0"/>
                              <a:ea typeface="+mn-ea"/>
                              <a:cs typeface="+mn-cs"/>
                            </a:rPr>
                            <m:t>𝑢</m:t>
                          </m:r>
                        </m:sub>
                        <m:sup>
                          <m:r>
                            <a:rPr lang="en-US" sz="900" i="1" kern="1200">
                              <a:solidFill>
                                <a:prstClr val="black"/>
                              </a:solidFill>
                              <a:latin typeface="Cambria Math" charset="0"/>
                              <a:ea typeface="+mn-ea"/>
                              <a:cs typeface="+mn-cs"/>
                            </a:rPr>
                            <m:t>2</m:t>
                          </m:r>
                        </m:sup>
                      </m:sSubSup>
                      <m:r>
                        <m:rPr>
                          <m:sty m:val="p"/>
                        </m:rPr>
                        <a:rPr lang="en-US" sz="900" kern="1200">
                          <a:solidFill>
                            <a:prstClr val="black"/>
                          </a:solidFill>
                          <a:latin typeface="Cambria Math" charset="0"/>
                          <a:ea typeface="+mn-ea"/>
                          <a:cs typeface="+mn-cs"/>
                        </a:rPr>
                        <m:t>I</m:t>
                      </m:r>
                      <m:r>
                        <a:rPr lang="en-US" sz="900" i="1" kern="1200">
                          <a:solidFill>
                            <a:prstClr val="black"/>
                          </a:solidFill>
                          <a:latin typeface="Cambria Math" charset="0"/>
                          <a:ea typeface="+mn-ea"/>
                          <a:cs typeface="+mn-cs"/>
                        </a:rPr>
                        <m:t>)</m:t>
                      </m:r>
                    </m:oMath>
                  </m:oMathPara>
                </a14:m>
                <a:endParaRPr lang="en-US" sz="900" kern="1200" dirty="0">
                  <a:solidFill>
                    <a:prstClr val="black"/>
                  </a:solidFill>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487905" y="3797347"/>
                <a:ext cx="890195" cy="2308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453740" y="4239172"/>
                <a:ext cx="1329812" cy="784830"/>
              </a:xfrm>
              <a:prstGeom prst="rect">
                <a:avLst/>
              </a:prstGeom>
              <a:solidFill>
                <a:schemeClr val="bg1"/>
              </a:solidFill>
            </p:spPr>
            <p:txBody>
              <a:bodyPr wrap="square" rtlCol="0">
                <a:spAutoFit/>
              </a:bodyPr>
              <a:lstStyle/>
              <a:p>
                <a:pPr defTabSz="685800"/>
                <a:r>
                  <a:rPr lang="en-US" sz="900" kern="1200" dirty="0">
                    <a:solidFill>
                      <a:prstClr val="black"/>
                    </a:solidFill>
                    <a:latin typeface="Calibri" panose="020F0502020204030204"/>
                    <a:ea typeface="+mn-ea"/>
                    <a:cs typeface="+mn-cs"/>
                  </a:rPr>
                  <a:t>Variant categories:</a:t>
                </a:r>
              </a:p>
              <a:p>
                <a:pPr defTabSz="685800"/>
                <a14:m>
                  <m:oMath xmlns:m="http://schemas.openxmlformats.org/officeDocument/2006/math">
                    <m:r>
                      <a:rPr lang="en-US" sz="900" i="1" kern="1200">
                        <a:solidFill>
                          <a:prstClr val="black"/>
                        </a:solidFill>
                        <a:latin typeface="Cambria Math" charset="0"/>
                        <a:ea typeface="+mn-ea"/>
                        <a:cs typeface="+mn-cs"/>
                      </a:rPr>
                      <m:t>𝑘</m:t>
                    </m:r>
                    <m:r>
                      <a:rPr lang="en-US" sz="900" i="1" kern="1200">
                        <a:solidFill>
                          <a:prstClr val="black"/>
                        </a:solidFill>
                        <a:latin typeface="Cambria Math" charset="0"/>
                        <a:ea typeface="+mn-ea"/>
                        <a:cs typeface="+mn-cs"/>
                      </a:rPr>
                      <m:t>=1</m:t>
                    </m:r>
                  </m:oMath>
                </a14:m>
                <a:r>
                  <a:rPr lang="en-US" sz="900" kern="1200" dirty="0">
                    <a:solidFill>
                      <a:prstClr val="black"/>
                    </a:solidFill>
                    <a:latin typeface="Calibri" panose="020F0502020204030204"/>
                    <a:ea typeface="+mn-ea"/>
                    <a:cs typeface="+mn-cs"/>
                  </a:rPr>
                  <a:t>: coding drivers</a:t>
                </a:r>
              </a:p>
              <a:p>
                <a:pPr defTabSz="685800"/>
                <a14:m>
                  <m:oMath xmlns:m="http://schemas.openxmlformats.org/officeDocument/2006/math">
                    <m:r>
                      <a:rPr lang="en-US" sz="900" i="1" kern="1200">
                        <a:solidFill>
                          <a:prstClr val="black"/>
                        </a:solidFill>
                        <a:latin typeface="Cambria Math" charset="0"/>
                        <a:ea typeface="+mn-ea"/>
                        <a:cs typeface="+mn-cs"/>
                      </a:rPr>
                      <m:t>𝑘</m:t>
                    </m:r>
                    <m:r>
                      <a:rPr lang="en-US" sz="900" i="1" kern="1200">
                        <a:solidFill>
                          <a:prstClr val="black"/>
                        </a:solidFill>
                        <a:latin typeface="Cambria Math" charset="0"/>
                        <a:ea typeface="+mn-ea"/>
                        <a:cs typeface="+mn-cs"/>
                      </a:rPr>
                      <m:t>=2</m:t>
                    </m:r>
                  </m:oMath>
                </a14:m>
                <a:r>
                  <a:rPr lang="en-US" sz="900" kern="1200" dirty="0">
                    <a:solidFill>
                      <a:prstClr val="black"/>
                    </a:solidFill>
                    <a:latin typeface="Calibri" panose="020F0502020204030204"/>
                    <a:ea typeface="+mn-ea"/>
                    <a:cs typeface="+mn-cs"/>
                  </a:rPr>
                  <a:t>: coding other</a:t>
                </a:r>
              </a:p>
              <a:p>
                <a:pPr defTabSz="685800"/>
                <a14:m>
                  <m:oMath xmlns:m="http://schemas.openxmlformats.org/officeDocument/2006/math">
                    <m:r>
                      <a:rPr lang="en-US" sz="900" i="1" kern="1200">
                        <a:solidFill>
                          <a:prstClr val="black"/>
                        </a:solidFill>
                        <a:latin typeface="Cambria Math" charset="0"/>
                        <a:ea typeface="+mn-ea"/>
                        <a:cs typeface="+mn-cs"/>
                      </a:rPr>
                      <m:t>𝑘</m:t>
                    </m:r>
                    <m:r>
                      <a:rPr lang="en-US" sz="900" i="1" kern="1200">
                        <a:solidFill>
                          <a:prstClr val="black"/>
                        </a:solidFill>
                        <a:latin typeface="Cambria Math" charset="0"/>
                        <a:ea typeface="+mn-ea"/>
                        <a:cs typeface="+mn-cs"/>
                      </a:rPr>
                      <m:t>=3</m:t>
                    </m:r>
                  </m:oMath>
                </a14:m>
                <a:r>
                  <a:rPr lang="en-US" sz="900" kern="1200" dirty="0">
                    <a:solidFill>
                      <a:prstClr val="black"/>
                    </a:solidFill>
                    <a:latin typeface="Calibri" panose="020F0502020204030204"/>
                    <a:ea typeface="+mn-ea"/>
                    <a:cs typeface="+mn-cs"/>
                  </a:rPr>
                  <a:t>: promoters</a:t>
                </a:r>
              </a:p>
              <a:p>
                <a:pPr defTabSz="685800"/>
                <a14:m>
                  <m:oMath xmlns:m="http://schemas.openxmlformats.org/officeDocument/2006/math">
                    <m:r>
                      <a:rPr lang="en-US" sz="900" i="1" kern="1200">
                        <a:solidFill>
                          <a:prstClr val="black"/>
                        </a:solidFill>
                        <a:latin typeface="Cambria Math" charset="0"/>
                        <a:ea typeface="+mn-ea"/>
                        <a:cs typeface="+mn-cs"/>
                      </a:rPr>
                      <m:t>𝑘</m:t>
                    </m:r>
                    <m:r>
                      <a:rPr lang="en-US" sz="900" i="1" kern="1200">
                        <a:solidFill>
                          <a:prstClr val="black"/>
                        </a:solidFill>
                        <a:latin typeface="Cambria Math" charset="0"/>
                        <a:ea typeface="+mn-ea"/>
                        <a:cs typeface="+mn-cs"/>
                      </a:rPr>
                      <m:t>=4</m:t>
                    </m:r>
                  </m:oMath>
                </a14:m>
                <a:r>
                  <a:rPr lang="en-US" sz="900" kern="1200" dirty="0">
                    <a:solidFill>
                      <a:prstClr val="black"/>
                    </a:solidFill>
                    <a:latin typeface="Calibri" panose="020F0502020204030204"/>
                    <a:ea typeface="+mn-ea"/>
                    <a:cs typeface="+mn-cs"/>
                  </a:rPr>
                  <a:t>: other non-coding</a:t>
                </a:r>
              </a:p>
            </p:txBody>
          </p:sp>
        </mc:Choice>
        <mc:Fallback xmlns="">
          <p:sp>
            <p:nvSpPr>
              <p:cNvPr id="11" name="TextBox 10"/>
              <p:cNvSpPr txBox="1">
                <a:spLocks noRot="1" noChangeAspect="1" noMove="1" noResize="1" noEditPoints="1" noAdjustHandles="1" noChangeArrowheads="1" noChangeShapeType="1" noTextEdit="1"/>
              </p:cNvSpPr>
              <p:nvPr/>
            </p:nvSpPr>
            <p:spPr>
              <a:xfrm>
                <a:off x="7453740" y="4239172"/>
                <a:ext cx="1329812" cy="784830"/>
              </a:xfrm>
              <a:prstGeom prst="rect">
                <a:avLst/>
              </a:prstGeom>
              <a:blipFill>
                <a:blip r:embed="rId6"/>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64E6734-B73C-C648-B366-EE7E3C2486F1}"/>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3706215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45C0C237-116B-B847-9A0D-9B85056A0912}"/>
              </a:ext>
            </a:extLst>
          </p:cNvPr>
          <p:cNvPicPr>
            <a:picLocks noChangeAspect="1"/>
          </p:cNvPicPr>
          <p:nvPr/>
        </p:nvPicPr>
        <p:blipFill rotWithShape="1">
          <a:blip r:embed="rId2"/>
          <a:srcRect l="14799" t="58254" r="57966" b="25738"/>
          <a:stretch/>
        </p:blipFill>
        <p:spPr>
          <a:xfrm>
            <a:off x="440871" y="1049110"/>
            <a:ext cx="3314701" cy="3661684"/>
          </a:xfrm>
          <a:prstGeom prst="rect">
            <a:avLst/>
          </a:prstGeom>
        </p:spPr>
      </p:pic>
      <p:sp>
        <p:nvSpPr>
          <p:cNvPr id="6" name="Title 3">
            <a:extLst>
              <a:ext uri="{FF2B5EF4-FFF2-40B4-BE49-F238E27FC236}">
                <a16:creationId xmlns:a16="http://schemas.microsoft.com/office/drawing/2014/main" id="{C564A518-E6B7-D24B-99F2-7D84A9BE0A29}"/>
              </a:ext>
            </a:extLst>
          </p:cNvPr>
          <p:cNvSpPr txBox="1">
            <a:spLocks/>
          </p:cNvSpPr>
          <p:nvPr/>
        </p:nvSpPr>
        <p:spPr bwMode="auto">
          <a:xfrm>
            <a:off x="258581" y="128590"/>
            <a:ext cx="874676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7" tIns="34264" rIns="68527" bIns="34264"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defTabSz="341710" eaLnBrk="0" fontAlgn="base" hangingPunct="0">
              <a:spcBef>
                <a:spcPct val="0"/>
              </a:spcBef>
              <a:spcAft>
                <a:spcPct val="0"/>
              </a:spcAft>
              <a:buNone/>
            </a:pPr>
            <a:r>
              <a:rPr lang="en-US" altLang="en-US" sz="2700" kern="1200" dirty="0">
                <a:solidFill>
                  <a:srgbClr val="000090"/>
                </a:solidFill>
                <a:latin typeface="Helvetica Neue" charset="0"/>
                <a:ea typeface="Helvetica Neue" charset="0"/>
                <a:cs typeface="Helvetica Neue" charset="0"/>
              </a:rPr>
              <a:t>Overall additive variance increase for multiple cancer cohorts in PCAWG with the inclusion of passengers</a:t>
            </a:r>
          </a:p>
        </p:txBody>
      </p:sp>
      <p:sp>
        <p:nvSpPr>
          <p:cNvPr id="7" name="TextBox 6">
            <a:extLst>
              <a:ext uri="{FF2B5EF4-FFF2-40B4-BE49-F238E27FC236}">
                <a16:creationId xmlns:a16="http://schemas.microsoft.com/office/drawing/2014/main" id="{A3FCB639-55A7-2046-83AE-EB75C84A2CE2}"/>
              </a:ext>
            </a:extLst>
          </p:cNvPr>
          <p:cNvSpPr txBox="1"/>
          <p:nvPr/>
        </p:nvSpPr>
        <p:spPr>
          <a:xfrm>
            <a:off x="6238958" y="1359462"/>
            <a:ext cx="2234601" cy="2031325"/>
          </a:xfrm>
          <a:prstGeom prst="rect">
            <a:avLst/>
          </a:prstGeom>
          <a:noFill/>
        </p:spPr>
        <p:txBody>
          <a:bodyPr wrap="square" rtlCol="0">
            <a:spAutoFit/>
          </a:bodyPr>
          <a:lstStyle/>
          <a:p>
            <a:pPr defTabSz="685800"/>
            <a:r>
              <a:rPr lang="en-US" sz="1800" kern="1200" dirty="0">
                <a:solidFill>
                  <a:prstClr val="black"/>
                </a:solidFill>
                <a:latin typeface="Arial" panose="020B0604020202020204" pitchFamily="34" charset="0"/>
                <a:ea typeface="+mn-ea"/>
                <a:cs typeface="Arial" panose="020B0604020202020204" pitchFamily="34" charset="0"/>
              </a:rPr>
              <a:t>I</a:t>
            </a:r>
            <a:r>
              <a:rPr lang="en-US" sz="1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ncrease in the variance from ~50% using drivers alone to ~59% with putative passengers included, averaged across all cohorts.</a:t>
            </a:r>
            <a:r>
              <a:rPr lang="en-US" sz="1800" kern="1200" dirty="0">
                <a:solidFill>
                  <a:prstClr val="black"/>
                </a:solidFill>
                <a:latin typeface="Arial" panose="020B0604020202020204" pitchFamily="34" charset="0"/>
                <a:ea typeface="+mn-ea"/>
                <a:cs typeface="Arial" panose="020B0604020202020204" pitchFamily="34" charset="0"/>
              </a:rPr>
              <a:t> </a:t>
            </a:r>
          </a:p>
        </p:txBody>
      </p:sp>
      <p:pic>
        <p:nvPicPr>
          <p:cNvPr id="8" name="Picture 7" descr="A screen shot of a computer&#10;&#10;Description automatically generated">
            <a:extLst>
              <a:ext uri="{FF2B5EF4-FFF2-40B4-BE49-F238E27FC236}">
                <a16:creationId xmlns:a16="http://schemas.microsoft.com/office/drawing/2014/main" id="{A54B8DE8-BDC9-2B4A-8E90-27B1A3946ADE}"/>
              </a:ext>
            </a:extLst>
          </p:cNvPr>
          <p:cNvPicPr>
            <a:picLocks noChangeAspect="1"/>
          </p:cNvPicPr>
          <p:nvPr/>
        </p:nvPicPr>
        <p:blipFill rotWithShape="1">
          <a:blip r:embed="rId2"/>
          <a:srcRect l="88407" t="58254" b="35240"/>
          <a:stretch/>
        </p:blipFill>
        <p:spPr>
          <a:xfrm>
            <a:off x="4048818" y="1191909"/>
            <a:ext cx="1896894" cy="2000676"/>
          </a:xfrm>
          <a:prstGeom prst="rect">
            <a:avLst/>
          </a:prstGeom>
        </p:spPr>
      </p:pic>
      <p:sp>
        <p:nvSpPr>
          <p:cNvPr id="9" name="TextBox 8">
            <a:extLst>
              <a:ext uri="{FF2B5EF4-FFF2-40B4-BE49-F238E27FC236}">
                <a16:creationId xmlns:a16="http://schemas.microsoft.com/office/drawing/2014/main" id="{DE12106D-2F93-5A4D-BE13-1436EA16E105}"/>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
        <p:nvSpPr>
          <p:cNvPr id="2" name="Rectangle 1">
            <a:extLst>
              <a:ext uri="{FF2B5EF4-FFF2-40B4-BE49-F238E27FC236}">
                <a16:creationId xmlns:a16="http://schemas.microsoft.com/office/drawing/2014/main" id="{AEFBEEDA-B465-3E4F-8DCB-CC65E21FA9BB}"/>
              </a:ext>
            </a:extLst>
          </p:cNvPr>
          <p:cNvSpPr/>
          <p:nvPr/>
        </p:nvSpPr>
        <p:spPr>
          <a:xfrm>
            <a:off x="440871" y="1140977"/>
            <a:ext cx="950959" cy="4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270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45C0C237-116B-B847-9A0D-9B85056A0912}"/>
              </a:ext>
            </a:extLst>
          </p:cNvPr>
          <p:cNvPicPr>
            <a:picLocks noChangeAspect="1"/>
          </p:cNvPicPr>
          <p:nvPr/>
        </p:nvPicPr>
        <p:blipFill rotWithShape="1">
          <a:blip r:embed="rId2"/>
          <a:srcRect l="41819" t="58254" b="23016"/>
          <a:stretch/>
        </p:blipFill>
        <p:spPr>
          <a:xfrm>
            <a:off x="246222" y="1109783"/>
            <a:ext cx="6172851" cy="3734712"/>
          </a:xfrm>
          <a:prstGeom prst="rect">
            <a:avLst/>
          </a:prstGeom>
        </p:spPr>
      </p:pic>
      <p:sp>
        <p:nvSpPr>
          <p:cNvPr id="3" name="Title 3">
            <a:extLst>
              <a:ext uri="{FF2B5EF4-FFF2-40B4-BE49-F238E27FC236}">
                <a16:creationId xmlns:a16="http://schemas.microsoft.com/office/drawing/2014/main" id="{EFA18731-E67E-B04B-823E-9190A972916F}"/>
              </a:ext>
            </a:extLst>
          </p:cNvPr>
          <p:cNvSpPr txBox="1">
            <a:spLocks/>
          </p:cNvSpPr>
          <p:nvPr/>
        </p:nvSpPr>
        <p:spPr bwMode="auto">
          <a:xfrm>
            <a:off x="258581" y="128590"/>
            <a:ext cx="874676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27" tIns="34264" rIns="68527" bIns="34264"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defTabSz="341710" eaLnBrk="0" fontAlgn="base" hangingPunct="0">
              <a:spcBef>
                <a:spcPct val="0"/>
              </a:spcBef>
              <a:spcAft>
                <a:spcPct val="0"/>
              </a:spcAft>
              <a:buNone/>
            </a:pPr>
            <a:r>
              <a:rPr lang="en-US" altLang="en-US" sz="2700" kern="1200" dirty="0">
                <a:solidFill>
                  <a:srgbClr val="000090"/>
                </a:solidFill>
                <a:latin typeface="Helvetica Neue" charset="0"/>
                <a:ea typeface="Helvetica Neue" charset="0"/>
                <a:cs typeface="Helvetica Neue" charset="0"/>
              </a:rPr>
              <a:t>Element level additive variance for multiple cancer cohorts in PCAWG, comparing coding &amp; non-coding</a:t>
            </a:r>
          </a:p>
        </p:txBody>
      </p:sp>
      <p:sp>
        <p:nvSpPr>
          <p:cNvPr id="4" name="TextBox 3">
            <a:extLst>
              <a:ext uri="{FF2B5EF4-FFF2-40B4-BE49-F238E27FC236}">
                <a16:creationId xmlns:a16="http://schemas.microsoft.com/office/drawing/2014/main" id="{03BFCCFD-E26F-7D40-A1EF-59C72CF0E35E}"/>
              </a:ext>
            </a:extLst>
          </p:cNvPr>
          <p:cNvSpPr txBox="1"/>
          <p:nvPr/>
        </p:nvSpPr>
        <p:spPr>
          <a:xfrm>
            <a:off x="6824133" y="1269529"/>
            <a:ext cx="1889618" cy="3416320"/>
          </a:xfrm>
          <a:prstGeom prst="rect">
            <a:avLst/>
          </a:prstGeom>
          <a:noFill/>
        </p:spPr>
        <p:txBody>
          <a:bodyPr wrap="square" rtlCol="0">
            <a:spAutoFit/>
          </a:bodyPr>
          <a:lstStyle/>
          <a:p>
            <a:pPr defTabSz="685800"/>
            <a:r>
              <a:rPr lang="en-US" sz="1800" kern="1200" dirty="0">
                <a:solidFill>
                  <a:prstClr val="black"/>
                </a:solidFill>
                <a:latin typeface="Arial" panose="020B0604020202020204" pitchFamily="34" charset="0"/>
                <a:ea typeface="+mn-ea"/>
                <a:cs typeface="Arial" panose="020B0604020202020204" pitchFamily="34" charset="0"/>
              </a:rPr>
              <a:t>In addition to coding mutations, promoter &amp; other non-coding mutations contributed significant amounts of extra variance </a:t>
            </a:r>
            <a:br>
              <a:rPr lang="en-US" sz="1800" kern="1200" dirty="0">
                <a:solidFill>
                  <a:prstClr val="black"/>
                </a:solidFill>
                <a:latin typeface="Arial" panose="020B0604020202020204" pitchFamily="34" charset="0"/>
                <a:ea typeface="+mn-ea"/>
                <a:cs typeface="Arial" panose="020B0604020202020204" pitchFamily="34" charset="0"/>
              </a:rPr>
            </a:br>
            <a:r>
              <a:rPr lang="en-US" sz="1800" kern="1200" dirty="0">
                <a:solidFill>
                  <a:prstClr val="black"/>
                </a:solidFill>
                <a:latin typeface="Arial" panose="020B0604020202020204" pitchFamily="34" charset="0"/>
                <a:cs typeface="Arial" panose="020B0604020202020204" pitchFamily="34" charset="0"/>
              </a:rPr>
              <a:t>(~2% &amp; 7%) </a:t>
            </a:r>
            <a:r>
              <a:rPr lang="en-US" sz="1800" kern="1200" dirty="0">
                <a:solidFill>
                  <a:prstClr val="black"/>
                </a:solidFill>
                <a:latin typeface="Arial" panose="020B0604020202020204" pitchFamily="34" charset="0"/>
                <a:ea typeface="+mn-ea"/>
                <a:cs typeface="Arial" panose="020B0604020202020204" pitchFamily="34" charset="0"/>
              </a:rPr>
              <a:t>.</a:t>
            </a:r>
          </a:p>
        </p:txBody>
      </p:sp>
      <p:sp>
        <p:nvSpPr>
          <p:cNvPr id="6" name="TextBox 5">
            <a:extLst>
              <a:ext uri="{FF2B5EF4-FFF2-40B4-BE49-F238E27FC236}">
                <a16:creationId xmlns:a16="http://schemas.microsoft.com/office/drawing/2014/main" id="{9AB51FFA-13F7-1047-BCF4-0E8D54A0DD52}"/>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311247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973242" cy="994172"/>
          </a:xfrm>
        </p:spPr>
        <p:txBody>
          <a:bodyPr>
            <a:noAutofit/>
          </a:bodyPr>
          <a:lstStyle/>
          <a:p>
            <a:r>
              <a:rPr lang="en-US" sz="2400" dirty="0"/>
              <a:t>Recasting the additive effects model in a predictive context:</a:t>
            </a:r>
            <a:br>
              <a:rPr lang="en-US" sz="2400" dirty="0"/>
            </a:br>
            <a:r>
              <a:rPr lang="en-US" sz="2400" dirty="0"/>
              <a:t>Best Linear Unbiased Predictor (BLUP) analysis</a:t>
            </a:r>
          </a:p>
        </p:txBody>
      </p:sp>
      <p:sp>
        <p:nvSpPr>
          <p:cNvPr id="4" name="Rectangle 3"/>
          <p:cNvSpPr/>
          <p:nvPr/>
        </p:nvSpPr>
        <p:spPr>
          <a:xfrm>
            <a:off x="1324247" y="4075610"/>
            <a:ext cx="342900" cy="342900"/>
          </a:xfrm>
          <a:prstGeom prst="rect">
            <a:avLst/>
          </a:prstGeom>
          <a:solidFill>
            <a:srgbClr val="FF0000">
              <a:alpha val="5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5" name="Rectangle 4"/>
          <p:cNvSpPr/>
          <p:nvPr/>
        </p:nvSpPr>
        <p:spPr>
          <a:xfrm>
            <a:off x="1667147" y="4075610"/>
            <a:ext cx="342900" cy="342900"/>
          </a:xfrm>
          <a:prstGeom prst="rect">
            <a:avLst/>
          </a:prstGeom>
          <a:solidFill>
            <a:srgbClr val="FF0000">
              <a:alpha val="5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6" name="Rectangle 5"/>
          <p:cNvSpPr/>
          <p:nvPr/>
        </p:nvSpPr>
        <p:spPr>
          <a:xfrm>
            <a:off x="2010047" y="4075610"/>
            <a:ext cx="342900" cy="342900"/>
          </a:xfrm>
          <a:prstGeom prst="rect">
            <a:avLst/>
          </a:prstGeom>
          <a:solidFill>
            <a:srgbClr val="FF0000">
              <a:alpha val="5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7" name="Rectangle 6"/>
          <p:cNvSpPr/>
          <p:nvPr/>
        </p:nvSpPr>
        <p:spPr>
          <a:xfrm>
            <a:off x="2352947" y="4075610"/>
            <a:ext cx="342900" cy="342900"/>
          </a:xfrm>
          <a:prstGeom prst="rect">
            <a:avLst/>
          </a:prstGeom>
          <a:solidFill>
            <a:srgbClr val="FF0000">
              <a:alpha val="5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8" name="Rectangle 7"/>
          <p:cNvSpPr/>
          <p:nvPr/>
        </p:nvSpPr>
        <p:spPr>
          <a:xfrm>
            <a:off x="2695847" y="4075610"/>
            <a:ext cx="342900" cy="342900"/>
          </a:xfrm>
          <a:prstGeom prst="rect">
            <a:avLst/>
          </a:prstGeom>
          <a:solidFill>
            <a:srgbClr val="FF0000">
              <a:alpha val="5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9" name="Rectangle 8"/>
          <p:cNvSpPr/>
          <p:nvPr/>
        </p:nvSpPr>
        <p:spPr>
          <a:xfrm>
            <a:off x="3038747" y="4075610"/>
            <a:ext cx="342900" cy="342900"/>
          </a:xfrm>
          <a:prstGeom prst="rect">
            <a:avLst/>
          </a:prstGeom>
          <a:solidFill>
            <a:srgbClr val="FF0000">
              <a:alpha val="50000"/>
            </a:srgb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0" name="Rectangle 9"/>
          <p:cNvSpPr/>
          <p:nvPr/>
        </p:nvSpPr>
        <p:spPr>
          <a:xfrm>
            <a:off x="3381647" y="4075610"/>
            <a:ext cx="342900" cy="3429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1" name="Rectangle 10"/>
          <p:cNvSpPr/>
          <p:nvPr/>
        </p:nvSpPr>
        <p:spPr>
          <a:xfrm>
            <a:off x="3724547" y="4075610"/>
            <a:ext cx="342900" cy="3429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2" name="Rectangle 11"/>
          <p:cNvSpPr/>
          <p:nvPr/>
        </p:nvSpPr>
        <p:spPr>
          <a:xfrm>
            <a:off x="4067447" y="4075610"/>
            <a:ext cx="342900" cy="3429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3" name="Rectangle 12"/>
          <p:cNvSpPr/>
          <p:nvPr/>
        </p:nvSpPr>
        <p:spPr>
          <a:xfrm>
            <a:off x="4410347" y="4075610"/>
            <a:ext cx="342900" cy="3429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4" name="Rectangle 13"/>
          <p:cNvSpPr/>
          <p:nvPr/>
        </p:nvSpPr>
        <p:spPr>
          <a:xfrm>
            <a:off x="4753247" y="4075610"/>
            <a:ext cx="342900" cy="3429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5" name="Rectangle 14"/>
          <p:cNvSpPr/>
          <p:nvPr/>
        </p:nvSpPr>
        <p:spPr>
          <a:xfrm>
            <a:off x="5096147" y="4075610"/>
            <a:ext cx="342900" cy="3429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16" name="TextBox 15"/>
          <p:cNvSpPr txBox="1"/>
          <p:nvPr/>
        </p:nvSpPr>
        <p:spPr>
          <a:xfrm>
            <a:off x="5566410" y="4085406"/>
            <a:ext cx="852351" cy="300082"/>
          </a:xfrm>
          <a:prstGeom prst="rect">
            <a:avLst/>
          </a:prstGeom>
          <a:noFill/>
        </p:spPr>
        <p:txBody>
          <a:bodyPr wrap="square" rtlCol="0">
            <a:spAutoFit/>
          </a:bodyPr>
          <a:lstStyle/>
          <a:p>
            <a:pPr defTabSz="685800">
              <a:defRPr/>
            </a:pPr>
            <a:r>
              <a:rPr lang="mr-IN" sz="1350" kern="1200">
                <a:solidFill>
                  <a:prstClr val="black"/>
                </a:solidFill>
                <a:latin typeface="Calibri" panose="020F0502020204030204"/>
                <a:ea typeface="+mn-ea"/>
                <a:cs typeface="Mangal" panose="02040503050203030202" pitchFamily="18" charset="0"/>
              </a:rPr>
              <a:t>…</a:t>
            </a:r>
            <a:endParaRPr lang="en-US" sz="1350" kern="1200" dirty="0">
              <a:solidFill>
                <a:prstClr val="black"/>
              </a:solidFill>
              <a:latin typeface="Calibri" panose="020F0502020204030204"/>
              <a:ea typeface="+mn-ea"/>
              <a:cs typeface="+mn-cs"/>
            </a:endParaRPr>
          </a:p>
        </p:txBody>
      </p:sp>
      <p:cxnSp>
        <p:nvCxnSpPr>
          <p:cNvPr id="19" name="Straight Connector 18"/>
          <p:cNvCxnSpPr/>
          <p:nvPr/>
        </p:nvCxnSpPr>
        <p:spPr>
          <a:xfrm>
            <a:off x="1226274" y="1268016"/>
            <a:ext cx="1" cy="17830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26274" y="3051096"/>
            <a:ext cx="579827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1224643" y="1557709"/>
            <a:ext cx="5790112" cy="1489203"/>
          </a:xfrm>
          <a:custGeom>
            <a:avLst/>
            <a:gdLst>
              <a:gd name="connsiteX0" fmla="*/ 0 w 7720149"/>
              <a:gd name="connsiteY0" fmla="*/ 1985604 h 1985604"/>
              <a:gd name="connsiteX1" fmla="*/ 1058092 w 7720149"/>
              <a:gd name="connsiteY1" fmla="*/ 823009 h 1985604"/>
              <a:gd name="connsiteX2" fmla="*/ 3500846 w 7720149"/>
              <a:gd name="connsiteY2" fmla="*/ 130678 h 1985604"/>
              <a:gd name="connsiteX3" fmla="*/ 7720149 w 7720149"/>
              <a:gd name="connsiteY3" fmla="*/ 49 h 1985604"/>
            </a:gdLst>
            <a:ahLst/>
            <a:cxnLst>
              <a:cxn ang="0">
                <a:pos x="connsiteX0" y="connsiteY0"/>
              </a:cxn>
              <a:cxn ang="0">
                <a:pos x="connsiteX1" y="connsiteY1"/>
              </a:cxn>
              <a:cxn ang="0">
                <a:pos x="connsiteX2" y="connsiteY2"/>
              </a:cxn>
              <a:cxn ang="0">
                <a:pos x="connsiteX3" y="connsiteY3"/>
              </a:cxn>
            </a:cxnLst>
            <a:rect l="l" t="t" r="r" b="b"/>
            <a:pathLst>
              <a:path w="7720149" h="1985604">
                <a:moveTo>
                  <a:pt x="0" y="1985604"/>
                </a:moveTo>
                <a:cubicBezTo>
                  <a:pt x="237309" y="1558883"/>
                  <a:pt x="474618" y="1132163"/>
                  <a:pt x="1058092" y="823009"/>
                </a:cubicBezTo>
                <a:cubicBezTo>
                  <a:pt x="1641566" y="513855"/>
                  <a:pt x="2390503" y="267838"/>
                  <a:pt x="3500846" y="130678"/>
                </a:cubicBezTo>
                <a:cubicBezTo>
                  <a:pt x="4611189" y="-6482"/>
                  <a:pt x="7720149" y="49"/>
                  <a:pt x="7720149" y="49"/>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cxnSp>
        <p:nvCxnSpPr>
          <p:cNvPr id="28" name="Straight Connector 27"/>
          <p:cNvCxnSpPr/>
          <p:nvPr/>
        </p:nvCxnSpPr>
        <p:spPr>
          <a:xfrm>
            <a:off x="1224643" y="1557709"/>
            <a:ext cx="5790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24642" y="1720994"/>
            <a:ext cx="579011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24642" y="1384626"/>
            <a:ext cx="579011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380015" y="1711197"/>
            <a:ext cx="0" cy="21992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229415" y="1930999"/>
            <a:ext cx="1392828"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Additive variance</a:t>
            </a:r>
          </a:p>
        </p:txBody>
      </p:sp>
      <p:sp>
        <p:nvSpPr>
          <p:cNvPr id="34" name="TextBox 33"/>
          <p:cNvSpPr txBox="1"/>
          <p:nvPr/>
        </p:nvSpPr>
        <p:spPr>
          <a:xfrm>
            <a:off x="1443446" y="1342464"/>
            <a:ext cx="1392828"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All SNPs</a:t>
            </a:r>
          </a:p>
        </p:txBody>
      </p:sp>
      <p:sp>
        <p:nvSpPr>
          <p:cNvPr id="35" name="Right Brace 34"/>
          <p:cNvSpPr/>
          <p:nvPr/>
        </p:nvSpPr>
        <p:spPr>
          <a:xfrm>
            <a:off x="7161712" y="1384626"/>
            <a:ext cx="107768" cy="32657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1200">
              <a:solidFill>
                <a:prstClr val="black"/>
              </a:solidFill>
              <a:latin typeface="Calibri" panose="020F0502020204030204"/>
            </a:endParaRPr>
          </a:p>
        </p:txBody>
      </p:sp>
      <p:sp>
        <p:nvSpPr>
          <p:cNvPr id="36" name="TextBox 35"/>
          <p:cNvSpPr txBox="1"/>
          <p:nvPr/>
        </p:nvSpPr>
        <p:spPr>
          <a:xfrm>
            <a:off x="7347857" y="1409412"/>
            <a:ext cx="633552" cy="507831"/>
          </a:xfrm>
          <a:prstGeom prst="rect">
            <a:avLst/>
          </a:prstGeom>
          <a:noFill/>
        </p:spPr>
        <p:txBody>
          <a:bodyPr wrap="square" rtlCol="0">
            <a:spAutoFit/>
          </a:bodyPr>
          <a:lstStyle/>
          <a:p>
            <a:pPr defTabSz="685800">
              <a:defRPr/>
            </a:pPr>
            <a:r>
              <a:rPr lang="en-US" sz="1350" kern="1200">
                <a:solidFill>
                  <a:prstClr val="black"/>
                </a:solidFill>
                <a:latin typeface="Calibri" panose="020F0502020204030204"/>
                <a:ea typeface="+mn-ea"/>
                <a:cs typeface="+mn-cs"/>
              </a:rPr>
              <a:t>95% CI</a:t>
            </a:r>
            <a:endParaRPr lang="en-US" sz="1350" kern="1200" dirty="0">
              <a:solidFill>
                <a:prstClr val="black"/>
              </a:solidFill>
              <a:latin typeface="Calibri" panose="020F0502020204030204"/>
              <a:ea typeface="+mn-ea"/>
              <a:cs typeface="+mn-cs"/>
            </a:endParaRPr>
          </a:p>
        </p:txBody>
      </p:sp>
      <p:sp>
        <p:nvSpPr>
          <p:cNvPr id="37" name="TextBox 36"/>
          <p:cNvSpPr txBox="1"/>
          <p:nvPr/>
        </p:nvSpPr>
        <p:spPr>
          <a:xfrm>
            <a:off x="1869326" y="2249271"/>
            <a:ext cx="1392828" cy="300082"/>
          </a:xfrm>
          <a:prstGeom prst="rect">
            <a:avLst/>
          </a:prstGeom>
          <a:noFill/>
        </p:spPr>
        <p:txBody>
          <a:bodyPr wrap="square" rtlCol="0">
            <a:spAutoFit/>
          </a:bodyPr>
          <a:lstStyle/>
          <a:p>
            <a:pPr defTabSz="685800">
              <a:defRPr/>
            </a:pPr>
            <a:r>
              <a:rPr lang="en-US" sz="1350" kern="1200">
                <a:solidFill>
                  <a:prstClr val="black"/>
                </a:solidFill>
                <a:latin typeface="Calibri" panose="020F0502020204030204"/>
                <a:ea typeface="+mn-ea"/>
                <a:cs typeface="+mn-cs"/>
              </a:rPr>
              <a:t>Cummulative</a:t>
            </a:r>
            <a:endParaRPr lang="en-US" sz="1350" kern="1200" dirty="0">
              <a:solidFill>
                <a:prstClr val="black"/>
              </a:solidFill>
              <a:latin typeface="Calibri" panose="020F0502020204030204"/>
              <a:ea typeface="+mn-ea"/>
              <a:cs typeface="+mn-cs"/>
            </a:endParaRPr>
          </a:p>
        </p:txBody>
      </p:sp>
      <p:sp>
        <p:nvSpPr>
          <p:cNvPr id="38" name="TextBox 37"/>
          <p:cNvSpPr txBox="1"/>
          <p:nvPr/>
        </p:nvSpPr>
        <p:spPr>
          <a:xfrm>
            <a:off x="3585752" y="3106280"/>
            <a:ext cx="1067890"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SNVs added</a:t>
            </a:r>
          </a:p>
        </p:txBody>
      </p:sp>
      <p:sp>
        <p:nvSpPr>
          <p:cNvPr id="31" name="TextBox 30"/>
          <p:cNvSpPr txBox="1"/>
          <p:nvPr/>
        </p:nvSpPr>
        <p:spPr>
          <a:xfrm>
            <a:off x="1131567" y="4747179"/>
            <a:ext cx="7293975" cy="300082"/>
          </a:xfrm>
          <a:prstGeom prst="rect">
            <a:avLst/>
          </a:prstGeom>
          <a:noFill/>
        </p:spPr>
        <p:txBody>
          <a:bodyPr wrap="square" rtlCol="0">
            <a:spAutoFit/>
          </a:bodyPr>
          <a:lstStyle/>
          <a:p>
            <a:pPr defTabSz="685800">
              <a:defRPr/>
            </a:pPr>
            <a:r>
              <a:rPr lang="en-US" sz="1350" kern="1200" dirty="0">
                <a:solidFill>
                  <a:prstClr val="black"/>
                </a:solidFill>
                <a:latin typeface="Calibri" panose="020F0502020204030204"/>
                <a:ea typeface="+mn-ea"/>
                <a:cs typeface="+mn-cs"/>
              </a:rPr>
              <a:t>Lower bound on # weak drivers (8.4 pan-cancer average; enriched for PCAWG genes w/ FDR&lt;0.25)</a:t>
            </a:r>
          </a:p>
        </p:txBody>
      </p:sp>
      <p:sp>
        <p:nvSpPr>
          <p:cNvPr id="39" name="Right Brace 38"/>
          <p:cNvSpPr/>
          <p:nvPr/>
        </p:nvSpPr>
        <p:spPr>
          <a:xfrm rot="5400000">
            <a:off x="2249037" y="3576319"/>
            <a:ext cx="206187" cy="205576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kern="1200">
              <a:solidFill>
                <a:prstClr val="black"/>
              </a:solidFill>
              <a:latin typeface="Calibri" panose="020F0502020204030204"/>
            </a:endParaRPr>
          </a:p>
        </p:txBody>
      </p:sp>
      <p:sp>
        <p:nvSpPr>
          <p:cNvPr id="43" name="Rectangle 42"/>
          <p:cNvSpPr/>
          <p:nvPr/>
        </p:nvSpPr>
        <p:spPr>
          <a:xfrm>
            <a:off x="6150847" y="3553062"/>
            <a:ext cx="2683663" cy="103622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1200">
              <a:solidFill>
                <a:prstClr val="white"/>
              </a:solidFill>
              <a:latin typeface="Calibri" panose="020F0502020204030204"/>
            </a:endParaRPr>
          </a:p>
        </p:txBody>
      </p:sp>
      <p:sp>
        <p:nvSpPr>
          <p:cNvPr id="44" name="TextBox 43"/>
          <p:cNvSpPr txBox="1"/>
          <p:nvPr/>
        </p:nvSpPr>
        <p:spPr>
          <a:xfrm>
            <a:off x="6719305" y="3610290"/>
            <a:ext cx="1356905" cy="307777"/>
          </a:xfrm>
          <a:prstGeom prst="rect">
            <a:avLst/>
          </a:prstGeom>
          <a:noFill/>
        </p:spPr>
        <p:txBody>
          <a:bodyPr wrap="square" rtlCol="0">
            <a:spAutoFit/>
          </a:bodyPr>
          <a:lstStyle/>
          <a:p>
            <a:pPr defTabSz="685800">
              <a:defRPr/>
            </a:pPr>
            <a:r>
              <a:rPr lang="en-US" kern="1200" dirty="0">
                <a:solidFill>
                  <a:prstClr val="black"/>
                </a:solidFill>
                <a:latin typeface="Calibri" panose="020F0502020204030204"/>
                <a:ea typeface="+mn-ea"/>
                <a:cs typeface="+mn-cs"/>
              </a:rPr>
              <a:t>BLUP predictor:</a:t>
            </a:r>
          </a:p>
        </p:txBody>
      </p:sp>
      <mc:AlternateContent xmlns:mc="http://schemas.openxmlformats.org/markup-compatibility/2006" xmlns:a14="http://schemas.microsoft.com/office/drawing/2010/main">
        <mc:Choice Requires="a14">
          <p:sp>
            <p:nvSpPr>
              <p:cNvPr id="45" name="TextBox 44"/>
              <p:cNvSpPr txBox="1"/>
              <p:nvPr/>
            </p:nvSpPr>
            <p:spPr>
              <a:xfrm>
                <a:off x="6140297" y="3866701"/>
                <a:ext cx="2488475" cy="352854"/>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acc>
                        <m:accPr>
                          <m:chr m:val="̂"/>
                          <m:ctrlPr>
                            <a:rPr lang="en-US" sz="1500" i="1" kern="1200">
                              <a:solidFill>
                                <a:prstClr val="black"/>
                              </a:solidFill>
                              <a:latin typeface="Cambria Math" panose="02040503050406030204" pitchFamily="18" charset="0"/>
                              <a:ea typeface="+mn-ea"/>
                              <a:cs typeface="+mn-cs"/>
                            </a:rPr>
                          </m:ctrlPr>
                        </m:accPr>
                        <m:e>
                          <m:r>
                            <a:rPr lang="en-US" sz="1500" b="1" kern="1200">
                              <a:solidFill>
                                <a:prstClr val="black"/>
                              </a:solidFill>
                              <a:latin typeface="Cambria Math" charset="0"/>
                              <a:ea typeface="+mn-ea"/>
                              <a:cs typeface="+mn-cs"/>
                            </a:rPr>
                            <m:t>𝐮</m:t>
                          </m:r>
                        </m:e>
                      </m:acc>
                      <m:r>
                        <a:rPr lang="en-US" sz="1500" i="1" kern="1200">
                          <a:solidFill>
                            <a:prstClr val="black"/>
                          </a:solidFill>
                          <a:latin typeface="Cambria Math" charset="0"/>
                          <a:ea typeface="+mn-ea"/>
                          <a:cs typeface="+mn-cs"/>
                        </a:rPr>
                        <m:t>=</m:t>
                      </m:r>
                      <m:r>
                        <m:rPr>
                          <m:sty m:val="p"/>
                        </m:rPr>
                        <a:rPr lang="en-US" sz="1500" kern="1200">
                          <a:solidFill>
                            <a:prstClr val="black"/>
                          </a:solidFill>
                          <a:latin typeface="Cambria Math" charset="0"/>
                          <a:ea typeface="+mn-ea"/>
                          <a:cs typeface="+mn-cs"/>
                        </a:rPr>
                        <m:t>argma</m:t>
                      </m:r>
                      <m:sSub>
                        <m:sSubPr>
                          <m:ctrlPr>
                            <a:rPr lang="en-US" sz="1500" i="1" kern="1200">
                              <a:solidFill>
                                <a:prstClr val="black"/>
                              </a:solidFill>
                              <a:latin typeface="Cambria Math" panose="02040503050406030204" pitchFamily="18" charset="0"/>
                              <a:ea typeface="+mn-ea"/>
                              <a:cs typeface="+mn-cs"/>
                            </a:rPr>
                          </m:ctrlPr>
                        </m:sSubPr>
                        <m:e>
                          <m:r>
                            <m:rPr>
                              <m:sty m:val="p"/>
                            </m:rPr>
                            <a:rPr lang="en-US" sz="1500" kern="1200">
                              <a:solidFill>
                                <a:prstClr val="black"/>
                              </a:solidFill>
                              <a:latin typeface="Cambria Math" charset="0"/>
                              <a:ea typeface="+mn-ea"/>
                              <a:cs typeface="+mn-cs"/>
                            </a:rPr>
                            <m:t>x</m:t>
                          </m:r>
                        </m:e>
                        <m:sub>
                          <m:r>
                            <m:rPr>
                              <m:sty m:val="p"/>
                            </m:rPr>
                            <a:rPr lang="en-US" sz="1500" kern="1200">
                              <a:solidFill>
                                <a:prstClr val="black"/>
                              </a:solidFill>
                              <a:latin typeface="Cambria Math" charset="0"/>
                              <a:ea typeface="+mn-ea"/>
                              <a:cs typeface="+mn-cs"/>
                            </a:rPr>
                            <m:t>u</m:t>
                          </m:r>
                        </m:sub>
                      </m:sSub>
                      <m:d>
                        <m:dPr>
                          <m:ctrlPr>
                            <a:rPr lang="en-US" sz="1500" i="1" kern="1200">
                              <a:solidFill>
                                <a:prstClr val="black"/>
                              </a:solidFill>
                              <a:latin typeface="Cambria Math" panose="02040503050406030204" pitchFamily="18" charset="0"/>
                              <a:ea typeface="+mn-ea"/>
                              <a:cs typeface="+mn-cs"/>
                            </a:rPr>
                          </m:ctrlPr>
                        </m:dPr>
                        <m:e>
                          <m:r>
                            <a:rPr lang="en-US" sz="1500" i="1" kern="1200">
                              <a:solidFill>
                                <a:prstClr val="black"/>
                              </a:solidFill>
                              <a:latin typeface="Cambria Math" charset="0"/>
                              <a:ea typeface="+mn-ea"/>
                              <a:cs typeface="+mn-cs"/>
                            </a:rPr>
                            <m:t>𝑃</m:t>
                          </m:r>
                          <m:d>
                            <m:dPr>
                              <m:ctrlPr>
                                <a:rPr lang="en-US" sz="1500" i="1" kern="1200">
                                  <a:solidFill>
                                    <a:prstClr val="black"/>
                                  </a:solidFill>
                                  <a:latin typeface="Cambria Math" panose="02040503050406030204" pitchFamily="18" charset="0"/>
                                  <a:ea typeface="+mn-ea"/>
                                  <a:cs typeface="+mn-cs"/>
                                </a:rPr>
                              </m:ctrlPr>
                            </m:dPr>
                            <m:e>
                              <m:r>
                                <a:rPr lang="en-US" sz="1500" b="1" kern="1200">
                                  <a:solidFill>
                                    <a:prstClr val="black"/>
                                  </a:solidFill>
                                  <a:latin typeface="Cambria Math" charset="0"/>
                                  <a:ea typeface="+mn-ea"/>
                                  <a:cs typeface="+mn-cs"/>
                                </a:rPr>
                                <m:t>𝐮</m:t>
                              </m:r>
                            </m:e>
                            <m:e>
                              <m:r>
                                <a:rPr lang="en-US" sz="1500" b="1" kern="1200">
                                  <a:solidFill>
                                    <a:prstClr val="black"/>
                                  </a:solidFill>
                                  <a:latin typeface="Cambria Math" charset="0"/>
                                  <a:ea typeface="+mn-ea"/>
                                  <a:cs typeface="+mn-cs"/>
                                </a:rPr>
                                <m:t>𝐲</m:t>
                              </m:r>
                              <m:r>
                                <a:rPr lang="en-US" sz="1500" b="1" kern="1200">
                                  <a:solidFill>
                                    <a:prstClr val="black"/>
                                  </a:solidFill>
                                  <a:latin typeface="Cambria Math" charset="0"/>
                                  <a:ea typeface="+mn-ea"/>
                                  <a:cs typeface="+mn-cs"/>
                                </a:rPr>
                                <m:t>,</m:t>
                              </m:r>
                              <m:sSubSup>
                                <m:sSubSupPr>
                                  <m:ctrlPr>
                                    <a:rPr lang="en-US" sz="1500" i="1" kern="1200">
                                      <a:solidFill>
                                        <a:prstClr val="black"/>
                                      </a:solidFill>
                                      <a:latin typeface="Cambria Math" panose="02040503050406030204" pitchFamily="18" charset="0"/>
                                      <a:ea typeface="+mn-ea"/>
                                      <a:cs typeface="+mn-cs"/>
                                    </a:rPr>
                                  </m:ctrlPr>
                                </m:sSubSupPr>
                                <m:e>
                                  <m:r>
                                    <a:rPr lang="en-US" sz="1500" i="1" kern="1200">
                                      <a:solidFill>
                                        <a:prstClr val="black"/>
                                      </a:solidFill>
                                      <a:latin typeface="Cambria Math" charset="0"/>
                                      <a:ea typeface="+mn-ea"/>
                                      <a:cs typeface="+mn-cs"/>
                                    </a:rPr>
                                    <m:t>𝜎</m:t>
                                  </m:r>
                                </m:e>
                                <m:sub>
                                  <m:r>
                                    <a:rPr lang="en-US" sz="1500" i="1" kern="1200">
                                      <a:solidFill>
                                        <a:prstClr val="black"/>
                                      </a:solidFill>
                                      <a:latin typeface="Cambria Math" charset="0"/>
                                      <a:ea typeface="+mn-ea"/>
                                      <a:cs typeface="+mn-cs"/>
                                    </a:rPr>
                                    <m:t>𝑢</m:t>
                                  </m:r>
                                </m:sub>
                                <m:sup>
                                  <m:r>
                                    <a:rPr lang="en-US" sz="1500" i="1" kern="1200">
                                      <a:solidFill>
                                        <a:prstClr val="black"/>
                                      </a:solidFill>
                                      <a:latin typeface="Cambria Math" charset="0"/>
                                      <a:ea typeface="+mn-ea"/>
                                      <a:cs typeface="+mn-cs"/>
                                    </a:rPr>
                                    <m:t>2</m:t>
                                  </m:r>
                                </m:sup>
                              </m:sSubSup>
                            </m:e>
                          </m:d>
                        </m:e>
                      </m:d>
                    </m:oMath>
                  </m:oMathPara>
                </a14:m>
                <a:endParaRPr lang="en-US" sz="1500" kern="1200" dirty="0">
                  <a:solidFill>
                    <a:prstClr val="black"/>
                  </a:solidFill>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140297" y="3866701"/>
                <a:ext cx="2488475" cy="35285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427637" y="4211508"/>
                <a:ext cx="2135777" cy="323165"/>
              </a:xfrm>
              <a:prstGeom prst="rect">
                <a:avLst/>
              </a:prstGeom>
              <a:noFill/>
            </p:spPr>
            <p:txBody>
              <a:bodyPr wrap="square" rtlCol="0">
                <a:spAutoFit/>
              </a:bodyPr>
              <a:lstStyle/>
              <a:p>
                <a:pPr defTabSz="685800">
                  <a:defRPr/>
                </a:pPr>
                <a14:m>
                  <m:oMathPara xmlns:m="http://schemas.openxmlformats.org/officeDocument/2006/math">
                    <m:oMathParaPr>
                      <m:jc m:val="centerGroup"/>
                    </m:oMathParaPr>
                    <m:oMath xmlns:m="http://schemas.openxmlformats.org/officeDocument/2006/math">
                      <m:r>
                        <a:rPr lang="en-US" sz="1500" i="1" kern="1200">
                          <a:solidFill>
                            <a:prstClr val="black"/>
                          </a:solidFill>
                          <a:latin typeface="Cambria Math" charset="0"/>
                          <a:ea typeface="+mn-ea"/>
                          <a:cs typeface="+mn-cs"/>
                        </a:rPr>
                        <m:t>=</m:t>
                      </m:r>
                      <m:r>
                        <m:rPr>
                          <m:sty m:val="p"/>
                        </m:rPr>
                        <a:rPr lang="en-US" sz="1500" kern="1200">
                          <a:solidFill>
                            <a:prstClr val="black"/>
                          </a:solidFill>
                          <a:latin typeface="Cambria Math" charset="0"/>
                          <a:ea typeface="+mn-ea"/>
                          <a:cs typeface="+mn-cs"/>
                        </a:rPr>
                        <m:t>argma</m:t>
                      </m:r>
                      <m:sSub>
                        <m:sSubPr>
                          <m:ctrlPr>
                            <a:rPr lang="en-US" sz="1500" i="1" kern="1200">
                              <a:solidFill>
                                <a:prstClr val="black"/>
                              </a:solidFill>
                              <a:latin typeface="Cambria Math" panose="02040503050406030204" pitchFamily="18" charset="0"/>
                              <a:ea typeface="+mn-ea"/>
                              <a:cs typeface="+mn-cs"/>
                            </a:rPr>
                          </m:ctrlPr>
                        </m:sSubPr>
                        <m:e>
                          <m:r>
                            <m:rPr>
                              <m:sty m:val="p"/>
                            </m:rPr>
                            <a:rPr lang="en-US" sz="1500" kern="1200">
                              <a:solidFill>
                                <a:prstClr val="black"/>
                              </a:solidFill>
                              <a:latin typeface="Cambria Math" charset="0"/>
                              <a:ea typeface="+mn-ea"/>
                              <a:cs typeface="+mn-cs"/>
                            </a:rPr>
                            <m:t>x</m:t>
                          </m:r>
                        </m:e>
                        <m:sub>
                          <m:r>
                            <m:rPr>
                              <m:sty m:val="p"/>
                            </m:rPr>
                            <a:rPr lang="en-US" sz="1500" kern="1200">
                              <a:solidFill>
                                <a:prstClr val="black"/>
                              </a:solidFill>
                              <a:latin typeface="Cambria Math" charset="0"/>
                              <a:ea typeface="+mn-ea"/>
                              <a:cs typeface="+mn-cs"/>
                            </a:rPr>
                            <m:t>u</m:t>
                          </m:r>
                        </m:sub>
                      </m:sSub>
                      <m:d>
                        <m:dPr>
                          <m:ctrlPr>
                            <a:rPr lang="en-US" sz="1500" i="1" kern="1200">
                              <a:solidFill>
                                <a:prstClr val="black"/>
                              </a:solidFill>
                              <a:latin typeface="Cambria Math" panose="02040503050406030204" pitchFamily="18" charset="0"/>
                              <a:ea typeface="+mn-ea"/>
                              <a:cs typeface="+mn-cs"/>
                            </a:rPr>
                          </m:ctrlPr>
                        </m:dPr>
                        <m:e>
                          <m:r>
                            <a:rPr lang="en-US" sz="1500" i="1" kern="1200">
                              <a:solidFill>
                                <a:prstClr val="black"/>
                              </a:solidFill>
                              <a:latin typeface="Cambria Math" charset="0"/>
                              <a:ea typeface="+mn-ea"/>
                              <a:cs typeface="+mn-cs"/>
                            </a:rPr>
                            <m:t>𝑃</m:t>
                          </m:r>
                          <m:d>
                            <m:dPr>
                              <m:ctrlPr>
                                <a:rPr lang="en-US" sz="1500" i="1" kern="1200">
                                  <a:solidFill>
                                    <a:prstClr val="black"/>
                                  </a:solidFill>
                                  <a:latin typeface="Cambria Math" panose="02040503050406030204" pitchFamily="18" charset="0"/>
                                  <a:ea typeface="+mn-ea"/>
                                  <a:cs typeface="+mn-cs"/>
                                </a:rPr>
                              </m:ctrlPr>
                            </m:dPr>
                            <m:e>
                              <m:r>
                                <a:rPr lang="en-US" sz="1500" b="1" kern="1200">
                                  <a:solidFill>
                                    <a:prstClr val="black"/>
                                  </a:solidFill>
                                  <a:latin typeface="Cambria Math" charset="0"/>
                                  <a:ea typeface="+mn-ea"/>
                                  <a:cs typeface="+mn-cs"/>
                                </a:rPr>
                                <m:t>𝐲</m:t>
                              </m:r>
                            </m:e>
                            <m:e>
                              <m:r>
                                <a:rPr lang="en-US" sz="1500" b="1" kern="1200">
                                  <a:solidFill>
                                    <a:prstClr val="black"/>
                                  </a:solidFill>
                                  <a:latin typeface="Cambria Math" charset="0"/>
                                  <a:ea typeface="+mn-ea"/>
                                  <a:cs typeface="+mn-cs"/>
                                </a:rPr>
                                <m:t>𝐮</m:t>
                              </m:r>
                            </m:e>
                          </m:d>
                          <m:r>
                            <a:rPr lang="en-US" sz="1500" i="1" kern="1200">
                              <a:solidFill>
                                <a:prstClr val="black"/>
                              </a:solidFill>
                              <a:latin typeface="Cambria Math" charset="0"/>
                              <a:ea typeface="+mn-ea"/>
                              <a:cs typeface="+mn-cs"/>
                            </a:rPr>
                            <m:t>𝑃</m:t>
                          </m:r>
                          <m:r>
                            <a:rPr lang="en-US" sz="1500" i="1" kern="1200">
                              <a:solidFill>
                                <a:prstClr val="black"/>
                              </a:solidFill>
                              <a:latin typeface="Cambria Math" charset="0"/>
                              <a:ea typeface="+mn-ea"/>
                              <a:cs typeface="+mn-cs"/>
                            </a:rPr>
                            <m:t>(</m:t>
                          </m:r>
                          <m:r>
                            <a:rPr lang="en-US" sz="1500" b="1" kern="1200">
                              <a:solidFill>
                                <a:prstClr val="black"/>
                              </a:solidFill>
                              <a:latin typeface="Cambria Math" charset="0"/>
                              <a:ea typeface="+mn-ea"/>
                              <a:cs typeface="+mn-cs"/>
                            </a:rPr>
                            <m:t>𝐮</m:t>
                          </m:r>
                          <m:r>
                            <a:rPr lang="en-US" sz="1500" i="1" kern="1200">
                              <a:solidFill>
                                <a:prstClr val="black"/>
                              </a:solidFill>
                              <a:latin typeface="Cambria Math" charset="0"/>
                              <a:ea typeface="+mn-ea"/>
                              <a:cs typeface="+mn-cs"/>
                            </a:rPr>
                            <m:t>|</m:t>
                          </m:r>
                          <m:sSubSup>
                            <m:sSubSupPr>
                              <m:ctrlPr>
                                <a:rPr lang="en-US" sz="1500" i="1" kern="1200">
                                  <a:solidFill>
                                    <a:prstClr val="black"/>
                                  </a:solidFill>
                                  <a:latin typeface="Cambria Math" panose="02040503050406030204" pitchFamily="18" charset="0"/>
                                  <a:ea typeface="+mn-ea"/>
                                  <a:cs typeface="+mn-cs"/>
                                </a:rPr>
                              </m:ctrlPr>
                            </m:sSubSupPr>
                            <m:e>
                              <m:r>
                                <a:rPr lang="en-US" sz="1500" i="1" kern="1200">
                                  <a:solidFill>
                                    <a:prstClr val="black"/>
                                  </a:solidFill>
                                  <a:latin typeface="Cambria Math" charset="0"/>
                                  <a:ea typeface="+mn-ea"/>
                                  <a:cs typeface="+mn-cs"/>
                                </a:rPr>
                                <m:t>𝜎</m:t>
                              </m:r>
                            </m:e>
                            <m:sub>
                              <m:r>
                                <a:rPr lang="en-US" sz="1500" i="1" kern="1200">
                                  <a:solidFill>
                                    <a:prstClr val="black"/>
                                  </a:solidFill>
                                  <a:latin typeface="Cambria Math" charset="0"/>
                                  <a:ea typeface="+mn-ea"/>
                                  <a:cs typeface="+mn-cs"/>
                                </a:rPr>
                                <m:t>𝑢</m:t>
                              </m:r>
                            </m:sub>
                            <m:sup>
                              <m:r>
                                <a:rPr lang="en-US" sz="1500" i="1" kern="1200">
                                  <a:solidFill>
                                    <a:prstClr val="black"/>
                                  </a:solidFill>
                                  <a:latin typeface="Cambria Math" charset="0"/>
                                  <a:ea typeface="+mn-ea"/>
                                  <a:cs typeface="+mn-cs"/>
                                </a:rPr>
                                <m:t>2</m:t>
                              </m:r>
                            </m:sup>
                          </m:sSubSup>
                          <m:r>
                            <a:rPr lang="en-US" sz="1500" i="1" kern="1200">
                              <a:solidFill>
                                <a:prstClr val="black"/>
                              </a:solidFill>
                              <a:latin typeface="Cambria Math" charset="0"/>
                              <a:ea typeface="+mn-ea"/>
                              <a:cs typeface="+mn-cs"/>
                            </a:rPr>
                            <m:t>)</m:t>
                          </m:r>
                        </m:e>
                      </m:d>
                    </m:oMath>
                  </m:oMathPara>
                </a14:m>
                <a:endParaRPr lang="en-US" sz="1500" kern="1200" dirty="0">
                  <a:solidFill>
                    <a:prstClr val="black"/>
                  </a:solidFill>
                  <a:latin typeface="Calibri" panose="020F0502020204030204"/>
                  <a:ea typeface="+mn-ea"/>
                  <a:cs typeface="+mn-cs"/>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6427637" y="4211508"/>
                <a:ext cx="2135777" cy="323165"/>
              </a:xfrm>
              <a:prstGeom prst="rect">
                <a:avLst/>
              </a:prstGeom>
              <a:blipFill>
                <a:blip r:embed="rId3"/>
                <a:stretch>
                  <a:fillRect r="-11834"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43295" y="3514333"/>
                <a:ext cx="3652703" cy="323165"/>
              </a:xfrm>
              <a:prstGeom prst="rect">
                <a:avLst/>
              </a:prstGeom>
              <a:noFill/>
            </p:spPr>
            <p:txBody>
              <a:bodyPr wrap="square" rtlCol="0">
                <a:spAutoFit/>
              </a:bodyPr>
              <a:lstStyle/>
              <a:p>
                <a:pPr defTabSz="685800">
                  <a:defRPr/>
                </a:pPr>
                <a:r>
                  <a:rPr lang="en-US" sz="1500" kern="1200" dirty="0">
                    <a:solidFill>
                      <a:prstClr val="black"/>
                    </a:solidFill>
                    <a:latin typeface="Calibri" panose="020F0502020204030204"/>
                    <a:ea typeface="+mn-ea"/>
                    <a:cs typeface="+mn-cs"/>
                  </a:rPr>
                  <a:t>SNVs, ordered by descending BLUP (</a:t>
                </a:r>
                <a14:m>
                  <m:oMath xmlns:m="http://schemas.openxmlformats.org/officeDocument/2006/math">
                    <m:acc>
                      <m:accPr>
                        <m:chr m:val="̂"/>
                        <m:ctrlPr>
                          <a:rPr lang="en-US" sz="1500" i="1" kern="1200">
                            <a:solidFill>
                              <a:prstClr val="black"/>
                            </a:solidFill>
                            <a:latin typeface="Cambria Math" panose="02040503050406030204" pitchFamily="18" charset="0"/>
                            <a:ea typeface="+mn-ea"/>
                            <a:cs typeface="+mn-cs"/>
                          </a:rPr>
                        </m:ctrlPr>
                      </m:accPr>
                      <m:e>
                        <m:r>
                          <a:rPr lang="en-US" sz="1500" b="1" kern="1200">
                            <a:solidFill>
                              <a:prstClr val="black"/>
                            </a:solidFill>
                            <a:latin typeface="Cambria Math" charset="0"/>
                            <a:ea typeface="+mn-ea"/>
                            <a:cs typeface="+mn-cs"/>
                          </a:rPr>
                          <m:t>𝐮</m:t>
                        </m:r>
                      </m:e>
                    </m:acc>
                  </m:oMath>
                </a14:m>
                <a:r>
                  <a:rPr lang="en-US" sz="1500" kern="1200" dirty="0">
                    <a:solidFill>
                      <a:prstClr val="black"/>
                    </a:solidFill>
                    <a:latin typeface="Calibri" panose="020F0502020204030204"/>
                    <a:ea typeface="+mn-ea"/>
                    <a:cs typeface="+mn-cs"/>
                  </a:rPr>
                  <a:t>):</a:t>
                </a:r>
              </a:p>
            </p:txBody>
          </p:sp>
        </mc:Choice>
        <mc:Fallback xmlns="">
          <p:sp>
            <p:nvSpPr>
              <p:cNvPr id="47" name="TextBox 46"/>
              <p:cNvSpPr txBox="1">
                <a:spLocks noRot="1" noChangeAspect="1" noMove="1" noResize="1" noEditPoints="1" noAdjustHandles="1" noChangeArrowheads="1" noChangeShapeType="1" noTextEdit="1"/>
              </p:cNvSpPr>
              <p:nvPr/>
            </p:nvSpPr>
            <p:spPr>
              <a:xfrm>
                <a:off x="243295" y="3514333"/>
                <a:ext cx="3652703" cy="323165"/>
              </a:xfrm>
              <a:prstGeom prst="rect">
                <a:avLst/>
              </a:prstGeom>
              <a:blipFill>
                <a:blip r:embed="rId4"/>
                <a:stretch>
                  <a:fillRect l="-346" t="-3846" b="-19231"/>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ED1BDEF4-1B35-7046-ADBD-EE7183BC31B0}"/>
              </a:ext>
            </a:extLst>
          </p:cNvPr>
          <p:cNvSpPr txBox="1"/>
          <p:nvPr/>
        </p:nvSpPr>
        <p:spPr>
          <a:xfrm rot="16200000">
            <a:off x="7135444" y="1390098"/>
            <a:ext cx="3770891" cy="246221"/>
          </a:xfrm>
          <a:prstGeom prst="rect">
            <a:avLst/>
          </a:prstGeom>
          <a:noFill/>
        </p:spPr>
        <p:txBody>
          <a:bodyPr wrap="square" rtlCol="0">
            <a:spAutoFit/>
          </a:bodyPr>
          <a:lstStyle/>
          <a:p>
            <a:r>
              <a:rPr lang="en-US" sz="1000" dirty="0">
                <a:solidFill>
                  <a:schemeClr val="bg1">
                    <a:lumMod val="50000"/>
                  </a:schemeClr>
                </a:solidFill>
              </a:rPr>
              <a:t>[Kumar, </a:t>
            </a:r>
            <a:r>
              <a:rPr lang="en-US" sz="1000" dirty="0" err="1">
                <a:solidFill>
                  <a:schemeClr val="bg1">
                    <a:lumMod val="50000"/>
                  </a:schemeClr>
                </a:solidFill>
              </a:rPr>
              <a:t>Warrell</a:t>
            </a:r>
            <a:r>
              <a:rPr lang="en-US" sz="1000" dirty="0">
                <a:solidFill>
                  <a:schemeClr val="bg1">
                    <a:lumMod val="50000"/>
                  </a:schemeClr>
                </a:solidFill>
              </a:rPr>
              <a:t> et al. (’20, in press) </a:t>
            </a:r>
            <a:r>
              <a:rPr lang="en-US" sz="1000" i="1" dirty="0">
                <a:solidFill>
                  <a:schemeClr val="bg1">
                    <a:lumMod val="50000"/>
                  </a:schemeClr>
                </a:solidFill>
              </a:rPr>
              <a:t>Cell + </a:t>
            </a:r>
            <a:r>
              <a:rPr lang="en-US" sz="1000" dirty="0" err="1">
                <a:solidFill>
                  <a:schemeClr val="bg1">
                    <a:lumMod val="50000"/>
                  </a:schemeClr>
                </a:solidFill>
              </a:rPr>
              <a:t>biorxiv</a:t>
            </a:r>
            <a:r>
              <a:rPr lang="en-US" sz="1000" dirty="0">
                <a:solidFill>
                  <a:schemeClr val="bg1">
                    <a:lumMod val="50000"/>
                  </a:schemeClr>
                </a:solidFill>
              </a:rPr>
              <a:t>]</a:t>
            </a:r>
          </a:p>
        </p:txBody>
      </p:sp>
    </p:spTree>
    <p:extLst>
      <p:ext uri="{BB962C8B-B14F-4D97-AF65-F5344CB8AC3E}">
        <p14:creationId xmlns:p14="http://schemas.microsoft.com/office/powerpoint/2010/main" val="335899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37415" y="3949474"/>
            <a:ext cx="3339193" cy="1194026"/>
            <a:chOff x="2166257" y="740229"/>
            <a:chExt cx="4452257" cy="1592035"/>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r="2216"/>
            <a:stretch/>
          </p:blipFill>
          <p:spPr>
            <a:xfrm>
              <a:off x="2166257" y="846364"/>
              <a:ext cx="4321629" cy="1485900"/>
            </a:xfrm>
            <a:prstGeom prst="rect">
              <a:avLst/>
            </a:prstGeom>
          </p:spPr>
        </p:pic>
        <p:sp>
          <p:nvSpPr>
            <p:cNvPr id="3" name="TextBox 2"/>
            <p:cNvSpPr txBox="1"/>
            <p:nvPr/>
          </p:nvSpPr>
          <p:spPr>
            <a:xfrm>
              <a:off x="6161314" y="740229"/>
              <a:ext cx="457200" cy="415499"/>
            </a:xfrm>
            <a:prstGeom prst="rect">
              <a:avLst/>
            </a:prstGeom>
            <a:solidFill>
              <a:schemeClr val="bg1"/>
            </a:solidFill>
          </p:spPr>
          <p:txBody>
            <a:bodyPr wrap="square" rtlCol="0">
              <a:spAutoFit/>
            </a:bodyPr>
            <a:lstStyle/>
            <a:p>
              <a:pPr defTabSz="685783"/>
              <a:endParaRPr lang="en-US" sz="1425" kern="1200">
                <a:ea typeface="+mn-ea"/>
                <a:cs typeface="+mn-cs"/>
              </a:endParaRPr>
            </a:p>
          </p:txBody>
        </p:sp>
      </p:grpSp>
      <p:sp>
        <p:nvSpPr>
          <p:cNvPr id="5" name="Title 1"/>
          <p:cNvSpPr txBox="1">
            <a:spLocks/>
          </p:cNvSpPr>
          <p:nvPr/>
        </p:nvSpPr>
        <p:spPr>
          <a:xfrm>
            <a:off x="620486" y="79262"/>
            <a:ext cx="8417378"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lgn="l" defTabSz="681038" eaLnBrk="1" fontAlgn="auto" hangingPunct="1">
              <a:spcAft>
                <a:spcPts val="0"/>
              </a:spcAft>
              <a:defRPr/>
            </a:pPr>
            <a:r>
              <a:rPr lang="en-US" sz="2700" b="0" dirty="0">
                <a:latin typeface="Helvetica Neue" charset="0"/>
                <a:ea typeface="Helvetica Neue" charset="0"/>
                <a:cs typeface="Helvetica Neue" charset="0"/>
              </a:rPr>
              <a:t>PCAWG : most comprehensive resource for </a:t>
            </a:r>
            <a:br>
              <a:rPr lang="en-US" sz="2700" b="0" dirty="0">
                <a:latin typeface="Helvetica Neue" charset="0"/>
                <a:ea typeface="Helvetica Neue" charset="0"/>
                <a:cs typeface="Helvetica Neue" charset="0"/>
              </a:rPr>
            </a:br>
            <a:r>
              <a:rPr lang="en-US" sz="2700" b="0" dirty="0">
                <a:latin typeface="Helvetica Neue" charset="0"/>
                <a:ea typeface="Helvetica Neue" charset="0"/>
                <a:cs typeface="Helvetica Neue" charset="0"/>
              </a:rPr>
              <a:t>cancer whole genome analysis</a:t>
            </a:r>
          </a:p>
        </p:txBody>
      </p:sp>
      <p:sp>
        <p:nvSpPr>
          <p:cNvPr id="6" name="TextBox 5"/>
          <p:cNvSpPr txBox="1"/>
          <p:nvPr/>
        </p:nvSpPr>
        <p:spPr>
          <a:xfrm>
            <a:off x="5452574" y="1137545"/>
            <a:ext cx="3324034" cy="2727668"/>
          </a:xfrm>
          <a:prstGeom prst="rect">
            <a:avLst/>
          </a:prstGeom>
          <a:noFill/>
        </p:spPr>
        <p:txBody>
          <a:bodyPr wrap="square" lIns="68579" tIns="34289" rIns="68579" bIns="34289" rtlCol="0">
            <a:spAutoFit/>
          </a:bodyPr>
          <a:lstStyle/>
          <a:p>
            <a:pPr defTabSz="685783"/>
            <a:r>
              <a:rPr lang="en-US" sz="1425" kern="1200" dirty="0">
                <a:ea typeface="+mn-ea"/>
                <a:cs typeface="+mn-cs"/>
              </a:rPr>
              <a:t>Project Goals:</a:t>
            </a:r>
          </a:p>
          <a:p>
            <a:pPr defTabSz="685783"/>
            <a:endParaRPr lang="en-US" sz="1425" kern="1200" dirty="0">
              <a:ea typeface="+mn-ea"/>
              <a:cs typeface="+mn-cs"/>
            </a:endParaRPr>
          </a:p>
          <a:p>
            <a:pPr marL="214308" indent="-214308" defTabSz="685783">
              <a:buFont typeface="Arial" charset="0"/>
              <a:buChar char="•"/>
            </a:pPr>
            <a:r>
              <a:rPr lang="en-US" sz="1425" kern="1200" dirty="0">
                <a:ea typeface="+mn-ea"/>
                <a:cs typeface="+mn-cs"/>
              </a:rPr>
              <a:t>To understand role of non-coding regions of cancer genomes in disease progression.</a:t>
            </a:r>
          </a:p>
          <a:p>
            <a:pPr marL="214308" indent="-214308" defTabSz="685783">
              <a:buFont typeface="Arial" charset="0"/>
              <a:buChar char="•"/>
            </a:pPr>
            <a:r>
              <a:rPr lang="en-US" sz="1600" b="1" kern="1200" dirty="0">
                <a:ea typeface="+mn-ea"/>
                <a:cs typeface="+mn-cs"/>
              </a:rPr>
              <a:t>Union of TCGA-ICGC efforts </a:t>
            </a:r>
          </a:p>
          <a:p>
            <a:pPr marL="214308" indent="-214308" defTabSz="685783">
              <a:buFont typeface="Arial" charset="0"/>
              <a:buChar char="•"/>
            </a:pPr>
            <a:endParaRPr lang="en-US" sz="1425" kern="1200" dirty="0">
              <a:ea typeface="+mn-ea"/>
              <a:cs typeface="+mn-cs"/>
            </a:endParaRPr>
          </a:p>
          <a:p>
            <a:pPr marL="214308" indent="-214308" defTabSz="685783">
              <a:buFont typeface="Arial" charset="0"/>
              <a:buChar char="•"/>
            </a:pPr>
            <a:r>
              <a:rPr lang="en-US" sz="1425" kern="1200" dirty="0">
                <a:ea typeface="+mn-ea"/>
                <a:cs typeface="+mn-cs"/>
              </a:rPr>
              <a:t>Jointly analyzing ~2800 whole genome tumor/normal pairs</a:t>
            </a:r>
          </a:p>
          <a:p>
            <a:pPr marL="557199" lvl="1" indent="-214308" defTabSz="685783">
              <a:buFont typeface="Wingdings" charset="2"/>
              <a:buChar char="Ø"/>
            </a:pPr>
            <a:r>
              <a:rPr lang="en-US" sz="1425" kern="1200" dirty="0">
                <a:ea typeface="+mn-ea"/>
                <a:cs typeface="+mn-cs"/>
              </a:rPr>
              <a:t>&gt; 580 researchers	</a:t>
            </a:r>
          </a:p>
          <a:p>
            <a:pPr marL="557199" lvl="1" indent="-214308" defTabSz="685783">
              <a:buFont typeface="Wingdings" charset="2"/>
              <a:buChar char="Ø"/>
            </a:pPr>
            <a:r>
              <a:rPr lang="en-US" sz="1425" kern="1200" dirty="0">
                <a:ea typeface="+mn-ea"/>
                <a:cs typeface="+mn-cs"/>
              </a:rPr>
              <a:t>16 thematic working groups</a:t>
            </a:r>
          </a:p>
          <a:p>
            <a:pPr marL="557199" lvl="1" indent="-214308" defTabSz="685783">
              <a:buFont typeface="Wingdings" charset="2"/>
              <a:buChar char="Ø"/>
            </a:pPr>
            <a:r>
              <a:rPr lang="en-US" sz="1425" kern="1200" dirty="0">
                <a:ea typeface="+mn-ea"/>
                <a:cs typeface="+mn-cs"/>
              </a:rPr>
              <a:t>~30M total somatic SNVs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753" y="1332671"/>
            <a:ext cx="5054770" cy="18410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83" y="3173768"/>
            <a:ext cx="5075681" cy="1008765"/>
          </a:xfrm>
          <a:prstGeom prst="rect">
            <a:avLst/>
          </a:prstGeom>
        </p:spPr>
      </p:pic>
      <p:sp>
        <p:nvSpPr>
          <p:cNvPr id="12" name="Shape 198"/>
          <p:cNvSpPr/>
          <p:nvPr/>
        </p:nvSpPr>
        <p:spPr>
          <a:xfrm>
            <a:off x="497000" y="4464762"/>
            <a:ext cx="2512901" cy="243053"/>
          </a:xfrm>
          <a:prstGeom prst="rect">
            <a:avLst/>
          </a:prstGeom>
          <a:noFill/>
          <a:ln>
            <a:noFill/>
          </a:ln>
        </p:spPr>
        <p:txBody>
          <a:bodyPr wrap="square" lIns="68567" tIns="34274" rIns="68567" bIns="34274" anchor="t" anchorCtr="0">
            <a:noAutofit/>
          </a:bodyPr>
          <a:lstStyle/>
          <a:p>
            <a:pPr defTabSz="685783">
              <a:buSzPct val="25000"/>
            </a:pPr>
            <a:r>
              <a:rPr lang="en-US" sz="900" kern="1200" dirty="0">
                <a:solidFill>
                  <a:srgbClr val="808080"/>
                </a:solidFill>
                <a:latin typeface="Helvetica"/>
                <a:ea typeface="Helvetica Neue"/>
                <a:cs typeface="Helvetica"/>
                <a:sym typeface="Helvetica Neue"/>
              </a:rPr>
              <a:t>Adapted from Campbell et. al.</a:t>
            </a:r>
            <a:r>
              <a:rPr lang="en" sz="900" kern="1200" dirty="0">
                <a:solidFill>
                  <a:srgbClr val="808080"/>
                </a:solidFill>
                <a:latin typeface="Helvetica"/>
                <a:ea typeface="Helvetica Neue"/>
                <a:cs typeface="Helvetica"/>
                <a:sym typeface="Helvetica Neue"/>
              </a:rPr>
              <a:t>, </a:t>
            </a:r>
            <a:r>
              <a:rPr lang="en-US" sz="900" kern="1200" dirty="0" err="1">
                <a:solidFill>
                  <a:srgbClr val="808080"/>
                </a:solidFill>
                <a:latin typeface="Helvetica"/>
                <a:ea typeface="Helvetica Neue"/>
                <a:cs typeface="Helvetica"/>
                <a:sym typeface="Helvetica Neue"/>
              </a:rPr>
              <a:t>bioRxiv</a:t>
            </a:r>
            <a:r>
              <a:rPr lang="en-US" sz="900" kern="1200" dirty="0">
                <a:solidFill>
                  <a:srgbClr val="808080"/>
                </a:solidFill>
                <a:latin typeface="Helvetica"/>
                <a:ea typeface="Helvetica Neue"/>
                <a:cs typeface="Helvetica"/>
                <a:sym typeface="Helvetica Neue"/>
              </a:rPr>
              <a:t> (</a:t>
            </a:r>
            <a:r>
              <a:rPr lang="mr-IN" sz="900" kern="1200" dirty="0">
                <a:solidFill>
                  <a:srgbClr val="808080"/>
                </a:solidFill>
                <a:latin typeface="Helvetica"/>
                <a:ea typeface="Helvetica Neue"/>
                <a:cs typeface="Helvetica"/>
                <a:sym typeface="Helvetica Neue"/>
              </a:rPr>
              <a:t>’</a:t>
            </a:r>
            <a:r>
              <a:rPr lang="en" sz="900" kern="1200" dirty="0">
                <a:solidFill>
                  <a:srgbClr val="808080"/>
                </a:solidFill>
                <a:latin typeface="Helvetica"/>
                <a:ea typeface="Helvetica Neue"/>
                <a:cs typeface="Helvetica"/>
                <a:sym typeface="Helvetica Neue"/>
              </a:rPr>
              <a:t>1</a:t>
            </a:r>
            <a:r>
              <a:rPr lang="en-US" sz="900" kern="1200" dirty="0">
                <a:solidFill>
                  <a:srgbClr val="808080"/>
                </a:solidFill>
                <a:latin typeface="Helvetica"/>
                <a:ea typeface="Helvetica Neue"/>
                <a:cs typeface="Helvetica"/>
                <a:sym typeface="Helvetica Neue"/>
              </a:rPr>
              <a:t>7)</a:t>
            </a:r>
            <a:endParaRPr lang="en" sz="900" kern="1200" dirty="0">
              <a:solidFill>
                <a:srgbClr val="808080"/>
              </a:solidFill>
              <a:latin typeface="Helvetica"/>
              <a:ea typeface="Helvetica Neue"/>
              <a:cs typeface="Helvetica"/>
              <a:sym typeface="Helvetica Neue"/>
            </a:endParaRPr>
          </a:p>
        </p:txBody>
      </p:sp>
    </p:spTree>
    <p:extLst>
      <p:ext uri="{BB962C8B-B14F-4D97-AF65-F5344CB8AC3E}">
        <p14:creationId xmlns:p14="http://schemas.microsoft.com/office/powerpoint/2010/main" val="4156295879"/>
      </p:ext>
    </p:extLst>
  </p:cSld>
  <p:clrMapOvr>
    <a:masterClrMapping/>
  </p:clrMapOvr>
  <p:transition advTm="31321"/>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chemeClr val="tx1">
                  <a:lumMod val="50000"/>
                  <a:lumOff val="50000"/>
                </a:scheme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solidFill>
                  <a:schemeClr val="tx1">
                    <a:lumMod val="50000"/>
                    <a:lumOff val="50000"/>
                  </a:schemeClr>
                </a:solidFill>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tx1">
                  <a:lumMod val="50000"/>
                  <a:lumOff val="50000"/>
                </a:schemeClr>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rPr>
              <a:t>BMR: </a:t>
            </a:r>
            <a:r>
              <a:rPr lang="en-US" sz="1600" b="1" u="sng" dirty="0">
                <a:solidFill>
                  <a:srgbClr val="FFC000"/>
                </a:solidFill>
                <a:latin typeface="Helvetica Neue" charset="0"/>
                <a:ea typeface="Helvetica Neue" charset="0"/>
                <a:cs typeface="Helvetica Neue" charset="0"/>
              </a:rPr>
              <a:t>LARVA/MOAT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solidFill>
                  <a:srgbClr val="FFC000"/>
                </a:solidFill>
                <a:latin typeface="Helvetica Neue" charset="0"/>
                <a:ea typeface="Helvetica Neue" charset="0"/>
                <a:cs typeface="Helvetica Neue" charset="0"/>
              </a:rPr>
              <a:t>Tumor Evolution</a:t>
            </a:r>
            <a:r>
              <a:rPr lang="en-US" sz="1600" b="1" u="sng" dirty="0">
                <a:solidFill>
                  <a:schemeClr val="tx1">
                    <a:lumMod val="50000"/>
                    <a:lumOff val="50000"/>
                  </a:schemeClr>
                </a:solidFill>
                <a:latin typeface="Helvetica Neue" charset="0"/>
                <a:ea typeface="Helvetica Neue" charset="0"/>
                <a:cs typeface="Helvetica Neue" charset="0"/>
              </a:rPr>
              <a:t>: Classification + Driver identification</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Intro: Mutational timing &amp; tree topology classifies </a:t>
            </a:r>
            <a:r>
              <a:rPr lang="en-US" sz="1200" dirty="0" err="1">
                <a:solidFill>
                  <a:schemeClr val="tx1">
                    <a:lumMod val="50000"/>
                    <a:lumOff val="50000"/>
                  </a:schemeClr>
                </a:solidFill>
                <a:latin typeface="Helvetica Neue"/>
                <a:ea typeface="Helvetica Neue"/>
                <a:cs typeface="Helvetica Neue"/>
                <a:sym typeface="Helvetica Neue"/>
              </a:rPr>
              <a:t>pRCC</a:t>
            </a:r>
            <a:r>
              <a:rPr lang="en-US" sz="1200" dirty="0">
                <a:solidFill>
                  <a:schemeClr val="tx1">
                    <a:lumMod val="50000"/>
                    <a:lumOff val="50000"/>
                  </a:schemeClr>
                </a:solidFill>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tx1">
                  <a:lumMod val="50000"/>
                  <a:lumOff val="50000"/>
                </a:schemeClr>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solidFill>
                  <a:srgbClr val="00B0F0"/>
                </a:solidFill>
                <a:latin typeface="Helvetica Neue" charset="0"/>
                <a:ea typeface="Helvetica Neue" charset="0"/>
                <a:cs typeface="Helvetica Neue" charset="0"/>
              </a:rPr>
              <a:t>Intro</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rPr>
              <a:t>Data source: PCAWG comprehensive WGS on &gt;2.5K </a:t>
            </a:r>
            <a:br>
              <a:rPr lang="en-US" sz="1200" dirty="0">
                <a:solidFill>
                  <a:schemeClr val="tx1">
                    <a:lumMod val="50000"/>
                    <a:lumOff val="50000"/>
                  </a:schemeClr>
                </a:solidFill>
                <a:latin typeface="Helvetica Neue" charset="0"/>
                <a:ea typeface="Helvetica Neue" charset="0"/>
                <a:cs typeface="Helvetica Neue" charset="0"/>
              </a:rPr>
            </a:br>
            <a:r>
              <a:rPr lang="en-US" sz="1200" dirty="0">
                <a:solidFill>
                  <a:schemeClr val="tx1">
                    <a:lumMod val="50000"/>
                    <a:lumOff val="50000"/>
                  </a:schemeClr>
                </a:solidFill>
                <a:latin typeface="Helvetica Neue" charset="0"/>
                <a:ea typeface="Helvetica Neue" charset="0"/>
                <a:cs typeface="Helvetica Neue" charset="0"/>
              </a:rPr>
              <a:t>+ focus on 35 </a:t>
            </a:r>
            <a:r>
              <a:rPr lang="en-US" sz="1200" dirty="0" err="1">
                <a:solidFill>
                  <a:schemeClr val="tx1">
                    <a:lumMod val="50000"/>
                    <a:lumOff val="50000"/>
                  </a:schemeClr>
                </a:solidFill>
                <a:latin typeface="Helvetica Neue" charset="0"/>
                <a:ea typeface="Helvetica Neue" charset="0"/>
                <a:cs typeface="Helvetica Neue" charset="0"/>
              </a:rPr>
              <a:t>pRCC</a:t>
            </a:r>
            <a:r>
              <a:rPr lang="en-US" sz="1200" dirty="0">
                <a:solidFill>
                  <a:schemeClr val="tx1">
                    <a:lumMod val="50000"/>
                    <a:lumOff val="50000"/>
                  </a:schemeClr>
                </a:solidFill>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solidFill>
                  <a:srgbClr val="92D050"/>
                </a:solidFill>
                <a:latin typeface="Helvetica Neue" charset="0"/>
                <a:ea typeface="Helvetica Neue" charset="0"/>
                <a:cs typeface="Helvetica Neue" charset="0"/>
              </a:rPr>
              <a:t>ENCODEC</a:t>
            </a:r>
            <a:r>
              <a:rPr lang="en-US" sz="1600" b="1" u="sng" dirty="0">
                <a:solidFill>
                  <a:schemeClr val="tx1">
                    <a:lumMod val="50000"/>
                    <a:lumOff val="50000"/>
                  </a:schemeClr>
                </a:solidFill>
                <a:latin typeface="Helvetica Neue" charset="0"/>
                <a:ea typeface="Helvetica Neue" charset="0"/>
                <a:cs typeface="Helvetica Neue" charset="0"/>
              </a:rPr>
              <a:t> Annotation</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ENCODE cancer  resource, </a:t>
            </a:r>
            <a:br>
              <a:rPr lang="en-US" sz="1200" dirty="0">
                <a:solidFill>
                  <a:schemeClr val="tx1">
                    <a:lumMod val="50000"/>
                    <a:lumOff val="50000"/>
                  </a:schemeClr>
                </a:solidFill>
                <a:latin typeface="Helvetica Neue" charset="0"/>
                <a:ea typeface="Helvetica Neue" charset="0"/>
                <a:cs typeface="Helvetica Neue" charset="0"/>
                <a:sym typeface="Helvetica Neue"/>
              </a:rPr>
            </a:br>
            <a:r>
              <a:rPr lang="en-US" sz="1200" dirty="0">
                <a:solidFill>
                  <a:schemeClr val="tx1">
                    <a:lumMod val="50000"/>
                    <a:lumOff val="50000"/>
                  </a:schemeClr>
                </a:solidFill>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solidFill>
                  <a:schemeClr val="tx1">
                    <a:lumMod val="50000"/>
                    <a:lumOff val="50000"/>
                  </a:schemeClr>
                </a:solidFill>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solidFill>
                  <a:schemeClr val="tx1">
                    <a:lumMod val="50000"/>
                    <a:lumOff val="50000"/>
                  </a:schemeClr>
                </a:solidFill>
                <a:latin typeface="Helvetica Neue" charset="0"/>
                <a:ea typeface="Helvetica Neue" charset="0"/>
                <a:cs typeface="Helvetica Neue" charset="0"/>
              </a:rPr>
              <a:t>FunSeq</a:t>
            </a:r>
            <a:r>
              <a:rPr lang="en-US" sz="1200" dirty="0">
                <a:solidFill>
                  <a:schemeClr val="tx1">
                    <a:lumMod val="50000"/>
                    <a:lumOff val="50000"/>
                  </a:schemeClr>
                </a:solidFill>
                <a:latin typeface="Helvetica Neue" charset="0"/>
                <a:ea typeface="Helvetica Neue" charset="0"/>
                <a:cs typeface="Helvetica Neue" charset="0"/>
              </a:rPr>
              <a:t> variant impact measurement </a:t>
            </a:r>
            <a:r>
              <a:rPr lang="en-US" sz="1200" dirty="0" err="1">
                <a:solidFill>
                  <a:schemeClr val="tx1">
                    <a:lumMod val="50000"/>
                    <a:lumOff val="50000"/>
                  </a:schemeClr>
                </a:solidFill>
                <a:latin typeface="Helvetica Neue" charset="0"/>
                <a:ea typeface="Helvetica Neue" charset="0"/>
                <a:cs typeface="Helvetica Neue" charset="0"/>
              </a:rPr>
              <a:t>i</a:t>
            </a:r>
            <a:r>
              <a:rPr lang="en" sz="1200" dirty="0" err="1">
                <a:solidFill>
                  <a:schemeClr val="tx1">
                    <a:lumMod val="50000"/>
                    <a:lumOff val="50000"/>
                  </a:schemeClr>
                </a:solidFill>
                <a:latin typeface="Helvetica Neue" charset="0"/>
                <a:ea typeface="Helvetica Neue" charset="0"/>
                <a:cs typeface="Helvetica Neue" charset="0"/>
              </a:rPr>
              <a:t>ntegrates</a:t>
            </a:r>
            <a:r>
              <a:rPr lang="en" sz="1200" dirty="0">
                <a:solidFill>
                  <a:schemeClr val="tx1">
                    <a:lumMod val="50000"/>
                    <a:lumOff val="50000"/>
                  </a:schemeClr>
                </a:solidFill>
                <a:latin typeface="Helvetica Neue" charset="0"/>
                <a:ea typeface="Helvetica Neue" charset="0"/>
                <a:cs typeface="Helvetica Neue" charset="0"/>
              </a:rPr>
              <a:t> conservation &amp; network centrality</a:t>
            </a:r>
            <a:r>
              <a:rPr lang="en-US" sz="1200" dirty="0">
                <a:solidFill>
                  <a:schemeClr val="tx1">
                    <a:lumMod val="50000"/>
                    <a:lumOff val="50000"/>
                  </a:schemeClr>
                </a:solidFill>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solidFill>
                  <a:schemeClr val="tx1">
                    <a:lumMod val="50000"/>
                    <a:lumOff val="50000"/>
                  </a:schemeClr>
                </a:solidFill>
                <a:latin typeface="Helvetica Neue" charset="0"/>
                <a:ea typeface="Helvetica Neue" charset="0"/>
                <a:cs typeface="Helvetica Neue" charset="0"/>
              </a:rPr>
              <a:t>Network </a:t>
            </a:r>
            <a:r>
              <a:rPr lang="en-US" sz="1600" b="1" u="sng" dirty="0">
                <a:solidFill>
                  <a:srgbClr val="92D050"/>
                </a:solidFill>
                <a:latin typeface="Helvetica Neue" charset="0"/>
                <a:ea typeface="Helvetica Neue" charset="0"/>
                <a:cs typeface="Helvetica Neue" charset="0"/>
              </a:rPr>
              <a:t>Rewiring</a:t>
            </a:r>
            <a:endParaRPr lang="en" sz="1600" b="1" u="sng" dirty="0">
              <a:solidFill>
                <a:srgbClr val="92D050"/>
              </a:solidFill>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solidFill>
                <a:schemeClr val="tx1">
                  <a:lumMod val="50000"/>
                  <a:lumOff val="50000"/>
                </a:schemeClr>
              </a:solidFill>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Overall </a:t>
            </a:r>
            <a:r>
              <a:rPr lang="en-US" sz="1600" b="1" u="sng" dirty="0">
                <a:solidFill>
                  <a:srgbClr val="FF0000"/>
                </a:solidFill>
                <a:latin typeface="Helvetica Neue" charset="0"/>
                <a:ea typeface="Helvetica Neue" charset="0"/>
                <a:cs typeface="Helvetica Neue" charset="0"/>
                <a:sym typeface="Helvetica Neue"/>
              </a:rPr>
              <a:t>Impact of Putative Passengers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Differences </a:t>
            </a:r>
            <a:r>
              <a:rPr lang="en-US" sz="1200" dirty="0" err="1">
                <a:solidFill>
                  <a:schemeClr val="tx1">
                    <a:lumMod val="50000"/>
                    <a:lumOff val="50000"/>
                  </a:schemeClr>
                </a:solidFill>
                <a:latin typeface="Helvetica Neue"/>
                <a:ea typeface="Helvetica Neue"/>
                <a:cs typeface="Helvetica Neue"/>
                <a:sym typeface="Helvetica Neue"/>
              </a:rPr>
              <a:t>betw</a:t>
            </a:r>
            <a:r>
              <a:rPr lang="en-US" sz="1200" dirty="0">
                <a:solidFill>
                  <a:schemeClr val="tx1">
                    <a:lumMod val="50000"/>
                    <a:lumOff val="50000"/>
                  </a:schemeClr>
                </a:solidFill>
                <a:latin typeface="Helvetica Neue"/>
                <a:ea typeface="Helvetica Neue"/>
                <a:cs typeface="Helvetica Neue"/>
                <a:sym typeface="Helvetica Neue"/>
              </a:rPr>
              <a:t>. Impact of early &amp; late passenger mutations (</a:t>
            </a:r>
            <a:r>
              <a:rPr lang="en-US" sz="1200" dirty="0" err="1">
                <a:solidFill>
                  <a:schemeClr val="tx1">
                    <a:lumMod val="50000"/>
                    <a:lumOff val="50000"/>
                  </a:schemeClr>
                </a:solidFill>
                <a:latin typeface="Helvetica Neue"/>
                <a:ea typeface="Helvetica Neue"/>
                <a:cs typeface="Helvetica Neue"/>
                <a:sym typeface="Helvetica Neue"/>
              </a:rPr>
              <a:t>eg</a:t>
            </a:r>
            <a:r>
              <a:rPr lang="en-US" sz="1200" dirty="0">
                <a:solidFill>
                  <a:schemeClr val="tx1">
                    <a:lumMod val="50000"/>
                    <a:lumOff val="50000"/>
                  </a:schemeClr>
                </a:solidFill>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solidFill>
                  <a:schemeClr val="tx1">
                    <a:lumMod val="50000"/>
                    <a:lumOff val="50000"/>
                  </a:schemeClr>
                </a:solidFill>
                <a:latin typeface="Helvetica Neue" charset="0"/>
                <a:ea typeface="Helvetica Neue" charset="0"/>
                <a:cs typeface="Helvetica Neue" charset="0"/>
                <a:sym typeface="Helvetica Neue"/>
              </a:rPr>
              <a:t>Differential Impact of </a:t>
            </a:r>
            <a:r>
              <a:rPr lang="en-US" sz="1600" b="1" u="sng" dirty="0">
                <a:solidFill>
                  <a:srgbClr val="FF0000"/>
                </a:solidFill>
                <a:latin typeface="Helvetica Neue" charset="0"/>
                <a:ea typeface="Helvetica Neue" charset="0"/>
                <a:cs typeface="Helvetica Neue" charset="0"/>
                <a:sym typeface="Helvetica Neue"/>
              </a:rPr>
              <a:t>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solidFill>
                  <a:srgbClr val="FF0000"/>
                </a:solidFill>
                <a:latin typeface="Helvetica Neue" charset="0"/>
                <a:ea typeface="Helvetica Neue" charset="0"/>
                <a:cs typeface="Helvetica Neue" charset="0"/>
                <a:sym typeface="Helvetica Neue"/>
              </a:rPr>
              <a:t>Additive Effects</a:t>
            </a:r>
            <a:r>
              <a:rPr lang="en-US" sz="1600" b="1" u="sng" dirty="0">
                <a:solidFill>
                  <a:schemeClr val="tx1">
                    <a:lumMod val="50000"/>
                    <a:lumOff val="50000"/>
                  </a:schemeClr>
                </a:solidFill>
                <a:latin typeface="Helvetica Neue" charset="0"/>
                <a:ea typeface="Helvetica Neue" charset="0"/>
                <a:cs typeface="Helvetica Neue" charset="0"/>
                <a:sym typeface="Helvetica Neue"/>
              </a:rPr>
              <a:t> Model</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solidFill>
                  <a:schemeClr val="tx1">
                    <a:lumMod val="50000"/>
                    <a:lumOff val="50000"/>
                  </a:schemeClr>
                </a:solidFill>
                <a:latin typeface="Helvetica Neue"/>
                <a:ea typeface="Helvetica Neue"/>
                <a:cs typeface="Helvetica Neue"/>
                <a:sym typeface="Helvetica Neue"/>
              </a:rPr>
              <a:t>Recasting as a predictive model </a:t>
            </a:r>
            <a:br>
              <a:rPr lang="en-US" sz="1200" dirty="0">
                <a:solidFill>
                  <a:schemeClr val="tx1">
                    <a:lumMod val="50000"/>
                    <a:lumOff val="50000"/>
                  </a:schemeClr>
                </a:solidFill>
                <a:latin typeface="Helvetica Neue"/>
                <a:ea typeface="Helvetica Neue"/>
                <a:cs typeface="Helvetica Neue"/>
                <a:sym typeface="Helvetica Neue"/>
              </a:rPr>
            </a:br>
            <a:r>
              <a:rPr lang="en-US" sz="1200" dirty="0">
                <a:solidFill>
                  <a:schemeClr val="tx1">
                    <a:lumMod val="50000"/>
                    <a:lumOff val="50000"/>
                  </a:schemeClr>
                </a:solidFill>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solidFill>
                <a:schemeClr val="tx1">
                  <a:lumMod val="50000"/>
                  <a:lumOff val="50000"/>
                </a:schemeClr>
              </a:solidFill>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8601840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bg1"/>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BMR: LARVA/MOAT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Tumor Evolution: Classification + Driver identification</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Intro: Mutational timing &amp; tree topology classifies </a:t>
            </a:r>
            <a:r>
              <a:rPr lang="en-US" sz="1200" dirty="0" err="1">
                <a:latin typeface="Helvetica Neue"/>
                <a:ea typeface="Helvetica Neue"/>
                <a:cs typeface="Helvetica Neue"/>
                <a:sym typeface="Helvetica Neue"/>
              </a:rPr>
              <a:t>pRCC</a:t>
            </a:r>
            <a:r>
              <a:rPr lang="en-US" sz="1200" dirty="0">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bg1"/>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Intro</a:t>
            </a:r>
          </a:p>
          <a:p>
            <a:pPr lvl="1" indent="-228600">
              <a:spcBef>
                <a:spcPts val="500"/>
              </a:spcBef>
              <a:buFont typeface="Merriweather Sans"/>
              <a:buChar char="•"/>
            </a:pPr>
            <a:r>
              <a:rPr lang="en-US" sz="1200" dirty="0">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latin typeface="Helvetica Neue" charset="0"/>
                <a:ea typeface="Helvetica Neue" charset="0"/>
                <a:cs typeface="Helvetica Neue" charset="0"/>
              </a:rPr>
              <a:t>Data source: PCAWG comprehensive WGS on &gt;2.5K </a:t>
            </a:r>
            <a:br>
              <a:rPr lang="en-US" sz="1200" dirty="0">
                <a:latin typeface="Helvetica Neue" charset="0"/>
                <a:ea typeface="Helvetica Neue" charset="0"/>
                <a:cs typeface="Helvetica Neue" charset="0"/>
              </a:rPr>
            </a:br>
            <a:r>
              <a:rPr lang="en-US" sz="1200" dirty="0">
                <a:latin typeface="Helvetica Neue" charset="0"/>
                <a:ea typeface="Helvetica Neue" charset="0"/>
                <a:cs typeface="Helvetica Neue" charset="0"/>
              </a:rPr>
              <a:t>+ focus on 35 </a:t>
            </a:r>
            <a:r>
              <a:rPr lang="en-US" sz="1200" dirty="0" err="1">
                <a:latin typeface="Helvetica Neue" charset="0"/>
                <a:ea typeface="Helvetica Neue" charset="0"/>
                <a:cs typeface="Helvetica Neue" charset="0"/>
              </a:rPr>
              <a:t>pRCC</a:t>
            </a:r>
            <a:r>
              <a:rPr lang="en-US" sz="1200" dirty="0">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ENCODEC Annotation</a:t>
            </a:r>
          </a:p>
          <a:p>
            <a:pPr lvl="1" indent="-228600">
              <a:spcBef>
                <a:spcPts val="500"/>
              </a:spcBef>
              <a:buClr>
                <a:srgbClr val="FFFFFF"/>
              </a:buClr>
              <a:buFont typeface="Merriweather Sans"/>
              <a:buChar char="•"/>
            </a:pPr>
            <a:r>
              <a:rPr lang="en-US" sz="1200" dirty="0">
                <a:latin typeface="Helvetica Neue" charset="0"/>
                <a:ea typeface="Helvetica Neue" charset="0"/>
                <a:cs typeface="Helvetica Neue" charset="0"/>
                <a:sym typeface="Helvetica Neue"/>
              </a:rPr>
              <a:t>ENCODE cancer  resource, </a:t>
            </a:r>
            <a:br>
              <a:rPr lang="en-US" sz="1200" dirty="0">
                <a:latin typeface="Helvetica Neue" charset="0"/>
                <a:ea typeface="Helvetica Neue" charset="0"/>
                <a:cs typeface="Helvetica Neue" charset="0"/>
                <a:sym typeface="Helvetica Neue"/>
              </a:rPr>
            </a:br>
            <a:r>
              <a:rPr lang="en-US" sz="1200" dirty="0">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latin typeface="Helvetica Neue" charset="0"/>
                <a:ea typeface="Helvetica Neue" charset="0"/>
                <a:cs typeface="Helvetica Neue" charset="0"/>
              </a:rPr>
              <a:t>FunSeq</a:t>
            </a:r>
            <a:r>
              <a:rPr lang="en-US" sz="1200" dirty="0">
                <a:latin typeface="Helvetica Neue" charset="0"/>
                <a:ea typeface="Helvetica Neue" charset="0"/>
                <a:cs typeface="Helvetica Neue" charset="0"/>
              </a:rPr>
              <a:t> variant impact measurement </a:t>
            </a:r>
            <a:r>
              <a:rPr lang="en-US" sz="1200" dirty="0" err="1">
                <a:latin typeface="Helvetica Neue" charset="0"/>
                <a:ea typeface="Helvetica Neue" charset="0"/>
                <a:cs typeface="Helvetica Neue" charset="0"/>
              </a:rPr>
              <a:t>i</a:t>
            </a:r>
            <a:r>
              <a:rPr lang="en" sz="1200" dirty="0" err="1">
                <a:latin typeface="Helvetica Neue" charset="0"/>
                <a:ea typeface="Helvetica Neue" charset="0"/>
                <a:cs typeface="Helvetica Neue" charset="0"/>
              </a:rPr>
              <a:t>ntegrates</a:t>
            </a:r>
            <a:r>
              <a:rPr lang="en" sz="1200" dirty="0">
                <a:latin typeface="Helvetica Neue" charset="0"/>
                <a:ea typeface="Helvetica Neue" charset="0"/>
                <a:cs typeface="Helvetica Neue" charset="0"/>
              </a:rPr>
              <a:t> conservation &amp; network centrality</a:t>
            </a:r>
            <a:r>
              <a:rPr lang="en-US" sz="1200" dirty="0">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latin typeface="Helvetica Neue" charset="0"/>
                <a:ea typeface="Helvetica Neue" charset="0"/>
                <a:cs typeface="Helvetica Neue" charset="0"/>
              </a:rPr>
              <a:t>Network Rewiring</a:t>
            </a:r>
            <a:endParaRPr lang="en"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latin typeface="Helvetica Neue" charset="0"/>
                <a:ea typeface="Helvetica Neue" charset="0"/>
                <a:cs typeface="Helvetica Neue" charset="0"/>
                <a:sym typeface="Helvetica Neue"/>
              </a:rPr>
              <a:t>Overall Impact of Putative Passengers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Differences </a:t>
            </a:r>
            <a:r>
              <a:rPr lang="en-US" sz="1200" dirty="0" err="1">
                <a:latin typeface="Helvetica Neue"/>
                <a:ea typeface="Helvetica Neue"/>
                <a:cs typeface="Helvetica Neue"/>
                <a:sym typeface="Helvetica Neue"/>
              </a:rPr>
              <a:t>betw</a:t>
            </a:r>
            <a:r>
              <a:rPr lang="en-US" sz="1200" dirty="0">
                <a:latin typeface="Helvetica Neue"/>
                <a:ea typeface="Helvetica Neue"/>
                <a:cs typeface="Helvetica Neue"/>
                <a:sym typeface="Helvetica Neue"/>
              </a:rPr>
              <a:t>. Impact of early &amp; late passenger mutations (</a:t>
            </a:r>
            <a:r>
              <a:rPr lang="en-US" sz="1200" dirty="0" err="1">
                <a:latin typeface="Helvetica Neue"/>
                <a:ea typeface="Helvetica Neue"/>
                <a:cs typeface="Helvetica Neue"/>
                <a:sym typeface="Helvetica Neue"/>
              </a:rPr>
              <a:t>eg</a:t>
            </a:r>
            <a:r>
              <a:rPr lang="en-US" sz="1200" dirty="0">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latin typeface="Helvetica Neue" charset="0"/>
                <a:ea typeface="Helvetica Neue" charset="0"/>
                <a:cs typeface="Helvetica Neue" charset="0"/>
                <a:sym typeface="Helvetica Neue"/>
              </a:rPr>
              <a:t>Differential Impact of Signatures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latin typeface="Helvetica Neue" charset="0"/>
                <a:ea typeface="Helvetica Neue" charset="0"/>
                <a:cs typeface="Helvetica Neue" charset="0"/>
                <a:sym typeface="Helvetica Neue"/>
              </a:rPr>
              <a:t>Additive Effects Model</a:t>
            </a:r>
          </a:p>
          <a:p>
            <a:pPr lvl="1" indent="-228600">
              <a:spcBef>
                <a:spcPts val="400"/>
              </a:spcBef>
              <a:buClr>
                <a:srgbClr val="FFFFFF"/>
              </a:buClr>
              <a:buFont typeface="Helvetica Neue"/>
              <a:buChar char="•"/>
            </a:pPr>
            <a:r>
              <a:rPr lang="en-US" sz="1200" dirty="0">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Recasting as a predictive model </a:t>
            </a: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latin typeface="Helvetica Neue" charset="0"/>
              <a:ea typeface="Helvetica Neue" charset="0"/>
              <a:cs typeface="Helvetica Neue" charset="0"/>
            </a:endParaRPr>
          </a:p>
        </p:txBody>
      </p:sp>
    </p:spTree>
    <p:extLst>
      <p:ext uri="{BB962C8B-B14F-4D97-AF65-F5344CB8AC3E}">
        <p14:creationId xmlns:p14="http://schemas.microsoft.com/office/powerpoint/2010/main" val="240749411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9" name="Shape 1879"/>
          <p:cNvSpPr/>
          <p:nvPr/>
        </p:nvSpPr>
        <p:spPr>
          <a:xfrm>
            <a:off x="623236" y="93160"/>
            <a:ext cx="5278136" cy="4923300"/>
          </a:xfrm>
          <a:prstGeom prst="rect">
            <a:avLst/>
          </a:prstGeom>
          <a:noFill/>
          <a:ln>
            <a:noFill/>
          </a:ln>
        </p:spPr>
        <p:txBody>
          <a:bodyPr wrap="square" lIns="68575" tIns="34275" rIns="68575" bIns="34275" anchor="t" anchorCtr="0">
            <a:noAutofit/>
          </a:bodyPr>
          <a:lstStyle/>
          <a:p>
            <a:pPr>
              <a:buClr>
                <a:schemeClr val="dk1"/>
              </a:buClr>
              <a:buSzPct val="25000"/>
            </a:pPr>
            <a:endParaRPr lang="en" sz="1200" dirty="0">
              <a:solidFill>
                <a:schemeClr val="dk1"/>
              </a:solidFill>
            </a:endParaRPr>
          </a:p>
          <a:p>
            <a:pPr>
              <a:buClr>
                <a:schemeClr val="dk1"/>
              </a:buClr>
              <a:buSzPct val="25000"/>
            </a:pPr>
            <a:endParaRPr sz="1200" dirty="0">
              <a:solidFill>
                <a:schemeClr val="dk1"/>
              </a:solidFill>
            </a:endParaRPr>
          </a:p>
        </p:txBody>
      </p:sp>
      <p:sp>
        <p:nvSpPr>
          <p:cNvPr id="1880" name="Shape 1880"/>
          <p:cNvSpPr/>
          <p:nvPr/>
        </p:nvSpPr>
        <p:spPr>
          <a:xfrm>
            <a:off x="4278686" y="101870"/>
            <a:ext cx="5459984" cy="4747871"/>
          </a:xfrm>
          <a:prstGeom prst="rect">
            <a:avLst/>
          </a:prstGeom>
          <a:noFill/>
          <a:ln>
            <a:noFill/>
          </a:ln>
        </p:spPr>
        <p:txBody>
          <a:bodyPr wrap="square" lIns="68575" tIns="34275" rIns="68575" bIns="34275" anchor="t" anchorCtr="0">
            <a:noAutofit/>
          </a:bodyPr>
          <a:lstStyle/>
          <a:p>
            <a:pPr>
              <a:buClr>
                <a:schemeClr val="dk1"/>
              </a:buClr>
              <a:buSzPct val="25000"/>
            </a:pPr>
            <a:r>
              <a:rPr lang="en-US" sz="1800" b="1" dirty="0" err="1">
                <a:solidFill>
                  <a:srgbClr val="FF0000"/>
                </a:solidFill>
              </a:rPr>
              <a:t>ENCODEC</a:t>
            </a:r>
            <a:r>
              <a:rPr lang="en-US" sz="1050" dirty="0" err="1"/>
              <a:t>.gersteinlab.org</a:t>
            </a:r>
            <a:endParaRPr lang="en-US" sz="1050" dirty="0"/>
          </a:p>
          <a:p>
            <a:pPr lvl="0">
              <a:buClr>
                <a:schemeClr val="dk1"/>
              </a:buClr>
              <a:buSzPct val="25000"/>
            </a:pPr>
            <a:r>
              <a:rPr lang="en-US" sz="1050" dirty="0"/>
              <a:t>J</a:t>
            </a:r>
            <a:r>
              <a:rPr lang="en-US" sz="1800" dirty="0"/>
              <a:t> </a:t>
            </a:r>
            <a:r>
              <a:rPr lang="en-US" sz="1800" b="1" dirty="0">
                <a:solidFill>
                  <a:srgbClr val="1155CC"/>
                </a:solidFill>
              </a:rPr>
              <a:t>Zhang</a:t>
            </a:r>
            <a:r>
              <a:rPr lang="en-US" sz="1050" dirty="0"/>
              <a:t>, D </a:t>
            </a:r>
            <a:r>
              <a:rPr lang="en-US" sz="1800" b="1" dirty="0">
                <a:solidFill>
                  <a:srgbClr val="1155CC"/>
                </a:solidFill>
              </a:rPr>
              <a:t>Lee</a:t>
            </a:r>
            <a:r>
              <a:rPr lang="en-US" sz="1050" dirty="0"/>
              <a:t>, V </a:t>
            </a:r>
            <a:r>
              <a:rPr lang="en-US" sz="1800" b="1" dirty="0">
                <a:solidFill>
                  <a:srgbClr val="1155CC"/>
                </a:solidFill>
              </a:rPr>
              <a:t>Dhiman</a:t>
            </a:r>
            <a:r>
              <a:rPr lang="en-US" sz="1050" dirty="0"/>
              <a:t>, P </a:t>
            </a:r>
            <a:r>
              <a:rPr lang="en-US" sz="1800" b="1" dirty="0">
                <a:solidFill>
                  <a:srgbClr val="1155CC"/>
                </a:solidFill>
              </a:rPr>
              <a:t>Jiang</a:t>
            </a:r>
            <a:r>
              <a:rPr lang="en-US" sz="1050" dirty="0"/>
              <a:t>, J </a:t>
            </a:r>
            <a:r>
              <a:rPr lang="en-US" sz="1800" b="1" dirty="0">
                <a:solidFill>
                  <a:srgbClr val="1155CC"/>
                </a:solidFill>
              </a:rPr>
              <a:t>Xu</a:t>
            </a:r>
            <a:r>
              <a:rPr lang="en-US" sz="1050" dirty="0"/>
              <a:t>, </a:t>
            </a:r>
            <a:br>
              <a:rPr lang="en-US" sz="1050" dirty="0"/>
            </a:br>
            <a:r>
              <a:rPr lang="en-US" sz="1050" dirty="0"/>
              <a:t>P McGillivray, H Yang</a:t>
            </a:r>
            <a:r>
              <a:rPr lang="mr-IN" sz="1050" dirty="0"/>
              <a:t>…</a:t>
            </a:r>
            <a:r>
              <a:rPr lang="en-US" sz="1050" dirty="0"/>
              <a:t>. S Liu, K White</a:t>
            </a:r>
          </a:p>
          <a:p>
            <a:pPr lvl="0">
              <a:buClr>
                <a:schemeClr val="dk1"/>
              </a:buClr>
              <a:buSzPct val="25000"/>
            </a:pPr>
            <a:endParaRPr lang="en-US" sz="1050" dirty="0">
              <a:solidFill>
                <a:schemeClr val="dk1"/>
              </a:solidFill>
            </a:endParaRPr>
          </a:p>
          <a:p>
            <a:pPr lvl="0">
              <a:buSzPct val="25000"/>
            </a:pPr>
            <a:r>
              <a:rPr lang="en-US" sz="1800" b="1" dirty="0" err="1">
                <a:solidFill>
                  <a:srgbClr val="FF0000"/>
                </a:solidFill>
              </a:rPr>
              <a:t>Evotum</a:t>
            </a:r>
            <a:br>
              <a:rPr lang="en-US" sz="1050" dirty="0">
                <a:solidFill>
                  <a:schemeClr val="dk1"/>
                </a:solidFill>
              </a:rPr>
            </a:br>
            <a:r>
              <a:rPr lang="en-US" sz="1050" dirty="0">
                <a:solidFill>
                  <a:schemeClr val="dk1"/>
                </a:solidFill>
              </a:rPr>
              <a:t>L </a:t>
            </a:r>
            <a:r>
              <a:rPr lang="en-US" sz="1800" b="1" dirty="0" err="1">
                <a:solidFill>
                  <a:srgbClr val="1155CC"/>
                </a:solidFill>
              </a:rPr>
              <a:t>Salichos</a:t>
            </a:r>
            <a:r>
              <a:rPr lang="en-US" sz="1050" dirty="0">
                <a:solidFill>
                  <a:schemeClr val="dk1"/>
                </a:solidFill>
              </a:rPr>
              <a:t> , W Meyerson , J </a:t>
            </a:r>
            <a:r>
              <a:rPr lang="en-US" sz="1050" dirty="0" err="1">
                <a:solidFill>
                  <a:schemeClr val="dk1"/>
                </a:solidFill>
              </a:rPr>
              <a:t>Warrell</a:t>
            </a:r>
            <a:endParaRPr lang="en-US" sz="1050" dirty="0">
              <a:solidFill>
                <a:schemeClr val="dk1"/>
              </a:solidFill>
            </a:endParaRPr>
          </a:p>
          <a:p>
            <a:pPr lvl="0">
              <a:buSzPct val="25000"/>
            </a:pPr>
            <a:endParaRPr lang="en-US" sz="800" b="1" dirty="0">
              <a:solidFill>
                <a:srgbClr val="FF0000"/>
              </a:solidFill>
            </a:endParaRPr>
          </a:p>
          <a:p>
            <a:pPr lvl="0">
              <a:buSzPct val="25000"/>
            </a:pPr>
            <a:endParaRPr lang="en-US" sz="800" b="1" dirty="0">
              <a:solidFill>
                <a:srgbClr val="FF0000"/>
              </a:solidFill>
            </a:endParaRPr>
          </a:p>
          <a:p>
            <a:pPr lvl="0">
              <a:buSzPct val="25000"/>
            </a:pPr>
            <a:r>
              <a:rPr lang="en" sz="1800" b="1" dirty="0" err="1">
                <a:solidFill>
                  <a:srgbClr val="FF0000"/>
                </a:solidFill>
              </a:rPr>
              <a:t>FunSeq</a:t>
            </a:r>
            <a:r>
              <a:rPr lang="en" sz="1050" dirty="0" err="1">
                <a:solidFill>
                  <a:schemeClr val="dk1"/>
                </a:solidFill>
              </a:rPr>
              <a:t>.gersteinlab.org</a:t>
            </a:r>
            <a:endParaRPr lang="en" sz="1050" dirty="0">
              <a:solidFill>
                <a:schemeClr val="dk1"/>
              </a:solidFill>
            </a:endParaRPr>
          </a:p>
          <a:p>
            <a:pPr lvl="0">
              <a:buSzPct val="25000"/>
            </a:pPr>
            <a:r>
              <a:rPr lang="en" sz="1050" dirty="0">
                <a:solidFill>
                  <a:schemeClr val="dk1"/>
                </a:solidFill>
              </a:rPr>
              <a:t>Y </a:t>
            </a:r>
            <a:r>
              <a:rPr lang="en" sz="1800" b="1" dirty="0">
                <a:solidFill>
                  <a:srgbClr val="1155CC"/>
                </a:solidFill>
              </a:rPr>
              <a:t>Fu</a:t>
            </a:r>
            <a:r>
              <a:rPr lang="en" sz="1050" dirty="0">
                <a:solidFill>
                  <a:schemeClr val="dk1"/>
                </a:solidFill>
              </a:rPr>
              <a:t>, E </a:t>
            </a:r>
            <a:r>
              <a:rPr lang="en" sz="1800" b="1" dirty="0" err="1">
                <a:solidFill>
                  <a:srgbClr val="1155CC"/>
                </a:solidFill>
              </a:rPr>
              <a:t>Khurana</a:t>
            </a:r>
            <a:r>
              <a:rPr lang="en" sz="1050" dirty="0">
                <a:solidFill>
                  <a:schemeClr val="dk1"/>
                </a:solidFill>
              </a:rPr>
              <a:t>, Z Liu, S Lou, J Bedford, X Mu, K Yip</a:t>
            </a:r>
            <a:endParaRPr lang="en-US" sz="1050" dirty="0">
              <a:solidFill>
                <a:schemeClr val="dk1"/>
              </a:solidFill>
            </a:endParaRPr>
          </a:p>
          <a:p>
            <a:pPr lvl="0">
              <a:buSzPct val="25000"/>
            </a:pPr>
            <a:r>
              <a:rPr lang="en-US" sz="1050" dirty="0">
                <a:solidFill>
                  <a:schemeClr val="dk1"/>
                </a:solidFill>
              </a:rPr>
              <a:t>E </a:t>
            </a:r>
            <a:r>
              <a:rPr lang="en-US" sz="1050" dirty="0" err="1">
                <a:solidFill>
                  <a:schemeClr val="dk1"/>
                </a:solidFill>
              </a:rPr>
              <a:t>Khurana</a:t>
            </a:r>
            <a:r>
              <a:rPr lang="en-US" sz="1050" dirty="0">
                <a:solidFill>
                  <a:schemeClr val="dk1"/>
                </a:solidFill>
              </a:rPr>
              <a:t>, Y Fu, H Kang, X Mu</a:t>
            </a:r>
            <a:r>
              <a:rPr lang="mr-IN" sz="1050" dirty="0">
                <a:solidFill>
                  <a:schemeClr val="dk1"/>
                </a:solidFill>
              </a:rPr>
              <a:t>…</a:t>
            </a:r>
            <a:r>
              <a:rPr lang="en-US" sz="1050" dirty="0">
                <a:solidFill>
                  <a:schemeClr val="dk1"/>
                </a:solidFill>
              </a:rPr>
              <a:t> M Rubin, C Tyler-Smith</a:t>
            </a:r>
          </a:p>
          <a:p>
            <a:pPr lvl="0">
              <a:buSzPct val="25000"/>
            </a:pPr>
            <a:endParaRPr lang="en-US" sz="800" dirty="0"/>
          </a:p>
          <a:p>
            <a:pPr>
              <a:buSzPct val="25000"/>
            </a:pPr>
            <a:r>
              <a:rPr lang="en-US" sz="1800" b="1" dirty="0">
                <a:solidFill>
                  <a:srgbClr val="FF0000"/>
                </a:solidFill>
              </a:rPr>
              <a:t>{LARVA,MOAT}</a:t>
            </a:r>
            <a:r>
              <a:rPr lang="en-US" sz="2000" b="1" dirty="0">
                <a:solidFill>
                  <a:srgbClr val="FF0000"/>
                </a:solidFill>
              </a:rPr>
              <a:t>.</a:t>
            </a:r>
            <a:r>
              <a:rPr lang="en-US" sz="1050" dirty="0" err="1">
                <a:solidFill>
                  <a:schemeClr val="dk1"/>
                </a:solidFill>
              </a:rPr>
              <a:t>gersteinlab.org</a:t>
            </a:r>
            <a:br>
              <a:rPr lang="en-US" sz="1050" dirty="0">
                <a:solidFill>
                  <a:schemeClr val="dk1"/>
                </a:solidFill>
              </a:rPr>
            </a:br>
            <a:r>
              <a:rPr lang="en-US" sz="1800" b="1" dirty="0" err="1">
                <a:solidFill>
                  <a:srgbClr val="1155CC"/>
                </a:solidFill>
              </a:rPr>
              <a:t>Lochovsky</a:t>
            </a:r>
            <a:r>
              <a:rPr lang="en-US" sz="1050" dirty="0">
                <a:solidFill>
                  <a:schemeClr val="dk1"/>
                </a:solidFill>
              </a:rPr>
              <a:t>, J </a:t>
            </a:r>
            <a:r>
              <a:rPr lang="en-US" sz="1800" b="1" dirty="0">
                <a:solidFill>
                  <a:srgbClr val="1155CC"/>
                </a:solidFill>
              </a:rPr>
              <a:t>Zhang</a:t>
            </a:r>
            <a:r>
              <a:rPr lang="en-US" sz="1050" dirty="0">
                <a:solidFill>
                  <a:schemeClr val="dk1"/>
                </a:solidFill>
              </a:rPr>
              <a:t>, Y Fu, E Khurana</a:t>
            </a:r>
          </a:p>
          <a:p>
            <a:pPr>
              <a:buSzPct val="25000"/>
            </a:pPr>
            <a:endParaRPr lang="en-US" sz="1050" dirty="0">
              <a:solidFill>
                <a:schemeClr val="dk1"/>
              </a:solidFill>
            </a:endParaRPr>
          </a:p>
          <a:p>
            <a:pPr>
              <a:buSzPct val="25000"/>
            </a:pPr>
            <a:r>
              <a:rPr lang="en-US" sz="1800" b="1" dirty="0" err="1">
                <a:solidFill>
                  <a:srgbClr val="FF0000"/>
                </a:solidFill>
              </a:rPr>
              <a:t>PanCancer.info</a:t>
            </a:r>
            <a:r>
              <a:rPr lang="en-US" sz="1800" b="1" dirty="0">
                <a:solidFill>
                  <a:srgbClr val="FF0000"/>
                </a:solidFill>
              </a:rPr>
              <a:t> </a:t>
            </a:r>
            <a:br>
              <a:rPr lang="en-US" sz="1050" dirty="0">
                <a:solidFill>
                  <a:schemeClr val="dk1"/>
                </a:solidFill>
              </a:rPr>
            </a:br>
            <a:r>
              <a:rPr lang="en-US" sz="1050" dirty="0">
                <a:solidFill>
                  <a:schemeClr val="dk1"/>
                </a:solidFill>
              </a:rPr>
              <a:t>S </a:t>
            </a:r>
            <a:r>
              <a:rPr lang="en-US" sz="1800" b="1" dirty="0">
                <a:solidFill>
                  <a:srgbClr val="1155CC"/>
                </a:solidFill>
              </a:rPr>
              <a:t>Kumar</a:t>
            </a:r>
            <a:r>
              <a:rPr lang="en-US" sz="1050" dirty="0">
                <a:solidFill>
                  <a:schemeClr val="dk1"/>
                </a:solidFill>
              </a:rPr>
              <a:t>, J </a:t>
            </a:r>
            <a:r>
              <a:rPr lang="en-US" sz="1050" dirty="0" err="1">
                <a:solidFill>
                  <a:schemeClr val="dk1"/>
                </a:solidFill>
              </a:rPr>
              <a:t>Warrell</a:t>
            </a:r>
            <a:r>
              <a:rPr lang="en-US" sz="1050" dirty="0">
                <a:solidFill>
                  <a:schemeClr val="dk1"/>
                </a:solidFill>
              </a:rPr>
              <a:t>, W Meyerson, P </a:t>
            </a:r>
            <a:r>
              <a:rPr lang="en-US" sz="1050" dirty="0" err="1">
                <a:solidFill>
                  <a:schemeClr val="dk1"/>
                </a:solidFill>
              </a:rPr>
              <a:t>McGillivary</a:t>
            </a:r>
            <a:r>
              <a:rPr lang="en-US" sz="1050" dirty="0">
                <a:solidFill>
                  <a:schemeClr val="dk1"/>
                </a:solidFill>
              </a:rPr>
              <a:t>, </a:t>
            </a:r>
            <a:br>
              <a:rPr lang="en-US" sz="1050" dirty="0">
                <a:solidFill>
                  <a:schemeClr val="dk1"/>
                </a:solidFill>
              </a:rPr>
            </a:br>
            <a:r>
              <a:rPr lang="en-US" sz="1050" dirty="0">
                <a:solidFill>
                  <a:schemeClr val="dk1"/>
                </a:solidFill>
              </a:rPr>
              <a:t>L </a:t>
            </a:r>
            <a:r>
              <a:rPr lang="en-US" sz="1050" dirty="0" err="1">
                <a:solidFill>
                  <a:schemeClr val="dk1"/>
                </a:solidFill>
              </a:rPr>
              <a:t>Salichos</a:t>
            </a:r>
            <a:r>
              <a:rPr lang="en-US" sz="1050" dirty="0">
                <a:solidFill>
                  <a:schemeClr val="dk1"/>
                </a:solidFill>
              </a:rPr>
              <a:t>, S Li, A </a:t>
            </a:r>
            <a:r>
              <a:rPr lang="en-US" sz="1050" dirty="0" err="1">
                <a:solidFill>
                  <a:schemeClr val="dk1"/>
                </a:solidFill>
              </a:rPr>
              <a:t>Fundichely</a:t>
            </a:r>
            <a:r>
              <a:rPr lang="en-US" sz="1050" dirty="0">
                <a:solidFill>
                  <a:schemeClr val="dk1"/>
                </a:solidFill>
              </a:rPr>
              <a:t>, E Khurana, C Chan, M Nielsen, </a:t>
            </a:r>
            <a:br>
              <a:rPr lang="en-US" sz="1050" dirty="0">
                <a:solidFill>
                  <a:schemeClr val="dk1"/>
                </a:solidFill>
              </a:rPr>
            </a:br>
            <a:r>
              <a:rPr lang="en-US" sz="1050" dirty="0">
                <a:solidFill>
                  <a:schemeClr val="dk1"/>
                </a:solidFill>
              </a:rPr>
              <a:t>C </a:t>
            </a:r>
            <a:r>
              <a:rPr lang="en-US" sz="1050" dirty="0" err="1">
                <a:solidFill>
                  <a:schemeClr val="dk1"/>
                </a:solidFill>
              </a:rPr>
              <a:t>Herrman</a:t>
            </a:r>
            <a:r>
              <a:rPr lang="en-US" sz="1050" dirty="0">
                <a:solidFill>
                  <a:schemeClr val="dk1"/>
                </a:solidFill>
              </a:rPr>
              <a:t>, A </a:t>
            </a:r>
            <a:r>
              <a:rPr lang="en-US" sz="1050" dirty="0" err="1">
                <a:solidFill>
                  <a:schemeClr val="dk1"/>
                </a:solidFill>
              </a:rPr>
              <a:t>Harmanci</a:t>
            </a:r>
            <a:r>
              <a:rPr lang="en-US" sz="1050" dirty="0">
                <a:solidFill>
                  <a:schemeClr val="dk1"/>
                </a:solidFill>
              </a:rPr>
              <a:t>, L </a:t>
            </a:r>
            <a:r>
              <a:rPr lang="en-US" sz="1050" dirty="0" err="1">
                <a:solidFill>
                  <a:schemeClr val="dk1"/>
                </a:solidFill>
              </a:rPr>
              <a:t>Lochovsky,Y</a:t>
            </a:r>
            <a:r>
              <a:rPr lang="en-US" sz="1050" dirty="0">
                <a:solidFill>
                  <a:schemeClr val="dk1"/>
                </a:solidFill>
              </a:rPr>
              <a:t> Zhang, X Li, G Getz, J Pedersen, </a:t>
            </a:r>
          </a:p>
          <a:p>
            <a:pPr>
              <a:buSzPct val="25000"/>
            </a:pPr>
            <a:endParaRPr lang="en-US" sz="1050" dirty="0">
              <a:solidFill>
                <a:schemeClr val="dk1"/>
              </a:solidFill>
            </a:endParaRPr>
          </a:p>
          <a:p>
            <a:pPr>
              <a:buSzPct val="25000"/>
            </a:pPr>
            <a:r>
              <a:rPr lang="en-US" sz="1800" b="1" dirty="0" err="1">
                <a:solidFill>
                  <a:srgbClr val="FF0000"/>
                </a:solidFill>
              </a:rPr>
              <a:t>pRCC</a:t>
            </a:r>
            <a:endParaRPr lang="en-US" sz="1800" b="1" dirty="0">
              <a:solidFill>
                <a:srgbClr val="FF0000"/>
              </a:solidFill>
            </a:endParaRPr>
          </a:p>
          <a:p>
            <a:pPr>
              <a:buSzPct val="25000"/>
            </a:pPr>
            <a:r>
              <a:rPr lang="en-US" sz="1050" dirty="0">
                <a:solidFill>
                  <a:schemeClr val="dk1"/>
                </a:solidFill>
              </a:rPr>
              <a:t>S </a:t>
            </a:r>
            <a:r>
              <a:rPr lang="en-US" sz="1800" b="1" dirty="0">
                <a:solidFill>
                  <a:srgbClr val="1155CC"/>
                </a:solidFill>
              </a:rPr>
              <a:t>Li</a:t>
            </a:r>
            <a:r>
              <a:rPr lang="en-US" sz="1050" dirty="0">
                <a:solidFill>
                  <a:schemeClr val="dk1"/>
                </a:solidFill>
              </a:rPr>
              <a:t>, B </a:t>
            </a:r>
            <a:r>
              <a:rPr lang="en-US" sz="1050" dirty="0" err="1">
                <a:solidFill>
                  <a:schemeClr val="dk1"/>
                </a:solidFill>
              </a:rPr>
              <a:t>Shuch</a:t>
            </a:r>
            <a:endParaRPr lang="en-US" sz="1050" dirty="0">
              <a:solidFill>
                <a:schemeClr val="dk1"/>
              </a:solidFill>
            </a:endParaRPr>
          </a:p>
          <a:p>
            <a:pPr>
              <a:buSzPct val="25000"/>
            </a:pPr>
            <a:endParaRPr lang="en-US" sz="1050" dirty="0">
              <a:solidFill>
                <a:schemeClr val="dk1"/>
              </a:solidFill>
            </a:endParaRPr>
          </a:p>
          <a:p>
            <a:pPr>
              <a:buSzPct val="25000"/>
            </a:pPr>
            <a:endParaRPr lang="en-US" sz="1050" dirty="0">
              <a:solidFill>
                <a:schemeClr val="dk1"/>
              </a:solidFill>
            </a:endParaRPr>
          </a:p>
          <a:p>
            <a:pPr>
              <a:buSzPct val="25000"/>
            </a:pPr>
            <a:endParaRPr lang="en-US" sz="1050" dirty="0">
              <a:solidFill>
                <a:schemeClr val="dk1"/>
              </a:solidFill>
            </a:endParaRPr>
          </a:p>
          <a:p>
            <a:pPr lvl="0">
              <a:buSzPct val="25000"/>
            </a:pPr>
            <a:endParaRPr lang="en" sz="1050" dirty="0">
              <a:solidFill>
                <a:schemeClr val="dk1"/>
              </a:solidFill>
            </a:endParaRPr>
          </a:p>
          <a:p>
            <a:pPr lvl="0">
              <a:buSzPct val="25000"/>
            </a:pPr>
            <a:endParaRPr lang="en-US" sz="1050" dirty="0"/>
          </a:p>
          <a:p>
            <a:pPr>
              <a:buClr>
                <a:schemeClr val="dk1"/>
              </a:buClr>
            </a:pPr>
            <a:endParaRPr sz="1050" dirty="0">
              <a:solidFill>
                <a:schemeClr val="dk1"/>
              </a:solidFill>
            </a:endParaRPr>
          </a:p>
          <a:p>
            <a:pPr>
              <a:buClr>
                <a:schemeClr val="dk1"/>
              </a:buClr>
            </a:pPr>
            <a:endParaRPr lang="en" sz="1800" b="1" dirty="0">
              <a:solidFill>
                <a:srgbClr val="1155CC"/>
              </a:solidFill>
            </a:endParaRPr>
          </a:p>
          <a:p>
            <a:pPr>
              <a:buClr>
                <a:schemeClr val="dk1"/>
              </a:buClr>
            </a:pPr>
            <a:endParaRPr sz="1050" b="1" dirty="0"/>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a:solidFill>
                  <a:schemeClr val="tx1">
                    <a:lumMod val="95000"/>
                    <a:lumOff val="5000"/>
                  </a:schemeClr>
                </a:solidFill>
              </a:rPr>
              <a:t>Ack</a:t>
            </a:r>
            <a:r>
              <a:rPr lang="en" sz="1200" dirty="0">
                <a:solidFill>
                  <a:schemeClr val="dk1"/>
                </a:solidFill>
              </a:rPr>
              <a:t>nowledgments</a:t>
            </a:r>
            <a:r>
              <a:rPr lang="en-US" sz="1200" dirty="0">
                <a:solidFill>
                  <a:schemeClr val="dk1"/>
                </a:solidFill>
              </a:rPr>
              <a:t>!    </a:t>
            </a:r>
            <a:r>
              <a:rPr lang="en" sz="1200" dirty="0">
                <a:solidFill>
                  <a:schemeClr val="dk1"/>
                </a:solidFill>
              </a:rPr>
              <a:t>Also, Hiring</a:t>
            </a:r>
            <a:r>
              <a:rPr lang="en-US" sz="1200" dirty="0"/>
              <a:t>:</a:t>
            </a:r>
            <a:r>
              <a:rPr lang="en" sz="1200" dirty="0"/>
              <a:t> See</a:t>
            </a:r>
            <a:r>
              <a:rPr lang="en" sz="1800" b="1" dirty="0">
                <a:solidFill>
                  <a:srgbClr val="00B050"/>
                </a:solidFill>
              </a:rPr>
              <a:t> </a:t>
            </a:r>
            <a:r>
              <a:rPr lang="en" sz="2200" b="1" dirty="0" err="1">
                <a:solidFill>
                  <a:srgbClr val="00B050"/>
                </a:solidFill>
              </a:rPr>
              <a:t>Jobs</a:t>
            </a:r>
            <a:r>
              <a:rPr lang="en" sz="1200" dirty="0" err="1"/>
              <a:t>.gersteinlab.org</a:t>
            </a:r>
            <a:endParaRPr lang="en" sz="1200" dirty="0"/>
          </a:p>
          <a:p>
            <a:endParaRPr lang="en-US" sz="1200" dirty="0"/>
          </a:p>
        </p:txBody>
      </p:sp>
      <p:pic>
        <p:nvPicPr>
          <p:cNvPr id="6" name="Picture 5" descr="A picture containing sitting, black, table, man&#10;&#10;Description automatically generated">
            <a:extLst>
              <a:ext uri="{FF2B5EF4-FFF2-40B4-BE49-F238E27FC236}">
                <a16:creationId xmlns:a16="http://schemas.microsoft.com/office/drawing/2014/main" id="{8D4B154A-E06B-3944-A7F1-050A9426BD65}"/>
              </a:ext>
            </a:extLst>
          </p:cNvPr>
          <p:cNvPicPr>
            <a:picLocks noChangeAspect="1"/>
          </p:cNvPicPr>
          <p:nvPr/>
        </p:nvPicPr>
        <p:blipFill>
          <a:blip r:embed="rId3"/>
          <a:stretch>
            <a:fillRect/>
          </a:stretch>
        </p:blipFill>
        <p:spPr>
          <a:xfrm>
            <a:off x="623236" y="-65162"/>
            <a:ext cx="3464912" cy="5239943"/>
          </a:xfrm>
          <a:prstGeom prst="rect">
            <a:avLst/>
          </a:prstGeom>
        </p:spPr>
      </p:pic>
    </p:spTree>
    <p:extLst>
      <p:ext uri="{BB962C8B-B14F-4D97-AF65-F5344CB8AC3E}">
        <p14:creationId xmlns:p14="http://schemas.microsoft.com/office/powerpoint/2010/main" val="293937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a:t>No Conflicts</a:t>
            </a:r>
          </a:p>
          <a:p>
            <a:pPr marL="461963" lvl="0" indent="0" rtl="0">
              <a:spcBef>
                <a:spcPts val="0"/>
              </a:spcBef>
              <a:buNone/>
            </a:pPr>
            <a:r>
              <a:rPr lang="en-US" sz="1400" dirty="0"/>
              <a:t>Unless explicitly listed here. There are no conflicts of interest relevant to the material in this talk </a:t>
            </a:r>
          </a:p>
          <a:p>
            <a:pPr marL="0" lvl="0" indent="0" rtl="0">
              <a:spcBef>
                <a:spcPts val="0"/>
              </a:spcBef>
              <a:buNone/>
            </a:pPr>
            <a:r>
              <a:rPr lang="en" dirty="0"/>
              <a:t>General PERMISSIONS</a:t>
            </a:r>
          </a:p>
          <a:p>
            <a:pPr marL="457200" lvl="0" indent="-381000" rtl="0">
              <a:spcBef>
                <a:spcPts val="0"/>
              </a:spcBef>
              <a:spcAft>
                <a:spcPts val="0"/>
              </a:spcAft>
            </a:pPr>
            <a:r>
              <a:rPr lang="en" sz="1400" dirty="0"/>
              <a:t>This Presentation is copyright Mark Gerstein, Yale University, 201</a:t>
            </a:r>
            <a:r>
              <a:rPr lang="en-US" sz="1400" dirty="0"/>
              <a:t>9</a:t>
            </a:r>
            <a:r>
              <a:rPr lang="en" sz="1400" dirty="0"/>
              <a:t>. </a:t>
            </a:r>
          </a:p>
          <a:p>
            <a:pPr marL="457200" lvl="0" indent="-381000"/>
            <a:r>
              <a:rPr lang="en" sz="1400" dirty="0"/>
              <a:t>Please read permissions statement at </a:t>
            </a:r>
            <a:br>
              <a:rPr lang="en-US" sz="1400" dirty="0"/>
            </a:br>
            <a:r>
              <a:rPr lang="en-US" sz="2000" b="1" dirty="0" err="1"/>
              <a:t>sites.gersteinlab.org</a:t>
            </a:r>
            <a:r>
              <a:rPr lang="en-US" sz="2000" b="1" dirty="0"/>
              <a:t>/Permissions</a:t>
            </a:r>
            <a:endParaRPr lang="en" sz="1400" b="1" dirty="0"/>
          </a:p>
          <a:p>
            <a:pPr marL="457200" lvl="0" indent="-381000" rtl="0">
              <a:spcBef>
                <a:spcPts val="0"/>
              </a:spcBef>
            </a:pPr>
            <a:r>
              <a:rPr lang="en-US" sz="1400" dirty="0"/>
              <a:t>Basically, f</a:t>
            </a:r>
            <a:r>
              <a:rPr lang="en" sz="1400" dirty="0"/>
              <a:t>eel free to use slides &amp; images in the talk with PROPER acknowledgement (via citation to relevant papers or </a:t>
            </a:r>
            <a:r>
              <a:rPr lang="en-US" sz="1400" dirty="0"/>
              <a:t>website </a:t>
            </a:r>
            <a:r>
              <a:rPr lang="en" sz="1400" dirty="0"/>
              <a:t>link). 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100" dirty="0"/>
              <a:t>For thoughts on the source and permissions of many of the photos and clipped images in this presentation see </a:t>
            </a:r>
            <a:r>
              <a:rPr lang="en" sz="1100" dirty="0" err="1"/>
              <a:t>streams.gerstein.info</a:t>
            </a:r>
            <a:r>
              <a:rPr lang="en" sz="1100" dirty="0"/>
              <a:t> . In particular, many of the images have particular EXIF tags, such as  </a:t>
            </a:r>
            <a:r>
              <a:rPr lang="en" sz="1100" dirty="0" err="1"/>
              <a:t>kwpotppt</a:t>
            </a:r>
            <a:r>
              <a:rPr lang="en" sz="1100" dirty="0"/>
              <a:t> , that can be easily queried from </a:t>
            </a:r>
            <a:r>
              <a:rPr lang="en" sz="1100" dirty="0" err="1"/>
              <a:t>flickr</a:t>
            </a:r>
            <a:r>
              <a:rPr lang="en" sz="1100" dirty="0"/>
              <a:t>, </a:t>
            </a:r>
            <a:r>
              <a:rPr lang="en" sz="1100" dirty="0" err="1"/>
              <a:t>viz</a:t>
            </a:r>
            <a:r>
              <a:rPr lang="en" sz="1100" dirty="0"/>
              <a:t>: </a:t>
            </a:r>
            <a:r>
              <a:rPr lang="en" sz="1100" dirty="0" err="1"/>
              <a:t>flickr.com</a:t>
            </a:r>
            <a:r>
              <a:rPr lang="en" sz="1100" dirty="0"/>
              <a:t>/photos/</a:t>
            </a:r>
            <a:r>
              <a:rPr lang="en" sz="1100" dirty="0" err="1"/>
              <a:t>mbgmbg</a:t>
            </a:r>
            <a:r>
              <a:rPr lang="en" sz="1100" dirty="0"/>
              <a:t>/tags/</a:t>
            </a:r>
            <a:r>
              <a:rPr lang="en" sz="1100" dirty="0" err="1"/>
              <a:t>kwpotppt</a:t>
            </a:r>
            <a:r>
              <a:rPr lang="en" sz="1100" dirty="0"/>
              <a:t> </a:t>
            </a:r>
            <a:br>
              <a:rPr lang="en" dirty="0"/>
            </a:br>
            <a:endParaRPr lang="e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Shape 1517"/>
          <p:cNvSpPr txBox="1">
            <a:spLocks noGrp="1"/>
          </p:cNvSpPr>
          <p:nvPr>
            <p:ph type="title"/>
          </p:nvPr>
        </p:nvSpPr>
        <p:spPr>
          <a:xfrm>
            <a:off x="185850" y="205975"/>
            <a:ext cx="5151300" cy="857400"/>
          </a:xfrm>
          <a:prstGeom prst="rect">
            <a:avLst/>
          </a:prstGeom>
          <a:noFill/>
          <a:ln>
            <a:noFill/>
          </a:ln>
        </p:spPr>
        <p:txBody>
          <a:bodyPr vert="horz" wrap="square" lIns="91423" tIns="45699" rIns="91423" bIns="45699" numCol="1" anchor="t" anchorCtr="0" compatLnSpc="1">
            <a:prstTxWarp prst="textNoShape">
              <a:avLst/>
            </a:prstTxWarp>
            <a:noAutofit/>
          </a:bodyPr>
          <a:lstStyle/>
          <a:p>
            <a:pPr algn="l">
              <a:spcBef>
                <a:spcPts val="0"/>
              </a:spcBef>
              <a:buClr>
                <a:srgbClr val="366092"/>
              </a:buClr>
              <a:buSzPct val="25000"/>
            </a:pPr>
            <a:r>
              <a:rPr lang="en" sz="3000" dirty="0">
                <a:latin typeface="Helvetica Neue"/>
                <a:ea typeface="Helvetica Neue"/>
                <a:cs typeface="Helvetica Neue"/>
                <a:sym typeface="Helvetica Neue"/>
              </a:rPr>
              <a:t>A case study: </a:t>
            </a:r>
            <a:r>
              <a:rPr lang="en" sz="3000" dirty="0" err="1">
                <a:latin typeface="Helvetica Neue"/>
                <a:ea typeface="Helvetica Neue"/>
                <a:cs typeface="Helvetica Neue"/>
                <a:sym typeface="Helvetica Neue"/>
              </a:rPr>
              <a:t>pRCC</a:t>
            </a:r>
            <a:endParaRPr lang="en" sz="3000" dirty="0">
              <a:latin typeface="Helvetica Neue"/>
              <a:ea typeface="Helvetica Neue"/>
              <a:cs typeface="Helvetica Neue"/>
              <a:sym typeface="Helvetica Neue"/>
            </a:endParaRPr>
          </a:p>
        </p:txBody>
      </p:sp>
      <p:sp>
        <p:nvSpPr>
          <p:cNvPr id="1518" name="Shape 1518"/>
          <p:cNvSpPr txBox="1">
            <a:spLocks noGrp="1"/>
          </p:cNvSpPr>
          <p:nvPr>
            <p:ph type="body" idx="1"/>
          </p:nvPr>
        </p:nvSpPr>
        <p:spPr>
          <a:xfrm>
            <a:off x="103515" y="789325"/>
            <a:ext cx="4892400" cy="3394500"/>
          </a:xfrm>
          <a:prstGeom prst="rect">
            <a:avLst/>
          </a:prstGeom>
          <a:noFill/>
          <a:ln>
            <a:noFill/>
          </a:ln>
        </p:spPr>
        <p:txBody>
          <a:bodyPr vert="horz" wrap="square" lIns="91423" tIns="45699" rIns="91423" bIns="45699" numCol="1" anchor="t" anchorCtr="0" compatLnSpc="1">
            <a:prstTxWarp prst="textNoShape">
              <a:avLst/>
            </a:prstTxWarp>
            <a:noAutofit/>
          </a:bodyPr>
          <a:lstStyle/>
          <a:p>
            <a:pPr marL="342884" indent="-336533">
              <a:spcBef>
                <a:spcPts val="0"/>
              </a:spcBef>
              <a:spcAft>
                <a:spcPts val="0"/>
              </a:spcAft>
              <a:buClr>
                <a:srgbClr val="000000"/>
              </a:buClr>
              <a:buSzPct val="100000"/>
              <a:buFont typeface="Arial"/>
              <a:buChar char="•"/>
            </a:pPr>
            <a:r>
              <a:rPr lang="en" sz="2325" dirty="0">
                <a:solidFill>
                  <a:srgbClr val="000000"/>
                </a:solidFill>
                <a:latin typeface="Helvetica Neue"/>
                <a:ea typeface="Helvetica Neue"/>
                <a:cs typeface="Helvetica Neue"/>
                <a:sym typeface="Helvetica Neue"/>
              </a:rPr>
              <a:t>Kidney cancer lifetime risk of 1.6% &amp;</a:t>
            </a:r>
            <a:r>
              <a:rPr lang="en" sz="2325" dirty="0">
                <a:solidFill>
                  <a:srgbClr val="000000"/>
                </a:solidFill>
              </a:rPr>
              <a:t> the p</a:t>
            </a:r>
            <a:r>
              <a:rPr lang="en" sz="2325" dirty="0">
                <a:solidFill>
                  <a:srgbClr val="000000"/>
                </a:solidFill>
                <a:latin typeface="Helvetica Neue"/>
                <a:ea typeface="Helvetica Neue"/>
                <a:cs typeface="Helvetica Neue"/>
                <a:sym typeface="Helvetica Neue"/>
              </a:rPr>
              <a:t>apillary type (</a:t>
            </a:r>
            <a:r>
              <a:rPr lang="en" sz="2325" dirty="0" err="1">
                <a:solidFill>
                  <a:srgbClr val="000000"/>
                </a:solidFill>
                <a:latin typeface="Helvetica Neue"/>
                <a:ea typeface="Helvetica Neue"/>
                <a:cs typeface="Helvetica Neue"/>
                <a:sym typeface="Helvetica Neue"/>
              </a:rPr>
              <a:t>pRCC</a:t>
            </a:r>
            <a:r>
              <a:rPr lang="en" sz="2325" dirty="0">
                <a:solidFill>
                  <a:srgbClr val="000000"/>
                </a:solidFill>
                <a:latin typeface="Helvetica Neue"/>
                <a:ea typeface="Helvetica Neue"/>
                <a:cs typeface="Helvetica Neue"/>
                <a:sym typeface="Helvetica Neue"/>
              </a:rPr>
              <a:t>) counts for ~10% of all cases</a:t>
            </a:r>
          </a:p>
          <a:p>
            <a:pPr marL="342884" indent="-336533">
              <a:spcBef>
                <a:spcPts val="480"/>
              </a:spcBef>
              <a:spcAft>
                <a:spcPts val="0"/>
              </a:spcAft>
              <a:buClr>
                <a:srgbClr val="000000"/>
              </a:buClr>
              <a:buSzPct val="100000"/>
              <a:buFont typeface="Arial"/>
              <a:buChar char="•"/>
            </a:pPr>
            <a:r>
              <a:rPr lang="en" sz="2325" dirty="0">
                <a:solidFill>
                  <a:srgbClr val="000000"/>
                </a:solidFill>
                <a:latin typeface="Helvetica Neue"/>
                <a:ea typeface="Helvetica Neue"/>
                <a:cs typeface="Helvetica Neue"/>
                <a:sym typeface="Helvetica Neue"/>
              </a:rPr>
              <a:t>TCGA  sequenced </a:t>
            </a:r>
            <a:r>
              <a:rPr lang="en" sz="2325" dirty="0">
                <a:solidFill>
                  <a:srgbClr val="000000"/>
                </a:solidFill>
              </a:rPr>
              <a:t>161 exomes</a:t>
            </a:r>
            <a:r>
              <a:rPr lang="en" sz="2325" dirty="0">
                <a:solidFill>
                  <a:srgbClr val="000000"/>
                </a:solidFill>
                <a:latin typeface="Helvetica Neue"/>
                <a:ea typeface="Helvetica Neue"/>
                <a:cs typeface="Helvetica Neue"/>
                <a:sym typeface="Helvetica Neue"/>
              </a:rPr>
              <a:t> &amp; </a:t>
            </a:r>
            <a:r>
              <a:rPr lang="en" sz="2325" dirty="0">
                <a:solidFill>
                  <a:srgbClr val="000000"/>
                </a:solidFill>
              </a:rPr>
              <a:t>classified them into </a:t>
            </a:r>
            <a:r>
              <a:rPr lang="en" sz="2325" dirty="0">
                <a:solidFill>
                  <a:srgbClr val="000000"/>
                </a:solidFill>
                <a:latin typeface="Helvetica Neue"/>
                <a:ea typeface="Helvetica Neue"/>
                <a:cs typeface="Helvetica Neue"/>
                <a:sym typeface="Helvetica Neue"/>
              </a:rPr>
              <a:t>sub</a:t>
            </a:r>
            <a:r>
              <a:rPr lang="en" sz="2325" dirty="0">
                <a:solidFill>
                  <a:srgbClr val="000000"/>
                </a:solidFill>
              </a:rPr>
              <a:t>types</a:t>
            </a:r>
          </a:p>
          <a:p>
            <a:pPr marL="342884" indent="-336533">
              <a:spcBef>
                <a:spcPts val="480"/>
              </a:spcBef>
              <a:spcAft>
                <a:spcPts val="0"/>
              </a:spcAft>
              <a:buClr>
                <a:srgbClr val="000000"/>
              </a:buClr>
              <a:buSzPct val="100000"/>
              <a:buFont typeface="Arial"/>
              <a:buChar char="•"/>
            </a:pPr>
            <a:r>
              <a:rPr lang="en" sz="2325" dirty="0">
                <a:solidFill>
                  <a:srgbClr val="000000"/>
                </a:solidFill>
                <a:latin typeface="Helvetica Neue"/>
                <a:ea typeface="Helvetica Neue"/>
                <a:cs typeface="Helvetica Neue"/>
                <a:sym typeface="Helvetica Neue"/>
              </a:rPr>
              <a:t>35 WGS of TN pairs</a:t>
            </a:r>
          </a:p>
          <a:p>
            <a:pPr marL="0" indent="0">
              <a:spcBef>
                <a:spcPts val="400"/>
              </a:spcBef>
              <a:buNone/>
            </a:pPr>
            <a:endParaRPr sz="1875" dirty="0">
              <a:solidFill>
                <a:srgbClr val="366092"/>
              </a:solidFill>
              <a:latin typeface="Helvetica Neue"/>
              <a:ea typeface="Helvetica Neue"/>
              <a:cs typeface="Helvetica Neue"/>
              <a:sym typeface="Helvetica Neue"/>
            </a:endParaRPr>
          </a:p>
        </p:txBody>
      </p:sp>
      <p:pic>
        <p:nvPicPr>
          <p:cNvPr id="1519" name="Shape 1519" descr="nejmoa1505917 copy.pdf"/>
          <p:cNvPicPr preferRelativeResize="0"/>
          <p:nvPr/>
        </p:nvPicPr>
        <p:blipFill rotWithShape="1">
          <a:blip r:embed="rId3" cstate="print">
            <a:alphaModFix/>
            <a:extLst>
              <a:ext uri="{28A0092B-C50C-407E-A947-70E740481C1C}">
                <a14:useLocalDpi xmlns:a14="http://schemas.microsoft.com/office/drawing/2010/main"/>
              </a:ext>
            </a:extLst>
          </a:blip>
          <a:srcRect t="3855"/>
          <a:stretch/>
        </p:blipFill>
        <p:spPr>
          <a:xfrm>
            <a:off x="4913579" y="205975"/>
            <a:ext cx="3935100" cy="4561200"/>
          </a:xfrm>
          <a:prstGeom prst="rect">
            <a:avLst/>
          </a:prstGeom>
          <a:noFill/>
          <a:ln>
            <a:noFill/>
          </a:ln>
        </p:spPr>
      </p:pic>
      <p:sp>
        <p:nvSpPr>
          <p:cNvPr id="1520" name="Shape 1520"/>
          <p:cNvSpPr txBox="1"/>
          <p:nvPr/>
        </p:nvSpPr>
        <p:spPr>
          <a:xfrm>
            <a:off x="0" y="4928100"/>
            <a:ext cx="4040400" cy="215400"/>
          </a:xfrm>
          <a:prstGeom prst="rect">
            <a:avLst/>
          </a:prstGeom>
          <a:noFill/>
          <a:ln>
            <a:noFill/>
          </a:ln>
        </p:spPr>
        <p:txBody>
          <a:bodyPr wrap="square" lIns="91423" tIns="45699" rIns="91423" bIns="45699" anchor="t" anchorCtr="0">
            <a:noAutofit/>
          </a:bodyPr>
          <a:lstStyle/>
          <a:p>
            <a:pPr defTabSz="685783">
              <a:buSzPct val="25000"/>
            </a:pPr>
            <a:r>
              <a:rPr lang="en" sz="975" kern="1200" dirty="0">
                <a:solidFill>
                  <a:srgbClr val="434343"/>
                </a:solidFill>
                <a:latin typeface="Helvetica Neue"/>
                <a:ea typeface="Helvetica Neue"/>
                <a:cs typeface="Helvetica Neue"/>
                <a:sym typeface="Helvetica Neue"/>
              </a:rPr>
              <a:t>[Cancer Genome Atlas Research Network N </a:t>
            </a:r>
            <a:r>
              <a:rPr lang="en" sz="975" kern="1200" dirty="0" err="1">
                <a:solidFill>
                  <a:srgbClr val="434343"/>
                </a:solidFill>
                <a:latin typeface="Helvetica Neue"/>
                <a:ea typeface="Helvetica Neue"/>
                <a:cs typeface="Helvetica Neue"/>
                <a:sym typeface="Helvetica Neue"/>
              </a:rPr>
              <a:t>Engl</a:t>
            </a:r>
            <a:r>
              <a:rPr lang="en" sz="975" kern="1200" dirty="0">
                <a:solidFill>
                  <a:srgbClr val="434343"/>
                </a:solidFill>
                <a:latin typeface="Helvetica Neue"/>
                <a:ea typeface="Helvetica Neue"/>
                <a:cs typeface="Helvetica Neue"/>
                <a:sym typeface="Helvetica Neue"/>
              </a:rPr>
              <a:t> J Med. (‘16) ]</a:t>
            </a:r>
          </a:p>
        </p:txBody>
      </p:sp>
    </p:spTree>
    <p:extLst>
      <p:ext uri="{BB962C8B-B14F-4D97-AF65-F5344CB8AC3E}">
        <p14:creationId xmlns:p14="http://schemas.microsoft.com/office/powerpoint/2010/main" val="4202312528"/>
      </p:ext>
    </p:extLst>
  </p:cSld>
  <p:clrMapOvr>
    <a:masterClrMapping/>
  </p:clrMapOvr>
  <p:transition advTm="28850"/>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97"/>
        <p:cNvGrpSpPr/>
        <p:nvPr/>
      </p:nvGrpSpPr>
      <p:grpSpPr>
        <a:xfrm>
          <a:off x="0" y="0"/>
          <a:ext cx="0" cy="0"/>
          <a:chOff x="0" y="0"/>
          <a:chExt cx="0" cy="0"/>
        </a:xfrm>
      </p:grpSpPr>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a:buClr>
                <a:srgbClr val="000000"/>
              </a:buClr>
              <a:buFont typeface="Arial"/>
              <a:buNone/>
            </a:pPr>
            <a:endParaRPr>
              <a:solidFill>
                <a:srgbClr val="000000">
                  <a:lumMod val="65000"/>
                  <a:lumOff val="35000"/>
                </a:srgbClr>
              </a:solidFill>
            </a:endParaRPr>
          </a:p>
        </p:txBody>
      </p:sp>
      <p:sp>
        <p:nvSpPr>
          <p:cNvPr id="298" name="Shape 298"/>
          <p:cNvSpPr txBox="1">
            <a:spLocks noGrp="1"/>
          </p:cNvSpPr>
          <p:nvPr>
            <p:ph type="title"/>
          </p:nvPr>
        </p:nvSpPr>
        <p:spPr>
          <a:xfrm>
            <a:off x="0" y="14075"/>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US" sz="1200" dirty="0">
                <a:latin typeface="Helvetica Neue"/>
                <a:ea typeface="Helvetica Neue"/>
                <a:cs typeface="Helvetica Neue"/>
                <a:sym typeface="Helvetica Neue"/>
              </a:rPr>
              <a:t>(Topics in) Cancer Genomics: Annotating Non-coding Variants, Measuring Regulatory Network Rewiring, Building Background Mutation Models, Analyzing Tumor Evolution &amp;  Evaluating the Overall Impact of Passenger Mutations</a:t>
            </a:r>
            <a:endParaRPr lang="en" sz="1200" dirty="0">
              <a:solidFill>
                <a:schemeClr val="bg1"/>
              </a:solidFill>
              <a:latin typeface="Helvetica Neue"/>
              <a:ea typeface="Helvetica Neue"/>
              <a:cs typeface="Helvetica Neue"/>
              <a:sym typeface="Helvetica Neue"/>
            </a:endParaRPr>
          </a:p>
        </p:txBody>
      </p:sp>
      <p:sp>
        <p:nvSpPr>
          <p:cNvPr id="301" name="Shape 301"/>
          <p:cNvSpPr txBox="1">
            <a:spLocks noGrp="1"/>
          </p:cNvSpPr>
          <p:nvPr>
            <p:ph sz="half" idx="1"/>
          </p:nvPr>
        </p:nvSpPr>
        <p:spPr>
          <a:xfrm>
            <a:off x="2660533" y="634557"/>
            <a:ext cx="2410999"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BMR: LARVA/MOAT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Uses parametric beta-binomial model, explicitly modeling genomic covariates</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Non-parametric shuffles. Useful when explicit covariates not available.</a:t>
            </a:r>
          </a:p>
          <a:p>
            <a:pPr marL="171450" lvl="1"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Tumor Evolution: Classification + Driver identification</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Intro: Mutational timing &amp; tree topology classifies </a:t>
            </a:r>
            <a:r>
              <a:rPr lang="en-US" sz="1200" dirty="0" err="1">
                <a:latin typeface="Helvetica Neue"/>
                <a:ea typeface="Helvetica Neue"/>
                <a:cs typeface="Helvetica Neue"/>
                <a:sym typeface="Helvetica Neue"/>
              </a:rPr>
              <a:t>pRCC</a:t>
            </a:r>
            <a:r>
              <a:rPr lang="en-US" sz="1200" dirty="0">
                <a:latin typeface="Helvetica Neue"/>
                <a:ea typeface="Helvetica Neue"/>
                <a:cs typeface="Helvetica Neue"/>
                <a:sym typeface="Helvetica Neue"/>
              </a:rPr>
              <a:t> subtypes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Identifying drivers from  perturbations in VAF spectra from a single tumor (using many hitchhiking mutations to gain statistical support) </a:t>
            </a:r>
          </a:p>
          <a:p>
            <a:pPr lvl="1" indent="-228600">
              <a:spcBef>
                <a:spcPts val="400"/>
              </a:spcBef>
              <a:buClr>
                <a:srgbClr val="FFFFFF"/>
              </a:buClr>
              <a:buFont typeface="Helvetica Neue"/>
              <a:buChar char="•"/>
            </a:pPr>
            <a:endParaRPr lang="en-US" sz="1200" dirty="0">
              <a:latin typeface="Helvetica Neue" charset="0"/>
              <a:ea typeface="Helvetica Neue" charset="0"/>
              <a:cs typeface="Helvetica Neue" charset="0"/>
            </a:endParaRPr>
          </a:p>
          <a:p>
            <a:pPr marL="236538" indent="-225425">
              <a:spcBef>
                <a:spcPts val="400"/>
              </a:spcBef>
              <a:buClr>
                <a:srgbClr val="FFFFFF"/>
              </a:buClr>
              <a:buFont typeface="Helvetica Neue"/>
              <a:buChar char="•"/>
            </a:pPr>
            <a:endParaRPr lang="en-US" sz="1100" dirty="0">
              <a:solidFill>
                <a:schemeClr val="bg1"/>
              </a:solidFill>
              <a:latin typeface="Helvetica Neue" charset="0"/>
              <a:ea typeface="Helvetica Neue" charset="0"/>
              <a:cs typeface="Helvetica Neue" charset="0"/>
              <a:sym typeface="Helvetica Neue"/>
            </a:endParaRPr>
          </a:p>
          <a:p>
            <a:pPr lvl="1" indent="-228600">
              <a:spcBef>
                <a:spcPts val="400"/>
              </a:spcBef>
              <a:buClr>
                <a:srgbClr val="666666"/>
              </a:buClr>
              <a:buFont typeface="Helvetica Neue"/>
              <a:buChar char="•"/>
            </a:pPr>
            <a:endParaRPr lang="en" sz="1100" dirty="0">
              <a:solidFill>
                <a:schemeClr val="bg1"/>
              </a:solidFill>
              <a:latin typeface="Helvetica Neue" charset="0"/>
              <a:ea typeface="Helvetica Neue" charset="0"/>
              <a:cs typeface="Helvetica Neue" charset="0"/>
              <a:sym typeface="Helvetica Neue"/>
            </a:endParaRPr>
          </a:p>
        </p:txBody>
      </p:sp>
      <p:sp>
        <p:nvSpPr>
          <p:cNvPr id="5" name="Shape 301"/>
          <p:cNvSpPr txBox="1">
            <a:spLocks noGrp="1"/>
          </p:cNvSpPr>
          <p:nvPr>
            <p:ph sz="half" idx="2"/>
          </p:nvPr>
        </p:nvSpPr>
        <p:spPr>
          <a:xfrm>
            <a:off x="78015" y="634935"/>
            <a:ext cx="2834518" cy="4212300"/>
          </a:xfrm>
          <a:prstGeom prst="rect">
            <a:avLst/>
          </a:prstGeom>
          <a:noFill/>
          <a:ln>
            <a:noFill/>
          </a:ln>
        </p:spPr>
        <p:txBody>
          <a:bodyPr wrap="square" lIns="92050" tIns="46025" rIns="92050" bIns="46025" anchor="t" anchorCtr="0">
            <a:noAutofit/>
          </a:bodyPr>
          <a:lstStyle/>
          <a:p>
            <a:pPr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Intro</a:t>
            </a:r>
          </a:p>
          <a:p>
            <a:pPr lvl="1" indent="-228600">
              <a:spcBef>
                <a:spcPts val="500"/>
              </a:spcBef>
              <a:buFont typeface="Merriweather Sans"/>
              <a:buChar char="•"/>
            </a:pPr>
            <a:r>
              <a:rPr lang="en-US" sz="1200" dirty="0">
                <a:latin typeface="Helvetica Neue" charset="0"/>
                <a:ea typeface="Helvetica Neue" charset="0"/>
                <a:cs typeface="Helvetica Neue" charset="0"/>
              </a:rPr>
              <a:t>PMI &amp; Variant Prioritization; driver-passenger model </a:t>
            </a:r>
          </a:p>
          <a:p>
            <a:pPr lvl="1" indent="-228600">
              <a:spcBef>
                <a:spcPts val="500"/>
              </a:spcBef>
              <a:buFont typeface="Merriweather Sans"/>
              <a:buChar char="•"/>
            </a:pPr>
            <a:r>
              <a:rPr lang="en-US" sz="1200" dirty="0">
                <a:latin typeface="Helvetica Neue" charset="0"/>
                <a:ea typeface="Helvetica Neue" charset="0"/>
                <a:cs typeface="Helvetica Neue" charset="0"/>
              </a:rPr>
              <a:t>Data source: PCAWG comprehensive WGS on &gt;2.5K </a:t>
            </a:r>
            <a:br>
              <a:rPr lang="en-US" sz="1200" dirty="0">
                <a:latin typeface="Helvetica Neue" charset="0"/>
                <a:ea typeface="Helvetica Neue" charset="0"/>
                <a:cs typeface="Helvetica Neue" charset="0"/>
              </a:rPr>
            </a:br>
            <a:r>
              <a:rPr lang="en-US" sz="1200" dirty="0">
                <a:latin typeface="Helvetica Neue" charset="0"/>
                <a:ea typeface="Helvetica Neue" charset="0"/>
                <a:cs typeface="Helvetica Neue" charset="0"/>
              </a:rPr>
              <a:t>+ focus on 35 </a:t>
            </a:r>
            <a:r>
              <a:rPr lang="en-US" sz="1200" dirty="0" err="1">
                <a:latin typeface="Helvetica Neue" charset="0"/>
                <a:ea typeface="Helvetica Neue" charset="0"/>
                <a:cs typeface="Helvetica Neue" charset="0"/>
              </a:rPr>
              <a:t>pRCC</a:t>
            </a:r>
            <a:r>
              <a:rPr lang="en-US" sz="1200" dirty="0">
                <a:latin typeface="Helvetica Neue" charset="0"/>
                <a:ea typeface="Helvetica Neue" charset="0"/>
                <a:cs typeface="Helvetica Neue" charset="0"/>
              </a:rPr>
              <a:t> WGS</a:t>
            </a:r>
          </a:p>
          <a:p>
            <a:pPr indent="-163513">
              <a:spcBef>
                <a:spcPts val="400"/>
              </a:spcBef>
              <a:buClr>
                <a:srgbClr val="FFFFFF"/>
              </a:buClr>
              <a:buFont typeface="Helvetica Neue"/>
              <a:buChar char="•"/>
            </a:pPr>
            <a:r>
              <a:rPr lang="en-US" sz="1600" b="1" u="sng" dirty="0">
                <a:latin typeface="Helvetica Neue" charset="0"/>
                <a:ea typeface="Helvetica Neue" charset="0"/>
                <a:cs typeface="Helvetica Neue" charset="0"/>
              </a:rPr>
              <a:t>ENCODEC Annotation</a:t>
            </a:r>
          </a:p>
          <a:p>
            <a:pPr lvl="1" indent="-228600">
              <a:spcBef>
                <a:spcPts val="500"/>
              </a:spcBef>
              <a:buClr>
                <a:srgbClr val="FFFFFF"/>
              </a:buClr>
              <a:buFont typeface="Merriweather Sans"/>
              <a:buChar char="•"/>
            </a:pPr>
            <a:r>
              <a:rPr lang="en-US" sz="1200" dirty="0">
                <a:latin typeface="Helvetica Neue" charset="0"/>
                <a:ea typeface="Helvetica Neue" charset="0"/>
                <a:cs typeface="Helvetica Neue" charset="0"/>
                <a:sym typeface="Helvetica Neue"/>
              </a:rPr>
              <a:t>ENCODE cancer  resource, </a:t>
            </a:r>
            <a:br>
              <a:rPr lang="en-US" sz="1200" dirty="0">
                <a:latin typeface="Helvetica Neue" charset="0"/>
                <a:ea typeface="Helvetica Neue" charset="0"/>
                <a:cs typeface="Helvetica Neue" charset="0"/>
                <a:sym typeface="Helvetica Neue"/>
              </a:rPr>
            </a:br>
            <a:r>
              <a:rPr lang="en-US" sz="1200" dirty="0">
                <a:latin typeface="Helvetica Neue" charset="0"/>
                <a:ea typeface="Helvetica Neue" charset="0"/>
                <a:cs typeface="Helvetica Neue" charset="0"/>
                <a:sym typeface="Helvetica Neue"/>
              </a:rPr>
              <a:t>with TF &amp; RBP networks</a:t>
            </a:r>
          </a:p>
          <a:p>
            <a:pPr lvl="1" indent="-228600">
              <a:spcBef>
                <a:spcPts val="500"/>
              </a:spcBef>
              <a:buClr>
                <a:srgbClr val="FFFFFF"/>
              </a:buClr>
              <a:buFont typeface="Merriweather Sans"/>
              <a:buChar char="•"/>
            </a:pPr>
            <a:r>
              <a:rPr lang="en-US" sz="1200" dirty="0">
                <a:latin typeface="Helvetica Neue" charset="0"/>
                <a:ea typeface="Helvetica Neue" charset="0"/>
                <a:cs typeface="Helvetica Neue" charset="0"/>
                <a:sym typeface="Helvetica Neue"/>
              </a:rPr>
              <a:t>Cell-space view of TN pairs</a:t>
            </a:r>
          </a:p>
          <a:p>
            <a:pPr lvl="1" indent="-228600">
              <a:spcBef>
                <a:spcPts val="500"/>
              </a:spcBef>
              <a:buClr>
                <a:srgbClr val="FFFFFF"/>
              </a:buClr>
              <a:buFont typeface="Merriweather Sans"/>
              <a:buChar char="•"/>
            </a:pPr>
            <a:r>
              <a:rPr lang="en" sz="1200" dirty="0" err="1">
                <a:latin typeface="Helvetica Neue" charset="0"/>
                <a:ea typeface="Helvetica Neue" charset="0"/>
                <a:cs typeface="Helvetica Neue" charset="0"/>
              </a:rPr>
              <a:t>FunSeq</a:t>
            </a:r>
            <a:r>
              <a:rPr lang="en-US" sz="1200" dirty="0">
                <a:latin typeface="Helvetica Neue" charset="0"/>
                <a:ea typeface="Helvetica Neue" charset="0"/>
                <a:cs typeface="Helvetica Neue" charset="0"/>
              </a:rPr>
              <a:t> variant impact measurement </a:t>
            </a:r>
            <a:r>
              <a:rPr lang="en-US" sz="1200" dirty="0" err="1">
                <a:latin typeface="Helvetica Neue" charset="0"/>
                <a:ea typeface="Helvetica Neue" charset="0"/>
                <a:cs typeface="Helvetica Neue" charset="0"/>
              </a:rPr>
              <a:t>i</a:t>
            </a:r>
            <a:r>
              <a:rPr lang="en" sz="1200" dirty="0" err="1">
                <a:latin typeface="Helvetica Neue" charset="0"/>
                <a:ea typeface="Helvetica Neue" charset="0"/>
                <a:cs typeface="Helvetica Neue" charset="0"/>
              </a:rPr>
              <a:t>ntegrates</a:t>
            </a:r>
            <a:r>
              <a:rPr lang="en" sz="1200" dirty="0">
                <a:latin typeface="Helvetica Neue" charset="0"/>
                <a:ea typeface="Helvetica Neue" charset="0"/>
                <a:cs typeface="Helvetica Neue" charset="0"/>
              </a:rPr>
              <a:t> conservation &amp; network centrality</a:t>
            </a:r>
            <a:r>
              <a:rPr lang="en-US" sz="1200" dirty="0">
                <a:latin typeface="Helvetica Neue" charset="0"/>
                <a:ea typeface="Helvetica Neue" charset="0"/>
                <a:cs typeface="Helvetica Neue" charset="0"/>
              </a:rPr>
              <a:t> </a:t>
            </a:r>
          </a:p>
          <a:p>
            <a:pPr indent="-228600">
              <a:spcBef>
                <a:spcPts val="400"/>
              </a:spcBef>
              <a:buClr>
                <a:srgbClr val="FFFFFF"/>
              </a:buClr>
              <a:buFont typeface="Helvetica Neue"/>
            </a:pPr>
            <a:r>
              <a:rPr lang="en-US" sz="1600" b="1" u="sng" dirty="0">
                <a:latin typeface="Helvetica Neue" charset="0"/>
                <a:ea typeface="Helvetica Neue" charset="0"/>
                <a:cs typeface="Helvetica Neue" charset="0"/>
              </a:rPr>
              <a:t>Network Rewiring</a:t>
            </a:r>
            <a:endParaRPr lang="en" sz="1600" b="1" u="sng" dirty="0">
              <a:latin typeface="Helvetica Neue" charset="0"/>
              <a:ea typeface="Helvetica Neue" charset="0"/>
              <a:cs typeface="Helvetica Neue" charset="0"/>
            </a:endParaRP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Highlights regulators that change  targets greatly </a:t>
            </a:r>
          </a:p>
          <a:p>
            <a:pPr lvl="1" indent="-228600">
              <a:spcBef>
                <a:spcPts val="400"/>
              </a:spcBef>
              <a:buClr>
                <a:srgbClr val="FFFFFF"/>
              </a:buClr>
              <a:buFont typeface="Helvetica Neue"/>
              <a:buChar char="•"/>
            </a:pPr>
            <a:r>
              <a:rPr lang="en-US" sz="1200" dirty="0">
                <a:latin typeface="Helvetica Neue" charset="0"/>
                <a:ea typeface="Helvetica Neue" charset="0"/>
                <a:cs typeface="Helvetica Neue" charset="0"/>
              </a:rPr>
              <a:t>LDA approach (from text-mining) finds those that greatly change their gene communities</a:t>
            </a:r>
          </a:p>
          <a:p>
            <a:pPr lvl="1" indent="-228600">
              <a:spcBef>
                <a:spcPts val="400"/>
              </a:spcBef>
              <a:buClr>
                <a:srgbClr val="FFFFFF"/>
              </a:buClr>
              <a:buFont typeface="Helvetica Neue"/>
              <a:buChar char="•"/>
            </a:pPr>
            <a:endParaRPr lang="en-US" sz="1100" dirty="0">
              <a:latin typeface="Helvetica Neue" charset="0"/>
              <a:ea typeface="Helvetica Neue" charset="0"/>
              <a:cs typeface="Helvetica Neue" charset="0"/>
            </a:endParaRPr>
          </a:p>
        </p:txBody>
      </p:sp>
      <p:sp>
        <p:nvSpPr>
          <p:cNvPr id="6" name="Shape 301"/>
          <p:cNvSpPr txBox="1">
            <a:spLocks noGrp="1"/>
          </p:cNvSpPr>
          <p:nvPr>
            <p:ph type="body" idx="4294967295"/>
          </p:nvPr>
        </p:nvSpPr>
        <p:spPr>
          <a:xfrm>
            <a:off x="4944534" y="634888"/>
            <a:ext cx="4038599" cy="4211638"/>
          </a:xfrm>
          <a:prstGeom prst="rect">
            <a:avLst/>
          </a:prstGeom>
          <a:noFill/>
          <a:ln>
            <a:noFill/>
          </a:ln>
        </p:spPr>
        <p:txBody>
          <a:bodyPr vert="horz" wrap="square" lIns="92050" tIns="46025" rIns="92050" bIns="46025" numCol="1" anchor="t" anchorCtr="0" compatLnSpc="1">
            <a:prstTxWarp prst="textNoShape">
              <a:avLst/>
            </a:prstTxWarp>
            <a:noAutofit/>
          </a:bodyPr>
          <a:lstStyle/>
          <a:p>
            <a:pPr marL="171450" lvl="1" indent="-163513">
              <a:spcBef>
                <a:spcPts val="400"/>
              </a:spcBef>
              <a:buClr>
                <a:srgbClr val="FFFFFF"/>
              </a:buClr>
              <a:buFont typeface="Helvetica Neue"/>
              <a:buChar char="•"/>
            </a:pPr>
            <a:r>
              <a:rPr lang="en-US" sz="1600" b="1" u="sng" dirty="0">
                <a:latin typeface="Helvetica Neue" charset="0"/>
                <a:ea typeface="Helvetica Neue" charset="0"/>
                <a:cs typeface="Helvetica Neue" charset="0"/>
                <a:sym typeface="Helvetica Neue"/>
              </a:rPr>
              <a:t>Overall Impact of Putative Passengers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Not just high &amp; low impact dichotomy</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How the fraction of high-impact SNVs scales &amp; relates to survival</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Differences </a:t>
            </a:r>
            <a:r>
              <a:rPr lang="en-US" sz="1200" dirty="0" err="1">
                <a:latin typeface="Helvetica Neue"/>
                <a:ea typeface="Helvetica Neue"/>
                <a:cs typeface="Helvetica Neue"/>
                <a:sym typeface="Helvetica Neue"/>
              </a:rPr>
              <a:t>betw</a:t>
            </a:r>
            <a:r>
              <a:rPr lang="en-US" sz="1200" dirty="0">
                <a:latin typeface="Helvetica Neue"/>
                <a:ea typeface="Helvetica Neue"/>
                <a:cs typeface="Helvetica Neue"/>
                <a:sym typeface="Helvetica Neue"/>
              </a:rPr>
              <a:t>. Impact of early &amp; late passenger mutations (</a:t>
            </a:r>
            <a:r>
              <a:rPr lang="en-US" sz="1200" dirty="0" err="1">
                <a:latin typeface="Helvetica Neue"/>
                <a:ea typeface="Helvetica Neue"/>
                <a:cs typeface="Helvetica Neue"/>
                <a:sym typeface="Helvetica Neue"/>
              </a:rPr>
              <a:t>eg</a:t>
            </a:r>
            <a:r>
              <a:rPr lang="en-US" sz="1200" dirty="0">
                <a:latin typeface="Helvetica Neue"/>
                <a:ea typeface="Helvetica Neue"/>
                <a:cs typeface="Helvetica Neue"/>
                <a:sym typeface="Helvetica Neue"/>
              </a:rPr>
              <a:t> in TSGs &amp; oncogenes)</a:t>
            </a:r>
          </a:p>
          <a:p>
            <a:pPr marL="171450" lvl="1" indent="-163513">
              <a:spcBef>
                <a:spcPts val="400"/>
              </a:spcBef>
              <a:buClr>
                <a:srgbClr val="FFFFFF"/>
              </a:buClr>
              <a:buFont typeface="Helvetica Neue"/>
              <a:buChar char="•"/>
            </a:pPr>
            <a:r>
              <a:rPr lang="en-US" sz="1600" b="1" u="sng" dirty="0">
                <a:latin typeface="Helvetica Neue" charset="0"/>
                <a:ea typeface="Helvetica Neue" charset="0"/>
                <a:cs typeface="Helvetica Neue" charset="0"/>
                <a:sym typeface="Helvetica Neue"/>
              </a:rPr>
              <a:t>Differential Impact of Signatures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Diff. burdening of TF sub-networks naturally results from mutational spectra &amp; signatures differentially affecting binding motifs. </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High &amp; low impact mutations assoc. w/ diff. signatures</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How it all relates to selection?</a:t>
            </a:r>
          </a:p>
          <a:p>
            <a:pPr marL="171450" lvl="1" indent="-228600">
              <a:spcBef>
                <a:spcPts val="400"/>
              </a:spcBef>
              <a:buClr>
                <a:srgbClr val="FFFFFF"/>
              </a:buClr>
              <a:buFont typeface="Helvetica Neue"/>
              <a:buChar char="•"/>
            </a:pPr>
            <a:r>
              <a:rPr lang="en-US" sz="1600" b="1" u="sng" dirty="0">
                <a:latin typeface="Helvetica Neue" charset="0"/>
                <a:ea typeface="Helvetica Neue" charset="0"/>
                <a:cs typeface="Helvetica Neue" charset="0"/>
                <a:sym typeface="Helvetica Neue"/>
              </a:rPr>
              <a:t>Additive Effects Model</a:t>
            </a:r>
          </a:p>
          <a:p>
            <a:pPr lvl="1" indent="-228600">
              <a:spcBef>
                <a:spcPts val="400"/>
              </a:spcBef>
              <a:buClr>
                <a:srgbClr val="FFFFFF"/>
              </a:buClr>
              <a:buFont typeface="Helvetica Neue"/>
              <a:buChar char="•"/>
            </a:pPr>
            <a:r>
              <a:rPr lang="en-US" sz="1200" dirty="0">
                <a:latin typeface="Helvetica Neue"/>
                <a:ea typeface="Helvetica Neue"/>
                <a:cs typeface="Helvetica Neue"/>
              </a:rPr>
              <a:t>To quantify aggregated effect of  passengers. Demonstratable effect, particularly for non-coding ones, in addition to known drivers. </a:t>
            </a:r>
          </a:p>
          <a:p>
            <a:pPr lvl="1" indent="-228600">
              <a:spcBef>
                <a:spcPts val="400"/>
              </a:spcBef>
              <a:buClr>
                <a:srgbClr val="FFFFFF"/>
              </a:buClr>
              <a:buFont typeface="Helvetica Neue"/>
              <a:buChar char="•"/>
            </a:pPr>
            <a:r>
              <a:rPr lang="en-US" sz="1200" dirty="0">
                <a:latin typeface="Helvetica Neue"/>
                <a:ea typeface="Helvetica Neue"/>
                <a:cs typeface="Helvetica Neue"/>
                <a:sym typeface="Helvetica Neue"/>
              </a:rPr>
              <a:t>Recasting as a predictive model </a:t>
            </a:r>
            <a:br>
              <a:rPr lang="en-US" sz="1200" dirty="0">
                <a:latin typeface="Helvetica Neue"/>
                <a:ea typeface="Helvetica Neue"/>
                <a:cs typeface="Helvetica Neue"/>
                <a:sym typeface="Helvetica Neue"/>
              </a:rPr>
            </a:br>
            <a:r>
              <a:rPr lang="en-US" sz="1200" dirty="0">
                <a:latin typeface="Helvetica Neue"/>
                <a:ea typeface="Helvetica Neue"/>
                <a:cs typeface="Helvetica Neue"/>
                <a:sym typeface="Helvetica Neue"/>
              </a:rPr>
              <a:t>to est. number of weak drivers </a:t>
            </a:r>
          </a:p>
          <a:p>
            <a:pPr lvl="1" indent="-228600">
              <a:spcBef>
                <a:spcPts val="400"/>
              </a:spcBef>
              <a:buClr>
                <a:srgbClr val="FFFFFF"/>
              </a:buClr>
              <a:buFont typeface="Helvetica Neue"/>
              <a:buChar char="•"/>
            </a:pPr>
            <a:endParaRPr lang="en-US" sz="1200" dirty="0">
              <a:latin typeface="Helvetica Neue" charset="0"/>
              <a:ea typeface="Helvetica Neue" charset="0"/>
              <a:cs typeface="Helvetica Neue" charset="0"/>
              <a:sym typeface="Helvetica Neue"/>
            </a:endParaRPr>
          </a:p>
          <a:p>
            <a:pPr lvl="1" indent="-228600">
              <a:spcBef>
                <a:spcPts val="400"/>
              </a:spcBef>
              <a:buClr>
                <a:srgbClr val="FFFFFF"/>
              </a:buClr>
              <a:buFont typeface="Helvetica Neue"/>
              <a:buChar char="•"/>
            </a:pPr>
            <a:endParaRPr lang="en-US" sz="1200" dirty="0">
              <a:latin typeface="Helvetica Neue" charset="0"/>
              <a:ea typeface="Helvetica Neue" charset="0"/>
              <a:cs typeface="Helvetica Neue" charset="0"/>
            </a:endParaRPr>
          </a:p>
          <a:p>
            <a:pPr indent="-228600">
              <a:spcBef>
                <a:spcPts val="400"/>
              </a:spcBef>
              <a:buClr>
                <a:srgbClr val="FFFFFF"/>
              </a:buClr>
              <a:buFont typeface="Helvetica Neue"/>
            </a:pPr>
            <a:endParaRPr lang="en-US" sz="1600" b="1" u="sng" dirty="0">
              <a:latin typeface="Helvetica Neue" charset="0"/>
              <a:ea typeface="Helvetica Neue" charset="0"/>
              <a:cs typeface="Helvetica Neue" charset="0"/>
            </a:endParaRPr>
          </a:p>
        </p:txBody>
      </p:sp>
    </p:spTree>
    <p:extLst>
      <p:ext uri="{BB962C8B-B14F-4D97-AF65-F5344CB8AC3E}">
        <p14:creationId xmlns:p14="http://schemas.microsoft.com/office/powerpoint/2010/main" val="171331808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11.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12.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13.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14.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15.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16.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17.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18.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8.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9.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4930</TotalTime>
  <Words>6816</Words>
  <Application>Microsoft Macintosh PowerPoint</Application>
  <PresentationFormat>On-screen Show (16:9)</PresentationFormat>
  <Paragraphs>860</Paragraphs>
  <Slides>74</Slides>
  <Notes>47</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74</vt:i4>
      </vt:variant>
    </vt:vector>
  </HeadingPairs>
  <TitlesOfParts>
    <vt:vector size="96" baseType="lpstr">
      <vt:lpstr>Arial</vt:lpstr>
      <vt:lpstr>Calibri</vt:lpstr>
      <vt:lpstr>Calibri Light</vt:lpstr>
      <vt:lpstr>Cambria Math</vt:lpstr>
      <vt:lpstr>Courier New</vt:lpstr>
      <vt:lpstr>Helvetica</vt:lpstr>
      <vt:lpstr>Helvetica Neue</vt:lpstr>
      <vt:lpstr>Lucida Grande</vt:lpstr>
      <vt:lpstr>Merriweather Sans</vt:lpstr>
      <vt:lpstr>Times New Roman</vt:lpstr>
      <vt:lpstr>Wingdings</vt:lpstr>
      <vt:lpstr>MBGLab-Basic-w-Lectures</vt:lpstr>
      <vt:lpstr>Outline-Style-20160605</vt:lpstr>
      <vt:lpstr>Office Theme</vt:lpstr>
      <vt:lpstr>1_Office Theme</vt:lpstr>
      <vt:lpstr>2_Office Theme</vt:lpstr>
      <vt:lpstr>Basic-template-i0jhhsb-20160605</vt:lpstr>
      <vt:lpstr>6_Office Theme</vt:lpstr>
      <vt:lpstr>Simple Light</vt:lpstr>
      <vt:lpstr>7_Office Theme</vt:lpstr>
      <vt:lpstr>1_Basic-template-i0jhhsb-20160605</vt:lpstr>
      <vt:lpstr>1_MBGLab-Basic-w-Lectures</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Much Interest in Precision Oncology</vt:lpstr>
      <vt:lpstr>PowerPoint Presentation</vt:lpstr>
      <vt:lpstr>PowerPoint Presentation</vt:lpstr>
      <vt:lpstr>PowerPoint Presentation</vt:lpstr>
      <vt:lpstr>PowerPoint Presentation</vt:lpstr>
      <vt:lpstr>A case study: pRCC</vt:lpstr>
      <vt:lpstr>(Topics in) Cancer Genomics: Annotating Non-coding Variants, Measuring Regulatory Network Rewiring, Building Background Mutation Models, Analyzing Tumor Evolution &amp;  Evaluating the Overall Impact of Passenger Mutations</vt:lpstr>
      <vt:lpstr>(Topics in) Cancer Genomics: Annotating Non-coding Variants, Measuring Regulatory Network Rewiring, Building Background Mutation Models, Analyzing Tumor Evolution &amp;  Evaluating the Overall Impact of Passenger Mutations</vt:lpstr>
      <vt:lpstr>Non-coding Annotations: Overview</vt:lpstr>
      <vt:lpstr>PowerPoint Presentation</vt:lpstr>
      <vt:lpstr>Finding "Conserved” Sites in the Human Population:  Negative selection in non-coding elements based on Production ENCODE &amp; 1000G Phase 1</vt:lpstr>
      <vt:lpstr>PowerPoint Presentation</vt:lpstr>
      <vt:lpstr>PowerPoint Presentation</vt:lpstr>
      <vt:lpstr>Hubs Under Constraint:  A Finding from the Network Biology Community</vt:lpstr>
      <vt:lpstr>PowerPoint Presentation</vt:lpstr>
      <vt:lpstr>PowerPoint Presentation</vt:lpstr>
      <vt:lpstr>PowerPoint Presentation</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PowerPoint Presentation</vt:lpstr>
      <vt:lpstr>PowerPoint Presentation</vt:lpstr>
      <vt:lpstr>PowerPoint Presentation</vt:lpstr>
      <vt:lpstr>PowerPoint Presentation</vt:lpstr>
      <vt:lpstr>PowerPoint Presentation</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PowerPoint Presentation</vt:lpstr>
      <vt:lpstr>PowerPoint Presentation</vt:lpstr>
      <vt:lpstr>PowerPoint Presentation</vt:lpstr>
      <vt:lpstr>PowerPoint Presentation</vt:lpstr>
      <vt:lpstr>Cancer Somatic Mutation Modeling</vt:lpstr>
      <vt:lpstr>MOAT-a: Annotation-based permutation</vt:lpstr>
      <vt:lpstr>MOAT-v: Variant-based Permutation</vt:lpstr>
      <vt:lpstr>MOAT-s: a variant on MOAT-v</vt:lpstr>
      <vt:lpstr>LARVA Model Comparison</vt:lpstr>
      <vt:lpstr>PowerPoint Presentation</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Construct evolutionary trees in pRCC</vt:lpstr>
      <vt:lpstr>PowerPoint Presentation</vt:lpstr>
      <vt:lpstr>PowerPoint Presentation</vt:lpstr>
      <vt:lpstr>Tree topology correlates with molecular subtypes</vt:lpstr>
      <vt:lpstr>PowerPoint Presentation</vt:lpstr>
      <vt:lpstr>Modeling scalar effect k on growth rate r based  on VAF perturbations to g-hitchhikers</vt:lpstr>
      <vt:lpstr>PowerPoint Presentation</vt:lpstr>
      <vt:lpstr>PowerPoint Presentation</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PowerPoint Presentation</vt:lpstr>
      <vt:lpstr>PowerPoint Presentation</vt:lpstr>
      <vt:lpstr>PowerPoint Presentation</vt:lpstr>
      <vt:lpstr>PowerPoint Presentation</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PowerPoint Presentation</vt:lpstr>
      <vt:lpstr>PowerPoint Presentation</vt:lpstr>
      <vt:lpstr>PowerPoint Presentation</vt:lpstr>
      <vt:lpstr>PowerPoint Presentation</vt:lpstr>
      <vt:lpstr>Mutational processes and fitness</vt:lpstr>
      <vt:lpstr>Mutational processes and fitness</vt:lpstr>
      <vt:lpstr>(Topics in) Cancer Genomics: Annotating Non-coding Variants, Measuring Regulatory Network Rewiring, Building Background Mutation Models, Analyzing Tumor Evolution &amp;  Evaluating the Overall Impact of Passenger Mutations</vt:lpstr>
      <vt:lpstr>Missing heritability and polygenicity</vt:lpstr>
      <vt:lpstr>PowerPoint Presentation</vt:lpstr>
      <vt:lpstr>Using additive effects to compare different categories of variants</vt:lpstr>
      <vt:lpstr>PowerPoint Presentation</vt:lpstr>
      <vt:lpstr>PowerPoint Presentation</vt:lpstr>
      <vt:lpstr>Recasting the additive effects model in a predictive context: Best Linear Unbiased Predictor (BLUP) analysis</vt:lpstr>
      <vt:lpstr>(Topics in) Cancer Genomics: Annotating Non-coding Variants, Measuring Regulatory Network Rewiring, Building Background Mutation Models, Analyzing Tumor Evolution &amp;  Evaluating the Overall Impact of Passenger Mutations</vt:lpstr>
      <vt:lpstr>(Topics in) Cancer Genomics: Annotating Non-coding Variants, Measuring Regulatory Network Rewiring, Building Background Mutation Models, Analyzing Tumor Evolution &amp;  Evaluating the Overall Impact of Passenger Mutations</vt:lpstr>
      <vt:lpstr>PowerPoint Presentation</vt:lpstr>
      <vt:lpstr>PowerPoint Presentation</vt:lpstr>
      <vt:lpstr>Info about this talk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dc:subject/>
  <dc:creator/>
  <cp:keywords/>
  <dc:description/>
  <cp:lastModifiedBy>Gerstein, Mark</cp:lastModifiedBy>
  <cp:revision>257</cp:revision>
  <dcterms:modified xsi:type="dcterms:W3CDTF">2019-12-02T01:12:34Z</dcterms:modified>
  <cp:category/>
</cp:coreProperties>
</file>