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 id="2147483658" r:id="rId2"/>
    <p:sldMasterId id="2147483670" r:id="rId3"/>
    <p:sldMasterId id="2147483683" r:id="rId4"/>
  </p:sldMasterIdLst>
  <p:notesMasterIdLst>
    <p:notesMasterId r:id="rId69"/>
  </p:notesMasterIdLst>
  <p:sldIdLst>
    <p:sldId id="256" r:id="rId5"/>
    <p:sldId id="399" r:id="rId6"/>
    <p:sldId id="400" r:id="rId7"/>
    <p:sldId id="6335" r:id="rId8"/>
    <p:sldId id="402" r:id="rId9"/>
    <p:sldId id="414" r:id="rId10"/>
    <p:sldId id="6341" r:id="rId11"/>
    <p:sldId id="6342" r:id="rId12"/>
    <p:sldId id="403" r:id="rId13"/>
    <p:sldId id="404" r:id="rId14"/>
    <p:sldId id="405" r:id="rId15"/>
    <p:sldId id="406" r:id="rId16"/>
    <p:sldId id="407" r:id="rId17"/>
    <p:sldId id="408" r:id="rId18"/>
    <p:sldId id="409" r:id="rId19"/>
    <p:sldId id="410" r:id="rId20"/>
    <p:sldId id="411" r:id="rId21"/>
    <p:sldId id="412" r:id="rId22"/>
    <p:sldId id="413" r:id="rId23"/>
    <p:sldId id="6343" r:id="rId24"/>
    <p:sldId id="284" r:id="rId25"/>
    <p:sldId id="285" r:id="rId26"/>
    <p:sldId id="286" r:id="rId27"/>
    <p:sldId id="287" r:id="rId28"/>
    <p:sldId id="288" r:id="rId29"/>
    <p:sldId id="6344" r:id="rId30"/>
    <p:sldId id="275" r:id="rId31"/>
    <p:sldId id="276" r:id="rId32"/>
    <p:sldId id="277" r:id="rId33"/>
    <p:sldId id="278" r:id="rId34"/>
    <p:sldId id="281" r:id="rId35"/>
    <p:sldId id="6345" r:id="rId36"/>
    <p:sldId id="333" r:id="rId37"/>
    <p:sldId id="368" r:id="rId38"/>
    <p:sldId id="354" r:id="rId39"/>
    <p:sldId id="355" r:id="rId40"/>
    <p:sldId id="421" r:id="rId41"/>
    <p:sldId id="365" r:id="rId42"/>
    <p:sldId id="367" r:id="rId43"/>
    <p:sldId id="6346" r:id="rId44"/>
    <p:sldId id="426" r:id="rId45"/>
    <p:sldId id="6328" r:id="rId46"/>
    <p:sldId id="436" r:id="rId47"/>
    <p:sldId id="6329" r:id="rId48"/>
    <p:sldId id="6330" r:id="rId49"/>
    <p:sldId id="6338" r:id="rId50"/>
    <p:sldId id="438" r:id="rId51"/>
    <p:sldId id="6340" r:id="rId52"/>
    <p:sldId id="6348" r:id="rId53"/>
    <p:sldId id="429" r:id="rId54"/>
    <p:sldId id="381" r:id="rId55"/>
    <p:sldId id="386" r:id="rId56"/>
    <p:sldId id="398" r:id="rId57"/>
    <p:sldId id="6347" r:id="rId58"/>
    <p:sldId id="6336" r:id="rId59"/>
    <p:sldId id="422" r:id="rId60"/>
    <p:sldId id="257" r:id="rId61"/>
    <p:sldId id="6337" r:id="rId62"/>
    <p:sldId id="258" r:id="rId63"/>
    <p:sldId id="6349" r:id="rId64"/>
    <p:sldId id="6350" r:id="rId65"/>
    <p:sldId id="332" r:id="rId66"/>
    <p:sldId id="373" r:id="rId67"/>
    <p:sldId id="334" r:id="rId6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4626DD-51CF-44E0-BF5A-A42955276F48}">
  <a:tblStyle styleId="{BB4626DD-51CF-44E0-BF5A-A42955276F4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4F5F7C9-6E83-4F44-A0AF-B2E0C2148BA6}"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91"/>
    <p:restoredTop sz="94714"/>
  </p:normalViewPr>
  <p:slideViewPr>
    <p:cSldViewPr snapToGrid="0" snapToObjects="1">
      <p:cViewPr varScale="1">
        <p:scale>
          <a:sx n="160" d="100"/>
          <a:sy n="160" d="100"/>
        </p:scale>
        <p:origin x="344" y="16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180771862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46" name="Shape 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5809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35843"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fld id="{ED49DF1E-F445-4247-B82F-126F4FD3988E}" type="slidenum">
              <a:rPr lang="en-US" altLang="en-US" sz="1200">
                <a:solidFill>
                  <a:srgbClr val="000000"/>
                </a:solidFill>
              </a:rPr>
              <a:pPr/>
              <a:t>13</a:t>
            </a:fld>
            <a:endParaRPr lang="en-US" altLang="en-US" sz="1200">
              <a:solidFill>
                <a:srgbClr val="000000"/>
              </a:solidFill>
            </a:endParaRPr>
          </a:p>
        </p:txBody>
      </p:sp>
    </p:spTree>
    <p:extLst>
      <p:ext uri="{BB962C8B-B14F-4D97-AF65-F5344CB8AC3E}">
        <p14:creationId xmlns:p14="http://schemas.microsoft.com/office/powerpoint/2010/main" val="972143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37891"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fld id="{84824F0D-FDAC-AA45-A68F-1FCD6E563C02}" type="slidenum">
              <a:rPr lang="en-US" altLang="en-US" sz="1200">
                <a:solidFill>
                  <a:srgbClr val="000000"/>
                </a:solidFill>
              </a:rPr>
              <a:pPr/>
              <a:t>14</a:t>
            </a:fld>
            <a:endParaRPr lang="en-US" altLang="en-US" sz="1200">
              <a:solidFill>
                <a:srgbClr val="000000"/>
              </a:solidFill>
            </a:endParaRPr>
          </a:p>
        </p:txBody>
      </p:sp>
    </p:spTree>
    <p:extLst>
      <p:ext uri="{BB962C8B-B14F-4D97-AF65-F5344CB8AC3E}">
        <p14:creationId xmlns:p14="http://schemas.microsoft.com/office/powerpoint/2010/main" val="921807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de-DE" altLang="en-US">
              <a:ea typeface="ＭＳ Ｐゴシック" charset="-128"/>
            </a:endParaRPr>
          </a:p>
        </p:txBody>
      </p:sp>
      <p:sp>
        <p:nvSpPr>
          <p:cNvPr id="39939"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fld id="{3A89B4C5-54A4-CA4B-BC5D-4B3F1F224E3E}" type="slidenum">
              <a:rPr lang="en-US" altLang="en-US" sz="1200">
                <a:solidFill>
                  <a:srgbClr val="000000"/>
                </a:solidFill>
              </a:rPr>
              <a:pPr/>
              <a:t>15</a:t>
            </a:fld>
            <a:endParaRPr lang="en-US" altLang="en-US" sz="1200">
              <a:solidFill>
                <a:srgbClr val="000000"/>
              </a:solidFill>
            </a:endParaRPr>
          </a:p>
        </p:txBody>
      </p:sp>
    </p:spTree>
    <p:extLst>
      <p:ext uri="{BB962C8B-B14F-4D97-AF65-F5344CB8AC3E}">
        <p14:creationId xmlns:p14="http://schemas.microsoft.com/office/powerpoint/2010/main" val="1706030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41987"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fld id="{82ACA4A3-2E0A-FF49-94A0-964EE20701C6}" type="slidenum">
              <a:rPr lang="en-US" altLang="en-US" sz="1200">
                <a:solidFill>
                  <a:srgbClr val="000000"/>
                </a:solidFill>
              </a:rPr>
              <a:pPr/>
              <a:t>16</a:t>
            </a:fld>
            <a:endParaRPr lang="en-US" altLang="en-US" sz="1200">
              <a:solidFill>
                <a:srgbClr val="000000"/>
              </a:solidFill>
            </a:endParaRPr>
          </a:p>
        </p:txBody>
      </p:sp>
    </p:spTree>
    <p:extLst>
      <p:ext uri="{BB962C8B-B14F-4D97-AF65-F5344CB8AC3E}">
        <p14:creationId xmlns:p14="http://schemas.microsoft.com/office/powerpoint/2010/main" val="441196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44035"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fld id="{71D15527-58A4-5C40-A761-7ABCED299E34}" type="slidenum">
              <a:rPr lang="en-US" altLang="en-US" sz="1200">
                <a:solidFill>
                  <a:srgbClr val="000000"/>
                </a:solidFill>
              </a:rPr>
              <a:pPr/>
              <a:t>17</a:t>
            </a:fld>
            <a:endParaRPr lang="en-US" altLang="en-US" sz="1200">
              <a:solidFill>
                <a:srgbClr val="000000"/>
              </a:solidFill>
            </a:endParaRPr>
          </a:p>
        </p:txBody>
      </p:sp>
    </p:spTree>
    <p:extLst>
      <p:ext uri="{BB962C8B-B14F-4D97-AF65-F5344CB8AC3E}">
        <p14:creationId xmlns:p14="http://schemas.microsoft.com/office/powerpoint/2010/main" val="1477356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46083"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fld id="{D60FF250-D020-644B-BE5F-04EFD0E40D40}" type="slidenum">
              <a:rPr lang="en-US" altLang="en-US" sz="1200">
                <a:solidFill>
                  <a:srgbClr val="000000"/>
                </a:solidFill>
              </a:rPr>
              <a:pPr/>
              <a:t>18</a:t>
            </a:fld>
            <a:endParaRPr lang="en-US" altLang="en-US" sz="1200">
              <a:solidFill>
                <a:srgbClr val="000000"/>
              </a:solidFill>
            </a:endParaRPr>
          </a:p>
        </p:txBody>
      </p:sp>
    </p:spTree>
    <p:extLst>
      <p:ext uri="{BB962C8B-B14F-4D97-AF65-F5344CB8AC3E}">
        <p14:creationId xmlns:p14="http://schemas.microsoft.com/office/powerpoint/2010/main" val="2093330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45970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08" name="Shape 408"/>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09" name="Shape 40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21</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062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16" name="Shape 41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 sz="1200" b="1" i="0" u="none" strike="noStrike" cap="none">
                <a:solidFill>
                  <a:schemeClr val="dk1"/>
                </a:solidFill>
                <a:latin typeface="Calibri"/>
                <a:ea typeface="Calibri"/>
                <a:cs typeface="Calibri"/>
                <a:sym typeface="Calibri"/>
              </a:rPr>
              <a:t>An example illustrating the case in which ∆F &lt; 0.</a:t>
            </a:r>
            <a:r>
              <a:rPr lang="en" sz="1200" b="0" i="0" u="none" strike="noStrike" cap="none">
                <a:solidFill>
                  <a:schemeClr val="dk1"/>
                </a:solidFill>
                <a:latin typeface="Calibri"/>
                <a:ea typeface="Calibri"/>
                <a:cs typeface="Calibri"/>
                <a:sym typeface="Calibri"/>
              </a:rPr>
              <a:t> The ∆F associated with an SNV is negative if the SNV introduces a destabilizing effect. Shown here is the result of changing residue ID 31 in plastocyanin (pdb ID 3CVD) from the wild-type residue (Trp) to a mutated residue (Tyr). </a:t>
            </a:r>
            <a:r>
              <a:rPr lang="en" sz="1200" b="0" i="1" u="none" strike="noStrike" cap="none">
                <a:solidFill>
                  <a:schemeClr val="dk1"/>
                </a:solidFill>
                <a:latin typeface="Calibri"/>
                <a:ea typeface="Calibri"/>
                <a:cs typeface="Calibri"/>
                <a:sym typeface="Calibri"/>
              </a:rPr>
              <a:t>Left)</a:t>
            </a:r>
            <a:r>
              <a:rPr lang="en" sz="1200" b="0" i="0" u="none" strike="noStrike" cap="none">
                <a:solidFill>
                  <a:schemeClr val="dk1"/>
                </a:solidFill>
                <a:latin typeface="Calibri"/>
                <a:ea typeface="Calibri"/>
                <a:cs typeface="Calibri"/>
                <a:sym typeface="Calibri"/>
              </a:rPr>
              <a:t> The protein in its wild-type form (in green), in which the tryptophan residue at position 31 is substantially more energetically favorable relative to the mean energy ⟨E⟩ that would result from having any of the possible 20 amino acids at that position. This disparity is designated by (⟨E⟩ - E</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)/σ</a:t>
            </a:r>
            <a:r>
              <a:rPr lang="en" sz="1200" b="0" i="0" u="none" strike="noStrike" cap="none" baseline="-25000">
                <a:solidFill>
                  <a:schemeClr val="dk1"/>
                </a:solidFill>
                <a:latin typeface="Calibri"/>
                <a:ea typeface="Calibri"/>
                <a:cs typeface="Calibri"/>
                <a:sym typeface="Calibri"/>
              </a:rPr>
              <a:t>E </a:t>
            </a:r>
            <a:r>
              <a:rPr lang="en" sz="1200" b="0" i="0" u="none" strike="noStrike" cap="none">
                <a:solidFill>
                  <a:schemeClr val="dk1"/>
                </a:solidFill>
                <a:latin typeface="Calibri"/>
                <a:ea typeface="Calibri"/>
                <a:cs typeface="Calibri"/>
                <a:sym typeface="Calibri"/>
              </a:rPr>
              <a:t>= F</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 &gt; 0. </a:t>
            </a:r>
            <a:r>
              <a:rPr lang="en" sz="1200" b="0" i="1" u="none" strike="noStrike" cap="none">
                <a:solidFill>
                  <a:schemeClr val="dk1"/>
                </a:solidFill>
                <a:latin typeface="Calibri"/>
                <a:ea typeface="Calibri"/>
                <a:cs typeface="Calibri"/>
                <a:sym typeface="Calibri"/>
              </a:rPr>
              <a:t>Right)</a:t>
            </a:r>
            <a:r>
              <a:rPr lang="en" sz="1200" b="0" i="0" u="none" strike="noStrike" cap="none">
                <a:solidFill>
                  <a:schemeClr val="dk1"/>
                </a:solidFill>
                <a:latin typeface="Calibri"/>
                <a:ea typeface="Calibri"/>
                <a:cs typeface="Calibri"/>
                <a:sym typeface="Calibri"/>
              </a:rPr>
              <a:t> The entire protein structure is then modeled to generate the mutated structure after the SNV W31Y is introduced, thereby changing the relative energetic distributions for the different amino acids. The new mean and standard deviation associated with the energies of the modeled structure are designated by ⟨E⟩’ and σ</a:t>
            </a:r>
            <a:r>
              <a:rPr lang="en" sz="1200" b="0" i="0" u="none" strike="noStrike" cap="none" baseline="-25000">
                <a:solidFill>
                  <a:schemeClr val="dk1"/>
                </a:solidFill>
                <a:latin typeface="Calibri"/>
                <a:ea typeface="Calibri"/>
                <a:cs typeface="Calibri"/>
                <a:sym typeface="Calibri"/>
              </a:rPr>
              <a:t>E</a:t>
            </a:r>
            <a:r>
              <a:rPr lang="en" sz="1200" b="0" i="0" u="none" strike="noStrike" cap="none">
                <a:solidFill>
                  <a:schemeClr val="dk1"/>
                </a:solidFill>
                <a:latin typeface="Calibri"/>
                <a:ea typeface="Calibri"/>
                <a:cs typeface="Calibri"/>
                <a:sym typeface="Calibri"/>
              </a:rPr>
              <a:t>’, respectively. In this case, the SNV that introduces 31Y results in an energy that is higher than the mean energy of all possible 20 amino acids at that position. This disparity is designated by (⟨E⟩’ - E</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)/σ</a:t>
            </a:r>
            <a:r>
              <a:rPr lang="en" sz="1200" b="0" i="0" u="none" strike="noStrike" cap="none" baseline="-25000">
                <a:solidFill>
                  <a:schemeClr val="dk1"/>
                </a:solidFill>
                <a:latin typeface="Calibri"/>
                <a:ea typeface="Calibri"/>
                <a:cs typeface="Calibri"/>
                <a:sym typeface="Calibri"/>
              </a:rPr>
              <a:t>E</a:t>
            </a:r>
            <a:r>
              <a:rPr lang="en" sz="1200" b="0" i="0" u="none" strike="noStrike" cap="none">
                <a:solidFill>
                  <a:schemeClr val="dk1"/>
                </a:solidFill>
                <a:latin typeface="Calibri"/>
                <a:ea typeface="Calibri"/>
                <a:cs typeface="Calibri"/>
                <a:sym typeface="Calibri"/>
              </a:rPr>
              <a:t>’ = F</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 &lt; 0. Taken together, the negative value associated with the disparity between the F</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 and F</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 values (F</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 - F</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 = ∆F &lt; 0) indicates that the this SNV is locally unfavorable.</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17" name="Shape 41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22</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2241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24" name="Shape 424"/>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25" name="Shape 42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23</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3170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20" name="Shape 2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7358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41" name="Shape 441"/>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Calibri"/>
                <a:ea typeface="Calibri"/>
                <a:cs typeface="Calibri"/>
                <a:sym typeface="Calibri"/>
              </a:rPr>
              <a:t>We observed that benign SNVs lead to greater disruptions within minimally frustrated surface residues compared to core residues in the native structure, and this trend is observed when using both ExAC and 1KG (Figure A &amp; B). However, SNVs from HGMD that impact minimally frustrated core residues induce stronger perturbations than benign SNVs influencing minimally frustrated core residues </a:t>
            </a:r>
            <a:r>
              <a:rPr lang="en" sz="1200" b="0" i="1" u="none" strike="noStrike" cap="none">
                <a:solidFill>
                  <a:schemeClr val="dk1"/>
                </a:solidFill>
                <a:latin typeface="Calibri"/>
                <a:ea typeface="Calibri"/>
                <a:cs typeface="Calibri"/>
                <a:sym typeface="Calibri"/>
              </a:rPr>
              <a:t> </a:t>
            </a:r>
            <a:r>
              <a:rPr lang="en" sz="1200" b="0" i="0" u="none" strike="noStrike" cap="none">
                <a:solidFill>
                  <a:schemeClr val="dk1"/>
                </a:solidFill>
                <a:latin typeface="Calibri"/>
                <a:ea typeface="Calibri"/>
                <a:cs typeface="Calibri"/>
                <a:sym typeface="Calibri"/>
              </a:rPr>
              <a:t>(Figure C). This suggest that the mechanistic difference between benign and disease SNVs can be attributed to their impact on the local environment of core residues. Within the core, disease-associated SNVs result in more severe perturbations to local interactions relative to those introduced by benign SNVs. These local disruptions are propagated throughout the core and, in turn, drive the deleteriousness of various disease-associated SNVs.</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42" name="Shape 442"/>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24</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0579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Shape 4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64" name="Shape 464"/>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Calibri"/>
                <a:ea typeface="Calibri"/>
                <a:cs typeface="Calibri"/>
                <a:sym typeface="Calibri"/>
              </a:rPr>
              <a:t>we observe that somatic SNVs associated with TSGs change the frustration more in core than the surface, whereas those associated with oncogenes manifest the opposite pattern. This is consistent with LOF and GOF mechanism proposed for TSG and oncogene driven cancer progression.</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65" name="Shape 46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25</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657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510148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Arial"/>
                <a:ea typeface="Arial"/>
                <a:cs typeface="Arial"/>
                <a:sym typeface="Arial"/>
              </a:rPr>
              <a:t>27</a:t>
            </a:fld>
            <a:endParaRPr lang="en" sz="1200" b="0" i="0" u="none" strike="noStrike" cap="none">
              <a:solidFill>
                <a:srgbClr val="000000"/>
              </a:solidFill>
              <a:latin typeface="Arial"/>
              <a:ea typeface="Arial"/>
              <a:cs typeface="Arial"/>
              <a:sym typeface="Arial"/>
            </a:endParaRPr>
          </a:p>
        </p:txBody>
      </p:sp>
      <p:sp>
        <p:nvSpPr>
          <p:cNvPr id="312" name="Shape 312"/>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27</a:t>
            </a:fld>
            <a:endParaRPr lang="en" sz="1200" b="0" i="0" u="none" strike="noStrike" cap="none">
              <a:solidFill>
                <a:srgbClr val="000000"/>
              </a:solidFill>
              <a:latin typeface="Calibri"/>
              <a:ea typeface="Calibri"/>
              <a:cs typeface="Calibri"/>
              <a:sym typeface="Calibri"/>
            </a:endParaRPr>
          </a:p>
        </p:txBody>
      </p:sp>
      <p:sp>
        <p:nvSpPr>
          <p:cNvPr id="313" name="Shape 3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med" len="med"/>
            <a:tailEnd type="none" w="med" len="med"/>
          </a:ln>
        </p:spPr>
      </p:sp>
      <p:sp>
        <p:nvSpPr>
          <p:cNvPr id="314" name="Shape 314"/>
          <p:cNvSpPr txBox="1">
            <a:spLocks noGrp="1"/>
          </p:cNvSpPr>
          <p:nvPr>
            <p:ph type="body" idx="1"/>
          </p:nvPr>
        </p:nvSpPr>
        <p:spPr>
          <a:xfrm>
            <a:off x="685800" y="4400550"/>
            <a:ext cx="5486400" cy="3600600"/>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marL="0" marR="0" lvl="0" indent="0" algn="l" rtl="0">
              <a:spcBef>
                <a:spcPts val="0"/>
              </a:spcBef>
              <a:buSzPct val="25000"/>
              <a:buNone/>
            </a:pPr>
            <a:r>
              <a:rPr lang="en" sz="1800" b="0" i="0" u="none" strike="noStrike" cap="none">
                <a:solidFill>
                  <a:schemeClr val="dk1"/>
                </a:solidFill>
                <a:latin typeface="Calibri"/>
                <a:ea typeface="Calibri"/>
                <a:cs typeface="Calibri"/>
                <a:sym typeface="Calibri"/>
              </a:rPr>
              <a:t>Big data challenge, graphical interface is important</a:t>
            </a:r>
          </a:p>
        </p:txBody>
      </p:sp>
    </p:spTree>
    <p:extLst>
      <p:ext uri="{BB962C8B-B14F-4D97-AF65-F5344CB8AC3E}">
        <p14:creationId xmlns:p14="http://schemas.microsoft.com/office/powerpoint/2010/main" val="467023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300" b="0" i="0" u="none" strike="noStrike" cap="none">
                <a:solidFill>
                  <a:srgbClr val="000000"/>
                </a:solidFill>
                <a:latin typeface="Calibri"/>
                <a:ea typeface="Calibri"/>
                <a:cs typeface="Calibri"/>
                <a:sym typeface="Calibri"/>
              </a:rPr>
              <a:t>28</a:t>
            </a:fld>
            <a:endParaRPr lang="en" sz="1300" b="0" i="0" u="none" strike="noStrike" cap="none">
              <a:solidFill>
                <a:srgbClr val="000000"/>
              </a:solidFill>
              <a:latin typeface="Calibri"/>
              <a:ea typeface="Calibri"/>
              <a:cs typeface="Calibri"/>
              <a:sym typeface="Calibri"/>
            </a:endParaRPr>
          </a:p>
        </p:txBody>
      </p:sp>
      <p:sp>
        <p:nvSpPr>
          <p:cNvPr id="326" name="Shape 3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med" len="med"/>
            <a:tailEnd type="none" w="med" len="med"/>
          </a:ln>
        </p:spPr>
      </p:sp>
      <p:sp>
        <p:nvSpPr>
          <p:cNvPr id="327" name="Shape 327"/>
          <p:cNvSpPr txBox="1">
            <a:spLocks noGrp="1"/>
          </p:cNvSpPr>
          <p:nvPr>
            <p:ph type="body" idx="1"/>
          </p:nvPr>
        </p:nvSpPr>
        <p:spPr>
          <a:xfrm>
            <a:off x="685800" y="4400550"/>
            <a:ext cx="5486400" cy="3600600"/>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175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46" name="Shape 34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347" name="Shape 34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29</a:t>
            </a:fld>
            <a:endParaRPr lang="en"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05682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57" name="Shape 3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6948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81" name="Shape 3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8126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68387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58" name="Shape 3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2232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46083"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fld id="{D60FF250-D020-644B-BE5F-04EFD0E40D40}" type="slidenum">
              <a:rPr lang="en-US" altLang="en-US" sz="1200">
                <a:solidFill>
                  <a:srgbClr val="000000"/>
                </a:solidFill>
              </a:rPr>
              <a:pPr/>
              <a:t>6</a:t>
            </a:fld>
            <a:endParaRPr lang="en-US" altLang="en-US" sz="1200">
              <a:solidFill>
                <a:srgbClr val="000000"/>
              </a:solidFill>
            </a:endParaRPr>
          </a:p>
        </p:txBody>
      </p:sp>
    </p:spTree>
    <p:extLst>
      <p:ext uri="{BB962C8B-B14F-4D97-AF65-F5344CB8AC3E}">
        <p14:creationId xmlns:p14="http://schemas.microsoft.com/office/powerpoint/2010/main" val="15228037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973232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55711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82080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27598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5791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27894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731529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6ba8f001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6ba8f001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46473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6ba8f00102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6ba8f00102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86499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6ba8f001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6ba8f001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66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95017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6ba8f00102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6ba8f00102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86474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986321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189361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3"/>
        <p:cNvGrpSpPr/>
        <p:nvPr/>
      </p:nvGrpSpPr>
      <p:grpSpPr>
        <a:xfrm>
          <a:off x="0" y="0"/>
          <a:ext cx="0" cy="0"/>
          <a:chOff x="0" y="0"/>
          <a:chExt cx="0" cy="0"/>
        </a:xfrm>
      </p:grpSpPr>
      <p:sp>
        <p:nvSpPr>
          <p:cNvPr id="1874" name="Shape 187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875" name="Shape 18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48788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Shape 18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1" name="Shape 18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47338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89689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27651"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fld id="{94B29637-397A-344B-BD89-ADE3C131F7B6}" type="slidenum">
              <a:rPr lang="en-US" altLang="en-US" sz="1200">
                <a:solidFill>
                  <a:srgbClr val="000000"/>
                </a:solidFill>
              </a:rPr>
              <a:pPr/>
              <a:t>9</a:t>
            </a:fld>
            <a:endParaRPr lang="en-US" altLang="en-US" sz="1200">
              <a:solidFill>
                <a:srgbClr val="000000"/>
              </a:solidFill>
            </a:endParaRPr>
          </a:p>
        </p:txBody>
      </p:sp>
    </p:spTree>
    <p:extLst>
      <p:ext uri="{BB962C8B-B14F-4D97-AF65-F5344CB8AC3E}">
        <p14:creationId xmlns:p14="http://schemas.microsoft.com/office/powerpoint/2010/main" val="137703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29699"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fld id="{E9DC9990-2617-6D4E-A396-597A6383F940}" type="slidenum">
              <a:rPr lang="en-US" altLang="en-US" sz="1200">
                <a:solidFill>
                  <a:srgbClr val="000000"/>
                </a:solidFill>
              </a:rPr>
              <a:pPr/>
              <a:t>10</a:t>
            </a:fld>
            <a:endParaRPr lang="en-US" altLang="en-US" sz="1200">
              <a:solidFill>
                <a:srgbClr val="000000"/>
              </a:solidFill>
            </a:endParaRPr>
          </a:p>
        </p:txBody>
      </p:sp>
    </p:spTree>
    <p:extLst>
      <p:ext uri="{BB962C8B-B14F-4D97-AF65-F5344CB8AC3E}">
        <p14:creationId xmlns:p14="http://schemas.microsoft.com/office/powerpoint/2010/main" val="2057965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31747"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fld id="{AB70A2F3-735E-2E4F-861B-7606B935ABC7}" type="slidenum">
              <a:rPr lang="en-US" altLang="en-US" sz="1200">
                <a:solidFill>
                  <a:srgbClr val="000000"/>
                </a:solidFill>
              </a:rPr>
              <a:pPr/>
              <a:t>11</a:t>
            </a:fld>
            <a:endParaRPr lang="en-US" altLang="en-US" sz="1200">
              <a:solidFill>
                <a:srgbClr val="000000"/>
              </a:solidFill>
            </a:endParaRPr>
          </a:p>
        </p:txBody>
      </p:sp>
    </p:spTree>
    <p:extLst>
      <p:ext uri="{BB962C8B-B14F-4D97-AF65-F5344CB8AC3E}">
        <p14:creationId xmlns:p14="http://schemas.microsoft.com/office/powerpoint/2010/main" val="395600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33795"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fld id="{63AB45F4-ED9C-FD4C-8261-F385D264E230}" type="slidenum">
              <a:rPr lang="en-US" altLang="en-US" sz="1200">
                <a:solidFill>
                  <a:srgbClr val="000000"/>
                </a:solidFill>
              </a:rPr>
              <a:pPr/>
              <a:t>12</a:t>
            </a:fld>
            <a:endParaRPr lang="en-US" altLang="en-US" sz="1200">
              <a:solidFill>
                <a:srgbClr val="000000"/>
              </a:solidFill>
            </a:endParaRPr>
          </a:p>
        </p:txBody>
      </p:sp>
    </p:spTree>
    <p:extLst>
      <p:ext uri="{BB962C8B-B14F-4D97-AF65-F5344CB8AC3E}">
        <p14:creationId xmlns:p14="http://schemas.microsoft.com/office/powerpoint/2010/main" val="18359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685800" y="1085851"/>
            <a:ext cx="7772400" cy="11025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1" name="Shape 11"/>
          <p:cNvSpPr txBox="1">
            <a:spLocks noGrp="1"/>
          </p:cNvSpPr>
          <p:nvPr>
            <p:ph type="subTitle" idx="1"/>
          </p:nvPr>
        </p:nvSpPr>
        <p:spPr>
          <a:xfrm>
            <a:off x="1371600" y="2628901"/>
            <a:ext cx="6400800" cy="1314600"/>
          </a:xfrm>
          <a:prstGeom prst="rect">
            <a:avLst/>
          </a:prstGeom>
          <a:noFill/>
          <a:ln>
            <a:noFill/>
          </a:ln>
        </p:spPr>
        <p:txBody>
          <a:bodyPr wrap="square" lIns="91425" tIns="91425" rIns="91425" bIns="91425" anchor="t" anchorCtr="0"/>
          <a:lstStyle>
            <a:lvl1pPr marL="0" marR="0" lvl="0" indent="0" algn="ctr" rtl="0">
              <a:spcBef>
                <a:spcPts val="880"/>
              </a:spcBef>
              <a:spcAft>
                <a:spcPts val="0"/>
              </a:spcAft>
              <a:buClr>
                <a:schemeClr val="dk1"/>
              </a:buClr>
              <a:buFont typeface="Arial"/>
              <a:buNone/>
              <a:defRPr sz="4400" b="1" i="0" u="none" strike="noStrike" cap="none">
                <a:solidFill>
                  <a:schemeClr val="dk1"/>
                </a:solidFill>
                <a:latin typeface="Arial"/>
                <a:ea typeface="Arial"/>
                <a:cs typeface="Arial"/>
                <a:sym typeface="Arial"/>
              </a:defRPr>
            </a:lvl1pPr>
            <a:lvl2pPr marL="456910" marR="0" lvl="1" indent="-12410" algn="ctr" rtl="0">
              <a:spcBef>
                <a:spcPts val="480"/>
              </a:spcBef>
              <a:spcAft>
                <a:spcPts val="0"/>
              </a:spcAft>
              <a:buClr>
                <a:schemeClr val="dk1"/>
              </a:buClr>
              <a:buFont typeface="Merriweather Sans"/>
              <a:buNone/>
              <a:defRPr sz="2400" b="0" i="0" u="none" strike="noStrike" cap="none">
                <a:solidFill>
                  <a:schemeClr val="dk1"/>
                </a:solidFill>
                <a:latin typeface="Arial"/>
                <a:ea typeface="Arial"/>
                <a:cs typeface="Arial"/>
                <a:sym typeface="Arial"/>
              </a:defRPr>
            </a:lvl2pPr>
            <a:lvl3pPr marL="913822" marR="0" lvl="2" indent="-12122"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3pPr>
            <a:lvl4pPr marL="1370733" marR="0" lvl="3" indent="-11833"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7644" marR="0" lvl="4" indent="-11544" algn="ctr" rtl="0">
              <a:spcBef>
                <a:spcPts val="400"/>
              </a:spcBef>
              <a:spcAft>
                <a:spcPts val="0"/>
              </a:spcAft>
              <a:buClr>
                <a:schemeClr val="dk1"/>
              </a:buClr>
              <a:buFont typeface="Merriweather Sans"/>
              <a:buNone/>
              <a:defRPr sz="2000" b="0" i="0" u="none" strike="noStrike" cap="none">
                <a:solidFill>
                  <a:schemeClr val="dk1"/>
                </a:solidFill>
                <a:latin typeface="Arial"/>
                <a:ea typeface="Arial"/>
                <a:cs typeface="Arial"/>
                <a:sym typeface="Arial"/>
              </a:defRPr>
            </a:lvl5pPr>
            <a:lvl6pPr marL="2284557" marR="0" lvl="5" indent="-11257"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1466" marR="0" lvl="6" indent="-10966"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198376" marR="0" lvl="7" indent="-10676"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5288" marR="0" lvl="8" indent="-10388"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94940"/>
            <a:ext cx="3810000" cy="405281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85119"/>
            <a:ext cx="3810000" cy="406263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512600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8448-F6F9-094C-93E3-8C774C082CD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227F8F7-EF8A-E949-8EFE-97AB9244820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42F7332-24F5-D145-B996-E566480E1FA5}"/>
              </a:ext>
            </a:extLst>
          </p:cNvPr>
          <p:cNvSpPr>
            <a:spLocks noGrp="1"/>
          </p:cNvSpPr>
          <p:nvPr>
            <p:ph type="dt" sz="half" idx="10"/>
          </p:nvPr>
        </p:nvSpPr>
        <p:spPr/>
        <p:txBody>
          <a:bodyPr/>
          <a:lstStyle/>
          <a:p>
            <a:fld id="{6EBD0484-8E51-E74D-861B-80382CBD5732}" type="datetimeFigureOut">
              <a:rPr lang="en-US" smtClean="0"/>
              <a:t>12/1/19</a:t>
            </a:fld>
            <a:endParaRPr lang="en-US"/>
          </a:p>
        </p:txBody>
      </p:sp>
      <p:sp>
        <p:nvSpPr>
          <p:cNvPr id="5" name="Footer Placeholder 4">
            <a:extLst>
              <a:ext uri="{FF2B5EF4-FFF2-40B4-BE49-F238E27FC236}">
                <a16:creationId xmlns:a16="http://schemas.microsoft.com/office/drawing/2014/main" id="{45974B7C-BA25-254E-A8DE-11D4B268C7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5A08B-1F1E-7245-9035-0F9CC243A065}"/>
              </a:ext>
            </a:extLst>
          </p:cNvPr>
          <p:cNvSpPr>
            <a:spLocks noGrp="1"/>
          </p:cNvSpPr>
          <p:nvPr>
            <p:ph type="sldNum" sz="quarter" idx="12"/>
          </p:nvPr>
        </p:nvSpPr>
        <p:spPr/>
        <p:txBody>
          <a:bodyPr/>
          <a:lstStyle/>
          <a:p>
            <a:fld id="{97B699E2-A15D-594E-AEEB-2F9B35E5B7B5}" type="slidenum">
              <a:rPr lang="en-US" smtClean="0"/>
              <a:t>‹#›</a:t>
            </a:fld>
            <a:endParaRPr lang="en-US"/>
          </a:p>
        </p:txBody>
      </p:sp>
    </p:spTree>
    <p:extLst>
      <p:ext uri="{BB962C8B-B14F-4D97-AF65-F5344CB8AC3E}">
        <p14:creationId xmlns:p14="http://schemas.microsoft.com/office/powerpoint/2010/main" val="766228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9736C-7BF0-5B41-940B-4C68B0482D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B59444-0493-5741-9570-08751D54DA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13CEEA-D665-B04D-BA91-9650D0B6FCCF}"/>
              </a:ext>
            </a:extLst>
          </p:cNvPr>
          <p:cNvSpPr>
            <a:spLocks noGrp="1"/>
          </p:cNvSpPr>
          <p:nvPr>
            <p:ph type="dt" sz="half" idx="10"/>
          </p:nvPr>
        </p:nvSpPr>
        <p:spPr/>
        <p:txBody>
          <a:bodyPr/>
          <a:lstStyle/>
          <a:p>
            <a:fld id="{6EBD0484-8E51-E74D-861B-80382CBD5732}" type="datetimeFigureOut">
              <a:rPr lang="en-US" smtClean="0"/>
              <a:t>12/1/19</a:t>
            </a:fld>
            <a:endParaRPr lang="en-US"/>
          </a:p>
        </p:txBody>
      </p:sp>
      <p:sp>
        <p:nvSpPr>
          <p:cNvPr id="5" name="Footer Placeholder 4">
            <a:extLst>
              <a:ext uri="{FF2B5EF4-FFF2-40B4-BE49-F238E27FC236}">
                <a16:creationId xmlns:a16="http://schemas.microsoft.com/office/drawing/2014/main" id="{794BEEA6-990B-FD4B-9B43-720B6888D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AB12BE-D98D-0542-8A04-8A859F37204A}"/>
              </a:ext>
            </a:extLst>
          </p:cNvPr>
          <p:cNvSpPr>
            <a:spLocks noGrp="1"/>
          </p:cNvSpPr>
          <p:nvPr>
            <p:ph type="sldNum" sz="quarter" idx="12"/>
          </p:nvPr>
        </p:nvSpPr>
        <p:spPr/>
        <p:txBody>
          <a:bodyPr/>
          <a:lstStyle/>
          <a:p>
            <a:fld id="{97B699E2-A15D-594E-AEEB-2F9B35E5B7B5}" type="slidenum">
              <a:rPr lang="en-US" smtClean="0"/>
              <a:t>‹#›</a:t>
            </a:fld>
            <a:endParaRPr lang="en-US"/>
          </a:p>
        </p:txBody>
      </p:sp>
    </p:spTree>
    <p:extLst>
      <p:ext uri="{BB962C8B-B14F-4D97-AF65-F5344CB8AC3E}">
        <p14:creationId xmlns:p14="http://schemas.microsoft.com/office/powerpoint/2010/main" val="925878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7F7E1-C9D8-A141-A7EC-175374F39E9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17E2427-060B-1542-AC2D-97B4AF935AA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7783CA-B3BE-9C42-B016-9FA078980FA1}"/>
              </a:ext>
            </a:extLst>
          </p:cNvPr>
          <p:cNvSpPr>
            <a:spLocks noGrp="1"/>
          </p:cNvSpPr>
          <p:nvPr>
            <p:ph type="dt" sz="half" idx="10"/>
          </p:nvPr>
        </p:nvSpPr>
        <p:spPr/>
        <p:txBody>
          <a:bodyPr/>
          <a:lstStyle/>
          <a:p>
            <a:fld id="{6EBD0484-8E51-E74D-861B-80382CBD5732}" type="datetimeFigureOut">
              <a:rPr lang="en-US" smtClean="0"/>
              <a:t>12/1/19</a:t>
            </a:fld>
            <a:endParaRPr lang="en-US"/>
          </a:p>
        </p:txBody>
      </p:sp>
      <p:sp>
        <p:nvSpPr>
          <p:cNvPr id="5" name="Footer Placeholder 4">
            <a:extLst>
              <a:ext uri="{FF2B5EF4-FFF2-40B4-BE49-F238E27FC236}">
                <a16:creationId xmlns:a16="http://schemas.microsoft.com/office/drawing/2014/main" id="{AB57409F-9D8D-534B-8470-217FAE9FBD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E58ADF-776B-294D-B781-40B410E28D54}"/>
              </a:ext>
            </a:extLst>
          </p:cNvPr>
          <p:cNvSpPr>
            <a:spLocks noGrp="1"/>
          </p:cNvSpPr>
          <p:nvPr>
            <p:ph type="sldNum" sz="quarter" idx="12"/>
          </p:nvPr>
        </p:nvSpPr>
        <p:spPr/>
        <p:txBody>
          <a:bodyPr/>
          <a:lstStyle/>
          <a:p>
            <a:fld id="{97B699E2-A15D-594E-AEEB-2F9B35E5B7B5}" type="slidenum">
              <a:rPr lang="en-US" smtClean="0"/>
              <a:t>‹#›</a:t>
            </a:fld>
            <a:endParaRPr lang="en-US"/>
          </a:p>
        </p:txBody>
      </p:sp>
    </p:spTree>
    <p:extLst>
      <p:ext uri="{BB962C8B-B14F-4D97-AF65-F5344CB8AC3E}">
        <p14:creationId xmlns:p14="http://schemas.microsoft.com/office/powerpoint/2010/main" val="2738282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306F9-39D0-354E-8D97-2DD7D17123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E36048-9214-AB43-A324-ED4D37BA83A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3F23D1-F810-2D4E-91D9-E5422C9AF08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4A6233-0F70-584A-80AE-39179CF6E5F5}"/>
              </a:ext>
            </a:extLst>
          </p:cNvPr>
          <p:cNvSpPr>
            <a:spLocks noGrp="1"/>
          </p:cNvSpPr>
          <p:nvPr>
            <p:ph type="dt" sz="half" idx="10"/>
          </p:nvPr>
        </p:nvSpPr>
        <p:spPr/>
        <p:txBody>
          <a:bodyPr/>
          <a:lstStyle/>
          <a:p>
            <a:fld id="{6EBD0484-8E51-E74D-861B-80382CBD5732}" type="datetimeFigureOut">
              <a:rPr lang="en-US" smtClean="0"/>
              <a:t>12/1/19</a:t>
            </a:fld>
            <a:endParaRPr lang="en-US"/>
          </a:p>
        </p:txBody>
      </p:sp>
      <p:sp>
        <p:nvSpPr>
          <p:cNvPr id="6" name="Footer Placeholder 5">
            <a:extLst>
              <a:ext uri="{FF2B5EF4-FFF2-40B4-BE49-F238E27FC236}">
                <a16:creationId xmlns:a16="http://schemas.microsoft.com/office/drawing/2014/main" id="{8A20633F-681A-774A-A2A1-F9A85B909C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B5B29F-8C07-C143-8790-590B3F6AB8FE}"/>
              </a:ext>
            </a:extLst>
          </p:cNvPr>
          <p:cNvSpPr>
            <a:spLocks noGrp="1"/>
          </p:cNvSpPr>
          <p:nvPr>
            <p:ph type="sldNum" sz="quarter" idx="12"/>
          </p:nvPr>
        </p:nvSpPr>
        <p:spPr/>
        <p:txBody>
          <a:bodyPr/>
          <a:lstStyle/>
          <a:p>
            <a:fld id="{97B699E2-A15D-594E-AEEB-2F9B35E5B7B5}" type="slidenum">
              <a:rPr lang="en-US" smtClean="0"/>
              <a:t>‹#›</a:t>
            </a:fld>
            <a:endParaRPr lang="en-US"/>
          </a:p>
        </p:txBody>
      </p:sp>
    </p:spTree>
    <p:extLst>
      <p:ext uri="{BB962C8B-B14F-4D97-AF65-F5344CB8AC3E}">
        <p14:creationId xmlns:p14="http://schemas.microsoft.com/office/powerpoint/2010/main" val="3979315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04BC7-B535-EF44-BEFC-2071F10231D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FDE9B8-66D8-E646-A81B-2D1584AA7E4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FE78C1C-E645-6B48-B331-E563A5723F0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D2365C-7900-0443-9999-8DF0EB45D9A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9ED6D44-B507-084F-9568-7645E015A029}"/>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50EBB7-39BC-8A49-A4AC-CD74EDE6AE9A}"/>
              </a:ext>
            </a:extLst>
          </p:cNvPr>
          <p:cNvSpPr>
            <a:spLocks noGrp="1"/>
          </p:cNvSpPr>
          <p:nvPr>
            <p:ph type="dt" sz="half" idx="10"/>
          </p:nvPr>
        </p:nvSpPr>
        <p:spPr/>
        <p:txBody>
          <a:bodyPr/>
          <a:lstStyle/>
          <a:p>
            <a:fld id="{6EBD0484-8E51-E74D-861B-80382CBD5732}" type="datetimeFigureOut">
              <a:rPr lang="en-US" smtClean="0"/>
              <a:t>12/1/19</a:t>
            </a:fld>
            <a:endParaRPr lang="en-US"/>
          </a:p>
        </p:txBody>
      </p:sp>
      <p:sp>
        <p:nvSpPr>
          <p:cNvPr id="8" name="Footer Placeholder 7">
            <a:extLst>
              <a:ext uri="{FF2B5EF4-FFF2-40B4-BE49-F238E27FC236}">
                <a16:creationId xmlns:a16="http://schemas.microsoft.com/office/drawing/2014/main" id="{3474030E-D362-A542-9F34-09A07CC3D4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681AC3-1017-1F44-BCB5-A3B140C3A7E8}"/>
              </a:ext>
            </a:extLst>
          </p:cNvPr>
          <p:cNvSpPr>
            <a:spLocks noGrp="1"/>
          </p:cNvSpPr>
          <p:nvPr>
            <p:ph type="sldNum" sz="quarter" idx="12"/>
          </p:nvPr>
        </p:nvSpPr>
        <p:spPr/>
        <p:txBody>
          <a:bodyPr/>
          <a:lstStyle/>
          <a:p>
            <a:fld id="{97B699E2-A15D-594E-AEEB-2F9B35E5B7B5}" type="slidenum">
              <a:rPr lang="en-US" smtClean="0"/>
              <a:t>‹#›</a:t>
            </a:fld>
            <a:endParaRPr lang="en-US"/>
          </a:p>
        </p:txBody>
      </p:sp>
    </p:spTree>
    <p:extLst>
      <p:ext uri="{BB962C8B-B14F-4D97-AF65-F5344CB8AC3E}">
        <p14:creationId xmlns:p14="http://schemas.microsoft.com/office/powerpoint/2010/main" val="166664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B5A5-59C4-4A4D-B96A-A3456F55E6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B822C1-6F21-5B4C-9D4A-ACA3DE9DF95E}"/>
              </a:ext>
            </a:extLst>
          </p:cNvPr>
          <p:cNvSpPr>
            <a:spLocks noGrp="1"/>
          </p:cNvSpPr>
          <p:nvPr>
            <p:ph type="dt" sz="half" idx="10"/>
          </p:nvPr>
        </p:nvSpPr>
        <p:spPr/>
        <p:txBody>
          <a:bodyPr/>
          <a:lstStyle/>
          <a:p>
            <a:fld id="{6EBD0484-8E51-E74D-861B-80382CBD5732}" type="datetimeFigureOut">
              <a:rPr lang="en-US" smtClean="0"/>
              <a:t>12/1/19</a:t>
            </a:fld>
            <a:endParaRPr lang="en-US"/>
          </a:p>
        </p:txBody>
      </p:sp>
      <p:sp>
        <p:nvSpPr>
          <p:cNvPr id="4" name="Footer Placeholder 3">
            <a:extLst>
              <a:ext uri="{FF2B5EF4-FFF2-40B4-BE49-F238E27FC236}">
                <a16:creationId xmlns:a16="http://schemas.microsoft.com/office/drawing/2014/main" id="{FC79A67A-2B1A-CA4C-BC87-885A31DAC6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37E7BC-BF62-6948-A8DD-CE38F09A7630}"/>
              </a:ext>
            </a:extLst>
          </p:cNvPr>
          <p:cNvSpPr>
            <a:spLocks noGrp="1"/>
          </p:cNvSpPr>
          <p:nvPr>
            <p:ph type="sldNum" sz="quarter" idx="12"/>
          </p:nvPr>
        </p:nvSpPr>
        <p:spPr/>
        <p:txBody>
          <a:bodyPr/>
          <a:lstStyle/>
          <a:p>
            <a:fld id="{97B699E2-A15D-594E-AEEB-2F9B35E5B7B5}" type="slidenum">
              <a:rPr lang="en-US" smtClean="0"/>
              <a:t>‹#›</a:t>
            </a:fld>
            <a:endParaRPr lang="en-US"/>
          </a:p>
        </p:txBody>
      </p:sp>
    </p:spTree>
    <p:extLst>
      <p:ext uri="{BB962C8B-B14F-4D97-AF65-F5344CB8AC3E}">
        <p14:creationId xmlns:p14="http://schemas.microsoft.com/office/powerpoint/2010/main" val="3385082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2AE110-97B2-D54C-BF8B-D87AFD06D442}"/>
              </a:ext>
            </a:extLst>
          </p:cNvPr>
          <p:cNvSpPr>
            <a:spLocks noGrp="1"/>
          </p:cNvSpPr>
          <p:nvPr>
            <p:ph type="dt" sz="half" idx="10"/>
          </p:nvPr>
        </p:nvSpPr>
        <p:spPr/>
        <p:txBody>
          <a:bodyPr/>
          <a:lstStyle/>
          <a:p>
            <a:fld id="{6EBD0484-8E51-E74D-861B-80382CBD5732}" type="datetimeFigureOut">
              <a:rPr lang="en-US" smtClean="0"/>
              <a:t>12/1/19</a:t>
            </a:fld>
            <a:endParaRPr lang="en-US"/>
          </a:p>
        </p:txBody>
      </p:sp>
      <p:sp>
        <p:nvSpPr>
          <p:cNvPr id="3" name="Footer Placeholder 2">
            <a:extLst>
              <a:ext uri="{FF2B5EF4-FFF2-40B4-BE49-F238E27FC236}">
                <a16:creationId xmlns:a16="http://schemas.microsoft.com/office/drawing/2014/main" id="{39399C3C-D004-474D-819C-5F31B1CAA6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0A5D71-EC65-EE44-83BA-D2DCE56EBF86}"/>
              </a:ext>
            </a:extLst>
          </p:cNvPr>
          <p:cNvSpPr>
            <a:spLocks noGrp="1"/>
          </p:cNvSpPr>
          <p:nvPr>
            <p:ph type="sldNum" sz="quarter" idx="12"/>
          </p:nvPr>
        </p:nvSpPr>
        <p:spPr/>
        <p:txBody>
          <a:bodyPr/>
          <a:lstStyle/>
          <a:p>
            <a:fld id="{97B699E2-A15D-594E-AEEB-2F9B35E5B7B5}" type="slidenum">
              <a:rPr lang="en-US" smtClean="0"/>
              <a:t>‹#›</a:t>
            </a:fld>
            <a:endParaRPr lang="en-US"/>
          </a:p>
        </p:txBody>
      </p:sp>
    </p:spTree>
    <p:extLst>
      <p:ext uri="{BB962C8B-B14F-4D97-AF65-F5344CB8AC3E}">
        <p14:creationId xmlns:p14="http://schemas.microsoft.com/office/powerpoint/2010/main" val="3082183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0F423-E9A2-7145-B36A-63C9869DC19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8C3C277-9339-6B4C-AD44-BA22B052E16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32FBF3-CBA6-BB47-A303-89901F34DB8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A0E2A40-1283-8D4B-ADFD-BF4C76173682}"/>
              </a:ext>
            </a:extLst>
          </p:cNvPr>
          <p:cNvSpPr>
            <a:spLocks noGrp="1"/>
          </p:cNvSpPr>
          <p:nvPr>
            <p:ph type="dt" sz="half" idx="10"/>
          </p:nvPr>
        </p:nvSpPr>
        <p:spPr/>
        <p:txBody>
          <a:bodyPr/>
          <a:lstStyle/>
          <a:p>
            <a:fld id="{6EBD0484-8E51-E74D-861B-80382CBD5732}" type="datetimeFigureOut">
              <a:rPr lang="en-US" smtClean="0"/>
              <a:t>12/1/19</a:t>
            </a:fld>
            <a:endParaRPr lang="en-US"/>
          </a:p>
        </p:txBody>
      </p:sp>
      <p:sp>
        <p:nvSpPr>
          <p:cNvPr id="6" name="Footer Placeholder 5">
            <a:extLst>
              <a:ext uri="{FF2B5EF4-FFF2-40B4-BE49-F238E27FC236}">
                <a16:creationId xmlns:a16="http://schemas.microsoft.com/office/drawing/2014/main" id="{001D0E87-E557-2D4D-9F0B-AD5AEBFB9D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DF563E-E7B6-0949-9C31-3E67C419CDF3}"/>
              </a:ext>
            </a:extLst>
          </p:cNvPr>
          <p:cNvSpPr>
            <a:spLocks noGrp="1"/>
          </p:cNvSpPr>
          <p:nvPr>
            <p:ph type="sldNum" sz="quarter" idx="12"/>
          </p:nvPr>
        </p:nvSpPr>
        <p:spPr/>
        <p:txBody>
          <a:bodyPr/>
          <a:lstStyle/>
          <a:p>
            <a:fld id="{97B699E2-A15D-594E-AEEB-2F9B35E5B7B5}" type="slidenum">
              <a:rPr lang="en-US" smtClean="0"/>
              <a:t>‹#›</a:t>
            </a:fld>
            <a:endParaRPr lang="en-US"/>
          </a:p>
        </p:txBody>
      </p:sp>
    </p:spTree>
    <p:extLst>
      <p:ext uri="{BB962C8B-B14F-4D97-AF65-F5344CB8AC3E}">
        <p14:creationId xmlns:p14="http://schemas.microsoft.com/office/powerpoint/2010/main" val="2806610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ABEBB-A3A1-4847-8134-1088DE3E955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2C1E3AB-E9F7-EF43-8963-69A757200D8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8B2D620-BD59-EF49-92C1-2704A420F07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64CFCB2-CB03-5F48-8E88-2DE5AB39D570}"/>
              </a:ext>
            </a:extLst>
          </p:cNvPr>
          <p:cNvSpPr>
            <a:spLocks noGrp="1"/>
          </p:cNvSpPr>
          <p:nvPr>
            <p:ph type="dt" sz="half" idx="10"/>
          </p:nvPr>
        </p:nvSpPr>
        <p:spPr/>
        <p:txBody>
          <a:bodyPr/>
          <a:lstStyle/>
          <a:p>
            <a:fld id="{6EBD0484-8E51-E74D-861B-80382CBD5732}" type="datetimeFigureOut">
              <a:rPr lang="en-US" smtClean="0"/>
              <a:t>12/1/19</a:t>
            </a:fld>
            <a:endParaRPr lang="en-US"/>
          </a:p>
        </p:txBody>
      </p:sp>
      <p:sp>
        <p:nvSpPr>
          <p:cNvPr id="6" name="Footer Placeholder 5">
            <a:extLst>
              <a:ext uri="{FF2B5EF4-FFF2-40B4-BE49-F238E27FC236}">
                <a16:creationId xmlns:a16="http://schemas.microsoft.com/office/drawing/2014/main" id="{F3F85F52-BA2F-3040-B240-BD05BC8714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20F2EE-8D28-7D4F-AB01-92BA8BAAFE3B}"/>
              </a:ext>
            </a:extLst>
          </p:cNvPr>
          <p:cNvSpPr>
            <a:spLocks noGrp="1"/>
          </p:cNvSpPr>
          <p:nvPr>
            <p:ph type="sldNum" sz="quarter" idx="12"/>
          </p:nvPr>
        </p:nvSpPr>
        <p:spPr/>
        <p:txBody>
          <a:bodyPr/>
          <a:lstStyle/>
          <a:p>
            <a:fld id="{97B699E2-A15D-594E-AEEB-2F9B35E5B7B5}" type="slidenum">
              <a:rPr lang="en-US" smtClean="0"/>
              <a:t>‹#›</a:t>
            </a:fld>
            <a:endParaRPr lang="en-US"/>
          </a:p>
        </p:txBody>
      </p:sp>
    </p:spTree>
    <p:extLst>
      <p:ext uri="{BB962C8B-B14F-4D97-AF65-F5344CB8AC3E}">
        <p14:creationId xmlns:p14="http://schemas.microsoft.com/office/powerpoint/2010/main" val="597286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4" name="Shape 14"/>
          <p:cNvSpPr txBox="1">
            <a:spLocks noGrp="1"/>
          </p:cNvSpPr>
          <p:nvPr>
            <p:ph type="body" idx="1"/>
          </p:nvPr>
        </p:nvSpPr>
        <p:spPr>
          <a:xfrm>
            <a:off x="457200" y="1200151"/>
            <a:ext cx="8229600" cy="3725700"/>
          </a:xfrm>
          <a:prstGeom prst="rect">
            <a:avLst/>
          </a:prstGeom>
          <a:noFill/>
          <a:ln>
            <a:noFill/>
          </a:ln>
        </p:spPr>
        <p:txBody>
          <a:bodyPr wrap="square" lIns="91425" tIns="91425" rIns="91425" bIns="91425" anchor="t" anchorCtr="0"/>
          <a:lstStyle>
            <a:lvl1pPr marL="227012" marR="0" lvl="0" indent="-74612" algn="l" rtl="0">
              <a:spcBef>
                <a:spcPts val="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ADDBB-24B3-2A45-A857-ADC7DAE7D5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C06DF3-E1CE-C24E-959C-A6AA27519F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4F991-1DBB-4C4D-9328-5EAC20D165FD}"/>
              </a:ext>
            </a:extLst>
          </p:cNvPr>
          <p:cNvSpPr>
            <a:spLocks noGrp="1"/>
          </p:cNvSpPr>
          <p:nvPr>
            <p:ph type="dt" sz="half" idx="10"/>
          </p:nvPr>
        </p:nvSpPr>
        <p:spPr/>
        <p:txBody>
          <a:bodyPr/>
          <a:lstStyle/>
          <a:p>
            <a:fld id="{6EBD0484-8E51-E74D-861B-80382CBD5732}" type="datetimeFigureOut">
              <a:rPr lang="en-US" smtClean="0"/>
              <a:t>12/1/19</a:t>
            </a:fld>
            <a:endParaRPr lang="en-US"/>
          </a:p>
        </p:txBody>
      </p:sp>
      <p:sp>
        <p:nvSpPr>
          <p:cNvPr id="5" name="Footer Placeholder 4">
            <a:extLst>
              <a:ext uri="{FF2B5EF4-FFF2-40B4-BE49-F238E27FC236}">
                <a16:creationId xmlns:a16="http://schemas.microsoft.com/office/drawing/2014/main" id="{6CDDA889-E701-EA44-8E82-B14967C12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E5AAD1-05F9-8449-B24E-F362E287DF66}"/>
              </a:ext>
            </a:extLst>
          </p:cNvPr>
          <p:cNvSpPr>
            <a:spLocks noGrp="1"/>
          </p:cNvSpPr>
          <p:nvPr>
            <p:ph type="sldNum" sz="quarter" idx="12"/>
          </p:nvPr>
        </p:nvSpPr>
        <p:spPr/>
        <p:txBody>
          <a:bodyPr/>
          <a:lstStyle/>
          <a:p>
            <a:fld id="{97B699E2-A15D-594E-AEEB-2F9B35E5B7B5}" type="slidenum">
              <a:rPr lang="en-US" smtClean="0"/>
              <a:t>‹#›</a:t>
            </a:fld>
            <a:endParaRPr lang="en-US"/>
          </a:p>
        </p:txBody>
      </p:sp>
    </p:spTree>
    <p:extLst>
      <p:ext uri="{BB962C8B-B14F-4D97-AF65-F5344CB8AC3E}">
        <p14:creationId xmlns:p14="http://schemas.microsoft.com/office/powerpoint/2010/main" val="4246767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C96C19-E844-8B42-B593-7C04E748BA8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4179C1-5281-AF47-B963-044819F83F8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71232-52F0-0142-AEC5-88A19D864349}"/>
              </a:ext>
            </a:extLst>
          </p:cNvPr>
          <p:cNvSpPr>
            <a:spLocks noGrp="1"/>
          </p:cNvSpPr>
          <p:nvPr>
            <p:ph type="dt" sz="half" idx="10"/>
          </p:nvPr>
        </p:nvSpPr>
        <p:spPr/>
        <p:txBody>
          <a:bodyPr/>
          <a:lstStyle/>
          <a:p>
            <a:fld id="{6EBD0484-8E51-E74D-861B-80382CBD5732}" type="datetimeFigureOut">
              <a:rPr lang="en-US" smtClean="0"/>
              <a:t>12/1/19</a:t>
            </a:fld>
            <a:endParaRPr lang="en-US"/>
          </a:p>
        </p:txBody>
      </p:sp>
      <p:sp>
        <p:nvSpPr>
          <p:cNvPr id="5" name="Footer Placeholder 4">
            <a:extLst>
              <a:ext uri="{FF2B5EF4-FFF2-40B4-BE49-F238E27FC236}">
                <a16:creationId xmlns:a16="http://schemas.microsoft.com/office/drawing/2014/main" id="{13AA488A-2954-0F49-97E6-B8C6323124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F2166-4489-BC4C-8579-5720A88EA0F9}"/>
              </a:ext>
            </a:extLst>
          </p:cNvPr>
          <p:cNvSpPr>
            <a:spLocks noGrp="1"/>
          </p:cNvSpPr>
          <p:nvPr>
            <p:ph type="sldNum" sz="quarter" idx="12"/>
          </p:nvPr>
        </p:nvSpPr>
        <p:spPr/>
        <p:txBody>
          <a:bodyPr/>
          <a:lstStyle/>
          <a:p>
            <a:fld id="{97B699E2-A15D-594E-AEEB-2F9B35E5B7B5}" type="slidenum">
              <a:rPr lang="en-US" smtClean="0"/>
              <a:t>‹#›</a:t>
            </a:fld>
            <a:endParaRPr lang="en-US"/>
          </a:p>
        </p:txBody>
      </p:sp>
    </p:spTree>
    <p:extLst>
      <p:ext uri="{BB962C8B-B14F-4D97-AF65-F5344CB8AC3E}">
        <p14:creationId xmlns:p14="http://schemas.microsoft.com/office/powerpoint/2010/main" val="3302337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8108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94940"/>
            <a:ext cx="3810000" cy="405281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85119"/>
            <a:ext cx="3810000" cy="406263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341384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7" name="Shape 17"/>
          <p:cNvSpPr txBox="1">
            <a:spLocks noGrp="1"/>
          </p:cNvSpPr>
          <p:nvPr>
            <p:ph type="body" idx="1"/>
          </p:nvPr>
        </p:nvSpPr>
        <p:spPr>
          <a:xfrm>
            <a:off x="685800" y="1485900"/>
            <a:ext cx="7772400" cy="3479100"/>
          </a:xfrm>
          <a:prstGeom prst="rect">
            <a:avLst/>
          </a:prstGeom>
          <a:noFill/>
          <a:ln>
            <a:noFill/>
          </a:ln>
        </p:spPr>
        <p:txBody>
          <a:bodyPr wrap="square" lIns="91425" tIns="91425" rIns="91425" bIns="91425" anchor="t" anchorCtr="0"/>
          <a:lstStyle>
            <a:lvl1pPr marL="227012" marR="0" lvl="0" indent="-74612"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48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40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85800" y="45244"/>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3200" b="1"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3200" b="1"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3200" b="1"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3200" b="1"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3600" b="1" i="0" u="sng" strike="noStrike" cap="none">
                <a:solidFill>
                  <a:srgbClr val="000099"/>
                </a:solidFill>
                <a:latin typeface="Arial"/>
                <a:ea typeface="Arial"/>
                <a:cs typeface="Arial"/>
                <a:sym typeface="Arial"/>
              </a:defRPr>
            </a:lvl6pPr>
            <a:lvl7pPr marL="914400" marR="0" lvl="6" indent="0"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600" marR="0" lvl="7" indent="0"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800" marR="0" lvl="8" indent="0"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20" name="Shape 20"/>
          <p:cNvSpPr txBox="1">
            <a:spLocks noGrp="1"/>
          </p:cNvSpPr>
          <p:nvPr>
            <p:ph type="body" idx="1"/>
          </p:nvPr>
        </p:nvSpPr>
        <p:spPr>
          <a:xfrm>
            <a:off x="685800" y="994940"/>
            <a:ext cx="3810000" cy="4052700"/>
          </a:xfrm>
          <a:prstGeom prst="rect">
            <a:avLst/>
          </a:prstGeom>
          <a:noFill/>
          <a:ln>
            <a:noFill/>
          </a:ln>
        </p:spPr>
        <p:txBody>
          <a:bodyPr wrap="square" lIns="91425" tIns="91425" rIns="91425" bIns="91425" anchor="t" anchorCtr="0"/>
          <a:lstStyle>
            <a:lvl1pPr marL="228600" marR="0" lvl="0" indent="-5080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1pPr>
            <a:lvl2pPr marL="571500" marR="0" lvl="1" indent="-76200" algn="l" rtl="0">
              <a:spcBef>
                <a:spcPts val="480"/>
              </a:spcBef>
              <a:spcAft>
                <a:spcPts val="0"/>
              </a:spcAft>
              <a:buClr>
                <a:schemeClr val="lt1"/>
              </a:buClr>
              <a:buSzPct val="100000"/>
              <a:buFont typeface="Merriweather Sans"/>
              <a:buChar char="-"/>
              <a:defRPr sz="2400" b="0" i="0" u="none" strike="noStrike" cap="none">
                <a:solidFill>
                  <a:schemeClr val="lt1"/>
                </a:solidFill>
                <a:latin typeface="Arial"/>
                <a:ea typeface="Arial"/>
                <a:cs typeface="Arial"/>
                <a:sym typeface="Arial"/>
              </a:defRPr>
            </a:lvl2pPr>
            <a:lvl3pPr marL="912812" marR="0" lvl="2" indent="-100012"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3pPr>
            <a:lvl4pPr marL="1376362" marR="0" lvl="3" indent="-119062"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4pPr>
            <a:lvl5pPr marL="1827212" marR="0" lvl="4" indent="-125412" algn="l" rtl="0">
              <a:spcBef>
                <a:spcPts val="360"/>
              </a:spcBef>
              <a:spcAft>
                <a:spcPts val="0"/>
              </a:spcAft>
              <a:buClr>
                <a:schemeClr val="lt1"/>
              </a:buClr>
              <a:buSzPct val="100000"/>
              <a:buFont typeface="Merriweather Sans"/>
              <a:buChar char="*"/>
              <a:defRPr sz="1800" b="0" i="0" u="none" strike="noStrike" cap="none">
                <a:solidFill>
                  <a:schemeClr val="lt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body" idx="2"/>
          </p:nvPr>
        </p:nvSpPr>
        <p:spPr>
          <a:xfrm>
            <a:off x="4648200" y="985119"/>
            <a:ext cx="3810000" cy="4062600"/>
          </a:xfrm>
          <a:prstGeom prst="rect">
            <a:avLst/>
          </a:prstGeom>
          <a:noFill/>
          <a:ln>
            <a:noFill/>
          </a:ln>
        </p:spPr>
        <p:txBody>
          <a:bodyPr wrap="square" lIns="91425" tIns="91425" rIns="91425" bIns="91425" anchor="t" anchorCtr="0"/>
          <a:lstStyle>
            <a:lvl1pPr marL="228600" marR="0" lvl="0" indent="-5080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1pPr>
            <a:lvl2pPr marL="571500" marR="0" lvl="1" indent="-76200" algn="l" rtl="0">
              <a:spcBef>
                <a:spcPts val="480"/>
              </a:spcBef>
              <a:spcAft>
                <a:spcPts val="0"/>
              </a:spcAft>
              <a:buClr>
                <a:schemeClr val="lt1"/>
              </a:buClr>
              <a:buSzPct val="100000"/>
              <a:buFont typeface="Merriweather Sans"/>
              <a:buChar char="-"/>
              <a:defRPr sz="2400" b="0" i="0" u="none" strike="noStrike" cap="none">
                <a:solidFill>
                  <a:schemeClr val="lt1"/>
                </a:solidFill>
                <a:latin typeface="Arial"/>
                <a:ea typeface="Arial"/>
                <a:cs typeface="Arial"/>
                <a:sym typeface="Arial"/>
              </a:defRPr>
            </a:lvl2pPr>
            <a:lvl3pPr marL="912812" marR="0" lvl="2" indent="-100012"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3pPr>
            <a:lvl4pPr marL="1376362" marR="0" lvl="3" indent="-119062"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4pPr>
            <a:lvl5pPr marL="1827212" marR="0" lvl="4" indent="-125412" algn="l" rtl="0">
              <a:spcBef>
                <a:spcPts val="360"/>
              </a:spcBef>
              <a:spcAft>
                <a:spcPts val="0"/>
              </a:spcAft>
              <a:buClr>
                <a:schemeClr val="lt1"/>
              </a:buClr>
              <a:buSzPct val="100000"/>
              <a:buFont typeface="Merriweather Sans"/>
              <a:buChar char="*"/>
              <a:defRPr sz="1800" b="0" i="0" u="none" strike="noStrike" cap="none">
                <a:solidFill>
                  <a:schemeClr val="lt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2"/>
        <p:cNvGrpSpPr/>
        <p:nvPr/>
      </p:nvGrpSpPr>
      <p:grpSpPr>
        <a:xfrm>
          <a:off x="0" y="0"/>
          <a:ext cx="0" cy="0"/>
          <a:chOff x="0" y="0"/>
          <a:chExt cx="0" cy="0"/>
        </a:xfrm>
      </p:grpSpPr>
      <p:sp>
        <p:nvSpPr>
          <p:cNvPr id="23" name="Shape 23"/>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29841" y="342900"/>
            <a:ext cx="2949000" cy="12003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26" name="Shape 26"/>
          <p:cNvSpPr txBox="1">
            <a:spLocks noGrp="1"/>
          </p:cNvSpPr>
          <p:nvPr>
            <p:ph type="body" idx="1"/>
          </p:nvPr>
        </p:nvSpPr>
        <p:spPr>
          <a:xfrm>
            <a:off x="3887391" y="740569"/>
            <a:ext cx="4629300" cy="3655200"/>
          </a:xfrm>
          <a:prstGeom prst="rect">
            <a:avLst/>
          </a:prstGeom>
          <a:noFill/>
          <a:ln>
            <a:noFill/>
          </a:ln>
        </p:spPr>
        <p:txBody>
          <a:bodyPr wrap="square" lIns="91425" tIns="91425" rIns="91425" bIns="91425" anchor="t" anchorCtr="0"/>
          <a:lstStyle>
            <a:lvl1pPr marL="177800" marR="0" lvl="0" indent="-25400" algn="l" rtl="0">
              <a:lnSpc>
                <a:spcPct val="90000"/>
              </a:lnSpc>
              <a:spcBef>
                <a:spcPts val="8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20700" marR="0" lvl="1" indent="-38100" algn="l" rtl="0">
              <a:lnSpc>
                <a:spcPct val="90000"/>
              </a:lnSpc>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63600" marR="0" lvl="2"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6500" marR="0" lvl="3"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9400" marR="0" lvl="4"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92300" marR="0" lvl="5"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35200" marR="0" lvl="6"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8100" marR="0" lvl="7"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21000" marR="0" lvl="8"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body" idx="2"/>
          </p:nvPr>
        </p:nvSpPr>
        <p:spPr>
          <a:xfrm>
            <a:off x="629841" y="1543050"/>
            <a:ext cx="2949000" cy="2858700"/>
          </a:xfrm>
          <a:prstGeom prst="rect">
            <a:avLst/>
          </a:prstGeom>
          <a:noFill/>
          <a:ln>
            <a:noFill/>
          </a:ln>
        </p:spPr>
        <p:txBody>
          <a:bodyPr wrap="square" lIns="91425" tIns="91425" rIns="91425" bIns="91425"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628650" y="4767263"/>
            <a:ext cx="2057400" cy="273900"/>
          </a:xfrm>
          <a:prstGeom prst="rect">
            <a:avLst/>
          </a:prstGeom>
          <a:noFill/>
          <a:ln>
            <a:noFill/>
          </a:ln>
        </p:spPr>
        <p:txBody>
          <a:bodyPr wrap="square"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3028950" y="4767263"/>
            <a:ext cx="3086100" cy="273900"/>
          </a:xfrm>
          <a:prstGeom prst="rect">
            <a:avLst/>
          </a:prstGeom>
          <a:noFill/>
          <a:ln>
            <a:noFill/>
          </a:ln>
        </p:spPr>
        <p:txBody>
          <a:bodyPr wrap="square"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457950" y="4767263"/>
            <a:ext cx="2057400" cy="273900"/>
          </a:xfrm>
          <a:prstGeom prst="rect">
            <a:avLst/>
          </a:prstGeom>
          <a:noFill/>
          <a:ln>
            <a:noFill/>
          </a:ln>
        </p:spPr>
        <p:txBody>
          <a:bodyPr wrap="square"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629841" y="342900"/>
            <a:ext cx="2949000" cy="12003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33" name="Shape 33"/>
          <p:cNvSpPr>
            <a:spLocks noGrp="1"/>
          </p:cNvSpPr>
          <p:nvPr>
            <p:ph type="pic" idx="2"/>
          </p:nvPr>
        </p:nvSpPr>
        <p:spPr>
          <a:xfrm>
            <a:off x="3887391" y="740569"/>
            <a:ext cx="4629300" cy="3655200"/>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chemeClr val="dk1"/>
              </a:buClr>
              <a:buSzPct val="45833"/>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52380"/>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61111"/>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body" idx="1"/>
          </p:nvPr>
        </p:nvSpPr>
        <p:spPr>
          <a:xfrm>
            <a:off x="629841" y="1543050"/>
            <a:ext cx="2949000" cy="2858700"/>
          </a:xfrm>
          <a:prstGeom prst="rect">
            <a:avLst/>
          </a:prstGeom>
          <a:noFill/>
          <a:ln>
            <a:noFill/>
          </a:ln>
        </p:spPr>
        <p:txBody>
          <a:bodyPr wrap="square" lIns="91425" tIns="91425" rIns="91425" bIns="91425"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dt" idx="10"/>
          </p:nvPr>
        </p:nvSpPr>
        <p:spPr>
          <a:xfrm>
            <a:off x="628650" y="4767263"/>
            <a:ext cx="2057400" cy="273900"/>
          </a:xfrm>
          <a:prstGeom prst="rect">
            <a:avLst/>
          </a:prstGeom>
          <a:noFill/>
          <a:ln>
            <a:noFill/>
          </a:ln>
        </p:spPr>
        <p:txBody>
          <a:bodyPr wrap="square"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ftr" idx="11"/>
          </p:nvPr>
        </p:nvSpPr>
        <p:spPr>
          <a:xfrm>
            <a:off x="3028950" y="4767263"/>
            <a:ext cx="3086100" cy="273900"/>
          </a:xfrm>
          <a:prstGeom prst="rect">
            <a:avLst/>
          </a:prstGeom>
          <a:noFill/>
          <a:ln>
            <a:noFill/>
          </a:ln>
        </p:spPr>
        <p:txBody>
          <a:bodyPr wrap="square"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sldNum" idx="12"/>
          </p:nvPr>
        </p:nvSpPr>
        <p:spPr>
          <a:xfrm>
            <a:off x="6457950" y="4767263"/>
            <a:ext cx="2057400" cy="273900"/>
          </a:xfrm>
          <a:prstGeom prst="rect">
            <a:avLst/>
          </a:prstGeom>
          <a:noFill/>
          <a:ln>
            <a:noFill/>
          </a:ln>
        </p:spPr>
        <p:txBody>
          <a:bodyPr wrap="square"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445025"/>
            <a:ext cx="8520600" cy="572700"/>
          </a:xfrm>
          <a:prstGeom prst="rect">
            <a:avLst/>
          </a:prstGeom>
        </p:spPr>
        <p:txBody>
          <a:bodyPr wrap="square"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0" name="Shape 40"/>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1">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6553" marR="0" lvl="5" indent="-12053" algn="ctr" rtl="0">
              <a:spcBef>
                <a:spcPts val="0"/>
              </a:spcBef>
              <a:spcAft>
                <a:spcPts val="0"/>
              </a:spcAft>
              <a:buNone/>
              <a:defRPr sz="3600" b="1" i="0" u="sng" strike="noStrike" cap="none">
                <a:solidFill>
                  <a:srgbClr val="000099"/>
                </a:solidFill>
                <a:latin typeface="Arial"/>
                <a:ea typeface="Arial"/>
                <a:cs typeface="Arial"/>
                <a:sym typeface="Arial"/>
              </a:defRPr>
            </a:lvl6pPr>
            <a:lvl7pPr marL="913119" marR="0" lvl="6" indent="-11419" algn="ctr" rtl="0">
              <a:spcBef>
                <a:spcPts val="0"/>
              </a:spcBef>
              <a:spcAft>
                <a:spcPts val="0"/>
              </a:spcAft>
              <a:buNone/>
              <a:defRPr sz="3600" b="1" i="0" u="sng" strike="noStrike" cap="none">
                <a:solidFill>
                  <a:srgbClr val="000099"/>
                </a:solidFill>
                <a:latin typeface="Arial"/>
                <a:ea typeface="Arial"/>
                <a:cs typeface="Arial"/>
                <a:sym typeface="Arial"/>
              </a:defRPr>
            </a:lvl7pPr>
            <a:lvl8pPr marL="1369683" marR="0" lvl="7" indent="-10783" algn="ctr" rtl="0">
              <a:spcBef>
                <a:spcPts val="0"/>
              </a:spcBef>
              <a:spcAft>
                <a:spcPts val="0"/>
              </a:spcAft>
              <a:buNone/>
              <a:defRPr sz="3600" b="1" i="0" u="sng" strike="noStrike" cap="none">
                <a:solidFill>
                  <a:srgbClr val="000099"/>
                </a:solidFill>
                <a:latin typeface="Arial"/>
                <a:ea typeface="Arial"/>
                <a:cs typeface="Arial"/>
                <a:sym typeface="Arial"/>
              </a:defRPr>
            </a:lvl8pPr>
            <a:lvl9pPr marL="1826242" marR="0" lvl="8" indent="-1014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8543925" y="4812506"/>
            <a:ext cx="561900" cy="183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 sz="1800" b="0" i="0" u="none">
                <a:solidFill>
                  <a:schemeClr val="dk1"/>
                </a:solidFill>
                <a:latin typeface="Calibri"/>
                <a:ea typeface="Calibri"/>
                <a:cs typeface="Calibri"/>
                <a:sym typeface="Calibri"/>
              </a:rPr>
              <a:t>‹#›</a:t>
            </a:fld>
            <a:endParaRPr lang="en" sz="1800" b="0" i="0" u="none">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7" name="Shape 7"/>
          <p:cNvSpPr txBox="1">
            <a:spLocks noGrp="1"/>
          </p:cNvSpPr>
          <p:nvPr>
            <p:ph type="body" idx="1"/>
          </p:nvPr>
        </p:nvSpPr>
        <p:spPr>
          <a:xfrm>
            <a:off x="685800" y="1485900"/>
            <a:ext cx="7772400" cy="3479100"/>
          </a:xfrm>
          <a:prstGeom prst="rect">
            <a:avLst/>
          </a:prstGeom>
          <a:noFill/>
          <a:ln>
            <a:noFill/>
          </a:ln>
        </p:spPr>
        <p:txBody>
          <a:bodyPr wrap="square" lIns="91425" tIns="91425" rIns="91425" bIns="91425" anchor="t" anchorCtr="0"/>
          <a:lstStyle>
            <a:lvl1pPr marL="227012" marR="0" lvl="0" indent="-74612"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48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40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Shape 8"/>
          <p:cNvSpPr/>
          <p:nvPr/>
        </p:nvSpPr>
        <p:spPr>
          <a:xfrm rot="-5400000">
            <a:off x="7795863" y="3907406"/>
            <a:ext cx="2308800" cy="263400"/>
          </a:xfrm>
          <a:prstGeom prst="rect">
            <a:avLst/>
          </a:prstGeom>
          <a:noFill/>
          <a:ln>
            <a:noFill/>
          </a:ln>
        </p:spPr>
        <p:txBody>
          <a:bodyPr wrap="square" lIns="92050" tIns="46025" rIns="92050" bIns="46025" anchor="t" anchorCtr="0">
            <a:noAutofit/>
          </a:bodyPr>
          <a:lstStyle/>
          <a:p>
            <a:pPr marL="0" marR="0" lvl="0" indent="0" algn="l" rtl="0">
              <a:spcBef>
                <a:spcPts val="0"/>
              </a:spcBef>
              <a:spcAft>
                <a:spcPts val="0"/>
              </a:spcAft>
              <a:buSzPct val="25000"/>
              <a:buNone/>
            </a:pPr>
            <a:fld id="{00000000-1234-1234-1234-123412341234}" type="slidenum">
              <a:rPr lang="en" sz="1600" b="1" i="1" u="none" strike="noStrike" cap="none">
                <a:solidFill>
                  <a:srgbClr val="000000"/>
                </a:solidFill>
                <a:latin typeface="Courier New"/>
                <a:ea typeface="Courier New"/>
                <a:cs typeface="Courier New"/>
                <a:sym typeface="Courier New"/>
              </a:rPr>
              <a:t>‹#›</a:t>
            </a:fld>
            <a:r>
              <a:rPr lang="en" sz="1800" b="1" i="0" u="none" strike="noStrike" cap="none">
                <a:solidFill>
                  <a:srgbClr val="808080"/>
                </a:solidFill>
                <a:latin typeface="Arial"/>
                <a:ea typeface="Arial"/>
                <a:cs typeface="Arial"/>
                <a:sym typeface="Arial"/>
              </a:rPr>
              <a:t> - </a:t>
            </a:r>
            <a:r>
              <a:rPr lang="en" sz="1000" b="1" i="0" u="none" strike="noStrike" cap="none">
                <a:solidFill>
                  <a:srgbClr val="969696"/>
                </a:solidFill>
                <a:latin typeface="Arial"/>
                <a:ea typeface="Arial"/>
                <a:cs typeface="Arial"/>
                <a:sym typeface="Arial"/>
              </a:rPr>
              <a:t>Lectures.GersteinLab.org</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244"/>
            <a:ext cx="7772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995363"/>
            <a:ext cx="7772400" cy="347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65836054"/>
      </p:ext>
    </p:extLst>
  </p:cSld>
  <p:clrMap bg1="lt1" tx1="dk1" bg2="lt2" tx2="dk2" accent1="accent1" accent2="accent2" accent3="accent3" accent4="accent4" accent5="accent5" accent6="accent6" hlink="hlink" folHlink="folHlink"/>
  <p:sldLayoutIdLst>
    <p:sldLayoutId id="2147483659" r:id="rId1"/>
  </p:sldLayoutIdLst>
  <p:transition/>
  <p:hf hdr="0" ftr="0" dt="0"/>
  <p:txStyles>
    <p:titleStyle>
      <a:lvl1pPr algn="ctr" defTabSz="684610" rtl="0" eaLnBrk="0" fontAlgn="base" hangingPunct="0">
        <a:spcBef>
          <a:spcPct val="0"/>
        </a:spcBef>
        <a:spcAft>
          <a:spcPct val="0"/>
        </a:spcAft>
        <a:defRPr sz="2400" b="1">
          <a:solidFill>
            <a:schemeClr val="bg1"/>
          </a:solidFill>
          <a:latin typeface="+mj-lt"/>
          <a:ea typeface="ＭＳ Ｐゴシック" pitchFamily="-65" charset="-128"/>
          <a:cs typeface="ＭＳ Ｐゴシック" pitchFamily="-65" charset="-128"/>
        </a:defRPr>
      </a:lvl1pPr>
      <a:lvl2pPr algn="ctr" defTabSz="684610" rtl="0" eaLnBrk="0" fontAlgn="base" hangingPunct="0">
        <a:spcBef>
          <a:spcPct val="0"/>
        </a:spcBef>
        <a:spcAft>
          <a:spcPct val="0"/>
        </a:spcAft>
        <a:defRPr sz="2400" b="1">
          <a:solidFill>
            <a:schemeClr val="bg1"/>
          </a:solidFill>
          <a:latin typeface="Arial" pitchFamily="-65" charset="0"/>
          <a:ea typeface="ＭＳ Ｐゴシック" pitchFamily="-65" charset="-128"/>
          <a:cs typeface="ＭＳ Ｐゴシック" pitchFamily="-65" charset="-128"/>
        </a:defRPr>
      </a:lvl2pPr>
      <a:lvl3pPr algn="ctr" defTabSz="684610" rtl="0" eaLnBrk="0" fontAlgn="base" hangingPunct="0">
        <a:spcBef>
          <a:spcPct val="0"/>
        </a:spcBef>
        <a:spcAft>
          <a:spcPct val="0"/>
        </a:spcAft>
        <a:defRPr sz="2400" b="1">
          <a:solidFill>
            <a:schemeClr val="bg1"/>
          </a:solidFill>
          <a:latin typeface="Arial" pitchFamily="-65" charset="0"/>
          <a:ea typeface="ＭＳ Ｐゴシック" pitchFamily="-65" charset="-128"/>
          <a:cs typeface="ＭＳ Ｐゴシック" pitchFamily="-65" charset="-128"/>
        </a:defRPr>
      </a:lvl3pPr>
      <a:lvl4pPr algn="ctr" defTabSz="684610" rtl="0" eaLnBrk="0" fontAlgn="base" hangingPunct="0">
        <a:spcBef>
          <a:spcPct val="0"/>
        </a:spcBef>
        <a:spcAft>
          <a:spcPct val="0"/>
        </a:spcAft>
        <a:defRPr sz="2400" b="1">
          <a:solidFill>
            <a:schemeClr val="bg1"/>
          </a:solidFill>
          <a:latin typeface="Arial" pitchFamily="-65" charset="0"/>
          <a:ea typeface="ＭＳ Ｐゴシック" pitchFamily="-65" charset="-128"/>
          <a:cs typeface="ＭＳ Ｐゴシック" pitchFamily="-65" charset="-128"/>
        </a:defRPr>
      </a:lvl4pPr>
      <a:lvl5pPr algn="ctr" defTabSz="684610" rtl="0" eaLnBrk="0" fontAlgn="base" hangingPunct="0">
        <a:spcBef>
          <a:spcPct val="0"/>
        </a:spcBef>
        <a:spcAft>
          <a:spcPct val="0"/>
        </a:spcAft>
        <a:defRPr sz="2400" b="1">
          <a:solidFill>
            <a:schemeClr val="bg1"/>
          </a:solidFill>
          <a:latin typeface="Arial" pitchFamily="-65" charset="0"/>
          <a:ea typeface="ＭＳ Ｐゴシック" pitchFamily="-65" charset="-128"/>
          <a:cs typeface="ＭＳ Ｐゴシック" pitchFamily="-65" charset="-128"/>
        </a:defRPr>
      </a:lvl5pPr>
      <a:lvl6pPr marL="342900" algn="ctr" defTabSz="684610" rtl="0" eaLnBrk="1" fontAlgn="base" hangingPunct="1">
        <a:spcBef>
          <a:spcPct val="0"/>
        </a:spcBef>
        <a:spcAft>
          <a:spcPct val="0"/>
        </a:spcAft>
        <a:defRPr sz="2700" b="1" u="sng">
          <a:solidFill>
            <a:srgbClr val="000099"/>
          </a:solidFill>
          <a:latin typeface="Arial" pitchFamily="-65" charset="0"/>
        </a:defRPr>
      </a:lvl6pPr>
      <a:lvl7pPr marL="685800" algn="ctr" defTabSz="684610" rtl="0" eaLnBrk="1" fontAlgn="base" hangingPunct="1">
        <a:spcBef>
          <a:spcPct val="0"/>
        </a:spcBef>
        <a:spcAft>
          <a:spcPct val="0"/>
        </a:spcAft>
        <a:defRPr sz="2700" b="1" u="sng">
          <a:solidFill>
            <a:srgbClr val="000099"/>
          </a:solidFill>
          <a:latin typeface="Arial" pitchFamily="-65" charset="0"/>
        </a:defRPr>
      </a:lvl7pPr>
      <a:lvl8pPr marL="1028700" algn="ctr" defTabSz="684610" rtl="0" eaLnBrk="1" fontAlgn="base" hangingPunct="1">
        <a:spcBef>
          <a:spcPct val="0"/>
        </a:spcBef>
        <a:spcAft>
          <a:spcPct val="0"/>
        </a:spcAft>
        <a:defRPr sz="2700" b="1" u="sng">
          <a:solidFill>
            <a:srgbClr val="000099"/>
          </a:solidFill>
          <a:latin typeface="Arial" pitchFamily="-65" charset="0"/>
        </a:defRPr>
      </a:lvl8pPr>
      <a:lvl9pPr marL="1371600" algn="ctr" defTabSz="684610" rtl="0" eaLnBrk="1" fontAlgn="base" hangingPunct="1">
        <a:spcBef>
          <a:spcPct val="0"/>
        </a:spcBef>
        <a:spcAft>
          <a:spcPct val="0"/>
        </a:spcAft>
        <a:defRPr sz="2700" b="1" u="sng">
          <a:solidFill>
            <a:srgbClr val="000099"/>
          </a:solidFill>
          <a:latin typeface="Arial" pitchFamily="-65" charset="0"/>
        </a:defRPr>
      </a:lvl9pPr>
    </p:titleStyle>
    <p:bodyStyle>
      <a:lvl1pPr marL="171450" indent="-171450" algn="l" defTabSz="684610" rtl="0" eaLnBrk="0" fontAlgn="base" hangingPunct="0">
        <a:spcBef>
          <a:spcPct val="20000"/>
        </a:spcBef>
        <a:spcAft>
          <a:spcPct val="0"/>
        </a:spcAft>
        <a:buChar char="•"/>
        <a:defRPr sz="1800">
          <a:solidFill>
            <a:schemeClr val="bg1"/>
          </a:solidFill>
          <a:latin typeface="+mn-lt"/>
          <a:ea typeface="ＭＳ Ｐゴシック" pitchFamily="-65" charset="-128"/>
          <a:cs typeface="ＭＳ Ｐゴシック" pitchFamily="-65" charset="-128"/>
        </a:defRPr>
      </a:lvl1pPr>
      <a:lvl2pPr marL="428625" indent="-171450" algn="l" defTabSz="684610" rtl="0" eaLnBrk="0" fontAlgn="base" hangingPunct="0">
        <a:spcBef>
          <a:spcPct val="20000"/>
        </a:spcBef>
        <a:spcAft>
          <a:spcPct val="0"/>
        </a:spcAft>
        <a:buFont typeface="Lucida Grande" charset="0"/>
        <a:buChar char="-"/>
        <a:defRPr sz="1800">
          <a:solidFill>
            <a:schemeClr val="bg1"/>
          </a:solidFill>
          <a:latin typeface="+mn-lt"/>
          <a:ea typeface="ＭＳ Ｐゴシック" pitchFamily="-65" charset="-128"/>
        </a:defRPr>
      </a:lvl2pPr>
      <a:lvl3pPr marL="684610" indent="-170260" algn="l" defTabSz="684610" rtl="0" eaLnBrk="0" fontAlgn="base" hangingPunct="0">
        <a:spcBef>
          <a:spcPct val="20000"/>
        </a:spcBef>
        <a:spcAft>
          <a:spcPct val="0"/>
        </a:spcAft>
        <a:buChar char="•"/>
        <a:defRPr sz="1500">
          <a:solidFill>
            <a:schemeClr val="bg1"/>
          </a:solidFill>
          <a:latin typeface="+mn-lt"/>
          <a:ea typeface="ＭＳ Ｐゴシック" pitchFamily="-65" charset="-128"/>
        </a:defRPr>
      </a:lvl3pPr>
      <a:lvl4pPr marL="1032272" indent="-171450" algn="l" defTabSz="684610" rtl="0" eaLnBrk="0" fontAlgn="base" hangingPunct="0">
        <a:spcBef>
          <a:spcPct val="20000"/>
        </a:spcBef>
        <a:spcAft>
          <a:spcPct val="0"/>
        </a:spcAft>
        <a:buChar char="–"/>
        <a:defRPr sz="1500">
          <a:solidFill>
            <a:schemeClr val="bg1"/>
          </a:solidFill>
          <a:latin typeface="+mn-lt"/>
          <a:ea typeface="ＭＳ Ｐゴシック" pitchFamily="-65" charset="-128"/>
        </a:defRPr>
      </a:lvl4pPr>
      <a:lvl5pPr marL="1370410" indent="-171450" algn="l" defTabSz="684610" rtl="0" eaLnBrk="0" fontAlgn="base" hangingPunct="0">
        <a:spcBef>
          <a:spcPct val="20000"/>
        </a:spcBef>
        <a:spcAft>
          <a:spcPct val="0"/>
        </a:spcAft>
        <a:buFont typeface="Lucida Grande" charset="0"/>
        <a:buChar char="*"/>
        <a:defRPr sz="1500">
          <a:solidFill>
            <a:schemeClr val="bg1"/>
          </a:solidFill>
          <a:latin typeface="+mn-lt"/>
          <a:ea typeface="ＭＳ Ｐゴシック" pitchFamily="-65" charset="-128"/>
        </a:defRPr>
      </a:lvl5pPr>
      <a:lvl6pPr marL="1885950" indent="-171450" algn="l" defTabSz="684610" rtl="0" eaLnBrk="1" fontAlgn="base" hangingPunct="1">
        <a:spcBef>
          <a:spcPct val="20000"/>
        </a:spcBef>
        <a:spcAft>
          <a:spcPct val="0"/>
        </a:spcAft>
        <a:buChar char="»"/>
        <a:defRPr sz="1500">
          <a:solidFill>
            <a:schemeClr val="tx1"/>
          </a:solidFill>
          <a:latin typeface="+mn-lt"/>
          <a:ea typeface="ＭＳ Ｐゴシック" pitchFamily="-65" charset="-128"/>
        </a:defRPr>
      </a:lvl6pPr>
      <a:lvl7pPr marL="2228850" indent="-171450" algn="l" defTabSz="684610" rtl="0" eaLnBrk="1" fontAlgn="base" hangingPunct="1">
        <a:spcBef>
          <a:spcPct val="20000"/>
        </a:spcBef>
        <a:spcAft>
          <a:spcPct val="0"/>
        </a:spcAft>
        <a:buChar char="»"/>
        <a:defRPr sz="1500">
          <a:solidFill>
            <a:schemeClr val="tx1"/>
          </a:solidFill>
          <a:latin typeface="+mn-lt"/>
          <a:ea typeface="ＭＳ Ｐゴシック" pitchFamily="-65" charset="-128"/>
        </a:defRPr>
      </a:lvl7pPr>
      <a:lvl8pPr marL="2571750" indent="-171450" algn="l" defTabSz="684610" rtl="0" eaLnBrk="1" fontAlgn="base" hangingPunct="1">
        <a:spcBef>
          <a:spcPct val="20000"/>
        </a:spcBef>
        <a:spcAft>
          <a:spcPct val="0"/>
        </a:spcAft>
        <a:buChar char="»"/>
        <a:defRPr sz="1500">
          <a:solidFill>
            <a:schemeClr val="tx1"/>
          </a:solidFill>
          <a:latin typeface="+mn-lt"/>
          <a:ea typeface="ＭＳ Ｐゴシック" pitchFamily="-65" charset="-128"/>
        </a:defRPr>
      </a:lvl8pPr>
      <a:lvl9pPr marL="2914650" indent="-171450" algn="l" defTabSz="684610" rtl="0" eaLnBrk="1" fontAlgn="base" hangingPunct="1">
        <a:spcBef>
          <a:spcPct val="20000"/>
        </a:spcBef>
        <a:spcAft>
          <a:spcPct val="0"/>
        </a:spcAft>
        <a:buChar char="»"/>
        <a:defRPr sz="1500">
          <a:solidFill>
            <a:schemeClr val="tx1"/>
          </a:solidFill>
          <a:latin typeface="+mn-lt"/>
          <a:ea typeface="ＭＳ Ｐゴシック" pitchFamily="-65"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A1E202-72F2-DE46-9ECD-F678354C830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5B6C48-BD50-4C41-AD2A-608B679AC39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88908E-CA52-0F4E-B810-C7B5F68C9C1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EBD0484-8E51-E74D-861B-80382CBD5732}" type="datetimeFigureOut">
              <a:rPr lang="en-US" smtClean="0"/>
              <a:t>12/1/19</a:t>
            </a:fld>
            <a:endParaRPr lang="en-US"/>
          </a:p>
        </p:txBody>
      </p:sp>
      <p:sp>
        <p:nvSpPr>
          <p:cNvPr id="5" name="Footer Placeholder 4">
            <a:extLst>
              <a:ext uri="{FF2B5EF4-FFF2-40B4-BE49-F238E27FC236}">
                <a16:creationId xmlns:a16="http://schemas.microsoft.com/office/drawing/2014/main" id="{80DE4E61-ED3A-A341-BE30-1A2092ECE06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5FC324-AEF6-A246-A049-C58EA94E811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7B699E2-A15D-594E-AEEB-2F9B35E5B7B5}" type="slidenum">
              <a:rPr lang="en-US" smtClean="0"/>
              <a:t>‹#›</a:t>
            </a:fld>
            <a:endParaRPr lang="en-US"/>
          </a:p>
        </p:txBody>
      </p:sp>
    </p:spTree>
    <p:extLst>
      <p:ext uri="{BB962C8B-B14F-4D97-AF65-F5344CB8AC3E}">
        <p14:creationId xmlns:p14="http://schemas.microsoft.com/office/powerpoint/2010/main" val="109239860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45244"/>
            <a:ext cx="7772400" cy="85725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995363"/>
            <a:ext cx="7772400" cy="347900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643827049"/>
      </p:ext>
    </p:extLst>
  </p:cSld>
  <p:clrMap bg1="lt1" tx1="dk1" bg2="lt2" tx2="dk2" accent1="accent1" accent2="accent2" accent3="accent3" accent4="accent4" accent5="accent5" accent6="accent6" hlink="hlink" folHlink="folHlink"/>
  <p:sldLayoutIdLst>
    <p:sldLayoutId id="2147483684" r:id="rId1"/>
  </p:sldLayoutIdLst>
  <p:transition/>
  <p:hf hdr="0" ftr="0" dt="0"/>
  <p:txStyles>
    <p:titleStyle>
      <a:lvl1pPr algn="ctr" defTabSz="684610" rtl="0" eaLnBrk="0" fontAlgn="base" hangingPunct="0">
        <a:spcBef>
          <a:spcPct val="0"/>
        </a:spcBef>
        <a:spcAft>
          <a:spcPct val="0"/>
        </a:spcAft>
        <a:defRPr sz="2400" b="1">
          <a:solidFill>
            <a:schemeClr val="bg1"/>
          </a:solidFill>
          <a:latin typeface="+mj-lt"/>
          <a:ea typeface="ＭＳ Ｐゴシック" pitchFamily="-65" charset="-128"/>
          <a:cs typeface="ＭＳ Ｐゴシック" pitchFamily="-65" charset="-128"/>
        </a:defRPr>
      </a:lvl1pPr>
      <a:lvl2pPr algn="ctr" defTabSz="684610" rtl="0" eaLnBrk="0" fontAlgn="base" hangingPunct="0">
        <a:spcBef>
          <a:spcPct val="0"/>
        </a:spcBef>
        <a:spcAft>
          <a:spcPct val="0"/>
        </a:spcAft>
        <a:defRPr sz="2400" b="1">
          <a:solidFill>
            <a:schemeClr val="bg1"/>
          </a:solidFill>
          <a:latin typeface="Arial" pitchFamily="-65" charset="0"/>
          <a:ea typeface="ＭＳ Ｐゴシック" pitchFamily="-65" charset="-128"/>
          <a:cs typeface="ＭＳ Ｐゴシック" pitchFamily="-65" charset="-128"/>
        </a:defRPr>
      </a:lvl2pPr>
      <a:lvl3pPr algn="ctr" defTabSz="684610" rtl="0" eaLnBrk="0" fontAlgn="base" hangingPunct="0">
        <a:spcBef>
          <a:spcPct val="0"/>
        </a:spcBef>
        <a:spcAft>
          <a:spcPct val="0"/>
        </a:spcAft>
        <a:defRPr sz="2400" b="1">
          <a:solidFill>
            <a:schemeClr val="bg1"/>
          </a:solidFill>
          <a:latin typeface="Arial" pitchFamily="-65" charset="0"/>
          <a:ea typeface="ＭＳ Ｐゴシック" pitchFamily="-65" charset="-128"/>
          <a:cs typeface="ＭＳ Ｐゴシック" pitchFamily="-65" charset="-128"/>
        </a:defRPr>
      </a:lvl3pPr>
      <a:lvl4pPr algn="ctr" defTabSz="684610" rtl="0" eaLnBrk="0" fontAlgn="base" hangingPunct="0">
        <a:spcBef>
          <a:spcPct val="0"/>
        </a:spcBef>
        <a:spcAft>
          <a:spcPct val="0"/>
        </a:spcAft>
        <a:defRPr sz="2400" b="1">
          <a:solidFill>
            <a:schemeClr val="bg1"/>
          </a:solidFill>
          <a:latin typeface="Arial" pitchFamily="-65" charset="0"/>
          <a:ea typeface="ＭＳ Ｐゴシック" pitchFamily="-65" charset="-128"/>
          <a:cs typeface="ＭＳ Ｐゴシック" pitchFamily="-65" charset="-128"/>
        </a:defRPr>
      </a:lvl4pPr>
      <a:lvl5pPr algn="ctr" defTabSz="684610" rtl="0" eaLnBrk="0" fontAlgn="base" hangingPunct="0">
        <a:spcBef>
          <a:spcPct val="0"/>
        </a:spcBef>
        <a:spcAft>
          <a:spcPct val="0"/>
        </a:spcAft>
        <a:defRPr sz="2400" b="1">
          <a:solidFill>
            <a:schemeClr val="bg1"/>
          </a:solidFill>
          <a:latin typeface="Arial" pitchFamily="-65" charset="0"/>
          <a:ea typeface="ＭＳ Ｐゴシック" pitchFamily="-65" charset="-128"/>
          <a:cs typeface="ＭＳ Ｐゴシック" pitchFamily="-65" charset="-128"/>
        </a:defRPr>
      </a:lvl5pPr>
      <a:lvl6pPr marL="342900" algn="ctr" defTabSz="684610" rtl="0" eaLnBrk="1" fontAlgn="base" hangingPunct="1">
        <a:spcBef>
          <a:spcPct val="0"/>
        </a:spcBef>
        <a:spcAft>
          <a:spcPct val="0"/>
        </a:spcAft>
        <a:defRPr sz="2700" b="1" u="sng">
          <a:solidFill>
            <a:srgbClr val="000099"/>
          </a:solidFill>
          <a:latin typeface="Arial" pitchFamily="-65" charset="0"/>
        </a:defRPr>
      </a:lvl6pPr>
      <a:lvl7pPr marL="685800" algn="ctr" defTabSz="684610" rtl="0" eaLnBrk="1" fontAlgn="base" hangingPunct="1">
        <a:spcBef>
          <a:spcPct val="0"/>
        </a:spcBef>
        <a:spcAft>
          <a:spcPct val="0"/>
        </a:spcAft>
        <a:defRPr sz="2700" b="1" u="sng">
          <a:solidFill>
            <a:srgbClr val="000099"/>
          </a:solidFill>
          <a:latin typeface="Arial" pitchFamily="-65" charset="0"/>
        </a:defRPr>
      </a:lvl7pPr>
      <a:lvl8pPr marL="1028700" algn="ctr" defTabSz="684610" rtl="0" eaLnBrk="1" fontAlgn="base" hangingPunct="1">
        <a:spcBef>
          <a:spcPct val="0"/>
        </a:spcBef>
        <a:spcAft>
          <a:spcPct val="0"/>
        </a:spcAft>
        <a:defRPr sz="2700" b="1" u="sng">
          <a:solidFill>
            <a:srgbClr val="000099"/>
          </a:solidFill>
          <a:latin typeface="Arial" pitchFamily="-65" charset="0"/>
        </a:defRPr>
      </a:lvl8pPr>
      <a:lvl9pPr marL="1371600" algn="ctr" defTabSz="684610" rtl="0" eaLnBrk="1" fontAlgn="base" hangingPunct="1">
        <a:spcBef>
          <a:spcPct val="0"/>
        </a:spcBef>
        <a:spcAft>
          <a:spcPct val="0"/>
        </a:spcAft>
        <a:defRPr sz="2700" b="1" u="sng">
          <a:solidFill>
            <a:srgbClr val="000099"/>
          </a:solidFill>
          <a:latin typeface="Arial" pitchFamily="-65" charset="0"/>
        </a:defRPr>
      </a:lvl9pPr>
    </p:titleStyle>
    <p:bodyStyle>
      <a:lvl1pPr marL="171450" indent="-171450" algn="l" defTabSz="684610" rtl="0" eaLnBrk="0" fontAlgn="base" hangingPunct="0">
        <a:spcBef>
          <a:spcPct val="20000"/>
        </a:spcBef>
        <a:spcAft>
          <a:spcPct val="0"/>
        </a:spcAft>
        <a:buChar char="•"/>
        <a:defRPr sz="1800">
          <a:solidFill>
            <a:schemeClr val="bg1"/>
          </a:solidFill>
          <a:latin typeface="+mn-lt"/>
          <a:ea typeface="ＭＳ Ｐゴシック" pitchFamily="-65" charset="-128"/>
          <a:cs typeface="ＭＳ Ｐゴシック" pitchFamily="-65" charset="-128"/>
        </a:defRPr>
      </a:lvl1pPr>
      <a:lvl2pPr marL="428625" indent="-171450" algn="l" defTabSz="684610" rtl="0" eaLnBrk="0" fontAlgn="base" hangingPunct="0">
        <a:spcBef>
          <a:spcPct val="20000"/>
        </a:spcBef>
        <a:spcAft>
          <a:spcPct val="0"/>
        </a:spcAft>
        <a:buFont typeface="Lucida Grande" charset="0"/>
        <a:buChar char="-"/>
        <a:defRPr sz="1800">
          <a:solidFill>
            <a:schemeClr val="bg1"/>
          </a:solidFill>
          <a:latin typeface="+mn-lt"/>
          <a:ea typeface="ＭＳ Ｐゴシック" pitchFamily="-65" charset="-128"/>
        </a:defRPr>
      </a:lvl2pPr>
      <a:lvl3pPr marL="684610" indent="-170260" algn="l" defTabSz="684610" rtl="0" eaLnBrk="0" fontAlgn="base" hangingPunct="0">
        <a:spcBef>
          <a:spcPct val="20000"/>
        </a:spcBef>
        <a:spcAft>
          <a:spcPct val="0"/>
        </a:spcAft>
        <a:buChar char="•"/>
        <a:defRPr sz="1500">
          <a:solidFill>
            <a:schemeClr val="bg1"/>
          </a:solidFill>
          <a:latin typeface="+mn-lt"/>
          <a:ea typeface="ＭＳ Ｐゴシック" pitchFamily="-65" charset="-128"/>
        </a:defRPr>
      </a:lvl3pPr>
      <a:lvl4pPr marL="1032272" indent="-171450" algn="l" defTabSz="684610" rtl="0" eaLnBrk="0" fontAlgn="base" hangingPunct="0">
        <a:spcBef>
          <a:spcPct val="20000"/>
        </a:spcBef>
        <a:spcAft>
          <a:spcPct val="0"/>
        </a:spcAft>
        <a:buChar char="–"/>
        <a:defRPr sz="1500">
          <a:solidFill>
            <a:schemeClr val="bg1"/>
          </a:solidFill>
          <a:latin typeface="+mn-lt"/>
          <a:ea typeface="ＭＳ Ｐゴシック" pitchFamily="-65" charset="-128"/>
        </a:defRPr>
      </a:lvl4pPr>
      <a:lvl5pPr marL="1370410" indent="-171450" algn="l" defTabSz="684610" rtl="0" eaLnBrk="0" fontAlgn="base" hangingPunct="0">
        <a:spcBef>
          <a:spcPct val="20000"/>
        </a:spcBef>
        <a:spcAft>
          <a:spcPct val="0"/>
        </a:spcAft>
        <a:buFont typeface="Lucida Grande" charset="0"/>
        <a:buChar char="*"/>
        <a:defRPr sz="1500">
          <a:solidFill>
            <a:schemeClr val="bg1"/>
          </a:solidFill>
          <a:latin typeface="+mn-lt"/>
          <a:ea typeface="ＭＳ Ｐゴシック" pitchFamily="-65" charset="-128"/>
        </a:defRPr>
      </a:lvl5pPr>
      <a:lvl6pPr marL="1885950" indent="-171450" algn="l" defTabSz="684610" rtl="0" eaLnBrk="1" fontAlgn="base" hangingPunct="1">
        <a:spcBef>
          <a:spcPct val="20000"/>
        </a:spcBef>
        <a:spcAft>
          <a:spcPct val="0"/>
        </a:spcAft>
        <a:buChar char="»"/>
        <a:defRPr sz="1500">
          <a:solidFill>
            <a:schemeClr val="tx1"/>
          </a:solidFill>
          <a:latin typeface="+mn-lt"/>
          <a:ea typeface="ＭＳ Ｐゴシック" pitchFamily="-65" charset="-128"/>
        </a:defRPr>
      </a:lvl6pPr>
      <a:lvl7pPr marL="2228850" indent="-171450" algn="l" defTabSz="684610" rtl="0" eaLnBrk="1" fontAlgn="base" hangingPunct="1">
        <a:spcBef>
          <a:spcPct val="20000"/>
        </a:spcBef>
        <a:spcAft>
          <a:spcPct val="0"/>
        </a:spcAft>
        <a:buChar char="»"/>
        <a:defRPr sz="1500">
          <a:solidFill>
            <a:schemeClr val="tx1"/>
          </a:solidFill>
          <a:latin typeface="+mn-lt"/>
          <a:ea typeface="ＭＳ Ｐゴシック" pitchFamily="-65" charset="-128"/>
        </a:defRPr>
      </a:lvl7pPr>
      <a:lvl8pPr marL="2571750" indent="-171450" algn="l" defTabSz="684610" rtl="0" eaLnBrk="1" fontAlgn="base" hangingPunct="1">
        <a:spcBef>
          <a:spcPct val="20000"/>
        </a:spcBef>
        <a:spcAft>
          <a:spcPct val="0"/>
        </a:spcAft>
        <a:buChar char="»"/>
        <a:defRPr sz="1500">
          <a:solidFill>
            <a:schemeClr val="tx1"/>
          </a:solidFill>
          <a:latin typeface="+mn-lt"/>
          <a:ea typeface="ＭＳ Ｐゴシック" pitchFamily="-65" charset="-128"/>
        </a:defRPr>
      </a:lvl8pPr>
      <a:lvl9pPr marL="2914650" indent="-171450" algn="l" defTabSz="684610" rtl="0" eaLnBrk="1" fontAlgn="base" hangingPunct="1">
        <a:spcBef>
          <a:spcPct val="20000"/>
        </a:spcBef>
        <a:spcAft>
          <a:spcPct val="0"/>
        </a:spcAft>
        <a:buChar char="»"/>
        <a:defRPr sz="1500">
          <a:solidFill>
            <a:schemeClr val="tx1"/>
          </a:solidFill>
          <a:latin typeface="+mn-lt"/>
          <a:ea typeface="ＭＳ Ｐゴシック" pitchFamily="-65"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hyperlink" Target="https://www.ncbi.nlm.nih.gov/pubmed/29339797"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67.emf"/><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1.jpeg"/><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emf"/><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image" Target="../media/image79.png"/><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hyperlink" Target="https://github.com/gersteinlab/gram"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83.jpg"/></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Shape 48"/>
          <p:cNvSpPr/>
          <p:nvPr/>
        </p:nvSpPr>
        <p:spPr>
          <a:xfrm>
            <a:off x="8869452" y="187843"/>
            <a:ext cx="525000" cy="53823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49" name="Shape 49"/>
          <p:cNvSpPr txBox="1">
            <a:spLocks noGrp="1"/>
          </p:cNvSpPr>
          <p:nvPr>
            <p:ph type="ctrTitle"/>
          </p:nvPr>
        </p:nvSpPr>
        <p:spPr>
          <a:xfrm>
            <a:off x="278343" y="-270342"/>
            <a:ext cx="8587314" cy="1158844"/>
          </a:xfrm>
          <a:prstGeom prst="rect">
            <a:avLst/>
          </a:prstGeom>
          <a:noFill/>
          <a:ln>
            <a:noFill/>
          </a:ln>
        </p:spPr>
        <p:txBody>
          <a:bodyPr wrap="square" lIns="92000" tIns="46000" rIns="92000" bIns="46000" anchor="ctr" anchorCtr="0">
            <a:noAutofit/>
          </a:bodyPr>
          <a:lstStyle/>
          <a:p>
            <a:pPr lvl="0" indent="-69850">
              <a:buClr>
                <a:schemeClr val="dk1"/>
              </a:buClr>
              <a:buSzPct val="61111"/>
            </a:pPr>
            <a:r>
              <a:rPr lang="en-US" sz="2000" dirty="0">
                <a:solidFill>
                  <a:srgbClr val="000000"/>
                </a:solidFill>
              </a:rPr>
              <a:t>Computational analysis of variants: coding versus non-coding</a:t>
            </a:r>
            <a:endParaRPr lang="en" sz="2000" dirty="0">
              <a:solidFill>
                <a:srgbClr val="000000"/>
              </a:solidFill>
            </a:endParaRPr>
          </a:p>
        </p:txBody>
      </p:sp>
      <p:sp>
        <p:nvSpPr>
          <p:cNvPr id="50" name="Shape 50"/>
          <p:cNvSpPr txBox="1">
            <a:spLocks noGrp="1"/>
          </p:cNvSpPr>
          <p:nvPr>
            <p:ph type="subTitle" idx="1"/>
          </p:nvPr>
        </p:nvSpPr>
        <p:spPr>
          <a:xfrm>
            <a:off x="286807" y="3984655"/>
            <a:ext cx="8570386" cy="1158844"/>
          </a:xfrm>
          <a:prstGeom prst="rect">
            <a:avLst/>
          </a:prstGeom>
          <a:noFill/>
          <a:ln>
            <a:noFill/>
          </a:ln>
        </p:spPr>
        <p:txBody>
          <a:bodyPr wrap="square" lIns="92000" tIns="46000" rIns="92000" bIns="46000" anchor="t" anchorCtr="0">
            <a:noAutofit/>
          </a:bodyPr>
          <a:lstStyle/>
          <a:p>
            <a:pPr marL="0" marR="0" lvl="0" indent="0" algn="ctr" rtl="0">
              <a:lnSpc>
                <a:spcPct val="100000"/>
              </a:lnSpc>
              <a:spcBef>
                <a:spcPts val="0"/>
              </a:spcBef>
              <a:spcAft>
                <a:spcPts val="0"/>
              </a:spcAft>
              <a:buClr>
                <a:srgbClr val="D0D0F4"/>
              </a:buClr>
              <a:buSzPct val="25000"/>
              <a:buFont typeface="Arial"/>
              <a:buNone/>
            </a:pPr>
            <a:r>
              <a:rPr lang="en" sz="1600" b="0" i="0" u="none" strike="noStrike" cap="none" dirty="0">
                <a:solidFill>
                  <a:schemeClr val="tx1">
                    <a:lumMod val="65000"/>
                    <a:lumOff val="35000"/>
                  </a:schemeClr>
                </a:solidFill>
              </a:rPr>
              <a:t>Mark Gerstein, Yale</a:t>
            </a:r>
            <a:endParaRPr lang="en" sz="1600" b="0" dirty="0">
              <a:solidFill>
                <a:schemeClr val="tx1">
                  <a:lumMod val="65000"/>
                  <a:lumOff val="35000"/>
                </a:schemeClr>
              </a:solidFill>
            </a:endParaRPr>
          </a:p>
          <a:p>
            <a:pPr marL="0" marR="0" lvl="0" indent="0" algn="ctr" rtl="0">
              <a:lnSpc>
                <a:spcPct val="100000"/>
              </a:lnSpc>
              <a:spcBef>
                <a:spcPts val="0"/>
              </a:spcBef>
              <a:spcAft>
                <a:spcPts val="0"/>
              </a:spcAft>
              <a:buClr>
                <a:srgbClr val="D0D0F4"/>
              </a:buClr>
              <a:buSzPct val="25000"/>
              <a:buFont typeface="Arial"/>
              <a:buNone/>
            </a:pPr>
            <a:endParaRPr sz="1800" b="0" dirty="0">
              <a:solidFill>
                <a:schemeClr val="tx1">
                  <a:lumMod val="65000"/>
                  <a:lumOff val="35000"/>
                </a:schemeClr>
              </a:solidFill>
            </a:endParaRP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dirty="0">
                <a:solidFill>
                  <a:schemeClr val="tx1">
                    <a:lumMod val="65000"/>
                    <a:lumOff val="35000"/>
                  </a:schemeClr>
                </a:solidFill>
              </a:rPr>
              <a:t>Slides freely downloadable from </a:t>
            </a:r>
            <a:r>
              <a:rPr lang="en" sz="1400" i="0" u="none" strike="noStrike" cap="none" dirty="0" err="1">
                <a:solidFill>
                  <a:schemeClr val="bg2"/>
                </a:solidFill>
              </a:rPr>
              <a:t>Lectures.GersteinLab.org</a:t>
            </a:r>
            <a:r>
              <a:rPr lang="en-US" sz="1400" dirty="0">
                <a:solidFill>
                  <a:schemeClr val="bg2"/>
                </a:solidFill>
              </a:rPr>
              <a:t> </a:t>
            </a:r>
            <a:r>
              <a:rPr lang="en" sz="1400" b="0" i="0" u="none" strike="noStrike" cap="none" dirty="0">
                <a:solidFill>
                  <a:schemeClr val="tx1">
                    <a:lumMod val="65000"/>
                    <a:lumOff val="35000"/>
                  </a:schemeClr>
                </a:solidFill>
              </a:rPr>
              <a:t>&amp; “tweetable” (via </a:t>
            </a:r>
            <a:r>
              <a:rPr lang="en" sz="1400" i="0" u="none" strike="noStrike" cap="none" dirty="0">
                <a:solidFill>
                  <a:schemeClr val="bg2"/>
                </a:solidFill>
              </a:rPr>
              <a:t>@</a:t>
            </a:r>
            <a:r>
              <a:rPr lang="en" sz="1400" dirty="0" err="1">
                <a:solidFill>
                  <a:schemeClr val="bg2"/>
                </a:solidFill>
              </a:rPr>
              <a:t>M</a:t>
            </a:r>
            <a:r>
              <a:rPr lang="en" sz="1400" i="0" u="none" strike="noStrike" cap="none" dirty="0" err="1">
                <a:solidFill>
                  <a:schemeClr val="bg2"/>
                </a:solidFill>
              </a:rPr>
              <a:t>ark</a:t>
            </a:r>
            <a:r>
              <a:rPr lang="en" sz="1400" dirty="0" err="1">
                <a:solidFill>
                  <a:schemeClr val="bg2"/>
                </a:solidFill>
              </a:rPr>
              <a:t>G</a:t>
            </a:r>
            <a:r>
              <a:rPr lang="en" sz="1400" i="0" u="none" strike="noStrike" cap="none" dirty="0" err="1">
                <a:solidFill>
                  <a:schemeClr val="bg2"/>
                </a:solidFill>
              </a:rPr>
              <a:t>erstein</a:t>
            </a:r>
            <a:r>
              <a:rPr lang="en" sz="1400" b="0" i="0" u="none" strike="noStrike" cap="none" dirty="0">
                <a:solidFill>
                  <a:schemeClr val="tx1">
                    <a:lumMod val="65000"/>
                    <a:lumOff val="35000"/>
                  </a:schemeClr>
                </a:solidFill>
              </a:rPr>
              <a:t>). </a:t>
            </a: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dirty="0">
                <a:solidFill>
                  <a:schemeClr val="tx1">
                    <a:lumMod val="65000"/>
                    <a:lumOff val="35000"/>
                  </a:schemeClr>
                </a:solidFill>
              </a:rPr>
              <a:t>No Conflicts for t</a:t>
            </a:r>
            <a:r>
              <a:rPr lang="en" sz="1400" b="0" dirty="0">
                <a:solidFill>
                  <a:schemeClr val="tx1">
                    <a:lumMod val="65000"/>
                    <a:lumOff val="35000"/>
                  </a:schemeClr>
                </a:solidFill>
              </a:rPr>
              <a:t>his Tal</a:t>
            </a:r>
            <a:r>
              <a:rPr lang="en-US" sz="1400" b="0" dirty="0">
                <a:solidFill>
                  <a:schemeClr val="tx1">
                    <a:lumMod val="65000"/>
                    <a:lumOff val="35000"/>
                  </a:schemeClr>
                </a:solidFill>
              </a:rPr>
              <a:t>k. </a:t>
            </a:r>
            <a:r>
              <a:rPr lang="en" sz="1400" b="0" i="0" u="none" strike="noStrike" cap="none" dirty="0">
                <a:solidFill>
                  <a:schemeClr val="tx1">
                    <a:lumMod val="65000"/>
                    <a:lumOff val="35000"/>
                  </a:schemeClr>
                </a:solidFill>
              </a:rPr>
              <a:t>See last slide for more info.</a:t>
            </a:r>
          </a:p>
        </p:txBody>
      </p:sp>
      <p:pic>
        <p:nvPicPr>
          <p:cNvPr id="7" name="Picture 6" descr="A close up of a green apple&#10;&#10;Description automatically generated">
            <a:extLst>
              <a:ext uri="{FF2B5EF4-FFF2-40B4-BE49-F238E27FC236}">
                <a16:creationId xmlns:a16="http://schemas.microsoft.com/office/drawing/2014/main" id="{4DBF3A1A-2379-F647-B68F-C7BAF6568581}"/>
              </a:ext>
            </a:extLst>
          </p:cNvPr>
          <p:cNvPicPr>
            <a:picLocks noChangeAspect="1"/>
          </p:cNvPicPr>
          <p:nvPr/>
        </p:nvPicPr>
        <p:blipFill>
          <a:blip r:embed="rId3"/>
          <a:stretch>
            <a:fillRect/>
          </a:stretch>
        </p:blipFill>
        <p:spPr>
          <a:xfrm>
            <a:off x="2132717" y="622714"/>
            <a:ext cx="4878567" cy="3247296"/>
          </a:xfrm>
          <a:prstGeom prst="rect">
            <a:avLst/>
          </a:prstGeom>
          <a:ln w="38100">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1" descr="1j3h.png"/>
          <p:cNvPicPr>
            <a:picLocks noChangeAspect="1"/>
          </p:cNvPicPr>
          <p:nvPr/>
        </p:nvPicPr>
        <p:blipFill>
          <a:blip r:embed="rId3">
            <a:extLst>
              <a:ext uri="{28A0092B-C50C-407E-A947-70E740481C1C}">
                <a14:useLocalDpi xmlns:a14="http://schemas.microsoft.com/office/drawing/2010/main" val="0"/>
              </a:ext>
            </a:extLst>
          </a:blip>
          <a:srcRect l="23219" r="21016"/>
          <a:stretch>
            <a:fillRect/>
          </a:stretch>
        </p:blipFill>
        <p:spPr bwMode="auto">
          <a:xfrm>
            <a:off x="5811442" y="1587103"/>
            <a:ext cx="1896665"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 name="Straight Connector 43"/>
          <p:cNvCxnSpPr/>
          <p:nvPr/>
        </p:nvCxnSpPr>
        <p:spPr>
          <a:xfrm flipH="1" flipV="1">
            <a:off x="6769894" y="2680097"/>
            <a:ext cx="451247" cy="1213247"/>
          </a:xfrm>
          <a:prstGeom prst="line">
            <a:avLst/>
          </a:prstGeom>
          <a:ln w="50800">
            <a:solidFill>
              <a:schemeClr val="accent6">
                <a:lumMod val="75000"/>
              </a:schemeClr>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28675" name="Rectangle 48"/>
          <p:cNvSpPr>
            <a:spLocks noChangeArrowheads="1"/>
          </p:cNvSpPr>
          <p:nvPr/>
        </p:nvSpPr>
        <p:spPr bwMode="auto">
          <a:xfrm>
            <a:off x="6448425" y="3877866"/>
            <a:ext cx="157447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050">
                <a:solidFill>
                  <a:srgbClr val="000000"/>
                </a:solidFill>
              </a:rPr>
              <a:t>Surface region with high </a:t>
            </a:r>
          </a:p>
          <a:p>
            <a:pPr eaLnBrk="1" hangingPunct="1"/>
            <a:r>
              <a:rPr lang="en-US" altLang="en-US" sz="1050">
                <a:solidFill>
                  <a:srgbClr val="000000"/>
                </a:solidFill>
              </a:rPr>
              <a:t>density of candidate sites</a:t>
            </a:r>
          </a:p>
        </p:txBody>
      </p:sp>
      <p:cxnSp>
        <p:nvCxnSpPr>
          <p:cNvPr id="50" name="Straight Connector 49"/>
          <p:cNvCxnSpPr/>
          <p:nvPr/>
        </p:nvCxnSpPr>
        <p:spPr>
          <a:xfrm flipV="1">
            <a:off x="6080523" y="3190875"/>
            <a:ext cx="592931" cy="1138238"/>
          </a:xfrm>
          <a:prstGeom prst="line">
            <a:avLst/>
          </a:prstGeom>
          <a:ln w="50800">
            <a:solidFill>
              <a:schemeClr val="accent6">
                <a:lumMod val="75000"/>
              </a:schemeClr>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28677" name="Rectangle 51"/>
          <p:cNvSpPr>
            <a:spLocks noChangeArrowheads="1"/>
          </p:cNvSpPr>
          <p:nvPr/>
        </p:nvSpPr>
        <p:spPr bwMode="auto">
          <a:xfrm>
            <a:off x="5534026" y="4294585"/>
            <a:ext cx="1554956"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050">
                <a:solidFill>
                  <a:srgbClr val="000000"/>
                </a:solidFill>
              </a:rPr>
              <a:t>Surface region with low density of candidate sites</a:t>
            </a:r>
          </a:p>
        </p:txBody>
      </p:sp>
      <p:sp>
        <p:nvSpPr>
          <p:cNvPr id="28678" name="TextBox 55"/>
          <p:cNvSpPr txBox="1">
            <a:spLocks noChangeArrowheads="1"/>
          </p:cNvSpPr>
          <p:nvPr/>
        </p:nvSpPr>
        <p:spPr bwMode="auto">
          <a:xfrm>
            <a:off x="1189435" y="44053"/>
            <a:ext cx="676394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2100" b="1">
                <a:solidFill>
                  <a:srgbClr val="000000"/>
                </a:solidFill>
              </a:rPr>
              <a:t>Predicting Allosterically-Important Residues at the Surface </a:t>
            </a:r>
          </a:p>
        </p:txBody>
      </p:sp>
      <p:sp>
        <p:nvSpPr>
          <p:cNvPr id="28679" name="Rectangle 56"/>
          <p:cNvSpPr>
            <a:spLocks noChangeArrowheads="1"/>
          </p:cNvSpPr>
          <p:nvPr/>
        </p:nvSpPr>
        <p:spPr bwMode="auto">
          <a:xfrm>
            <a:off x="5890022" y="1587104"/>
            <a:ext cx="577402"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825" i="1">
                <a:solidFill>
                  <a:srgbClr val="FFFFFF"/>
                </a:solidFill>
              </a:rPr>
              <a:t>pdb 1J3H</a:t>
            </a:r>
          </a:p>
        </p:txBody>
      </p:sp>
      <p:sp>
        <p:nvSpPr>
          <p:cNvPr id="28680" name="Rectangle 4"/>
          <p:cNvSpPr>
            <a:spLocks noChangeArrowheads="1"/>
          </p:cNvSpPr>
          <p:nvPr/>
        </p:nvSpPr>
        <p:spPr bwMode="auto">
          <a:xfrm>
            <a:off x="1435894" y="596504"/>
            <a:ext cx="6272213"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buFontTx/>
              <a:buAutoNum type="arabicPeriod"/>
            </a:pPr>
            <a:r>
              <a:rPr lang="en-US" altLang="en-US" sz="1350">
                <a:solidFill>
                  <a:srgbClr val="000000"/>
                </a:solidFill>
              </a:rPr>
              <a:t>MC simulations generate a large number of candidate sites</a:t>
            </a:r>
          </a:p>
          <a:p>
            <a:pPr eaLnBrk="1" hangingPunct="1">
              <a:buFontTx/>
              <a:buAutoNum type="arabicPeriod"/>
            </a:pPr>
            <a:r>
              <a:rPr lang="en-US" altLang="en-US" sz="1350">
                <a:solidFill>
                  <a:srgbClr val="000000"/>
                </a:solidFill>
              </a:rPr>
              <a:t>Score each candidate site by the degree to which it perturbs large-scale motions</a:t>
            </a:r>
          </a:p>
          <a:p>
            <a:pPr eaLnBrk="1" hangingPunct="1">
              <a:buFontTx/>
              <a:buAutoNum type="arabicPeriod"/>
            </a:pPr>
            <a:r>
              <a:rPr lang="en-US" altLang="en-US" sz="1350">
                <a:solidFill>
                  <a:srgbClr val="000000"/>
                </a:solidFill>
              </a:rPr>
              <a:t>Prioritize &amp; threshold the list to identify the set of high confidence-sites</a:t>
            </a:r>
          </a:p>
        </p:txBody>
      </p:sp>
      <p:pic>
        <p:nvPicPr>
          <p:cNvPr id="28681"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88307" y="3827860"/>
            <a:ext cx="3546872"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 descr="bl_formalism.png"/>
          <p:cNvPicPr>
            <a:picLocks noChangeAspect="1"/>
          </p:cNvPicPr>
          <p:nvPr/>
        </p:nvPicPr>
        <p:blipFill>
          <a:blip r:embed="rId5">
            <a:extLst>
              <a:ext uri="{28A0092B-C50C-407E-A947-70E740481C1C}">
                <a14:useLocalDpi xmlns:a14="http://schemas.microsoft.com/office/drawing/2010/main" val="0"/>
              </a:ext>
            </a:extLst>
          </a:blip>
          <a:srcRect l="4433" t="20065" r="3874" b="15482"/>
          <a:stretch>
            <a:fillRect/>
          </a:stretch>
        </p:blipFill>
        <p:spPr bwMode="auto">
          <a:xfrm>
            <a:off x="1175148" y="1776413"/>
            <a:ext cx="4636294" cy="203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Rectangle 13"/>
          <p:cNvSpPr>
            <a:spLocks noChangeArrowheads="1"/>
          </p:cNvSpPr>
          <p:nvPr/>
        </p:nvSpPr>
        <p:spPr bwMode="auto">
          <a:xfrm>
            <a:off x="1122760" y="4900613"/>
            <a:ext cx="32706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050" dirty="0">
                <a:solidFill>
                  <a:srgbClr val="000000"/>
                </a:solidFill>
              </a:rPr>
              <a:t>Adapted from Clarke*, </a:t>
            </a:r>
            <a:r>
              <a:rPr lang="en-US" altLang="en-US" sz="1050" dirty="0" err="1">
                <a:solidFill>
                  <a:srgbClr val="000000"/>
                </a:solidFill>
              </a:rPr>
              <a:t>Sethi</a:t>
            </a:r>
            <a:r>
              <a:rPr lang="en-US" altLang="en-US" sz="1050" dirty="0">
                <a:solidFill>
                  <a:srgbClr val="000000"/>
                </a:solidFill>
              </a:rPr>
              <a:t>*, et al </a:t>
            </a:r>
            <a:r>
              <a:rPr lang="en-US" altLang="en-US" sz="1050" i="1" dirty="0">
                <a:solidFill>
                  <a:srgbClr val="000000"/>
                </a:solidFill>
              </a:rPr>
              <a:t>(‘16)</a:t>
            </a:r>
          </a:p>
        </p:txBody>
      </p:sp>
    </p:spTree>
    <p:extLst>
      <p:ext uri="{BB962C8B-B14F-4D97-AF65-F5344CB8AC3E}">
        <p14:creationId xmlns:p14="http://schemas.microsoft.com/office/powerpoint/2010/main" val="1535828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descr="3pfk_im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99560" y="931069"/>
            <a:ext cx="1650206"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Box 55"/>
          <p:cNvSpPr txBox="1">
            <a:spLocks noChangeArrowheads="1"/>
          </p:cNvSpPr>
          <p:nvPr/>
        </p:nvSpPr>
        <p:spPr bwMode="auto">
          <a:xfrm>
            <a:off x="1189435" y="44053"/>
            <a:ext cx="676394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2100" b="1">
                <a:solidFill>
                  <a:srgbClr val="000000"/>
                </a:solidFill>
              </a:rPr>
              <a:t>Predicting Allosterically-Important Residues at the Surface </a:t>
            </a:r>
          </a:p>
        </p:txBody>
      </p:sp>
      <p:pic>
        <p:nvPicPr>
          <p:cNvPr id="30723" name="Picture 1" descr="bl_formalism.png"/>
          <p:cNvPicPr>
            <a:picLocks noChangeAspect="1"/>
          </p:cNvPicPr>
          <p:nvPr/>
        </p:nvPicPr>
        <p:blipFill>
          <a:blip r:embed="rId4">
            <a:extLst>
              <a:ext uri="{28A0092B-C50C-407E-A947-70E740481C1C}">
                <a14:useLocalDpi xmlns:a14="http://schemas.microsoft.com/office/drawing/2010/main" val="0"/>
              </a:ext>
            </a:extLst>
          </a:blip>
          <a:srcRect l="4433" t="20065" r="3874" b="15482"/>
          <a:stretch>
            <a:fillRect/>
          </a:stretch>
        </p:blipFill>
        <p:spPr bwMode="auto">
          <a:xfrm>
            <a:off x="1175148" y="1776413"/>
            <a:ext cx="4636294" cy="203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13"/>
          <p:cNvSpPr>
            <a:spLocks noChangeArrowheads="1"/>
          </p:cNvSpPr>
          <p:nvPr/>
        </p:nvSpPr>
        <p:spPr bwMode="auto">
          <a:xfrm>
            <a:off x="1122760" y="4900613"/>
            <a:ext cx="32706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050" dirty="0">
                <a:solidFill>
                  <a:srgbClr val="000000"/>
                </a:solidFill>
              </a:rPr>
              <a:t>Adapted from Clarke*, </a:t>
            </a:r>
            <a:r>
              <a:rPr lang="en-US" altLang="en-US" sz="1050" dirty="0" err="1">
                <a:solidFill>
                  <a:srgbClr val="000000"/>
                </a:solidFill>
              </a:rPr>
              <a:t>Sethi</a:t>
            </a:r>
            <a:r>
              <a:rPr lang="en-US" altLang="en-US" sz="1050" dirty="0">
                <a:solidFill>
                  <a:srgbClr val="000000"/>
                </a:solidFill>
              </a:rPr>
              <a:t>*, et al </a:t>
            </a:r>
            <a:r>
              <a:rPr lang="en-US" altLang="en-US" sz="1050" i="1" dirty="0">
                <a:solidFill>
                  <a:srgbClr val="000000"/>
                </a:solidFill>
              </a:rPr>
              <a:t>(‘16)</a:t>
            </a:r>
          </a:p>
        </p:txBody>
      </p:sp>
      <p:sp>
        <p:nvSpPr>
          <p:cNvPr id="30725" name="TextBox 15"/>
          <p:cNvSpPr txBox="1">
            <a:spLocks noChangeArrowheads="1"/>
          </p:cNvSpPr>
          <p:nvPr/>
        </p:nvSpPr>
        <p:spPr bwMode="auto">
          <a:xfrm>
            <a:off x="6430566" y="683419"/>
            <a:ext cx="9679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i="1">
                <a:solidFill>
                  <a:srgbClr val="000000"/>
                </a:solidFill>
              </a:rPr>
              <a:t>PDB: 3PFK</a:t>
            </a:r>
          </a:p>
        </p:txBody>
      </p:sp>
      <p:sp>
        <p:nvSpPr>
          <p:cNvPr id="17" name="Rectangle 16"/>
          <p:cNvSpPr/>
          <p:nvPr/>
        </p:nvSpPr>
        <p:spPr>
          <a:xfrm>
            <a:off x="1131094" y="1638300"/>
            <a:ext cx="2514600" cy="2220516"/>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srgbClr val="FFFFFF"/>
              </a:solidFill>
              <a:latin typeface="Calibri" charset="0"/>
              <a:ea typeface="ＭＳ Ｐゴシック" charset="0"/>
              <a:cs typeface="ＭＳ Ｐゴシック" charset="0"/>
            </a:endParaRPr>
          </a:p>
        </p:txBody>
      </p:sp>
      <p:sp>
        <p:nvSpPr>
          <p:cNvPr id="18" name="Rectangle 17"/>
          <p:cNvSpPr/>
          <p:nvPr/>
        </p:nvSpPr>
        <p:spPr>
          <a:xfrm>
            <a:off x="3605212" y="2799160"/>
            <a:ext cx="2206229" cy="1033463"/>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srgbClr val="FFFFFF"/>
              </a:solidFill>
              <a:latin typeface="Calibri" charset="0"/>
              <a:ea typeface="ＭＳ Ｐゴシック" charset="0"/>
              <a:cs typeface="ＭＳ Ｐゴシック" charset="0"/>
            </a:endParaRPr>
          </a:p>
        </p:txBody>
      </p:sp>
      <p:sp>
        <p:nvSpPr>
          <p:cNvPr id="19" name="Curved Up Arrow 18"/>
          <p:cNvSpPr/>
          <p:nvPr/>
        </p:nvSpPr>
        <p:spPr>
          <a:xfrm>
            <a:off x="4507706" y="2646760"/>
            <a:ext cx="2486025" cy="678656"/>
          </a:xfrm>
          <a:prstGeom prst="curvedUpArrow">
            <a:avLst>
              <a:gd name="adj1" fmla="val 9822"/>
              <a:gd name="adj2" fmla="val 19623"/>
              <a:gd name="adj3" fmla="val 22626"/>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defRPr/>
            </a:pPr>
            <a:endParaRPr lang="en-US" sz="1350">
              <a:solidFill>
                <a:srgbClr val="FFFFFF"/>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853548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6"/>
          <p:cNvSpPr txBox="1">
            <a:spLocks noChangeArrowheads="1"/>
          </p:cNvSpPr>
          <p:nvPr/>
        </p:nvSpPr>
        <p:spPr bwMode="auto">
          <a:xfrm>
            <a:off x="1189435" y="200026"/>
            <a:ext cx="676394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950" b="1">
                <a:solidFill>
                  <a:srgbClr val="000000"/>
                </a:solidFill>
              </a:rPr>
              <a:t>Predicting Allosterically-Important Residues within the Interior </a:t>
            </a:r>
          </a:p>
        </p:txBody>
      </p:sp>
      <p:pic>
        <p:nvPicPr>
          <p:cNvPr id="32770" name="Picture 3" descr="GN_formalism_all.png"/>
          <p:cNvPicPr>
            <a:picLocks noChangeAspect="1"/>
          </p:cNvPicPr>
          <p:nvPr/>
        </p:nvPicPr>
        <p:blipFill>
          <a:blip r:embed="rId3">
            <a:extLst>
              <a:ext uri="{28A0092B-C50C-407E-A947-70E740481C1C}">
                <a14:useLocalDpi xmlns:a14="http://schemas.microsoft.com/office/drawing/2010/main" val="0"/>
              </a:ext>
            </a:extLst>
          </a:blip>
          <a:srcRect l="28583" t="16920" r="28366" b="10857"/>
          <a:stretch>
            <a:fillRect/>
          </a:stretch>
        </p:blipFill>
        <p:spPr bwMode="auto">
          <a:xfrm>
            <a:off x="1251348" y="988219"/>
            <a:ext cx="3202781"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8"/>
          <p:cNvSpPr>
            <a:spLocks noChangeArrowheads="1"/>
          </p:cNvSpPr>
          <p:nvPr/>
        </p:nvSpPr>
        <p:spPr bwMode="auto">
          <a:xfrm>
            <a:off x="1122760" y="4900613"/>
            <a:ext cx="32706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050" dirty="0">
                <a:solidFill>
                  <a:srgbClr val="000000"/>
                </a:solidFill>
              </a:rPr>
              <a:t>Adapted from Clarke*, </a:t>
            </a:r>
            <a:r>
              <a:rPr lang="en-US" altLang="en-US" sz="1050" dirty="0" err="1">
                <a:solidFill>
                  <a:srgbClr val="000000"/>
                </a:solidFill>
              </a:rPr>
              <a:t>Sethi</a:t>
            </a:r>
            <a:r>
              <a:rPr lang="en-US" altLang="en-US" sz="1050" dirty="0">
                <a:solidFill>
                  <a:srgbClr val="000000"/>
                </a:solidFill>
              </a:rPr>
              <a:t>*, et al </a:t>
            </a:r>
            <a:r>
              <a:rPr lang="en-US" altLang="en-US" sz="1050" i="1" dirty="0">
                <a:solidFill>
                  <a:srgbClr val="000000"/>
                </a:solidFill>
              </a:rPr>
              <a:t>(‘16)</a:t>
            </a:r>
          </a:p>
        </p:txBody>
      </p:sp>
    </p:spTree>
    <p:extLst>
      <p:ext uri="{BB962C8B-B14F-4D97-AF65-F5344CB8AC3E}">
        <p14:creationId xmlns:p14="http://schemas.microsoft.com/office/powerpoint/2010/main" val="242770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37210" y="350044"/>
            <a:ext cx="229790" cy="27979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srgbClr val="FFFFFF"/>
              </a:solidFill>
              <a:latin typeface="Calibri" charset="0"/>
              <a:ea typeface="ＭＳ Ｐゴシック" charset="0"/>
              <a:cs typeface="ＭＳ Ｐゴシック" charset="0"/>
            </a:endParaRPr>
          </a:p>
        </p:txBody>
      </p:sp>
      <p:pic>
        <p:nvPicPr>
          <p:cNvPr id="3481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0342" y="1265635"/>
            <a:ext cx="2069306" cy="39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0341" y="1796654"/>
            <a:ext cx="321587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30341" y="2346723"/>
            <a:ext cx="1957388" cy="42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descr="GN_formalism_weighting.png"/>
          <p:cNvPicPr>
            <a:picLocks noChangeAspect="1"/>
          </p:cNvPicPr>
          <p:nvPr/>
        </p:nvPicPr>
        <p:blipFill>
          <a:blip r:embed="rId6">
            <a:extLst>
              <a:ext uri="{28A0092B-C50C-407E-A947-70E740481C1C}">
                <a14:useLocalDpi xmlns:a14="http://schemas.microsoft.com/office/drawing/2010/main" val="0"/>
              </a:ext>
            </a:extLst>
          </a:blip>
          <a:srcRect l="28241" t="16789" r="28156" b="11098"/>
          <a:stretch>
            <a:fillRect/>
          </a:stretch>
        </p:blipFill>
        <p:spPr bwMode="auto">
          <a:xfrm>
            <a:off x="1232298" y="991792"/>
            <a:ext cx="3255169" cy="336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10"/>
          <p:cNvSpPr>
            <a:spLocks noChangeArrowheads="1"/>
          </p:cNvSpPr>
          <p:nvPr/>
        </p:nvSpPr>
        <p:spPr bwMode="auto">
          <a:xfrm>
            <a:off x="1122760" y="4900613"/>
            <a:ext cx="32706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050" dirty="0">
                <a:solidFill>
                  <a:srgbClr val="000000"/>
                </a:solidFill>
              </a:rPr>
              <a:t>Adapted from Clarke*, </a:t>
            </a:r>
            <a:r>
              <a:rPr lang="en-US" altLang="en-US" sz="1050" dirty="0" err="1">
                <a:solidFill>
                  <a:srgbClr val="000000"/>
                </a:solidFill>
              </a:rPr>
              <a:t>Sethi</a:t>
            </a:r>
            <a:r>
              <a:rPr lang="en-US" altLang="en-US" sz="1050" dirty="0">
                <a:solidFill>
                  <a:srgbClr val="000000"/>
                </a:solidFill>
              </a:rPr>
              <a:t>*, et al </a:t>
            </a:r>
            <a:r>
              <a:rPr lang="en-US" altLang="en-US" sz="1050" i="1" dirty="0">
                <a:solidFill>
                  <a:srgbClr val="000000"/>
                </a:solidFill>
              </a:rPr>
              <a:t>(‘16)</a:t>
            </a:r>
          </a:p>
        </p:txBody>
      </p:sp>
      <p:sp>
        <p:nvSpPr>
          <p:cNvPr id="34823" name="TextBox 11"/>
          <p:cNvSpPr txBox="1">
            <a:spLocks noChangeArrowheads="1"/>
          </p:cNvSpPr>
          <p:nvPr/>
        </p:nvSpPr>
        <p:spPr bwMode="auto">
          <a:xfrm>
            <a:off x="1189435" y="200026"/>
            <a:ext cx="676394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950" b="1">
                <a:solidFill>
                  <a:srgbClr val="000000"/>
                </a:solidFill>
              </a:rPr>
              <a:t>Predicting Allosterically-Important Residues within the Interior </a:t>
            </a:r>
          </a:p>
        </p:txBody>
      </p:sp>
    </p:spTree>
    <p:extLst>
      <p:ext uri="{BB962C8B-B14F-4D97-AF65-F5344CB8AC3E}">
        <p14:creationId xmlns:p14="http://schemas.microsoft.com/office/powerpoint/2010/main" val="1484526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0"/>
          <p:cNvSpPr>
            <a:spLocks noChangeArrowheads="1"/>
          </p:cNvSpPr>
          <p:nvPr/>
        </p:nvSpPr>
        <p:spPr bwMode="auto">
          <a:xfrm>
            <a:off x="1122760" y="4900613"/>
            <a:ext cx="32706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050" dirty="0">
                <a:solidFill>
                  <a:srgbClr val="000000"/>
                </a:solidFill>
              </a:rPr>
              <a:t>Adapted from Clarke*, </a:t>
            </a:r>
            <a:r>
              <a:rPr lang="en-US" altLang="en-US" sz="1050" dirty="0" err="1">
                <a:solidFill>
                  <a:srgbClr val="000000"/>
                </a:solidFill>
              </a:rPr>
              <a:t>Sethi</a:t>
            </a:r>
            <a:r>
              <a:rPr lang="en-US" altLang="en-US" sz="1050" dirty="0">
                <a:solidFill>
                  <a:srgbClr val="000000"/>
                </a:solidFill>
              </a:rPr>
              <a:t>*, et al </a:t>
            </a:r>
            <a:r>
              <a:rPr lang="en-US" altLang="en-US" sz="1050" i="1" dirty="0">
                <a:solidFill>
                  <a:srgbClr val="000000"/>
                </a:solidFill>
              </a:rPr>
              <a:t>(‘16)</a:t>
            </a:r>
          </a:p>
        </p:txBody>
      </p:sp>
      <p:pic>
        <p:nvPicPr>
          <p:cNvPr id="36866" name="Picture 8" descr="GN_formalism_crit_res-page-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8960" y="953691"/>
            <a:ext cx="3327797" cy="342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12"/>
          <p:cNvSpPr txBox="1">
            <a:spLocks noChangeArrowheads="1"/>
          </p:cNvSpPr>
          <p:nvPr/>
        </p:nvSpPr>
        <p:spPr bwMode="auto">
          <a:xfrm>
            <a:off x="5810250" y="3719513"/>
            <a:ext cx="9048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i="1">
                <a:solidFill>
                  <a:srgbClr val="000000"/>
                </a:solidFill>
              </a:rPr>
              <a:t>PDB: 1XTT</a:t>
            </a:r>
          </a:p>
        </p:txBody>
      </p:sp>
      <p:sp>
        <p:nvSpPr>
          <p:cNvPr id="36868" name="TextBox 11"/>
          <p:cNvSpPr txBox="1">
            <a:spLocks noChangeArrowheads="1"/>
          </p:cNvSpPr>
          <p:nvPr/>
        </p:nvSpPr>
        <p:spPr bwMode="auto">
          <a:xfrm>
            <a:off x="1189435" y="200026"/>
            <a:ext cx="676394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950" b="1">
                <a:solidFill>
                  <a:srgbClr val="000000"/>
                </a:solidFill>
              </a:rPr>
              <a:t>Predicting Allosterically-Important Residues within the Interior </a:t>
            </a:r>
          </a:p>
        </p:txBody>
      </p:sp>
      <p:pic>
        <p:nvPicPr>
          <p:cNvPr id="36869" name="Picture 2" descr="1xtt_net_blu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0119" y="1270398"/>
            <a:ext cx="3131344" cy="2353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flipV="1">
            <a:off x="2546748" y="1905000"/>
            <a:ext cx="3511153" cy="2130029"/>
          </a:xfrm>
          <a:prstGeom prst="line">
            <a:avLst/>
          </a:prstGeom>
          <a:ln w="63500">
            <a:solidFill>
              <a:srgbClr val="FF0000"/>
            </a:solidFill>
            <a:tailEnd type="triangle" w="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1327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3" name="Group 4"/>
          <p:cNvGrpSpPr>
            <a:grpSpLocks/>
          </p:cNvGrpSpPr>
          <p:nvPr/>
        </p:nvGrpSpPr>
        <p:grpSpPr bwMode="auto">
          <a:xfrm>
            <a:off x="1168004" y="659606"/>
            <a:ext cx="6858000" cy="1858566"/>
            <a:chOff x="1" y="527038"/>
            <a:chExt cx="9144000" cy="2478100"/>
          </a:xfrm>
        </p:grpSpPr>
        <p:pic>
          <p:nvPicPr>
            <p:cNvPr id="3891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527038"/>
              <a:ext cx="9144000" cy="24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3" descr="server_screenshot.png"/>
            <p:cNvPicPr>
              <a:picLocks noChangeAspect="1"/>
            </p:cNvPicPr>
            <p:nvPr/>
          </p:nvPicPr>
          <p:blipFill>
            <a:blip r:embed="rId4">
              <a:extLst>
                <a:ext uri="{28A0092B-C50C-407E-A947-70E740481C1C}">
                  <a14:useLocalDpi xmlns:a14="http://schemas.microsoft.com/office/drawing/2010/main" val="0"/>
                </a:ext>
              </a:extLst>
            </a:blip>
            <a:srcRect l="4498" t="16718" r="17169" b="45000"/>
            <a:stretch>
              <a:fillRect/>
            </a:stretch>
          </p:blipFill>
          <p:spPr bwMode="auto">
            <a:xfrm>
              <a:off x="538481" y="1601011"/>
              <a:ext cx="4231096" cy="129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914" name="Rectangle 10"/>
          <p:cNvSpPr>
            <a:spLocks noChangeArrowheads="1"/>
          </p:cNvSpPr>
          <p:nvPr/>
        </p:nvSpPr>
        <p:spPr bwMode="auto">
          <a:xfrm>
            <a:off x="1122760" y="4900613"/>
            <a:ext cx="32706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050" dirty="0">
                <a:solidFill>
                  <a:srgbClr val="000000"/>
                </a:solidFill>
              </a:rPr>
              <a:t>Adapted from Clarke*, </a:t>
            </a:r>
            <a:r>
              <a:rPr lang="en-US" altLang="en-US" sz="1050" dirty="0" err="1">
                <a:solidFill>
                  <a:srgbClr val="000000"/>
                </a:solidFill>
              </a:rPr>
              <a:t>Sethi</a:t>
            </a:r>
            <a:r>
              <a:rPr lang="en-US" altLang="en-US" sz="1050" dirty="0">
                <a:solidFill>
                  <a:srgbClr val="000000"/>
                </a:solidFill>
              </a:rPr>
              <a:t>*, et al </a:t>
            </a:r>
            <a:r>
              <a:rPr lang="en-US" altLang="en-US" sz="1050" i="1" dirty="0">
                <a:solidFill>
                  <a:srgbClr val="000000"/>
                </a:solidFill>
              </a:rPr>
              <a:t>(‘16)</a:t>
            </a:r>
          </a:p>
        </p:txBody>
      </p:sp>
      <p:sp>
        <p:nvSpPr>
          <p:cNvPr id="38915" name="TextBox 11"/>
          <p:cNvSpPr txBox="1">
            <a:spLocks noChangeArrowheads="1"/>
          </p:cNvSpPr>
          <p:nvPr/>
        </p:nvSpPr>
        <p:spPr bwMode="auto">
          <a:xfrm>
            <a:off x="1189435" y="-51197"/>
            <a:ext cx="676394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2100" b="1">
                <a:solidFill>
                  <a:srgbClr val="000000"/>
                </a:solidFill>
              </a:rPr>
              <a:t>STRESS Server Architecture: Highlights</a:t>
            </a:r>
          </a:p>
          <a:p>
            <a:pPr algn="ctr" eaLnBrk="1" hangingPunct="1"/>
            <a:r>
              <a:rPr lang="en-US" altLang="en-US" sz="1800" b="1">
                <a:solidFill>
                  <a:srgbClr val="000000"/>
                </a:solidFill>
              </a:rPr>
              <a:t>stress.molmovdb.org</a:t>
            </a:r>
          </a:p>
        </p:txBody>
      </p:sp>
      <p:sp>
        <p:nvSpPr>
          <p:cNvPr id="38916" name="Rectangle 12"/>
          <p:cNvSpPr>
            <a:spLocks noChangeArrowheads="1"/>
          </p:cNvSpPr>
          <p:nvPr/>
        </p:nvSpPr>
        <p:spPr bwMode="auto">
          <a:xfrm>
            <a:off x="1612107" y="2836069"/>
            <a:ext cx="583168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buFontTx/>
              <a:buChar char="•"/>
            </a:pPr>
            <a:r>
              <a:rPr lang="en-US" altLang="en-US" sz="1350">
                <a:solidFill>
                  <a:srgbClr val="000000"/>
                </a:solidFill>
              </a:rPr>
              <a:t>A light front-end server handles incoming requests, and powerful back-end servers perform calculations. </a:t>
            </a:r>
          </a:p>
          <a:p>
            <a:pPr eaLnBrk="1" hangingPunct="1">
              <a:buFontTx/>
              <a:buChar char="•"/>
            </a:pPr>
            <a:endParaRPr lang="en-US" altLang="en-US" sz="1350">
              <a:solidFill>
                <a:srgbClr val="000000"/>
              </a:solidFill>
            </a:endParaRPr>
          </a:p>
          <a:p>
            <a:pPr eaLnBrk="1" hangingPunct="1">
              <a:buFontTx/>
              <a:buChar char="•"/>
            </a:pPr>
            <a:r>
              <a:rPr lang="en-US" altLang="en-US" sz="1350">
                <a:solidFill>
                  <a:srgbClr val="000000"/>
                </a:solidFill>
              </a:rPr>
              <a:t>Auto Scaling adjusts the number of back-end servers as needed. </a:t>
            </a:r>
          </a:p>
          <a:p>
            <a:pPr eaLnBrk="1" hangingPunct="1">
              <a:buFontTx/>
              <a:buChar char="•"/>
            </a:pPr>
            <a:endParaRPr lang="en-US" altLang="en-US" sz="1350">
              <a:solidFill>
                <a:srgbClr val="000000"/>
              </a:solidFill>
            </a:endParaRPr>
          </a:p>
          <a:p>
            <a:pPr eaLnBrk="1" hangingPunct="1">
              <a:buFontTx/>
              <a:buChar char="•"/>
            </a:pPr>
            <a:r>
              <a:rPr lang="en-US" altLang="en-US" sz="1350">
                <a:solidFill>
                  <a:srgbClr val="000000"/>
                </a:solidFill>
              </a:rPr>
              <a:t>A typical structure takes ~30 minutes on a E5-2660 v3 (2.60GHz) core.</a:t>
            </a:r>
          </a:p>
          <a:p>
            <a:pPr eaLnBrk="1" hangingPunct="1">
              <a:buFontTx/>
              <a:buChar char="•"/>
            </a:pPr>
            <a:endParaRPr lang="en-US" altLang="en-US" sz="1350">
              <a:solidFill>
                <a:srgbClr val="000000"/>
              </a:solidFill>
            </a:endParaRPr>
          </a:p>
          <a:p>
            <a:pPr eaLnBrk="1" hangingPunct="1">
              <a:buFontTx/>
              <a:buChar char="•"/>
            </a:pPr>
            <a:r>
              <a:rPr lang="en-US" altLang="en-US" sz="1350">
                <a:solidFill>
                  <a:srgbClr val="000000"/>
                </a:solidFill>
              </a:rPr>
              <a:t>Input &amp; output (i.e., predicted allosteric residues) are stored in S3 buckets.</a:t>
            </a:r>
          </a:p>
        </p:txBody>
      </p:sp>
    </p:spTree>
    <p:extLst>
      <p:ext uri="{BB962C8B-B14F-4D97-AF65-F5344CB8AC3E}">
        <p14:creationId xmlns:p14="http://schemas.microsoft.com/office/powerpoint/2010/main" val="874581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5" descr="thous_gen_i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6660" y="1403748"/>
            <a:ext cx="1650206" cy="2825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4" descr="thous_gen_surf.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8863" y="1479947"/>
            <a:ext cx="1645444" cy="276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13"/>
          <p:cNvSpPr>
            <a:spLocks noChangeArrowheads="1"/>
          </p:cNvSpPr>
          <p:nvPr/>
        </p:nvSpPr>
        <p:spPr bwMode="auto">
          <a:xfrm>
            <a:off x="1143000" y="230982"/>
            <a:ext cx="685800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650" b="1" i="1">
                <a:solidFill>
                  <a:srgbClr val="000000"/>
                </a:solidFill>
              </a:rPr>
              <a:t>1000 Genomes</a:t>
            </a:r>
          </a:p>
        </p:txBody>
      </p:sp>
      <p:sp>
        <p:nvSpPr>
          <p:cNvPr id="40964" name="Rectangle 19"/>
          <p:cNvSpPr>
            <a:spLocks noChangeArrowheads="1"/>
          </p:cNvSpPr>
          <p:nvPr/>
        </p:nvSpPr>
        <p:spPr bwMode="auto">
          <a:xfrm>
            <a:off x="2837116" y="4231482"/>
            <a:ext cx="6944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200">
                <a:solidFill>
                  <a:srgbClr val="000000"/>
                </a:solidFill>
              </a:rPr>
              <a:t>p=0.309</a:t>
            </a:r>
          </a:p>
        </p:txBody>
      </p:sp>
      <p:sp>
        <p:nvSpPr>
          <p:cNvPr id="40965" name="Rectangle 26"/>
          <p:cNvSpPr>
            <a:spLocks noChangeArrowheads="1"/>
          </p:cNvSpPr>
          <p:nvPr/>
        </p:nvSpPr>
        <p:spPr bwMode="auto">
          <a:xfrm>
            <a:off x="6096438" y="4231482"/>
            <a:ext cx="9028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200" b="1">
                <a:solidFill>
                  <a:srgbClr val="000000"/>
                </a:solidFill>
              </a:rPr>
              <a:t>p=1.80e-05</a:t>
            </a:r>
          </a:p>
        </p:txBody>
      </p:sp>
      <p:sp>
        <p:nvSpPr>
          <p:cNvPr id="40966" name="Rectangle 28"/>
          <p:cNvSpPr>
            <a:spLocks noChangeArrowheads="1"/>
          </p:cNvSpPr>
          <p:nvPr/>
        </p:nvSpPr>
        <p:spPr bwMode="auto">
          <a:xfrm>
            <a:off x="1162050" y="-42863"/>
            <a:ext cx="685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800" b="1">
                <a:solidFill>
                  <a:srgbClr val="000000"/>
                </a:solidFill>
              </a:rPr>
              <a:t>Intra-species conservation of predicted allosteric residues</a:t>
            </a:r>
          </a:p>
        </p:txBody>
      </p:sp>
      <p:pic>
        <p:nvPicPr>
          <p:cNvPr id="40967" name="Picture 29"/>
          <p:cNvPicPr>
            <a:picLocks noChangeAspect="1"/>
          </p:cNvPicPr>
          <p:nvPr/>
        </p:nvPicPr>
        <p:blipFill>
          <a:blip r:embed="rId5">
            <a:extLst>
              <a:ext uri="{28A0092B-C50C-407E-A947-70E740481C1C}">
                <a14:useLocalDpi xmlns:a14="http://schemas.microsoft.com/office/drawing/2010/main" val="0"/>
              </a:ext>
            </a:extLst>
          </a:blip>
          <a:srcRect l="6929" r="53769" b="91470"/>
          <a:stretch>
            <a:fillRect/>
          </a:stretch>
        </p:blipFill>
        <p:spPr bwMode="auto">
          <a:xfrm>
            <a:off x="4033838" y="2680097"/>
            <a:ext cx="1308497" cy="52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Rectangle 33"/>
          <p:cNvSpPr>
            <a:spLocks noChangeArrowheads="1"/>
          </p:cNvSpPr>
          <p:nvPr/>
        </p:nvSpPr>
        <p:spPr bwMode="auto">
          <a:xfrm>
            <a:off x="2305051" y="1019175"/>
            <a:ext cx="83869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50" b="1" i="1" u="sng">
                <a:solidFill>
                  <a:srgbClr val="000000"/>
                </a:solidFill>
              </a:rPr>
              <a:t>Surface</a:t>
            </a:r>
            <a:endParaRPr lang="en-US" altLang="en-US" sz="1650">
              <a:solidFill>
                <a:srgbClr val="000000"/>
              </a:solidFill>
            </a:endParaRPr>
          </a:p>
        </p:txBody>
      </p:sp>
      <p:sp>
        <p:nvSpPr>
          <p:cNvPr id="40969" name="Rectangle 34"/>
          <p:cNvSpPr>
            <a:spLocks noChangeArrowheads="1"/>
          </p:cNvSpPr>
          <p:nvPr/>
        </p:nvSpPr>
        <p:spPr bwMode="auto">
          <a:xfrm>
            <a:off x="5832873" y="1019175"/>
            <a:ext cx="84189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50" b="1" i="1" u="sng">
                <a:solidFill>
                  <a:srgbClr val="000000"/>
                </a:solidFill>
              </a:rPr>
              <a:t>Interior</a:t>
            </a:r>
            <a:endParaRPr lang="en-US" altLang="en-US" sz="1650">
              <a:solidFill>
                <a:srgbClr val="000000"/>
              </a:solidFill>
            </a:endParaRPr>
          </a:p>
        </p:txBody>
      </p:sp>
      <p:pic>
        <p:nvPicPr>
          <p:cNvPr id="40970" name="Picture 20" descr="conservation_logos.png"/>
          <p:cNvPicPr>
            <a:picLocks noChangeAspect="1"/>
          </p:cNvPicPr>
          <p:nvPr/>
        </p:nvPicPr>
        <p:blipFill>
          <a:blip r:embed="rId6">
            <a:extLst>
              <a:ext uri="{28A0092B-C50C-407E-A947-70E740481C1C}">
                <a14:useLocalDpi xmlns:a14="http://schemas.microsoft.com/office/drawing/2010/main" val="0"/>
              </a:ext>
            </a:extLst>
          </a:blip>
          <a:srcRect l="50839" t="38261" r="2010" b="26364"/>
          <a:stretch>
            <a:fillRect/>
          </a:stretch>
        </p:blipFill>
        <p:spPr bwMode="auto">
          <a:xfrm>
            <a:off x="3975498" y="597694"/>
            <a:ext cx="1153715" cy="5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3" descr="inter.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80347" y="1385887"/>
            <a:ext cx="932259" cy="110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1526447" y="2636086"/>
            <a:ext cx="1655417" cy="276999"/>
          </a:xfrm>
          <a:prstGeom prst="rect">
            <a:avLst/>
          </a:prstGeom>
          <a:noFill/>
          <a:scene3d>
            <a:camera prst="orthographicFront">
              <a:rot lat="0" lon="0" rev="5400000"/>
            </a:camera>
            <a:lightRig rig="threePt" dir="t"/>
          </a:scene3d>
        </p:spPr>
        <p:txBody>
          <a:bodyPr>
            <a:spAutoFit/>
          </a:bodyPr>
          <a:lstStyle/>
          <a:p>
            <a:pPr algn="ctr" defTabSz="342900">
              <a:defRPr/>
            </a:pPr>
            <a:r>
              <a:rPr lang="en-US" sz="1200" dirty="0">
                <a:solidFill>
                  <a:prstClr val="black"/>
                </a:solidFill>
                <a:latin typeface="Calibri"/>
                <a:ea typeface="ＭＳ Ｐゴシック" charset="0"/>
                <a:cs typeface="ＭＳ Ｐゴシック" charset="0"/>
              </a:rPr>
              <a:t>Derived Allele Freq.</a:t>
            </a:r>
          </a:p>
        </p:txBody>
      </p:sp>
      <p:sp>
        <p:nvSpPr>
          <p:cNvPr id="31" name="TextBox 30"/>
          <p:cNvSpPr txBox="1"/>
          <p:nvPr/>
        </p:nvSpPr>
        <p:spPr>
          <a:xfrm>
            <a:off x="4879246" y="2631324"/>
            <a:ext cx="1655417" cy="276999"/>
          </a:xfrm>
          <a:prstGeom prst="rect">
            <a:avLst/>
          </a:prstGeom>
          <a:noFill/>
          <a:scene3d>
            <a:camera prst="orthographicFront">
              <a:rot lat="0" lon="0" rev="5400000"/>
            </a:camera>
            <a:lightRig rig="threePt" dir="t"/>
          </a:scene3d>
        </p:spPr>
        <p:txBody>
          <a:bodyPr>
            <a:spAutoFit/>
          </a:bodyPr>
          <a:lstStyle/>
          <a:p>
            <a:pPr algn="ctr" defTabSz="342900">
              <a:defRPr/>
            </a:pPr>
            <a:r>
              <a:rPr lang="en-US" sz="1200" dirty="0">
                <a:solidFill>
                  <a:prstClr val="black"/>
                </a:solidFill>
                <a:latin typeface="Calibri"/>
                <a:ea typeface="ＭＳ Ｐゴシック" charset="0"/>
                <a:cs typeface="ＭＳ Ｐゴシック" charset="0"/>
              </a:rPr>
              <a:t>Derived Allele Freq.</a:t>
            </a:r>
          </a:p>
        </p:txBody>
      </p:sp>
      <p:sp>
        <p:nvSpPr>
          <p:cNvPr id="40974" name="Rectangle 31"/>
          <p:cNvSpPr>
            <a:spLocks noChangeArrowheads="1"/>
          </p:cNvSpPr>
          <p:nvPr/>
        </p:nvSpPr>
        <p:spPr bwMode="auto">
          <a:xfrm>
            <a:off x="1122760" y="4900613"/>
            <a:ext cx="32706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050" dirty="0">
                <a:solidFill>
                  <a:srgbClr val="000000"/>
                </a:solidFill>
              </a:rPr>
              <a:t>Adapted from Clarke*, </a:t>
            </a:r>
            <a:r>
              <a:rPr lang="en-US" altLang="en-US" sz="1050" dirty="0" err="1">
                <a:solidFill>
                  <a:srgbClr val="000000"/>
                </a:solidFill>
              </a:rPr>
              <a:t>Sethi</a:t>
            </a:r>
            <a:r>
              <a:rPr lang="en-US" altLang="en-US" sz="1050" dirty="0">
                <a:solidFill>
                  <a:srgbClr val="000000"/>
                </a:solidFill>
              </a:rPr>
              <a:t>*, et al </a:t>
            </a:r>
            <a:r>
              <a:rPr lang="en-US" altLang="en-US" sz="1050" i="1" dirty="0">
                <a:solidFill>
                  <a:srgbClr val="000000"/>
                </a:solidFill>
              </a:rPr>
              <a:t>(‘16)</a:t>
            </a:r>
          </a:p>
        </p:txBody>
      </p:sp>
      <p:pic>
        <p:nvPicPr>
          <p:cNvPr id="40975" name="Picture 27" descr="3pfk_img.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14438" y="1402556"/>
            <a:ext cx="885825" cy="109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79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5" descr="exac_i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5019" y="1397794"/>
            <a:ext cx="1212056"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4" descr="exac_surf.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27697" y="1481138"/>
            <a:ext cx="1179909" cy="278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13"/>
          <p:cNvSpPr>
            <a:spLocks noChangeArrowheads="1"/>
          </p:cNvSpPr>
          <p:nvPr/>
        </p:nvSpPr>
        <p:spPr bwMode="auto">
          <a:xfrm>
            <a:off x="1143000" y="230982"/>
            <a:ext cx="685800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650" b="1" i="1">
                <a:solidFill>
                  <a:srgbClr val="000000"/>
                </a:solidFill>
              </a:rPr>
              <a:t>ExAC</a:t>
            </a:r>
          </a:p>
        </p:txBody>
      </p:sp>
      <p:sp>
        <p:nvSpPr>
          <p:cNvPr id="43012" name="Rectangle 19"/>
          <p:cNvSpPr>
            <a:spLocks noChangeArrowheads="1"/>
          </p:cNvSpPr>
          <p:nvPr/>
        </p:nvSpPr>
        <p:spPr bwMode="auto">
          <a:xfrm>
            <a:off x="2858691" y="4231482"/>
            <a:ext cx="8242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b="1">
                <a:solidFill>
                  <a:srgbClr val="000000"/>
                </a:solidFill>
              </a:rPr>
              <a:t>p=1.49e-3</a:t>
            </a:r>
          </a:p>
        </p:txBody>
      </p:sp>
      <p:sp>
        <p:nvSpPr>
          <p:cNvPr id="43013" name="Rectangle 26"/>
          <p:cNvSpPr>
            <a:spLocks noChangeArrowheads="1"/>
          </p:cNvSpPr>
          <p:nvPr/>
        </p:nvSpPr>
        <p:spPr bwMode="auto">
          <a:xfrm>
            <a:off x="6123385" y="4231482"/>
            <a:ext cx="9028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b="1">
                <a:solidFill>
                  <a:srgbClr val="000000"/>
                </a:solidFill>
              </a:rPr>
              <a:t>p=7.98e-09</a:t>
            </a:r>
          </a:p>
        </p:txBody>
      </p:sp>
      <p:sp>
        <p:nvSpPr>
          <p:cNvPr id="43014" name="Rectangle 28"/>
          <p:cNvSpPr>
            <a:spLocks noChangeArrowheads="1"/>
          </p:cNvSpPr>
          <p:nvPr/>
        </p:nvSpPr>
        <p:spPr bwMode="auto">
          <a:xfrm>
            <a:off x="1162050" y="-42863"/>
            <a:ext cx="685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800" b="1">
                <a:solidFill>
                  <a:srgbClr val="000000"/>
                </a:solidFill>
              </a:rPr>
              <a:t>Intra-species conservation of predicted allosteric residues</a:t>
            </a:r>
          </a:p>
        </p:txBody>
      </p:sp>
      <p:pic>
        <p:nvPicPr>
          <p:cNvPr id="43015" name="Picture 29"/>
          <p:cNvPicPr>
            <a:picLocks noChangeAspect="1"/>
          </p:cNvPicPr>
          <p:nvPr/>
        </p:nvPicPr>
        <p:blipFill>
          <a:blip r:embed="rId5">
            <a:extLst>
              <a:ext uri="{28A0092B-C50C-407E-A947-70E740481C1C}">
                <a14:useLocalDpi xmlns:a14="http://schemas.microsoft.com/office/drawing/2010/main" val="0"/>
              </a:ext>
            </a:extLst>
          </a:blip>
          <a:srcRect l="6929" r="53769" b="91470"/>
          <a:stretch>
            <a:fillRect/>
          </a:stretch>
        </p:blipFill>
        <p:spPr bwMode="auto">
          <a:xfrm>
            <a:off x="4033838" y="2680097"/>
            <a:ext cx="1308497" cy="52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Rectangle 33"/>
          <p:cNvSpPr>
            <a:spLocks noChangeArrowheads="1"/>
          </p:cNvSpPr>
          <p:nvPr/>
        </p:nvSpPr>
        <p:spPr bwMode="auto">
          <a:xfrm>
            <a:off x="2305051" y="1019175"/>
            <a:ext cx="83869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50" b="1" i="1" u="sng">
                <a:solidFill>
                  <a:srgbClr val="000000"/>
                </a:solidFill>
              </a:rPr>
              <a:t>Surface</a:t>
            </a:r>
            <a:endParaRPr lang="en-US" altLang="en-US" sz="1650">
              <a:solidFill>
                <a:srgbClr val="000000"/>
              </a:solidFill>
            </a:endParaRPr>
          </a:p>
        </p:txBody>
      </p:sp>
      <p:sp>
        <p:nvSpPr>
          <p:cNvPr id="43017" name="Rectangle 34"/>
          <p:cNvSpPr>
            <a:spLocks noChangeArrowheads="1"/>
          </p:cNvSpPr>
          <p:nvPr/>
        </p:nvSpPr>
        <p:spPr bwMode="auto">
          <a:xfrm>
            <a:off x="5832873" y="1019175"/>
            <a:ext cx="84189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50" b="1" i="1" u="sng">
                <a:solidFill>
                  <a:srgbClr val="000000"/>
                </a:solidFill>
              </a:rPr>
              <a:t>Interior</a:t>
            </a:r>
            <a:endParaRPr lang="en-US" altLang="en-US" sz="1650">
              <a:solidFill>
                <a:srgbClr val="000000"/>
              </a:solidFill>
            </a:endParaRPr>
          </a:p>
        </p:txBody>
      </p:sp>
      <p:pic>
        <p:nvPicPr>
          <p:cNvPr id="43018" name="Picture 20" descr="conservation_logos.png"/>
          <p:cNvPicPr>
            <a:picLocks noChangeAspect="1"/>
          </p:cNvPicPr>
          <p:nvPr/>
        </p:nvPicPr>
        <p:blipFill>
          <a:blip r:embed="rId6">
            <a:extLst>
              <a:ext uri="{28A0092B-C50C-407E-A947-70E740481C1C}">
                <a14:useLocalDpi xmlns:a14="http://schemas.microsoft.com/office/drawing/2010/main" val="0"/>
              </a:ext>
            </a:extLst>
          </a:blip>
          <a:srcRect l="50839" t="38261" r="2010" b="26364"/>
          <a:stretch>
            <a:fillRect/>
          </a:stretch>
        </p:blipFill>
        <p:spPr bwMode="auto">
          <a:xfrm>
            <a:off x="3975498" y="597694"/>
            <a:ext cx="1153715" cy="5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3" descr="inter.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80347" y="1385887"/>
            <a:ext cx="932259" cy="110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p:cNvSpPr txBox="1"/>
          <p:nvPr/>
        </p:nvSpPr>
        <p:spPr>
          <a:xfrm>
            <a:off x="1526447" y="2636086"/>
            <a:ext cx="1655417" cy="276999"/>
          </a:xfrm>
          <a:prstGeom prst="rect">
            <a:avLst/>
          </a:prstGeom>
          <a:noFill/>
          <a:scene3d>
            <a:camera prst="orthographicFront">
              <a:rot lat="0" lon="0" rev="5400000"/>
            </a:camera>
            <a:lightRig rig="threePt" dir="t"/>
          </a:scene3d>
        </p:spPr>
        <p:txBody>
          <a:bodyPr>
            <a:spAutoFit/>
          </a:bodyPr>
          <a:lstStyle/>
          <a:p>
            <a:pPr algn="ctr" defTabSz="342900">
              <a:defRPr/>
            </a:pPr>
            <a:r>
              <a:rPr lang="en-US" sz="1200" dirty="0">
                <a:solidFill>
                  <a:prstClr val="black"/>
                </a:solidFill>
                <a:latin typeface="Calibri"/>
                <a:ea typeface="ＭＳ Ｐゴシック" charset="0"/>
                <a:cs typeface="ＭＳ Ｐゴシック" charset="0"/>
              </a:rPr>
              <a:t>Minor Allele Freq.</a:t>
            </a:r>
          </a:p>
        </p:txBody>
      </p:sp>
      <p:sp>
        <p:nvSpPr>
          <p:cNvPr id="37" name="TextBox 36"/>
          <p:cNvSpPr txBox="1"/>
          <p:nvPr/>
        </p:nvSpPr>
        <p:spPr>
          <a:xfrm>
            <a:off x="4879246" y="2631324"/>
            <a:ext cx="1655417" cy="276999"/>
          </a:xfrm>
          <a:prstGeom prst="rect">
            <a:avLst/>
          </a:prstGeom>
          <a:noFill/>
          <a:scene3d>
            <a:camera prst="orthographicFront">
              <a:rot lat="0" lon="0" rev="5400000"/>
            </a:camera>
            <a:lightRig rig="threePt" dir="t"/>
          </a:scene3d>
        </p:spPr>
        <p:txBody>
          <a:bodyPr>
            <a:spAutoFit/>
          </a:bodyPr>
          <a:lstStyle/>
          <a:p>
            <a:pPr algn="ctr" defTabSz="342900">
              <a:defRPr/>
            </a:pPr>
            <a:r>
              <a:rPr lang="en-US" sz="1200" dirty="0">
                <a:solidFill>
                  <a:prstClr val="black"/>
                </a:solidFill>
                <a:latin typeface="Calibri"/>
                <a:ea typeface="ＭＳ Ｐゴシック" charset="0"/>
                <a:cs typeface="ＭＳ Ｐゴシック" charset="0"/>
              </a:rPr>
              <a:t>Minor Allele Freq.</a:t>
            </a:r>
          </a:p>
        </p:txBody>
      </p:sp>
      <p:sp>
        <p:nvSpPr>
          <p:cNvPr id="43022" name="Rectangle 37"/>
          <p:cNvSpPr>
            <a:spLocks noChangeArrowheads="1"/>
          </p:cNvSpPr>
          <p:nvPr/>
        </p:nvSpPr>
        <p:spPr bwMode="auto">
          <a:xfrm>
            <a:off x="1122760" y="4900613"/>
            <a:ext cx="32706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050" dirty="0">
                <a:solidFill>
                  <a:srgbClr val="000000"/>
                </a:solidFill>
              </a:rPr>
              <a:t>Adapted from Clarke*, </a:t>
            </a:r>
            <a:r>
              <a:rPr lang="en-US" altLang="en-US" sz="1050" dirty="0" err="1">
                <a:solidFill>
                  <a:srgbClr val="000000"/>
                </a:solidFill>
              </a:rPr>
              <a:t>Sethi</a:t>
            </a:r>
            <a:r>
              <a:rPr lang="en-US" altLang="en-US" sz="1050" dirty="0">
                <a:solidFill>
                  <a:srgbClr val="000000"/>
                </a:solidFill>
              </a:rPr>
              <a:t>*, et al </a:t>
            </a:r>
            <a:r>
              <a:rPr lang="en-US" altLang="en-US" sz="1050" i="1" dirty="0">
                <a:solidFill>
                  <a:srgbClr val="000000"/>
                </a:solidFill>
              </a:rPr>
              <a:t>(‘16)</a:t>
            </a:r>
          </a:p>
        </p:txBody>
      </p:sp>
      <p:pic>
        <p:nvPicPr>
          <p:cNvPr id="43023" name="Picture 21" descr="3pfk_img.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14438" y="1402556"/>
            <a:ext cx="885825" cy="109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8446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2"/>
          <p:cNvSpPr>
            <a:spLocks noGrp="1"/>
          </p:cNvSpPr>
          <p:nvPr>
            <p:ph type="sldNum" sz="quarter" idx="4294967295"/>
          </p:nvPr>
        </p:nvSpPr>
        <p:spPr bwMode="auto">
          <a:xfrm>
            <a:off x="6400800" y="4767263"/>
            <a:ext cx="16002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Calibri" charset="0"/>
                <a:ea typeface="ＭＳ Ｐゴシック" charset="-128"/>
              </a:defRPr>
            </a:lvl1pPr>
            <a:lvl2pPr marL="557213" indent="-214313">
              <a:defRPr sz="1800">
                <a:solidFill>
                  <a:schemeClr val="tx1"/>
                </a:solidFill>
                <a:latin typeface="Calibri" charset="0"/>
                <a:ea typeface="ＭＳ Ｐゴシック" charset="-128"/>
              </a:defRPr>
            </a:lvl2pPr>
            <a:lvl3pPr marL="857250" indent="-171450">
              <a:defRPr sz="1800">
                <a:solidFill>
                  <a:schemeClr val="tx1"/>
                </a:solidFill>
                <a:latin typeface="Calibri" charset="0"/>
                <a:ea typeface="ＭＳ Ｐゴシック" charset="-128"/>
              </a:defRPr>
            </a:lvl3pPr>
            <a:lvl4pPr marL="1200150" indent="-171450">
              <a:defRPr sz="1800">
                <a:solidFill>
                  <a:schemeClr val="tx1"/>
                </a:solidFill>
                <a:latin typeface="Calibri" charset="0"/>
                <a:ea typeface="ＭＳ Ｐゴシック" charset="-128"/>
              </a:defRPr>
            </a:lvl4pPr>
            <a:lvl5pPr marL="1543050" indent="-171450">
              <a:defRPr sz="1800">
                <a:solidFill>
                  <a:schemeClr val="tx1"/>
                </a:solidFill>
                <a:latin typeface="Calibri" charset="0"/>
                <a:ea typeface="ＭＳ Ｐゴシック" charset="-128"/>
              </a:defRPr>
            </a:lvl5pPr>
            <a:lvl6pPr marL="1885950" indent="-171450" defTabSz="341710" eaLnBrk="0" fontAlgn="base" hangingPunct="0">
              <a:spcBef>
                <a:spcPct val="0"/>
              </a:spcBef>
              <a:spcAft>
                <a:spcPct val="0"/>
              </a:spcAft>
              <a:defRPr sz="1800">
                <a:solidFill>
                  <a:schemeClr val="tx1"/>
                </a:solidFill>
                <a:latin typeface="Calibri" charset="0"/>
                <a:ea typeface="ＭＳ Ｐゴシック" charset="-128"/>
              </a:defRPr>
            </a:lvl6pPr>
            <a:lvl7pPr marL="2228850" indent="-171450" defTabSz="341710" eaLnBrk="0" fontAlgn="base" hangingPunct="0">
              <a:spcBef>
                <a:spcPct val="0"/>
              </a:spcBef>
              <a:spcAft>
                <a:spcPct val="0"/>
              </a:spcAft>
              <a:defRPr sz="1800">
                <a:solidFill>
                  <a:schemeClr val="tx1"/>
                </a:solidFill>
                <a:latin typeface="Calibri" charset="0"/>
                <a:ea typeface="ＭＳ Ｐゴシック" charset="-128"/>
              </a:defRPr>
            </a:lvl7pPr>
            <a:lvl8pPr marL="2571750" indent="-171450" defTabSz="341710" eaLnBrk="0" fontAlgn="base" hangingPunct="0">
              <a:spcBef>
                <a:spcPct val="0"/>
              </a:spcBef>
              <a:spcAft>
                <a:spcPct val="0"/>
              </a:spcAft>
              <a:defRPr sz="1800">
                <a:solidFill>
                  <a:schemeClr val="tx1"/>
                </a:solidFill>
                <a:latin typeface="Calibri" charset="0"/>
                <a:ea typeface="ＭＳ Ｐゴシック" charset="-128"/>
              </a:defRPr>
            </a:lvl8pPr>
            <a:lvl9pPr marL="2914650" indent="-171450" defTabSz="341710" eaLnBrk="0" fontAlgn="base" hangingPunct="0">
              <a:spcBef>
                <a:spcPct val="0"/>
              </a:spcBef>
              <a:spcAft>
                <a:spcPct val="0"/>
              </a:spcAft>
              <a:defRPr sz="1800">
                <a:solidFill>
                  <a:schemeClr val="tx1"/>
                </a:solidFill>
                <a:latin typeface="Calibri" charset="0"/>
                <a:ea typeface="ＭＳ Ｐゴシック" charset="-128"/>
              </a:defRPr>
            </a:lvl9pPr>
          </a:lstStyle>
          <a:p>
            <a:pPr eaLnBrk="1" hangingPunct="1"/>
            <a:fld id="{E2943D66-BE7F-4D42-A90F-FE33B7734287}" type="slidenum">
              <a:rPr lang="en-US" altLang="en-US" sz="900">
                <a:solidFill>
                  <a:srgbClr val="898989"/>
                </a:solidFill>
              </a:rPr>
              <a:pPr eaLnBrk="1" hangingPunct="1"/>
              <a:t>18</a:t>
            </a:fld>
            <a:endParaRPr lang="en-US" altLang="en-US" sz="900">
              <a:solidFill>
                <a:srgbClr val="898989"/>
              </a:solidFill>
            </a:endParaRPr>
          </a:p>
        </p:txBody>
      </p:sp>
      <p:pic>
        <p:nvPicPr>
          <p:cNvPr id="45058" name="Picture 4" descr="rare_common_intro_4-page-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3"/>
          <p:cNvSpPr txBox="1">
            <a:spLocks noChangeArrowheads="1"/>
          </p:cNvSpPr>
          <p:nvPr/>
        </p:nvSpPr>
        <p:spPr bwMode="auto">
          <a:xfrm>
            <a:off x="1931194" y="4889898"/>
            <a:ext cx="16706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7F7F7F"/>
                </a:solidFill>
              </a:rPr>
              <a:t>[Sethi et al. COSB (</a:t>
            </a:r>
            <a:r>
              <a:rPr lang="fr-FR" altLang="en-US" sz="1200">
                <a:solidFill>
                  <a:srgbClr val="7F7F7F"/>
                </a:solidFill>
              </a:rPr>
              <a:t>’</a:t>
            </a:r>
            <a:r>
              <a:rPr lang="en-US" altLang="ja-JP" sz="1200">
                <a:solidFill>
                  <a:srgbClr val="7F7F7F"/>
                </a:solidFill>
              </a:rPr>
              <a:t>15)] </a:t>
            </a:r>
            <a:endParaRPr lang="en-US" altLang="en-US" sz="1200">
              <a:solidFill>
                <a:srgbClr val="7F7F7F"/>
              </a:solidFill>
            </a:endParaRPr>
          </a:p>
        </p:txBody>
      </p:sp>
    </p:spTree>
    <p:extLst>
      <p:ext uri="{BB962C8B-B14F-4D97-AF65-F5344CB8AC3E}">
        <p14:creationId xmlns:p14="http://schemas.microsoft.com/office/powerpoint/2010/main" val="732264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2"/>
          <p:cNvSpPr>
            <a:spLocks noGrp="1"/>
          </p:cNvSpPr>
          <p:nvPr>
            <p:ph type="sldNum" sz="quarter" idx="4294967295"/>
          </p:nvPr>
        </p:nvSpPr>
        <p:spPr bwMode="auto">
          <a:xfrm>
            <a:off x="6400800" y="4767263"/>
            <a:ext cx="16002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Calibri" charset="0"/>
                <a:ea typeface="ＭＳ Ｐゴシック" charset="-128"/>
              </a:defRPr>
            </a:lvl1pPr>
            <a:lvl2pPr marL="557213" indent="-214313">
              <a:defRPr sz="1800">
                <a:solidFill>
                  <a:schemeClr val="tx1"/>
                </a:solidFill>
                <a:latin typeface="Calibri" charset="0"/>
                <a:ea typeface="ＭＳ Ｐゴシック" charset="-128"/>
              </a:defRPr>
            </a:lvl2pPr>
            <a:lvl3pPr marL="857250" indent="-171450">
              <a:defRPr sz="1800">
                <a:solidFill>
                  <a:schemeClr val="tx1"/>
                </a:solidFill>
                <a:latin typeface="Calibri" charset="0"/>
                <a:ea typeface="ＭＳ Ｐゴシック" charset="-128"/>
              </a:defRPr>
            </a:lvl3pPr>
            <a:lvl4pPr marL="1200150" indent="-171450">
              <a:defRPr sz="1800">
                <a:solidFill>
                  <a:schemeClr val="tx1"/>
                </a:solidFill>
                <a:latin typeface="Calibri" charset="0"/>
                <a:ea typeface="ＭＳ Ｐゴシック" charset="-128"/>
              </a:defRPr>
            </a:lvl4pPr>
            <a:lvl5pPr marL="1543050" indent="-171450">
              <a:defRPr sz="1800">
                <a:solidFill>
                  <a:schemeClr val="tx1"/>
                </a:solidFill>
                <a:latin typeface="Calibri" charset="0"/>
                <a:ea typeface="ＭＳ Ｐゴシック" charset="-128"/>
              </a:defRPr>
            </a:lvl5pPr>
            <a:lvl6pPr marL="1885950" indent="-171450" defTabSz="341710" eaLnBrk="0" fontAlgn="base" hangingPunct="0">
              <a:spcBef>
                <a:spcPct val="0"/>
              </a:spcBef>
              <a:spcAft>
                <a:spcPct val="0"/>
              </a:spcAft>
              <a:defRPr sz="1800">
                <a:solidFill>
                  <a:schemeClr val="tx1"/>
                </a:solidFill>
                <a:latin typeface="Calibri" charset="0"/>
                <a:ea typeface="ＭＳ Ｐゴシック" charset="-128"/>
              </a:defRPr>
            </a:lvl6pPr>
            <a:lvl7pPr marL="2228850" indent="-171450" defTabSz="341710" eaLnBrk="0" fontAlgn="base" hangingPunct="0">
              <a:spcBef>
                <a:spcPct val="0"/>
              </a:spcBef>
              <a:spcAft>
                <a:spcPct val="0"/>
              </a:spcAft>
              <a:defRPr sz="1800">
                <a:solidFill>
                  <a:schemeClr val="tx1"/>
                </a:solidFill>
                <a:latin typeface="Calibri" charset="0"/>
                <a:ea typeface="ＭＳ Ｐゴシック" charset="-128"/>
              </a:defRPr>
            </a:lvl7pPr>
            <a:lvl8pPr marL="2571750" indent="-171450" defTabSz="341710" eaLnBrk="0" fontAlgn="base" hangingPunct="0">
              <a:spcBef>
                <a:spcPct val="0"/>
              </a:spcBef>
              <a:spcAft>
                <a:spcPct val="0"/>
              </a:spcAft>
              <a:defRPr sz="1800">
                <a:solidFill>
                  <a:schemeClr val="tx1"/>
                </a:solidFill>
                <a:latin typeface="Calibri" charset="0"/>
                <a:ea typeface="ＭＳ Ｐゴシック" charset="-128"/>
              </a:defRPr>
            </a:lvl8pPr>
            <a:lvl9pPr marL="2914650" indent="-171450" defTabSz="341710" eaLnBrk="0" fontAlgn="base" hangingPunct="0">
              <a:spcBef>
                <a:spcPct val="0"/>
              </a:spcBef>
              <a:spcAft>
                <a:spcPct val="0"/>
              </a:spcAft>
              <a:defRPr sz="1800">
                <a:solidFill>
                  <a:schemeClr val="tx1"/>
                </a:solidFill>
                <a:latin typeface="Calibri" charset="0"/>
                <a:ea typeface="ＭＳ Ｐゴシック" charset="-128"/>
              </a:defRPr>
            </a:lvl9pPr>
          </a:lstStyle>
          <a:p>
            <a:pPr eaLnBrk="1" hangingPunct="1"/>
            <a:fld id="{1B8E13F1-58DF-3E4D-AD4A-F01E378005AE}" type="slidenum">
              <a:rPr lang="en-US" altLang="en-US" sz="900">
                <a:solidFill>
                  <a:srgbClr val="898989"/>
                </a:solidFill>
              </a:rPr>
              <a:pPr eaLnBrk="1" hangingPunct="1"/>
              <a:t>19</a:t>
            </a:fld>
            <a:endParaRPr lang="en-US" altLang="en-US" sz="900">
              <a:solidFill>
                <a:srgbClr val="898989"/>
              </a:solidFill>
            </a:endParaRPr>
          </a:p>
        </p:txBody>
      </p:sp>
      <p:sp>
        <p:nvSpPr>
          <p:cNvPr id="47106" name="Rectangle 6"/>
          <p:cNvSpPr>
            <a:spLocks noChangeArrowheads="1"/>
          </p:cNvSpPr>
          <p:nvPr/>
        </p:nvSpPr>
        <p:spPr bwMode="auto">
          <a:xfrm>
            <a:off x="1122760" y="4900613"/>
            <a:ext cx="32706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050">
                <a:solidFill>
                  <a:srgbClr val="000000"/>
                </a:solidFill>
              </a:rPr>
              <a:t>Adapted from Clarke*, Sethi*, et al </a:t>
            </a:r>
            <a:r>
              <a:rPr lang="en-US" altLang="en-US" sz="1050" i="1">
                <a:solidFill>
                  <a:srgbClr val="000000"/>
                </a:solidFill>
              </a:rPr>
              <a:t>(in press)</a:t>
            </a:r>
          </a:p>
        </p:txBody>
      </p:sp>
      <p:sp>
        <p:nvSpPr>
          <p:cNvPr id="47107" name="Slide Number Placeholder 1"/>
          <p:cNvSpPr txBox="1">
            <a:spLocks/>
          </p:cNvSpPr>
          <p:nvPr/>
        </p:nvSpPr>
        <p:spPr bwMode="auto">
          <a:xfrm>
            <a:off x="6055519" y="4764882"/>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fld id="{84D1820F-103C-A347-A262-824803C2BAF2}" type="slidenum">
              <a:rPr lang="en-US" altLang="en-US" sz="900">
                <a:solidFill>
                  <a:srgbClr val="898989"/>
                </a:solidFill>
              </a:rPr>
              <a:pPr algn="r" eaLnBrk="1" hangingPunct="1"/>
              <a:t>19</a:t>
            </a:fld>
            <a:endParaRPr lang="en-US" altLang="en-US" sz="900">
              <a:solidFill>
                <a:srgbClr val="898989"/>
              </a:solidFill>
            </a:endParaRPr>
          </a:p>
        </p:txBody>
      </p:sp>
      <p:pic>
        <p:nvPicPr>
          <p:cNvPr id="47108" name="Picture 1" descr="stress_EGFF_FIG_exp_new-page-0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Box 5"/>
          <p:cNvSpPr txBox="1">
            <a:spLocks noChangeArrowheads="1"/>
          </p:cNvSpPr>
          <p:nvPr/>
        </p:nvSpPr>
        <p:spPr bwMode="auto">
          <a:xfrm>
            <a:off x="1931194" y="4889898"/>
            <a:ext cx="16706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7F7F7F"/>
                </a:solidFill>
              </a:rPr>
              <a:t>[Sethi et al. COSB (</a:t>
            </a:r>
            <a:r>
              <a:rPr lang="fr-FR" altLang="en-US" sz="1200">
                <a:solidFill>
                  <a:srgbClr val="7F7F7F"/>
                </a:solidFill>
              </a:rPr>
              <a:t>’</a:t>
            </a:r>
            <a:r>
              <a:rPr lang="en-US" altLang="ja-JP" sz="1200">
                <a:solidFill>
                  <a:srgbClr val="7F7F7F"/>
                </a:solidFill>
              </a:rPr>
              <a:t>15)] </a:t>
            </a:r>
            <a:endParaRPr lang="en-US" altLang="en-US" sz="1200">
              <a:solidFill>
                <a:srgbClr val="7F7F7F"/>
              </a:solidFill>
            </a:endParaRPr>
          </a:p>
        </p:txBody>
      </p:sp>
    </p:spTree>
    <p:extLst>
      <p:ext uri="{BB962C8B-B14F-4D97-AF65-F5344CB8AC3E}">
        <p14:creationId xmlns:p14="http://schemas.microsoft.com/office/powerpoint/2010/main" val="385259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Shape 222" descr="Slide1.jpg"/>
          <p:cNvPicPr preferRelativeResize="0"/>
          <p:nvPr/>
        </p:nvPicPr>
        <p:blipFill rotWithShape="1">
          <a:blip r:embed="rId3">
            <a:alphaModFix/>
          </a:blip>
          <a:srcRect l="7639" t="66919" r="9858" b="17223"/>
          <a:stretch/>
        </p:blipFill>
        <p:spPr>
          <a:xfrm>
            <a:off x="435609" y="3423048"/>
            <a:ext cx="5635219" cy="814761"/>
          </a:xfrm>
          <a:prstGeom prst="rect">
            <a:avLst/>
          </a:prstGeom>
          <a:noFill/>
          <a:ln>
            <a:noFill/>
          </a:ln>
        </p:spPr>
      </p:pic>
      <p:pic>
        <p:nvPicPr>
          <p:cNvPr id="223" name="Shape 223"/>
          <p:cNvPicPr preferRelativeResize="0"/>
          <p:nvPr/>
        </p:nvPicPr>
        <p:blipFill rotWithShape="1">
          <a:blip r:embed="rId4">
            <a:alphaModFix/>
          </a:blip>
          <a:srcRect/>
          <a:stretch/>
        </p:blipFill>
        <p:spPr>
          <a:xfrm>
            <a:off x="2491582" y="3381665"/>
            <a:ext cx="1581900" cy="949200"/>
          </a:xfrm>
          <a:prstGeom prst="rect">
            <a:avLst/>
          </a:prstGeom>
          <a:noFill/>
          <a:ln>
            <a:noFill/>
          </a:ln>
        </p:spPr>
      </p:pic>
      <p:pic>
        <p:nvPicPr>
          <p:cNvPr id="224" name="Shape 224"/>
          <p:cNvPicPr preferRelativeResize="0"/>
          <p:nvPr/>
        </p:nvPicPr>
        <p:blipFill rotWithShape="1">
          <a:blip r:embed="rId4">
            <a:alphaModFix/>
          </a:blip>
          <a:srcRect/>
          <a:stretch/>
        </p:blipFill>
        <p:spPr>
          <a:xfrm>
            <a:off x="4677445" y="3361635"/>
            <a:ext cx="1581900" cy="949200"/>
          </a:xfrm>
          <a:prstGeom prst="rect">
            <a:avLst/>
          </a:prstGeom>
          <a:noFill/>
          <a:ln>
            <a:noFill/>
          </a:ln>
        </p:spPr>
      </p:pic>
      <p:pic>
        <p:nvPicPr>
          <p:cNvPr id="225" name="Shape 225" descr="C:\Users\JM\thesis\mark_work\allele_specificity\manuscript\figures\fig1-process\fig1 v10a.png"/>
          <p:cNvPicPr preferRelativeResize="0"/>
          <p:nvPr/>
        </p:nvPicPr>
        <p:blipFill rotWithShape="1">
          <a:blip r:embed="rId5">
            <a:alphaModFix/>
          </a:blip>
          <a:srcRect l="65942" t="5050" r="26043" b="84633"/>
          <a:stretch/>
        </p:blipFill>
        <p:spPr>
          <a:xfrm>
            <a:off x="3137137" y="1282304"/>
            <a:ext cx="225414" cy="500410"/>
          </a:xfrm>
          <a:prstGeom prst="rect">
            <a:avLst/>
          </a:prstGeom>
          <a:noFill/>
          <a:ln>
            <a:noFill/>
          </a:ln>
        </p:spPr>
      </p:pic>
      <p:pic>
        <p:nvPicPr>
          <p:cNvPr id="226" name="Shape 226" descr="C:\Users\JM\thesis\mark_work\allele_specificity\manuscript\figures\fig1-process\fig1 v10a.png"/>
          <p:cNvPicPr preferRelativeResize="0"/>
          <p:nvPr/>
        </p:nvPicPr>
        <p:blipFill rotWithShape="1">
          <a:blip r:embed="rId5">
            <a:alphaModFix/>
          </a:blip>
          <a:srcRect l="65942" t="5050" r="26043" b="84633"/>
          <a:stretch/>
        </p:blipFill>
        <p:spPr>
          <a:xfrm>
            <a:off x="5320744" y="1227535"/>
            <a:ext cx="253738" cy="563110"/>
          </a:xfrm>
          <a:prstGeom prst="rect">
            <a:avLst/>
          </a:prstGeom>
          <a:noFill/>
          <a:ln>
            <a:noFill/>
          </a:ln>
        </p:spPr>
      </p:pic>
      <p:grpSp>
        <p:nvGrpSpPr>
          <p:cNvPr id="227" name="Shape 227"/>
          <p:cNvGrpSpPr/>
          <p:nvPr/>
        </p:nvGrpSpPr>
        <p:grpSpPr>
          <a:xfrm>
            <a:off x="5221166" y="1222770"/>
            <a:ext cx="460049" cy="508732"/>
            <a:chOff x="5569073" y="346372"/>
            <a:chExt cx="1040599" cy="1153326"/>
          </a:xfrm>
        </p:grpSpPr>
        <p:pic>
          <p:nvPicPr>
            <p:cNvPr id="228" name="Shape 228" descr="C:\Users\JM\thesis\mark_work\allele_specificity\manuscript\figures\fig1-process\fig1 v10a.png"/>
            <p:cNvPicPr preferRelativeResize="0"/>
            <p:nvPr/>
          </p:nvPicPr>
          <p:blipFill rotWithShape="1">
            <a:blip r:embed="rId5">
              <a:alphaModFix/>
            </a:blip>
            <a:srcRect l="65942" t="5050" r="26043" b="84633"/>
            <a:stretch/>
          </p:blipFill>
          <p:spPr>
            <a:xfrm>
              <a:off x="5569073" y="364013"/>
              <a:ext cx="509835" cy="1135685"/>
            </a:xfrm>
            <a:prstGeom prst="rect">
              <a:avLst/>
            </a:prstGeom>
            <a:noFill/>
            <a:ln>
              <a:noFill/>
            </a:ln>
          </p:spPr>
        </p:pic>
        <p:pic>
          <p:nvPicPr>
            <p:cNvPr id="229" name="Shape 229" descr="C:\Users\JM\thesis\mark_work\allele_specificity\manuscript\figures\fig1-process\fig1 v10a.png"/>
            <p:cNvPicPr preferRelativeResize="0"/>
            <p:nvPr/>
          </p:nvPicPr>
          <p:blipFill rotWithShape="1">
            <a:blip r:embed="rId5">
              <a:alphaModFix/>
            </a:blip>
            <a:srcRect l="65942" t="5050" r="26043" b="84633"/>
            <a:stretch/>
          </p:blipFill>
          <p:spPr>
            <a:xfrm>
              <a:off x="6099834" y="346372"/>
              <a:ext cx="509838" cy="1135685"/>
            </a:xfrm>
            <a:prstGeom prst="rect">
              <a:avLst/>
            </a:prstGeom>
            <a:noFill/>
            <a:ln>
              <a:noFill/>
            </a:ln>
          </p:spPr>
        </p:pic>
      </p:grpSp>
      <p:sp>
        <p:nvSpPr>
          <p:cNvPr id="230" name="Shape 230"/>
          <p:cNvSpPr txBox="1"/>
          <p:nvPr/>
        </p:nvSpPr>
        <p:spPr>
          <a:xfrm>
            <a:off x="2994273" y="3521869"/>
            <a:ext cx="6906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Common</a:t>
            </a:r>
          </a:p>
        </p:txBody>
      </p:sp>
      <p:sp>
        <p:nvSpPr>
          <p:cNvPr id="231" name="Shape 231"/>
          <p:cNvSpPr txBox="1"/>
          <p:nvPr/>
        </p:nvSpPr>
        <p:spPr>
          <a:xfrm>
            <a:off x="3320495" y="4257676"/>
            <a:ext cx="8121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Rare* (1-4%)</a:t>
            </a:r>
          </a:p>
        </p:txBody>
      </p:sp>
      <p:grpSp>
        <p:nvGrpSpPr>
          <p:cNvPr id="232" name="Shape 232"/>
          <p:cNvGrpSpPr/>
          <p:nvPr/>
        </p:nvGrpSpPr>
        <p:grpSpPr>
          <a:xfrm>
            <a:off x="3250247" y="4112319"/>
            <a:ext cx="114300" cy="273835"/>
            <a:chOff x="687950" y="4216237"/>
            <a:chExt cx="152400" cy="364094"/>
          </a:xfrm>
        </p:grpSpPr>
        <p:cxnSp>
          <p:nvCxnSpPr>
            <p:cNvPr id="233" name="Shape 233"/>
            <p:cNvCxnSpPr/>
            <p:nvPr/>
          </p:nvCxnSpPr>
          <p:spPr>
            <a:xfrm>
              <a:off x="687950" y="4216237"/>
              <a:ext cx="0" cy="211800"/>
            </a:xfrm>
            <a:prstGeom prst="straightConnector1">
              <a:avLst/>
            </a:prstGeom>
            <a:noFill/>
            <a:ln w="12700" cap="flat" cmpd="sng">
              <a:solidFill>
                <a:schemeClr val="dk1"/>
              </a:solidFill>
              <a:prstDash val="solid"/>
              <a:round/>
              <a:headEnd type="none" w="med" len="med"/>
              <a:tailEnd type="none" w="med" len="med"/>
            </a:ln>
          </p:spPr>
        </p:cxnSp>
        <p:cxnSp>
          <p:nvCxnSpPr>
            <p:cNvPr id="234" name="Shape 234"/>
            <p:cNvCxnSpPr/>
            <p:nvPr/>
          </p:nvCxnSpPr>
          <p:spPr>
            <a:xfrm>
              <a:off x="687950" y="4427931"/>
              <a:ext cx="152400" cy="152400"/>
            </a:xfrm>
            <a:prstGeom prst="straightConnector1">
              <a:avLst/>
            </a:prstGeom>
            <a:noFill/>
            <a:ln w="12700" cap="flat" cmpd="sng">
              <a:solidFill>
                <a:schemeClr val="dk1"/>
              </a:solidFill>
              <a:prstDash val="solid"/>
              <a:round/>
              <a:headEnd type="none" w="med" len="med"/>
              <a:tailEnd type="none" w="med" len="med"/>
            </a:ln>
          </p:spPr>
        </p:cxnSp>
      </p:grpSp>
      <p:graphicFrame>
        <p:nvGraphicFramePr>
          <p:cNvPr id="235" name="Shape 235"/>
          <p:cNvGraphicFramePr/>
          <p:nvPr>
            <p:extLst>
              <p:ext uri="{D42A27DB-BD31-4B8C-83A1-F6EECF244321}">
                <p14:modId xmlns:p14="http://schemas.microsoft.com/office/powerpoint/2010/main" val="1590736898"/>
              </p:ext>
            </p:extLst>
          </p:nvPr>
        </p:nvGraphicFramePr>
        <p:xfrm>
          <a:off x="2646600" y="2105026"/>
          <a:ext cx="1327175" cy="1194420"/>
        </p:xfrm>
        <a:graphic>
          <a:graphicData uri="http://schemas.openxmlformats.org/drawingml/2006/table">
            <a:tbl>
              <a:tblPr>
                <a:noFill/>
                <a:tableStyleId>{BB4626DD-51CF-44E0-BF5A-A42955276F48}</a:tableStyleId>
              </a:tblPr>
              <a:tblGrid>
                <a:gridCol w="457200">
                  <a:extLst>
                    <a:ext uri="{9D8B030D-6E8A-4147-A177-3AD203B41FA5}">
                      <a16:colId xmlns:a16="http://schemas.microsoft.com/office/drawing/2014/main" val="20000"/>
                    </a:ext>
                  </a:extLst>
                </a:gridCol>
                <a:gridCol w="869975">
                  <a:extLst>
                    <a:ext uri="{9D8B030D-6E8A-4147-A177-3AD203B41FA5}">
                      <a16:colId xmlns:a16="http://schemas.microsoft.com/office/drawing/2014/main" val="20001"/>
                    </a:ext>
                  </a:extLst>
                </a:gridCol>
              </a:tblGrid>
              <a:tr h="277300">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SNP</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3.5 – 4.3M</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8500">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Indel</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550 – 625K</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8475">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SV</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2.1 – 2.5K (20Mb)</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7300">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Total</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4.1 – 5M</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236" name="Shape 236"/>
          <p:cNvGraphicFramePr/>
          <p:nvPr>
            <p:extLst>
              <p:ext uri="{D42A27DB-BD31-4B8C-83A1-F6EECF244321}">
                <p14:modId xmlns:p14="http://schemas.microsoft.com/office/powerpoint/2010/main" val="1491123183"/>
              </p:ext>
            </p:extLst>
          </p:nvPr>
        </p:nvGraphicFramePr>
        <p:xfrm>
          <a:off x="4818300" y="2084786"/>
          <a:ext cx="1275175" cy="1070840"/>
        </p:xfrm>
        <a:graphic>
          <a:graphicData uri="http://schemas.openxmlformats.org/drawingml/2006/table">
            <a:tbl>
              <a:tblPr bandRow="1">
                <a:noFill/>
                <a:tableStyleId>{BB4626DD-51CF-44E0-BF5A-A42955276F48}</a:tableStyleId>
              </a:tblPr>
              <a:tblGrid>
                <a:gridCol w="457675">
                  <a:extLst>
                    <a:ext uri="{9D8B030D-6E8A-4147-A177-3AD203B41FA5}">
                      <a16:colId xmlns:a16="http://schemas.microsoft.com/office/drawing/2014/main" val="20000"/>
                    </a:ext>
                  </a:extLst>
                </a:gridCol>
                <a:gridCol w="817500">
                  <a:extLst>
                    <a:ext uri="{9D8B030D-6E8A-4147-A177-3AD203B41FA5}">
                      <a16:colId xmlns:a16="http://schemas.microsoft.com/office/drawing/2014/main" val="20001"/>
                    </a:ext>
                  </a:extLst>
                </a:gridCol>
              </a:tblGrid>
              <a:tr h="27820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SNP</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84.7M</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865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Indel</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3.6M</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820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SV</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60K</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820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Total</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2F5496"/>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88.3M</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37" name="Shape 237"/>
          <p:cNvSpPr txBox="1"/>
          <p:nvPr/>
        </p:nvSpPr>
        <p:spPr>
          <a:xfrm>
            <a:off x="54317" y="-20305"/>
            <a:ext cx="9053465" cy="857400"/>
          </a:xfrm>
          <a:prstGeom prst="rect">
            <a:avLst/>
          </a:prstGeom>
          <a:noFill/>
          <a:ln>
            <a:noFill/>
          </a:ln>
        </p:spPr>
        <p:txBody>
          <a:bodyPr wrap="square" lIns="68525" tIns="34250" rIns="68525" bIns="34250" anchor="ctr" anchorCtr="0">
            <a:noAutofit/>
          </a:bodyPr>
          <a:lstStyle/>
          <a:p>
            <a:pPr marL="0" marR="0" lvl="0" indent="-171450" algn="ctr" rtl="0">
              <a:spcBef>
                <a:spcPts val="0"/>
              </a:spcBef>
              <a:buClr>
                <a:srgbClr val="000090"/>
              </a:buClr>
              <a:buSzPct val="100000"/>
              <a:buFont typeface="Arial"/>
              <a:buNone/>
            </a:pPr>
            <a:r>
              <a:rPr lang="en" sz="2000" b="1" i="0" u="none" strike="noStrike" cap="none" dirty="0">
                <a:solidFill>
                  <a:srgbClr val="011893"/>
                </a:solidFill>
              </a:rPr>
              <a:t>Human Genetic Variation</a:t>
            </a:r>
            <a:r>
              <a:rPr lang="en-US" sz="2000" b="1" i="0" u="none" strike="noStrike" cap="none" dirty="0">
                <a:solidFill>
                  <a:srgbClr val="011893"/>
                </a:solidFill>
              </a:rPr>
              <a:t>: </a:t>
            </a:r>
            <a:br>
              <a:rPr lang="en-US" sz="2000" b="1" i="0" u="none" strike="noStrike" cap="none" dirty="0">
                <a:solidFill>
                  <a:srgbClr val="011893"/>
                </a:solidFill>
              </a:rPr>
            </a:br>
            <a:r>
              <a:rPr lang="en-US" sz="2000" b="1" i="0" u="none" strike="noStrike" cap="none" dirty="0">
                <a:solidFill>
                  <a:srgbClr val="011893"/>
                </a:solidFill>
              </a:rPr>
              <a:t>the prevalence of rare variants in population studies</a:t>
            </a:r>
            <a:endParaRPr lang="en" sz="2000" b="1" i="0" u="none" strike="noStrike" cap="none" dirty="0">
              <a:solidFill>
                <a:srgbClr val="011893"/>
              </a:solidFill>
            </a:endParaRPr>
          </a:p>
        </p:txBody>
      </p:sp>
      <p:sp>
        <p:nvSpPr>
          <p:cNvPr id="238" name="Shape 238"/>
          <p:cNvSpPr txBox="1"/>
          <p:nvPr/>
        </p:nvSpPr>
        <p:spPr>
          <a:xfrm>
            <a:off x="2547779" y="988219"/>
            <a:ext cx="13881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A Typical Genome</a:t>
            </a:r>
          </a:p>
        </p:txBody>
      </p:sp>
      <p:sp>
        <p:nvSpPr>
          <p:cNvPr id="239" name="Shape 239"/>
          <p:cNvSpPr txBox="1"/>
          <p:nvPr/>
        </p:nvSpPr>
        <p:spPr>
          <a:xfrm>
            <a:off x="4902834" y="835819"/>
            <a:ext cx="1109700" cy="438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Population of </a:t>
            </a:r>
          </a:p>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2,504 peoples</a:t>
            </a:r>
          </a:p>
        </p:txBody>
      </p:sp>
      <p:cxnSp>
        <p:nvCxnSpPr>
          <p:cNvPr id="240" name="Shape 240"/>
          <p:cNvCxnSpPr/>
          <p:nvPr/>
        </p:nvCxnSpPr>
        <p:spPr>
          <a:xfrm>
            <a:off x="3483609" y="1495425"/>
            <a:ext cx="1657200" cy="0"/>
          </a:xfrm>
          <a:prstGeom prst="straightConnector1">
            <a:avLst/>
          </a:prstGeom>
          <a:noFill/>
          <a:ln w="12700" cap="flat" cmpd="sng">
            <a:solidFill>
              <a:schemeClr val="dk1"/>
            </a:solidFill>
            <a:prstDash val="solid"/>
            <a:round/>
            <a:headEnd type="none" w="med" len="med"/>
            <a:tailEnd type="stealth" w="lg" len="lg"/>
          </a:ln>
        </p:spPr>
      </p:cxnSp>
      <p:sp>
        <p:nvSpPr>
          <p:cNvPr id="241" name="Shape 241"/>
          <p:cNvSpPr txBox="1"/>
          <p:nvPr/>
        </p:nvSpPr>
        <p:spPr>
          <a:xfrm>
            <a:off x="2200109" y="4757750"/>
            <a:ext cx="4972200" cy="300300"/>
          </a:xfrm>
          <a:prstGeom prst="rect">
            <a:avLst/>
          </a:prstGeom>
          <a:noFill/>
          <a:ln>
            <a:noFill/>
          </a:ln>
        </p:spPr>
        <p:txBody>
          <a:bodyPr wrap="square" lIns="68575" tIns="34275" rIns="68575" bIns="34275" anchor="t" anchorCtr="0">
            <a:noAutofit/>
          </a:bodyPr>
          <a:lstStyle/>
          <a:p>
            <a:pPr marL="0" marR="0" lvl="0" indent="-50800" algn="l" rtl="0">
              <a:spcBef>
                <a:spcPts val="0"/>
              </a:spcBef>
              <a:spcAft>
                <a:spcPts val="0"/>
              </a:spcAft>
              <a:buClr>
                <a:srgbClr val="000000"/>
              </a:buClr>
              <a:buSzPct val="72727"/>
              <a:buFont typeface="Helvetica Neue"/>
              <a:buNone/>
            </a:pPr>
            <a:r>
              <a:rPr lang="en" sz="1100" b="1" i="0" u="none" strike="noStrike" cap="none">
                <a:solidFill>
                  <a:srgbClr val="000000"/>
                </a:solidFill>
                <a:latin typeface="Helvetica Neue"/>
                <a:ea typeface="Helvetica Neue"/>
                <a:cs typeface="Helvetica Neue"/>
                <a:sym typeface="Helvetica Neue"/>
              </a:rPr>
              <a:t>The 1000 Genomes Project Consortium</a:t>
            </a:r>
            <a:r>
              <a:rPr lang="en" sz="1100" b="0" i="0" u="none" strike="noStrike" cap="none">
                <a:solidFill>
                  <a:srgbClr val="000000"/>
                </a:solidFill>
                <a:latin typeface="Helvetica Neue"/>
                <a:ea typeface="Helvetica Neue"/>
                <a:cs typeface="Helvetica Neue"/>
                <a:sym typeface="Helvetica Neue"/>
              </a:rPr>
              <a:t>,</a:t>
            </a:r>
            <a:r>
              <a:rPr lang="en" sz="800" b="0" i="0" u="none" strike="noStrike" cap="none">
                <a:solidFill>
                  <a:srgbClr val="000000"/>
                </a:solidFill>
                <a:latin typeface="Helvetica Neue"/>
                <a:ea typeface="Helvetica Neue"/>
                <a:cs typeface="Helvetica Neue"/>
                <a:sym typeface="Helvetica Neue"/>
              </a:rPr>
              <a:t> Nature. 2015. 526:68-74  </a:t>
            </a:r>
          </a:p>
          <a:p>
            <a:pPr marL="0" marR="0" lvl="0" indent="-50800" algn="l" rtl="0">
              <a:spcBef>
                <a:spcPts val="0"/>
              </a:spcBef>
              <a:buClr>
                <a:srgbClr val="000000"/>
              </a:buClr>
              <a:buSzPct val="100000"/>
              <a:buFont typeface="Helvetica Neue"/>
              <a:buNone/>
            </a:pPr>
            <a:r>
              <a:rPr lang="en" sz="800" b="0" i="0" u="none" strike="noStrike" cap="none">
                <a:solidFill>
                  <a:srgbClr val="000000"/>
                </a:solidFill>
                <a:latin typeface="Helvetica Neue"/>
                <a:ea typeface="Helvetica Neue"/>
                <a:cs typeface="Helvetica Neue"/>
                <a:sym typeface="Helvetica Neue"/>
              </a:rPr>
              <a:t>Khurana E. et al. Nat. Rev. Genet. 2016. 17:93-108</a:t>
            </a:r>
          </a:p>
        </p:txBody>
      </p:sp>
      <p:sp>
        <p:nvSpPr>
          <p:cNvPr id="242" name="Shape 242"/>
          <p:cNvSpPr/>
          <p:nvPr/>
        </p:nvSpPr>
        <p:spPr>
          <a:xfrm>
            <a:off x="4413488" y="1854994"/>
            <a:ext cx="1968000" cy="2577600"/>
          </a:xfrm>
          <a:prstGeom prst="rect">
            <a:avLst/>
          </a:prstGeom>
          <a:no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sp>
        <p:nvSpPr>
          <p:cNvPr id="243" name="Shape 243"/>
          <p:cNvSpPr txBox="1"/>
          <p:nvPr/>
        </p:nvSpPr>
        <p:spPr>
          <a:xfrm>
            <a:off x="5214778" y="3442106"/>
            <a:ext cx="6906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Common</a:t>
            </a:r>
          </a:p>
        </p:txBody>
      </p:sp>
      <p:sp>
        <p:nvSpPr>
          <p:cNvPr id="244" name="Shape 244"/>
          <p:cNvSpPr txBox="1"/>
          <p:nvPr/>
        </p:nvSpPr>
        <p:spPr>
          <a:xfrm>
            <a:off x="5602922" y="4252913"/>
            <a:ext cx="7965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Rare (~75%)</a:t>
            </a:r>
          </a:p>
        </p:txBody>
      </p:sp>
      <p:grpSp>
        <p:nvGrpSpPr>
          <p:cNvPr id="245" name="Shape 245"/>
          <p:cNvGrpSpPr/>
          <p:nvPr/>
        </p:nvGrpSpPr>
        <p:grpSpPr>
          <a:xfrm>
            <a:off x="5545772" y="4068567"/>
            <a:ext cx="114300" cy="272670"/>
            <a:chOff x="687950" y="4216237"/>
            <a:chExt cx="152400" cy="364094"/>
          </a:xfrm>
        </p:grpSpPr>
        <p:cxnSp>
          <p:nvCxnSpPr>
            <p:cNvPr id="246" name="Shape 246"/>
            <p:cNvCxnSpPr/>
            <p:nvPr/>
          </p:nvCxnSpPr>
          <p:spPr>
            <a:xfrm>
              <a:off x="687950" y="4216237"/>
              <a:ext cx="0" cy="211800"/>
            </a:xfrm>
            <a:prstGeom prst="straightConnector1">
              <a:avLst/>
            </a:prstGeom>
            <a:noFill/>
            <a:ln w="12700" cap="flat" cmpd="sng">
              <a:solidFill>
                <a:schemeClr val="dk1"/>
              </a:solidFill>
              <a:prstDash val="solid"/>
              <a:round/>
              <a:headEnd type="none" w="med" len="med"/>
              <a:tailEnd type="none" w="med" len="med"/>
            </a:ln>
          </p:spPr>
        </p:cxnSp>
        <p:cxnSp>
          <p:nvCxnSpPr>
            <p:cNvPr id="247" name="Shape 247"/>
            <p:cNvCxnSpPr/>
            <p:nvPr/>
          </p:nvCxnSpPr>
          <p:spPr>
            <a:xfrm>
              <a:off x="687950" y="4427931"/>
              <a:ext cx="152400" cy="152400"/>
            </a:xfrm>
            <a:prstGeom prst="straightConnector1">
              <a:avLst/>
            </a:prstGeom>
            <a:noFill/>
            <a:ln w="12700" cap="flat" cmpd="sng">
              <a:solidFill>
                <a:schemeClr val="dk1"/>
              </a:solidFill>
              <a:prstDash val="solid"/>
              <a:round/>
              <a:headEnd type="none" w="med" len="med"/>
              <a:tailEnd type="none" w="med" len="med"/>
            </a:ln>
          </p:spPr>
        </p:cxnSp>
      </p:grpSp>
      <p:sp>
        <p:nvSpPr>
          <p:cNvPr id="248" name="Shape 248"/>
          <p:cNvSpPr txBox="1"/>
          <p:nvPr/>
        </p:nvSpPr>
        <p:spPr>
          <a:xfrm>
            <a:off x="2698797" y="1881200"/>
            <a:ext cx="12228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0" i="0" u="none" strike="noStrike" cap="none">
                <a:solidFill>
                  <a:srgbClr val="000000"/>
                </a:solidFill>
                <a:latin typeface="Helvetica Neue"/>
                <a:ea typeface="Helvetica Neue"/>
                <a:cs typeface="Helvetica Neue"/>
                <a:sym typeface="Helvetica Neue"/>
              </a:rPr>
              <a:t>Class of Variants</a:t>
            </a:r>
          </a:p>
        </p:txBody>
      </p:sp>
      <p:sp>
        <p:nvSpPr>
          <p:cNvPr id="249" name="Shape 249"/>
          <p:cNvSpPr txBox="1"/>
          <p:nvPr/>
        </p:nvSpPr>
        <p:spPr>
          <a:xfrm>
            <a:off x="2544209" y="3318275"/>
            <a:ext cx="15819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0" i="0" u="none" strike="noStrike" cap="none">
                <a:solidFill>
                  <a:srgbClr val="000000"/>
                </a:solidFill>
                <a:latin typeface="Helvetica Neue"/>
                <a:ea typeface="Helvetica Neue"/>
                <a:cs typeface="Helvetica Neue"/>
                <a:sym typeface="Helvetica Neue"/>
              </a:rPr>
              <a:t>Prevalence of Variants</a:t>
            </a:r>
          </a:p>
        </p:txBody>
      </p:sp>
      <p:sp>
        <p:nvSpPr>
          <p:cNvPr id="250" name="Shape 250"/>
          <p:cNvSpPr txBox="1"/>
          <p:nvPr/>
        </p:nvSpPr>
        <p:spPr>
          <a:xfrm>
            <a:off x="-21591" y="4456511"/>
            <a:ext cx="50541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000000"/>
              </a:buClr>
              <a:buSzPct val="100000"/>
              <a:buFont typeface="Helvetica Neue"/>
              <a:buNone/>
            </a:pPr>
            <a:r>
              <a:rPr lang="en" sz="900" b="0" i="0" u="none" strike="noStrike" cap="none">
                <a:solidFill>
                  <a:srgbClr val="000000"/>
                </a:solidFill>
                <a:latin typeface="Helvetica Neue"/>
                <a:ea typeface="Helvetica Neue"/>
                <a:cs typeface="Helvetica Neue"/>
                <a:sym typeface="Helvetica Neue"/>
              </a:rPr>
              <a:t>* Variants with allele frequency &lt; 0.5% are considered as rare variants in 1000 genomes project.</a:t>
            </a:r>
          </a:p>
        </p:txBody>
      </p:sp>
      <p:pic>
        <p:nvPicPr>
          <p:cNvPr id="251" name="Shape 251" descr="C:\Users\JM\thesis\mark_work\allele_specificity\manuscript\figures\fig1-process\fig1 v10a.png"/>
          <p:cNvPicPr preferRelativeResize="0"/>
          <p:nvPr/>
        </p:nvPicPr>
        <p:blipFill rotWithShape="1">
          <a:blip r:embed="rId5">
            <a:alphaModFix/>
          </a:blip>
          <a:srcRect l="65942" t="5050" r="26043" b="84633"/>
          <a:stretch/>
        </p:blipFill>
        <p:spPr>
          <a:xfrm>
            <a:off x="935672" y="1283494"/>
            <a:ext cx="225414" cy="501594"/>
          </a:xfrm>
          <a:prstGeom prst="rect">
            <a:avLst/>
          </a:prstGeom>
          <a:noFill/>
          <a:ln>
            <a:noFill/>
          </a:ln>
        </p:spPr>
      </p:pic>
      <p:sp>
        <p:nvSpPr>
          <p:cNvPr id="252" name="Shape 252"/>
          <p:cNvSpPr txBox="1"/>
          <p:nvPr/>
        </p:nvSpPr>
        <p:spPr>
          <a:xfrm>
            <a:off x="334406" y="1009650"/>
            <a:ext cx="14085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A Cancer Genome</a:t>
            </a:r>
          </a:p>
        </p:txBody>
      </p:sp>
      <p:sp>
        <p:nvSpPr>
          <p:cNvPr id="253" name="Shape 253"/>
          <p:cNvSpPr/>
          <p:nvPr/>
        </p:nvSpPr>
        <p:spPr>
          <a:xfrm>
            <a:off x="65325" y="1879998"/>
            <a:ext cx="1984800" cy="2559900"/>
          </a:xfrm>
          <a:prstGeom prst="rect">
            <a:avLst/>
          </a:prstGeom>
          <a:no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graphicFrame>
        <p:nvGraphicFramePr>
          <p:cNvPr id="254" name="Shape 254"/>
          <p:cNvGraphicFramePr/>
          <p:nvPr>
            <p:extLst>
              <p:ext uri="{D42A27DB-BD31-4B8C-83A1-F6EECF244321}">
                <p14:modId xmlns:p14="http://schemas.microsoft.com/office/powerpoint/2010/main" val="173176191"/>
              </p:ext>
            </p:extLst>
          </p:nvPr>
        </p:nvGraphicFramePr>
        <p:xfrm>
          <a:off x="97472" y="2109788"/>
          <a:ext cx="1913325" cy="1006050"/>
        </p:xfrm>
        <a:graphic>
          <a:graphicData uri="http://schemas.openxmlformats.org/drawingml/2006/table">
            <a:tbl>
              <a:tblPr>
                <a:noFill/>
                <a:tableStyleId>{BB4626DD-51CF-44E0-BF5A-A42955276F48}</a:tableStyleId>
              </a:tblPr>
              <a:tblGrid>
                <a:gridCol w="621500">
                  <a:extLst>
                    <a:ext uri="{9D8B030D-6E8A-4147-A177-3AD203B41FA5}">
                      <a16:colId xmlns:a16="http://schemas.microsoft.com/office/drawing/2014/main" val="20000"/>
                    </a:ext>
                  </a:extLst>
                </a:gridCol>
                <a:gridCol w="556025">
                  <a:extLst>
                    <a:ext uri="{9D8B030D-6E8A-4147-A177-3AD203B41FA5}">
                      <a16:colId xmlns:a16="http://schemas.microsoft.com/office/drawing/2014/main" val="20001"/>
                    </a:ext>
                  </a:extLst>
                </a:gridCol>
                <a:gridCol w="735800">
                  <a:extLst>
                    <a:ext uri="{9D8B030D-6E8A-4147-A177-3AD203B41FA5}">
                      <a16:colId xmlns:a16="http://schemas.microsoft.com/office/drawing/2014/main" val="20002"/>
                    </a:ext>
                  </a:extLst>
                </a:gridCol>
              </a:tblGrid>
              <a:tr h="388700">
                <a:tc>
                  <a:txBody>
                    <a:bodyPr/>
                    <a:lstStyle/>
                    <a:p>
                      <a:pPr marL="0" marR="0" lvl="0" indent="-69850" algn="ctr" rtl="0">
                        <a:lnSpc>
                          <a:spcPct val="100000"/>
                        </a:lnSpc>
                        <a:spcBef>
                          <a:spcPts val="0"/>
                        </a:spcBef>
                        <a:spcAft>
                          <a:spcPts val="0"/>
                        </a:spcAft>
                        <a:buClr>
                          <a:schemeClr val="dk1"/>
                        </a:buClr>
                        <a:buSzPct val="110000"/>
                        <a:buFont typeface="Calibri"/>
                        <a:buNone/>
                      </a:pPr>
                      <a:endParaRPr sz="1000" b="0" i="0" u="none" strike="noStrike" cap="none">
                        <a:solidFill>
                          <a:srgbClr val="000000"/>
                        </a:solidFill>
                        <a:latin typeface="Helvetica Neue"/>
                        <a:ea typeface="Helvetica Neue"/>
                        <a:cs typeface="Helvetica Neue"/>
                        <a:sym typeface="Helvetica Neue"/>
                      </a:endParaRP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dirty="0">
                          <a:solidFill>
                            <a:srgbClr val="000000"/>
                          </a:solidFill>
                          <a:latin typeface="Helvetica Neue"/>
                          <a:ea typeface="Helvetica Neue"/>
                          <a:cs typeface="Helvetica Neue"/>
                          <a:sym typeface="Helvetica Neue"/>
                        </a:rPr>
                        <a:t>Coding</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B90B2"/>
                    </a:solidFill>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Non-</a:t>
                      </a:r>
                    </a:p>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coding</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B90B2"/>
                    </a:solidFill>
                  </a:tcPr>
                </a:tc>
                <a:extLst>
                  <a:ext uri="{0D108BD9-81ED-4DB2-BD59-A6C34878D82A}">
                    <a16:rowId xmlns:a16="http://schemas.microsoft.com/office/drawing/2014/main" val="10000"/>
                  </a:ext>
                </a:extLst>
              </a:tr>
              <a:tr h="388700">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Germ-</a:t>
                      </a:r>
                    </a:p>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line</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22K</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4.1 – 5M</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extLst>
                  <a:ext uri="{0D108BD9-81ED-4DB2-BD59-A6C34878D82A}">
                    <a16:rowId xmlns:a16="http://schemas.microsoft.com/office/drawing/2014/main" val="10001"/>
                  </a:ext>
                </a:extLst>
              </a:tr>
              <a:tr h="228650">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Somatic</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~50</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dirty="0">
                          <a:solidFill>
                            <a:srgbClr val="000000"/>
                          </a:solidFill>
                          <a:latin typeface="Helvetica Neue"/>
                          <a:ea typeface="Helvetica Neue"/>
                          <a:cs typeface="Helvetica Neue"/>
                          <a:sym typeface="Helvetica Neue"/>
                        </a:rPr>
                        <a:t>5K</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55" name="Shape 255"/>
          <p:cNvSpPr txBox="1"/>
          <p:nvPr/>
        </p:nvSpPr>
        <p:spPr>
          <a:xfrm>
            <a:off x="435610" y="1881188"/>
            <a:ext cx="1222800" cy="2310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100" b="0" i="0" u="none" strike="noStrike" cap="none">
                <a:solidFill>
                  <a:srgbClr val="000000"/>
                </a:solidFill>
                <a:latin typeface="Helvetica Neue"/>
                <a:ea typeface="Helvetica Neue"/>
                <a:cs typeface="Helvetica Neue"/>
                <a:sym typeface="Helvetica Neue"/>
              </a:rPr>
              <a:t>Origin of Variants</a:t>
            </a:r>
          </a:p>
        </p:txBody>
      </p:sp>
      <p:sp>
        <p:nvSpPr>
          <p:cNvPr id="256" name="Shape 256"/>
          <p:cNvSpPr/>
          <p:nvPr/>
        </p:nvSpPr>
        <p:spPr>
          <a:xfrm>
            <a:off x="1026159" y="1518048"/>
            <a:ext cx="33300" cy="34500"/>
          </a:xfrm>
          <a:prstGeom prst="ellipse">
            <a:avLst/>
          </a:prstGeom>
          <a:solidFill>
            <a:srgbClr val="FF0000"/>
          </a:solidFill>
          <a:ln w="12700" cap="flat" cmpd="sng">
            <a:solidFill>
              <a:srgbClr val="FF0000"/>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sp>
        <p:nvSpPr>
          <p:cNvPr id="257" name="Shape 257"/>
          <p:cNvSpPr/>
          <p:nvPr/>
        </p:nvSpPr>
        <p:spPr>
          <a:xfrm rot="-5400000">
            <a:off x="1742457" y="2369870"/>
            <a:ext cx="1172700" cy="636000"/>
          </a:xfrm>
          <a:prstGeom prst="trapezoid">
            <a:avLst>
              <a:gd name="adj" fmla="val 60600"/>
            </a:avLst>
          </a:prstGeom>
          <a:solidFill>
            <a:srgbClr val="FFFF00">
              <a:alpha val="25880"/>
            </a:srgbClr>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rgbClr val="000000"/>
              </a:solidFill>
              <a:latin typeface="Arial"/>
              <a:ea typeface="Arial"/>
              <a:cs typeface="Arial"/>
              <a:sym typeface="Arial"/>
            </a:endParaRPr>
          </a:p>
        </p:txBody>
      </p:sp>
      <p:pic>
        <p:nvPicPr>
          <p:cNvPr id="258" name="Shape 258"/>
          <p:cNvPicPr preferRelativeResize="0"/>
          <p:nvPr/>
        </p:nvPicPr>
        <p:blipFill rotWithShape="1">
          <a:blip r:embed="rId6">
            <a:alphaModFix/>
          </a:blip>
          <a:srcRect/>
          <a:stretch/>
        </p:blipFill>
        <p:spPr>
          <a:xfrm>
            <a:off x="226635" y="3346577"/>
            <a:ext cx="1643100" cy="985800"/>
          </a:xfrm>
          <a:prstGeom prst="rect">
            <a:avLst/>
          </a:prstGeom>
          <a:noFill/>
          <a:ln>
            <a:noFill/>
          </a:ln>
        </p:spPr>
      </p:pic>
      <p:grpSp>
        <p:nvGrpSpPr>
          <p:cNvPr id="259" name="Shape 259"/>
          <p:cNvGrpSpPr/>
          <p:nvPr/>
        </p:nvGrpSpPr>
        <p:grpSpPr>
          <a:xfrm>
            <a:off x="1039256" y="4135242"/>
            <a:ext cx="114300" cy="272670"/>
            <a:chOff x="687950" y="4216237"/>
            <a:chExt cx="152400" cy="364094"/>
          </a:xfrm>
        </p:grpSpPr>
        <p:cxnSp>
          <p:nvCxnSpPr>
            <p:cNvPr id="260" name="Shape 260"/>
            <p:cNvCxnSpPr/>
            <p:nvPr/>
          </p:nvCxnSpPr>
          <p:spPr>
            <a:xfrm>
              <a:off x="687950" y="4216237"/>
              <a:ext cx="0" cy="211800"/>
            </a:xfrm>
            <a:prstGeom prst="straightConnector1">
              <a:avLst/>
            </a:prstGeom>
            <a:noFill/>
            <a:ln w="12700" cap="flat" cmpd="sng">
              <a:solidFill>
                <a:schemeClr val="dk1"/>
              </a:solidFill>
              <a:prstDash val="solid"/>
              <a:round/>
              <a:headEnd type="none" w="med" len="med"/>
              <a:tailEnd type="none" w="med" len="med"/>
            </a:ln>
          </p:spPr>
        </p:cxnSp>
        <p:cxnSp>
          <p:nvCxnSpPr>
            <p:cNvPr id="261" name="Shape 261"/>
            <p:cNvCxnSpPr/>
            <p:nvPr/>
          </p:nvCxnSpPr>
          <p:spPr>
            <a:xfrm>
              <a:off x="687950" y="4427931"/>
              <a:ext cx="152400" cy="152400"/>
            </a:xfrm>
            <a:prstGeom prst="straightConnector1">
              <a:avLst/>
            </a:prstGeom>
            <a:noFill/>
            <a:ln w="12700" cap="flat" cmpd="sng">
              <a:solidFill>
                <a:schemeClr val="dk1"/>
              </a:solidFill>
              <a:prstDash val="solid"/>
              <a:round/>
              <a:headEnd type="none" w="med" len="med"/>
              <a:tailEnd type="none" w="med" len="med"/>
            </a:ln>
          </p:spPr>
        </p:cxnSp>
      </p:grpSp>
      <p:sp>
        <p:nvSpPr>
          <p:cNvPr id="262" name="Shape 262"/>
          <p:cNvSpPr txBox="1"/>
          <p:nvPr/>
        </p:nvSpPr>
        <p:spPr>
          <a:xfrm>
            <a:off x="1122600" y="4280297"/>
            <a:ext cx="8859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Driver (~0.1%)</a:t>
            </a:r>
          </a:p>
        </p:txBody>
      </p:sp>
      <p:sp>
        <p:nvSpPr>
          <p:cNvPr id="263" name="Shape 263"/>
          <p:cNvSpPr txBox="1"/>
          <p:nvPr/>
        </p:nvSpPr>
        <p:spPr>
          <a:xfrm>
            <a:off x="736838" y="3558779"/>
            <a:ext cx="690600" cy="207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Passenger</a:t>
            </a:r>
          </a:p>
        </p:txBody>
      </p:sp>
      <p:cxnSp>
        <p:nvCxnSpPr>
          <p:cNvPr id="264" name="Shape 264"/>
          <p:cNvCxnSpPr/>
          <p:nvPr/>
        </p:nvCxnSpPr>
        <p:spPr>
          <a:xfrm rot="10800000">
            <a:off x="1247663" y="1518047"/>
            <a:ext cx="1746600" cy="0"/>
          </a:xfrm>
          <a:prstGeom prst="straightConnector1">
            <a:avLst/>
          </a:prstGeom>
          <a:noFill/>
          <a:ln w="12700" cap="flat" cmpd="sng">
            <a:solidFill>
              <a:schemeClr val="dk1"/>
            </a:solidFill>
            <a:prstDash val="solid"/>
            <a:round/>
            <a:headEnd type="none" w="med" len="med"/>
            <a:tailEnd type="stealth" w="lg" len="lg"/>
          </a:ln>
        </p:spPr>
      </p:cxnSp>
      <p:sp>
        <p:nvSpPr>
          <p:cNvPr id="265" name="Shape 265"/>
          <p:cNvSpPr/>
          <p:nvPr/>
        </p:nvSpPr>
        <p:spPr>
          <a:xfrm>
            <a:off x="2266791" y="1872854"/>
            <a:ext cx="1984800" cy="2559900"/>
          </a:xfrm>
          <a:prstGeom prst="rect">
            <a:avLst/>
          </a:prstGeom>
          <a:no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pic>
        <p:nvPicPr>
          <p:cNvPr id="46" name="Picture 45"/>
          <p:cNvPicPr>
            <a:picLocks noChangeAspect="1"/>
          </p:cNvPicPr>
          <p:nvPr/>
        </p:nvPicPr>
        <p:blipFill rotWithShape="1">
          <a:blip r:embed="rId7">
            <a:extLst>
              <a:ext uri="{28A0092B-C50C-407E-A947-70E740481C1C}">
                <a14:useLocalDpi xmlns:a14="http://schemas.microsoft.com/office/drawing/2010/main" val="0"/>
              </a:ext>
            </a:extLst>
          </a:blip>
          <a:srcRect l="4127" t="755" r="59509" b="31990"/>
          <a:stretch/>
        </p:blipFill>
        <p:spPr>
          <a:xfrm>
            <a:off x="6475640" y="1170736"/>
            <a:ext cx="2650289" cy="3716740"/>
          </a:xfrm>
          <a:prstGeom prst="rect">
            <a:avLst/>
          </a:prstGeom>
        </p:spPr>
      </p:pic>
      <p:sp>
        <p:nvSpPr>
          <p:cNvPr id="47" name="TextBox 46"/>
          <p:cNvSpPr txBox="1">
            <a:spLocks noChangeArrowheads="1"/>
          </p:cNvSpPr>
          <p:nvPr/>
        </p:nvSpPr>
        <p:spPr bwMode="auto">
          <a:xfrm>
            <a:off x="6431136" y="4870501"/>
            <a:ext cx="16706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7F7F7F"/>
                </a:solidFill>
              </a:rPr>
              <a:t>[</a:t>
            </a:r>
            <a:r>
              <a:rPr lang="en-US" altLang="en-US" sz="1200" dirty="0" err="1">
                <a:solidFill>
                  <a:srgbClr val="7F7F7F"/>
                </a:solidFill>
              </a:rPr>
              <a:t>Sethi</a:t>
            </a:r>
            <a:r>
              <a:rPr lang="en-US" altLang="en-US" sz="1200" dirty="0">
                <a:solidFill>
                  <a:srgbClr val="7F7F7F"/>
                </a:solidFill>
              </a:rPr>
              <a:t> et al. COSB (</a:t>
            </a:r>
            <a:r>
              <a:rPr lang="fr-FR" altLang="en-US" sz="1200" dirty="0">
                <a:solidFill>
                  <a:srgbClr val="7F7F7F"/>
                </a:solidFill>
              </a:rPr>
              <a:t>’</a:t>
            </a:r>
            <a:r>
              <a:rPr lang="en-US" altLang="ja-JP" sz="1200" dirty="0">
                <a:solidFill>
                  <a:srgbClr val="7F7F7F"/>
                </a:solidFill>
              </a:rPr>
              <a:t>15)] </a:t>
            </a:r>
            <a:endParaRPr lang="en-US" altLang="en-US" sz="1200" dirty="0">
              <a:solidFill>
                <a:srgbClr val="7F7F7F"/>
              </a:solidFill>
            </a:endParaRPr>
          </a:p>
        </p:txBody>
      </p:sp>
    </p:spTree>
    <p:extLst>
      <p:ext uri="{BB962C8B-B14F-4D97-AF65-F5344CB8AC3E}">
        <p14:creationId xmlns:p14="http://schemas.microsoft.com/office/powerpoint/2010/main" val="1201404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lumMod val="65000"/>
                  <a:lumOff val="35000"/>
                </a:schemeClr>
              </a:solidFill>
              <a:effectLst/>
              <a:uLnTx/>
              <a:uFillTx/>
              <a:latin typeface="Arial"/>
              <a:cs typeface="Arial"/>
              <a:sym typeface="Arial"/>
            </a:endParaRPr>
          </a:p>
        </p:txBody>
      </p:sp>
      <p:sp>
        <p:nvSpPr>
          <p:cNvPr id="298" name="Shape 298"/>
          <p:cNvSpPr txBox="1">
            <a:spLocks noGrp="1"/>
          </p:cNvSpPr>
          <p:nvPr>
            <p:ph type="title"/>
          </p:nvPr>
        </p:nvSpPr>
        <p:spPr>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a:solidFill>
                  <a:schemeClr val="tx1">
                    <a:lumMod val="65000"/>
                    <a:lumOff val="35000"/>
                  </a:schemeClr>
                </a:solidFill>
                <a:latin typeface="Helvetica Neue"/>
                <a:ea typeface="Helvetica Neue"/>
                <a:cs typeface="Helvetica Neue"/>
                <a:sym typeface="Helvetica Neue"/>
              </a:rPr>
              <a:t>Computational analysis of variants: coding versus non-coding</a:t>
            </a:r>
            <a:endParaRPr lang="en" sz="1800" dirty="0">
              <a:solidFill>
                <a:schemeClr val="tx1">
                  <a:lumMod val="65000"/>
                  <a:lumOff val="35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685799" y="994940"/>
            <a:ext cx="4903967" cy="4052810"/>
          </a:xfrm>
          <a:prstGeom prst="rect">
            <a:avLst/>
          </a:prstGeom>
          <a:noFill/>
          <a:ln>
            <a:noFill/>
          </a:ln>
        </p:spPr>
        <p:txBody>
          <a:bodyPr wrap="square" lIns="92050" tIns="46025" rIns="92050" bIns="46025" anchor="t" anchorCtr="0">
            <a:noAutofit/>
          </a:bodyPr>
          <a:lstStyle/>
          <a:p>
            <a:pPr marL="174625" indent="-174625">
              <a:spcBef>
                <a:spcPts val="400"/>
              </a:spcBef>
              <a:buClr>
                <a:srgbClr val="FFFFFF"/>
              </a:buClr>
              <a:buFont typeface="Helvetica Neue"/>
              <a:buChar char="•"/>
            </a:pPr>
            <a:r>
              <a:rPr lang="en-US" sz="1600" b="1" u="sng" dirty="0">
                <a:solidFill>
                  <a:srgbClr val="00B0F0"/>
                </a:solidFill>
                <a:latin typeface="Helvetica Neue" charset="0"/>
                <a:ea typeface="Helvetica Neue" charset="0"/>
                <a:cs typeface="Helvetica Neue" charset="0"/>
              </a:rPr>
              <a:t>Intro</a:t>
            </a:r>
            <a:r>
              <a:rPr lang="en-US" sz="1600" b="1" u="sng" dirty="0">
                <a:solidFill>
                  <a:schemeClr val="tx1">
                    <a:lumMod val="65000"/>
                    <a:lumOff val="35000"/>
                  </a:schemeClr>
                </a:solidFill>
                <a:latin typeface="Helvetica Neue" charset="0"/>
                <a:ea typeface="Helvetica Neue" charset="0"/>
                <a:cs typeface="Helvetica Neue" charset="0"/>
              </a:rPr>
              <a:t>: types of variants</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Rare v common, </a:t>
            </a:r>
            <a:br>
              <a:rPr lang="en-US" sz="1300" dirty="0">
                <a:solidFill>
                  <a:schemeClr val="tx1">
                    <a:lumMod val="65000"/>
                    <a:lumOff val="35000"/>
                  </a:schemeClr>
                </a:solidFill>
                <a:latin typeface="Helvetica Neue" charset="0"/>
                <a:ea typeface="Helvetica Neue" charset="0"/>
                <a:cs typeface="Helvetica Neue" charset="0"/>
              </a:rPr>
            </a:br>
            <a:r>
              <a:rPr lang="en-US" sz="1300" dirty="0">
                <a:solidFill>
                  <a:schemeClr val="tx1">
                    <a:lumMod val="65000"/>
                    <a:lumOff val="35000"/>
                  </a:schemeClr>
                </a:solidFill>
                <a:latin typeface="Helvetica Neue" charset="0"/>
                <a:ea typeface="Helvetica Neue" charset="0"/>
                <a:cs typeface="Helvetica Neue" charset="0"/>
              </a:rPr>
              <a:t>somatic v germline, coding v noncoding</a:t>
            </a:r>
          </a:p>
          <a:p>
            <a:pPr marL="431800" lvl="1" indent="-174625">
              <a:spcBef>
                <a:spcPts val="400"/>
              </a:spcBef>
              <a:buClr>
                <a:srgbClr val="FFFFFF"/>
              </a:buClr>
              <a:buFont typeface="Helvetica Neue"/>
              <a:buChar char="•"/>
            </a:pPr>
            <a:endParaRPr lang="en-US" sz="1300" dirty="0">
              <a:solidFill>
                <a:schemeClr val="tx1">
                  <a:lumMod val="65000"/>
                  <a:lumOff val="35000"/>
                </a:schemeClr>
              </a:solidFill>
              <a:latin typeface="Helvetica Neue" charset="0"/>
              <a:ea typeface="Helvetica Neue" charset="0"/>
              <a:cs typeface="Helvetica Neue" charset="0"/>
            </a:endParaRPr>
          </a:p>
          <a:p>
            <a:pPr marL="174625" indent="-174625">
              <a:spcBef>
                <a:spcPts val="400"/>
              </a:spcBef>
              <a:buClr>
                <a:srgbClr val="FFFFFF"/>
              </a:buClr>
              <a:buFont typeface="Helvetica Neue"/>
              <a:buChar char="•"/>
            </a:pPr>
            <a:r>
              <a:rPr lang="en-US" sz="1600" b="1" u="sng" dirty="0">
                <a:solidFill>
                  <a:schemeClr val="tx1">
                    <a:lumMod val="65000"/>
                    <a:lumOff val="35000"/>
                  </a:schemeClr>
                </a:solidFill>
                <a:latin typeface="Helvetica Neue" charset="0"/>
                <a:ea typeface="Helvetica Neue" charset="0"/>
                <a:cs typeface="Helvetica Neue" charset="0"/>
              </a:rPr>
              <a:t>Identifying cryptic allosteric sites with </a:t>
            </a:r>
            <a:r>
              <a:rPr lang="en-US" sz="1600" b="1" u="sng" dirty="0">
                <a:solidFill>
                  <a:srgbClr val="FF0000"/>
                </a:solidFill>
                <a:latin typeface="Helvetica Neue" charset="0"/>
                <a:ea typeface="Helvetica Neue" charset="0"/>
                <a:cs typeface="Helvetica Neue" charset="0"/>
              </a:rPr>
              <a:t>STRESS</a:t>
            </a:r>
            <a:r>
              <a:rPr lang="en-US" sz="1600" b="1" u="sng" dirty="0">
                <a:solidFill>
                  <a:schemeClr val="tx1">
                    <a:lumMod val="65000"/>
                    <a:lumOff val="35000"/>
                  </a:schemeClr>
                </a:solidFill>
                <a:latin typeface="Helvetica Neue" charset="0"/>
                <a:ea typeface="Helvetica Neue" charset="0"/>
                <a:cs typeface="Helvetica Neue" charset="0"/>
              </a:rPr>
              <a:t> </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On surface &amp; in interior bottlenecks </a:t>
            </a:r>
            <a:endParaRPr lang="en-US" sz="1600" b="1" u="sng" dirty="0">
              <a:solidFill>
                <a:schemeClr val="tx1">
                  <a:lumMod val="65000"/>
                  <a:lumOff val="35000"/>
                </a:schemeClr>
              </a:solidFill>
              <a:latin typeface="Helvetica Neue" charset="0"/>
              <a:ea typeface="Helvetica Neue" charset="0"/>
              <a:cs typeface="Helvetica Neue" charset="0"/>
            </a:endParaRPr>
          </a:p>
          <a:p>
            <a:pPr marL="174625" indent="-174625">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Frustration</a:t>
            </a:r>
            <a:r>
              <a:rPr lang="en-US" sz="1600" b="1" u="sng" dirty="0">
                <a:solidFill>
                  <a:schemeClr val="tx1">
                    <a:lumMod val="65000"/>
                    <a:lumOff val="35000"/>
                  </a:schemeClr>
                </a:solidFill>
                <a:latin typeface="Helvetica Neue" charset="0"/>
                <a:ea typeface="Helvetica Neue" charset="0"/>
                <a:cs typeface="Helvetica Neue" charset="0"/>
              </a:rPr>
              <a:t> as a localized metric of SNV impact</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Differential profiles for oncogenes v. TSGs</a:t>
            </a:r>
          </a:p>
          <a:p>
            <a:pPr marL="174625" indent="-174625">
              <a:spcBef>
                <a:spcPts val="400"/>
              </a:spcBef>
              <a:buClr>
                <a:srgbClr val="FFFFFF"/>
              </a:buClr>
              <a:buFont typeface="Helvetica Neue"/>
              <a:buChar char="•"/>
            </a:pPr>
            <a:r>
              <a:rPr lang="en-US" sz="1600" b="1" u="sng" dirty="0" err="1">
                <a:solidFill>
                  <a:srgbClr val="FF0000"/>
                </a:solidFill>
                <a:latin typeface="Helvetica Neue" charset="0"/>
                <a:ea typeface="Helvetica Neue" charset="0"/>
                <a:cs typeface="Helvetica Neue" charset="0"/>
              </a:rPr>
              <a:t>ALoFT</a:t>
            </a:r>
            <a:r>
              <a:rPr lang="en-US" sz="1600" b="1" u="sng" dirty="0">
                <a:solidFill>
                  <a:schemeClr val="tx1">
                    <a:lumMod val="65000"/>
                    <a:lumOff val="35000"/>
                  </a:schemeClr>
                </a:solidFill>
                <a:latin typeface="Helvetica Neue" charset="0"/>
                <a:ea typeface="Helvetica Neue" charset="0"/>
                <a:cs typeface="Helvetica Neue" charset="0"/>
              </a:rPr>
              <a:t>: Annotation of </a:t>
            </a:r>
            <a:r>
              <a:rPr lang="en-US" sz="1600" b="1" u="sng" dirty="0" err="1">
                <a:solidFill>
                  <a:schemeClr val="tx1">
                    <a:lumMod val="65000"/>
                    <a:lumOff val="35000"/>
                  </a:schemeClr>
                </a:solidFill>
                <a:latin typeface="Helvetica Neue" charset="0"/>
                <a:ea typeface="Helvetica Neue" charset="0"/>
                <a:cs typeface="Helvetica Neue" charset="0"/>
              </a:rPr>
              <a:t>LoF</a:t>
            </a:r>
            <a:r>
              <a:rPr lang="en-US" sz="1600" b="1" u="sng" dirty="0">
                <a:solidFill>
                  <a:schemeClr val="tx1">
                    <a:lumMod val="65000"/>
                    <a:lumOff val="35000"/>
                  </a:schemeClr>
                </a:solidFill>
                <a:latin typeface="Helvetica Neue" charset="0"/>
                <a:ea typeface="Helvetica Neue" charset="0"/>
                <a:cs typeface="Helvetica Neue" charset="0"/>
              </a:rPr>
              <a:t> Transcripts</a:t>
            </a:r>
          </a:p>
          <a:p>
            <a:pPr marL="174625" indent="-174625">
              <a:spcBef>
                <a:spcPts val="400"/>
              </a:spcBef>
              <a:buClr>
                <a:srgbClr val="FFFFFF"/>
              </a:buClr>
              <a:buFont typeface="Helvetica Neue"/>
              <a:buChar char="•"/>
            </a:pPr>
            <a:r>
              <a:rPr lang="en-US" sz="1600" b="1" u="sng" dirty="0">
                <a:solidFill>
                  <a:schemeClr val="tx1">
                    <a:lumMod val="65000"/>
                    <a:lumOff val="35000"/>
                  </a:schemeClr>
                </a:solidFill>
                <a:latin typeface="Helvetica Neue" charset="0"/>
                <a:ea typeface="Helvetica Neue" charset="0"/>
                <a:cs typeface="Helvetica Neue" charset="0"/>
              </a:rPr>
              <a:t>Using dynamics to help identify mutation clusters (</a:t>
            </a:r>
            <a:r>
              <a:rPr lang="en-US" sz="1600" b="1" u="sng" dirty="0" err="1">
                <a:solidFill>
                  <a:srgbClr val="FF0000"/>
                </a:solidFill>
                <a:latin typeface="Helvetica Neue" charset="0"/>
                <a:ea typeface="Helvetica Neue" charset="0"/>
                <a:cs typeface="Helvetica Neue" charset="0"/>
              </a:rPr>
              <a:t>Hotcommics</a:t>
            </a:r>
            <a:r>
              <a:rPr lang="en-US" sz="1600" b="1" u="sng" dirty="0">
                <a:solidFill>
                  <a:schemeClr val="tx1">
                    <a:lumMod val="65000"/>
                    <a:lumOff val="35000"/>
                  </a:schemeClr>
                </a:solidFill>
                <a:latin typeface="Helvetica Neue" charset="0"/>
                <a:ea typeface="Helvetica Neue" charset="0"/>
                <a:cs typeface="Helvetica Neue" charset="0"/>
              </a:rPr>
              <a:t>)</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Find dynamic sub-communities &amp; determine aggregated mutational burden within these</a:t>
            </a:r>
          </a:p>
          <a:p>
            <a:pPr indent="-228600">
              <a:spcBef>
                <a:spcPts val="400"/>
              </a:spcBef>
              <a:buClr>
                <a:srgbClr val="FFFFFF"/>
              </a:buClr>
              <a:buFont typeface="Helvetica Neue"/>
              <a:buChar char="•"/>
            </a:pPr>
            <a:endParaRPr lang="en-US" sz="1600" b="1" u="sng" dirty="0">
              <a:solidFill>
                <a:schemeClr val="tx1">
                  <a:lumMod val="65000"/>
                  <a:lumOff val="35000"/>
                </a:schemeClr>
              </a:solidFill>
              <a:latin typeface="Helvetica Neue" charset="0"/>
              <a:ea typeface="Helvetica Neue" charset="0"/>
              <a:cs typeface="Helvetica Neue" charset="0"/>
            </a:endParaRPr>
          </a:p>
          <a:p>
            <a:pPr indent="-228600">
              <a:spcBef>
                <a:spcPts val="500"/>
              </a:spcBef>
              <a:buFont typeface="Merriweather Sans"/>
              <a:buChar char="•"/>
            </a:pPr>
            <a:endParaRPr lang="en-US" sz="1200" dirty="0">
              <a:solidFill>
                <a:schemeClr val="tx1">
                  <a:lumMod val="65000"/>
                  <a:lumOff val="35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endParaRPr lang="en-US" sz="1100" dirty="0">
              <a:solidFill>
                <a:schemeClr val="tx1">
                  <a:lumMod val="65000"/>
                  <a:lumOff val="35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65000"/>
                  <a:lumOff val="35000"/>
                </a:schemeClr>
              </a:solidFill>
              <a:latin typeface="Helvetica Neue" charset="0"/>
              <a:ea typeface="Helvetica Neue" charset="0"/>
              <a:cs typeface="Helvetica Neue" charset="0"/>
              <a:sym typeface="Helvetica Neue"/>
            </a:endParaRPr>
          </a:p>
        </p:txBody>
      </p:sp>
      <p:sp>
        <p:nvSpPr>
          <p:cNvPr id="6" name="Shape 301"/>
          <p:cNvSpPr txBox="1">
            <a:spLocks noGrp="1"/>
          </p:cNvSpPr>
          <p:nvPr>
            <p:ph sz="half" idx="2"/>
          </p:nvPr>
        </p:nvSpPr>
        <p:spPr>
          <a:xfrm>
            <a:off x="5589767" y="985119"/>
            <a:ext cx="2868432" cy="4062631"/>
          </a:xfrm>
          <a:prstGeom prst="rect">
            <a:avLst/>
          </a:prstGeom>
          <a:noFill/>
          <a:ln>
            <a:noFill/>
          </a:ln>
        </p:spPr>
        <p:txBody>
          <a:bodyPr vert="horz" wrap="square" lIns="92050" tIns="46025" rIns="92050" bIns="46025" numCol="1" anchor="t" anchorCtr="0" compatLnSpc="1">
            <a:prstTxWarp prst="textNoShape">
              <a:avLst/>
            </a:prstTxWarp>
            <a:noAutofit/>
          </a:bodyPr>
          <a:lstStyle/>
          <a:p>
            <a:pPr marL="174625" indent="-174625">
              <a:spcBef>
                <a:spcPts val="400"/>
              </a:spcBef>
              <a:buClr>
                <a:srgbClr val="FFFFFF"/>
              </a:buClr>
              <a:buFont typeface="Helvetica Neue"/>
              <a:buChar char="•"/>
            </a:pPr>
            <a:r>
              <a:rPr lang="en-US" sz="1600" b="1" u="sng" dirty="0">
                <a:solidFill>
                  <a:srgbClr val="FFC000"/>
                </a:solidFill>
                <a:latin typeface="Helvetica Neue" charset="0"/>
                <a:ea typeface="Helvetica Neue" charset="0"/>
                <a:cs typeface="Helvetica Neue" charset="0"/>
              </a:rPr>
              <a:t>RADAR</a:t>
            </a:r>
            <a:r>
              <a:rPr lang="en-US" sz="1600" b="1" u="sng" dirty="0">
                <a:solidFill>
                  <a:schemeClr val="tx1">
                    <a:lumMod val="65000"/>
                    <a:lumOff val="35000"/>
                  </a:schemeClr>
                </a:solidFill>
                <a:latin typeface="Helvetica Neue" charset="0"/>
                <a:ea typeface="Helvetica Neue" charset="0"/>
                <a:cs typeface="Helvetica Neue" charset="0"/>
              </a:rPr>
              <a:t> Prioritization for RBP sites</a:t>
            </a: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Prioritizes variants based on post-transcriptional regulome using ENCODE </a:t>
            </a:r>
            <a:r>
              <a:rPr lang="en-US" sz="1200" dirty="0" err="1">
                <a:solidFill>
                  <a:schemeClr val="tx1">
                    <a:lumMod val="65000"/>
                    <a:lumOff val="35000"/>
                  </a:schemeClr>
                </a:solidFill>
                <a:latin typeface="Helvetica Neue" charset="0"/>
                <a:ea typeface="Helvetica Neue" charset="0"/>
                <a:cs typeface="Helvetica Neue" charset="0"/>
              </a:rPr>
              <a:t>eCLIP</a:t>
            </a:r>
            <a:endParaRPr lang="en-US" sz="1200" dirty="0">
              <a:solidFill>
                <a:schemeClr val="tx1">
                  <a:lumMod val="65000"/>
                  <a:lumOff val="35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Incorporates new features related to RNA sec. </a:t>
            </a:r>
            <a:r>
              <a:rPr lang="en-US" sz="1200" dirty="0" err="1">
                <a:solidFill>
                  <a:schemeClr val="tx1">
                    <a:lumMod val="65000"/>
                    <a:lumOff val="35000"/>
                  </a:schemeClr>
                </a:solidFill>
                <a:latin typeface="Helvetica Neue" charset="0"/>
                <a:ea typeface="Helvetica Neue" charset="0"/>
                <a:cs typeface="Helvetica Neue" charset="0"/>
              </a:rPr>
              <a:t>struc</a:t>
            </a:r>
            <a:r>
              <a:rPr lang="en-US" sz="1200" dirty="0">
                <a:solidFill>
                  <a:schemeClr val="tx1">
                    <a:lumMod val="65000"/>
                    <a:lumOff val="35000"/>
                  </a:schemeClr>
                </a:solidFill>
                <a:latin typeface="Helvetica Neue" charset="0"/>
                <a:ea typeface="Helvetica Neue" charset="0"/>
                <a:cs typeface="Helvetica Neue" charset="0"/>
              </a:rPr>
              <a:t> &amp; tissue specific effects</a:t>
            </a:r>
          </a:p>
          <a:p>
            <a:pPr indent="-228600">
              <a:spcBef>
                <a:spcPts val="400"/>
              </a:spcBef>
              <a:buClr>
                <a:srgbClr val="FFFFFF"/>
              </a:buClr>
              <a:buFont typeface="Helvetica Neue"/>
              <a:buChar char="•"/>
            </a:pPr>
            <a:r>
              <a:rPr lang="en-US" sz="1600" b="1" u="sng" dirty="0" err="1">
                <a:solidFill>
                  <a:srgbClr val="FFC000"/>
                </a:solidFill>
                <a:latin typeface="Helvetica Neue" charset="0"/>
                <a:ea typeface="Helvetica Neue" charset="0"/>
                <a:cs typeface="Helvetica Neue" charset="0"/>
              </a:rPr>
              <a:t>uORF</a:t>
            </a:r>
            <a:r>
              <a:rPr lang="en-US" sz="1600" b="1" u="sng" dirty="0">
                <a:solidFill>
                  <a:schemeClr val="tx1">
                    <a:lumMod val="65000"/>
                    <a:lumOff val="35000"/>
                  </a:schemeClr>
                </a:solidFill>
                <a:latin typeface="Helvetica Neue" charset="0"/>
                <a:ea typeface="Helvetica Neue" charset="0"/>
                <a:cs typeface="Helvetica Neue" charset="0"/>
              </a:rPr>
              <a:t> Prioritization </a:t>
            </a: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Feature integration to find small subset of upstream mutations that potentially alter translation</a:t>
            </a:r>
            <a:endParaRPr lang="en-US" sz="1100" dirty="0">
              <a:solidFill>
                <a:schemeClr val="tx1">
                  <a:lumMod val="65000"/>
                  <a:lumOff val="35000"/>
                </a:schemeClr>
              </a:solidFill>
              <a:latin typeface="Helvetica Neue" charset="0"/>
              <a:ea typeface="Helvetica Neue" charset="0"/>
              <a:cs typeface="Helvetica Neue" charset="0"/>
              <a:sym typeface="Helvetica Neue"/>
            </a:endParaRPr>
          </a:p>
          <a:p>
            <a:pPr marL="174625" indent="-174625">
              <a:spcBef>
                <a:spcPts val="400"/>
              </a:spcBef>
              <a:buClr>
                <a:srgbClr val="FFFFFF"/>
              </a:buClr>
              <a:buFont typeface="Helvetica Neue"/>
              <a:buChar char="•"/>
            </a:pPr>
            <a:r>
              <a:rPr lang="en-US" sz="1600" b="1" u="sng" dirty="0">
                <a:solidFill>
                  <a:srgbClr val="FFC000"/>
                </a:solidFill>
                <a:latin typeface="Helvetica Neue" charset="0"/>
                <a:ea typeface="Helvetica Neue" charset="0"/>
                <a:cs typeface="Helvetica Neue" charset="0"/>
              </a:rPr>
              <a:t>GRAM</a:t>
            </a:r>
            <a:r>
              <a:rPr lang="en-US" sz="1600" b="1" u="sng" dirty="0">
                <a:solidFill>
                  <a:schemeClr val="tx1">
                    <a:lumMod val="65000"/>
                    <a:lumOff val="35000"/>
                  </a:schemeClr>
                </a:solidFill>
                <a:latin typeface="Helvetica Neue" charset="0"/>
                <a:ea typeface="Helvetica Neue" charset="0"/>
                <a:cs typeface="Helvetica Neue" charset="0"/>
              </a:rPr>
              <a:t> to assess the molecular effect of (promotor) mutations</a:t>
            </a: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Universal score + cell type specific score</a:t>
            </a:r>
          </a:p>
        </p:txBody>
      </p:sp>
    </p:spTree>
    <p:extLst>
      <p:ext uri="{BB962C8B-B14F-4D97-AF65-F5344CB8AC3E}">
        <p14:creationId xmlns:p14="http://schemas.microsoft.com/office/powerpoint/2010/main" val="406262895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7015375" y="1021825"/>
            <a:ext cx="1835400" cy="5808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chemeClr val="dk1"/>
              </a:buClr>
              <a:buSzPct val="25000"/>
              <a:buFont typeface="Calibri"/>
              <a:buNone/>
            </a:pPr>
            <a:r>
              <a:rPr lang="en"/>
              <a:t>What is</a:t>
            </a:r>
            <a:r>
              <a:rPr lang="en" sz="2400" b="1" i="0" u="none" strike="noStrike" cap="none">
                <a:solidFill>
                  <a:srgbClr val="22228B"/>
                </a:solidFill>
                <a:latin typeface="Arial"/>
                <a:ea typeface="Arial"/>
                <a:cs typeface="Arial"/>
                <a:sym typeface="Arial"/>
              </a:rPr>
              <a:t> localized frustration?</a:t>
            </a:r>
          </a:p>
        </p:txBody>
      </p:sp>
      <p:pic>
        <p:nvPicPr>
          <p:cNvPr id="412" name="Shape 412"/>
          <p:cNvPicPr preferRelativeResize="0"/>
          <p:nvPr/>
        </p:nvPicPr>
        <p:blipFill rotWithShape="1">
          <a:blip r:embed="rId3">
            <a:alphaModFix/>
          </a:blip>
          <a:srcRect/>
          <a:stretch/>
        </p:blipFill>
        <p:spPr>
          <a:xfrm>
            <a:off x="142698" y="268201"/>
            <a:ext cx="6458222" cy="4804750"/>
          </a:xfrm>
          <a:prstGeom prst="rect">
            <a:avLst/>
          </a:prstGeom>
          <a:noFill/>
          <a:ln>
            <a:noFill/>
          </a:ln>
        </p:spPr>
      </p:pic>
      <p:sp>
        <p:nvSpPr>
          <p:cNvPr id="413" name="Shape 413"/>
          <p:cNvSpPr txBox="1"/>
          <p:nvPr/>
        </p:nvSpPr>
        <p:spPr>
          <a:xfrm>
            <a:off x="6862099" y="4888800"/>
            <a:ext cx="1835400" cy="2547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7F7F7F"/>
                </a:solidFill>
                <a:latin typeface="Calibri"/>
                <a:ea typeface="Calibri"/>
                <a:cs typeface="Calibri"/>
                <a:sym typeface="Calibri"/>
              </a:rPr>
              <a:t>[Ferreiro et al., </a:t>
            </a:r>
            <a:r>
              <a:rPr lang="en" sz="1200" b="0" i="1" u="none" strike="noStrike" cap="none">
                <a:solidFill>
                  <a:srgbClr val="7F7F7F"/>
                </a:solidFill>
                <a:latin typeface="Calibri"/>
                <a:ea typeface="Calibri"/>
                <a:cs typeface="Calibri"/>
                <a:sym typeface="Calibri"/>
              </a:rPr>
              <a:t>PNAS </a:t>
            </a:r>
            <a:r>
              <a:rPr lang="en" sz="1200" b="0" i="0" u="none" strike="noStrike" cap="none">
                <a:solidFill>
                  <a:srgbClr val="7F7F7F"/>
                </a:solidFill>
                <a:latin typeface="Calibri"/>
                <a:ea typeface="Calibri"/>
                <a:cs typeface="Calibri"/>
                <a:sym typeface="Calibri"/>
              </a:rPr>
              <a:t>(’07)]</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txBox="1">
            <a:spLocks noGrp="1"/>
          </p:cNvSpPr>
          <p:nvPr>
            <p:ph type="title"/>
          </p:nvPr>
        </p:nvSpPr>
        <p:spPr>
          <a:xfrm>
            <a:off x="127926" y="-153025"/>
            <a:ext cx="9214500" cy="8574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chemeClr val="dk1"/>
              </a:buClr>
              <a:buSzPct val="25000"/>
              <a:buFont typeface="Calibri"/>
              <a:buNone/>
            </a:pPr>
            <a:r>
              <a:rPr lang="en" sz="2400" b="1" i="0" u="none" strike="noStrike" cap="none" dirty="0">
                <a:solidFill>
                  <a:srgbClr val="22228B"/>
                </a:solidFill>
                <a:latin typeface="Helvetica Neue"/>
                <a:ea typeface="Helvetica Neue"/>
                <a:cs typeface="Helvetica Neue"/>
                <a:sym typeface="Helvetica Neue"/>
              </a:rPr>
              <a:t>Workflow for evaluating localized frustration changes (∆F)</a:t>
            </a:r>
          </a:p>
        </p:txBody>
      </p:sp>
      <p:pic>
        <p:nvPicPr>
          <p:cNvPr id="420" name="Shape 420" descr="frustration__schematic_for_rotator.jpg"/>
          <p:cNvPicPr preferRelativeResize="0"/>
          <p:nvPr/>
        </p:nvPicPr>
        <p:blipFill>
          <a:blip r:embed="rId3">
            <a:alphaModFix/>
          </a:blip>
          <a:stretch>
            <a:fillRect/>
          </a:stretch>
        </p:blipFill>
        <p:spPr>
          <a:xfrm>
            <a:off x="149700" y="780575"/>
            <a:ext cx="8561247" cy="4214230"/>
          </a:xfrm>
          <a:prstGeom prst="rect">
            <a:avLst/>
          </a:prstGeom>
          <a:noFill/>
          <a:ln>
            <a:noFill/>
          </a:ln>
        </p:spPr>
      </p:pic>
      <p:sp>
        <p:nvSpPr>
          <p:cNvPr id="421" name="Shape 421"/>
          <p:cNvSpPr txBox="1"/>
          <p:nvPr/>
        </p:nvSpPr>
        <p:spPr>
          <a:xfrm rot="-5400000">
            <a:off x="-790511" y="4141014"/>
            <a:ext cx="1803900" cy="225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1" i="0" u="none" strike="noStrike" cap="none">
                <a:solidFill>
                  <a:srgbClr val="7F7F7F"/>
                </a:solidFill>
                <a:latin typeface="Calibri"/>
                <a:ea typeface="Calibri"/>
                <a:cs typeface="Calibri"/>
                <a:sym typeface="Calibri"/>
              </a:rPr>
              <a:t>[Kumar et al. </a:t>
            </a:r>
            <a:r>
              <a:rPr lang="en" sz="1200" b="1" i="1" u="none" strike="noStrike" cap="none">
                <a:solidFill>
                  <a:srgbClr val="7F7F7F"/>
                </a:solidFill>
                <a:latin typeface="Calibri"/>
                <a:ea typeface="Calibri"/>
                <a:cs typeface="Calibri"/>
                <a:sym typeface="Calibri"/>
              </a:rPr>
              <a:t>NAR</a:t>
            </a:r>
            <a:r>
              <a:rPr lang="en" sz="1200" b="1" i="0" u="none" strike="noStrike" cap="none">
                <a:solidFill>
                  <a:srgbClr val="7F7F7F"/>
                </a:solidFill>
                <a:latin typeface="Calibri"/>
                <a:ea typeface="Calibri"/>
                <a:cs typeface="Calibri"/>
                <a:sym typeface="Calibri"/>
              </a:rPr>
              <a:t> (</a:t>
            </a:r>
            <a:r>
              <a:rPr lang="en" sz="1200" b="1">
                <a:solidFill>
                  <a:srgbClr val="7F7F7F"/>
                </a:solidFill>
                <a:latin typeface="Calibri"/>
                <a:ea typeface="Calibri"/>
                <a:cs typeface="Calibri"/>
                <a:sym typeface="Calibri"/>
              </a:rPr>
              <a:t>2016)]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1420417" y="117872"/>
            <a:ext cx="63924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000" b="1" i="0" u="none" strike="noStrike" cap="none">
                <a:solidFill>
                  <a:srgbClr val="22228B"/>
                </a:solidFill>
                <a:latin typeface="Helvetica Neue"/>
                <a:ea typeface="Helvetica Neue"/>
                <a:cs typeface="Helvetica Neue"/>
                <a:sym typeface="Helvetica Neue"/>
              </a:rPr>
              <a:t>Complexity of the second order frustration calculation</a:t>
            </a:r>
          </a:p>
        </p:txBody>
      </p:sp>
      <p:cxnSp>
        <p:nvCxnSpPr>
          <p:cNvPr id="428" name="Shape 428"/>
          <p:cNvCxnSpPr/>
          <p:nvPr/>
        </p:nvCxnSpPr>
        <p:spPr>
          <a:xfrm rot="10800000">
            <a:off x="1926431" y="940492"/>
            <a:ext cx="0" cy="3518400"/>
          </a:xfrm>
          <a:prstGeom prst="straightConnector1">
            <a:avLst/>
          </a:prstGeom>
          <a:noFill/>
          <a:ln w="28575" cap="flat" cmpd="sng">
            <a:solidFill>
              <a:schemeClr val="dk1"/>
            </a:solidFill>
            <a:prstDash val="solid"/>
            <a:round/>
            <a:headEnd type="none" w="med" len="med"/>
            <a:tailEnd type="triangle" w="lg" len="lg"/>
          </a:ln>
        </p:spPr>
      </p:cxnSp>
      <p:cxnSp>
        <p:nvCxnSpPr>
          <p:cNvPr id="429" name="Shape 429"/>
          <p:cNvCxnSpPr/>
          <p:nvPr/>
        </p:nvCxnSpPr>
        <p:spPr>
          <a:xfrm rot="10800000" flipH="1">
            <a:off x="1926431" y="4454091"/>
            <a:ext cx="5886300" cy="4800"/>
          </a:xfrm>
          <a:prstGeom prst="straightConnector1">
            <a:avLst/>
          </a:prstGeom>
          <a:noFill/>
          <a:ln w="31750" cap="flat" cmpd="sng">
            <a:solidFill>
              <a:schemeClr val="dk1"/>
            </a:solidFill>
            <a:prstDash val="solid"/>
            <a:round/>
            <a:headEnd type="none" w="med" len="med"/>
            <a:tailEnd type="triangle" w="lg" len="lg"/>
          </a:ln>
        </p:spPr>
      </p:cxnSp>
      <p:sp>
        <p:nvSpPr>
          <p:cNvPr id="430" name="Shape 430"/>
          <p:cNvSpPr txBox="1"/>
          <p:nvPr/>
        </p:nvSpPr>
        <p:spPr>
          <a:xfrm rot="5400000">
            <a:off x="702442" y="2152651"/>
            <a:ext cx="1794300" cy="3465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800" b="0" i="0" u="none" strike="noStrike" cap="none">
                <a:solidFill>
                  <a:schemeClr val="dk1"/>
                </a:solidFill>
                <a:latin typeface="Courier"/>
                <a:ea typeface="Courier"/>
                <a:cs typeface="Courier"/>
                <a:sym typeface="Courier"/>
              </a:rPr>
              <a:t>Time</a:t>
            </a:r>
          </a:p>
        </p:txBody>
      </p:sp>
      <p:sp>
        <p:nvSpPr>
          <p:cNvPr id="431" name="Shape 431"/>
          <p:cNvSpPr txBox="1"/>
          <p:nvPr/>
        </p:nvSpPr>
        <p:spPr>
          <a:xfrm>
            <a:off x="3255169" y="4520803"/>
            <a:ext cx="3006300" cy="3465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800" b="0" i="0" u="none" strike="noStrike" cap="none">
                <a:solidFill>
                  <a:schemeClr val="dk1"/>
                </a:solidFill>
                <a:latin typeface="Courier"/>
                <a:ea typeface="Courier"/>
                <a:cs typeface="Courier"/>
                <a:sym typeface="Courier"/>
              </a:rPr>
              <a:t>Accuracy</a:t>
            </a:r>
          </a:p>
        </p:txBody>
      </p:sp>
      <p:sp>
        <p:nvSpPr>
          <p:cNvPr id="432" name="Shape 432"/>
          <p:cNvSpPr txBox="1"/>
          <p:nvPr/>
        </p:nvSpPr>
        <p:spPr>
          <a:xfrm>
            <a:off x="3498750" y="1751513"/>
            <a:ext cx="2146500" cy="2901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800" b="1" i="0" u="none" strike="noStrike" cap="none">
                <a:solidFill>
                  <a:schemeClr val="dk1"/>
                </a:solidFill>
                <a:latin typeface="Times New Roman"/>
                <a:ea typeface="Times New Roman"/>
                <a:cs typeface="Times New Roman"/>
                <a:sym typeface="Times New Roman"/>
              </a:rPr>
              <a:t>Second order frustration calculation (</a:t>
            </a:r>
            <a:r>
              <a:rPr lang="en" sz="800" b="1" i="0" u="none" strike="noStrike" cap="none">
                <a:solidFill>
                  <a:schemeClr val="dk1"/>
                </a:solidFill>
                <a:latin typeface="Calibri"/>
                <a:ea typeface="Calibri"/>
                <a:cs typeface="Calibri"/>
                <a:sym typeface="Calibri"/>
              </a:rPr>
              <a:t>∆F)</a:t>
            </a:r>
          </a:p>
        </p:txBody>
      </p:sp>
      <p:sp>
        <p:nvSpPr>
          <p:cNvPr id="433" name="Shape 433"/>
          <p:cNvSpPr txBox="1"/>
          <p:nvPr/>
        </p:nvSpPr>
        <p:spPr>
          <a:xfrm>
            <a:off x="5870975" y="1046613"/>
            <a:ext cx="2348100" cy="1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800" b="1" i="0" u="none" strike="noStrike" cap="none">
                <a:solidFill>
                  <a:schemeClr val="dk1"/>
                </a:solidFill>
                <a:latin typeface="Times New Roman"/>
                <a:ea typeface="Times New Roman"/>
                <a:cs typeface="Times New Roman"/>
                <a:sym typeface="Times New Roman"/>
              </a:rPr>
              <a:t>MD-assisted free energy calculation (</a:t>
            </a:r>
            <a:r>
              <a:rPr lang="en" sz="800" b="1" i="0" u="none" strike="noStrike" cap="none">
                <a:solidFill>
                  <a:schemeClr val="dk1"/>
                </a:solidFill>
                <a:latin typeface="Calibri"/>
                <a:ea typeface="Calibri"/>
                <a:cs typeface="Calibri"/>
                <a:sym typeface="Calibri"/>
              </a:rPr>
              <a:t>∆G)</a:t>
            </a:r>
          </a:p>
        </p:txBody>
      </p:sp>
      <p:sp>
        <p:nvSpPr>
          <p:cNvPr id="434" name="Shape 434"/>
          <p:cNvSpPr txBox="1"/>
          <p:nvPr/>
        </p:nvSpPr>
        <p:spPr>
          <a:xfrm>
            <a:off x="2039551" y="2389575"/>
            <a:ext cx="2025900" cy="1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800" b="1" i="0" u="none" strike="noStrike" cap="none">
                <a:solidFill>
                  <a:schemeClr val="dk1"/>
                </a:solidFill>
                <a:latin typeface="Times New Roman"/>
                <a:ea typeface="Times New Roman"/>
                <a:cs typeface="Times New Roman"/>
                <a:sym typeface="Times New Roman"/>
              </a:rPr>
              <a:t>First order frustration calculation (F)</a:t>
            </a:r>
          </a:p>
        </p:txBody>
      </p:sp>
      <p:pic>
        <p:nvPicPr>
          <p:cNvPr id="435" name="Shape 435" descr="frustration__1st_order_calculation_icon_simplified_circ.pdf"/>
          <p:cNvPicPr preferRelativeResize="0"/>
          <p:nvPr/>
        </p:nvPicPr>
        <p:blipFill rotWithShape="1">
          <a:blip r:embed="rId3">
            <a:alphaModFix/>
          </a:blip>
          <a:srcRect/>
          <a:stretch/>
        </p:blipFill>
        <p:spPr>
          <a:xfrm>
            <a:off x="2114550" y="2581276"/>
            <a:ext cx="1500711" cy="1880566"/>
          </a:xfrm>
          <a:prstGeom prst="rect">
            <a:avLst/>
          </a:prstGeom>
          <a:noFill/>
          <a:ln>
            <a:noFill/>
          </a:ln>
        </p:spPr>
      </p:pic>
      <p:pic>
        <p:nvPicPr>
          <p:cNvPr id="436" name="Shape 436" descr="frustration__2nd_order_calculation_icon_simplified_circ.pdf"/>
          <p:cNvPicPr preferRelativeResize="0"/>
          <p:nvPr/>
        </p:nvPicPr>
        <p:blipFill rotWithShape="1">
          <a:blip r:embed="rId4">
            <a:alphaModFix/>
          </a:blip>
          <a:srcRect/>
          <a:stretch/>
        </p:blipFill>
        <p:spPr>
          <a:xfrm>
            <a:off x="3876676" y="2032398"/>
            <a:ext cx="1656454" cy="2436042"/>
          </a:xfrm>
          <a:prstGeom prst="rect">
            <a:avLst/>
          </a:prstGeom>
          <a:noFill/>
          <a:ln>
            <a:noFill/>
          </a:ln>
        </p:spPr>
      </p:pic>
      <p:pic>
        <p:nvPicPr>
          <p:cNvPr id="437" name="Shape 437" descr="ensemble.pdf"/>
          <p:cNvPicPr preferRelativeResize="0"/>
          <p:nvPr/>
        </p:nvPicPr>
        <p:blipFill rotWithShape="1">
          <a:blip r:embed="rId5">
            <a:alphaModFix/>
          </a:blip>
          <a:srcRect l="3468" t="4416" r="2784" b="5808"/>
          <a:stretch/>
        </p:blipFill>
        <p:spPr>
          <a:xfrm>
            <a:off x="5911454" y="1541860"/>
            <a:ext cx="1659872" cy="709423"/>
          </a:xfrm>
          <a:prstGeom prst="rect">
            <a:avLst/>
          </a:prstGeom>
          <a:noFill/>
          <a:ln>
            <a:noFill/>
          </a:ln>
        </p:spPr>
      </p:pic>
      <p:sp>
        <p:nvSpPr>
          <p:cNvPr id="438" name="Shape 438"/>
          <p:cNvSpPr txBox="1"/>
          <p:nvPr/>
        </p:nvSpPr>
        <p:spPr>
          <a:xfrm>
            <a:off x="5929325" y="1302595"/>
            <a:ext cx="1649100" cy="3151500"/>
          </a:xfrm>
          <a:prstGeom prst="rect">
            <a:avLst/>
          </a:prstGeom>
          <a:noFill/>
          <a:ln w="25400" cap="flat" cmpd="sng">
            <a:solidFill>
              <a:schemeClr val="dk1"/>
            </a:solidFill>
            <a:prstDash val="solid"/>
            <a:miter lim="800000"/>
            <a:headEnd type="none" w="med" len="med"/>
            <a:tailEnd type="none" w="med" len="med"/>
          </a:ln>
        </p:spPr>
        <p:txBody>
          <a:bodyPr wrap="square" lIns="68575" tIns="34275" rIns="68575" bIns="34275" anchor="t" anchorCtr="0">
            <a:noAutofit/>
          </a:bodyPr>
          <a:lstStyle/>
          <a:p>
            <a:pPr marL="0" marR="0" lvl="0" indent="0" algn="l" rtl="0">
              <a:spcBef>
                <a:spcPts val="0"/>
              </a:spcBef>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Shape 444"/>
          <p:cNvSpPr txBox="1">
            <a:spLocks noGrp="1"/>
          </p:cNvSpPr>
          <p:nvPr>
            <p:ph type="title"/>
          </p:nvPr>
        </p:nvSpPr>
        <p:spPr>
          <a:xfrm>
            <a:off x="1643063" y="305991"/>
            <a:ext cx="58293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2400" b="1" i="0" u="none" strike="noStrike" cap="none">
                <a:solidFill>
                  <a:srgbClr val="22228B"/>
                </a:solidFill>
                <a:latin typeface="Helvetica Neue"/>
                <a:ea typeface="Helvetica Neue"/>
                <a:cs typeface="Helvetica Neue"/>
                <a:sym typeface="Helvetica Neue"/>
              </a:rPr>
              <a:t>Comparing ∆F values across different SNV categories: disease v normal</a:t>
            </a:r>
          </a:p>
        </p:txBody>
      </p:sp>
      <p:sp>
        <p:nvSpPr>
          <p:cNvPr id="445" name="Shape 445"/>
          <p:cNvSpPr/>
          <p:nvPr/>
        </p:nvSpPr>
        <p:spPr>
          <a:xfrm>
            <a:off x="6130529" y="1439467"/>
            <a:ext cx="1777500" cy="2499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sp>
        <p:nvSpPr>
          <p:cNvPr id="446" name="Shape 446"/>
          <p:cNvSpPr/>
          <p:nvPr/>
        </p:nvSpPr>
        <p:spPr>
          <a:xfrm>
            <a:off x="1953817" y="1564482"/>
            <a:ext cx="234600" cy="208500"/>
          </a:xfrm>
          <a:prstGeom prst="smileyFace">
            <a:avLst>
              <a:gd name="adj" fmla="val 4653"/>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47" name="Shape 447"/>
          <p:cNvSpPr/>
          <p:nvPr/>
        </p:nvSpPr>
        <p:spPr>
          <a:xfrm>
            <a:off x="1976438" y="1794272"/>
            <a:ext cx="192900" cy="338100"/>
          </a:xfrm>
          <a:prstGeom prst="upArrow">
            <a:avLst>
              <a:gd name="adj1" fmla="val 50000"/>
              <a:gd name="adj2" fmla="val 50036"/>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48" name="Shape 448"/>
          <p:cNvSpPr/>
          <p:nvPr/>
        </p:nvSpPr>
        <p:spPr>
          <a:xfrm>
            <a:off x="1953816" y="2815828"/>
            <a:ext cx="233400" cy="208500"/>
          </a:xfrm>
          <a:prstGeom prst="smileyFace">
            <a:avLst>
              <a:gd name="adj" fmla="val -4653"/>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49" name="Shape 449"/>
          <p:cNvSpPr/>
          <p:nvPr/>
        </p:nvSpPr>
        <p:spPr>
          <a:xfrm rot="10800000">
            <a:off x="1974038" y="2456297"/>
            <a:ext cx="192900" cy="338100"/>
          </a:xfrm>
          <a:prstGeom prst="upArrow">
            <a:avLst>
              <a:gd name="adj1" fmla="val 50000"/>
              <a:gd name="adj2" fmla="val 50036"/>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50" name="Shape 450"/>
          <p:cNvSpPr txBox="1"/>
          <p:nvPr/>
        </p:nvSpPr>
        <p:spPr>
          <a:xfrm>
            <a:off x="2070497" y="1728788"/>
            <a:ext cx="571500" cy="138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500" b="0" i="0" u="none" strike="noStrike" cap="none">
                <a:solidFill>
                  <a:schemeClr val="dk1"/>
                </a:solidFill>
                <a:latin typeface="Times New Roman"/>
                <a:ea typeface="Times New Roman"/>
                <a:cs typeface="Times New Roman"/>
                <a:sym typeface="Times New Roman"/>
              </a:rPr>
              <a:t>Loss of frustration</a:t>
            </a:r>
          </a:p>
        </p:txBody>
      </p:sp>
      <p:sp>
        <p:nvSpPr>
          <p:cNvPr id="451" name="Shape 451"/>
          <p:cNvSpPr txBox="1"/>
          <p:nvPr/>
        </p:nvSpPr>
        <p:spPr>
          <a:xfrm>
            <a:off x="2070497" y="2719388"/>
            <a:ext cx="571500" cy="139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500" b="0" i="0" u="none" strike="noStrike" cap="none">
                <a:solidFill>
                  <a:schemeClr val="dk1"/>
                </a:solidFill>
                <a:latin typeface="Times New Roman"/>
                <a:ea typeface="Times New Roman"/>
                <a:cs typeface="Times New Roman"/>
                <a:sym typeface="Times New Roman"/>
              </a:rPr>
              <a:t>Gain of frustration</a:t>
            </a:r>
          </a:p>
        </p:txBody>
      </p:sp>
      <p:sp>
        <p:nvSpPr>
          <p:cNvPr id="452" name="Shape 452"/>
          <p:cNvSpPr txBox="1"/>
          <p:nvPr/>
        </p:nvSpPr>
        <p:spPr>
          <a:xfrm>
            <a:off x="32598" y="4857400"/>
            <a:ext cx="19704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1">
                <a:solidFill>
                  <a:srgbClr val="7F7F7F"/>
                </a:solidFill>
                <a:latin typeface="Calibri"/>
                <a:ea typeface="Calibri"/>
                <a:cs typeface="Calibri"/>
                <a:sym typeface="Calibri"/>
              </a:rPr>
              <a:t>[Kumar et al, </a:t>
            </a:r>
            <a:r>
              <a:rPr lang="en" sz="1200" b="1" i="1">
                <a:solidFill>
                  <a:srgbClr val="7F7F7F"/>
                </a:solidFill>
                <a:latin typeface="Calibri"/>
                <a:ea typeface="Calibri"/>
                <a:cs typeface="Calibri"/>
                <a:sym typeface="Calibri"/>
              </a:rPr>
              <a:t>NAR</a:t>
            </a:r>
            <a:r>
              <a:rPr lang="en" sz="1200" b="1">
                <a:solidFill>
                  <a:srgbClr val="7F7F7F"/>
                </a:solidFill>
                <a:latin typeface="Calibri"/>
                <a:ea typeface="Calibri"/>
                <a:cs typeface="Calibri"/>
                <a:sym typeface="Calibri"/>
              </a:rPr>
              <a:t> (2016)]</a:t>
            </a:r>
          </a:p>
        </p:txBody>
      </p:sp>
      <p:pic>
        <p:nvPicPr>
          <p:cNvPr id="453" name="Shape 453" descr="compare.deltaMinFrustration.core.png"/>
          <p:cNvPicPr preferRelativeResize="0"/>
          <p:nvPr/>
        </p:nvPicPr>
        <p:blipFill rotWithShape="1">
          <a:blip r:embed="rId3">
            <a:alphaModFix/>
          </a:blip>
          <a:srcRect l="9000" t="17432" r="7819" b="13721"/>
          <a:stretch/>
        </p:blipFill>
        <p:spPr>
          <a:xfrm>
            <a:off x="2641997" y="1564482"/>
            <a:ext cx="1970404" cy="1855985"/>
          </a:xfrm>
          <a:prstGeom prst="rect">
            <a:avLst/>
          </a:prstGeom>
          <a:noFill/>
          <a:ln>
            <a:noFill/>
          </a:ln>
        </p:spPr>
      </p:pic>
      <p:pic>
        <p:nvPicPr>
          <p:cNvPr id="454" name="Shape 454" descr="compare.deltaMinFrustration.surface.png"/>
          <p:cNvPicPr preferRelativeResize="0"/>
          <p:nvPr/>
        </p:nvPicPr>
        <p:blipFill rotWithShape="1">
          <a:blip r:embed="rId4">
            <a:alphaModFix/>
          </a:blip>
          <a:srcRect l="9197" t="17430" r="8021" b="14160"/>
          <a:stretch/>
        </p:blipFill>
        <p:spPr>
          <a:xfrm>
            <a:off x="5170885" y="1550194"/>
            <a:ext cx="2056076" cy="1889230"/>
          </a:xfrm>
          <a:prstGeom prst="rect">
            <a:avLst/>
          </a:prstGeom>
          <a:noFill/>
          <a:ln>
            <a:noFill/>
          </a:ln>
        </p:spPr>
      </p:pic>
      <p:sp>
        <p:nvSpPr>
          <p:cNvPr id="455" name="Shape 455"/>
          <p:cNvSpPr txBox="1"/>
          <p:nvPr/>
        </p:nvSpPr>
        <p:spPr>
          <a:xfrm>
            <a:off x="3039666" y="3444479"/>
            <a:ext cx="14001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1" i="0" u="none" strike="noStrike" cap="none">
                <a:solidFill>
                  <a:schemeClr val="dk1"/>
                </a:solidFill>
                <a:latin typeface="Arial"/>
                <a:ea typeface="Arial"/>
                <a:cs typeface="Arial"/>
                <a:sym typeface="Arial"/>
              </a:rPr>
              <a:t>Core residues</a:t>
            </a:r>
          </a:p>
        </p:txBody>
      </p:sp>
      <p:sp>
        <p:nvSpPr>
          <p:cNvPr id="456" name="Shape 456"/>
          <p:cNvSpPr txBox="1"/>
          <p:nvPr/>
        </p:nvSpPr>
        <p:spPr>
          <a:xfrm>
            <a:off x="5575698" y="3444479"/>
            <a:ext cx="18360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1" i="0" u="none" strike="noStrike" cap="none">
                <a:solidFill>
                  <a:schemeClr val="dk1"/>
                </a:solidFill>
                <a:latin typeface="Arial"/>
                <a:ea typeface="Arial"/>
                <a:cs typeface="Arial"/>
                <a:sym typeface="Arial"/>
              </a:rPr>
              <a:t>Surface residues</a:t>
            </a:r>
          </a:p>
        </p:txBody>
      </p:sp>
      <p:cxnSp>
        <p:nvCxnSpPr>
          <p:cNvPr id="457" name="Shape 457"/>
          <p:cNvCxnSpPr/>
          <p:nvPr/>
        </p:nvCxnSpPr>
        <p:spPr>
          <a:xfrm>
            <a:off x="3094435" y="2182416"/>
            <a:ext cx="618000" cy="0"/>
          </a:xfrm>
          <a:prstGeom prst="straightConnector1">
            <a:avLst/>
          </a:prstGeom>
          <a:noFill/>
          <a:ln w="9525" cap="flat" cmpd="sng">
            <a:solidFill>
              <a:schemeClr val="dk1"/>
            </a:solidFill>
            <a:prstDash val="dot"/>
            <a:round/>
            <a:headEnd type="none" w="med" len="med"/>
            <a:tailEnd type="none" w="med" len="med"/>
          </a:ln>
        </p:spPr>
      </p:cxnSp>
      <p:cxnSp>
        <p:nvCxnSpPr>
          <p:cNvPr id="458" name="Shape 458"/>
          <p:cNvCxnSpPr/>
          <p:nvPr/>
        </p:nvCxnSpPr>
        <p:spPr>
          <a:xfrm>
            <a:off x="3712370" y="2208610"/>
            <a:ext cx="640500" cy="146400"/>
          </a:xfrm>
          <a:prstGeom prst="straightConnector1">
            <a:avLst/>
          </a:prstGeom>
          <a:noFill/>
          <a:ln w="12700" cap="flat" cmpd="sng">
            <a:solidFill>
              <a:srgbClr val="3366FF"/>
            </a:solidFill>
            <a:prstDash val="dash"/>
            <a:round/>
            <a:headEnd type="none" w="med" len="med"/>
            <a:tailEnd type="stealth" w="lg" len="lg"/>
          </a:ln>
        </p:spPr>
      </p:cxnSp>
      <p:cxnSp>
        <p:nvCxnSpPr>
          <p:cNvPr id="459" name="Shape 459"/>
          <p:cNvCxnSpPr/>
          <p:nvPr/>
        </p:nvCxnSpPr>
        <p:spPr>
          <a:xfrm>
            <a:off x="5632847" y="2283619"/>
            <a:ext cx="681000" cy="0"/>
          </a:xfrm>
          <a:prstGeom prst="straightConnector1">
            <a:avLst/>
          </a:prstGeom>
          <a:noFill/>
          <a:ln w="9525" cap="flat" cmpd="sng">
            <a:solidFill>
              <a:srgbClr val="FF0000"/>
            </a:solidFill>
            <a:prstDash val="dot"/>
            <a:round/>
            <a:headEnd type="none" w="med" len="med"/>
            <a:tailEnd type="none" w="med" len="med"/>
          </a:ln>
        </p:spPr>
      </p:cxnSp>
      <p:cxnSp>
        <p:nvCxnSpPr>
          <p:cNvPr id="460" name="Shape 460"/>
          <p:cNvCxnSpPr/>
          <p:nvPr/>
        </p:nvCxnSpPr>
        <p:spPr>
          <a:xfrm>
            <a:off x="6313885" y="2283619"/>
            <a:ext cx="641700" cy="71400"/>
          </a:xfrm>
          <a:prstGeom prst="straightConnector1">
            <a:avLst/>
          </a:prstGeom>
          <a:noFill/>
          <a:ln w="12700" cap="flat" cmpd="sng">
            <a:solidFill>
              <a:srgbClr val="0000FF"/>
            </a:solidFill>
            <a:prstDash val="dash"/>
            <a:round/>
            <a:headEnd type="none" w="med" len="med"/>
            <a:tailEnd type="stealth" w="lg" len="lg"/>
          </a:ln>
        </p:spPr>
      </p:cxnSp>
      <p:sp>
        <p:nvSpPr>
          <p:cNvPr id="461" name="Shape 461"/>
          <p:cNvSpPr txBox="1"/>
          <p:nvPr/>
        </p:nvSpPr>
        <p:spPr>
          <a:xfrm>
            <a:off x="2057400" y="3727847"/>
            <a:ext cx="5719800" cy="1176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800" i="0" u="none" strike="noStrike" cap="none" dirty="0">
                <a:solidFill>
                  <a:schemeClr val="dk1"/>
                </a:solidFill>
                <a:latin typeface="Helvetica Neue"/>
                <a:ea typeface="Helvetica Neue"/>
                <a:cs typeface="Helvetica Neue"/>
                <a:sym typeface="Helvetica Neue"/>
              </a:rPr>
              <a:t>Normal mutations (1000G) tend to unfavorably frustrate (less frustrated) surface more than core, </a:t>
            </a:r>
            <a:br>
              <a:rPr lang="en" sz="1800" i="0" u="none" strike="noStrike" cap="none" dirty="0">
                <a:solidFill>
                  <a:schemeClr val="dk1"/>
                </a:solidFill>
                <a:latin typeface="Helvetica Neue"/>
                <a:ea typeface="Helvetica Neue"/>
                <a:cs typeface="Helvetica Neue"/>
                <a:sym typeface="Helvetica Neue"/>
              </a:rPr>
            </a:br>
            <a:r>
              <a:rPr lang="en" sz="1800" i="0" u="none" strike="noStrike" cap="none" dirty="0">
                <a:solidFill>
                  <a:schemeClr val="dk1"/>
                </a:solidFill>
                <a:latin typeface="Helvetica Neue"/>
                <a:ea typeface="Helvetica Neue"/>
                <a:cs typeface="Helvetica Neue"/>
                <a:sym typeface="Helvetica Neue"/>
              </a:rPr>
              <a:t>but for disease mutations (HGMD) </a:t>
            </a:r>
            <a:br>
              <a:rPr lang="en" sz="1800" i="0" u="none" strike="noStrike" cap="none" dirty="0">
                <a:solidFill>
                  <a:schemeClr val="dk1"/>
                </a:solidFill>
                <a:latin typeface="Helvetica Neue"/>
                <a:ea typeface="Helvetica Neue"/>
                <a:cs typeface="Helvetica Neue"/>
                <a:sym typeface="Helvetica Neue"/>
              </a:rPr>
            </a:br>
            <a:r>
              <a:rPr lang="en" sz="1800" i="0" u="none" strike="noStrike" cap="none" dirty="0">
                <a:solidFill>
                  <a:schemeClr val="dk1"/>
                </a:solidFill>
                <a:latin typeface="Helvetica Neue"/>
                <a:ea typeface="Helvetica Neue"/>
                <a:cs typeface="Helvetica Neue"/>
                <a:sym typeface="Helvetica Neue"/>
              </a:rPr>
              <a:t>no trend &amp; greater changes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Shape 467"/>
          <p:cNvSpPr txBox="1">
            <a:spLocks noGrp="1"/>
          </p:cNvSpPr>
          <p:nvPr>
            <p:ph type="title"/>
          </p:nvPr>
        </p:nvSpPr>
        <p:spPr>
          <a:xfrm>
            <a:off x="1643063" y="247650"/>
            <a:ext cx="58293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2700" b="1" i="0" u="none" strike="noStrike" cap="none">
                <a:solidFill>
                  <a:srgbClr val="22228B"/>
                </a:solidFill>
                <a:latin typeface="Helvetica Neue"/>
                <a:ea typeface="Helvetica Neue"/>
                <a:cs typeface="Helvetica Neue"/>
                <a:sym typeface="Helvetica Neue"/>
              </a:rPr>
              <a:t>Comparison between ∆F distributions: TSGs v. oncogenes</a:t>
            </a:r>
          </a:p>
        </p:txBody>
      </p:sp>
      <p:sp>
        <p:nvSpPr>
          <p:cNvPr id="468" name="Shape 468"/>
          <p:cNvSpPr/>
          <p:nvPr/>
        </p:nvSpPr>
        <p:spPr>
          <a:xfrm>
            <a:off x="6130529" y="1439467"/>
            <a:ext cx="1777500" cy="2499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pic>
        <p:nvPicPr>
          <p:cNvPr id="469" name="Shape 469"/>
          <p:cNvPicPr preferRelativeResize="0"/>
          <p:nvPr/>
        </p:nvPicPr>
        <p:blipFill rotWithShape="1">
          <a:blip r:embed="rId3">
            <a:alphaModFix/>
          </a:blip>
          <a:srcRect l="10522" t="15595" b="23742"/>
          <a:stretch/>
        </p:blipFill>
        <p:spPr>
          <a:xfrm>
            <a:off x="2196704" y="1206103"/>
            <a:ext cx="4708564" cy="3275402"/>
          </a:xfrm>
          <a:prstGeom prst="rect">
            <a:avLst/>
          </a:prstGeom>
          <a:noFill/>
          <a:ln>
            <a:noFill/>
          </a:ln>
        </p:spPr>
      </p:pic>
      <p:sp>
        <p:nvSpPr>
          <p:cNvPr id="470" name="Shape 470"/>
          <p:cNvSpPr/>
          <p:nvPr/>
        </p:nvSpPr>
        <p:spPr>
          <a:xfrm>
            <a:off x="1991917" y="1583531"/>
            <a:ext cx="120300" cy="114300"/>
          </a:xfrm>
          <a:prstGeom prst="smileyFace">
            <a:avLst>
              <a:gd name="adj" fmla="val 4653"/>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1" name="Shape 471"/>
          <p:cNvSpPr/>
          <p:nvPr/>
        </p:nvSpPr>
        <p:spPr>
          <a:xfrm>
            <a:off x="1993107" y="1726407"/>
            <a:ext cx="98700" cy="184500"/>
          </a:xfrm>
          <a:prstGeom prst="upArrow">
            <a:avLst>
              <a:gd name="adj1" fmla="val 50000"/>
              <a:gd name="adj2" fmla="val 50007"/>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2" name="Shape 472"/>
          <p:cNvSpPr/>
          <p:nvPr/>
        </p:nvSpPr>
        <p:spPr>
          <a:xfrm>
            <a:off x="2001442" y="2432447"/>
            <a:ext cx="120300" cy="114300"/>
          </a:xfrm>
          <a:prstGeom prst="smileyFace">
            <a:avLst>
              <a:gd name="adj" fmla="val -4653"/>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3" name="Shape 473"/>
          <p:cNvSpPr/>
          <p:nvPr/>
        </p:nvSpPr>
        <p:spPr>
          <a:xfrm rot="10800000">
            <a:off x="2001563" y="2216992"/>
            <a:ext cx="98700" cy="184500"/>
          </a:xfrm>
          <a:prstGeom prst="upArrow">
            <a:avLst>
              <a:gd name="adj1" fmla="val 50000"/>
              <a:gd name="adj2" fmla="val 50007"/>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4" name="Shape 474"/>
          <p:cNvSpPr txBox="1"/>
          <p:nvPr/>
        </p:nvSpPr>
        <p:spPr>
          <a:xfrm>
            <a:off x="494677" y="4582700"/>
            <a:ext cx="8307000" cy="438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i="0" u="none" strike="noStrike" cap="none">
                <a:solidFill>
                  <a:schemeClr val="dk1"/>
                </a:solidFill>
                <a:latin typeface="Helvetica Neue"/>
                <a:ea typeface="Helvetica Neue"/>
                <a:cs typeface="Helvetica Neue"/>
                <a:sym typeface="Helvetica Neue"/>
              </a:rPr>
              <a:t>SNVs in TSGs change frustration more in core than the surface, whereas those associated with oncogenes manifest the opposite pattern. This is consistent with differences in LOF v GOF mechanisms.</a:t>
            </a:r>
          </a:p>
        </p:txBody>
      </p:sp>
      <p:sp>
        <p:nvSpPr>
          <p:cNvPr id="475" name="Shape 475"/>
          <p:cNvSpPr txBox="1"/>
          <p:nvPr/>
        </p:nvSpPr>
        <p:spPr>
          <a:xfrm rot="-5400000">
            <a:off x="-851425" y="4034650"/>
            <a:ext cx="19770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1">
                <a:solidFill>
                  <a:srgbClr val="7F7F7F"/>
                </a:solidFill>
                <a:latin typeface="Calibri"/>
                <a:ea typeface="Calibri"/>
                <a:cs typeface="Calibri"/>
                <a:sym typeface="Calibri"/>
              </a:rPr>
              <a:t>[Kumar et al, </a:t>
            </a:r>
            <a:r>
              <a:rPr lang="en" sz="1200" b="1" i="1">
                <a:solidFill>
                  <a:srgbClr val="7F7F7F"/>
                </a:solidFill>
                <a:latin typeface="Calibri"/>
                <a:ea typeface="Calibri"/>
                <a:cs typeface="Calibri"/>
                <a:sym typeface="Calibri"/>
              </a:rPr>
              <a:t>NAR</a:t>
            </a:r>
            <a:r>
              <a:rPr lang="en" sz="1200" b="1">
                <a:solidFill>
                  <a:srgbClr val="7F7F7F"/>
                </a:solidFill>
                <a:latin typeface="Calibri"/>
                <a:ea typeface="Calibri"/>
                <a:cs typeface="Calibri"/>
                <a:sym typeface="Calibri"/>
              </a:rPr>
              <a:t> (2016)]</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lumMod val="65000"/>
                  <a:lumOff val="35000"/>
                </a:schemeClr>
              </a:solidFill>
              <a:effectLst/>
              <a:uLnTx/>
              <a:uFillTx/>
              <a:latin typeface="Arial"/>
              <a:cs typeface="Arial"/>
              <a:sym typeface="Arial"/>
            </a:endParaRPr>
          </a:p>
        </p:txBody>
      </p:sp>
      <p:sp>
        <p:nvSpPr>
          <p:cNvPr id="298" name="Shape 298"/>
          <p:cNvSpPr txBox="1">
            <a:spLocks noGrp="1"/>
          </p:cNvSpPr>
          <p:nvPr>
            <p:ph type="title"/>
          </p:nvPr>
        </p:nvSpPr>
        <p:spPr>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a:solidFill>
                  <a:schemeClr val="tx1">
                    <a:lumMod val="65000"/>
                    <a:lumOff val="35000"/>
                  </a:schemeClr>
                </a:solidFill>
                <a:latin typeface="Helvetica Neue"/>
                <a:ea typeface="Helvetica Neue"/>
                <a:cs typeface="Helvetica Neue"/>
                <a:sym typeface="Helvetica Neue"/>
              </a:rPr>
              <a:t>Computational analysis of variants: coding versus non-coding</a:t>
            </a:r>
            <a:endParaRPr lang="en" sz="1800" dirty="0">
              <a:solidFill>
                <a:schemeClr val="tx1">
                  <a:lumMod val="65000"/>
                  <a:lumOff val="35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685799" y="994940"/>
            <a:ext cx="4903967" cy="4052810"/>
          </a:xfrm>
          <a:prstGeom prst="rect">
            <a:avLst/>
          </a:prstGeom>
          <a:noFill/>
          <a:ln>
            <a:noFill/>
          </a:ln>
        </p:spPr>
        <p:txBody>
          <a:bodyPr wrap="square" lIns="92050" tIns="46025" rIns="92050" bIns="46025" anchor="t" anchorCtr="0">
            <a:noAutofit/>
          </a:bodyPr>
          <a:lstStyle/>
          <a:p>
            <a:pPr marL="174625" indent="-174625">
              <a:spcBef>
                <a:spcPts val="400"/>
              </a:spcBef>
              <a:buClr>
                <a:srgbClr val="FFFFFF"/>
              </a:buClr>
              <a:buFont typeface="Helvetica Neue"/>
              <a:buChar char="•"/>
            </a:pPr>
            <a:r>
              <a:rPr lang="en-US" sz="1600" b="1" u="sng" dirty="0">
                <a:solidFill>
                  <a:srgbClr val="00B0F0"/>
                </a:solidFill>
                <a:latin typeface="Helvetica Neue" charset="0"/>
                <a:ea typeface="Helvetica Neue" charset="0"/>
                <a:cs typeface="Helvetica Neue" charset="0"/>
              </a:rPr>
              <a:t>Intro</a:t>
            </a:r>
            <a:r>
              <a:rPr lang="en-US" sz="1600" b="1" u="sng" dirty="0">
                <a:solidFill>
                  <a:schemeClr val="tx1">
                    <a:lumMod val="65000"/>
                    <a:lumOff val="35000"/>
                  </a:schemeClr>
                </a:solidFill>
                <a:latin typeface="Helvetica Neue" charset="0"/>
                <a:ea typeface="Helvetica Neue" charset="0"/>
                <a:cs typeface="Helvetica Neue" charset="0"/>
              </a:rPr>
              <a:t>: types of variants</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Rare v common, </a:t>
            </a:r>
            <a:br>
              <a:rPr lang="en-US" sz="1300" dirty="0">
                <a:solidFill>
                  <a:schemeClr val="tx1">
                    <a:lumMod val="65000"/>
                    <a:lumOff val="35000"/>
                  </a:schemeClr>
                </a:solidFill>
                <a:latin typeface="Helvetica Neue" charset="0"/>
                <a:ea typeface="Helvetica Neue" charset="0"/>
                <a:cs typeface="Helvetica Neue" charset="0"/>
              </a:rPr>
            </a:br>
            <a:r>
              <a:rPr lang="en-US" sz="1300" dirty="0">
                <a:solidFill>
                  <a:schemeClr val="tx1">
                    <a:lumMod val="65000"/>
                    <a:lumOff val="35000"/>
                  </a:schemeClr>
                </a:solidFill>
                <a:latin typeface="Helvetica Neue" charset="0"/>
                <a:ea typeface="Helvetica Neue" charset="0"/>
                <a:cs typeface="Helvetica Neue" charset="0"/>
              </a:rPr>
              <a:t>somatic v germline, coding v noncoding</a:t>
            </a:r>
          </a:p>
          <a:p>
            <a:pPr marL="431800" lvl="1" indent="-174625">
              <a:spcBef>
                <a:spcPts val="400"/>
              </a:spcBef>
              <a:buClr>
                <a:srgbClr val="FFFFFF"/>
              </a:buClr>
              <a:buFont typeface="Helvetica Neue"/>
              <a:buChar char="•"/>
            </a:pPr>
            <a:endParaRPr lang="en-US" sz="1300" dirty="0">
              <a:solidFill>
                <a:schemeClr val="tx1">
                  <a:lumMod val="65000"/>
                  <a:lumOff val="35000"/>
                </a:schemeClr>
              </a:solidFill>
              <a:latin typeface="Helvetica Neue" charset="0"/>
              <a:ea typeface="Helvetica Neue" charset="0"/>
              <a:cs typeface="Helvetica Neue" charset="0"/>
            </a:endParaRPr>
          </a:p>
          <a:p>
            <a:pPr marL="174625" indent="-174625">
              <a:spcBef>
                <a:spcPts val="400"/>
              </a:spcBef>
              <a:buClr>
                <a:srgbClr val="FFFFFF"/>
              </a:buClr>
              <a:buFont typeface="Helvetica Neue"/>
              <a:buChar char="•"/>
            </a:pPr>
            <a:r>
              <a:rPr lang="en-US" sz="1600" b="1" u="sng" dirty="0">
                <a:solidFill>
                  <a:schemeClr val="tx1">
                    <a:lumMod val="65000"/>
                    <a:lumOff val="35000"/>
                  </a:schemeClr>
                </a:solidFill>
                <a:latin typeface="Helvetica Neue" charset="0"/>
                <a:ea typeface="Helvetica Neue" charset="0"/>
                <a:cs typeface="Helvetica Neue" charset="0"/>
              </a:rPr>
              <a:t>Identifying cryptic allosteric sites with </a:t>
            </a:r>
            <a:r>
              <a:rPr lang="en-US" sz="1600" b="1" u="sng" dirty="0">
                <a:solidFill>
                  <a:srgbClr val="FF0000"/>
                </a:solidFill>
                <a:latin typeface="Helvetica Neue" charset="0"/>
                <a:ea typeface="Helvetica Neue" charset="0"/>
                <a:cs typeface="Helvetica Neue" charset="0"/>
              </a:rPr>
              <a:t>STRESS</a:t>
            </a:r>
            <a:r>
              <a:rPr lang="en-US" sz="1600" b="1" u="sng" dirty="0">
                <a:solidFill>
                  <a:schemeClr val="tx1">
                    <a:lumMod val="65000"/>
                    <a:lumOff val="35000"/>
                  </a:schemeClr>
                </a:solidFill>
                <a:latin typeface="Helvetica Neue" charset="0"/>
                <a:ea typeface="Helvetica Neue" charset="0"/>
                <a:cs typeface="Helvetica Neue" charset="0"/>
              </a:rPr>
              <a:t> </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On surface &amp; in interior bottlenecks </a:t>
            </a:r>
            <a:endParaRPr lang="en-US" sz="1600" b="1" u="sng" dirty="0">
              <a:solidFill>
                <a:schemeClr val="tx1">
                  <a:lumMod val="65000"/>
                  <a:lumOff val="35000"/>
                </a:schemeClr>
              </a:solidFill>
              <a:latin typeface="Helvetica Neue" charset="0"/>
              <a:ea typeface="Helvetica Neue" charset="0"/>
              <a:cs typeface="Helvetica Neue" charset="0"/>
            </a:endParaRPr>
          </a:p>
          <a:p>
            <a:pPr marL="174625" indent="-174625">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Frustration</a:t>
            </a:r>
            <a:r>
              <a:rPr lang="en-US" sz="1600" b="1" u="sng" dirty="0">
                <a:solidFill>
                  <a:schemeClr val="tx1">
                    <a:lumMod val="65000"/>
                    <a:lumOff val="35000"/>
                  </a:schemeClr>
                </a:solidFill>
                <a:latin typeface="Helvetica Neue" charset="0"/>
                <a:ea typeface="Helvetica Neue" charset="0"/>
                <a:cs typeface="Helvetica Neue" charset="0"/>
              </a:rPr>
              <a:t> as a localized metric of SNV impact</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Differential profiles for oncogenes v. TSGs</a:t>
            </a:r>
          </a:p>
          <a:p>
            <a:pPr marL="174625" indent="-174625">
              <a:spcBef>
                <a:spcPts val="400"/>
              </a:spcBef>
              <a:buClr>
                <a:srgbClr val="FFFFFF"/>
              </a:buClr>
              <a:buFont typeface="Helvetica Neue"/>
              <a:buChar char="•"/>
            </a:pPr>
            <a:r>
              <a:rPr lang="en-US" sz="1600" b="1" u="sng" dirty="0" err="1">
                <a:solidFill>
                  <a:srgbClr val="FF0000"/>
                </a:solidFill>
                <a:latin typeface="Helvetica Neue" charset="0"/>
                <a:ea typeface="Helvetica Neue" charset="0"/>
                <a:cs typeface="Helvetica Neue" charset="0"/>
              </a:rPr>
              <a:t>ALoFT</a:t>
            </a:r>
            <a:r>
              <a:rPr lang="en-US" sz="1600" b="1" u="sng" dirty="0">
                <a:solidFill>
                  <a:schemeClr val="tx1">
                    <a:lumMod val="65000"/>
                    <a:lumOff val="35000"/>
                  </a:schemeClr>
                </a:solidFill>
                <a:latin typeface="Helvetica Neue" charset="0"/>
                <a:ea typeface="Helvetica Neue" charset="0"/>
                <a:cs typeface="Helvetica Neue" charset="0"/>
              </a:rPr>
              <a:t>: Annotation of </a:t>
            </a:r>
            <a:r>
              <a:rPr lang="en-US" sz="1600" b="1" u="sng" dirty="0" err="1">
                <a:solidFill>
                  <a:schemeClr val="tx1">
                    <a:lumMod val="65000"/>
                    <a:lumOff val="35000"/>
                  </a:schemeClr>
                </a:solidFill>
                <a:latin typeface="Helvetica Neue" charset="0"/>
                <a:ea typeface="Helvetica Neue" charset="0"/>
                <a:cs typeface="Helvetica Neue" charset="0"/>
              </a:rPr>
              <a:t>LoF</a:t>
            </a:r>
            <a:r>
              <a:rPr lang="en-US" sz="1600" b="1" u="sng" dirty="0">
                <a:solidFill>
                  <a:schemeClr val="tx1">
                    <a:lumMod val="65000"/>
                    <a:lumOff val="35000"/>
                  </a:schemeClr>
                </a:solidFill>
                <a:latin typeface="Helvetica Neue" charset="0"/>
                <a:ea typeface="Helvetica Neue" charset="0"/>
                <a:cs typeface="Helvetica Neue" charset="0"/>
              </a:rPr>
              <a:t> Transcripts</a:t>
            </a:r>
          </a:p>
          <a:p>
            <a:pPr marL="174625" indent="-174625">
              <a:spcBef>
                <a:spcPts val="400"/>
              </a:spcBef>
              <a:buClr>
                <a:srgbClr val="FFFFFF"/>
              </a:buClr>
              <a:buFont typeface="Helvetica Neue"/>
              <a:buChar char="•"/>
            </a:pPr>
            <a:r>
              <a:rPr lang="en-US" sz="1600" b="1" u="sng" dirty="0">
                <a:solidFill>
                  <a:schemeClr val="tx1">
                    <a:lumMod val="65000"/>
                    <a:lumOff val="35000"/>
                  </a:schemeClr>
                </a:solidFill>
                <a:latin typeface="Helvetica Neue" charset="0"/>
                <a:ea typeface="Helvetica Neue" charset="0"/>
                <a:cs typeface="Helvetica Neue" charset="0"/>
              </a:rPr>
              <a:t>Using dynamics to help identify mutation clusters (</a:t>
            </a:r>
            <a:r>
              <a:rPr lang="en-US" sz="1600" b="1" u="sng" dirty="0" err="1">
                <a:solidFill>
                  <a:srgbClr val="FF0000"/>
                </a:solidFill>
                <a:latin typeface="Helvetica Neue" charset="0"/>
                <a:ea typeface="Helvetica Neue" charset="0"/>
                <a:cs typeface="Helvetica Neue" charset="0"/>
              </a:rPr>
              <a:t>Hotcommics</a:t>
            </a:r>
            <a:r>
              <a:rPr lang="en-US" sz="1600" b="1" u="sng" dirty="0">
                <a:solidFill>
                  <a:schemeClr val="tx1">
                    <a:lumMod val="65000"/>
                    <a:lumOff val="35000"/>
                  </a:schemeClr>
                </a:solidFill>
                <a:latin typeface="Helvetica Neue" charset="0"/>
                <a:ea typeface="Helvetica Neue" charset="0"/>
                <a:cs typeface="Helvetica Neue" charset="0"/>
              </a:rPr>
              <a:t>)</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Find dynamic sub-communities &amp; determine aggregated mutational burden within these</a:t>
            </a:r>
          </a:p>
          <a:p>
            <a:pPr indent="-228600">
              <a:spcBef>
                <a:spcPts val="400"/>
              </a:spcBef>
              <a:buClr>
                <a:srgbClr val="FFFFFF"/>
              </a:buClr>
              <a:buFont typeface="Helvetica Neue"/>
              <a:buChar char="•"/>
            </a:pPr>
            <a:endParaRPr lang="en-US" sz="1600" b="1" u="sng" dirty="0">
              <a:solidFill>
                <a:schemeClr val="tx1">
                  <a:lumMod val="65000"/>
                  <a:lumOff val="35000"/>
                </a:schemeClr>
              </a:solidFill>
              <a:latin typeface="Helvetica Neue" charset="0"/>
              <a:ea typeface="Helvetica Neue" charset="0"/>
              <a:cs typeface="Helvetica Neue" charset="0"/>
            </a:endParaRPr>
          </a:p>
          <a:p>
            <a:pPr indent="-228600">
              <a:spcBef>
                <a:spcPts val="500"/>
              </a:spcBef>
              <a:buFont typeface="Merriweather Sans"/>
              <a:buChar char="•"/>
            </a:pPr>
            <a:endParaRPr lang="en-US" sz="1200" dirty="0">
              <a:solidFill>
                <a:schemeClr val="tx1">
                  <a:lumMod val="65000"/>
                  <a:lumOff val="35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endParaRPr lang="en-US" sz="1100" dirty="0">
              <a:solidFill>
                <a:schemeClr val="tx1">
                  <a:lumMod val="65000"/>
                  <a:lumOff val="35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65000"/>
                  <a:lumOff val="35000"/>
                </a:schemeClr>
              </a:solidFill>
              <a:latin typeface="Helvetica Neue" charset="0"/>
              <a:ea typeface="Helvetica Neue" charset="0"/>
              <a:cs typeface="Helvetica Neue" charset="0"/>
              <a:sym typeface="Helvetica Neue"/>
            </a:endParaRPr>
          </a:p>
        </p:txBody>
      </p:sp>
      <p:sp>
        <p:nvSpPr>
          <p:cNvPr id="6" name="Shape 301"/>
          <p:cNvSpPr txBox="1">
            <a:spLocks noGrp="1"/>
          </p:cNvSpPr>
          <p:nvPr>
            <p:ph sz="half" idx="2"/>
          </p:nvPr>
        </p:nvSpPr>
        <p:spPr>
          <a:xfrm>
            <a:off x="5589767" y="985119"/>
            <a:ext cx="2868432" cy="4062631"/>
          </a:xfrm>
          <a:prstGeom prst="rect">
            <a:avLst/>
          </a:prstGeom>
          <a:noFill/>
          <a:ln>
            <a:noFill/>
          </a:ln>
        </p:spPr>
        <p:txBody>
          <a:bodyPr vert="horz" wrap="square" lIns="92050" tIns="46025" rIns="92050" bIns="46025" numCol="1" anchor="t" anchorCtr="0" compatLnSpc="1">
            <a:prstTxWarp prst="textNoShape">
              <a:avLst/>
            </a:prstTxWarp>
            <a:noAutofit/>
          </a:bodyPr>
          <a:lstStyle/>
          <a:p>
            <a:pPr marL="174625" indent="-174625">
              <a:spcBef>
                <a:spcPts val="400"/>
              </a:spcBef>
              <a:buClr>
                <a:srgbClr val="FFFFFF"/>
              </a:buClr>
              <a:buFont typeface="Helvetica Neue"/>
              <a:buChar char="•"/>
            </a:pPr>
            <a:r>
              <a:rPr lang="en-US" sz="1600" b="1" u="sng" dirty="0">
                <a:solidFill>
                  <a:srgbClr val="FFC000"/>
                </a:solidFill>
                <a:latin typeface="Helvetica Neue" charset="0"/>
                <a:ea typeface="Helvetica Neue" charset="0"/>
                <a:cs typeface="Helvetica Neue" charset="0"/>
              </a:rPr>
              <a:t>RADAR</a:t>
            </a:r>
            <a:r>
              <a:rPr lang="en-US" sz="1600" b="1" u="sng" dirty="0">
                <a:solidFill>
                  <a:schemeClr val="tx1">
                    <a:lumMod val="65000"/>
                    <a:lumOff val="35000"/>
                  </a:schemeClr>
                </a:solidFill>
                <a:latin typeface="Helvetica Neue" charset="0"/>
                <a:ea typeface="Helvetica Neue" charset="0"/>
                <a:cs typeface="Helvetica Neue" charset="0"/>
              </a:rPr>
              <a:t> Prioritization for RBP sites</a:t>
            </a: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Prioritizes variants based on post-transcriptional regulome using ENCODE </a:t>
            </a:r>
            <a:r>
              <a:rPr lang="en-US" sz="1200" dirty="0" err="1">
                <a:solidFill>
                  <a:schemeClr val="tx1">
                    <a:lumMod val="65000"/>
                    <a:lumOff val="35000"/>
                  </a:schemeClr>
                </a:solidFill>
                <a:latin typeface="Helvetica Neue" charset="0"/>
                <a:ea typeface="Helvetica Neue" charset="0"/>
                <a:cs typeface="Helvetica Neue" charset="0"/>
              </a:rPr>
              <a:t>eCLIP</a:t>
            </a:r>
            <a:endParaRPr lang="en-US" sz="1200" dirty="0">
              <a:solidFill>
                <a:schemeClr val="tx1">
                  <a:lumMod val="65000"/>
                  <a:lumOff val="35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Incorporates new features related to RNA sec. </a:t>
            </a:r>
            <a:r>
              <a:rPr lang="en-US" sz="1200" dirty="0" err="1">
                <a:solidFill>
                  <a:schemeClr val="tx1">
                    <a:lumMod val="65000"/>
                    <a:lumOff val="35000"/>
                  </a:schemeClr>
                </a:solidFill>
                <a:latin typeface="Helvetica Neue" charset="0"/>
                <a:ea typeface="Helvetica Neue" charset="0"/>
                <a:cs typeface="Helvetica Neue" charset="0"/>
              </a:rPr>
              <a:t>struc</a:t>
            </a:r>
            <a:r>
              <a:rPr lang="en-US" sz="1200" dirty="0">
                <a:solidFill>
                  <a:schemeClr val="tx1">
                    <a:lumMod val="65000"/>
                    <a:lumOff val="35000"/>
                  </a:schemeClr>
                </a:solidFill>
                <a:latin typeface="Helvetica Neue" charset="0"/>
                <a:ea typeface="Helvetica Neue" charset="0"/>
                <a:cs typeface="Helvetica Neue" charset="0"/>
              </a:rPr>
              <a:t> &amp; tissue specific effects</a:t>
            </a:r>
          </a:p>
          <a:p>
            <a:pPr indent="-228600">
              <a:spcBef>
                <a:spcPts val="400"/>
              </a:spcBef>
              <a:buClr>
                <a:srgbClr val="FFFFFF"/>
              </a:buClr>
              <a:buFont typeface="Helvetica Neue"/>
              <a:buChar char="•"/>
            </a:pPr>
            <a:r>
              <a:rPr lang="en-US" sz="1600" b="1" u="sng" dirty="0" err="1">
                <a:solidFill>
                  <a:srgbClr val="FFC000"/>
                </a:solidFill>
                <a:latin typeface="Helvetica Neue" charset="0"/>
                <a:ea typeface="Helvetica Neue" charset="0"/>
                <a:cs typeface="Helvetica Neue" charset="0"/>
              </a:rPr>
              <a:t>uORF</a:t>
            </a:r>
            <a:r>
              <a:rPr lang="en-US" sz="1600" b="1" u="sng" dirty="0">
                <a:solidFill>
                  <a:schemeClr val="tx1">
                    <a:lumMod val="65000"/>
                    <a:lumOff val="35000"/>
                  </a:schemeClr>
                </a:solidFill>
                <a:latin typeface="Helvetica Neue" charset="0"/>
                <a:ea typeface="Helvetica Neue" charset="0"/>
                <a:cs typeface="Helvetica Neue" charset="0"/>
              </a:rPr>
              <a:t> Prioritization </a:t>
            </a: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Feature integration to find small subset of upstream mutations that potentially alter translation</a:t>
            </a:r>
            <a:endParaRPr lang="en-US" sz="1100" dirty="0">
              <a:solidFill>
                <a:schemeClr val="tx1">
                  <a:lumMod val="65000"/>
                  <a:lumOff val="35000"/>
                </a:schemeClr>
              </a:solidFill>
              <a:latin typeface="Helvetica Neue" charset="0"/>
              <a:ea typeface="Helvetica Neue" charset="0"/>
              <a:cs typeface="Helvetica Neue" charset="0"/>
              <a:sym typeface="Helvetica Neue"/>
            </a:endParaRPr>
          </a:p>
          <a:p>
            <a:pPr marL="174625" indent="-174625">
              <a:spcBef>
                <a:spcPts val="400"/>
              </a:spcBef>
              <a:buClr>
                <a:srgbClr val="FFFFFF"/>
              </a:buClr>
              <a:buFont typeface="Helvetica Neue"/>
              <a:buChar char="•"/>
            </a:pPr>
            <a:r>
              <a:rPr lang="en-US" sz="1600" b="1" u="sng" dirty="0">
                <a:solidFill>
                  <a:srgbClr val="FFC000"/>
                </a:solidFill>
                <a:latin typeface="Helvetica Neue" charset="0"/>
                <a:ea typeface="Helvetica Neue" charset="0"/>
                <a:cs typeface="Helvetica Neue" charset="0"/>
              </a:rPr>
              <a:t>GRAM</a:t>
            </a:r>
            <a:r>
              <a:rPr lang="en-US" sz="1600" b="1" u="sng" dirty="0">
                <a:solidFill>
                  <a:schemeClr val="tx1">
                    <a:lumMod val="65000"/>
                    <a:lumOff val="35000"/>
                  </a:schemeClr>
                </a:solidFill>
                <a:latin typeface="Helvetica Neue" charset="0"/>
                <a:ea typeface="Helvetica Neue" charset="0"/>
                <a:cs typeface="Helvetica Neue" charset="0"/>
              </a:rPr>
              <a:t> to assess the molecular effect of (promotor) mutations</a:t>
            </a: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Universal score + cell type specific score</a:t>
            </a:r>
          </a:p>
        </p:txBody>
      </p:sp>
    </p:spTree>
    <p:extLst>
      <p:ext uri="{BB962C8B-B14F-4D97-AF65-F5344CB8AC3E}">
        <p14:creationId xmlns:p14="http://schemas.microsoft.com/office/powerpoint/2010/main" val="201592571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Shape 316" descr="Screen Shot 2012-09-29 at 9.33.49 AM.png"/>
          <p:cNvPicPr preferRelativeResize="0"/>
          <p:nvPr/>
        </p:nvPicPr>
        <p:blipFill rotWithShape="1">
          <a:blip r:embed="rId3">
            <a:alphaModFix/>
          </a:blip>
          <a:srcRect b="36236"/>
          <a:stretch/>
        </p:blipFill>
        <p:spPr>
          <a:xfrm>
            <a:off x="4169924" y="2621753"/>
            <a:ext cx="3871427" cy="1011212"/>
          </a:xfrm>
          <a:prstGeom prst="rect">
            <a:avLst/>
          </a:prstGeom>
          <a:noFill/>
          <a:ln>
            <a:noFill/>
          </a:ln>
        </p:spPr>
      </p:pic>
      <p:sp>
        <p:nvSpPr>
          <p:cNvPr id="317" name="Shape 317"/>
          <p:cNvSpPr txBox="1"/>
          <p:nvPr/>
        </p:nvSpPr>
        <p:spPr>
          <a:xfrm>
            <a:off x="6057900" y="4686300"/>
            <a:ext cx="1428900" cy="342900"/>
          </a:xfrm>
          <a:prstGeom prst="rect">
            <a:avLst/>
          </a:prstGeom>
          <a:noFill/>
          <a:ln>
            <a:noFill/>
          </a:ln>
        </p:spPr>
        <p:txBody>
          <a:bodyPr wrap="square" lIns="68575" tIns="34275" rIns="68575" bIns="34275" anchor="ctr" anchorCtr="0">
            <a:noAutofit/>
          </a:bodyPr>
          <a:lstStyle/>
          <a:p>
            <a:pPr marL="0" marR="0" lvl="0" indent="0" algn="r" rtl="0">
              <a:spcBef>
                <a:spcPts val="0"/>
              </a:spcBef>
              <a:buNone/>
            </a:pPr>
            <a:endParaRPr sz="900" b="0" i="0" u="none" strike="noStrike" cap="none">
              <a:solidFill>
                <a:srgbClr val="898989"/>
              </a:solidFill>
              <a:latin typeface="Calibri"/>
              <a:ea typeface="Calibri"/>
              <a:cs typeface="Calibri"/>
              <a:sym typeface="Calibri"/>
            </a:endParaRPr>
          </a:p>
        </p:txBody>
      </p:sp>
      <p:sp>
        <p:nvSpPr>
          <p:cNvPr id="318" name="Shape 318"/>
          <p:cNvSpPr txBox="1">
            <a:spLocks noGrp="1"/>
          </p:cNvSpPr>
          <p:nvPr>
            <p:ph type="title" idx="4294967295"/>
          </p:nvPr>
        </p:nvSpPr>
        <p:spPr>
          <a:xfrm>
            <a:off x="4755025" y="3632975"/>
            <a:ext cx="2701200" cy="4617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rgbClr val="000090"/>
              </a:buClr>
              <a:buSzPct val="25000"/>
              <a:buFont typeface="Calibri"/>
              <a:buNone/>
            </a:pPr>
            <a:r>
              <a:rPr lang="en" sz="2400" b="0" i="0" u="none" strike="noStrike" cap="none" dirty="0" err="1">
                <a:solidFill>
                  <a:srgbClr val="000090"/>
                </a:solidFill>
                <a:latin typeface="Helvetica Neue"/>
                <a:ea typeface="Helvetica Neue"/>
                <a:cs typeface="Helvetica Neue"/>
                <a:sym typeface="Helvetica Neue"/>
              </a:rPr>
              <a:t>vat.gersteinlab.org</a:t>
            </a:r>
            <a:endParaRPr lang="en" sz="2400" b="0" i="0" u="none" strike="noStrike" cap="none" dirty="0">
              <a:solidFill>
                <a:srgbClr val="000090"/>
              </a:solidFill>
              <a:latin typeface="Helvetica Neue"/>
              <a:ea typeface="Helvetica Neue"/>
              <a:cs typeface="Helvetica Neue"/>
              <a:sym typeface="Helvetica Neue"/>
            </a:endParaRPr>
          </a:p>
        </p:txBody>
      </p:sp>
      <p:sp>
        <p:nvSpPr>
          <p:cNvPr id="319" name="Shape 319"/>
          <p:cNvSpPr txBox="1">
            <a:spLocks noGrp="1"/>
          </p:cNvSpPr>
          <p:nvPr>
            <p:ph type="body" idx="4294967295"/>
          </p:nvPr>
        </p:nvSpPr>
        <p:spPr>
          <a:xfrm>
            <a:off x="853093" y="853532"/>
            <a:ext cx="3219600" cy="3576600"/>
          </a:xfrm>
          <a:prstGeom prst="rect">
            <a:avLst/>
          </a:prstGeom>
          <a:noFill/>
          <a:ln>
            <a:noFill/>
          </a:ln>
        </p:spPr>
        <p:txBody>
          <a:bodyPr wrap="square" lIns="68575" tIns="34275" rIns="68575" bIns="34275" anchor="t" anchorCtr="0">
            <a:noAutofit/>
          </a:bodyPr>
          <a:lstStyle/>
          <a:p>
            <a:pPr marL="0" marR="0" lvl="0" indent="0" algn="l" rtl="0">
              <a:lnSpc>
                <a:spcPct val="80000"/>
              </a:lnSpc>
              <a:spcBef>
                <a:spcPts val="800"/>
              </a:spcBef>
              <a:spcAft>
                <a:spcPts val="0"/>
              </a:spcAft>
              <a:buNone/>
            </a:pPr>
            <a:r>
              <a:rPr lang="en" sz="1600">
                <a:latin typeface="Helvetica Neue"/>
                <a:ea typeface="Helvetica Neue"/>
                <a:cs typeface="Helvetica Neue"/>
                <a:sym typeface="Helvetica Neue"/>
              </a:rPr>
              <a:t>VCF </a:t>
            </a:r>
            <a:r>
              <a:rPr lang="en" sz="1600" i="0" u="none" strike="noStrike" cap="none">
                <a:solidFill>
                  <a:schemeClr val="dk1"/>
                </a:solidFill>
                <a:latin typeface="Helvetica Neue"/>
                <a:ea typeface="Helvetica Neue"/>
                <a:cs typeface="Helvetica Neue"/>
                <a:sym typeface="Helvetica Neue"/>
              </a:rPr>
              <a:t>Input </a:t>
            </a:r>
          </a:p>
          <a:p>
            <a:pPr marL="0" marR="0" lvl="0" indent="0" algn="l" rtl="0">
              <a:lnSpc>
                <a:spcPct val="80000"/>
              </a:lnSpc>
              <a:spcBef>
                <a:spcPts val="800"/>
              </a:spcBef>
              <a:spcAft>
                <a:spcPts val="0"/>
              </a:spcAft>
              <a:buNone/>
            </a:pPr>
            <a:r>
              <a:rPr lang="en" sz="1600" i="0" u="none" strike="noStrike" cap="none">
                <a:solidFill>
                  <a:schemeClr val="dk1"/>
                </a:solidFill>
                <a:latin typeface="Helvetica Neue"/>
                <a:ea typeface="Helvetica Neue"/>
                <a:cs typeface="Helvetica Neue"/>
                <a:sym typeface="Helvetica Neue"/>
              </a:rPr>
              <a:t>Output:</a:t>
            </a:r>
          </a:p>
          <a:p>
            <a:pPr marL="457200" marR="0" lvl="0" indent="-330200" algn="l" rtl="0">
              <a:lnSpc>
                <a:spcPct val="80000"/>
              </a:lnSpc>
              <a:spcBef>
                <a:spcPts val="40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Annotated VCFs</a:t>
            </a:r>
          </a:p>
          <a:p>
            <a:pPr marL="457200" marR="0" lvl="0" indent="-330200" algn="l" rtl="0">
              <a:lnSpc>
                <a:spcPct val="80000"/>
              </a:lnSpc>
              <a:spcBef>
                <a:spcPts val="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Graphical representations of</a:t>
            </a:r>
            <a:r>
              <a:rPr lang="en" sz="1600">
                <a:latin typeface="Helvetica Neue"/>
                <a:ea typeface="Helvetica Neue"/>
                <a:cs typeface="Helvetica Neue"/>
                <a:sym typeface="Helvetica Neue"/>
              </a:rPr>
              <a:t> f</a:t>
            </a:r>
            <a:r>
              <a:rPr lang="en" sz="1600" i="0" u="none" strike="noStrike" cap="none">
                <a:solidFill>
                  <a:schemeClr val="dk1"/>
                </a:solidFill>
                <a:latin typeface="Helvetica Neue"/>
                <a:ea typeface="Helvetica Neue"/>
                <a:cs typeface="Helvetica Neue"/>
                <a:sym typeface="Helvetica Neue"/>
              </a:rPr>
              <a:t>unctional impact on transcripts</a:t>
            </a:r>
          </a:p>
          <a:p>
            <a:pPr marL="0" marR="0" lvl="0" indent="0" algn="l" rtl="0">
              <a:lnSpc>
                <a:spcPct val="80000"/>
              </a:lnSpc>
              <a:spcBef>
                <a:spcPts val="800"/>
              </a:spcBef>
              <a:spcAft>
                <a:spcPts val="0"/>
              </a:spcAft>
              <a:buNone/>
            </a:pPr>
            <a:r>
              <a:rPr lang="en" sz="1600" i="0" u="none" strike="noStrike" cap="none">
                <a:solidFill>
                  <a:schemeClr val="dk1"/>
                </a:solidFill>
                <a:latin typeface="Helvetica Neue"/>
                <a:ea typeface="Helvetica Neue"/>
                <a:cs typeface="Helvetica Neue"/>
                <a:sym typeface="Helvetica Neue"/>
              </a:rPr>
              <a:t>Access:</a:t>
            </a:r>
          </a:p>
          <a:p>
            <a:pPr marL="457200" marR="0" lvl="0" indent="-330200" algn="l" rtl="0">
              <a:lnSpc>
                <a:spcPct val="80000"/>
              </a:lnSpc>
              <a:spcBef>
                <a:spcPts val="40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Webserver</a:t>
            </a:r>
          </a:p>
          <a:p>
            <a:pPr marL="457200" marR="0" lvl="0" indent="-330200" algn="l" rtl="0">
              <a:lnSpc>
                <a:spcPct val="80000"/>
              </a:lnSpc>
              <a:spcBef>
                <a:spcPts val="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AWS cloud instance</a:t>
            </a:r>
          </a:p>
          <a:p>
            <a:pPr marL="457200" lvl="0" indent="-330200" rtl="0">
              <a:lnSpc>
                <a:spcPct val="80000"/>
              </a:lnSpc>
              <a:spcBef>
                <a:spcPts val="0"/>
              </a:spcBef>
              <a:buSzPct val="100000"/>
              <a:buFont typeface="Helvetica Neue"/>
            </a:pPr>
            <a:r>
              <a:rPr lang="en" sz="1600">
                <a:latin typeface="Helvetica Neue"/>
                <a:ea typeface="Helvetica Neue"/>
                <a:cs typeface="Helvetica Neue"/>
                <a:sym typeface="Helvetica Neue"/>
              </a:rPr>
              <a:t>Source freely available</a:t>
            </a:r>
          </a:p>
        </p:txBody>
      </p:sp>
      <p:sp>
        <p:nvSpPr>
          <p:cNvPr id="320" name="Shape 320"/>
          <p:cNvSpPr/>
          <p:nvPr/>
        </p:nvSpPr>
        <p:spPr>
          <a:xfrm>
            <a:off x="4101487" y="4219038"/>
            <a:ext cx="4008300" cy="342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1" u="none" strike="noStrike" cap="none">
                <a:solidFill>
                  <a:srgbClr val="000000"/>
                </a:solidFill>
                <a:latin typeface="Calibri"/>
                <a:ea typeface="Calibri"/>
                <a:cs typeface="Calibri"/>
                <a:sym typeface="Calibri"/>
              </a:rPr>
              <a:t>Habegger L.</a:t>
            </a:r>
            <a:r>
              <a:rPr lang="en" sz="1200" b="0" i="1" u="none" strike="noStrike" cap="none" baseline="30000">
                <a:solidFill>
                  <a:srgbClr val="000000"/>
                </a:solidFill>
                <a:latin typeface="Calibri"/>
                <a:ea typeface="Calibri"/>
                <a:cs typeface="Calibri"/>
                <a:sym typeface="Calibri"/>
              </a:rPr>
              <a:t>*</a:t>
            </a:r>
            <a:r>
              <a:rPr lang="en" sz="1200" b="0" i="1" u="none" strike="noStrike" cap="none">
                <a:solidFill>
                  <a:srgbClr val="000000"/>
                </a:solidFill>
                <a:latin typeface="Calibri"/>
                <a:ea typeface="Calibri"/>
                <a:cs typeface="Calibri"/>
                <a:sym typeface="Calibri"/>
              </a:rPr>
              <a:t>, Balasubramanian S.</a:t>
            </a:r>
            <a:r>
              <a:rPr lang="en" sz="1200" b="0" i="1" u="none" strike="noStrike" cap="none" baseline="30000">
                <a:solidFill>
                  <a:srgbClr val="000000"/>
                </a:solidFill>
                <a:latin typeface="Calibri"/>
                <a:ea typeface="Calibri"/>
                <a:cs typeface="Calibri"/>
                <a:sym typeface="Calibri"/>
              </a:rPr>
              <a:t>*</a:t>
            </a:r>
            <a:r>
              <a:rPr lang="en" sz="1200" b="0" i="1" u="none" strike="noStrike" cap="none">
                <a:solidFill>
                  <a:srgbClr val="000000"/>
                </a:solidFill>
                <a:latin typeface="Calibri"/>
                <a:ea typeface="Calibri"/>
                <a:cs typeface="Calibri"/>
                <a:sym typeface="Calibri"/>
              </a:rPr>
              <a:t>, et al. Bioinformatics, 2012</a:t>
            </a:r>
          </a:p>
        </p:txBody>
      </p:sp>
      <p:pic>
        <p:nvPicPr>
          <p:cNvPr id="321" name="Shape 321" descr="Screen Shot 2012-09-24 at 2.30.17 PM.png"/>
          <p:cNvPicPr preferRelativeResize="0"/>
          <p:nvPr/>
        </p:nvPicPr>
        <p:blipFill rotWithShape="1">
          <a:blip r:embed="rId4">
            <a:alphaModFix/>
          </a:blip>
          <a:srcRect/>
          <a:stretch/>
        </p:blipFill>
        <p:spPr>
          <a:xfrm>
            <a:off x="4242355" y="853532"/>
            <a:ext cx="3726563" cy="1283708"/>
          </a:xfrm>
          <a:prstGeom prst="rect">
            <a:avLst/>
          </a:prstGeom>
          <a:noFill/>
          <a:ln>
            <a:noFill/>
          </a:ln>
        </p:spPr>
      </p:pic>
      <p:sp>
        <p:nvSpPr>
          <p:cNvPr id="322" name="Shape 322"/>
          <p:cNvSpPr txBox="1"/>
          <p:nvPr/>
        </p:nvSpPr>
        <p:spPr>
          <a:xfrm>
            <a:off x="25675" y="266700"/>
            <a:ext cx="8884800" cy="4617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2200" b="1" i="0" u="none" strike="noStrike" cap="none">
                <a:solidFill>
                  <a:srgbClr val="22228B"/>
                </a:solidFill>
                <a:latin typeface="Helvetica Neue"/>
                <a:ea typeface="Helvetica Neue"/>
                <a:cs typeface="Helvetica Neue"/>
                <a:sym typeface="Helvetica Neue"/>
              </a:rPr>
              <a:t>Variant Annotation Tool (VAT), developed for 1000G F</a:t>
            </a:r>
            <a:r>
              <a:rPr lang="en" sz="2200" b="1">
                <a:solidFill>
                  <a:srgbClr val="22228B"/>
                </a:solidFill>
                <a:latin typeface="Helvetica Neue"/>
                <a:ea typeface="Helvetica Neue"/>
                <a:cs typeface="Helvetica Neue"/>
                <a:sym typeface="Helvetica Neue"/>
              </a:rPr>
              <a:t>IG</a:t>
            </a:r>
          </a:p>
        </p:txBody>
      </p:sp>
      <p:sp>
        <p:nvSpPr>
          <p:cNvPr id="323" name="Shape 323"/>
          <p:cNvSpPr txBox="1"/>
          <p:nvPr/>
        </p:nvSpPr>
        <p:spPr>
          <a:xfrm>
            <a:off x="5049637" y="2190750"/>
            <a:ext cx="2112000" cy="300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500" i="0" u="none" strike="noStrike" cap="none">
                <a:solidFill>
                  <a:srgbClr val="000000"/>
                </a:solidFill>
                <a:latin typeface="Helvetica Neue"/>
                <a:ea typeface="Helvetica Neue"/>
                <a:cs typeface="Helvetica Neue"/>
                <a:sym typeface="Helvetica Neue"/>
              </a:rPr>
              <a:t>CLOUD APPLICATION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Shape 329" descr="image70793.png"/>
          <p:cNvPicPr preferRelativeResize="0"/>
          <p:nvPr/>
        </p:nvPicPr>
        <p:blipFill>
          <a:blip r:embed="rId3">
            <a:alphaModFix/>
          </a:blip>
          <a:stretch>
            <a:fillRect/>
          </a:stretch>
        </p:blipFill>
        <p:spPr>
          <a:xfrm>
            <a:off x="3777925" y="845375"/>
            <a:ext cx="4550300" cy="2294398"/>
          </a:xfrm>
          <a:prstGeom prst="rect">
            <a:avLst/>
          </a:prstGeom>
          <a:noFill/>
          <a:ln>
            <a:noFill/>
          </a:ln>
        </p:spPr>
      </p:pic>
      <p:sp>
        <p:nvSpPr>
          <p:cNvPr id="330" name="Shape 330"/>
          <p:cNvSpPr txBox="1"/>
          <p:nvPr/>
        </p:nvSpPr>
        <p:spPr>
          <a:xfrm>
            <a:off x="515425" y="2894075"/>
            <a:ext cx="3325800" cy="321900"/>
          </a:xfrm>
          <a:prstGeom prst="rect">
            <a:avLst/>
          </a:prstGeom>
          <a:noFill/>
          <a:ln>
            <a:noFill/>
          </a:ln>
        </p:spPr>
        <p:txBody>
          <a:bodyPr wrap="square" lIns="91425" tIns="91425" rIns="91425" bIns="91425" anchor="t" anchorCtr="0">
            <a:noAutofit/>
          </a:bodyPr>
          <a:lstStyle/>
          <a:p>
            <a:pPr lvl="0" rtl="0">
              <a:spcBef>
                <a:spcPts val="0"/>
              </a:spcBef>
              <a:buNone/>
            </a:pPr>
            <a:endParaRPr/>
          </a:p>
        </p:txBody>
      </p:sp>
      <p:sp>
        <p:nvSpPr>
          <p:cNvPr id="331" name="Shape 331"/>
          <p:cNvSpPr/>
          <p:nvPr/>
        </p:nvSpPr>
        <p:spPr>
          <a:xfrm>
            <a:off x="1314450" y="114300"/>
            <a:ext cx="342900" cy="228600"/>
          </a:xfrm>
          <a:prstGeom prst="rect">
            <a:avLst/>
          </a:prstGeom>
          <a:solidFill>
            <a:schemeClr val="lt1"/>
          </a:solidFill>
          <a:ln>
            <a:noFill/>
          </a:ln>
        </p:spPr>
        <p:txBody>
          <a:bodyPr wrap="square" lIns="68575" tIns="34275" rIns="68575" bIns="34275" anchor="ctr" anchorCtr="0">
            <a:noAutofit/>
          </a:bodyPr>
          <a:lstStyle/>
          <a:p>
            <a:pPr marL="0" marR="0" lvl="0" indent="0" algn="l" rtl="0">
              <a:spcBef>
                <a:spcPts val="0"/>
              </a:spcBef>
              <a:buNone/>
            </a:pPr>
            <a:endParaRPr sz="1400" b="0" i="0" u="none" strike="noStrike" cap="none">
              <a:solidFill>
                <a:srgbClr val="000000"/>
              </a:solidFill>
              <a:latin typeface="Helvetica Neue"/>
              <a:ea typeface="Helvetica Neue"/>
              <a:cs typeface="Helvetica Neue"/>
              <a:sym typeface="Helvetica Neue"/>
            </a:endParaRPr>
          </a:p>
        </p:txBody>
      </p:sp>
      <p:sp>
        <p:nvSpPr>
          <p:cNvPr id="332" name="Shape 332"/>
          <p:cNvSpPr txBox="1">
            <a:spLocks noGrp="1"/>
          </p:cNvSpPr>
          <p:nvPr>
            <p:ph type="title"/>
          </p:nvPr>
        </p:nvSpPr>
        <p:spPr>
          <a:xfrm>
            <a:off x="629841" y="342900"/>
            <a:ext cx="7886700" cy="5589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rgbClr val="1F3864"/>
              </a:buClr>
              <a:buSzPct val="25000"/>
              <a:buFont typeface="Helvetica Neue"/>
              <a:buNone/>
            </a:pPr>
            <a:r>
              <a:rPr lang="en" sz="2200" b="1">
                <a:solidFill>
                  <a:srgbClr val="22228B"/>
                </a:solidFill>
                <a:latin typeface="Helvetica Neue"/>
                <a:ea typeface="Helvetica Neue"/>
                <a:cs typeface="Helvetica Neue"/>
                <a:sym typeface="Helvetica Neue"/>
              </a:rPr>
              <a:t>Complexities in LOF annotation</a:t>
            </a:r>
          </a:p>
        </p:txBody>
      </p:sp>
      <p:sp>
        <p:nvSpPr>
          <p:cNvPr id="333" name="Shape 333"/>
          <p:cNvSpPr txBox="1">
            <a:spLocks noGrp="1"/>
          </p:cNvSpPr>
          <p:nvPr>
            <p:ph type="body" idx="2"/>
          </p:nvPr>
        </p:nvSpPr>
        <p:spPr>
          <a:xfrm>
            <a:off x="629850" y="901800"/>
            <a:ext cx="3325800" cy="1214700"/>
          </a:xfrm>
          <a:prstGeom prst="rect">
            <a:avLst/>
          </a:prstGeom>
          <a:noFill/>
          <a:ln>
            <a:noFill/>
          </a:ln>
        </p:spPr>
        <p:txBody>
          <a:bodyPr wrap="square" lIns="68575" tIns="34275" rIns="68575" bIns="34275" anchor="t" anchorCtr="0">
            <a:noAutofit/>
          </a:bodyPr>
          <a:lstStyle/>
          <a:p>
            <a:pPr lvl="0" rtl="0">
              <a:spcBef>
                <a:spcPts val="0"/>
              </a:spcBef>
              <a:spcAft>
                <a:spcPts val="0"/>
              </a:spcAft>
              <a:buNone/>
            </a:pPr>
            <a:endParaRPr sz="1600">
              <a:latin typeface="Helvetica Neue"/>
              <a:ea typeface="Helvetica Neue"/>
              <a:cs typeface="Helvetica Neue"/>
              <a:sym typeface="Helvetica Neue"/>
            </a:endParaRPr>
          </a:p>
          <a:p>
            <a:pPr lvl="0" rtl="0">
              <a:spcBef>
                <a:spcPts val="0"/>
              </a:spcBef>
              <a:spcAft>
                <a:spcPts val="0"/>
              </a:spcAft>
              <a:buNone/>
            </a:pPr>
            <a:r>
              <a:rPr lang="en" sz="1600">
                <a:latin typeface="Helvetica Neue"/>
                <a:ea typeface="Helvetica Neue"/>
                <a:cs typeface="Helvetica Neue"/>
                <a:sym typeface="Helvetica Neue"/>
              </a:rPr>
              <a:t>Transcript isoforms,</a:t>
            </a:r>
          </a:p>
          <a:p>
            <a:pPr lvl="0" rtl="0">
              <a:spcBef>
                <a:spcPts val="0"/>
              </a:spcBef>
              <a:spcAft>
                <a:spcPts val="0"/>
              </a:spcAft>
              <a:buNone/>
            </a:pPr>
            <a:r>
              <a:rPr lang="en" sz="1600">
                <a:latin typeface="Helvetica Neue"/>
                <a:ea typeface="Helvetica Neue"/>
                <a:cs typeface="Helvetica Neue"/>
                <a:sym typeface="Helvetica Neue"/>
              </a:rPr>
              <a:t>distance to stop,</a:t>
            </a:r>
          </a:p>
          <a:p>
            <a:pPr lvl="0" rtl="0">
              <a:spcBef>
                <a:spcPts val="0"/>
              </a:spcBef>
              <a:spcAft>
                <a:spcPts val="0"/>
              </a:spcAft>
              <a:buNone/>
            </a:pPr>
            <a:r>
              <a:rPr lang="en" sz="1600">
                <a:latin typeface="Helvetica Neue"/>
                <a:ea typeface="Helvetica Neue"/>
                <a:cs typeface="Helvetica Neue"/>
                <a:sym typeface="Helvetica Neue"/>
              </a:rPr>
              <a:t>functional domains,</a:t>
            </a:r>
          </a:p>
          <a:p>
            <a:pPr lvl="0" rtl="0">
              <a:spcBef>
                <a:spcPts val="0"/>
              </a:spcBef>
              <a:spcAft>
                <a:spcPts val="0"/>
              </a:spcAft>
              <a:buNone/>
            </a:pPr>
            <a:r>
              <a:rPr lang="en" sz="1600">
                <a:latin typeface="Helvetica Neue"/>
                <a:ea typeface="Helvetica Neue"/>
                <a:cs typeface="Helvetica Neue"/>
                <a:sym typeface="Helvetica Neue"/>
              </a:rPr>
              <a:t>protein folding,</a:t>
            </a:r>
          </a:p>
          <a:p>
            <a:pPr lvl="0" rtl="0">
              <a:spcBef>
                <a:spcPts val="0"/>
              </a:spcBef>
              <a:spcAft>
                <a:spcPts val="0"/>
              </a:spcAft>
              <a:buNone/>
            </a:pPr>
            <a:r>
              <a:rPr lang="en" sz="1600">
                <a:latin typeface="Helvetica Neue"/>
                <a:ea typeface="Helvetica Neue"/>
                <a:cs typeface="Helvetica Neue"/>
                <a:sym typeface="Helvetica Neue"/>
              </a:rPr>
              <a:t>etc.</a:t>
            </a:r>
          </a:p>
          <a:p>
            <a:pPr lvl="0" rtl="0">
              <a:spcBef>
                <a:spcPts val="0"/>
              </a:spcBef>
              <a:spcAft>
                <a:spcPts val="0"/>
              </a:spcAft>
              <a:buNone/>
            </a:pPr>
            <a:endParaRPr sz="1600">
              <a:latin typeface="Helvetica Neue"/>
              <a:ea typeface="Helvetica Neue"/>
              <a:cs typeface="Helvetica Neue"/>
              <a:sym typeface="Helvetica Neue"/>
            </a:endParaRPr>
          </a:p>
          <a:p>
            <a:pPr lvl="0" rtl="0">
              <a:lnSpc>
                <a:spcPct val="100000"/>
              </a:lnSpc>
              <a:spcBef>
                <a:spcPts val="0"/>
              </a:spcBef>
              <a:spcAft>
                <a:spcPts val="0"/>
              </a:spcAft>
              <a:buClr>
                <a:schemeClr val="dk1"/>
              </a:buClr>
              <a:buSzPct val="25000"/>
              <a:buFont typeface="Arial"/>
              <a:buNone/>
            </a:pPr>
            <a:r>
              <a:rPr lang="en"/>
              <a:t>Balasubramanian S. et al.,</a:t>
            </a:r>
            <a:r>
              <a:rPr lang="en" i="1"/>
              <a:t> Genes Dev.,</a:t>
            </a:r>
            <a:r>
              <a:rPr lang="en"/>
              <a:t> ’11</a:t>
            </a:r>
          </a:p>
          <a:p>
            <a:pPr lvl="0" rtl="0">
              <a:lnSpc>
                <a:spcPct val="100000"/>
              </a:lnSpc>
              <a:spcBef>
                <a:spcPts val="0"/>
              </a:spcBef>
              <a:spcAft>
                <a:spcPts val="0"/>
              </a:spcAft>
              <a:buNone/>
            </a:pPr>
            <a:r>
              <a:rPr lang="en"/>
              <a:t>Balasubramanian S.*, Fu Y.*  et al., </a:t>
            </a:r>
            <a:r>
              <a:rPr lang="en" i="1"/>
              <a:t>NComms.</a:t>
            </a:r>
            <a:r>
              <a:rPr lang="en"/>
              <a:t>, ’17</a:t>
            </a:r>
          </a:p>
          <a:p>
            <a:pPr lvl="0" rtl="0">
              <a:lnSpc>
                <a:spcPct val="100000"/>
              </a:lnSpc>
              <a:spcBef>
                <a:spcPts val="0"/>
              </a:spcBef>
              <a:spcAft>
                <a:spcPts val="0"/>
              </a:spcAft>
              <a:buNone/>
            </a:pPr>
            <a:endParaRPr sz="1400">
              <a:latin typeface="Arial"/>
              <a:ea typeface="Arial"/>
              <a:cs typeface="Arial"/>
              <a:sym typeface="Arial"/>
            </a:endParaRPr>
          </a:p>
          <a:p>
            <a:pPr lvl="0" rtl="0">
              <a:spcBef>
                <a:spcPts val="0"/>
              </a:spcBef>
              <a:spcAft>
                <a:spcPts val="0"/>
              </a:spcAft>
              <a:buClr>
                <a:schemeClr val="dk1"/>
              </a:buClr>
              <a:buSzPct val="68750"/>
              <a:buFont typeface="Arial"/>
              <a:buNone/>
            </a:pPr>
            <a:endParaRPr sz="1600">
              <a:latin typeface="Helvetica Neue"/>
              <a:ea typeface="Helvetica Neue"/>
              <a:cs typeface="Helvetica Neue"/>
              <a:sym typeface="Helvetica Neue"/>
            </a:endParaRPr>
          </a:p>
          <a:p>
            <a:pPr marR="0" lvl="0" algn="l" rtl="0">
              <a:lnSpc>
                <a:spcPct val="90000"/>
              </a:lnSpc>
              <a:spcBef>
                <a:spcPts val="800"/>
              </a:spcBef>
              <a:spcAft>
                <a:spcPts val="0"/>
              </a:spcAft>
              <a:buNone/>
            </a:pPr>
            <a:endParaRPr sz="1600">
              <a:latin typeface="Helvetica Neue"/>
              <a:ea typeface="Helvetica Neue"/>
              <a:cs typeface="Helvetica Neue"/>
              <a:sym typeface="Helvetica Neue"/>
            </a:endParaRPr>
          </a:p>
        </p:txBody>
      </p:sp>
      <p:grpSp>
        <p:nvGrpSpPr>
          <p:cNvPr id="334" name="Shape 334"/>
          <p:cNvGrpSpPr/>
          <p:nvPr/>
        </p:nvGrpSpPr>
        <p:grpSpPr>
          <a:xfrm>
            <a:off x="638969" y="3218923"/>
            <a:ext cx="7588771" cy="1871021"/>
            <a:chOff x="638969" y="3218923"/>
            <a:chExt cx="7588771" cy="1871021"/>
          </a:xfrm>
        </p:grpSpPr>
        <p:pic>
          <p:nvPicPr>
            <p:cNvPr id="335" name="Shape 335" descr="g12357.png"/>
            <p:cNvPicPr preferRelativeResize="0"/>
            <p:nvPr/>
          </p:nvPicPr>
          <p:blipFill>
            <a:blip r:embed="rId4">
              <a:alphaModFix/>
            </a:blip>
            <a:stretch>
              <a:fillRect/>
            </a:stretch>
          </p:blipFill>
          <p:spPr>
            <a:xfrm>
              <a:off x="638969" y="3322784"/>
              <a:ext cx="7588771" cy="1494131"/>
            </a:xfrm>
            <a:prstGeom prst="rect">
              <a:avLst/>
            </a:prstGeom>
            <a:noFill/>
            <a:ln>
              <a:noFill/>
            </a:ln>
          </p:spPr>
        </p:pic>
        <p:cxnSp>
          <p:nvCxnSpPr>
            <p:cNvPr id="336" name="Shape 336"/>
            <p:cNvCxnSpPr/>
            <p:nvPr/>
          </p:nvCxnSpPr>
          <p:spPr>
            <a:xfrm rot="10800000">
              <a:off x="1804649"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37" name="Shape 337"/>
            <p:cNvCxnSpPr/>
            <p:nvPr/>
          </p:nvCxnSpPr>
          <p:spPr>
            <a:xfrm rot="10800000">
              <a:off x="2473075"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38" name="Shape 338"/>
            <p:cNvCxnSpPr/>
            <p:nvPr/>
          </p:nvCxnSpPr>
          <p:spPr>
            <a:xfrm rot="10800000">
              <a:off x="3399707"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39" name="Shape 339"/>
            <p:cNvCxnSpPr/>
            <p:nvPr/>
          </p:nvCxnSpPr>
          <p:spPr>
            <a:xfrm rot="10800000">
              <a:off x="3520291"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40" name="Shape 340"/>
            <p:cNvCxnSpPr/>
            <p:nvPr/>
          </p:nvCxnSpPr>
          <p:spPr>
            <a:xfrm rot="10800000">
              <a:off x="4692482"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41" name="Shape 341"/>
            <p:cNvCxnSpPr/>
            <p:nvPr/>
          </p:nvCxnSpPr>
          <p:spPr>
            <a:xfrm rot="10800000">
              <a:off x="4913819"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42" name="Shape 342"/>
            <p:cNvCxnSpPr/>
            <p:nvPr/>
          </p:nvCxnSpPr>
          <p:spPr>
            <a:xfrm rot="10800000">
              <a:off x="6269555"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43" name="Shape 343"/>
            <p:cNvCxnSpPr/>
            <p:nvPr/>
          </p:nvCxnSpPr>
          <p:spPr>
            <a:xfrm>
              <a:off x="5223311" y="3218923"/>
              <a:ext cx="0" cy="289800"/>
            </a:xfrm>
            <a:prstGeom prst="straightConnector1">
              <a:avLst/>
            </a:prstGeom>
            <a:noFill/>
            <a:ln w="9525" cap="flat" cmpd="sng">
              <a:solidFill>
                <a:schemeClr val="dk2"/>
              </a:solidFill>
              <a:prstDash val="solid"/>
              <a:round/>
              <a:headEnd type="none" w="lg" len="lg"/>
              <a:tailEnd type="triangle" w="lg" len="lg"/>
            </a:ln>
          </p:spPr>
        </p:cxn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629850" y="342900"/>
            <a:ext cx="3084000" cy="12003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rgbClr val="1F3864"/>
              </a:buClr>
              <a:buSzPct val="25000"/>
              <a:buFont typeface="Helvetica Neue"/>
              <a:buNone/>
            </a:pPr>
            <a:r>
              <a:rPr lang="en" sz="2300" b="1" i="0" u="sng" strike="noStrike" cap="none" dirty="0">
                <a:solidFill>
                  <a:srgbClr val="22228B"/>
                </a:solidFill>
                <a:latin typeface="Helvetica Neue"/>
                <a:ea typeface="Helvetica Neue"/>
                <a:cs typeface="Helvetica Neue"/>
                <a:sym typeface="Helvetica Neue"/>
              </a:rPr>
              <a:t>A</a:t>
            </a:r>
            <a:r>
              <a:rPr lang="en" sz="2300" b="1" i="0" u="none" strike="noStrike" cap="none" dirty="0">
                <a:solidFill>
                  <a:srgbClr val="22228B"/>
                </a:solidFill>
                <a:latin typeface="Helvetica Neue"/>
                <a:ea typeface="Helvetica Neue"/>
                <a:cs typeface="Helvetica Neue"/>
                <a:sym typeface="Helvetica Neue"/>
              </a:rPr>
              <a:t>nnotation of</a:t>
            </a:r>
            <a:r>
              <a:rPr lang="en-US" sz="2300" b="1" i="0" u="none" strike="noStrike" cap="none" dirty="0">
                <a:solidFill>
                  <a:srgbClr val="22228B"/>
                </a:solidFill>
                <a:latin typeface="Helvetica Neue"/>
                <a:ea typeface="Helvetica Neue"/>
                <a:cs typeface="Helvetica Neue"/>
                <a:sym typeface="Helvetica Neue"/>
              </a:rPr>
              <a:t> </a:t>
            </a:r>
            <a:br>
              <a:rPr lang="en-US" sz="2300" b="1" i="0" u="none" strike="noStrike" cap="none" dirty="0">
                <a:solidFill>
                  <a:srgbClr val="22228B"/>
                </a:solidFill>
                <a:latin typeface="Helvetica Neue"/>
                <a:ea typeface="Helvetica Neue"/>
                <a:cs typeface="Helvetica Neue"/>
                <a:sym typeface="Helvetica Neue"/>
              </a:rPr>
            </a:br>
            <a:r>
              <a:rPr lang="en" sz="2300" b="1" i="0" u="sng" strike="noStrike" cap="none" dirty="0">
                <a:solidFill>
                  <a:srgbClr val="22228B"/>
                </a:solidFill>
                <a:latin typeface="Helvetica Neue"/>
                <a:ea typeface="Helvetica Neue"/>
                <a:cs typeface="Helvetica Neue"/>
                <a:sym typeface="Helvetica Neue"/>
              </a:rPr>
              <a:t>L</a:t>
            </a:r>
            <a:r>
              <a:rPr lang="en" sz="2300" b="1" i="0" u="none" strike="noStrike" cap="none" dirty="0">
                <a:solidFill>
                  <a:srgbClr val="22228B"/>
                </a:solidFill>
                <a:latin typeface="Helvetica Neue"/>
                <a:ea typeface="Helvetica Neue"/>
                <a:cs typeface="Helvetica Neue"/>
                <a:sym typeface="Helvetica Neue"/>
              </a:rPr>
              <a:t>oss-</a:t>
            </a:r>
            <a:r>
              <a:rPr lang="en" sz="2300" b="1" i="0" u="sng" strike="noStrike" cap="none" dirty="0">
                <a:solidFill>
                  <a:srgbClr val="22228B"/>
                </a:solidFill>
                <a:latin typeface="Helvetica Neue"/>
                <a:ea typeface="Helvetica Neue"/>
                <a:cs typeface="Helvetica Neue"/>
                <a:sym typeface="Helvetica Neue"/>
              </a:rPr>
              <a:t>o</a:t>
            </a:r>
            <a:r>
              <a:rPr lang="en" sz="2300" b="1" i="0" u="none" strike="noStrike" cap="none" dirty="0">
                <a:solidFill>
                  <a:srgbClr val="22228B"/>
                </a:solidFill>
                <a:latin typeface="Helvetica Neue"/>
                <a:ea typeface="Helvetica Neue"/>
                <a:cs typeface="Helvetica Neue"/>
                <a:sym typeface="Helvetica Neue"/>
              </a:rPr>
              <a:t>f-</a:t>
            </a:r>
            <a:r>
              <a:rPr lang="en" sz="2300" b="1" i="0" u="sng" strike="noStrike" cap="none" dirty="0">
                <a:solidFill>
                  <a:srgbClr val="22228B"/>
                </a:solidFill>
                <a:latin typeface="Helvetica Neue"/>
                <a:ea typeface="Helvetica Neue"/>
                <a:cs typeface="Helvetica Neue"/>
                <a:sym typeface="Helvetica Neue"/>
              </a:rPr>
              <a:t>F</a:t>
            </a:r>
            <a:r>
              <a:rPr lang="en" sz="2300" b="1" i="0" u="none" strike="noStrike" cap="none" dirty="0">
                <a:solidFill>
                  <a:srgbClr val="22228B"/>
                </a:solidFill>
                <a:latin typeface="Helvetica Neue"/>
                <a:ea typeface="Helvetica Neue"/>
                <a:cs typeface="Helvetica Neue"/>
                <a:sym typeface="Helvetica Neue"/>
              </a:rPr>
              <a:t>unction </a:t>
            </a:r>
            <a:br>
              <a:rPr lang="en-US" sz="2300" b="1" i="0" u="none" strike="noStrike" cap="none" dirty="0">
                <a:solidFill>
                  <a:srgbClr val="22228B"/>
                </a:solidFill>
                <a:latin typeface="Helvetica Neue"/>
                <a:ea typeface="Helvetica Neue"/>
                <a:cs typeface="Helvetica Neue"/>
                <a:sym typeface="Helvetica Neue"/>
              </a:rPr>
            </a:br>
            <a:r>
              <a:rPr lang="en" sz="2300" b="1" i="0" u="sng" strike="noStrike" cap="none" dirty="0">
                <a:solidFill>
                  <a:srgbClr val="22228B"/>
                </a:solidFill>
                <a:latin typeface="Helvetica Neue"/>
                <a:ea typeface="Helvetica Neue"/>
                <a:cs typeface="Helvetica Neue"/>
                <a:sym typeface="Helvetica Neue"/>
              </a:rPr>
              <a:t>T</a:t>
            </a:r>
            <a:r>
              <a:rPr lang="en" sz="2300" b="1" i="0" u="none" strike="noStrike" cap="none" dirty="0">
                <a:solidFill>
                  <a:srgbClr val="22228B"/>
                </a:solidFill>
                <a:latin typeface="Helvetica Neue"/>
                <a:ea typeface="Helvetica Neue"/>
                <a:cs typeface="Helvetica Neue"/>
                <a:sym typeface="Helvetica Neue"/>
              </a:rPr>
              <a:t>ranscripts (</a:t>
            </a:r>
            <a:r>
              <a:rPr lang="en" sz="2300" b="1" i="0" u="none" strike="noStrike" cap="none" dirty="0" err="1">
                <a:solidFill>
                  <a:srgbClr val="22228B"/>
                </a:solidFill>
                <a:latin typeface="Helvetica Neue"/>
                <a:ea typeface="Helvetica Neue"/>
                <a:cs typeface="Helvetica Neue"/>
                <a:sym typeface="Helvetica Neue"/>
              </a:rPr>
              <a:t>ALoFT</a:t>
            </a:r>
            <a:r>
              <a:rPr lang="en" sz="2300" b="1" i="0" u="none" strike="noStrike" cap="none" dirty="0">
                <a:solidFill>
                  <a:srgbClr val="22228B"/>
                </a:solidFill>
                <a:latin typeface="Helvetica Neue"/>
                <a:ea typeface="Helvetica Neue"/>
                <a:cs typeface="Helvetica Neue"/>
                <a:sym typeface="Helvetica Neue"/>
              </a:rPr>
              <a:t>)</a:t>
            </a:r>
          </a:p>
        </p:txBody>
      </p:sp>
      <p:sp>
        <p:nvSpPr>
          <p:cNvPr id="350" name="Shape 350"/>
          <p:cNvSpPr txBox="1">
            <a:spLocks noGrp="1"/>
          </p:cNvSpPr>
          <p:nvPr>
            <p:ph type="body" idx="2"/>
          </p:nvPr>
        </p:nvSpPr>
        <p:spPr>
          <a:xfrm>
            <a:off x="629850" y="1960999"/>
            <a:ext cx="3930900" cy="2511000"/>
          </a:xfrm>
          <a:prstGeom prst="rect">
            <a:avLst/>
          </a:prstGeom>
          <a:noFill/>
          <a:ln>
            <a:noFill/>
          </a:ln>
        </p:spPr>
        <p:txBody>
          <a:bodyPr wrap="square" lIns="68575" tIns="34275" rIns="68575" bIns="34275" anchor="t" anchorCtr="0">
            <a:noAutofit/>
          </a:bodyPr>
          <a:lstStyle/>
          <a:p>
            <a:pPr lvl="0" rtl="0">
              <a:lnSpc>
                <a:spcPct val="80000"/>
              </a:lnSpc>
              <a:spcBef>
                <a:spcPts val="0"/>
              </a:spcBef>
              <a:buNone/>
            </a:pPr>
            <a:r>
              <a:rPr lang="en" sz="1400" dirty="0">
                <a:latin typeface="Helvetica Neue"/>
                <a:ea typeface="Helvetica Neue"/>
                <a:cs typeface="Helvetica Neue"/>
                <a:sym typeface="Helvetica Neue"/>
              </a:rPr>
              <a:t>Runs on top of VAT</a:t>
            </a:r>
          </a:p>
          <a:p>
            <a:pPr lvl="0" rtl="0">
              <a:lnSpc>
                <a:spcPct val="80000"/>
              </a:lnSpc>
              <a:spcBef>
                <a:spcPts val="0"/>
              </a:spcBef>
              <a:buNone/>
            </a:pPr>
            <a:endParaRPr sz="1400" dirty="0">
              <a:latin typeface="Helvetica Neue"/>
              <a:ea typeface="Helvetica Neue"/>
              <a:cs typeface="Helvetica Neue"/>
              <a:sym typeface="Helvetica Neue"/>
            </a:endParaRPr>
          </a:p>
          <a:p>
            <a:pPr lvl="0" rtl="0">
              <a:lnSpc>
                <a:spcPct val="80000"/>
              </a:lnSpc>
              <a:spcBef>
                <a:spcPts val="0"/>
              </a:spcBef>
              <a:buNone/>
            </a:pPr>
            <a:r>
              <a:rPr lang="en" sz="1400" dirty="0">
                <a:latin typeface="Helvetica Neue"/>
                <a:ea typeface="Helvetica Neue"/>
                <a:cs typeface="Helvetica Neue"/>
                <a:sym typeface="Helvetica Neue"/>
              </a:rPr>
              <a:t>Output:</a:t>
            </a:r>
          </a:p>
          <a:p>
            <a:pPr marL="457200" marR="0" lvl="0" indent="-317500" algn="l" rtl="0">
              <a:lnSpc>
                <a:spcPct val="150000"/>
              </a:lnSpc>
              <a:spcBef>
                <a:spcPts val="800"/>
              </a:spcBef>
              <a:spcAft>
                <a:spcPts val="0"/>
              </a:spcAft>
              <a:buClr>
                <a:srgbClr val="000000"/>
              </a:buClr>
              <a:buSzPct val="100000"/>
              <a:buFont typeface="Helvetica Neue"/>
              <a:buChar char="●"/>
            </a:pPr>
            <a:r>
              <a:rPr lang="en" sz="1400" dirty="0">
                <a:solidFill>
                  <a:srgbClr val="000000"/>
                </a:solidFill>
                <a:latin typeface="Helvetica Neue"/>
                <a:ea typeface="Helvetica Neue"/>
                <a:cs typeface="Helvetica Neue"/>
                <a:sym typeface="Helvetica Neue"/>
              </a:rPr>
              <a:t>Impact score: benign or deleterious.</a:t>
            </a:r>
          </a:p>
          <a:p>
            <a:pPr marL="457200" marR="0" lvl="0" indent="-317500" algn="l" rtl="0">
              <a:lnSpc>
                <a:spcPct val="150000"/>
              </a:lnSpc>
              <a:spcBef>
                <a:spcPts val="0"/>
              </a:spcBef>
              <a:spcAft>
                <a:spcPts val="0"/>
              </a:spcAft>
              <a:buClr>
                <a:srgbClr val="000000"/>
              </a:buClr>
              <a:buSzPct val="100000"/>
              <a:buFont typeface="Helvetica Neue"/>
              <a:buChar char="●"/>
            </a:pPr>
            <a:r>
              <a:rPr lang="en" sz="1400" dirty="0">
                <a:solidFill>
                  <a:srgbClr val="000000"/>
                </a:solidFill>
                <a:latin typeface="Helvetica Neue"/>
                <a:ea typeface="Helvetica Neue"/>
                <a:cs typeface="Helvetica Neue"/>
                <a:sym typeface="Helvetica Neue"/>
              </a:rPr>
              <a:t>Decorated VCF.</a:t>
            </a:r>
          </a:p>
          <a:p>
            <a:pPr lvl="0" rtl="0">
              <a:lnSpc>
                <a:spcPct val="150000"/>
              </a:lnSpc>
              <a:spcBef>
                <a:spcPts val="0"/>
              </a:spcBef>
              <a:buNone/>
            </a:pPr>
            <a:endParaRPr sz="1400" b="1" dirty="0">
              <a:latin typeface="Helvetica Neue"/>
              <a:ea typeface="Helvetica Neue"/>
              <a:cs typeface="Helvetica Neue"/>
              <a:sym typeface="Helvetica Neue"/>
            </a:endParaRPr>
          </a:p>
        </p:txBody>
      </p:sp>
      <p:sp>
        <p:nvSpPr>
          <p:cNvPr id="351" name="Shape 351"/>
          <p:cNvSpPr txBox="1"/>
          <p:nvPr/>
        </p:nvSpPr>
        <p:spPr>
          <a:xfrm>
            <a:off x="5149202" y="597694"/>
            <a:ext cx="2949000" cy="12003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chemeClr val="dk1"/>
              </a:buClr>
              <a:buFont typeface="Calibri"/>
              <a:buNone/>
            </a:pPr>
            <a:endParaRPr sz="2400" b="0" i="0" u="none" strike="noStrike" cap="none">
              <a:solidFill>
                <a:schemeClr val="dk1"/>
              </a:solidFill>
              <a:latin typeface="Calibri"/>
              <a:ea typeface="Calibri"/>
              <a:cs typeface="Calibri"/>
              <a:sym typeface="Calibri"/>
            </a:endParaRPr>
          </a:p>
        </p:txBody>
      </p:sp>
      <p:sp>
        <p:nvSpPr>
          <p:cNvPr id="352" name="Shape 352"/>
          <p:cNvSpPr txBox="1"/>
          <p:nvPr/>
        </p:nvSpPr>
        <p:spPr>
          <a:xfrm>
            <a:off x="5149202" y="1797844"/>
            <a:ext cx="2949000" cy="2858700"/>
          </a:xfrm>
          <a:prstGeom prst="rect">
            <a:avLst/>
          </a:prstGeom>
          <a:noFill/>
          <a:ln>
            <a:noFill/>
          </a:ln>
        </p:spPr>
        <p:txBody>
          <a:bodyPr wrap="square" lIns="68575" tIns="34275" rIns="68575" bIns="34275" anchor="t" anchorCtr="0">
            <a:noAutofit/>
          </a:bodyPr>
          <a:lstStyle/>
          <a:p>
            <a:pPr marL="0" marR="0" lvl="0" indent="0" algn="l" rtl="0">
              <a:lnSpc>
                <a:spcPct val="90000"/>
              </a:lnSpc>
              <a:spcBef>
                <a:spcPts val="0"/>
              </a:spcBef>
              <a:buClr>
                <a:schemeClr val="dk1"/>
              </a:buClr>
              <a:buFont typeface="Arial"/>
              <a:buNone/>
            </a:pPr>
            <a:endParaRPr sz="1200" b="0" i="0" u="none" strike="noStrike" cap="none">
              <a:solidFill>
                <a:schemeClr val="dk1"/>
              </a:solidFill>
              <a:latin typeface="Calibri"/>
              <a:ea typeface="Calibri"/>
              <a:cs typeface="Calibri"/>
              <a:sym typeface="Calibri"/>
            </a:endParaRPr>
          </a:p>
        </p:txBody>
      </p:sp>
      <p:pic>
        <p:nvPicPr>
          <p:cNvPr id="353" name="Shape 353" descr="ALoFT.png"/>
          <p:cNvPicPr preferRelativeResize="0"/>
          <p:nvPr/>
        </p:nvPicPr>
        <p:blipFill>
          <a:blip r:embed="rId3">
            <a:alphaModFix/>
          </a:blip>
          <a:stretch>
            <a:fillRect/>
          </a:stretch>
        </p:blipFill>
        <p:spPr>
          <a:xfrm>
            <a:off x="4725925" y="87650"/>
            <a:ext cx="3749076" cy="4962725"/>
          </a:xfrm>
          <a:prstGeom prst="rect">
            <a:avLst/>
          </a:prstGeom>
          <a:noFill/>
          <a:ln>
            <a:noFill/>
          </a:ln>
        </p:spPr>
      </p:pic>
      <p:sp>
        <p:nvSpPr>
          <p:cNvPr id="354" name="Shape 354"/>
          <p:cNvSpPr txBox="1"/>
          <p:nvPr/>
        </p:nvSpPr>
        <p:spPr>
          <a:xfrm>
            <a:off x="629850" y="4656550"/>
            <a:ext cx="3325800" cy="321900"/>
          </a:xfrm>
          <a:prstGeom prst="rect">
            <a:avLst/>
          </a:prstGeom>
          <a:noFill/>
          <a:ln>
            <a:noFill/>
          </a:ln>
        </p:spPr>
        <p:txBody>
          <a:bodyPr wrap="square"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Balasubramanian S.*, Fu Y.*  et al., </a:t>
            </a:r>
            <a:r>
              <a:rPr lang="en" sz="1200" i="1">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a:spcBef>
                <a:spcPts val="0"/>
              </a:spcBef>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628650" y="273844"/>
            <a:ext cx="3633384" cy="994172"/>
          </a:xfrm>
        </p:spPr>
        <p:txBody>
          <a:bodyPr>
            <a:normAutofit fontScale="90000"/>
          </a:bodyPr>
          <a:lstStyle/>
          <a:p>
            <a:pPr algn="ctr"/>
            <a:r>
              <a:rPr lang="en-US" altLang="en-US" sz="2400" b="1" dirty="0">
                <a:solidFill>
                  <a:schemeClr val="accent1">
                    <a:lumMod val="75000"/>
                  </a:schemeClr>
                </a:solidFill>
                <a:ea typeface="ＭＳ Ｐゴシック" charset="-128"/>
              </a:rPr>
              <a:t>Rare (as opposed to common) variant analysis particularly applicable at the moment</a:t>
            </a:r>
          </a:p>
        </p:txBody>
      </p:sp>
      <p:sp>
        <p:nvSpPr>
          <p:cNvPr id="2" name="Text Placeholder 1">
            <a:extLst>
              <a:ext uri="{FF2B5EF4-FFF2-40B4-BE49-F238E27FC236}">
                <a16:creationId xmlns:a16="http://schemas.microsoft.com/office/drawing/2014/main" id="{C9986970-D286-1F4C-A31F-5040DA7B560C}"/>
              </a:ext>
            </a:extLst>
          </p:cNvPr>
          <p:cNvSpPr>
            <a:spLocks noGrp="1"/>
          </p:cNvSpPr>
          <p:nvPr>
            <p:ph sz="half" idx="2"/>
          </p:nvPr>
        </p:nvSpPr>
        <p:spPr>
          <a:xfrm>
            <a:off x="305122" y="1606152"/>
            <a:ext cx="4522600" cy="3263504"/>
          </a:xfrm>
        </p:spPr>
        <p:txBody>
          <a:bodyPr>
            <a:normAutofit fontScale="92500" lnSpcReduction="20000"/>
          </a:bodyPr>
          <a:lstStyle/>
          <a:p>
            <a:r>
              <a:rPr lang="en-US" dirty="0"/>
              <a:t>CMG rare-disease &amp; </a:t>
            </a:r>
            <a:br>
              <a:rPr lang="en-US" dirty="0"/>
            </a:br>
            <a:r>
              <a:rPr lang="en-US" dirty="0"/>
              <a:t>TCGA somatic variants</a:t>
            </a:r>
          </a:p>
          <a:p>
            <a:pPr lvl="1"/>
            <a:r>
              <a:rPr lang="en-US" dirty="0"/>
              <a:t>Main NIH disease genomics projects</a:t>
            </a:r>
          </a:p>
          <a:p>
            <a:pPr lvl="1"/>
            <a:r>
              <a:rPr lang="en-US" dirty="0"/>
              <a:t>Both focus on ”rare” variant for which GWAS is not meaningful </a:t>
            </a:r>
          </a:p>
          <a:p>
            <a:pPr lvl="1"/>
            <a:r>
              <a:rPr lang="en-US" dirty="0"/>
              <a:t>For purpose of assessing impact &amp; aggregating “burden” across a gene, somatic &amp; germline rare can be considered similar – no notion of LD</a:t>
            </a:r>
          </a:p>
          <a:p>
            <a:pPr lvl="1"/>
            <a:r>
              <a:rPr lang="en-US" dirty="0"/>
              <a:t>Differences: </a:t>
            </a:r>
            <a:br>
              <a:rPr lang="en-US" dirty="0"/>
            </a:br>
            <a:r>
              <a:rPr lang="en-US" dirty="0"/>
              <a:t>drivers under “cell-level” positive selection while </a:t>
            </a:r>
            <a:br>
              <a:rPr lang="en-US" dirty="0"/>
            </a:br>
            <a:r>
              <a:rPr lang="en-US" dirty="0"/>
              <a:t>Mendelian variants are under strong negative selection from an organismal perspective</a:t>
            </a:r>
          </a:p>
          <a:p>
            <a:pPr lvl="1"/>
            <a:endParaRPr lang="en-US" dirty="0"/>
          </a:p>
          <a:p>
            <a:endParaRPr lang="en-US" dirty="0"/>
          </a:p>
          <a:p>
            <a:endParaRPr lang="en-US" dirty="0"/>
          </a:p>
        </p:txBody>
      </p:sp>
      <p:pic>
        <p:nvPicPr>
          <p:cNvPr id="20483" name="Picture 3"/>
          <p:cNvPicPr>
            <a:picLocks noChangeAspect="1"/>
          </p:cNvPicPr>
          <p:nvPr/>
        </p:nvPicPr>
        <p:blipFill>
          <a:blip r:embed="rId2">
            <a:extLst>
              <a:ext uri="{28A0092B-C50C-407E-A947-70E740481C1C}">
                <a14:useLocalDpi xmlns:a14="http://schemas.microsoft.com/office/drawing/2010/main" val="0"/>
              </a:ext>
            </a:extLst>
          </a:blip>
          <a:srcRect t="10185" b="6482"/>
          <a:stretch>
            <a:fillRect/>
          </a:stretch>
        </p:blipFill>
        <p:spPr bwMode="auto">
          <a:xfrm>
            <a:off x="5356964" y="92869"/>
            <a:ext cx="3095625" cy="235029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C7F15B5-2E5C-764C-ADA0-44BCB5F91A7B}"/>
              </a:ext>
            </a:extLst>
          </p:cNvPr>
          <p:cNvPicPr>
            <a:picLocks noChangeAspect="1"/>
          </p:cNvPicPr>
          <p:nvPr/>
        </p:nvPicPr>
        <p:blipFill>
          <a:blip r:embed="rId3"/>
          <a:stretch>
            <a:fillRect/>
          </a:stretch>
        </p:blipFill>
        <p:spPr>
          <a:xfrm>
            <a:off x="5356964" y="2773005"/>
            <a:ext cx="3095625" cy="1587255"/>
          </a:xfrm>
          <a:prstGeom prst="rect">
            <a:avLst/>
          </a:prstGeom>
          <a:ln w="28575">
            <a:solidFill>
              <a:schemeClr val="tx1"/>
            </a:solidFill>
          </a:ln>
        </p:spPr>
      </p:pic>
    </p:spTree>
    <p:extLst>
      <p:ext uri="{BB962C8B-B14F-4D97-AF65-F5344CB8AC3E}">
        <p14:creationId xmlns:p14="http://schemas.microsoft.com/office/powerpoint/2010/main" val="979013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307000" y="152400"/>
            <a:ext cx="85299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rgbClr val="1F3864"/>
              </a:buClr>
              <a:buSzPct val="25000"/>
              <a:buFont typeface="Helvetica Neue"/>
              <a:buNone/>
            </a:pPr>
            <a:r>
              <a:rPr lang="en" sz="2600" b="1" i="0" u="none" strike="noStrike" cap="none">
                <a:solidFill>
                  <a:srgbClr val="22228B"/>
                </a:solidFill>
                <a:latin typeface="Helvetica Neue"/>
                <a:ea typeface="Helvetica Neue"/>
                <a:cs typeface="Helvetica Neue"/>
                <a:sym typeface="Helvetica Neue"/>
              </a:rPr>
              <a:t>LoF distribution varies as expe</a:t>
            </a:r>
            <a:r>
              <a:rPr lang="en" sz="2600">
                <a:latin typeface="Helvetica Neue"/>
                <a:ea typeface="Helvetica Neue"/>
                <a:cs typeface="Helvetica Neue"/>
                <a:sym typeface="Helvetica Neue"/>
              </a:rPr>
              <a:t>cted </a:t>
            </a:r>
            <a:br>
              <a:rPr lang="en" sz="2600">
                <a:latin typeface="Helvetica Neue"/>
                <a:ea typeface="Helvetica Neue"/>
                <a:cs typeface="Helvetica Neue"/>
                <a:sym typeface="Helvetica Neue"/>
              </a:rPr>
            </a:br>
            <a:r>
              <a:rPr lang="en" sz="2600" b="1" i="0" u="none" strike="noStrike" cap="none">
                <a:solidFill>
                  <a:srgbClr val="22228B"/>
                </a:solidFill>
                <a:latin typeface="Helvetica Neue"/>
                <a:ea typeface="Helvetica Neue"/>
                <a:cs typeface="Helvetica Neue"/>
                <a:sym typeface="Helvetica Neue"/>
              </a:rPr>
              <a:t>by </a:t>
            </a:r>
            <a:r>
              <a:rPr lang="en" sz="2600">
                <a:latin typeface="Helvetica Neue"/>
                <a:ea typeface="Helvetica Neue"/>
                <a:cs typeface="Helvetica Neue"/>
                <a:sym typeface="Helvetica Neue"/>
              </a:rPr>
              <a:t>mutation set</a:t>
            </a:r>
            <a:r>
              <a:rPr lang="en" sz="2600" b="1" i="0" u="none" strike="noStrike" cap="none">
                <a:solidFill>
                  <a:srgbClr val="22228B"/>
                </a:solidFill>
                <a:latin typeface="Helvetica Neue"/>
                <a:ea typeface="Helvetica Neue"/>
                <a:cs typeface="Helvetica Neue"/>
                <a:sym typeface="Helvetica Neue"/>
              </a:rPr>
              <a:t> (from healthy </a:t>
            </a:r>
            <a:r>
              <a:rPr lang="en" sz="2600">
                <a:latin typeface="Helvetica Neue"/>
                <a:ea typeface="Helvetica Neue"/>
                <a:cs typeface="Helvetica Neue"/>
                <a:sym typeface="Helvetica Neue"/>
              </a:rPr>
              <a:t>people v from disease)</a:t>
            </a:r>
          </a:p>
        </p:txBody>
      </p:sp>
      <p:pic>
        <p:nvPicPr>
          <p:cNvPr id="360" name="Shape 360"/>
          <p:cNvPicPr preferRelativeResize="0"/>
          <p:nvPr/>
        </p:nvPicPr>
        <p:blipFill rotWithShape="1">
          <a:blip r:embed="rId3">
            <a:alphaModFix/>
          </a:blip>
          <a:srcRect t="6690" r="48990"/>
          <a:stretch/>
        </p:blipFill>
        <p:spPr>
          <a:xfrm>
            <a:off x="416050" y="995200"/>
            <a:ext cx="4498203" cy="3776425"/>
          </a:xfrm>
          <a:prstGeom prst="rect">
            <a:avLst/>
          </a:prstGeom>
          <a:noFill/>
          <a:ln>
            <a:noFill/>
          </a:ln>
        </p:spPr>
      </p:pic>
      <p:sp>
        <p:nvSpPr>
          <p:cNvPr id="361" name="Shape 361"/>
          <p:cNvSpPr txBox="1"/>
          <p:nvPr/>
        </p:nvSpPr>
        <p:spPr>
          <a:xfrm>
            <a:off x="5195400" y="4490075"/>
            <a:ext cx="3262800" cy="399900"/>
          </a:xfrm>
          <a:prstGeom prst="rect">
            <a:avLst/>
          </a:prstGeom>
          <a:noFill/>
          <a:ln>
            <a:noFill/>
          </a:ln>
        </p:spPr>
        <p:txBody>
          <a:bodyPr wrap="square" lIns="91425" tIns="91425" rIns="91425" bIns="91425" anchor="ctr" anchorCtr="0">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lang="en" sz="1200" i="1">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p:txBody>
      </p:sp>
      <p:pic>
        <p:nvPicPr>
          <p:cNvPr id="362" name="Shape 362"/>
          <p:cNvPicPr preferRelativeResize="0"/>
          <p:nvPr/>
        </p:nvPicPr>
        <p:blipFill rotWithShape="1">
          <a:blip r:embed="rId3">
            <a:alphaModFix/>
          </a:blip>
          <a:srcRect l="50744" t="5110" r="-4534" b="-5110"/>
          <a:stretch/>
        </p:blipFill>
        <p:spPr>
          <a:xfrm>
            <a:off x="4991429" y="1177025"/>
            <a:ext cx="3999572" cy="34127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629841" y="723900"/>
            <a:ext cx="7392000" cy="4827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rgbClr val="1F3864"/>
              </a:buClr>
              <a:buSzPct val="25000"/>
              <a:buFont typeface="Helvetica Neue"/>
              <a:buNone/>
            </a:pPr>
            <a:endParaRPr sz="2300" b="1" dirty="0">
              <a:solidFill>
                <a:srgbClr val="22228B"/>
              </a:solidFill>
              <a:latin typeface="Helvetica Neue"/>
              <a:ea typeface="Helvetica Neue"/>
              <a:cs typeface="Helvetica Neue"/>
              <a:sym typeface="Helvetica Neue"/>
            </a:endParaRPr>
          </a:p>
          <a:p>
            <a:pPr marL="0" marR="0" lvl="0" indent="0" algn="l" rtl="0">
              <a:lnSpc>
                <a:spcPct val="90000"/>
              </a:lnSpc>
              <a:spcBef>
                <a:spcPts val="0"/>
              </a:spcBef>
              <a:buClr>
                <a:srgbClr val="1F3864"/>
              </a:buClr>
              <a:buSzPct val="25000"/>
              <a:buFont typeface="Helvetica Neue"/>
              <a:buNone/>
            </a:pPr>
            <a:r>
              <a:rPr lang="en" sz="2300" b="1" i="0" u="none" strike="noStrike" cap="none" dirty="0" err="1">
                <a:solidFill>
                  <a:srgbClr val="22228B"/>
                </a:solidFill>
                <a:latin typeface="Helvetica Neue"/>
                <a:ea typeface="Helvetica Neue"/>
                <a:cs typeface="Helvetica Neue"/>
                <a:sym typeface="Helvetica Neue"/>
              </a:rPr>
              <a:t>ALoFT</a:t>
            </a:r>
            <a:r>
              <a:rPr lang="en" sz="2300" b="1" i="0" u="none" strike="noStrike" cap="none" dirty="0">
                <a:solidFill>
                  <a:srgbClr val="22228B"/>
                </a:solidFill>
                <a:latin typeface="Helvetica Neue"/>
                <a:ea typeface="Helvetica Neue"/>
                <a:cs typeface="Helvetica Neue"/>
                <a:sym typeface="Helvetica Neue"/>
              </a:rPr>
              <a:t> identifies deleterious</a:t>
            </a:r>
          </a:p>
          <a:p>
            <a:pPr marL="0" marR="0" lvl="0" indent="0" algn="l" rtl="0">
              <a:lnSpc>
                <a:spcPct val="90000"/>
              </a:lnSpc>
              <a:spcBef>
                <a:spcPts val="0"/>
              </a:spcBef>
              <a:buClr>
                <a:srgbClr val="1F3864"/>
              </a:buClr>
              <a:buSzPct val="25000"/>
              <a:buFont typeface="Helvetica Neue"/>
              <a:buNone/>
            </a:pPr>
            <a:r>
              <a:rPr lang="en" sz="2300" b="1" i="0" u="none" strike="noStrike" cap="none" dirty="0">
                <a:solidFill>
                  <a:srgbClr val="22228B"/>
                </a:solidFill>
                <a:latin typeface="Helvetica Neue"/>
                <a:ea typeface="Helvetica Neue"/>
                <a:cs typeface="Helvetica Neue"/>
                <a:sym typeface="Helvetica Neue"/>
              </a:rPr>
              <a:t>somatic </a:t>
            </a:r>
            <a:r>
              <a:rPr lang="en" sz="2300" b="1" i="0" u="none" strike="noStrike" cap="none" dirty="0" err="1">
                <a:solidFill>
                  <a:srgbClr val="22228B"/>
                </a:solidFill>
                <a:latin typeface="Helvetica Neue"/>
                <a:ea typeface="Helvetica Neue"/>
                <a:cs typeface="Helvetica Neue"/>
                <a:sym typeface="Helvetica Neue"/>
              </a:rPr>
              <a:t>LoF</a:t>
            </a:r>
            <a:r>
              <a:rPr lang="en" sz="2300" b="1" i="0" u="none" strike="noStrike" cap="none" dirty="0">
                <a:solidFill>
                  <a:srgbClr val="22228B"/>
                </a:solidFill>
                <a:latin typeface="Helvetica Neue"/>
                <a:ea typeface="Helvetica Neue"/>
                <a:cs typeface="Helvetica Neue"/>
                <a:sym typeface="Helvetica Neue"/>
              </a:rPr>
              <a:t> variants</a:t>
            </a:r>
          </a:p>
        </p:txBody>
      </p:sp>
      <p:sp>
        <p:nvSpPr>
          <p:cNvPr id="384" name="Shape 384"/>
          <p:cNvSpPr txBox="1">
            <a:spLocks noGrp="1"/>
          </p:cNvSpPr>
          <p:nvPr>
            <p:ph type="body" idx="1"/>
          </p:nvPr>
        </p:nvSpPr>
        <p:spPr>
          <a:xfrm>
            <a:off x="718448" y="1388986"/>
            <a:ext cx="2949000" cy="3576300"/>
          </a:xfrm>
          <a:prstGeom prst="rect">
            <a:avLst/>
          </a:prstGeom>
          <a:noFill/>
          <a:ln>
            <a:noFill/>
          </a:ln>
        </p:spPr>
        <p:txBody>
          <a:bodyPr wrap="square" lIns="68575" tIns="34275" rIns="68575" bIns="34275" anchor="t" anchorCtr="0">
            <a:noAutofit/>
          </a:bodyPr>
          <a:lstStyle/>
          <a:p>
            <a:pPr marR="0" lvl="0" algn="l" rtl="0">
              <a:lnSpc>
                <a:spcPct val="90000"/>
              </a:lnSpc>
              <a:spcBef>
                <a:spcPts val="800"/>
              </a:spcBef>
              <a:spcAft>
                <a:spcPts val="0"/>
              </a:spcAft>
              <a:buNone/>
            </a:pPr>
            <a:r>
              <a:rPr lang="en" sz="1400" b="1" i="0" u="none" strike="noStrike" cap="none" dirty="0">
                <a:solidFill>
                  <a:srgbClr val="008000"/>
                </a:solidFill>
                <a:latin typeface="Helvetica Neue"/>
                <a:ea typeface="Helvetica Neue"/>
                <a:cs typeface="Helvetica Neue"/>
                <a:sym typeface="Helvetica Neue"/>
              </a:rPr>
              <a:t>Cancer genes:</a:t>
            </a:r>
          </a:p>
          <a:p>
            <a:pPr marL="254000" marR="0" lvl="0" indent="-228600" algn="l" rtl="0">
              <a:lnSpc>
                <a:spcPct val="90000"/>
              </a:lnSpc>
              <a:spcBef>
                <a:spcPts val="800"/>
              </a:spcBef>
              <a:spcAft>
                <a:spcPts val="0"/>
              </a:spcAft>
              <a:buClr>
                <a:schemeClr val="dk1"/>
              </a:buClr>
              <a:buSzPct val="100000"/>
              <a:buFont typeface="Arial"/>
              <a:buChar char="•"/>
            </a:pPr>
            <a:r>
              <a:rPr lang="en" sz="1400" b="0" i="0" u="none" strike="noStrike" cap="none" dirty="0">
                <a:solidFill>
                  <a:schemeClr val="dk1"/>
                </a:solidFill>
                <a:latin typeface="Helvetica Neue"/>
                <a:ea typeface="Helvetica Neue"/>
                <a:cs typeface="Helvetica Neue"/>
                <a:sym typeface="Helvetica Neue"/>
              </a:rPr>
              <a:t>COSMIC consensus.</a:t>
            </a:r>
          </a:p>
          <a:p>
            <a:pPr marL="254000" marR="0" lvl="0" indent="-228600" algn="l" rtl="0">
              <a:lnSpc>
                <a:spcPct val="90000"/>
              </a:lnSpc>
              <a:spcBef>
                <a:spcPts val="800"/>
              </a:spcBef>
              <a:spcAft>
                <a:spcPts val="0"/>
              </a:spcAft>
              <a:buClr>
                <a:schemeClr val="dk1"/>
              </a:buClr>
              <a:buSzPct val="100000"/>
              <a:buFont typeface="Arial"/>
              <a:buChar char="•"/>
            </a:pPr>
            <a:r>
              <a:rPr lang="en" sz="1400" b="0" i="1" u="none" strike="noStrike" cap="none" dirty="0">
                <a:solidFill>
                  <a:schemeClr val="dk1"/>
                </a:solidFill>
                <a:latin typeface="Helvetica Neue"/>
                <a:ea typeface="Helvetica Neue"/>
                <a:cs typeface="Helvetica Neue"/>
                <a:sym typeface="Helvetica Neue"/>
              </a:rPr>
              <a:t>Enriched in deleterious </a:t>
            </a:r>
            <a:r>
              <a:rPr lang="en" sz="1400" b="0" i="1" u="none" strike="noStrike" cap="none" dirty="0" err="1">
                <a:solidFill>
                  <a:schemeClr val="dk1"/>
                </a:solidFill>
                <a:latin typeface="Helvetica Neue"/>
                <a:ea typeface="Helvetica Neue"/>
                <a:cs typeface="Helvetica Neue"/>
                <a:sym typeface="Helvetica Neue"/>
              </a:rPr>
              <a:t>LoFs</a:t>
            </a:r>
            <a:r>
              <a:rPr lang="en" sz="1400" b="0" i="1" u="none" strike="noStrike" cap="none" dirty="0">
                <a:solidFill>
                  <a:schemeClr val="dk1"/>
                </a:solidFill>
                <a:latin typeface="Helvetica Neue"/>
                <a:ea typeface="Helvetica Neue"/>
                <a:cs typeface="Helvetica Neue"/>
                <a:sym typeface="Helvetica Neue"/>
              </a:rPr>
              <a:t>.</a:t>
            </a:r>
          </a:p>
          <a:p>
            <a:pPr marR="0" lvl="0" algn="l" rtl="0">
              <a:lnSpc>
                <a:spcPct val="90000"/>
              </a:lnSpc>
              <a:spcBef>
                <a:spcPts val="800"/>
              </a:spcBef>
              <a:spcAft>
                <a:spcPts val="0"/>
              </a:spcAft>
              <a:buNone/>
            </a:pPr>
            <a:endParaRPr sz="1400" i="1" dirty="0">
              <a:latin typeface="Helvetica Neue"/>
              <a:ea typeface="Helvetica Neue"/>
              <a:cs typeface="Helvetica Neue"/>
              <a:sym typeface="Helvetica Neue"/>
            </a:endParaRPr>
          </a:p>
          <a:p>
            <a:pPr marR="0" lvl="0" algn="l" rtl="0">
              <a:lnSpc>
                <a:spcPct val="90000"/>
              </a:lnSpc>
              <a:spcBef>
                <a:spcPts val="800"/>
              </a:spcBef>
              <a:spcAft>
                <a:spcPts val="0"/>
              </a:spcAft>
              <a:buNone/>
            </a:pPr>
            <a:endParaRPr sz="1400" i="1" dirty="0">
              <a:latin typeface="Helvetica Neue"/>
              <a:ea typeface="Helvetica Neue"/>
              <a:cs typeface="Helvetica Neue"/>
              <a:sym typeface="Helvetica Neue"/>
            </a:endParaRPr>
          </a:p>
          <a:p>
            <a:pPr marR="0" lvl="0" algn="l" rtl="0">
              <a:lnSpc>
                <a:spcPct val="90000"/>
              </a:lnSpc>
              <a:spcBef>
                <a:spcPts val="800"/>
              </a:spcBef>
              <a:spcAft>
                <a:spcPts val="0"/>
              </a:spcAft>
              <a:buNone/>
            </a:pPr>
            <a:endParaRPr sz="1400" i="1" dirty="0">
              <a:latin typeface="Helvetica Neue"/>
              <a:ea typeface="Helvetica Neue"/>
              <a:cs typeface="Helvetica Neue"/>
              <a:sym typeface="Helvetica Neue"/>
            </a:endParaRPr>
          </a:p>
          <a:p>
            <a:pPr lvl="0" rtl="0">
              <a:spcBef>
                <a:spcPts val="0"/>
              </a:spcBef>
              <a:buClr>
                <a:schemeClr val="dk1"/>
              </a:buClr>
              <a:buSzPct val="25000"/>
              <a:buFont typeface="Arial"/>
              <a:buNone/>
            </a:pPr>
            <a:r>
              <a:rPr lang="en" sz="1400" b="1" dirty="0" err="1">
                <a:solidFill>
                  <a:srgbClr val="011893"/>
                </a:solidFill>
                <a:latin typeface="Helvetica Neue"/>
                <a:ea typeface="Helvetica Neue"/>
                <a:cs typeface="Helvetica Neue"/>
                <a:sym typeface="Helvetica Neue"/>
              </a:rPr>
              <a:t>LoF</a:t>
            </a:r>
            <a:r>
              <a:rPr lang="en" sz="1400" b="1" dirty="0">
                <a:solidFill>
                  <a:srgbClr val="011893"/>
                </a:solidFill>
                <a:latin typeface="Helvetica Neue"/>
                <a:ea typeface="Helvetica Neue"/>
                <a:cs typeface="Helvetica Neue"/>
                <a:sym typeface="Helvetica Neue"/>
              </a:rPr>
              <a:t> tolerant genes:</a:t>
            </a:r>
          </a:p>
          <a:p>
            <a:pPr marL="254000" lvl="0" indent="-228600" rtl="0">
              <a:spcBef>
                <a:spcPts val="0"/>
              </a:spcBef>
              <a:buClr>
                <a:schemeClr val="dk1"/>
              </a:buClr>
              <a:buSzPct val="100000"/>
              <a:buFont typeface="Arial"/>
              <a:buChar char="•"/>
            </a:pPr>
            <a:r>
              <a:rPr lang="en" sz="1400" dirty="0" err="1">
                <a:latin typeface="Helvetica Neue"/>
                <a:ea typeface="Helvetica Neue"/>
                <a:cs typeface="Helvetica Neue"/>
                <a:sym typeface="Helvetica Neue"/>
              </a:rPr>
              <a:t>LoF</a:t>
            </a:r>
            <a:r>
              <a:rPr lang="en" sz="1400" dirty="0">
                <a:latin typeface="Helvetica Neue"/>
                <a:ea typeface="Helvetica Neue"/>
                <a:cs typeface="Helvetica Neue"/>
                <a:sym typeface="Helvetica Neue"/>
              </a:rPr>
              <a:t> in the 1KG cohort.</a:t>
            </a:r>
          </a:p>
          <a:p>
            <a:pPr marL="254000" lvl="0" indent="-228600" rtl="0">
              <a:spcBef>
                <a:spcPts val="0"/>
              </a:spcBef>
              <a:buClr>
                <a:schemeClr val="dk1"/>
              </a:buClr>
              <a:buSzPct val="100000"/>
              <a:buFont typeface="Arial"/>
              <a:buChar char="•"/>
            </a:pPr>
            <a:r>
              <a:rPr lang="en" sz="1400" i="1" dirty="0">
                <a:latin typeface="Helvetica Neue"/>
                <a:ea typeface="Helvetica Neue"/>
                <a:cs typeface="Helvetica Neue"/>
                <a:sym typeface="Helvetica Neue"/>
              </a:rPr>
              <a:t>Depleted in deleterious </a:t>
            </a:r>
            <a:r>
              <a:rPr lang="en" sz="1400" i="1" dirty="0" err="1">
                <a:latin typeface="Helvetica Neue"/>
                <a:ea typeface="Helvetica Neue"/>
                <a:cs typeface="Helvetica Neue"/>
                <a:sym typeface="Helvetica Neue"/>
              </a:rPr>
              <a:t>LoFs</a:t>
            </a:r>
            <a:r>
              <a:rPr lang="en" sz="1400" i="1" dirty="0">
                <a:latin typeface="Helvetica Neue"/>
                <a:ea typeface="Helvetica Neue"/>
                <a:cs typeface="Helvetica Neue"/>
                <a:sym typeface="Helvetica Neue"/>
              </a:rPr>
              <a:t>.</a:t>
            </a:r>
          </a:p>
        </p:txBody>
      </p:sp>
      <p:pic>
        <p:nvPicPr>
          <p:cNvPr id="385" name="Shape 385" descr="g11339.png"/>
          <p:cNvPicPr preferRelativeResize="0"/>
          <p:nvPr/>
        </p:nvPicPr>
        <p:blipFill>
          <a:blip r:embed="rId3">
            <a:alphaModFix/>
          </a:blip>
          <a:stretch>
            <a:fillRect/>
          </a:stretch>
        </p:blipFill>
        <p:spPr>
          <a:xfrm>
            <a:off x="4933775" y="518625"/>
            <a:ext cx="3467824" cy="4411048"/>
          </a:xfrm>
          <a:prstGeom prst="rect">
            <a:avLst/>
          </a:prstGeom>
          <a:noFill/>
          <a:ln>
            <a:noFill/>
          </a:ln>
        </p:spPr>
      </p:pic>
      <p:sp>
        <p:nvSpPr>
          <p:cNvPr id="386" name="Shape 386"/>
          <p:cNvSpPr txBox="1"/>
          <p:nvPr/>
        </p:nvSpPr>
        <p:spPr>
          <a:xfrm>
            <a:off x="629838" y="4575500"/>
            <a:ext cx="3325800" cy="321900"/>
          </a:xfrm>
          <a:prstGeom prst="rect">
            <a:avLst/>
          </a:prstGeom>
          <a:noFill/>
          <a:ln>
            <a:noFill/>
          </a:ln>
        </p:spPr>
        <p:txBody>
          <a:bodyPr wrap="square" lIns="91425" tIns="91425" rIns="91425" bIns="91425" anchor="t" anchorCtr="0">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lang="en" sz="1200" i="1">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rtl="0">
              <a:spcBef>
                <a:spcPts val="0"/>
              </a:spcBef>
              <a:buNone/>
            </a:pPr>
            <a:endParaRPr/>
          </a:p>
        </p:txBody>
      </p:sp>
      <p:cxnSp>
        <p:nvCxnSpPr>
          <p:cNvPr id="387" name="Shape 387"/>
          <p:cNvCxnSpPr/>
          <p:nvPr/>
        </p:nvCxnSpPr>
        <p:spPr>
          <a:xfrm>
            <a:off x="2027208" y="1535502"/>
            <a:ext cx="3865142" cy="1477898"/>
          </a:xfrm>
          <a:prstGeom prst="straightConnector1">
            <a:avLst/>
          </a:prstGeom>
          <a:noFill/>
          <a:ln w="9525" cap="flat" cmpd="sng">
            <a:solidFill>
              <a:srgbClr val="008000"/>
            </a:solidFill>
            <a:prstDash val="solid"/>
            <a:round/>
            <a:headEnd type="none" w="lg" len="lg"/>
            <a:tailEnd type="triangle" w="lg" len="lg"/>
          </a:ln>
        </p:spPr>
      </p:cxnSp>
      <p:cxnSp>
        <p:nvCxnSpPr>
          <p:cNvPr id="388" name="Shape 388"/>
          <p:cNvCxnSpPr/>
          <p:nvPr/>
        </p:nvCxnSpPr>
        <p:spPr>
          <a:xfrm>
            <a:off x="2449902" y="3191774"/>
            <a:ext cx="3405623" cy="595126"/>
          </a:xfrm>
          <a:prstGeom prst="straightConnector1">
            <a:avLst/>
          </a:prstGeom>
          <a:noFill/>
          <a:ln w="9525" cap="flat" cmpd="sng">
            <a:solidFill>
              <a:srgbClr val="22228B"/>
            </a:solidFill>
            <a:prstDash val="solid"/>
            <a:round/>
            <a:headEnd type="none" w="lg" len="lg"/>
            <a:tailEnd type="triangle" w="lg" len="lg"/>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lumMod val="65000"/>
                  <a:lumOff val="35000"/>
                </a:schemeClr>
              </a:solidFill>
              <a:effectLst/>
              <a:uLnTx/>
              <a:uFillTx/>
              <a:latin typeface="Arial"/>
              <a:cs typeface="Arial"/>
              <a:sym typeface="Arial"/>
            </a:endParaRPr>
          </a:p>
        </p:txBody>
      </p:sp>
      <p:sp>
        <p:nvSpPr>
          <p:cNvPr id="298" name="Shape 298"/>
          <p:cNvSpPr txBox="1">
            <a:spLocks noGrp="1"/>
          </p:cNvSpPr>
          <p:nvPr>
            <p:ph type="title"/>
          </p:nvPr>
        </p:nvSpPr>
        <p:spPr>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a:solidFill>
                  <a:schemeClr val="tx1">
                    <a:lumMod val="65000"/>
                    <a:lumOff val="35000"/>
                  </a:schemeClr>
                </a:solidFill>
                <a:latin typeface="Helvetica Neue"/>
                <a:ea typeface="Helvetica Neue"/>
                <a:cs typeface="Helvetica Neue"/>
                <a:sym typeface="Helvetica Neue"/>
              </a:rPr>
              <a:t>Computational analysis of variants: coding versus non-coding</a:t>
            </a:r>
            <a:endParaRPr lang="en" sz="1800" dirty="0">
              <a:solidFill>
                <a:schemeClr val="tx1">
                  <a:lumMod val="65000"/>
                  <a:lumOff val="35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685799" y="994940"/>
            <a:ext cx="4903967" cy="4052810"/>
          </a:xfrm>
          <a:prstGeom prst="rect">
            <a:avLst/>
          </a:prstGeom>
          <a:noFill/>
          <a:ln>
            <a:noFill/>
          </a:ln>
        </p:spPr>
        <p:txBody>
          <a:bodyPr wrap="square" lIns="92050" tIns="46025" rIns="92050" bIns="46025" anchor="t" anchorCtr="0">
            <a:noAutofit/>
          </a:bodyPr>
          <a:lstStyle/>
          <a:p>
            <a:pPr marL="174625" indent="-174625">
              <a:spcBef>
                <a:spcPts val="400"/>
              </a:spcBef>
              <a:buClr>
                <a:srgbClr val="FFFFFF"/>
              </a:buClr>
              <a:buFont typeface="Helvetica Neue"/>
              <a:buChar char="•"/>
            </a:pPr>
            <a:r>
              <a:rPr lang="en-US" sz="1600" b="1" u="sng" dirty="0">
                <a:solidFill>
                  <a:srgbClr val="00B0F0"/>
                </a:solidFill>
                <a:latin typeface="Helvetica Neue" charset="0"/>
                <a:ea typeface="Helvetica Neue" charset="0"/>
                <a:cs typeface="Helvetica Neue" charset="0"/>
              </a:rPr>
              <a:t>Intro</a:t>
            </a:r>
            <a:r>
              <a:rPr lang="en-US" sz="1600" b="1" u="sng" dirty="0">
                <a:solidFill>
                  <a:schemeClr val="tx1">
                    <a:lumMod val="65000"/>
                    <a:lumOff val="35000"/>
                  </a:schemeClr>
                </a:solidFill>
                <a:latin typeface="Helvetica Neue" charset="0"/>
                <a:ea typeface="Helvetica Neue" charset="0"/>
                <a:cs typeface="Helvetica Neue" charset="0"/>
              </a:rPr>
              <a:t>: types of variants</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Rare v common, </a:t>
            </a:r>
            <a:br>
              <a:rPr lang="en-US" sz="1300" dirty="0">
                <a:solidFill>
                  <a:schemeClr val="tx1">
                    <a:lumMod val="65000"/>
                    <a:lumOff val="35000"/>
                  </a:schemeClr>
                </a:solidFill>
                <a:latin typeface="Helvetica Neue" charset="0"/>
                <a:ea typeface="Helvetica Neue" charset="0"/>
                <a:cs typeface="Helvetica Neue" charset="0"/>
              </a:rPr>
            </a:br>
            <a:r>
              <a:rPr lang="en-US" sz="1300" dirty="0">
                <a:solidFill>
                  <a:schemeClr val="tx1">
                    <a:lumMod val="65000"/>
                    <a:lumOff val="35000"/>
                  </a:schemeClr>
                </a:solidFill>
                <a:latin typeface="Helvetica Neue" charset="0"/>
                <a:ea typeface="Helvetica Neue" charset="0"/>
                <a:cs typeface="Helvetica Neue" charset="0"/>
              </a:rPr>
              <a:t>somatic v germline, coding v noncoding</a:t>
            </a:r>
          </a:p>
          <a:p>
            <a:pPr marL="431800" lvl="1" indent="-174625">
              <a:spcBef>
                <a:spcPts val="400"/>
              </a:spcBef>
              <a:buClr>
                <a:srgbClr val="FFFFFF"/>
              </a:buClr>
              <a:buFont typeface="Helvetica Neue"/>
              <a:buChar char="•"/>
            </a:pPr>
            <a:endParaRPr lang="en-US" sz="1300" dirty="0">
              <a:solidFill>
                <a:schemeClr val="tx1">
                  <a:lumMod val="65000"/>
                  <a:lumOff val="35000"/>
                </a:schemeClr>
              </a:solidFill>
              <a:latin typeface="Helvetica Neue" charset="0"/>
              <a:ea typeface="Helvetica Neue" charset="0"/>
              <a:cs typeface="Helvetica Neue" charset="0"/>
            </a:endParaRPr>
          </a:p>
          <a:p>
            <a:pPr marL="174625" indent="-174625">
              <a:spcBef>
                <a:spcPts val="400"/>
              </a:spcBef>
              <a:buClr>
                <a:srgbClr val="FFFFFF"/>
              </a:buClr>
              <a:buFont typeface="Helvetica Neue"/>
              <a:buChar char="•"/>
            </a:pPr>
            <a:r>
              <a:rPr lang="en-US" sz="1600" b="1" u="sng" dirty="0">
                <a:solidFill>
                  <a:schemeClr val="tx1">
                    <a:lumMod val="65000"/>
                    <a:lumOff val="35000"/>
                  </a:schemeClr>
                </a:solidFill>
                <a:latin typeface="Helvetica Neue" charset="0"/>
                <a:ea typeface="Helvetica Neue" charset="0"/>
                <a:cs typeface="Helvetica Neue" charset="0"/>
              </a:rPr>
              <a:t>Identifying cryptic allosteric sites with </a:t>
            </a:r>
            <a:r>
              <a:rPr lang="en-US" sz="1600" b="1" u="sng" dirty="0">
                <a:solidFill>
                  <a:srgbClr val="FF0000"/>
                </a:solidFill>
                <a:latin typeface="Helvetica Neue" charset="0"/>
                <a:ea typeface="Helvetica Neue" charset="0"/>
                <a:cs typeface="Helvetica Neue" charset="0"/>
              </a:rPr>
              <a:t>STRESS</a:t>
            </a:r>
            <a:r>
              <a:rPr lang="en-US" sz="1600" b="1" u="sng" dirty="0">
                <a:solidFill>
                  <a:schemeClr val="tx1">
                    <a:lumMod val="65000"/>
                    <a:lumOff val="35000"/>
                  </a:schemeClr>
                </a:solidFill>
                <a:latin typeface="Helvetica Neue" charset="0"/>
                <a:ea typeface="Helvetica Neue" charset="0"/>
                <a:cs typeface="Helvetica Neue" charset="0"/>
              </a:rPr>
              <a:t> </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On surface &amp; in interior bottlenecks </a:t>
            </a:r>
            <a:endParaRPr lang="en-US" sz="1600" b="1" u="sng" dirty="0">
              <a:solidFill>
                <a:schemeClr val="tx1">
                  <a:lumMod val="65000"/>
                  <a:lumOff val="35000"/>
                </a:schemeClr>
              </a:solidFill>
              <a:latin typeface="Helvetica Neue" charset="0"/>
              <a:ea typeface="Helvetica Neue" charset="0"/>
              <a:cs typeface="Helvetica Neue" charset="0"/>
            </a:endParaRPr>
          </a:p>
          <a:p>
            <a:pPr marL="174625" indent="-174625">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Frustration</a:t>
            </a:r>
            <a:r>
              <a:rPr lang="en-US" sz="1600" b="1" u="sng" dirty="0">
                <a:solidFill>
                  <a:schemeClr val="tx1">
                    <a:lumMod val="65000"/>
                    <a:lumOff val="35000"/>
                  </a:schemeClr>
                </a:solidFill>
                <a:latin typeface="Helvetica Neue" charset="0"/>
                <a:ea typeface="Helvetica Neue" charset="0"/>
                <a:cs typeface="Helvetica Neue" charset="0"/>
              </a:rPr>
              <a:t> as a localized metric of SNV impact</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Differential profiles for oncogenes v. TSGs</a:t>
            </a:r>
          </a:p>
          <a:p>
            <a:pPr marL="174625" indent="-174625">
              <a:spcBef>
                <a:spcPts val="400"/>
              </a:spcBef>
              <a:buClr>
                <a:srgbClr val="FFFFFF"/>
              </a:buClr>
              <a:buFont typeface="Helvetica Neue"/>
              <a:buChar char="•"/>
            </a:pPr>
            <a:r>
              <a:rPr lang="en-US" sz="1600" b="1" u="sng" dirty="0" err="1">
                <a:solidFill>
                  <a:srgbClr val="FF0000"/>
                </a:solidFill>
                <a:latin typeface="Helvetica Neue" charset="0"/>
                <a:ea typeface="Helvetica Neue" charset="0"/>
                <a:cs typeface="Helvetica Neue" charset="0"/>
              </a:rPr>
              <a:t>ALoFT</a:t>
            </a:r>
            <a:r>
              <a:rPr lang="en-US" sz="1600" b="1" u="sng" dirty="0">
                <a:solidFill>
                  <a:schemeClr val="tx1">
                    <a:lumMod val="65000"/>
                    <a:lumOff val="35000"/>
                  </a:schemeClr>
                </a:solidFill>
                <a:latin typeface="Helvetica Neue" charset="0"/>
                <a:ea typeface="Helvetica Neue" charset="0"/>
                <a:cs typeface="Helvetica Neue" charset="0"/>
              </a:rPr>
              <a:t>: Annotation of </a:t>
            </a:r>
            <a:r>
              <a:rPr lang="en-US" sz="1600" b="1" u="sng" dirty="0" err="1">
                <a:solidFill>
                  <a:schemeClr val="tx1">
                    <a:lumMod val="65000"/>
                    <a:lumOff val="35000"/>
                  </a:schemeClr>
                </a:solidFill>
                <a:latin typeface="Helvetica Neue" charset="0"/>
                <a:ea typeface="Helvetica Neue" charset="0"/>
                <a:cs typeface="Helvetica Neue" charset="0"/>
              </a:rPr>
              <a:t>LoF</a:t>
            </a:r>
            <a:r>
              <a:rPr lang="en-US" sz="1600" b="1" u="sng" dirty="0">
                <a:solidFill>
                  <a:schemeClr val="tx1">
                    <a:lumMod val="65000"/>
                    <a:lumOff val="35000"/>
                  </a:schemeClr>
                </a:solidFill>
                <a:latin typeface="Helvetica Neue" charset="0"/>
                <a:ea typeface="Helvetica Neue" charset="0"/>
                <a:cs typeface="Helvetica Neue" charset="0"/>
              </a:rPr>
              <a:t> Transcripts</a:t>
            </a:r>
          </a:p>
          <a:p>
            <a:pPr marL="174625" indent="-174625">
              <a:spcBef>
                <a:spcPts val="400"/>
              </a:spcBef>
              <a:buClr>
                <a:srgbClr val="FFFFFF"/>
              </a:buClr>
              <a:buFont typeface="Helvetica Neue"/>
              <a:buChar char="•"/>
            </a:pPr>
            <a:r>
              <a:rPr lang="en-US" sz="1600" b="1" u="sng" dirty="0">
                <a:solidFill>
                  <a:schemeClr val="tx1">
                    <a:lumMod val="65000"/>
                    <a:lumOff val="35000"/>
                  </a:schemeClr>
                </a:solidFill>
                <a:latin typeface="Helvetica Neue" charset="0"/>
                <a:ea typeface="Helvetica Neue" charset="0"/>
                <a:cs typeface="Helvetica Neue" charset="0"/>
              </a:rPr>
              <a:t>Using dynamics to help identify mutation clusters (</a:t>
            </a:r>
            <a:r>
              <a:rPr lang="en-US" sz="1600" b="1" u="sng" dirty="0" err="1">
                <a:solidFill>
                  <a:srgbClr val="FF0000"/>
                </a:solidFill>
                <a:latin typeface="Helvetica Neue" charset="0"/>
                <a:ea typeface="Helvetica Neue" charset="0"/>
                <a:cs typeface="Helvetica Neue" charset="0"/>
              </a:rPr>
              <a:t>Hotcommics</a:t>
            </a:r>
            <a:r>
              <a:rPr lang="en-US" sz="1600" b="1" u="sng" dirty="0">
                <a:solidFill>
                  <a:schemeClr val="tx1">
                    <a:lumMod val="65000"/>
                    <a:lumOff val="35000"/>
                  </a:schemeClr>
                </a:solidFill>
                <a:latin typeface="Helvetica Neue" charset="0"/>
                <a:ea typeface="Helvetica Neue" charset="0"/>
                <a:cs typeface="Helvetica Neue" charset="0"/>
              </a:rPr>
              <a:t>)</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Find dynamic sub-communities &amp; determine aggregated mutational burden within these</a:t>
            </a:r>
          </a:p>
          <a:p>
            <a:pPr indent="-228600">
              <a:spcBef>
                <a:spcPts val="400"/>
              </a:spcBef>
              <a:buClr>
                <a:srgbClr val="FFFFFF"/>
              </a:buClr>
              <a:buFont typeface="Helvetica Neue"/>
              <a:buChar char="•"/>
            </a:pPr>
            <a:endParaRPr lang="en-US" sz="1600" b="1" u="sng" dirty="0">
              <a:solidFill>
                <a:schemeClr val="tx1">
                  <a:lumMod val="65000"/>
                  <a:lumOff val="35000"/>
                </a:schemeClr>
              </a:solidFill>
              <a:latin typeface="Helvetica Neue" charset="0"/>
              <a:ea typeface="Helvetica Neue" charset="0"/>
              <a:cs typeface="Helvetica Neue" charset="0"/>
            </a:endParaRPr>
          </a:p>
          <a:p>
            <a:pPr indent="-228600">
              <a:spcBef>
                <a:spcPts val="500"/>
              </a:spcBef>
              <a:buFont typeface="Merriweather Sans"/>
              <a:buChar char="•"/>
            </a:pPr>
            <a:endParaRPr lang="en-US" sz="1200" dirty="0">
              <a:solidFill>
                <a:schemeClr val="tx1">
                  <a:lumMod val="65000"/>
                  <a:lumOff val="35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endParaRPr lang="en-US" sz="1100" dirty="0">
              <a:solidFill>
                <a:schemeClr val="tx1">
                  <a:lumMod val="65000"/>
                  <a:lumOff val="35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65000"/>
                  <a:lumOff val="35000"/>
                </a:schemeClr>
              </a:solidFill>
              <a:latin typeface="Helvetica Neue" charset="0"/>
              <a:ea typeface="Helvetica Neue" charset="0"/>
              <a:cs typeface="Helvetica Neue" charset="0"/>
              <a:sym typeface="Helvetica Neue"/>
            </a:endParaRPr>
          </a:p>
        </p:txBody>
      </p:sp>
      <p:sp>
        <p:nvSpPr>
          <p:cNvPr id="6" name="Shape 301"/>
          <p:cNvSpPr txBox="1">
            <a:spLocks noGrp="1"/>
          </p:cNvSpPr>
          <p:nvPr>
            <p:ph sz="half" idx="2"/>
          </p:nvPr>
        </p:nvSpPr>
        <p:spPr>
          <a:xfrm>
            <a:off x="5589767" y="985119"/>
            <a:ext cx="2868432" cy="4062631"/>
          </a:xfrm>
          <a:prstGeom prst="rect">
            <a:avLst/>
          </a:prstGeom>
          <a:noFill/>
          <a:ln>
            <a:noFill/>
          </a:ln>
        </p:spPr>
        <p:txBody>
          <a:bodyPr vert="horz" wrap="square" lIns="92050" tIns="46025" rIns="92050" bIns="46025" numCol="1" anchor="t" anchorCtr="0" compatLnSpc="1">
            <a:prstTxWarp prst="textNoShape">
              <a:avLst/>
            </a:prstTxWarp>
            <a:noAutofit/>
          </a:bodyPr>
          <a:lstStyle/>
          <a:p>
            <a:pPr marL="174625" indent="-174625">
              <a:spcBef>
                <a:spcPts val="400"/>
              </a:spcBef>
              <a:buClr>
                <a:srgbClr val="FFFFFF"/>
              </a:buClr>
              <a:buFont typeface="Helvetica Neue"/>
              <a:buChar char="•"/>
            </a:pPr>
            <a:r>
              <a:rPr lang="en-US" sz="1600" b="1" u="sng" dirty="0">
                <a:solidFill>
                  <a:srgbClr val="FFC000"/>
                </a:solidFill>
                <a:latin typeface="Helvetica Neue" charset="0"/>
                <a:ea typeface="Helvetica Neue" charset="0"/>
                <a:cs typeface="Helvetica Neue" charset="0"/>
              </a:rPr>
              <a:t>RADAR</a:t>
            </a:r>
            <a:r>
              <a:rPr lang="en-US" sz="1600" b="1" u="sng" dirty="0">
                <a:solidFill>
                  <a:schemeClr val="tx1">
                    <a:lumMod val="65000"/>
                    <a:lumOff val="35000"/>
                  </a:schemeClr>
                </a:solidFill>
                <a:latin typeface="Helvetica Neue" charset="0"/>
                <a:ea typeface="Helvetica Neue" charset="0"/>
                <a:cs typeface="Helvetica Neue" charset="0"/>
              </a:rPr>
              <a:t> Prioritization for RBP sites</a:t>
            </a: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Prioritizes variants based on post-transcriptional regulome using ENCODE </a:t>
            </a:r>
            <a:r>
              <a:rPr lang="en-US" sz="1200" dirty="0" err="1">
                <a:solidFill>
                  <a:schemeClr val="tx1">
                    <a:lumMod val="65000"/>
                    <a:lumOff val="35000"/>
                  </a:schemeClr>
                </a:solidFill>
                <a:latin typeface="Helvetica Neue" charset="0"/>
                <a:ea typeface="Helvetica Neue" charset="0"/>
                <a:cs typeface="Helvetica Neue" charset="0"/>
              </a:rPr>
              <a:t>eCLIP</a:t>
            </a:r>
            <a:endParaRPr lang="en-US" sz="1200" dirty="0">
              <a:solidFill>
                <a:schemeClr val="tx1">
                  <a:lumMod val="65000"/>
                  <a:lumOff val="35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Incorporates new features related to RNA sec. </a:t>
            </a:r>
            <a:r>
              <a:rPr lang="en-US" sz="1200" dirty="0" err="1">
                <a:solidFill>
                  <a:schemeClr val="tx1">
                    <a:lumMod val="65000"/>
                    <a:lumOff val="35000"/>
                  </a:schemeClr>
                </a:solidFill>
                <a:latin typeface="Helvetica Neue" charset="0"/>
                <a:ea typeface="Helvetica Neue" charset="0"/>
                <a:cs typeface="Helvetica Neue" charset="0"/>
              </a:rPr>
              <a:t>struc</a:t>
            </a:r>
            <a:r>
              <a:rPr lang="en-US" sz="1200" dirty="0">
                <a:solidFill>
                  <a:schemeClr val="tx1">
                    <a:lumMod val="65000"/>
                    <a:lumOff val="35000"/>
                  </a:schemeClr>
                </a:solidFill>
                <a:latin typeface="Helvetica Neue" charset="0"/>
                <a:ea typeface="Helvetica Neue" charset="0"/>
                <a:cs typeface="Helvetica Neue" charset="0"/>
              </a:rPr>
              <a:t> &amp; tissue specific effects</a:t>
            </a:r>
          </a:p>
          <a:p>
            <a:pPr indent="-228600">
              <a:spcBef>
                <a:spcPts val="400"/>
              </a:spcBef>
              <a:buClr>
                <a:srgbClr val="FFFFFF"/>
              </a:buClr>
              <a:buFont typeface="Helvetica Neue"/>
              <a:buChar char="•"/>
            </a:pPr>
            <a:r>
              <a:rPr lang="en-US" sz="1600" b="1" u="sng" dirty="0" err="1">
                <a:solidFill>
                  <a:srgbClr val="FFC000"/>
                </a:solidFill>
                <a:latin typeface="Helvetica Neue" charset="0"/>
                <a:ea typeface="Helvetica Neue" charset="0"/>
                <a:cs typeface="Helvetica Neue" charset="0"/>
              </a:rPr>
              <a:t>uORF</a:t>
            </a:r>
            <a:r>
              <a:rPr lang="en-US" sz="1600" b="1" u="sng" dirty="0">
                <a:solidFill>
                  <a:schemeClr val="tx1">
                    <a:lumMod val="65000"/>
                    <a:lumOff val="35000"/>
                  </a:schemeClr>
                </a:solidFill>
                <a:latin typeface="Helvetica Neue" charset="0"/>
                <a:ea typeface="Helvetica Neue" charset="0"/>
                <a:cs typeface="Helvetica Neue" charset="0"/>
              </a:rPr>
              <a:t> Prioritization </a:t>
            </a: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Feature integration to find small subset of upstream mutations that potentially alter translation</a:t>
            </a:r>
            <a:endParaRPr lang="en-US" sz="1100" dirty="0">
              <a:solidFill>
                <a:schemeClr val="tx1">
                  <a:lumMod val="65000"/>
                  <a:lumOff val="35000"/>
                </a:schemeClr>
              </a:solidFill>
              <a:latin typeface="Helvetica Neue" charset="0"/>
              <a:ea typeface="Helvetica Neue" charset="0"/>
              <a:cs typeface="Helvetica Neue" charset="0"/>
              <a:sym typeface="Helvetica Neue"/>
            </a:endParaRPr>
          </a:p>
          <a:p>
            <a:pPr marL="174625" indent="-174625">
              <a:spcBef>
                <a:spcPts val="400"/>
              </a:spcBef>
              <a:buClr>
                <a:srgbClr val="FFFFFF"/>
              </a:buClr>
              <a:buFont typeface="Helvetica Neue"/>
              <a:buChar char="•"/>
            </a:pPr>
            <a:r>
              <a:rPr lang="en-US" sz="1600" b="1" u="sng" dirty="0">
                <a:solidFill>
                  <a:srgbClr val="FFC000"/>
                </a:solidFill>
                <a:latin typeface="Helvetica Neue" charset="0"/>
                <a:ea typeface="Helvetica Neue" charset="0"/>
                <a:cs typeface="Helvetica Neue" charset="0"/>
              </a:rPr>
              <a:t>GRAM</a:t>
            </a:r>
            <a:r>
              <a:rPr lang="en-US" sz="1600" b="1" u="sng" dirty="0">
                <a:solidFill>
                  <a:schemeClr val="tx1">
                    <a:lumMod val="65000"/>
                    <a:lumOff val="35000"/>
                  </a:schemeClr>
                </a:solidFill>
                <a:latin typeface="Helvetica Neue" charset="0"/>
                <a:ea typeface="Helvetica Neue" charset="0"/>
                <a:cs typeface="Helvetica Neue" charset="0"/>
              </a:rPr>
              <a:t> to assess the molecular effect of (promotor) mutations</a:t>
            </a: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Universal score + cell type specific score</a:t>
            </a:r>
          </a:p>
        </p:txBody>
      </p:sp>
    </p:spTree>
    <p:extLst>
      <p:ext uri="{BB962C8B-B14F-4D97-AF65-F5344CB8AC3E}">
        <p14:creationId xmlns:p14="http://schemas.microsoft.com/office/powerpoint/2010/main" val="311506340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2" name="Rectangle 1"/>
          <p:cNvSpPr/>
          <p:nvPr/>
        </p:nvSpPr>
        <p:spPr>
          <a:xfrm>
            <a:off x="6277445" y="1110111"/>
            <a:ext cx="2677886" cy="3970318"/>
          </a:xfrm>
          <a:prstGeom prst="rect">
            <a:avLst/>
          </a:prstGeom>
        </p:spPr>
        <p:txBody>
          <a:bodyPr wrap="square">
            <a:spAutoFit/>
          </a:bodyPr>
          <a:lstStyle/>
          <a:p>
            <a:pPr marL="69848" defTabSz="685800">
              <a:buClr>
                <a:srgbClr val="008000"/>
              </a:buClr>
              <a:buSzPct val="100000"/>
            </a:pPr>
            <a:r>
              <a:rPr lang="en" sz="1800" kern="1200" dirty="0">
                <a:solidFill>
                  <a:prstClr val="black"/>
                </a:solidFill>
                <a:latin typeface="Arial" panose="020B0604020202020204" pitchFamily="34" charset="0"/>
                <a:ea typeface="Helvetica Neue"/>
                <a:cs typeface="Arial" panose="020B0604020202020204" pitchFamily="34" charset="0"/>
                <a:sym typeface="Helvetica Neue"/>
              </a:rPr>
              <a:t>These approaches search for mutational clusters on protein structure using distance cutoff.</a:t>
            </a:r>
          </a:p>
          <a:p>
            <a:pPr marL="69848" defTabSz="685800">
              <a:buClr>
                <a:srgbClr val="008000"/>
              </a:buClr>
              <a:buSzPct val="100000"/>
            </a:pPr>
            <a:endParaRPr lang="en" sz="1800" kern="1200" dirty="0">
              <a:solidFill>
                <a:prstClr val="black"/>
              </a:solidFill>
              <a:latin typeface="Arial" panose="020B0604020202020204" pitchFamily="34" charset="0"/>
              <a:ea typeface="Helvetica Neue"/>
              <a:cs typeface="Arial" panose="020B0604020202020204" pitchFamily="34" charset="0"/>
              <a:sym typeface="Helvetica Neue"/>
            </a:endParaRPr>
          </a:p>
          <a:p>
            <a:pPr marL="69848" defTabSz="685800">
              <a:buClr>
                <a:srgbClr val="008000"/>
              </a:buClr>
              <a:buSzPct val="100000"/>
            </a:pPr>
            <a:r>
              <a:rPr lang="en" sz="1800" kern="1200" dirty="0">
                <a:solidFill>
                  <a:prstClr val="black"/>
                </a:solidFill>
                <a:latin typeface="Arial" panose="020B0604020202020204" pitchFamily="34" charset="0"/>
                <a:ea typeface="Helvetica Neue"/>
                <a:cs typeface="Arial" panose="020B0604020202020204" pitchFamily="34" charset="0"/>
                <a:sym typeface="Helvetica Neue"/>
              </a:rPr>
              <a:t>Permutation is performed to identify statistically significant mutational clusters on static protein structure.</a:t>
            </a:r>
          </a:p>
          <a:p>
            <a:pPr marL="69848" defTabSz="685800">
              <a:buClr>
                <a:srgbClr val="008000"/>
              </a:buClr>
              <a:buSzPct val="100000"/>
            </a:pPr>
            <a:endParaRPr lang="en" sz="1800" kern="1200" dirty="0">
              <a:solidFill>
                <a:prstClr val="black"/>
              </a:solidFill>
              <a:latin typeface="Arial" panose="020B0604020202020204" pitchFamily="34" charset="0"/>
              <a:ea typeface="Helvetica Neue"/>
              <a:cs typeface="Arial" panose="020B0604020202020204" pitchFamily="34" charset="0"/>
              <a:sym typeface="Helvetica Neue"/>
            </a:endParaRPr>
          </a:p>
          <a:p>
            <a:pPr marL="69848" defTabSz="685800">
              <a:buClr>
                <a:srgbClr val="008000"/>
              </a:buClr>
              <a:buSzPct val="100000"/>
            </a:pPr>
            <a:r>
              <a:rPr lang="en" sz="1800" kern="1200" dirty="0">
                <a:solidFill>
                  <a:prstClr val="black"/>
                </a:solidFill>
                <a:latin typeface="Arial" panose="020B0604020202020204" pitchFamily="34" charset="0"/>
                <a:ea typeface="Helvetica Neue"/>
                <a:cs typeface="Arial" panose="020B0604020202020204" pitchFamily="34" charset="0"/>
                <a:sym typeface="Helvetica Neue"/>
              </a:rPr>
              <a:t>Both rare germline &amp; somatic</a:t>
            </a:r>
          </a:p>
        </p:txBody>
      </p:sp>
      <p:sp>
        <p:nvSpPr>
          <p:cNvPr id="10" name="Rectangle 9"/>
          <p:cNvSpPr/>
          <p:nvPr/>
        </p:nvSpPr>
        <p:spPr>
          <a:xfrm>
            <a:off x="383727" y="4641396"/>
            <a:ext cx="1535998" cy="242374"/>
          </a:xfrm>
          <a:prstGeom prst="rect">
            <a:avLst/>
          </a:prstGeom>
        </p:spPr>
        <p:txBody>
          <a:bodyPr wrap="none">
            <a:spAutoFit/>
          </a:bodyPr>
          <a:lstStyle/>
          <a:p>
            <a:pPr defTabSz="685800"/>
            <a:r>
              <a:rPr lang="en-US" sz="975" i="1" kern="1200" dirty="0" err="1">
                <a:solidFill>
                  <a:prstClr val="black"/>
                </a:solidFill>
                <a:latin typeface="Calibri" panose="020F0502020204030204"/>
                <a:ea typeface="+mn-ea"/>
                <a:cs typeface="+mn-cs"/>
              </a:rPr>
              <a:t>Sivley</a:t>
            </a:r>
            <a:r>
              <a:rPr lang="en-US" sz="975" i="1" kern="1200" dirty="0">
                <a:solidFill>
                  <a:prstClr val="black"/>
                </a:solidFill>
                <a:latin typeface="Calibri" panose="020F0502020204030204"/>
                <a:ea typeface="+mn-ea"/>
                <a:cs typeface="+mn-cs"/>
              </a:rPr>
              <a:t> , et al., AJHG. (2018)</a:t>
            </a:r>
          </a:p>
        </p:txBody>
      </p:sp>
      <p:sp>
        <p:nvSpPr>
          <p:cNvPr id="11" name="Shape 531">
            <a:extLst>
              <a:ext uri="{FF2B5EF4-FFF2-40B4-BE49-F238E27FC236}">
                <a16:creationId xmlns:a16="http://schemas.microsoft.com/office/drawing/2014/main" id="{4F030A0A-E147-D440-8684-34435789DAF8}"/>
              </a:ext>
            </a:extLst>
          </p:cNvPr>
          <p:cNvSpPr txBox="1"/>
          <p:nvPr/>
        </p:nvSpPr>
        <p:spPr>
          <a:xfrm>
            <a:off x="245327" y="44198"/>
            <a:ext cx="8382482" cy="1065913"/>
          </a:xfrm>
          <a:prstGeom prst="rect">
            <a:avLst/>
          </a:prstGeom>
          <a:noFill/>
          <a:ln>
            <a:noFill/>
          </a:ln>
        </p:spPr>
        <p:txBody>
          <a:bodyPr wrap="square" lIns="91425" tIns="91425" rIns="91425" bIns="91425" anchor="ctr" anchorCtr="0">
            <a:noAutofit/>
          </a:bodyPr>
          <a:lstStyle/>
          <a:p>
            <a:pPr defTabSz="685800"/>
            <a:r>
              <a:rPr lang="en" sz="2400" kern="1200" dirty="0">
                <a:solidFill>
                  <a:prstClr val="black"/>
                </a:solidFill>
                <a:highlight>
                  <a:srgbClr val="FFFFFF"/>
                </a:highlight>
                <a:latin typeface="Arial" panose="020B0604020202020204" pitchFamily="34" charset="0"/>
                <a:ea typeface="Helvetica Neue"/>
                <a:cs typeface="Arial" panose="020B0604020202020204" pitchFamily="34" charset="0"/>
                <a:sym typeface="Helvetica Neue"/>
              </a:rPr>
              <a:t>Structures have been used successfully to “aggregate” the burden of mutations</a:t>
            </a:r>
          </a:p>
        </p:txBody>
      </p:sp>
      <p:pic>
        <p:nvPicPr>
          <p:cNvPr id="4" name="Picture 3">
            <a:extLst>
              <a:ext uri="{FF2B5EF4-FFF2-40B4-BE49-F238E27FC236}">
                <a16:creationId xmlns:a16="http://schemas.microsoft.com/office/drawing/2014/main" id="{32E2086E-EC39-8749-B7CF-ED3A77819BA6}"/>
              </a:ext>
            </a:extLst>
          </p:cNvPr>
          <p:cNvPicPr>
            <a:picLocks noChangeAspect="1"/>
          </p:cNvPicPr>
          <p:nvPr/>
        </p:nvPicPr>
        <p:blipFill rotWithShape="1">
          <a:blip r:embed="rId3"/>
          <a:srcRect r="14997"/>
          <a:stretch/>
        </p:blipFill>
        <p:spPr>
          <a:xfrm>
            <a:off x="74543" y="1739762"/>
            <a:ext cx="6026918" cy="1458153"/>
          </a:xfrm>
          <a:prstGeom prst="rect">
            <a:avLst/>
          </a:prstGeom>
        </p:spPr>
      </p:pic>
    </p:spTree>
    <p:extLst>
      <p:ext uri="{BB962C8B-B14F-4D97-AF65-F5344CB8AC3E}">
        <p14:creationId xmlns:p14="http://schemas.microsoft.com/office/powerpoint/2010/main" val="2398089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531">
            <a:extLst>
              <a:ext uri="{FF2B5EF4-FFF2-40B4-BE49-F238E27FC236}">
                <a16:creationId xmlns:a16="http://schemas.microsoft.com/office/drawing/2014/main" id="{E185CF34-3617-0F46-912D-B5B3483BD33A}"/>
              </a:ext>
            </a:extLst>
          </p:cNvPr>
          <p:cNvSpPr txBox="1"/>
          <p:nvPr/>
        </p:nvSpPr>
        <p:spPr>
          <a:xfrm>
            <a:off x="275145" y="142177"/>
            <a:ext cx="8382482" cy="485078"/>
          </a:xfrm>
          <a:prstGeom prst="rect">
            <a:avLst/>
          </a:prstGeom>
          <a:noFill/>
          <a:ln>
            <a:noFill/>
          </a:ln>
        </p:spPr>
        <p:txBody>
          <a:bodyPr wrap="square" lIns="91425" tIns="91425" rIns="91425" bIns="91425" anchor="ctr" anchorCtr="0">
            <a:noAutofit/>
          </a:bodyPr>
          <a:lstStyle/>
          <a:p>
            <a:pPr algn="ctr" defTabSz="685800"/>
            <a:r>
              <a:rPr lang="en-US" sz="2400" kern="1200" dirty="0">
                <a:solidFill>
                  <a:srgbClr val="0070C0"/>
                </a:solidFill>
                <a:highlight>
                  <a:srgbClr val="FFFFFF"/>
                </a:highlight>
                <a:latin typeface="Arial" panose="020B0604020202020204" pitchFamily="34" charset="0"/>
                <a:ea typeface="Helvetica Neue" charset="0"/>
                <a:cs typeface="Arial" panose="020B0604020202020204" pitchFamily="34" charset="0"/>
              </a:rPr>
              <a:t>Protein dynamics is important for protein function</a:t>
            </a:r>
            <a:endParaRPr lang="en" sz="2400" kern="1200" dirty="0">
              <a:solidFill>
                <a:srgbClr val="0070C0"/>
              </a:solidFill>
              <a:highlight>
                <a:srgbClr val="FFFFFF"/>
              </a:highlight>
              <a:latin typeface="Arial" panose="020B0604020202020204" pitchFamily="34" charset="0"/>
              <a:ea typeface="Helvetica Neue" charset="0"/>
              <a:cs typeface="Arial" panose="020B0604020202020204" pitchFamily="34" charset="0"/>
            </a:endParaRPr>
          </a:p>
        </p:txBody>
      </p:sp>
      <p:pic>
        <p:nvPicPr>
          <p:cNvPr id="4" name="Picture 3">
            <a:extLst>
              <a:ext uri="{FF2B5EF4-FFF2-40B4-BE49-F238E27FC236}">
                <a16:creationId xmlns:a16="http://schemas.microsoft.com/office/drawing/2014/main" id="{1B45E35A-3752-6843-9F83-35F18C230C12}"/>
              </a:ext>
            </a:extLst>
          </p:cNvPr>
          <p:cNvPicPr>
            <a:picLocks noChangeAspect="1"/>
          </p:cNvPicPr>
          <p:nvPr/>
        </p:nvPicPr>
        <p:blipFill>
          <a:blip r:embed="rId2"/>
          <a:stretch>
            <a:fillRect/>
          </a:stretch>
        </p:blipFill>
        <p:spPr>
          <a:xfrm>
            <a:off x="101646" y="1173559"/>
            <a:ext cx="3851559" cy="2434319"/>
          </a:xfrm>
          <a:prstGeom prst="rect">
            <a:avLst/>
          </a:prstGeom>
        </p:spPr>
      </p:pic>
      <p:sp>
        <p:nvSpPr>
          <p:cNvPr id="5" name="TextBox 4">
            <a:extLst>
              <a:ext uri="{FF2B5EF4-FFF2-40B4-BE49-F238E27FC236}">
                <a16:creationId xmlns:a16="http://schemas.microsoft.com/office/drawing/2014/main" id="{F760D7B0-BA59-6045-BEDE-FE89752D6BE2}"/>
              </a:ext>
            </a:extLst>
          </p:cNvPr>
          <p:cNvSpPr txBox="1"/>
          <p:nvPr/>
        </p:nvSpPr>
        <p:spPr>
          <a:xfrm>
            <a:off x="4208929" y="948017"/>
            <a:ext cx="4935071" cy="3577903"/>
          </a:xfrm>
          <a:prstGeom prst="rect">
            <a:avLst/>
          </a:prstGeom>
          <a:noFill/>
        </p:spPr>
        <p:txBody>
          <a:bodyPr wrap="square" rtlCol="0">
            <a:spAutoFit/>
          </a:bodyPr>
          <a:lstStyle/>
          <a:p>
            <a:pPr defTabSz="685800"/>
            <a:r>
              <a:rPr lang="en-US" sz="1650" kern="1200" dirty="0">
                <a:solidFill>
                  <a:prstClr val="black"/>
                </a:solidFill>
                <a:latin typeface="Arial" panose="020B0604020202020204" pitchFamily="34" charset="0"/>
                <a:ea typeface="+mn-ea"/>
                <a:cs typeface="Arial" panose="020B0604020202020204" pitchFamily="34" charset="0"/>
              </a:rPr>
              <a:t>Proteins are inherently dynamic bio-molecules and sample large ensembles of conformations.</a:t>
            </a:r>
          </a:p>
          <a:p>
            <a:pPr defTabSz="685800"/>
            <a:endParaRPr lang="en-US" sz="1500" kern="1200" dirty="0">
              <a:solidFill>
                <a:prstClr val="black"/>
              </a:solidFill>
              <a:latin typeface="Arial" panose="020B0604020202020204" pitchFamily="34" charset="0"/>
              <a:ea typeface="+mn-ea"/>
              <a:cs typeface="Arial" panose="020B0604020202020204" pitchFamily="34" charset="0"/>
            </a:endParaRPr>
          </a:p>
          <a:p>
            <a:pPr defTabSz="685800"/>
            <a:endParaRPr lang="en-US" sz="1500" kern="1200" dirty="0">
              <a:solidFill>
                <a:prstClr val="black"/>
              </a:solidFill>
              <a:latin typeface="Arial" panose="020B0604020202020204" pitchFamily="34" charset="0"/>
              <a:ea typeface="+mn-ea"/>
              <a:cs typeface="Arial" panose="020B0604020202020204" pitchFamily="34" charset="0"/>
            </a:endParaRPr>
          </a:p>
          <a:p>
            <a:pPr defTabSz="685800"/>
            <a:r>
              <a:rPr lang="en-US" sz="1650" kern="1200" dirty="0">
                <a:solidFill>
                  <a:prstClr val="black"/>
                </a:solidFill>
                <a:latin typeface="Arial" panose="020B0604020202020204" pitchFamily="34" charset="0"/>
                <a:ea typeface="+mn-ea"/>
                <a:cs typeface="Arial" panose="020B0604020202020204" pitchFamily="34" charset="0"/>
              </a:rPr>
              <a:t>prior structure-based methods are potentially </a:t>
            </a:r>
            <a:r>
              <a:rPr lang="en-US" sz="1650" kern="1200" dirty="0">
                <a:solidFill>
                  <a:srgbClr val="FF0000"/>
                </a:solidFill>
                <a:latin typeface="Arial" panose="020B0604020202020204" pitchFamily="34" charset="0"/>
                <a:ea typeface="+mn-ea"/>
                <a:cs typeface="Arial" panose="020B0604020202020204" pitchFamily="34" charset="0"/>
              </a:rPr>
              <a:t>less sensitive to identify functional residues</a:t>
            </a:r>
            <a:r>
              <a:rPr lang="en-US" sz="1650" kern="1200" dirty="0">
                <a:solidFill>
                  <a:prstClr val="black"/>
                </a:solidFill>
                <a:latin typeface="Arial" panose="020B0604020202020204" pitchFamily="34" charset="0"/>
                <a:ea typeface="+mn-ea"/>
                <a:cs typeface="Arial" panose="020B0604020202020204" pitchFamily="34" charset="0"/>
              </a:rPr>
              <a:t> through the mutation clustering approach. </a:t>
            </a:r>
          </a:p>
          <a:p>
            <a:pPr defTabSz="685800"/>
            <a:endParaRPr lang="en-US" sz="1500" kern="1200" dirty="0">
              <a:solidFill>
                <a:prstClr val="black"/>
              </a:solidFill>
              <a:latin typeface="Arial" panose="020B0604020202020204" pitchFamily="34" charset="0"/>
              <a:ea typeface="+mn-ea"/>
              <a:cs typeface="Arial" panose="020B0604020202020204" pitchFamily="34" charset="0"/>
            </a:endParaRPr>
          </a:p>
          <a:p>
            <a:pPr defTabSz="685800"/>
            <a:r>
              <a:rPr lang="en-US" sz="1650" kern="1200" dirty="0">
                <a:solidFill>
                  <a:prstClr val="black"/>
                </a:solidFill>
                <a:latin typeface="Arial" panose="020B0604020202020204" pitchFamily="34" charset="0"/>
                <a:ea typeface="+mn-ea"/>
                <a:cs typeface="Arial" panose="020B0604020202020204" pitchFamily="34" charset="0"/>
              </a:rPr>
              <a:t>Potentially </a:t>
            </a:r>
            <a:r>
              <a:rPr lang="en-US" sz="1650" kern="1200" dirty="0">
                <a:solidFill>
                  <a:srgbClr val="FF0000"/>
                </a:solidFill>
                <a:latin typeface="Arial" panose="020B0604020202020204" pitchFamily="34" charset="0"/>
                <a:ea typeface="+mn-ea"/>
                <a:cs typeface="Arial" panose="020B0604020202020204" pitchFamily="34" charset="0"/>
              </a:rPr>
              <a:t>miss many critical mutational clusters</a:t>
            </a:r>
            <a:endParaRPr lang="en-US" sz="1650" kern="1200" dirty="0">
              <a:solidFill>
                <a:prstClr val="black"/>
              </a:solidFill>
              <a:latin typeface="Arial" panose="020B0604020202020204" pitchFamily="34" charset="0"/>
              <a:ea typeface="+mn-ea"/>
              <a:cs typeface="Arial" panose="020B0604020202020204" pitchFamily="34" charset="0"/>
            </a:endParaRPr>
          </a:p>
          <a:p>
            <a:pPr defTabSz="685800"/>
            <a:endParaRPr lang="en-US" sz="1650" kern="1200" dirty="0">
              <a:solidFill>
                <a:prstClr val="black"/>
              </a:solidFill>
              <a:latin typeface="Arial" panose="020B0604020202020204" pitchFamily="34" charset="0"/>
              <a:ea typeface="+mn-ea"/>
              <a:cs typeface="Arial" panose="020B0604020202020204" pitchFamily="34" charset="0"/>
            </a:endParaRPr>
          </a:p>
          <a:p>
            <a:pPr defTabSz="685800"/>
            <a:r>
              <a:rPr lang="en-US" sz="1650" kern="1200" dirty="0">
                <a:solidFill>
                  <a:prstClr val="black"/>
                </a:solidFill>
                <a:latin typeface="Arial" panose="020B0604020202020204" pitchFamily="34" charset="0"/>
                <a:ea typeface="+mn-ea"/>
                <a:cs typeface="Arial" panose="020B0604020202020204" pitchFamily="34" charset="0"/>
              </a:rPr>
              <a:t>We leverage protein dynamics to identify mutation clusters </a:t>
            </a:r>
          </a:p>
          <a:p>
            <a:pPr defTabSz="685800"/>
            <a:endParaRPr lang="en-US" sz="1650" kern="1200" dirty="0">
              <a:solidFill>
                <a:prstClr val="black"/>
              </a:solidFill>
              <a:latin typeface="Arial" panose="020B0604020202020204" pitchFamily="34" charset="0"/>
              <a:ea typeface="+mn-ea"/>
              <a:cs typeface="Arial" panose="020B0604020202020204" pitchFamily="34" charset="0"/>
            </a:endParaRPr>
          </a:p>
          <a:p>
            <a:pPr defTabSz="685800"/>
            <a:r>
              <a:rPr lang="en-US" sz="1650" kern="1200" dirty="0">
                <a:solidFill>
                  <a:prstClr val="black"/>
                </a:solidFill>
                <a:latin typeface="Arial" panose="020B0604020202020204" pitchFamily="34" charset="0"/>
                <a:ea typeface="+mn-ea"/>
                <a:cs typeface="Arial" panose="020B0604020202020204" pitchFamily="34" charset="0"/>
              </a:rPr>
              <a:t>Focus on data from from TCGA pancan atlas data</a:t>
            </a:r>
          </a:p>
        </p:txBody>
      </p:sp>
    </p:spTree>
    <p:extLst>
      <p:ext uri="{BB962C8B-B14F-4D97-AF65-F5344CB8AC3E}">
        <p14:creationId xmlns:p14="http://schemas.microsoft.com/office/powerpoint/2010/main" val="1759285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58609B-3E1E-6340-9EE8-5F4C72206FA3}"/>
              </a:ext>
            </a:extLst>
          </p:cNvPr>
          <p:cNvPicPr>
            <a:picLocks noChangeAspect="1"/>
          </p:cNvPicPr>
          <p:nvPr/>
        </p:nvPicPr>
        <p:blipFill rotWithShape="1">
          <a:blip r:embed="rId2"/>
          <a:srcRect t="1552" b="1527"/>
          <a:stretch/>
        </p:blipFill>
        <p:spPr>
          <a:xfrm>
            <a:off x="873624" y="576156"/>
            <a:ext cx="2871382" cy="4567345"/>
          </a:xfrm>
          <a:prstGeom prst="rect">
            <a:avLst/>
          </a:prstGeom>
        </p:spPr>
      </p:pic>
      <p:sp>
        <p:nvSpPr>
          <p:cNvPr id="9" name="TextBox 8">
            <a:extLst>
              <a:ext uri="{FF2B5EF4-FFF2-40B4-BE49-F238E27FC236}">
                <a16:creationId xmlns:a16="http://schemas.microsoft.com/office/drawing/2014/main" id="{36F11845-2499-E142-BF6A-E5651ECF70AD}"/>
              </a:ext>
            </a:extLst>
          </p:cNvPr>
          <p:cNvSpPr txBox="1"/>
          <p:nvPr/>
        </p:nvSpPr>
        <p:spPr>
          <a:xfrm>
            <a:off x="0" y="58237"/>
            <a:ext cx="9144000" cy="461665"/>
          </a:xfrm>
          <a:prstGeom prst="rect">
            <a:avLst/>
          </a:prstGeom>
          <a:noFill/>
        </p:spPr>
        <p:txBody>
          <a:bodyPr wrap="square" rtlCol="0">
            <a:spAutoFit/>
          </a:bodyPr>
          <a:lstStyle/>
          <a:p>
            <a:pPr algn="ctr" defTabSz="685800"/>
            <a:r>
              <a:rPr lang="en-US" sz="2400" kern="1200" dirty="0">
                <a:solidFill>
                  <a:srgbClr val="0070C0"/>
                </a:solidFill>
                <a:latin typeface="Arial" panose="020B0604020202020204" pitchFamily="34" charset="0"/>
                <a:ea typeface="+mn-ea"/>
                <a:cs typeface="Arial" panose="020B0604020202020204" pitchFamily="34" charset="0"/>
              </a:rPr>
              <a:t>Workflow to aggregate mutations taking into account dynamics</a:t>
            </a:r>
          </a:p>
        </p:txBody>
      </p:sp>
      <p:sp>
        <p:nvSpPr>
          <p:cNvPr id="10" name="TextBox 9">
            <a:extLst>
              <a:ext uri="{FF2B5EF4-FFF2-40B4-BE49-F238E27FC236}">
                <a16:creationId xmlns:a16="http://schemas.microsoft.com/office/drawing/2014/main" id="{F6C80AC5-9D1C-EA4B-A7C5-ECC13C2FEFB8}"/>
              </a:ext>
            </a:extLst>
          </p:cNvPr>
          <p:cNvSpPr txBox="1"/>
          <p:nvPr/>
        </p:nvSpPr>
        <p:spPr>
          <a:xfrm>
            <a:off x="4143615" y="889234"/>
            <a:ext cx="4935071" cy="3323987"/>
          </a:xfrm>
          <a:prstGeom prst="rect">
            <a:avLst/>
          </a:prstGeom>
          <a:noFill/>
        </p:spPr>
        <p:txBody>
          <a:bodyPr wrap="square" rtlCol="0">
            <a:spAutoFit/>
          </a:bodyPr>
          <a:lstStyle/>
          <a:p>
            <a:pPr defTabSz="685800"/>
            <a:r>
              <a:rPr lang="en-US" sz="1500" kern="1200" dirty="0">
                <a:solidFill>
                  <a:prstClr val="black"/>
                </a:solidFill>
                <a:latin typeface="Arial" panose="020B0604020202020204" pitchFamily="34" charset="0"/>
                <a:ea typeface="+mn-ea"/>
                <a:cs typeface="Arial" panose="020B0604020202020204" pitchFamily="34" charset="0"/>
              </a:rPr>
              <a:t>Our framework leverages large-scale conformational changes of a protein to identify dynamic sub-regions of proteins (or “communities”). </a:t>
            </a:r>
          </a:p>
          <a:p>
            <a:pPr defTabSz="685800"/>
            <a:endParaRPr lang="en-US" sz="1500" kern="1200" dirty="0">
              <a:solidFill>
                <a:prstClr val="black"/>
              </a:solidFill>
              <a:latin typeface="Arial" panose="020B0604020202020204" pitchFamily="34" charset="0"/>
              <a:ea typeface="+mn-ea"/>
              <a:cs typeface="Arial" panose="020B0604020202020204" pitchFamily="34" charset="0"/>
            </a:endParaRPr>
          </a:p>
          <a:p>
            <a:pPr defTabSz="685800"/>
            <a:endParaRPr lang="en-US" sz="1500" kern="1200" dirty="0">
              <a:solidFill>
                <a:prstClr val="black"/>
              </a:solidFill>
              <a:latin typeface="Arial" panose="020B0604020202020204" pitchFamily="34" charset="0"/>
              <a:ea typeface="+mn-ea"/>
              <a:cs typeface="Arial" panose="020B0604020202020204" pitchFamily="34" charset="0"/>
            </a:endParaRPr>
          </a:p>
          <a:p>
            <a:pPr defTabSz="685800"/>
            <a:r>
              <a:rPr lang="en-US" sz="1500" kern="1200" dirty="0">
                <a:solidFill>
                  <a:prstClr val="black"/>
                </a:solidFill>
                <a:latin typeface="Arial" panose="020B0604020202020204" pitchFamily="34" charset="0"/>
                <a:ea typeface="+mn-ea"/>
                <a:cs typeface="Arial" panose="020B0604020202020204" pitchFamily="34" charset="0"/>
              </a:rPr>
              <a:t>we mapped missense mutations </a:t>
            </a:r>
            <a:br>
              <a:rPr lang="en-US" sz="1500" kern="1200" dirty="0">
                <a:solidFill>
                  <a:prstClr val="black"/>
                </a:solidFill>
                <a:latin typeface="Arial" panose="020B0604020202020204" pitchFamily="34" charset="0"/>
                <a:ea typeface="+mn-ea"/>
                <a:cs typeface="Arial" panose="020B0604020202020204" pitchFamily="34" charset="0"/>
              </a:rPr>
            </a:br>
            <a:r>
              <a:rPr lang="en-US" sz="1500" kern="1200" dirty="0">
                <a:solidFill>
                  <a:prstClr val="black"/>
                </a:solidFill>
                <a:latin typeface="Arial" panose="020B0604020202020204" pitchFamily="34" charset="0"/>
                <a:ea typeface="+mn-ea"/>
                <a:cs typeface="Arial" panose="020B0604020202020204" pitchFamily="34" charset="0"/>
              </a:rPr>
              <a:t>onto three-dimensional protein structures.</a:t>
            </a:r>
          </a:p>
          <a:p>
            <a:pPr defTabSz="685800"/>
            <a:endParaRPr lang="en-US" sz="1500" kern="1200" dirty="0">
              <a:solidFill>
                <a:prstClr val="black"/>
              </a:solidFill>
              <a:latin typeface="Arial" panose="020B0604020202020204" pitchFamily="34" charset="0"/>
              <a:ea typeface="+mn-ea"/>
              <a:cs typeface="Arial" panose="020B0604020202020204" pitchFamily="34" charset="0"/>
            </a:endParaRPr>
          </a:p>
          <a:p>
            <a:pPr defTabSz="685800"/>
            <a:endParaRPr lang="en-US" sz="1500" kern="1200" dirty="0">
              <a:solidFill>
                <a:prstClr val="black"/>
              </a:solidFill>
              <a:latin typeface="Arial" panose="020B0604020202020204" pitchFamily="34" charset="0"/>
              <a:ea typeface="+mn-ea"/>
              <a:cs typeface="Arial" panose="020B0604020202020204" pitchFamily="34" charset="0"/>
            </a:endParaRPr>
          </a:p>
          <a:p>
            <a:pPr defTabSz="685800"/>
            <a:endParaRPr lang="en-US" sz="1500" kern="1200" dirty="0">
              <a:solidFill>
                <a:prstClr val="black"/>
              </a:solidFill>
              <a:latin typeface="Arial" panose="020B0604020202020204" pitchFamily="34" charset="0"/>
              <a:ea typeface="+mn-ea"/>
              <a:cs typeface="Arial" panose="020B0604020202020204" pitchFamily="34" charset="0"/>
            </a:endParaRPr>
          </a:p>
          <a:p>
            <a:pPr defTabSz="685800"/>
            <a:r>
              <a:rPr lang="en-US" sz="1500" kern="1200" dirty="0">
                <a:solidFill>
                  <a:prstClr val="black"/>
                </a:solidFill>
                <a:latin typeface="Arial" panose="020B0604020202020204" pitchFamily="34" charset="0"/>
                <a:ea typeface="+mn-ea"/>
                <a:cs typeface="Arial" panose="020B0604020202020204" pitchFamily="34" charset="0"/>
              </a:rPr>
              <a:t>For each community with mapped mutations, we performed a Fisher exact test to determine whether variants fall within a given community is more frequently observed than what would be expected by chance. </a:t>
            </a:r>
          </a:p>
        </p:txBody>
      </p:sp>
      <p:sp>
        <p:nvSpPr>
          <p:cNvPr id="2" name="TextBox 1">
            <a:extLst>
              <a:ext uri="{FF2B5EF4-FFF2-40B4-BE49-F238E27FC236}">
                <a16:creationId xmlns:a16="http://schemas.microsoft.com/office/drawing/2014/main" id="{DB240EBD-DC36-4248-B210-C861D8084D75}"/>
              </a:ext>
            </a:extLst>
          </p:cNvPr>
          <p:cNvSpPr txBox="1"/>
          <p:nvPr/>
        </p:nvSpPr>
        <p:spPr>
          <a:xfrm rot="16200000">
            <a:off x="-903860" y="3866547"/>
            <a:ext cx="2246128" cy="307777"/>
          </a:xfrm>
          <a:prstGeom prst="rect">
            <a:avLst/>
          </a:prstGeom>
          <a:noFill/>
        </p:spPr>
        <p:txBody>
          <a:bodyPr wrap="none" rtlCol="0">
            <a:spAutoFit/>
          </a:bodyPr>
          <a:lstStyle/>
          <a:p>
            <a:r>
              <a:rPr lang="en-US" dirty="0">
                <a:solidFill>
                  <a:schemeClr val="tx1">
                    <a:lumMod val="50000"/>
                    <a:lumOff val="50000"/>
                  </a:schemeClr>
                </a:solidFill>
              </a:rPr>
              <a:t>[Kumar et al. (‘19). PNAS]</a:t>
            </a:r>
          </a:p>
        </p:txBody>
      </p:sp>
    </p:spTree>
    <p:extLst>
      <p:ext uri="{BB962C8B-B14F-4D97-AF65-F5344CB8AC3E}">
        <p14:creationId xmlns:p14="http://schemas.microsoft.com/office/powerpoint/2010/main" val="1426245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98DD92-0B52-D94F-B432-B277A86E718E}"/>
              </a:ext>
            </a:extLst>
          </p:cNvPr>
          <p:cNvPicPr>
            <a:picLocks noChangeAspect="1"/>
          </p:cNvPicPr>
          <p:nvPr/>
        </p:nvPicPr>
        <p:blipFill rotWithShape="1">
          <a:blip r:embed="rId2"/>
          <a:srcRect l="5786" t="4240" r="4274"/>
          <a:stretch/>
        </p:blipFill>
        <p:spPr>
          <a:xfrm>
            <a:off x="115613" y="907677"/>
            <a:ext cx="3995167" cy="3328147"/>
          </a:xfrm>
          <a:prstGeom prst="rect">
            <a:avLst/>
          </a:prstGeom>
        </p:spPr>
      </p:pic>
      <p:sp>
        <p:nvSpPr>
          <p:cNvPr id="15" name="TextBox 14">
            <a:extLst>
              <a:ext uri="{FF2B5EF4-FFF2-40B4-BE49-F238E27FC236}">
                <a16:creationId xmlns:a16="http://schemas.microsoft.com/office/drawing/2014/main" id="{ADA661F8-75C8-7D44-9A2F-E80D35D82242}"/>
              </a:ext>
            </a:extLst>
          </p:cNvPr>
          <p:cNvSpPr txBox="1"/>
          <p:nvPr/>
        </p:nvSpPr>
        <p:spPr>
          <a:xfrm>
            <a:off x="786653" y="60513"/>
            <a:ext cx="8525436" cy="461665"/>
          </a:xfrm>
          <a:prstGeom prst="rect">
            <a:avLst/>
          </a:prstGeom>
          <a:noFill/>
        </p:spPr>
        <p:txBody>
          <a:bodyPr wrap="square" rtlCol="0">
            <a:spAutoFit/>
          </a:bodyPr>
          <a:lstStyle/>
          <a:p>
            <a:pPr algn="ctr" defTabSz="685800"/>
            <a:r>
              <a:rPr lang="en-US" sz="2400" kern="1200" dirty="0">
                <a:solidFill>
                  <a:srgbClr val="0070C0"/>
                </a:solidFill>
                <a:latin typeface="Arial" panose="020B0604020202020204" pitchFamily="34" charset="0"/>
                <a:ea typeface="+mn-ea"/>
                <a:cs typeface="Arial" panose="020B0604020202020204" pitchFamily="34" charset="0"/>
              </a:rPr>
              <a:t>Pancancer Q-Q plot for genes with hotspot communities</a:t>
            </a:r>
          </a:p>
        </p:txBody>
      </p:sp>
      <p:sp>
        <p:nvSpPr>
          <p:cNvPr id="16" name="TextBox 15">
            <a:extLst>
              <a:ext uri="{FF2B5EF4-FFF2-40B4-BE49-F238E27FC236}">
                <a16:creationId xmlns:a16="http://schemas.microsoft.com/office/drawing/2014/main" id="{BD819DAE-B44C-AE4E-8013-5CDF779C58C1}"/>
              </a:ext>
            </a:extLst>
          </p:cNvPr>
          <p:cNvSpPr txBox="1"/>
          <p:nvPr/>
        </p:nvSpPr>
        <p:spPr>
          <a:xfrm>
            <a:off x="4572001" y="1196788"/>
            <a:ext cx="4518212" cy="923330"/>
          </a:xfrm>
          <a:prstGeom prst="rect">
            <a:avLst/>
          </a:prstGeom>
          <a:noFill/>
        </p:spPr>
        <p:txBody>
          <a:bodyPr wrap="square" rtlCol="0">
            <a:spAutoFit/>
          </a:bodyPr>
          <a:lstStyle/>
          <a:p>
            <a:pPr defTabSz="685800"/>
            <a:r>
              <a:rPr lang="en-US" sz="1800" kern="1200" dirty="0">
                <a:solidFill>
                  <a:prstClr val="black"/>
                </a:solidFill>
                <a:latin typeface="Arial" panose="020B0604020202020204" pitchFamily="34" charset="0"/>
                <a:ea typeface="+mn-ea"/>
                <a:cs typeface="Arial" panose="020B0604020202020204" pitchFamily="34" charset="0"/>
              </a:rPr>
              <a:t>Our pan-cancer analysis identifies hotspot communities present on protein structures of 434 putative driver genes.</a:t>
            </a:r>
          </a:p>
        </p:txBody>
      </p:sp>
      <p:sp>
        <p:nvSpPr>
          <p:cNvPr id="17" name="TextBox 16">
            <a:extLst>
              <a:ext uri="{FF2B5EF4-FFF2-40B4-BE49-F238E27FC236}">
                <a16:creationId xmlns:a16="http://schemas.microsoft.com/office/drawing/2014/main" id="{68BC07EA-5578-0C4C-912A-4F9FBCAC52F7}"/>
              </a:ext>
            </a:extLst>
          </p:cNvPr>
          <p:cNvSpPr txBox="1"/>
          <p:nvPr/>
        </p:nvSpPr>
        <p:spPr>
          <a:xfrm>
            <a:off x="4572001" y="2747962"/>
            <a:ext cx="4572000" cy="923330"/>
          </a:xfrm>
          <a:prstGeom prst="rect">
            <a:avLst/>
          </a:prstGeom>
          <a:noFill/>
        </p:spPr>
        <p:txBody>
          <a:bodyPr wrap="square" rtlCol="0">
            <a:spAutoFit/>
          </a:bodyPr>
          <a:lstStyle/>
          <a:p>
            <a:pPr defTabSz="685800"/>
            <a:r>
              <a:rPr lang="en-US" sz="1800" kern="1200" dirty="0">
                <a:solidFill>
                  <a:prstClr val="black"/>
                </a:solidFill>
                <a:latin typeface="Arial" panose="020B0604020202020204" pitchFamily="34" charset="0"/>
                <a:ea typeface="+mn-ea"/>
                <a:cs typeface="Arial" panose="020B0604020202020204" pitchFamily="34" charset="0"/>
              </a:rPr>
              <a:t>Our workflow identifies well known driver genes as well as novel putative driver genes.</a:t>
            </a:r>
          </a:p>
        </p:txBody>
      </p:sp>
      <p:sp>
        <p:nvSpPr>
          <p:cNvPr id="7" name="TextBox 6">
            <a:extLst>
              <a:ext uri="{FF2B5EF4-FFF2-40B4-BE49-F238E27FC236}">
                <a16:creationId xmlns:a16="http://schemas.microsoft.com/office/drawing/2014/main" id="{7D3032BE-13BD-6647-8B17-1F79D688A301}"/>
              </a:ext>
            </a:extLst>
          </p:cNvPr>
          <p:cNvSpPr txBox="1"/>
          <p:nvPr/>
        </p:nvSpPr>
        <p:spPr>
          <a:xfrm>
            <a:off x="0" y="4781934"/>
            <a:ext cx="2246128" cy="307777"/>
          </a:xfrm>
          <a:prstGeom prst="rect">
            <a:avLst/>
          </a:prstGeom>
          <a:noFill/>
        </p:spPr>
        <p:txBody>
          <a:bodyPr wrap="none" rtlCol="0">
            <a:spAutoFit/>
          </a:bodyPr>
          <a:lstStyle/>
          <a:p>
            <a:r>
              <a:rPr lang="en-US" dirty="0">
                <a:solidFill>
                  <a:schemeClr val="tx1">
                    <a:lumMod val="50000"/>
                    <a:lumOff val="50000"/>
                  </a:schemeClr>
                </a:solidFill>
              </a:rPr>
              <a:t>[Kumar et al. (‘19). PNAS]</a:t>
            </a:r>
          </a:p>
        </p:txBody>
      </p:sp>
    </p:spTree>
    <p:extLst>
      <p:ext uri="{BB962C8B-B14F-4D97-AF65-F5344CB8AC3E}">
        <p14:creationId xmlns:p14="http://schemas.microsoft.com/office/powerpoint/2010/main" val="741752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356E61-C133-4040-88E7-A011AF0F86AE}"/>
              </a:ext>
            </a:extLst>
          </p:cNvPr>
          <p:cNvPicPr>
            <a:picLocks noChangeAspect="1"/>
          </p:cNvPicPr>
          <p:nvPr/>
        </p:nvPicPr>
        <p:blipFill>
          <a:blip r:embed="rId2"/>
          <a:stretch>
            <a:fillRect/>
          </a:stretch>
        </p:blipFill>
        <p:spPr>
          <a:xfrm>
            <a:off x="80680" y="765436"/>
            <a:ext cx="4753535" cy="3704961"/>
          </a:xfrm>
          <a:prstGeom prst="rect">
            <a:avLst/>
          </a:prstGeom>
        </p:spPr>
      </p:pic>
      <p:sp>
        <p:nvSpPr>
          <p:cNvPr id="4" name="TextBox 3">
            <a:extLst>
              <a:ext uri="{FF2B5EF4-FFF2-40B4-BE49-F238E27FC236}">
                <a16:creationId xmlns:a16="http://schemas.microsoft.com/office/drawing/2014/main" id="{EED87DC9-1E62-8E4A-A146-F8C6EF08D352}"/>
              </a:ext>
            </a:extLst>
          </p:cNvPr>
          <p:cNvSpPr txBox="1"/>
          <p:nvPr/>
        </p:nvSpPr>
        <p:spPr>
          <a:xfrm>
            <a:off x="235324" y="53789"/>
            <a:ext cx="8747313" cy="461665"/>
          </a:xfrm>
          <a:prstGeom prst="rect">
            <a:avLst/>
          </a:prstGeom>
          <a:noFill/>
        </p:spPr>
        <p:txBody>
          <a:bodyPr wrap="square" rtlCol="0">
            <a:spAutoFit/>
          </a:bodyPr>
          <a:lstStyle/>
          <a:p>
            <a:pPr algn="ctr" defTabSz="685800"/>
            <a:r>
              <a:rPr lang="en-US" sz="2400" kern="1200" dirty="0">
                <a:solidFill>
                  <a:srgbClr val="0070C0"/>
                </a:solidFill>
                <a:latin typeface="Arial" panose="020B0604020202020204" pitchFamily="34" charset="0"/>
                <a:ea typeface="+mn-ea"/>
                <a:cs typeface="Arial" panose="020B0604020202020204" pitchFamily="34" charset="0"/>
              </a:rPr>
              <a:t>Example of oncogene with hotspot communities</a:t>
            </a:r>
          </a:p>
        </p:txBody>
      </p:sp>
      <p:sp>
        <p:nvSpPr>
          <p:cNvPr id="6" name="TextBox 5">
            <a:extLst>
              <a:ext uri="{FF2B5EF4-FFF2-40B4-BE49-F238E27FC236}">
                <a16:creationId xmlns:a16="http://schemas.microsoft.com/office/drawing/2014/main" id="{38E5F288-40B3-3644-986A-A6CC45B605B6}"/>
              </a:ext>
            </a:extLst>
          </p:cNvPr>
          <p:cNvSpPr txBox="1"/>
          <p:nvPr/>
        </p:nvSpPr>
        <p:spPr>
          <a:xfrm>
            <a:off x="5062817" y="3283263"/>
            <a:ext cx="3859307" cy="1107996"/>
          </a:xfrm>
          <a:prstGeom prst="rect">
            <a:avLst/>
          </a:prstGeom>
          <a:noFill/>
        </p:spPr>
        <p:txBody>
          <a:bodyPr wrap="square" rtlCol="0">
            <a:spAutoFit/>
          </a:bodyPr>
          <a:lstStyle/>
          <a:p>
            <a:pPr defTabSz="685800"/>
            <a:r>
              <a:rPr lang="en-US" sz="1650" kern="1200" dirty="0">
                <a:solidFill>
                  <a:prstClr val="black"/>
                </a:solidFill>
                <a:latin typeface="Arial" panose="020B0604020202020204" pitchFamily="34" charset="0"/>
                <a:ea typeface="+mn-ea"/>
                <a:cs typeface="Arial" panose="020B0604020202020204" pitchFamily="34" charset="0"/>
              </a:rPr>
              <a:t>BRAF: We identify </a:t>
            </a:r>
            <a:r>
              <a:rPr lang="en-US" sz="1650" kern="1200" dirty="0">
                <a:solidFill>
                  <a:srgbClr val="FF0000"/>
                </a:solidFill>
                <a:latin typeface="Arial" panose="020B0604020202020204" pitchFamily="34" charset="0"/>
                <a:ea typeface="+mn-ea"/>
                <a:cs typeface="Arial" panose="020B0604020202020204" pitchFamily="34" charset="0"/>
              </a:rPr>
              <a:t>one hotspot community comprising of 52 residues </a:t>
            </a:r>
            <a:r>
              <a:rPr lang="en-US" sz="1650" kern="1200" dirty="0">
                <a:solidFill>
                  <a:prstClr val="black"/>
                </a:solidFill>
                <a:latin typeface="Arial" panose="020B0604020202020204" pitchFamily="34" charset="0"/>
                <a:ea typeface="+mn-ea"/>
                <a:cs typeface="Arial" panose="020B0604020202020204" pitchFamily="34" charset="0"/>
              </a:rPr>
              <a:t>on the co-crystal structure of the BRafV600E kinase domain .</a:t>
            </a:r>
          </a:p>
        </p:txBody>
      </p:sp>
      <p:sp>
        <p:nvSpPr>
          <p:cNvPr id="7" name="TextBox 6">
            <a:extLst>
              <a:ext uri="{FF2B5EF4-FFF2-40B4-BE49-F238E27FC236}">
                <a16:creationId xmlns:a16="http://schemas.microsoft.com/office/drawing/2014/main" id="{CA418960-C8DF-A640-8804-61CEE750AA88}"/>
              </a:ext>
            </a:extLst>
          </p:cNvPr>
          <p:cNvSpPr txBox="1"/>
          <p:nvPr/>
        </p:nvSpPr>
        <p:spPr>
          <a:xfrm>
            <a:off x="0" y="4781934"/>
            <a:ext cx="2246128" cy="307777"/>
          </a:xfrm>
          <a:prstGeom prst="rect">
            <a:avLst/>
          </a:prstGeom>
          <a:noFill/>
        </p:spPr>
        <p:txBody>
          <a:bodyPr wrap="none" rtlCol="0">
            <a:spAutoFit/>
          </a:bodyPr>
          <a:lstStyle/>
          <a:p>
            <a:r>
              <a:rPr lang="en-US" dirty="0">
                <a:solidFill>
                  <a:schemeClr val="tx1">
                    <a:lumMod val="50000"/>
                    <a:lumOff val="50000"/>
                  </a:schemeClr>
                </a:solidFill>
              </a:rPr>
              <a:t>[Kumar et al. (‘19). PNAS]</a:t>
            </a:r>
          </a:p>
        </p:txBody>
      </p:sp>
    </p:spTree>
    <p:extLst>
      <p:ext uri="{BB962C8B-B14F-4D97-AF65-F5344CB8AC3E}">
        <p14:creationId xmlns:p14="http://schemas.microsoft.com/office/powerpoint/2010/main" val="1942759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DC8B21-E3F2-804C-9E58-90711BBD2562}"/>
              </a:ext>
            </a:extLst>
          </p:cNvPr>
          <p:cNvPicPr>
            <a:picLocks noChangeAspect="1"/>
          </p:cNvPicPr>
          <p:nvPr/>
        </p:nvPicPr>
        <p:blipFill>
          <a:blip r:embed="rId2"/>
          <a:stretch>
            <a:fillRect/>
          </a:stretch>
        </p:blipFill>
        <p:spPr>
          <a:xfrm>
            <a:off x="0" y="886674"/>
            <a:ext cx="5132045" cy="2985247"/>
          </a:xfrm>
          <a:prstGeom prst="rect">
            <a:avLst/>
          </a:prstGeom>
        </p:spPr>
      </p:pic>
      <p:sp>
        <p:nvSpPr>
          <p:cNvPr id="8" name="TextBox 7">
            <a:extLst>
              <a:ext uri="{FF2B5EF4-FFF2-40B4-BE49-F238E27FC236}">
                <a16:creationId xmlns:a16="http://schemas.microsoft.com/office/drawing/2014/main" id="{6E17D3BE-B6DA-7A40-BF49-5FAB7E5AEF85}"/>
              </a:ext>
            </a:extLst>
          </p:cNvPr>
          <p:cNvSpPr txBox="1"/>
          <p:nvPr/>
        </p:nvSpPr>
        <p:spPr>
          <a:xfrm>
            <a:off x="235324" y="53789"/>
            <a:ext cx="8747313" cy="461665"/>
          </a:xfrm>
          <a:prstGeom prst="rect">
            <a:avLst/>
          </a:prstGeom>
          <a:noFill/>
        </p:spPr>
        <p:txBody>
          <a:bodyPr wrap="square" rtlCol="0">
            <a:spAutoFit/>
          </a:bodyPr>
          <a:lstStyle/>
          <a:p>
            <a:pPr algn="ctr" defTabSz="685800"/>
            <a:r>
              <a:rPr lang="en-US" sz="2400" kern="1200" dirty="0">
                <a:solidFill>
                  <a:srgbClr val="0070C0"/>
                </a:solidFill>
                <a:latin typeface="Arial" panose="020B0604020202020204" pitchFamily="34" charset="0"/>
                <a:ea typeface="+mn-ea"/>
                <a:cs typeface="Arial" panose="020B0604020202020204" pitchFamily="34" charset="0"/>
              </a:rPr>
              <a:t>Example of TSG with hotspot communities</a:t>
            </a:r>
          </a:p>
        </p:txBody>
      </p:sp>
      <p:sp>
        <p:nvSpPr>
          <p:cNvPr id="10" name="TextBox 9">
            <a:extLst>
              <a:ext uri="{FF2B5EF4-FFF2-40B4-BE49-F238E27FC236}">
                <a16:creationId xmlns:a16="http://schemas.microsoft.com/office/drawing/2014/main" id="{9686C56D-C52C-EF43-882E-6B64F1FA9986}"/>
              </a:ext>
            </a:extLst>
          </p:cNvPr>
          <p:cNvSpPr txBox="1"/>
          <p:nvPr/>
        </p:nvSpPr>
        <p:spPr>
          <a:xfrm>
            <a:off x="5284693" y="3283263"/>
            <a:ext cx="3859307" cy="854080"/>
          </a:xfrm>
          <a:prstGeom prst="rect">
            <a:avLst/>
          </a:prstGeom>
          <a:noFill/>
        </p:spPr>
        <p:txBody>
          <a:bodyPr wrap="square" rtlCol="0">
            <a:spAutoFit/>
          </a:bodyPr>
          <a:lstStyle/>
          <a:p>
            <a:pPr defTabSz="685800"/>
            <a:r>
              <a:rPr lang="en-US" sz="1650" kern="1200" dirty="0">
                <a:solidFill>
                  <a:prstClr val="black"/>
                </a:solidFill>
                <a:latin typeface="Arial" panose="020B0604020202020204" pitchFamily="34" charset="0"/>
                <a:ea typeface="+mn-ea"/>
                <a:cs typeface="Arial" panose="020B0604020202020204" pitchFamily="34" charset="0"/>
              </a:rPr>
              <a:t>We identify </a:t>
            </a:r>
            <a:r>
              <a:rPr lang="en-US" sz="1650" kern="1200" dirty="0">
                <a:solidFill>
                  <a:srgbClr val="FF0000"/>
                </a:solidFill>
                <a:latin typeface="Arial" panose="020B0604020202020204" pitchFamily="34" charset="0"/>
                <a:ea typeface="+mn-ea"/>
                <a:cs typeface="Arial" panose="020B0604020202020204" pitchFamily="34" charset="0"/>
              </a:rPr>
              <a:t>two hotspot communities </a:t>
            </a:r>
            <a:r>
              <a:rPr lang="en-US" sz="1650" kern="1200" dirty="0">
                <a:solidFill>
                  <a:prstClr val="black"/>
                </a:solidFill>
                <a:latin typeface="Arial" panose="020B0604020202020204" pitchFamily="34" charset="0"/>
                <a:ea typeface="+mn-ea"/>
                <a:cs typeface="Arial" panose="020B0604020202020204" pitchFamily="34" charset="0"/>
              </a:rPr>
              <a:t>adjacent to each other on the co-crystal structure of the PIK3R1 gene.</a:t>
            </a:r>
          </a:p>
        </p:txBody>
      </p:sp>
      <p:sp>
        <p:nvSpPr>
          <p:cNvPr id="6" name="TextBox 5">
            <a:extLst>
              <a:ext uri="{FF2B5EF4-FFF2-40B4-BE49-F238E27FC236}">
                <a16:creationId xmlns:a16="http://schemas.microsoft.com/office/drawing/2014/main" id="{493B7E83-313E-B447-BBAB-0671AE61A32E}"/>
              </a:ext>
            </a:extLst>
          </p:cNvPr>
          <p:cNvSpPr txBox="1"/>
          <p:nvPr/>
        </p:nvSpPr>
        <p:spPr>
          <a:xfrm>
            <a:off x="0" y="4781934"/>
            <a:ext cx="2246128" cy="307777"/>
          </a:xfrm>
          <a:prstGeom prst="rect">
            <a:avLst/>
          </a:prstGeom>
          <a:noFill/>
        </p:spPr>
        <p:txBody>
          <a:bodyPr wrap="none" rtlCol="0">
            <a:spAutoFit/>
          </a:bodyPr>
          <a:lstStyle/>
          <a:p>
            <a:r>
              <a:rPr lang="en-US" dirty="0">
                <a:solidFill>
                  <a:schemeClr val="tx1">
                    <a:lumMod val="50000"/>
                    <a:lumOff val="50000"/>
                  </a:schemeClr>
                </a:solidFill>
              </a:rPr>
              <a:t>[Kumar et al. (‘19). PNAS]</a:t>
            </a:r>
          </a:p>
        </p:txBody>
      </p:sp>
    </p:spTree>
    <p:extLst>
      <p:ext uri="{BB962C8B-B14F-4D97-AF65-F5344CB8AC3E}">
        <p14:creationId xmlns:p14="http://schemas.microsoft.com/office/powerpoint/2010/main" val="269987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E08CE5-5C74-BC40-AF74-001149A45CFB}"/>
              </a:ext>
            </a:extLst>
          </p:cNvPr>
          <p:cNvPicPr>
            <a:picLocks noChangeAspect="1"/>
          </p:cNvPicPr>
          <p:nvPr/>
        </p:nvPicPr>
        <p:blipFill>
          <a:blip r:embed="rId2"/>
          <a:stretch>
            <a:fillRect/>
          </a:stretch>
        </p:blipFill>
        <p:spPr>
          <a:xfrm>
            <a:off x="73960" y="675995"/>
            <a:ext cx="4095750" cy="3935375"/>
          </a:xfrm>
          <a:prstGeom prst="rect">
            <a:avLst/>
          </a:prstGeom>
        </p:spPr>
      </p:pic>
      <p:sp>
        <p:nvSpPr>
          <p:cNvPr id="8" name="TextBox 7">
            <a:extLst>
              <a:ext uri="{FF2B5EF4-FFF2-40B4-BE49-F238E27FC236}">
                <a16:creationId xmlns:a16="http://schemas.microsoft.com/office/drawing/2014/main" id="{CD1CBF64-483D-1B4B-B96F-7772363C5B7E}"/>
              </a:ext>
            </a:extLst>
          </p:cNvPr>
          <p:cNvSpPr txBox="1"/>
          <p:nvPr/>
        </p:nvSpPr>
        <p:spPr>
          <a:xfrm>
            <a:off x="235324" y="53789"/>
            <a:ext cx="8747313" cy="461665"/>
          </a:xfrm>
          <a:prstGeom prst="rect">
            <a:avLst/>
          </a:prstGeom>
          <a:noFill/>
        </p:spPr>
        <p:txBody>
          <a:bodyPr wrap="square" rtlCol="0">
            <a:spAutoFit/>
          </a:bodyPr>
          <a:lstStyle/>
          <a:p>
            <a:pPr algn="ctr" defTabSz="685800"/>
            <a:r>
              <a:rPr lang="en-US" sz="2400" kern="1200" dirty="0">
                <a:solidFill>
                  <a:srgbClr val="0070C0"/>
                </a:solidFill>
                <a:latin typeface="Arial" panose="020B0604020202020204" pitchFamily="34" charset="0"/>
                <a:ea typeface="+mn-ea"/>
                <a:cs typeface="Arial" panose="020B0604020202020204" pitchFamily="34" charset="0"/>
              </a:rPr>
              <a:t>Example of novel drivers with hotspot communities</a:t>
            </a:r>
          </a:p>
        </p:txBody>
      </p:sp>
      <p:sp>
        <p:nvSpPr>
          <p:cNvPr id="11" name="TextBox 10">
            <a:extLst>
              <a:ext uri="{FF2B5EF4-FFF2-40B4-BE49-F238E27FC236}">
                <a16:creationId xmlns:a16="http://schemas.microsoft.com/office/drawing/2014/main" id="{DDB6FF47-F517-DB41-B7D1-C93F83BFB9A3}"/>
              </a:ext>
            </a:extLst>
          </p:cNvPr>
          <p:cNvSpPr txBox="1"/>
          <p:nvPr/>
        </p:nvSpPr>
        <p:spPr>
          <a:xfrm>
            <a:off x="4982135" y="3780373"/>
            <a:ext cx="4208930" cy="854080"/>
          </a:xfrm>
          <a:prstGeom prst="rect">
            <a:avLst/>
          </a:prstGeom>
          <a:noFill/>
        </p:spPr>
        <p:txBody>
          <a:bodyPr wrap="square" rtlCol="0">
            <a:spAutoFit/>
          </a:bodyPr>
          <a:lstStyle/>
          <a:p>
            <a:pPr defTabSz="685800"/>
            <a:r>
              <a:rPr lang="en-US" sz="1650" kern="1200" dirty="0">
                <a:solidFill>
                  <a:prstClr val="black"/>
                </a:solidFill>
                <a:latin typeface="Arial" panose="020B0604020202020204" pitchFamily="34" charset="0"/>
                <a:ea typeface="+mn-ea"/>
                <a:cs typeface="Arial" panose="020B0604020202020204" pitchFamily="34" charset="0"/>
              </a:rPr>
              <a:t>Our workflow predicts </a:t>
            </a:r>
            <a:r>
              <a:rPr lang="en-US" sz="1650" kern="1200" dirty="0">
                <a:solidFill>
                  <a:srgbClr val="FF0000"/>
                </a:solidFill>
                <a:latin typeface="Arial" panose="020B0604020202020204" pitchFamily="34" charset="0"/>
                <a:ea typeface="+mn-ea"/>
                <a:cs typeface="Arial" panose="020B0604020202020204" pitchFamily="34" charset="0"/>
              </a:rPr>
              <a:t>one hotspot community</a:t>
            </a:r>
            <a:r>
              <a:rPr lang="en-US" sz="1650" kern="1200" dirty="0">
                <a:solidFill>
                  <a:prstClr val="black"/>
                </a:solidFill>
                <a:latin typeface="Arial" panose="020B0604020202020204" pitchFamily="34" charset="0"/>
                <a:ea typeface="+mn-ea"/>
                <a:cs typeface="Arial" panose="020B0604020202020204" pitchFamily="34" charset="0"/>
              </a:rPr>
              <a:t> that comprise of 47 residues in the crystal structure of PTPRD gene.</a:t>
            </a:r>
            <a:endParaRPr lang="en-US" sz="1650" kern="1200" dirty="0">
              <a:solidFill>
                <a:srgbClr val="FF0000"/>
              </a:solidFill>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49750137-3E4A-DA4D-8CD5-FC7E3324EA2A}"/>
              </a:ext>
            </a:extLst>
          </p:cNvPr>
          <p:cNvSpPr txBox="1"/>
          <p:nvPr/>
        </p:nvSpPr>
        <p:spPr>
          <a:xfrm>
            <a:off x="0" y="4781934"/>
            <a:ext cx="2246128" cy="307777"/>
          </a:xfrm>
          <a:prstGeom prst="rect">
            <a:avLst/>
          </a:prstGeom>
          <a:noFill/>
        </p:spPr>
        <p:txBody>
          <a:bodyPr wrap="none" rtlCol="0">
            <a:spAutoFit/>
          </a:bodyPr>
          <a:lstStyle/>
          <a:p>
            <a:r>
              <a:rPr lang="en-US" dirty="0">
                <a:solidFill>
                  <a:schemeClr val="tx1">
                    <a:lumMod val="50000"/>
                    <a:lumOff val="50000"/>
                  </a:schemeClr>
                </a:solidFill>
              </a:rPr>
              <a:t>[Kumar et al. (‘19). PNAS]</a:t>
            </a:r>
          </a:p>
        </p:txBody>
      </p:sp>
    </p:spTree>
    <p:extLst>
      <p:ext uri="{BB962C8B-B14F-4D97-AF65-F5344CB8AC3E}">
        <p14:creationId xmlns:p14="http://schemas.microsoft.com/office/powerpoint/2010/main" val="4279731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412B3-FEE0-3A41-AA55-3521C0C3D355}"/>
              </a:ext>
            </a:extLst>
          </p:cNvPr>
          <p:cNvSpPr>
            <a:spLocks noGrp="1"/>
          </p:cNvSpPr>
          <p:nvPr>
            <p:ph type="title"/>
          </p:nvPr>
        </p:nvSpPr>
        <p:spPr>
          <a:xfrm>
            <a:off x="685800" y="54245"/>
            <a:ext cx="7772400" cy="857400"/>
          </a:xfrm>
        </p:spPr>
        <p:txBody>
          <a:bodyPr/>
          <a:lstStyle/>
          <a:p>
            <a:r>
              <a:rPr lang="en-US" dirty="0"/>
              <a:t>Coding v Non-coding</a:t>
            </a:r>
          </a:p>
        </p:txBody>
      </p:sp>
      <p:sp>
        <p:nvSpPr>
          <p:cNvPr id="3" name="Text Placeholder 2">
            <a:extLst>
              <a:ext uri="{FF2B5EF4-FFF2-40B4-BE49-F238E27FC236}">
                <a16:creationId xmlns:a16="http://schemas.microsoft.com/office/drawing/2014/main" id="{A0B4074D-073D-4049-A16F-DE3BAA9D0605}"/>
              </a:ext>
            </a:extLst>
          </p:cNvPr>
          <p:cNvSpPr>
            <a:spLocks noGrp="1"/>
          </p:cNvSpPr>
          <p:nvPr>
            <p:ph type="body" idx="1"/>
          </p:nvPr>
        </p:nvSpPr>
        <p:spPr>
          <a:xfrm>
            <a:off x="685800" y="842724"/>
            <a:ext cx="7772400" cy="3479100"/>
          </a:xfrm>
        </p:spPr>
        <p:txBody>
          <a:bodyPr/>
          <a:lstStyle/>
          <a:p>
            <a:r>
              <a:rPr lang="en-US" sz="2000" dirty="0"/>
              <a:t> Coding</a:t>
            </a:r>
          </a:p>
          <a:p>
            <a:pPr lvl="1"/>
            <a:r>
              <a:rPr lang="en-US" sz="2000" dirty="0"/>
              <a:t> Easily interpretable, particularly related to structure</a:t>
            </a:r>
          </a:p>
          <a:p>
            <a:pPr lvl="1"/>
            <a:r>
              <a:rPr lang="en-US" sz="2000" dirty="0"/>
              <a:t> Available in large quantities </a:t>
            </a:r>
          </a:p>
          <a:p>
            <a:pPr lvl="1"/>
            <a:r>
              <a:rPr lang="en-US" altLang="en-US" sz="2000" dirty="0"/>
              <a:t> Exomes have the current potential for great scale (Scale of EXAC, &gt;60K exomes [</a:t>
            </a:r>
            <a:r>
              <a:rPr lang="en-US" altLang="en-US" sz="2000" dirty="0" err="1"/>
              <a:t>Lek</a:t>
            </a:r>
            <a:r>
              <a:rPr lang="en-US" altLang="en-US" sz="2000" dirty="0"/>
              <a:t> et al. ‘16])</a:t>
            </a:r>
            <a:endParaRPr lang="en-US" sz="2000" dirty="0"/>
          </a:p>
          <a:p>
            <a:r>
              <a:rPr lang="en-US" sz="2000" dirty="0"/>
              <a:t> Non-coding </a:t>
            </a:r>
          </a:p>
          <a:p>
            <a:pPr lvl="1"/>
            <a:r>
              <a:rPr lang="en-US" sz="2000" dirty="0"/>
              <a:t> Not as interpretable &amp; hard to connect to genes</a:t>
            </a:r>
          </a:p>
          <a:p>
            <a:r>
              <a:rPr lang="en-US" sz="2000" dirty="0"/>
              <a:t> “Near coding”</a:t>
            </a:r>
          </a:p>
          <a:p>
            <a:pPr marL="690563" lvl="1" indent="-230188"/>
            <a:r>
              <a:rPr lang="en-US" sz="2000" dirty="0"/>
              <a:t>Bits of non-coding, close to genes &amp; readily linked to them</a:t>
            </a:r>
          </a:p>
          <a:p>
            <a:pPr lvl="1"/>
            <a:r>
              <a:rPr lang="en-US" sz="2000" dirty="0"/>
              <a:t> EX: Splice sites, promotors, </a:t>
            </a:r>
            <a:r>
              <a:rPr lang="en-US" sz="2000" dirty="0" err="1"/>
              <a:t>uORF</a:t>
            </a:r>
            <a:endParaRPr lang="en-US" sz="2000" dirty="0"/>
          </a:p>
        </p:txBody>
      </p:sp>
    </p:spTree>
    <p:extLst>
      <p:ext uri="{BB962C8B-B14F-4D97-AF65-F5344CB8AC3E}">
        <p14:creationId xmlns:p14="http://schemas.microsoft.com/office/powerpoint/2010/main" val="9235699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lumMod val="65000"/>
                  <a:lumOff val="35000"/>
                </a:schemeClr>
              </a:solidFill>
              <a:effectLst/>
              <a:uLnTx/>
              <a:uFillTx/>
              <a:latin typeface="Arial"/>
              <a:cs typeface="Arial"/>
              <a:sym typeface="Arial"/>
            </a:endParaRPr>
          </a:p>
        </p:txBody>
      </p:sp>
      <p:sp>
        <p:nvSpPr>
          <p:cNvPr id="298" name="Shape 298"/>
          <p:cNvSpPr txBox="1">
            <a:spLocks noGrp="1"/>
          </p:cNvSpPr>
          <p:nvPr>
            <p:ph type="title"/>
          </p:nvPr>
        </p:nvSpPr>
        <p:spPr>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a:solidFill>
                  <a:schemeClr val="tx1">
                    <a:lumMod val="65000"/>
                    <a:lumOff val="35000"/>
                  </a:schemeClr>
                </a:solidFill>
                <a:latin typeface="Helvetica Neue"/>
                <a:ea typeface="Helvetica Neue"/>
                <a:cs typeface="Helvetica Neue"/>
                <a:sym typeface="Helvetica Neue"/>
              </a:rPr>
              <a:t>Computational analysis of variants: coding versus non-coding</a:t>
            </a:r>
            <a:endParaRPr lang="en" sz="1800" dirty="0">
              <a:solidFill>
                <a:schemeClr val="tx1">
                  <a:lumMod val="65000"/>
                  <a:lumOff val="35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685799" y="994940"/>
            <a:ext cx="4903967" cy="4052810"/>
          </a:xfrm>
          <a:prstGeom prst="rect">
            <a:avLst/>
          </a:prstGeom>
          <a:noFill/>
          <a:ln>
            <a:noFill/>
          </a:ln>
        </p:spPr>
        <p:txBody>
          <a:bodyPr wrap="square" lIns="92050" tIns="46025" rIns="92050" bIns="46025" anchor="t" anchorCtr="0">
            <a:noAutofit/>
          </a:bodyPr>
          <a:lstStyle/>
          <a:p>
            <a:pPr marL="174625" indent="-174625">
              <a:spcBef>
                <a:spcPts val="400"/>
              </a:spcBef>
              <a:buClr>
                <a:srgbClr val="FFFFFF"/>
              </a:buClr>
              <a:buFont typeface="Helvetica Neue"/>
              <a:buChar char="•"/>
            </a:pPr>
            <a:r>
              <a:rPr lang="en-US" sz="1600" b="1" u="sng" dirty="0">
                <a:solidFill>
                  <a:srgbClr val="00B0F0"/>
                </a:solidFill>
                <a:latin typeface="Helvetica Neue" charset="0"/>
                <a:ea typeface="Helvetica Neue" charset="0"/>
                <a:cs typeface="Helvetica Neue" charset="0"/>
              </a:rPr>
              <a:t>Intro</a:t>
            </a:r>
            <a:r>
              <a:rPr lang="en-US" sz="1600" b="1" u="sng" dirty="0">
                <a:solidFill>
                  <a:schemeClr val="tx1">
                    <a:lumMod val="65000"/>
                    <a:lumOff val="35000"/>
                  </a:schemeClr>
                </a:solidFill>
                <a:latin typeface="Helvetica Neue" charset="0"/>
                <a:ea typeface="Helvetica Neue" charset="0"/>
                <a:cs typeface="Helvetica Neue" charset="0"/>
              </a:rPr>
              <a:t>: types of variants</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Rare v common, </a:t>
            </a:r>
            <a:br>
              <a:rPr lang="en-US" sz="1300" dirty="0">
                <a:solidFill>
                  <a:schemeClr val="tx1">
                    <a:lumMod val="65000"/>
                    <a:lumOff val="35000"/>
                  </a:schemeClr>
                </a:solidFill>
                <a:latin typeface="Helvetica Neue" charset="0"/>
                <a:ea typeface="Helvetica Neue" charset="0"/>
                <a:cs typeface="Helvetica Neue" charset="0"/>
              </a:rPr>
            </a:br>
            <a:r>
              <a:rPr lang="en-US" sz="1300" dirty="0">
                <a:solidFill>
                  <a:schemeClr val="tx1">
                    <a:lumMod val="65000"/>
                    <a:lumOff val="35000"/>
                  </a:schemeClr>
                </a:solidFill>
                <a:latin typeface="Helvetica Neue" charset="0"/>
                <a:ea typeface="Helvetica Neue" charset="0"/>
                <a:cs typeface="Helvetica Neue" charset="0"/>
              </a:rPr>
              <a:t>somatic v germline, coding v noncoding</a:t>
            </a:r>
          </a:p>
          <a:p>
            <a:pPr marL="431800" lvl="1" indent="-174625">
              <a:spcBef>
                <a:spcPts val="400"/>
              </a:spcBef>
              <a:buClr>
                <a:srgbClr val="FFFFFF"/>
              </a:buClr>
              <a:buFont typeface="Helvetica Neue"/>
              <a:buChar char="•"/>
            </a:pPr>
            <a:endParaRPr lang="en-US" sz="1300" dirty="0">
              <a:solidFill>
                <a:schemeClr val="tx1">
                  <a:lumMod val="65000"/>
                  <a:lumOff val="35000"/>
                </a:schemeClr>
              </a:solidFill>
              <a:latin typeface="Helvetica Neue" charset="0"/>
              <a:ea typeface="Helvetica Neue" charset="0"/>
              <a:cs typeface="Helvetica Neue" charset="0"/>
            </a:endParaRPr>
          </a:p>
          <a:p>
            <a:pPr marL="174625" indent="-174625">
              <a:spcBef>
                <a:spcPts val="400"/>
              </a:spcBef>
              <a:buClr>
                <a:srgbClr val="FFFFFF"/>
              </a:buClr>
              <a:buFont typeface="Helvetica Neue"/>
              <a:buChar char="•"/>
            </a:pPr>
            <a:r>
              <a:rPr lang="en-US" sz="1600" b="1" u="sng" dirty="0">
                <a:solidFill>
                  <a:schemeClr val="tx1">
                    <a:lumMod val="65000"/>
                    <a:lumOff val="35000"/>
                  </a:schemeClr>
                </a:solidFill>
                <a:latin typeface="Helvetica Neue" charset="0"/>
                <a:ea typeface="Helvetica Neue" charset="0"/>
                <a:cs typeface="Helvetica Neue" charset="0"/>
              </a:rPr>
              <a:t>Identifying cryptic allosteric sites with </a:t>
            </a:r>
            <a:r>
              <a:rPr lang="en-US" sz="1600" b="1" u="sng" dirty="0">
                <a:solidFill>
                  <a:srgbClr val="FF0000"/>
                </a:solidFill>
                <a:latin typeface="Helvetica Neue" charset="0"/>
                <a:ea typeface="Helvetica Neue" charset="0"/>
                <a:cs typeface="Helvetica Neue" charset="0"/>
              </a:rPr>
              <a:t>STRESS</a:t>
            </a:r>
            <a:r>
              <a:rPr lang="en-US" sz="1600" b="1" u="sng" dirty="0">
                <a:solidFill>
                  <a:schemeClr val="tx1">
                    <a:lumMod val="65000"/>
                    <a:lumOff val="35000"/>
                  </a:schemeClr>
                </a:solidFill>
                <a:latin typeface="Helvetica Neue" charset="0"/>
                <a:ea typeface="Helvetica Neue" charset="0"/>
                <a:cs typeface="Helvetica Neue" charset="0"/>
              </a:rPr>
              <a:t> </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On surface &amp; in interior bottlenecks </a:t>
            </a:r>
            <a:endParaRPr lang="en-US" sz="1600" b="1" u="sng" dirty="0">
              <a:solidFill>
                <a:schemeClr val="tx1">
                  <a:lumMod val="65000"/>
                  <a:lumOff val="35000"/>
                </a:schemeClr>
              </a:solidFill>
              <a:latin typeface="Helvetica Neue" charset="0"/>
              <a:ea typeface="Helvetica Neue" charset="0"/>
              <a:cs typeface="Helvetica Neue" charset="0"/>
            </a:endParaRPr>
          </a:p>
          <a:p>
            <a:pPr marL="174625" indent="-174625">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Frustration</a:t>
            </a:r>
            <a:r>
              <a:rPr lang="en-US" sz="1600" b="1" u="sng" dirty="0">
                <a:solidFill>
                  <a:schemeClr val="tx1">
                    <a:lumMod val="65000"/>
                    <a:lumOff val="35000"/>
                  </a:schemeClr>
                </a:solidFill>
                <a:latin typeface="Helvetica Neue" charset="0"/>
                <a:ea typeface="Helvetica Neue" charset="0"/>
                <a:cs typeface="Helvetica Neue" charset="0"/>
              </a:rPr>
              <a:t> as a localized metric of SNV impact</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Differential profiles for oncogenes v. TSGs</a:t>
            </a:r>
          </a:p>
          <a:p>
            <a:pPr marL="174625" indent="-174625">
              <a:spcBef>
                <a:spcPts val="400"/>
              </a:spcBef>
              <a:buClr>
                <a:srgbClr val="FFFFFF"/>
              </a:buClr>
              <a:buFont typeface="Helvetica Neue"/>
              <a:buChar char="•"/>
            </a:pPr>
            <a:r>
              <a:rPr lang="en-US" sz="1600" b="1" u="sng" dirty="0" err="1">
                <a:solidFill>
                  <a:srgbClr val="FF0000"/>
                </a:solidFill>
                <a:latin typeface="Helvetica Neue" charset="0"/>
                <a:ea typeface="Helvetica Neue" charset="0"/>
                <a:cs typeface="Helvetica Neue" charset="0"/>
              </a:rPr>
              <a:t>ALoFT</a:t>
            </a:r>
            <a:r>
              <a:rPr lang="en-US" sz="1600" b="1" u="sng" dirty="0">
                <a:solidFill>
                  <a:schemeClr val="tx1">
                    <a:lumMod val="65000"/>
                    <a:lumOff val="35000"/>
                  </a:schemeClr>
                </a:solidFill>
                <a:latin typeface="Helvetica Neue" charset="0"/>
                <a:ea typeface="Helvetica Neue" charset="0"/>
                <a:cs typeface="Helvetica Neue" charset="0"/>
              </a:rPr>
              <a:t>: Annotation of </a:t>
            </a:r>
            <a:r>
              <a:rPr lang="en-US" sz="1600" b="1" u="sng" dirty="0" err="1">
                <a:solidFill>
                  <a:schemeClr val="tx1">
                    <a:lumMod val="65000"/>
                    <a:lumOff val="35000"/>
                  </a:schemeClr>
                </a:solidFill>
                <a:latin typeface="Helvetica Neue" charset="0"/>
                <a:ea typeface="Helvetica Neue" charset="0"/>
                <a:cs typeface="Helvetica Neue" charset="0"/>
              </a:rPr>
              <a:t>LoF</a:t>
            </a:r>
            <a:r>
              <a:rPr lang="en-US" sz="1600" b="1" u="sng" dirty="0">
                <a:solidFill>
                  <a:schemeClr val="tx1">
                    <a:lumMod val="65000"/>
                    <a:lumOff val="35000"/>
                  </a:schemeClr>
                </a:solidFill>
                <a:latin typeface="Helvetica Neue" charset="0"/>
                <a:ea typeface="Helvetica Neue" charset="0"/>
                <a:cs typeface="Helvetica Neue" charset="0"/>
              </a:rPr>
              <a:t> Transcripts</a:t>
            </a:r>
          </a:p>
          <a:p>
            <a:pPr marL="174625" indent="-174625">
              <a:spcBef>
                <a:spcPts val="400"/>
              </a:spcBef>
              <a:buClr>
                <a:srgbClr val="FFFFFF"/>
              </a:buClr>
              <a:buFont typeface="Helvetica Neue"/>
              <a:buChar char="•"/>
            </a:pPr>
            <a:r>
              <a:rPr lang="en-US" sz="1600" b="1" u="sng" dirty="0">
                <a:solidFill>
                  <a:schemeClr val="tx1">
                    <a:lumMod val="65000"/>
                    <a:lumOff val="35000"/>
                  </a:schemeClr>
                </a:solidFill>
                <a:latin typeface="Helvetica Neue" charset="0"/>
                <a:ea typeface="Helvetica Neue" charset="0"/>
                <a:cs typeface="Helvetica Neue" charset="0"/>
              </a:rPr>
              <a:t>Using dynamics to help identify mutation clusters (</a:t>
            </a:r>
            <a:r>
              <a:rPr lang="en-US" sz="1600" b="1" u="sng" dirty="0" err="1">
                <a:solidFill>
                  <a:srgbClr val="FF0000"/>
                </a:solidFill>
                <a:latin typeface="Helvetica Neue" charset="0"/>
                <a:ea typeface="Helvetica Neue" charset="0"/>
                <a:cs typeface="Helvetica Neue" charset="0"/>
              </a:rPr>
              <a:t>Hotcommics</a:t>
            </a:r>
            <a:r>
              <a:rPr lang="en-US" sz="1600" b="1" u="sng" dirty="0">
                <a:solidFill>
                  <a:schemeClr val="tx1">
                    <a:lumMod val="65000"/>
                    <a:lumOff val="35000"/>
                  </a:schemeClr>
                </a:solidFill>
                <a:latin typeface="Helvetica Neue" charset="0"/>
                <a:ea typeface="Helvetica Neue" charset="0"/>
                <a:cs typeface="Helvetica Neue" charset="0"/>
              </a:rPr>
              <a:t>)</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Find dynamic sub-communities &amp; determine aggregated mutational burden within these</a:t>
            </a:r>
          </a:p>
          <a:p>
            <a:pPr indent="-228600">
              <a:spcBef>
                <a:spcPts val="400"/>
              </a:spcBef>
              <a:buClr>
                <a:srgbClr val="FFFFFF"/>
              </a:buClr>
              <a:buFont typeface="Helvetica Neue"/>
              <a:buChar char="•"/>
            </a:pPr>
            <a:endParaRPr lang="en-US" sz="1600" b="1" u="sng" dirty="0">
              <a:solidFill>
                <a:schemeClr val="tx1">
                  <a:lumMod val="65000"/>
                  <a:lumOff val="35000"/>
                </a:schemeClr>
              </a:solidFill>
              <a:latin typeface="Helvetica Neue" charset="0"/>
              <a:ea typeface="Helvetica Neue" charset="0"/>
              <a:cs typeface="Helvetica Neue" charset="0"/>
            </a:endParaRPr>
          </a:p>
          <a:p>
            <a:pPr indent="-228600">
              <a:spcBef>
                <a:spcPts val="500"/>
              </a:spcBef>
              <a:buFont typeface="Merriweather Sans"/>
              <a:buChar char="•"/>
            </a:pPr>
            <a:endParaRPr lang="en-US" sz="1200" dirty="0">
              <a:solidFill>
                <a:schemeClr val="tx1">
                  <a:lumMod val="65000"/>
                  <a:lumOff val="35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endParaRPr lang="en-US" sz="1100" dirty="0">
              <a:solidFill>
                <a:schemeClr val="tx1">
                  <a:lumMod val="65000"/>
                  <a:lumOff val="35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65000"/>
                  <a:lumOff val="35000"/>
                </a:schemeClr>
              </a:solidFill>
              <a:latin typeface="Helvetica Neue" charset="0"/>
              <a:ea typeface="Helvetica Neue" charset="0"/>
              <a:cs typeface="Helvetica Neue" charset="0"/>
              <a:sym typeface="Helvetica Neue"/>
            </a:endParaRPr>
          </a:p>
        </p:txBody>
      </p:sp>
      <p:sp>
        <p:nvSpPr>
          <p:cNvPr id="6" name="Shape 301"/>
          <p:cNvSpPr txBox="1">
            <a:spLocks noGrp="1"/>
          </p:cNvSpPr>
          <p:nvPr>
            <p:ph sz="half" idx="2"/>
          </p:nvPr>
        </p:nvSpPr>
        <p:spPr>
          <a:xfrm>
            <a:off x="5589767" y="985119"/>
            <a:ext cx="2868432" cy="4062631"/>
          </a:xfrm>
          <a:prstGeom prst="rect">
            <a:avLst/>
          </a:prstGeom>
          <a:noFill/>
          <a:ln>
            <a:noFill/>
          </a:ln>
        </p:spPr>
        <p:txBody>
          <a:bodyPr vert="horz" wrap="square" lIns="92050" tIns="46025" rIns="92050" bIns="46025" numCol="1" anchor="t" anchorCtr="0" compatLnSpc="1">
            <a:prstTxWarp prst="textNoShape">
              <a:avLst/>
            </a:prstTxWarp>
            <a:noAutofit/>
          </a:bodyPr>
          <a:lstStyle/>
          <a:p>
            <a:pPr marL="174625" indent="-174625">
              <a:spcBef>
                <a:spcPts val="400"/>
              </a:spcBef>
              <a:buClr>
                <a:srgbClr val="FFFFFF"/>
              </a:buClr>
              <a:buFont typeface="Helvetica Neue"/>
              <a:buChar char="•"/>
            </a:pPr>
            <a:r>
              <a:rPr lang="en-US" sz="1600" b="1" u="sng" dirty="0">
                <a:solidFill>
                  <a:srgbClr val="FFC000"/>
                </a:solidFill>
                <a:latin typeface="Helvetica Neue" charset="0"/>
                <a:ea typeface="Helvetica Neue" charset="0"/>
                <a:cs typeface="Helvetica Neue" charset="0"/>
              </a:rPr>
              <a:t>RADAR</a:t>
            </a:r>
            <a:r>
              <a:rPr lang="en-US" sz="1600" b="1" u="sng" dirty="0">
                <a:solidFill>
                  <a:schemeClr val="tx1">
                    <a:lumMod val="65000"/>
                    <a:lumOff val="35000"/>
                  </a:schemeClr>
                </a:solidFill>
                <a:latin typeface="Helvetica Neue" charset="0"/>
                <a:ea typeface="Helvetica Neue" charset="0"/>
                <a:cs typeface="Helvetica Neue" charset="0"/>
              </a:rPr>
              <a:t> Prioritization for RBP sites</a:t>
            </a: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Prioritizes variants based on post-transcriptional regulome using ENCODE </a:t>
            </a:r>
            <a:r>
              <a:rPr lang="en-US" sz="1200" dirty="0" err="1">
                <a:solidFill>
                  <a:schemeClr val="tx1">
                    <a:lumMod val="65000"/>
                    <a:lumOff val="35000"/>
                  </a:schemeClr>
                </a:solidFill>
                <a:latin typeface="Helvetica Neue" charset="0"/>
                <a:ea typeface="Helvetica Neue" charset="0"/>
                <a:cs typeface="Helvetica Neue" charset="0"/>
              </a:rPr>
              <a:t>eCLIP</a:t>
            </a:r>
            <a:endParaRPr lang="en-US" sz="1200" dirty="0">
              <a:solidFill>
                <a:schemeClr val="tx1">
                  <a:lumMod val="65000"/>
                  <a:lumOff val="35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Incorporates new features related to RNA sec. </a:t>
            </a:r>
            <a:r>
              <a:rPr lang="en-US" sz="1200" dirty="0" err="1">
                <a:solidFill>
                  <a:schemeClr val="tx1">
                    <a:lumMod val="65000"/>
                    <a:lumOff val="35000"/>
                  </a:schemeClr>
                </a:solidFill>
                <a:latin typeface="Helvetica Neue" charset="0"/>
                <a:ea typeface="Helvetica Neue" charset="0"/>
                <a:cs typeface="Helvetica Neue" charset="0"/>
              </a:rPr>
              <a:t>struc</a:t>
            </a:r>
            <a:r>
              <a:rPr lang="en-US" sz="1200" dirty="0">
                <a:solidFill>
                  <a:schemeClr val="tx1">
                    <a:lumMod val="65000"/>
                    <a:lumOff val="35000"/>
                  </a:schemeClr>
                </a:solidFill>
                <a:latin typeface="Helvetica Neue" charset="0"/>
                <a:ea typeface="Helvetica Neue" charset="0"/>
                <a:cs typeface="Helvetica Neue" charset="0"/>
              </a:rPr>
              <a:t> &amp; tissue specific effects</a:t>
            </a:r>
          </a:p>
          <a:p>
            <a:pPr indent="-228600">
              <a:spcBef>
                <a:spcPts val="400"/>
              </a:spcBef>
              <a:buClr>
                <a:srgbClr val="FFFFFF"/>
              </a:buClr>
              <a:buFont typeface="Helvetica Neue"/>
              <a:buChar char="•"/>
            </a:pPr>
            <a:r>
              <a:rPr lang="en-US" sz="1600" b="1" u="sng" dirty="0" err="1">
                <a:solidFill>
                  <a:srgbClr val="FFC000"/>
                </a:solidFill>
                <a:latin typeface="Helvetica Neue" charset="0"/>
                <a:ea typeface="Helvetica Neue" charset="0"/>
                <a:cs typeface="Helvetica Neue" charset="0"/>
              </a:rPr>
              <a:t>uORF</a:t>
            </a:r>
            <a:r>
              <a:rPr lang="en-US" sz="1600" b="1" u="sng" dirty="0">
                <a:solidFill>
                  <a:schemeClr val="tx1">
                    <a:lumMod val="65000"/>
                    <a:lumOff val="35000"/>
                  </a:schemeClr>
                </a:solidFill>
                <a:latin typeface="Helvetica Neue" charset="0"/>
                <a:ea typeface="Helvetica Neue" charset="0"/>
                <a:cs typeface="Helvetica Neue" charset="0"/>
              </a:rPr>
              <a:t> Prioritization </a:t>
            </a: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Feature integration to find small subset of upstream mutations that potentially alter translation</a:t>
            </a:r>
            <a:endParaRPr lang="en-US" sz="1100" dirty="0">
              <a:solidFill>
                <a:schemeClr val="tx1">
                  <a:lumMod val="65000"/>
                  <a:lumOff val="35000"/>
                </a:schemeClr>
              </a:solidFill>
              <a:latin typeface="Helvetica Neue" charset="0"/>
              <a:ea typeface="Helvetica Neue" charset="0"/>
              <a:cs typeface="Helvetica Neue" charset="0"/>
              <a:sym typeface="Helvetica Neue"/>
            </a:endParaRPr>
          </a:p>
          <a:p>
            <a:pPr marL="174625" indent="-174625">
              <a:spcBef>
                <a:spcPts val="400"/>
              </a:spcBef>
              <a:buClr>
                <a:srgbClr val="FFFFFF"/>
              </a:buClr>
              <a:buFont typeface="Helvetica Neue"/>
              <a:buChar char="•"/>
            </a:pPr>
            <a:r>
              <a:rPr lang="en-US" sz="1600" b="1" u="sng" dirty="0">
                <a:solidFill>
                  <a:srgbClr val="FFC000"/>
                </a:solidFill>
                <a:latin typeface="Helvetica Neue" charset="0"/>
                <a:ea typeface="Helvetica Neue" charset="0"/>
                <a:cs typeface="Helvetica Neue" charset="0"/>
              </a:rPr>
              <a:t>GRAM</a:t>
            </a:r>
            <a:r>
              <a:rPr lang="en-US" sz="1600" b="1" u="sng" dirty="0">
                <a:solidFill>
                  <a:schemeClr val="tx1">
                    <a:lumMod val="65000"/>
                    <a:lumOff val="35000"/>
                  </a:schemeClr>
                </a:solidFill>
                <a:latin typeface="Helvetica Neue" charset="0"/>
                <a:ea typeface="Helvetica Neue" charset="0"/>
                <a:cs typeface="Helvetica Neue" charset="0"/>
              </a:rPr>
              <a:t> to assess the molecular effect of (promotor) mutations</a:t>
            </a: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Universal score + cell type specific score</a:t>
            </a:r>
          </a:p>
        </p:txBody>
      </p:sp>
    </p:spTree>
    <p:extLst>
      <p:ext uri="{BB962C8B-B14F-4D97-AF65-F5344CB8AC3E}">
        <p14:creationId xmlns:p14="http://schemas.microsoft.com/office/powerpoint/2010/main" val="340731327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45324" y="0"/>
            <a:ext cx="672331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000090"/>
                </a:solidFill>
                <a:effectLst/>
                <a:uLnTx/>
                <a:uFillTx/>
                <a:latin typeface="Arial"/>
                <a:cs typeface="Arial"/>
                <a:sym typeface="Arial"/>
              </a:rPr>
              <a:t>RNA Binding </a:t>
            </a:r>
            <a:r>
              <a:rPr kumimoji="0" lang="en-US" sz="3600" b="1" i="0" u="none" strike="noStrike" kern="0" cap="none" spc="0" normalizeH="0" baseline="0" noProof="0" dirty="0">
                <a:ln>
                  <a:noFill/>
                </a:ln>
                <a:solidFill>
                  <a:srgbClr val="000090"/>
                </a:solidFill>
                <a:effectLst/>
                <a:uLnTx/>
                <a:uFillTx/>
                <a:latin typeface="Arial"/>
                <a:cs typeface="Arial"/>
                <a:sym typeface="Arial"/>
              </a:rPr>
              <a:t>Proteins (RBPs)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247" y="2698571"/>
            <a:ext cx="3577021" cy="2036848"/>
          </a:xfrm>
          <a:prstGeom prst="rect">
            <a:avLst/>
          </a:prstGeom>
        </p:spPr>
      </p:pic>
      <p:sp>
        <p:nvSpPr>
          <p:cNvPr id="6" name="Shape 513"/>
          <p:cNvSpPr txBox="1"/>
          <p:nvPr/>
        </p:nvSpPr>
        <p:spPr>
          <a:xfrm>
            <a:off x="-50800" y="4882300"/>
            <a:ext cx="3200400" cy="312000"/>
          </a:xfrm>
          <a:prstGeom prst="rect">
            <a:avLst/>
          </a:prstGeom>
          <a:noFill/>
          <a:ln>
            <a:noFill/>
          </a:ln>
        </p:spPr>
        <p:txBody>
          <a:bodyPr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Zhang*, Liu* </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et al., </a:t>
            </a:r>
            <a:r>
              <a:rPr kumimoji="0" lang="en-US" sz="1100" b="0" i="1" u="none" strike="noStrike" kern="0" cap="none" spc="0" normalizeH="0" baseline="0" noProof="0" dirty="0">
                <a:ln>
                  <a:noFill/>
                </a:ln>
                <a:solidFill>
                  <a:srgbClr val="000000"/>
                </a:solidFill>
                <a:effectLst/>
                <a:uLnTx/>
                <a:uFillTx/>
                <a:latin typeface="Calibri"/>
                <a:ea typeface="Calibri"/>
                <a:cs typeface="Calibri"/>
                <a:sym typeface="Calibri"/>
              </a:rPr>
              <a:t>Genome Biology </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in review </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‘1</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8</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a:t>
            </a:r>
            <a:endPar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15" name="Group 14"/>
          <p:cNvGrpSpPr/>
          <p:nvPr/>
        </p:nvGrpSpPr>
        <p:grpSpPr>
          <a:xfrm>
            <a:off x="724989" y="2293230"/>
            <a:ext cx="3902280" cy="2681285"/>
            <a:chOff x="724989" y="2343434"/>
            <a:chExt cx="3902280" cy="2681285"/>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4623" r="63931"/>
            <a:stretch/>
          </p:blipFill>
          <p:spPr>
            <a:xfrm>
              <a:off x="3387738" y="2343434"/>
              <a:ext cx="1239531" cy="2615448"/>
            </a:xfrm>
            <a:prstGeom prst="rect">
              <a:avLst/>
            </a:prstGeom>
          </p:spPr>
        </p:pic>
        <p:pic>
          <p:nvPicPr>
            <p:cNvPr id="7" name="Picture 6" descr="../../Desktop/Screen%20Shot%202018-05-15%20at%204.12.02%20PM.png"/>
            <p:cNvPicPr/>
            <p:nvPr/>
          </p:nvPicPr>
          <p:blipFill rotWithShape="1">
            <a:blip r:embed="rId5" cstate="print">
              <a:extLst>
                <a:ext uri="{28A0092B-C50C-407E-A947-70E740481C1C}">
                  <a14:useLocalDpi xmlns:a14="http://schemas.microsoft.com/office/drawing/2010/main" val="0"/>
                </a:ext>
              </a:extLst>
            </a:blip>
            <a:srcRect r="57707"/>
            <a:stretch/>
          </p:blipFill>
          <p:spPr bwMode="auto">
            <a:xfrm>
              <a:off x="724989" y="2694109"/>
              <a:ext cx="1992903" cy="2330610"/>
            </a:xfrm>
            <a:prstGeom prst="rect">
              <a:avLst/>
            </a:prstGeom>
            <a:noFill/>
            <a:ln>
              <a:noFill/>
            </a:ln>
          </p:spPr>
        </p:pic>
        <p:sp>
          <p:nvSpPr>
            <p:cNvPr id="4" name="Rectangle 3"/>
            <p:cNvSpPr/>
            <p:nvPr/>
          </p:nvSpPr>
          <p:spPr>
            <a:xfrm>
              <a:off x="2365375" y="4279900"/>
              <a:ext cx="190500" cy="196849"/>
            </a:xfrm>
            <a:prstGeom prst="rect">
              <a:avLst/>
            </a:prstGeom>
            <a:solidFill>
              <a:srgbClr val="ADCFE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Freeform 8"/>
            <p:cNvSpPr/>
            <p:nvPr/>
          </p:nvSpPr>
          <p:spPr>
            <a:xfrm>
              <a:off x="2560983" y="2657061"/>
              <a:ext cx="983974" cy="2080591"/>
            </a:xfrm>
            <a:custGeom>
              <a:avLst/>
              <a:gdLst>
                <a:gd name="connsiteX0" fmla="*/ 3313 w 983974"/>
                <a:gd name="connsiteY0" fmla="*/ 1623391 h 2080591"/>
                <a:gd name="connsiteX1" fmla="*/ 983974 w 983974"/>
                <a:gd name="connsiteY1" fmla="*/ 0 h 2080591"/>
                <a:gd name="connsiteX2" fmla="*/ 983974 w 983974"/>
                <a:gd name="connsiteY2" fmla="*/ 2080591 h 2080591"/>
                <a:gd name="connsiteX3" fmla="*/ 0 w 983974"/>
                <a:gd name="connsiteY3" fmla="*/ 1812235 h 2080591"/>
                <a:gd name="connsiteX4" fmla="*/ 3313 w 983974"/>
                <a:gd name="connsiteY4" fmla="*/ 1623391 h 2080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74" h="2080591">
                  <a:moveTo>
                    <a:pt x="3313" y="1623391"/>
                  </a:moveTo>
                  <a:lnTo>
                    <a:pt x="983974" y="0"/>
                  </a:lnTo>
                  <a:lnTo>
                    <a:pt x="983974" y="2080591"/>
                  </a:lnTo>
                  <a:lnTo>
                    <a:pt x="0" y="1812235"/>
                  </a:lnTo>
                  <a:cubicBezTo>
                    <a:pt x="1104" y="1749287"/>
                    <a:pt x="2209" y="1686339"/>
                    <a:pt x="3313" y="1623391"/>
                  </a:cubicBezTo>
                  <a:close/>
                </a:path>
              </a:pathLst>
            </a:custGeom>
            <a:gradFill flip="none" rotWithShape="1">
              <a:gsLst>
                <a:gs pos="0">
                  <a:srgbClr val="ADCFE3"/>
                </a:gs>
                <a:gs pos="36000">
                  <a:srgbClr val="ADCFE3">
                    <a:alpha val="70000"/>
                  </a:srgbClr>
                </a:gs>
                <a:gs pos="64000">
                  <a:srgbClr val="ADCFE3">
                    <a:alpha val="35000"/>
                  </a:srgbClr>
                </a:gs>
                <a:gs pos="100000">
                  <a:srgbClr val="ADCFE3">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ectangle 9"/>
            <p:cNvSpPr/>
            <p:nvPr/>
          </p:nvSpPr>
          <p:spPr>
            <a:xfrm>
              <a:off x="2151056" y="4342504"/>
              <a:ext cx="190500" cy="13424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p:cNvSpPr/>
            <p:nvPr/>
          </p:nvSpPr>
          <p:spPr>
            <a:xfrm>
              <a:off x="1513197" y="2944009"/>
              <a:ext cx="190500" cy="1532739"/>
            </a:xfrm>
            <a:prstGeom prst="rect">
              <a:avLst/>
            </a:prstGeom>
            <a:pattFill prst="wdUpDiag">
              <a:fgClr>
                <a:schemeClr val="tx1"/>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11"/>
            <p:cNvSpPr/>
            <p:nvPr/>
          </p:nvSpPr>
          <p:spPr>
            <a:xfrm>
              <a:off x="1302464" y="3148405"/>
              <a:ext cx="190500" cy="1328342"/>
            </a:xfrm>
            <a:prstGeom prst="rect">
              <a:avLst/>
            </a:prstGeom>
            <a:pattFill prst="wdUpDiag">
              <a:fgClr>
                <a:schemeClr val="tx1"/>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angle 12"/>
            <p:cNvSpPr/>
            <p:nvPr/>
          </p:nvSpPr>
          <p:spPr>
            <a:xfrm>
              <a:off x="1730346" y="3410173"/>
              <a:ext cx="190500" cy="1066573"/>
            </a:xfrm>
            <a:prstGeom prst="rect">
              <a:avLst/>
            </a:prstGeom>
            <a:pattFill prst="wdUpDiag">
              <a:fgClr>
                <a:schemeClr val="tx1"/>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Rectangle 13"/>
            <p:cNvSpPr/>
            <p:nvPr/>
          </p:nvSpPr>
          <p:spPr>
            <a:xfrm>
              <a:off x="1941835" y="4431026"/>
              <a:ext cx="190500" cy="4571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16" name="Picture 3" descr="nrm.2017.130-f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8779" y="797228"/>
            <a:ext cx="2983692" cy="151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610152" y="2297241"/>
            <a:ext cx="3462807"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600" b="0" i="1" u="sng" strike="noStrike" kern="0" cap="none" spc="0" normalizeH="0" baseline="0" noProof="0" dirty="0">
                <a:ln>
                  <a:noFill/>
                </a:ln>
                <a:solidFill>
                  <a:srgbClr val="000000"/>
                </a:solidFill>
                <a:effectLst/>
                <a:uLnTx/>
                <a:uFillTx/>
                <a:latin typeface="Arial"/>
                <a:cs typeface="Arial"/>
                <a:sym typeface="Arial"/>
                <a:hlinkClick r:id="rId7" tooltip="Nature reviews. Molecular cell biology."/>
              </a:rPr>
              <a:t>Nat Rev Mol Cell Biol.</a:t>
            </a:r>
            <a:r>
              <a:rPr kumimoji="0" lang="sk-SK" sz="600" b="0" i="1" u="none" strike="noStrike" kern="0" cap="none" spc="0" normalizeH="0" baseline="0" noProof="0" dirty="0">
                <a:ln>
                  <a:noFill/>
                </a:ln>
                <a:solidFill>
                  <a:srgbClr val="000000"/>
                </a:solidFill>
                <a:effectLst/>
                <a:uLnTx/>
                <a:uFillTx/>
                <a:latin typeface="Arial"/>
                <a:cs typeface="Arial"/>
                <a:sym typeface="Arial"/>
              </a:rPr>
              <a:t> 2018 May;19(5):327-341. </a:t>
            </a:r>
            <a:r>
              <a:rPr kumimoji="0" lang="sk-SK" sz="600" b="0" i="1" u="none" strike="noStrike" kern="0" cap="none" spc="0" normalizeH="0" baseline="0" noProof="0" dirty="0" err="1">
                <a:ln>
                  <a:noFill/>
                </a:ln>
                <a:solidFill>
                  <a:srgbClr val="000000"/>
                </a:solidFill>
                <a:effectLst/>
                <a:uLnTx/>
                <a:uFillTx/>
                <a:latin typeface="Arial"/>
                <a:cs typeface="Arial"/>
                <a:sym typeface="Arial"/>
              </a:rPr>
              <a:t>doi</a:t>
            </a:r>
            <a:r>
              <a:rPr kumimoji="0" lang="sk-SK" sz="600" b="0" i="1" u="none" strike="noStrike" kern="0" cap="none" spc="0" normalizeH="0" baseline="0" noProof="0" dirty="0">
                <a:ln>
                  <a:noFill/>
                </a:ln>
                <a:solidFill>
                  <a:srgbClr val="000000"/>
                </a:solidFill>
                <a:effectLst/>
                <a:uLnTx/>
                <a:uFillTx/>
                <a:latin typeface="Arial"/>
                <a:cs typeface="Arial"/>
                <a:sym typeface="Arial"/>
              </a:rPr>
              <a:t>: 10.1038/nrm.2017.130. </a:t>
            </a:r>
            <a:r>
              <a:rPr kumimoji="0" lang="sk-SK" sz="600" b="0" i="1" u="none" strike="noStrike" kern="0" cap="none" spc="0" normalizeH="0" baseline="0" noProof="0" dirty="0" err="1">
                <a:ln>
                  <a:noFill/>
                </a:ln>
                <a:solidFill>
                  <a:srgbClr val="000000"/>
                </a:solidFill>
                <a:effectLst/>
                <a:uLnTx/>
                <a:uFillTx/>
                <a:latin typeface="Arial"/>
                <a:cs typeface="Arial"/>
                <a:sym typeface="Arial"/>
              </a:rPr>
              <a:t>Epub</a:t>
            </a:r>
            <a:r>
              <a:rPr kumimoji="0" lang="sk-SK" sz="600" b="0" i="1" u="none" strike="noStrike" kern="0" cap="none" spc="0" normalizeH="0" baseline="0" noProof="0" dirty="0">
                <a:ln>
                  <a:noFill/>
                </a:ln>
                <a:solidFill>
                  <a:srgbClr val="000000"/>
                </a:solidFill>
                <a:effectLst/>
                <a:uLnTx/>
                <a:uFillTx/>
                <a:latin typeface="Arial"/>
                <a:cs typeface="Arial"/>
                <a:sym typeface="Arial"/>
              </a:rPr>
              <a:t> 2018 </a:t>
            </a:r>
            <a:r>
              <a:rPr kumimoji="0" lang="sk-SK" sz="600" b="0" i="1" u="none" strike="noStrike" kern="0" cap="none" spc="0" normalizeH="0" baseline="0" noProof="0" dirty="0" err="1">
                <a:ln>
                  <a:noFill/>
                </a:ln>
                <a:solidFill>
                  <a:srgbClr val="000000"/>
                </a:solidFill>
                <a:effectLst/>
                <a:uLnTx/>
                <a:uFillTx/>
                <a:latin typeface="Arial"/>
                <a:cs typeface="Arial"/>
                <a:sym typeface="Arial"/>
              </a:rPr>
              <a:t>Jan</a:t>
            </a:r>
            <a:r>
              <a:rPr kumimoji="0" lang="sk-SK" sz="600" b="0" i="1" u="none" strike="noStrike" kern="0" cap="none" spc="0" normalizeH="0" baseline="0" noProof="0" dirty="0">
                <a:ln>
                  <a:noFill/>
                </a:ln>
                <a:solidFill>
                  <a:srgbClr val="000000"/>
                </a:solidFill>
                <a:effectLst/>
                <a:uLnTx/>
                <a:uFillTx/>
                <a:latin typeface="Arial"/>
                <a:cs typeface="Arial"/>
                <a:sym typeface="Arial"/>
              </a:rPr>
              <a:t> 17.</a:t>
            </a:r>
            <a:endParaRPr kumimoji="0" lang="en-US" sz="600" b="0" i="1"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p:cNvSpPr txBox="1"/>
          <p:nvPr/>
        </p:nvSpPr>
        <p:spPr>
          <a:xfrm>
            <a:off x="4899714" y="802247"/>
            <a:ext cx="3941719" cy="167738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1" i="0" u="none" strike="noStrike" kern="0" cap="none" spc="0" normalizeH="0" baseline="0" noProof="0" dirty="0">
                <a:ln>
                  <a:noFill/>
                </a:ln>
                <a:solidFill>
                  <a:srgbClr val="C00000"/>
                </a:solidFill>
                <a:effectLst/>
                <a:uLnTx/>
                <a:uFillTx/>
                <a:latin typeface="Arial"/>
                <a:cs typeface="Arial"/>
                <a:sym typeface="Arial"/>
              </a:rPr>
              <a:t>Before ENCODE3: &gt;150 expt</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br>
              <a:rPr kumimoji="0" lang="en-US" sz="1400" b="0" i="0" u="none" strike="noStrike" kern="0" cap="none" spc="0" normalizeH="0" baseline="0" noProof="0" dirty="0">
                <a:ln>
                  <a:noFill/>
                </a:ln>
                <a:solidFill>
                  <a:srgbClr val="000000"/>
                </a:solidFill>
                <a:effectLst/>
                <a:uLnTx/>
                <a:uFillTx/>
                <a:latin typeface="Arial"/>
                <a:cs typeface="Arial"/>
                <a:sym typeface="Arial"/>
              </a:rPr>
            </a:br>
            <a:r>
              <a:rPr kumimoji="0" lang="en-US" sz="1400" b="0" i="0" u="none" strike="noStrike" kern="0" cap="none" spc="0" normalizeH="0" baseline="0" noProof="0" dirty="0">
                <a:ln>
                  <a:noFill/>
                </a:ln>
                <a:solidFill>
                  <a:srgbClr val="000000"/>
                </a:solidFill>
                <a:effectLst/>
                <a:uLnTx/>
                <a:uFillTx/>
                <a:latin typeface="Arial"/>
                <a:cs typeface="Arial"/>
                <a:sym typeface="Arial"/>
              </a:rPr>
              <a:t>in many different cell types </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400" b="1" i="0" u="none" strike="noStrike" kern="0" cap="none" spc="0" normalizeH="0" baseline="0" noProof="0" dirty="0">
                <a:ln>
                  <a:noFill/>
                </a:ln>
                <a:solidFill>
                  <a:srgbClr val="C00000"/>
                </a:solidFill>
                <a:effectLst/>
                <a:uLnTx/>
                <a:uFillTx/>
                <a:latin typeface="Arial"/>
                <a:cs typeface="Arial"/>
                <a:sym typeface="Arial"/>
              </a:rPr>
              <a:t>ENCODE3 did ~350 focused </a:t>
            </a:r>
            <a:r>
              <a:rPr kumimoji="0" lang="en-US" sz="1400" b="1" i="0" u="none" strike="noStrike" kern="0" cap="none" spc="0" normalizeH="0" baseline="0" noProof="0" dirty="0" err="1">
                <a:ln>
                  <a:noFill/>
                </a:ln>
                <a:solidFill>
                  <a:srgbClr val="C00000"/>
                </a:solidFill>
                <a:effectLst/>
                <a:uLnTx/>
                <a:uFillTx/>
                <a:latin typeface="Arial"/>
                <a:cs typeface="Arial"/>
                <a:sym typeface="Arial"/>
              </a:rPr>
              <a:t>eCLIP</a:t>
            </a:r>
            <a:r>
              <a:rPr kumimoji="0" lang="en-US" sz="1400" b="1" i="0" u="none" strike="noStrike" kern="0" cap="none" spc="0" normalizeH="0" baseline="0" noProof="0" dirty="0">
                <a:ln>
                  <a:noFill/>
                </a:ln>
                <a:solidFill>
                  <a:srgbClr val="C00000"/>
                </a:solidFill>
                <a:effectLst/>
                <a:uLnTx/>
                <a:uFillTx/>
                <a:latin typeface="Arial"/>
                <a:cs typeface="Arial"/>
                <a:sym typeface="Arial"/>
              </a:rPr>
              <a:t> expt. </a:t>
            </a:r>
            <a:r>
              <a:rPr kumimoji="0" lang="en-US" sz="1400" b="0" i="0" u="none" strike="noStrike" kern="0" cap="none" spc="0" normalizeH="0" baseline="0" noProof="0" dirty="0">
                <a:ln>
                  <a:noFill/>
                </a:ln>
                <a:solidFill>
                  <a:srgbClr val="000000"/>
                </a:solidFill>
                <a:effectLst/>
                <a:uLnTx/>
                <a:uFillTx/>
                <a:latin typeface="Arial"/>
                <a:cs typeface="Arial"/>
                <a:sym typeface="Arial"/>
              </a:rPr>
              <a:t>for &gt;110 RBPs on HepG2 &amp; K562</a:t>
            </a:r>
            <a:br>
              <a:rPr kumimoji="0" lang="en-US" sz="1400" b="0" i="0" u="none" strike="noStrike" kern="0" cap="none" spc="0" normalizeH="0" baseline="0" noProof="0" dirty="0">
                <a:ln>
                  <a:noFill/>
                </a:ln>
                <a:solidFill>
                  <a:srgbClr val="000000"/>
                </a:solidFill>
                <a:effectLst/>
                <a:uLnTx/>
                <a:uFillTx/>
                <a:latin typeface="Arial"/>
                <a:cs typeface="Arial"/>
                <a:sym typeface="Arial"/>
              </a:rPr>
            </a:br>
            <a:r>
              <a:rPr kumimoji="0" lang="en-US" sz="1100" b="0" i="0" u="none" strike="noStrike" kern="0" cap="none" spc="0" normalizeH="0" baseline="0" noProof="0" dirty="0">
                <a:ln>
                  <a:noFill/>
                </a:ln>
                <a:solidFill>
                  <a:srgbClr val="000000"/>
                </a:solidFill>
                <a:effectLst/>
                <a:uLnTx/>
                <a:uFillTx/>
                <a:latin typeface="Arial"/>
                <a:cs typeface="Arial"/>
                <a:sym typeface="Arial"/>
              </a:rPr>
              <a:t>(Van </a:t>
            </a:r>
            <a:r>
              <a:rPr kumimoji="0" lang="en-US" sz="1100" b="0" i="0" u="none" strike="noStrike" kern="0" cap="none" spc="0" normalizeH="0" baseline="0" noProof="0" dirty="0" err="1">
                <a:ln>
                  <a:noFill/>
                </a:ln>
                <a:solidFill>
                  <a:srgbClr val="000000"/>
                </a:solidFill>
                <a:effectLst/>
                <a:uLnTx/>
                <a:uFillTx/>
                <a:latin typeface="Arial"/>
                <a:cs typeface="Arial"/>
                <a:sym typeface="Arial"/>
              </a:rPr>
              <a:t>Nostrand</a:t>
            </a:r>
            <a:r>
              <a:rPr kumimoji="0" lang="en-US" sz="1100" b="0" i="0" u="none" strike="noStrike" kern="0" cap="none" spc="0" normalizeH="0" baseline="0" noProof="0" dirty="0">
                <a:ln>
                  <a:noFill/>
                </a:ln>
                <a:solidFill>
                  <a:srgbClr val="000000"/>
                </a:solidFill>
                <a:effectLst/>
                <a:uLnTx/>
                <a:uFillTx/>
                <a:latin typeface="Arial"/>
                <a:cs typeface="Arial"/>
                <a:sym typeface="Arial"/>
              </a:rPr>
              <a:t>...Yeo. Nat. Meth. '16; </a:t>
            </a:r>
            <a:br>
              <a:rPr kumimoji="0" lang="en-US" sz="1100" b="0" i="0" u="none" strike="noStrike" kern="0" cap="none" spc="0" normalizeH="0" baseline="0" noProof="0" dirty="0">
                <a:ln>
                  <a:noFill/>
                </a:ln>
                <a:solidFill>
                  <a:srgbClr val="000000"/>
                </a:solidFill>
                <a:effectLst/>
                <a:uLnTx/>
                <a:uFillTx/>
                <a:latin typeface="Arial"/>
                <a:cs typeface="Arial"/>
                <a:sym typeface="Arial"/>
              </a:rPr>
            </a:br>
            <a:r>
              <a:rPr kumimoji="0" lang="en-US" sz="1100" b="0" i="0" u="none" strike="noStrike" kern="0" cap="none" spc="0" normalizeH="0" baseline="0" noProof="0" dirty="0">
                <a:ln>
                  <a:noFill/>
                </a:ln>
                <a:solidFill>
                  <a:srgbClr val="000000"/>
                </a:solidFill>
                <a:effectLst/>
                <a:uLnTx/>
                <a:uFillTx/>
                <a:latin typeface="Arial"/>
                <a:cs typeface="Arial"/>
                <a:sym typeface="Arial"/>
              </a:rPr>
              <a:t>Van </a:t>
            </a:r>
            <a:r>
              <a:rPr kumimoji="0" lang="en-US" sz="1100" b="0" i="0" u="none" strike="noStrike" kern="0" cap="none" spc="0" normalizeH="0" baseline="0" noProof="0" dirty="0" err="1">
                <a:ln>
                  <a:noFill/>
                </a:ln>
                <a:solidFill>
                  <a:srgbClr val="000000"/>
                </a:solidFill>
                <a:effectLst/>
                <a:uLnTx/>
                <a:uFillTx/>
                <a:latin typeface="Arial"/>
                <a:cs typeface="Arial"/>
                <a:sym typeface="Arial"/>
              </a:rPr>
              <a:t>Nostrand</a:t>
            </a:r>
            <a:r>
              <a:rPr kumimoji="0" lang="en-US" sz="1100" b="0" i="0" u="none" strike="noStrike" kern="0" cap="none" spc="0" normalizeH="0" baseline="0" noProof="0" dirty="0">
                <a:ln>
                  <a:noFill/>
                </a:ln>
                <a:solidFill>
                  <a:srgbClr val="000000"/>
                </a:solidFill>
                <a:effectLst/>
                <a:uLnTx/>
                <a:uFillTx/>
                <a:latin typeface="Arial"/>
                <a:cs typeface="Arial"/>
                <a:sym typeface="Arial"/>
              </a:rPr>
              <a:t>...</a:t>
            </a:r>
            <a:r>
              <a:rPr kumimoji="0" lang="en-US" sz="1100" b="0" i="0" u="none" strike="noStrike" kern="0" cap="none" spc="0" normalizeH="0" baseline="0" noProof="0" dirty="0" err="1">
                <a:ln>
                  <a:noFill/>
                </a:ln>
                <a:solidFill>
                  <a:srgbClr val="000000"/>
                </a:solidFill>
                <a:effectLst/>
                <a:uLnTx/>
                <a:uFillTx/>
                <a:latin typeface="Arial"/>
                <a:cs typeface="Arial"/>
                <a:sym typeface="Arial"/>
              </a:rPr>
              <a:t>Graveley</a:t>
            </a:r>
            <a:r>
              <a:rPr kumimoji="0" lang="en-US" sz="1100" b="0" i="0" u="none" strike="noStrike" kern="0" cap="none" spc="0" normalizeH="0" baseline="0" noProof="0" dirty="0">
                <a:ln>
                  <a:noFill/>
                </a:ln>
                <a:solidFill>
                  <a:srgbClr val="000000"/>
                </a:solidFill>
                <a:effectLst/>
                <a:uLnTx/>
                <a:uFillTx/>
                <a:latin typeface="Arial"/>
                <a:cs typeface="Arial"/>
                <a:sym typeface="Arial"/>
              </a:rPr>
              <a:t>, Yeo </a:t>
            </a:r>
            <a:br>
              <a:rPr kumimoji="0" lang="en-US" sz="1100" b="0" i="0" u="none" strike="noStrike" kern="0" cap="none" spc="0" normalizeH="0" baseline="0" noProof="0" dirty="0">
                <a:ln>
                  <a:noFill/>
                </a:ln>
                <a:solidFill>
                  <a:srgbClr val="000000"/>
                </a:solidFill>
                <a:effectLst/>
                <a:uLnTx/>
                <a:uFillTx/>
                <a:latin typeface="Arial"/>
                <a:cs typeface="Arial"/>
                <a:sym typeface="Arial"/>
              </a:rPr>
            </a:br>
            <a:r>
              <a:rPr kumimoji="0" lang="en-US" sz="1100" b="0" i="0" u="none" strike="noStrike" kern="0" cap="none" spc="0" normalizeH="0" baseline="0" noProof="0" dirty="0">
                <a:ln>
                  <a:noFill/>
                </a:ln>
                <a:solidFill>
                  <a:srgbClr val="000000"/>
                </a:solidFill>
                <a:effectLst/>
                <a:uLnTx/>
                <a:uFillTx/>
                <a:latin typeface="Arial"/>
                <a:cs typeface="Arial"/>
                <a:sym typeface="Arial"/>
              </a:rPr>
              <a:t>(submitted in relation to ENCODE3))</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080806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498" y="261886"/>
            <a:ext cx="7440211" cy="4697722"/>
          </a:xfrm>
          <a:prstGeom prst="rect">
            <a:avLst/>
          </a:prstGeom>
        </p:spPr>
      </p:pic>
      <p:sp>
        <p:nvSpPr>
          <p:cNvPr id="5" name="Shape 513"/>
          <p:cNvSpPr txBox="1"/>
          <p:nvPr/>
        </p:nvSpPr>
        <p:spPr>
          <a:xfrm>
            <a:off x="-50800" y="4882300"/>
            <a:ext cx="3200400" cy="312000"/>
          </a:xfrm>
          <a:prstGeom prst="rect">
            <a:avLst/>
          </a:prstGeom>
          <a:noFill/>
          <a:ln>
            <a:noFill/>
          </a:ln>
        </p:spPr>
        <p:txBody>
          <a:bodyPr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Zhang*, Liu* </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et al., </a:t>
            </a:r>
            <a:r>
              <a:rPr kumimoji="0" lang="en-US" sz="1100" b="0" i="1" u="none" strike="noStrike" kern="0" cap="none" spc="0" normalizeH="0" baseline="0" noProof="0" dirty="0">
                <a:ln>
                  <a:noFill/>
                </a:ln>
                <a:solidFill>
                  <a:srgbClr val="000000"/>
                </a:solidFill>
                <a:effectLst/>
                <a:uLnTx/>
                <a:uFillTx/>
                <a:latin typeface="Calibri"/>
                <a:ea typeface="Calibri"/>
                <a:cs typeface="Calibri"/>
                <a:sym typeface="Calibri"/>
              </a:rPr>
              <a:t>Genome Biology </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in review </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‘1</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8</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a:t>
            </a:r>
            <a:endPar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 name="TextBox 5"/>
          <p:cNvSpPr txBox="1"/>
          <p:nvPr/>
        </p:nvSpPr>
        <p:spPr>
          <a:xfrm>
            <a:off x="2760650" y="-30139"/>
            <a:ext cx="4292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22228B"/>
                </a:solidFill>
                <a:effectLst/>
                <a:uLnTx/>
                <a:uFillTx/>
                <a:latin typeface="Arial"/>
                <a:cs typeface="Arial"/>
                <a:sym typeface="Arial"/>
              </a:rPr>
              <a:t>Schematic of RADAR Scoring</a:t>
            </a:r>
          </a:p>
        </p:txBody>
      </p:sp>
    </p:spTree>
    <p:extLst>
      <p:ext uri="{BB962C8B-B14F-4D97-AF65-F5344CB8AC3E}">
        <p14:creationId xmlns:p14="http://schemas.microsoft.com/office/powerpoint/2010/main" val="15860118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75498" y="261886"/>
            <a:ext cx="7440211" cy="4697722"/>
          </a:xfrm>
          <a:prstGeom prst="rect">
            <a:avLst/>
          </a:prstGeom>
        </p:spPr>
      </p:pic>
      <p:sp>
        <p:nvSpPr>
          <p:cNvPr id="5" name="Shape 513"/>
          <p:cNvSpPr txBox="1"/>
          <p:nvPr/>
        </p:nvSpPr>
        <p:spPr>
          <a:xfrm>
            <a:off x="-50800" y="4882300"/>
            <a:ext cx="3200400" cy="312000"/>
          </a:xfrm>
          <a:prstGeom prst="rect">
            <a:avLst/>
          </a:prstGeom>
          <a:noFill/>
          <a:ln>
            <a:noFill/>
          </a:ln>
        </p:spPr>
        <p:txBody>
          <a:bodyPr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Zhang*, Liu* </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et al., </a:t>
            </a:r>
            <a:r>
              <a:rPr kumimoji="0" lang="en-US" sz="1100" b="0" i="1" u="none" strike="noStrike" kern="0" cap="none" spc="0" normalizeH="0" baseline="0" noProof="0" dirty="0">
                <a:ln>
                  <a:noFill/>
                </a:ln>
                <a:solidFill>
                  <a:srgbClr val="000000"/>
                </a:solidFill>
                <a:effectLst/>
                <a:uLnTx/>
                <a:uFillTx/>
                <a:latin typeface="Calibri"/>
                <a:ea typeface="Calibri"/>
                <a:cs typeface="Calibri"/>
                <a:sym typeface="Calibri"/>
              </a:rPr>
              <a:t>Genome Biology </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in review </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‘1</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8</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a:t>
            </a:r>
            <a:endPar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 name="Frame 3"/>
          <p:cNvSpPr/>
          <p:nvPr/>
        </p:nvSpPr>
        <p:spPr>
          <a:xfrm>
            <a:off x="4089400" y="127000"/>
            <a:ext cx="939800" cy="1219200"/>
          </a:xfrm>
          <a:prstGeom prst="fram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Frame 6"/>
          <p:cNvSpPr/>
          <p:nvPr/>
        </p:nvSpPr>
        <p:spPr>
          <a:xfrm>
            <a:off x="5851107" y="1714500"/>
            <a:ext cx="2010193" cy="952500"/>
          </a:xfrm>
          <a:prstGeom prst="fram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8" name="Frame 7"/>
          <p:cNvSpPr/>
          <p:nvPr/>
        </p:nvSpPr>
        <p:spPr>
          <a:xfrm>
            <a:off x="1072748" y="126999"/>
            <a:ext cx="3016651" cy="1719053"/>
          </a:xfrm>
          <a:prstGeom prst="frame">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30839360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258" r="3942" b="66676"/>
          <a:stretch/>
        </p:blipFill>
        <p:spPr>
          <a:xfrm>
            <a:off x="373733" y="3049503"/>
            <a:ext cx="8423426" cy="1928897"/>
          </a:xfrm>
          <a:prstGeom prst="rect">
            <a:avLst/>
          </a:prstGeom>
        </p:spPr>
      </p:pic>
      <p:pic>
        <p:nvPicPr>
          <p:cNvPr id="9" name="image8.png"/>
          <p:cNvPicPr/>
          <p:nvPr/>
        </p:nvPicPr>
        <p:blipFill>
          <a:blip r:embed="rId3"/>
          <a:srcRect/>
          <a:stretch>
            <a:fillRect/>
          </a:stretch>
        </p:blipFill>
        <p:spPr>
          <a:xfrm>
            <a:off x="5249878" y="489511"/>
            <a:ext cx="3308349" cy="2495046"/>
          </a:xfrm>
          <a:prstGeom prst="rect">
            <a:avLst/>
          </a:prstGeom>
          <a:ln/>
        </p:spPr>
      </p:pic>
      <p:sp>
        <p:nvSpPr>
          <p:cNvPr id="10" name="TextBox 9"/>
          <p:cNvSpPr txBox="1"/>
          <p:nvPr/>
        </p:nvSpPr>
        <p:spPr>
          <a:xfrm>
            <a:off x="58210" y="80681"/>
            <a:ext cx="49503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22228B"/>
                </a:solidFill>
                <a:effectLst/>
                <a:uLnTx/>
                <a:uFillTx/>
                <a:latin typeface="Arial"/>
                <a:cs typeface="Arial"/>
                <a:sym typeface="Arial"/>
              </a:rPr>
              <a:t>High </a:t>
            </a:r>
            <a:r>
              <a:rPr kumimoji="0" lang="en-US" sz="1600" b="1" i="0" u="none" strike="noStrike" kern="0" cap="none" spc="0" normalizeH="0" baseline="0" noProof="0" dirty="0" err="1">
                <a:ln>
                  <a:noFill/>
                </a:ln>
                <a:solidFill>
                  <a:srgbClr val="22228B"/>
                </a:solidFill>
                <a:effectLst/>
                <a:uLnTx/>
                <a:uFillTx/>
                <a:latin typeface="Arial"/>
                <a:cs typeface="Arial"/>
                <a:sym typeface="Arial"/>
              </a:rPr>
              <a:t>Phastcon</a:t>
            </a:r>
            <a:r>
              <a:rPr kumimoji="0" lang="en-US" sz="1600" b="1" i="0" u="none" strike="noStrike" kern="0" cap="none" spc="0" normalizeH="0" baseline="0" noProof="0" dirty="0">
                <a:ln>
                  <a:noFill/>
                </a:ln>
                <a:solidFill>
                  <a:srgbClr val="22228B"/>
                </a:solidFill>
                <a:effectLst/>
                <a:uLnTx/>
                <a:uFillTx/>
                <a:latin typeface="Arial"/>
                <a:cs typeface="Arial"/>
                <a:sym typeface="Arial"/>
              </a:rPr>
              <a:t> in RBP-overlapped annotations</a:t>
            </a:r>
          </a:p>
        </p:txBody>
      </p:sp>
      <p:sp>
        <p:nvSpPr>
          <p:cNvPr id="11" name="TextBox 10"/>
          <p:cNvSpPr txBox="1"/>
          <p:nvPr/>
        </p:nvSpPr>
        <p:spPr>
          <a:xfrm>
            <a:off x="4851400" y="86011"/>
            <a:ext cx="42926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22228B"/>
                </a:solidFill>
                <a:effectLst/>
                <a:uLnTx/>
                <a:uFillTx/>
                <a:latin typeface="Arial"/>
                <a:cs typeface="Arial"/>
                <a:sym typeface="Arial"/>
              </a:rPr>
              <a:t>RNA Structure Cons. from </a:t>
            </a:r>
            <a:r>
              <a:rPr kumimoji="0" lang="en-US" sz="1600" b="1" i="0" u="none" strike="noStrike" kern="0" cap="none" spc="0" normalizeH="0" baseline="0" noProof="0" dirty="0" err="1">
                <a:ln>
                  <a:noFill/>
                </a:ln>
                <a:solidFill>
                  <a:srgbClr val="22228B"/>
                </a:solidFill>
                <a:effectLst/>
                <a:uLnTx/>
                <a:uFillTx/>
                <a:latin typeface="Arial"/>
                <a:cs typeface="Arial"/>
                <a:sym typeface="Arial"/>
              </a:rPr>
              <a:t>Evofold</a:t>
            </a:r>
            <a:endParaRPr kumimoji="0" lang="en-US" sz="1600" b="1" i="0" u="none" strike="noStrike" kern="0" cap="none" spc="0" normalizeH="0" baseline="0" noProof="0" dirty="0">
              <a:ln>
                <a:noFill/>
              </a:ln>
              <a:solidFill>
                <a:srgbClr val="22228B"/>
              </a:solidFill>
              <a:effectLst/>
              <a:uLnTx/>
              <a:uFillTx/>
              <a:latin typeface="Arial"/>
              <a:cs typeface="Arial"/>
              <a:sym typeface="Arial"/>
            </a:endParaRPr>
          </a:p>
        </p:txBody>
      </p:sp>
      <p:sp>
        <p:nvSpPr>
          <p:cNvPr id="12" name="TextBox 11"/>
          <p:cNvSpPr txBox="1"/>
          <p:nvPr/>
        </p:nvSpPr>
        <p:spPr>
          <a:xfrm>
            <a:off x="2630707" y="2932680"/>
            <a:ext cx="42926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22228B"/>
                </a:solidFill>
                <a:effectLst/>
                <a:uLnTx/>
                <a:uFillTx/>
                <a:latin typeface="Arial"/>
                <a:cs typeface="Arial"/>
                <a:sym typeface="Arial"/>
              </a:rPr>
              <a:t>Enriched rare DAF in </a:t>
            </a:r>
            <a:r>
              <a:rPr kumimoji="0" lang="en-US" sz="1800" b="1" i="0" u="none" strike="noStrike" kern="0" cap="none" spc="0" normalizeH="0" baseline="0" noProof="0" dirty="0" err="1">
                <a:ln>
                  <a:noFill/>
                </a:ln>
                <a:solidFill>
                  <a:srgbClr val="22228B"/>
                </a:solidFill>
                <a:effectLst/>
                <a:uLnTx/>
                <a:uFillTx/>
                <a:latin typeface="Arial"/>
                <a:cs typeface="Arial"/>
                <a:sym typeface="Arial"/>
              </a:rPr>
              <a:t>eCLIP</a:t>
            </a:r>
            <a:r>
              <a:rPr kumimoji="0" lang="en-US" sz="1800" b="1" i="0" u="none" strike="noStrike" kern="0" cap="none" spc="0" normalizeH="0" baseline="0" noProof="0" dirty="0">
                <a:ln>
                  <a:noFill/>
                </a:ln>
                <a:solidFill>
                  <a:srgbClr val="22228B"/>
                </a:solidFill>
                <a:effectLst/>
                <a:uLnTx/>
                <a:uFillTx/>
                <a:latin typeface="Arial"/>
                <a:cs typeface="Arial"/>
                <a:sym typeface="Arial"/>
              </a:rPr>
              <a:t> peaks</a:t>
            </a:r>
          </a:p>
        </p:txBody>
      </p:sp>
      <p:sp>
        <p:nvSpPr>
          <p:cNvPr id="8" name="Shape 513"/>
          <p:cNvSpPr txBox="1"/>
          <p:nvPr/>
        </p:nvSpPr>
        <p:spPr>
          <a:xfrm>
            <a:off x="-50800" y="4882300"/>
            <a:ext cx="3200400" cy="312000"/>
          </a:xfrm>
          <a:prstGeom prst="rect">
            <a:avLst/>
          </a:prstGeom>
          <a:noFill/>
          <a:ln>
            <a:noFill/>
          </a:ln>
        </p:spPr>
        <p:txBody>
          <a:bodyPr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Zhang*, Liu* </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et al., </a:t>
            </a:r>
            <a:r>
              <a:rPr kumimoji="0" lang="en-US" sz="1100" b="0" i="1" u="none" strike="noStrike" kern="0" cap="none" spc="0" normalizeH="0" baseline="0" noProof="0" dirty="0">
                <a:ln>
                  <a:noFill/>
                </a:ln>
                <a:solidFill>
                  <a:srgbClr val="000000"/>
                </a:solidFill>
                <a:effectLst/>
                <a:uLnTx/>
                <a:uFillTx/>
                <a:latin typeface="Calibri"/>
                <a:ea typeface="Calibri"/>
                <a:cs typeface="Calibri"/>
                <a:sym typeface="Calibri"/>
              </a:rPr>
              <a:t>Genome Biology </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in review </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‘1</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8</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a:t>
            </a:r>
            <a:endPar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1939"/>
          <a:stretch/>
        </p:blipFill>
        <p:spPr>
          <a:xfrm>
            <a:off x="1157974" y="465858"/>
            <a:ext cx="2619171" cy="2466822"/>
          </a:xfrm>
          <a:prstGeom prst="rect">
            <a:avLst/>
          </a:prstGeom>
        </p:spPr>
      </p:pic>
      <p:sp>
        <p:nvSpPr>
          <p:cNvPr id="2" name="TextBox 1"/>
          <p:cNvSpPr txBox="1"/>
          <p:nvPr/>
        </p:nvSpPr>
        <p:spPr>
          <a:xfrm rot="16200000">
            <a:off x="-270835" y="3638803"/>
            <a:ext cx="98135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Rare DAF</a:t>
            </a:r>
          </a:p>
        </p:txBody>
      </p:sp>
      <p:sp>
        <p:nvSpPr>
          <p:cNvPr id="4" name="TextBox 3"/>
          <p:cNvSpPr txBox="1"/>
          <p:nvPr/>
        </p:nvSpPr>
        <p:spPr>
          <a:xfrm>
            <a:off x="4354642" y="4866501"/>
            <a:ext cx="50045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RBP</a:t>
            </a:r>
          </a:p>
        </p:txBody>
      </p:sp>
      <p:sp>
        <p:nvSpPr>
          <p:cNvPr id="13" name="TextBox 12"/>
          <p:cNvSpPr txBox="1"/>
          <p:nvPr/>
        </p:nvSpPr>
        <p:spPr>
          <a:xfrm>
            <a:off x="2467559" y="2739251"/>
            <a:ext cx="824265" cy="276999"/>
          </a:xfrm>
          <a:prstGeom prst="rect">
            <a:avLst/>
          </a:prstGeom>
          <a:solidFill>
            <a:schemeClr val="lt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Phastcon</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313636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6.png"/>
          <p:cNvPicPr/>
          <p:nvPr/>
        </p:nvPicPr>
        <p:blipFill>
          <a:blip r:embed="rId3" cstate="print">
            <a:extLst>
              <a:ext uri="{28A0092B-C50C-407E-A947-70E740481C1C}">
                <a14:useLocalDpi xmlns:a14="http://schemas.microsoft.com/office/drawing/2010/main" val="0"/>
              </a:ext>
            </a:extLst>
          </a:blip>
          <a:srcRect/>
          <a:stretch>
            <a:fillRect/>
          </a:stretch>
        </p:blipFill>
        <p:spPr>
          <a:xfrm>
            <a:off x="225183" y="892834"/>
            <a:ext cx="5114500" cy="2281290"/>
          </a:xfrm>
          <a:prstGeom prst="rect">
            <a:avLst/>
          </a:prstGeom>
          <a:ln/>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68056"/>
          <a:stretch/>
        </p:blipFill>
        <p:spPr>
          <a:xfrm>
            <a:off x="918042" y="3571539"/>
            <a:ext cx="7378924" cy="1486934"/>
          </a:xfrm>
          <a:prstGeom prst="rect">
            <a:avLst/>
          </a:prstGeom>
        </p:spPr>
      </p:pic>
      <p:sp>
        <p:nvSpPr>
          <p:cNvPr id="4" name="TextBox 3"/>
          <p:cNvSpPr txBox="1"/>
          <p:nvPr/>
        </p:nvSpPr>
        <p:spPr>
          <a:xfrm>
            <a:off x="1559087" y="-45326"/>
            <a:ext cx="65426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22228B"/>
                </a:solidFill>
                <a:effectLst/>
                <a:uLnTx/>
                <a:uFillTx/>
                <a:latin typeface="Arial"/>
                <a:cs typeface="Arial"/>
                <a:sym typeface="Arial"/>
              </a:rPr>
              <a:t>Co-binding of RBPs form biologically relevant complexes</a:t>
            </a:r>
          </a:p>
        </p:txBody>
      </p:sp>
      <p:sp>
        <p:nvSpPr>
          <p:cNvPr id="5" name="TextBox 4"/>
          <p:cNvSpPr txBox="1"/>
          <p:nvPr/>
        </p:nvSpPr>
        <p:spPr>
          <a:xfrm>
            <a:off x="1559087" y="3438339"/>
            <a:ext cx="65426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22228B"/>
                </a:solidFill>
                <a:effectLst/>
                <a:uLnTx/>
                <a:uFillTx/>
                <a:latin typeface="Arial"/>
                <a:cs typeface="Arial"/>
                <a:sym typeface="Arial"/>
              </a:rPr>
              <a:t>Binding hubs are enriched for rare variants</a:t>
            </a:r>
          </a:p>
        </p:txBody>
      </p:sp>
      <p:sp>
        <p:nvSpPr>
          <p:cNvPr id="8" name="Shape 513"/>
          <p:cNvSpPr txBox="1"/>
          <p:nvPr/>
        </p:nvSpPr>
        <p:spPr>
          <a:xfrm>
            <a:off x="-50800" y="4882300"/>
            <a:ext cx="3200400" cy="312000"/>
          </a:xfrm>
          <a:prstGeom prst="rect">
            <a:avLst/>
          </a:prstGeom>
          <a:noFill/>
          <a:ln>
            <a:noFill/>
          </a:ln>
        </p:spPr>
        <p:txBody>
          <a:bodyPr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Zhang*, Liu* </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et al., </a:t>
            </a:r>
            <a:r>
              <a:rPr kumimoji="0" lang="en-US" sz="1100" b="0" i="1" u="none" strike="noStrike" kern="0" cap="none" spc="0" normalizeH="0" baseline="0" noProof="0" dirty="0">
                <a:ln>
                  <a:noFill/>
                </a:ln>
                <a:solidFill>
                  <a:srgbClr val="000000"/>
                </a:solidFill>
                <a:effectLst/>
                <a:uLnTx/>
                <a:uFillTx/>
                <a:latin typeface="Calibri"/>
                <a:ea typeface="Calibri"/>
                <a:cs typeface="Calibri"/>
                <a:sym typeface="Calibri"/>
              </a:rPr>
              <a:t>Genome Biology </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in review </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‘1</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8</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a:t>
            </a:r>
            <a:endPar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4352" y="585768"/>
            <a:ext cx="3264338" cy="2788519"/>
          </a:xfrm>
          <a:prstGeom prst="rect">
            <a:avLst/>
          </a:prstGeom>
        </p:spPr>
      </p:pic>
      <p:sp>
        <p:nvSpPr>
          <p:cNvPr id="9" name="TextBox 8"/>
          <p:cNvSpPr txBox="1"/>
          <p:nvPr/>
        </p:nvSpPr>
        <p:spPr>
          <a:xfrm>
            <a:off x="464052" y="657356"/>
            <a:ext cx="463676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22228B"/>
                </a:solidFill>
                <a:effectLst/>
                <a:uLnTx/>
                <a:uFillTx/>
                <a:latin typeface="Arial"/>
                <a:cs typeface="Arial"/>
                <a:sym typeface="Arial"/>
              </a:rPr>
              <a:t>Literature supported RBP complexes</a:t>
            </a:r>
          </a:p>
        </p:txBody>
      </p:sp>
      <p:sp>
        <p:nvSpPr>
          <p:cNvPr id="10" name="TextBox 9"/>
          <p:cNvSpPr txBox="1"/>
          <p:nvPr/>
        </p:nvSpPr>
        <p:spPr>
          <a:xfrm>
            <a:off x="4878140" y="300970"/>
            <a:ext cx="463676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22228B"/>
                </a:solidFill>
                <a:effectLst/>
                <a:uLnTx/>
                <a:uFillTx/>
                <a:latin typeface="Arial"/>
                <a:cs typeface="Arial"/>
                <a:sym typeface="Arial"/>
              </a:rPr>
              <a:t>Unique co-binding patterns of RBPs</a:t>
            </a:r>
          </a:p>
        </p:txBody>
      </p:sp>
      <p:sp>
        <p:nvSpPr>
          <p:cNvPr id="3" name="TextBox 2"/>
          <p:cNvSpPr txBox="1"/>
          <p:nvPr/>
        </p:nvSpPr>
        <p:spPr>
          <a:xfrm>
            <a:off x="5040173" y="4784141"/>
            <a:ext cx="2911449" cy="307777"/>
          </a:xfrm>
          <a:prstGeom prst="rect">
            <a:avLst/>
          </a:prstGeom>
          <a:solidFill>
            <a:schemeClr val="l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Hub Number (Hotness)</a:t>
            </a:r>
          </a:p>
        </p:txBody>
      </p:sp>
      <p:sp>
        <p:nvSpPr>
          <p:cNvPr id="11" name="TextBox 10"/>
          <p:cNvSpPr txBox="1"/>
          <p:nvPr/>
        </p:nvSpPr>
        <p:spPr>
          <a:xfrm rot="16200000">
            <a:off x="4330939" y="4156316"/>
            <a:ext cx="1144189" cy="307777"/>
          </a:xfrm>
          <a:prstGeom prst="rect">
            <a:avLst/>
          </a:prstGeom>
          <a:solidFill>
            <a:schemeClr val="l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Rare DAF</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TextBox 11"/>
          <p:cNvSpPr txBox="1"/>
          <p:nvPr/>
        </p:nvSpPr>
        <p:spPr>
          <a:xfrm rot="16200000">
            <a:off x="492363" y="3978567"/>
            <a:ext cx="1284245" cy="523220"/>
          </a:xfrm>
          <a:prstGeom prst="rect">
            <a:avLst/>
          </a:prstGeom>
          <a:solidFill>
            <a:schemeClr val="l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Hub </a:t>
            </a:r>
            <a:r>
              <a:rPr kumimoji="0" lang="en-US" sz="1400" b="0" i="0" u="none" strike="noStrike" kern="0" cap="none" spc="0" normalizeH="0" baseline="0" noProof="0">
                <a:ln>
                  <a:noFill/>
                </a:ln>
                <a:solidFill>
                  <a:srgbClr val="000000"/>
                </a:solidFill>
                <a:effectLst/>
                <a:uLnTx/>
                <a:uFillTx/>
                <a:latin typeface="Arial"/>
                <a:cs typeface="Arial"/>
                <a:sym typeface="Arial"/>
              </a:rPr>
              <a:t>Number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(Hotness)</a:t>
            </a:r>
          </a:p>
        </p:txBody>
      </p:sp>
      <p:sp>
        <p:nvSpPr>
          <p:cNvPr id="13" name="TextBox 12"/>
          <p:cNvSpPr txBox="1"/>
          <p:nvPr/>
        </p:nvSpPr>
        <p:spPr>
          <a:xfrm rot="16200000">
            <a:off x="8150873" y="1826138"/>
            <a:ext cx="1047858" cy="307777"/>
          </a:xfrm>
          <a:prstGeom prst="rect">
            <a:avLst/>
          </a:prstGeom>
          <a:solidFill>
            <a:schemeClr val="l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RBP</a:t>
            </a:r>
          </a:p>
        </p:txBody>
      </p:sp>
      <p:sp>
        <p:nvSpPr>
          <p:cNvPr id="14" name="TextBox 13"/>
          <p:cNvSpPr txBox="1"/>
          <p:nvPr/>
        </p:nvSpPr>
        <p:spPr>
          <a:xfrm>
            <a:off x="6672591" y="3247570"/>
            <a:ext cx="10478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RBP</a:t>
            </a:r>
          </a:p>
        </p:txBody>
      </p:sp>
    </p:spTree>
    <p:extLst>
      <p:ext uri="{BB962C8B-B14F-4D97-AF65-F5344CB8AC3E}">
        <p14:creationId xmlns:p14="http://schemas.microsoft.com/office/powerpoint/2010/main" val="24402580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61053" y="2875549"/>
            <a:ext cx="4870806" cy="1569660"/>
          </a:xfrm>
          <a:prstGeom prst="rect">
            <a:avLst/>
          </a:prstGeom>
          <a:noFill/>
        </p:spPr>
        <p:txBody>
          <a:bodyPr wrap="square" rtlCol="0">
            <a:spAutoFit/>
          </a:bodyPr>
          <a:lstStyle/>
          <a:p>
            <a:pPr algn="ctr"/>
            <a:r>
              <a:rPr lang="en-US" sz="2400" b="1" dirty="0">
                <a:solidFill>
                  <a:srgbClr val="22228B"/>
                </a:solidFill>
              </a:rPr>
              <a:t>Regulatory Potential of RBPs derived from regression between gene network and expression levels</a:t>
            </a:r>
          </a:p>
        </p:txBody>
      </p:sp>
      <p:sp>
        <p:nvSpPr>
          <p:cNvPr id="5" name="Shape 513"/>
          <p:cNvSpPr txBox="1"/>
          <p:nvPr/>
        </p:nvSpPr>
        <p:spPr>
          <a:xfrm>
            <a:off x="-50800" y="4882300"/>
            <a:ext cx="3200400" cy="312000"/>
          </a:xfrm>
          <a:prstGeom prst="rect">
            <a:avLst/>
          </a:prstGeom>
          <a:noFill/>
          <a:ln>
            <a:noFill/>
          </a:ln>
        </p:spPr>
        <p:txBody>
          <a:bodyPr wrap="square" lIns="91425" tIns="91425" rIns="91425" bIns="91425" anchor="ctr" anchorCtr="0">
            <a:noAutofit/>
          </a:bodyPr>
          <a:lstStyle/>
          <a:p>
            <a:pPr>
              <a:lnSpc>
                <a:spcPct val="115000"/>
              </a:lnSpc>
            </a:pPr>
            <a:r>
              <a:rPr lang="en" sz="1100" dirty="0">
                <a:latin typeface="Calibri"/>
                <a:ea typeface="Calibri"/>
                <a:cs typeface="Calibri"/>
                <a:sym typeface="Calibri"/>
              </a:rPr>
              <a:t>[</a:t>
            </a:r>
            <a:r>
              <a:rPr lang="en-US" sz="1100" dirty="0">
                <a:latin typeface="Calibri"/>
                <a:ea typeface="Calibri"/>
                <a:cs typeface="Calibri"/>
                <a:sym typeface="Calibri"/>
              </a:rPr>
              <a:t>Zhang*, Liu* </a:t>
            </a:r>
            <a:r>
              <a:rPr lang="en" sz="1100" dirty="0">
                <a:latin typeface="Calibri"/>
                <a:ea typeface="Calibri"/>
                <a:cs typeface="Calibri"/>
                <a:sym typeface="Calibri"/>
              </a:rPr>
              <a:t>et al., </a:t>
            </a:r>
            <a:r>
              <a:rPr lang="en-US" sz="1100" i="1" dirty="0">
                <a:latin typeface="Calibri"/>
                <a:ea typeface="Calibri"/>
                <a:cs typeface="Calibri"/>
                <a:sym typeface="Calibri"/>
              </a:rPr>
              <a:t>Genome Biology </a:t>
            </a:r>
            <a:r>
              <a:rPr lang="en" sz="1100" dirty="0">
                <a:latin typeface="Calibri"/>
                <a:ea typeface="Calibri"/>
                <a:cs typeface="Calibri"/>
                <a:sym typeface="Calibri"/>
              </a:rPr>
              <a:t>(</a:t>
            </a:r>
            <a:r>
              <a:rPr lang="en-US" sz="1100" dirty="0">
                <a:latin typeface="Calibri"/>
                <a:ea typeface="Calibri"/>
                <a:cs typeface="Calibri"/>
                <a:sym typeface="Calibri"/>
              </a:rPr>
              <a:t>in review </a:t>
            </a:r>
            <a:r>
              <a:rPr lang="en" sz="1100" dirty="0">
                <a:latin typeface="Calibri"/>
                <a:ea typeface="Calibri"/>
                <a:cs typeface="Calibri"/>
                <a:sym typeface="Calibri"/>
              </a:rPr>
              <a:t>‘1</a:t>
            </a:r>
            <a:r>
              <a:rPr lang="en-US" sz="1100" dirty="0">
                <a:latin typeface="Calibri"/>
                <a:ea typeface="Calibri"/>
                <a:cs typeface="Calibri"/>
                <a:sym typeface="Calibri"/>
              </a:rPr>
              <a:t>8</a:t>
            </a:r>
            <a:r>
              <a:rPr lang="en" sz="1100" dirty="0">
                <a:latin typeface="Calibri"/>
                <a:ea typeface="Calibri"/>
                <a:cs typeface="Calibri"/>
                <a:sym typeface="Calibri"/>
              </a:rPr>
              <a:t>)</a:t>
            </a:r>
            <a:r>
              <a:rPr lang="en-US" sz="1100" dirty="0">
                <a:latin typeface="Calibri"/>
                <a:ea typeface="Calibri"/>
                <a:cs typeface="Calibri"/>
                <a:sym typeface="Calibri"/>
              </a:rPr>
              <a:t>]</a:t>
            </a:r>
            <a:endParaRPr lang="en" sz="1100" dirty="0">
              <a:latin typeface="Calibri"/>
              <a:ea typeface="Calibri"/>
              <a:cs typeface="Calibri"/>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64" y="111238"/>
            <a:ext cx="9144000" cy="260337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429" y="2759242"/>
            <a:ext cx="3296671" cy="2078431"/>
          </a:xfrm>
          <a:prstGeom prst="rect">
            <a:avLst/>
          </a:prstGeom>
        </p:spPr>
      </p:pic>
    </p:spTree>
    <p:extLst>
      <p:ext uri="{BB962C8B-B14F-4D97-AF65-F5344CB8AC3E}">
        <p14:creationId xmlns:p14="http://schemas.microsoft.com/office/powerpoint/2010/main" val="2919510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201" b="51290"/>
          <a:stretch/>
        </p:blipFill>
        <p:spPr>
          <a:xfrm>
            <a:off x="141657" y="2175689"/>
            <a:ext cx="3742302" cy="2292338"/>
          </a:xfrm>
          <a:prstGeom prst="rect">
            <a:avLst/>
          </a:prstGeom>
        </p:spPr>
      </p:pic>
      <p:sp>
        <p:nvSpPr>
          <p:cNvPr id="7" name="TextBox 6"/>
          <p:cNvSpPr txBox="1"/>
          <p:nvPr/>
        </p:nvSpPr>
        <p:spPr>
          <a:xfrm>
            <a:off x="757156" y="14936"/>
            <a:ext cx="7987862" cy="369332"/>
          </a:xfrm>
          <a:prstGeom prst="rect">
            <a:avLst/>
          </a:prstGeom>
          <a:noFill/>
        </p:spPr>
        <p:txBody>
          <a:bodyPr wrap="square" rtlCol="0">
            <a:spAutoFit/>
          </a:bodyPr>
          <a:lstStyle/>
          <a:p>
            <a:pPr algn="ctr"/>
            <a:r>
              <a:rPr lang="en-US" sz="1800" b="1" dirty="0">
                <a:solidFill>
                  <a:srgbClr val="22228B"/>
                </a:solidFill>
              </a:rPr>
              <a:t>Visualization of </a:t>
            </a:r>
            <a:r>
              <a:rPr lang="en-US" sz="1800" b="1">
                <a:solidFill>
                  <a:srgbClr val="22228B"/>
                </a:solidFill>
              </a:rPr>
              <a:t>RADAR Features and Scoring</a:t>
            </a:r>
            <a:endParaRPr lang="en-US" sz="1800" b="1" dirty="0">
              <a:solidFill>
                <a:srgbClr val="22228B"/>
              </a:solidFill>
            </a:endParaRPr>
          </a:p>
        </p:txBody>
      </p:sp>
      <p:sp>
        <p:nvSpPr>
          <p:cNvPr id="8" name="Shape 513"/>
          <p:cNvSpPr txBox="1"/>
          <p:nvPr/>
        </p:nvSpPr>
        <p:spPr>
          <a:xfrm>
            <a:off x="-50800" y="4882300"/>
            <a:ext cx="3200400" cy="312000"/>
          </a:xfrm>
          <a:prstGeom prst="rect">
            <a:avLst/>
          </a:prstGeom>
          <a:noFill/>
          <a:ln>
            <a:noFill/>
          </a:ln>
        </p:spPr>
        <p:txBody>
          <a:bodyPr wrap="square" lIns="91425" tIns="91425" rIns="91425" bIns="91425" anchor="ctr" anchorCtr="0">
            <a:noAutofit/>
          </a:bodyPr>
          <a:lstStyle/>
          <a:p>
            <a:pPr>
              <a:lnSpc>
                <a:spcPct val="115000"/>
              </a:lnSpc>
            </a:pPr>
            <a:r>
              <a:rPr lang="en" sz="1100" dirty="0">
                <a:latin typeface="Calibri"/>
                <a:ea typeface="Calibri"/>
                <a:cs typeface="Calibri"/>
                <a:sym typeface="Calibri"/>
              </a:rPr>
              <a:t>[</a:t>
            </a:r>
            <a:r>
              <a:rPr lang="en-US" sz="1100" dirty="0">
                <a:latin typeface="Calibri"/>
                <a:ea typeface="Calibri"/>
                <a:cs typeface="Calibri"/>
                <a:sym typeface="Calibri"/>
              </a:rPr>
              <a:t>Zhang*, Liu* </a:t>
            </a:r>
            <a:r>
              <a:rPr lang="en" sz="1100" dirty="0">
                <a:latin typeface="Calibri"/>
                <a:ea typeface="Calibri"/>
                <a:cs typeface="Calibri"/>
                <a:sym typeface="Calibri"/>
              </a:rPr>
              <a:t>et al., </a:t>
            </a:r>
            <a:r>
              <a:rPr lang="en-US" sz="1100" i="1" dirty="0">
                <a:latin typeface="Calibri"/>
                <a:ea typeface="Calibri"/>
                <a:cs typeface="Calibri"/>
                <a:sym typeface="Calibri"/>
              </a:rPr>
              <a:t>Genome Biology </a:t>
            </a:r>
            <a:r>
              <a:rPr lang="en" sz="1100" dirty="0">
                <a:latin typeface="Calibri"/>
                <a:ea typeface="Calibri"/>
                <a:cs typeface="Calibri"/>
                <a:sym typeface="Calibri"/>
              </a:rPr>
              <a:t>(</a:t>
            </a:r>
            <a:r>
              <a:rPr lang="en-US" sz="1100" dirty="0">
                <a:latin typeface="Calibri"/>
                <a:ea typeface="Calibri"/>
                <a:cs typeface="Calibri"/>
                <a:sym typeface="Calibri"/>
              </a:rPr>
              <a:t>in review </a:t>
            </a:r>
            <a:r>
              <a:rPr lang="en" sz="1100" dirty="0">
                <a:latin typeface="Calibri"/>
                <a:ea typeface="Calibri"/>
                <a:cs typeface="Calibri"/>
                <a:sym typeface="Calibri"/>
              </a:rPr>
              <a:t>‘1</a:t>
            </a:r>
            <a:r>
              <a:rPr lang="en-US" sz="1100" dirty="0">
                <a:latin typeface="Calibri"/>
                <a:ea typeface="Calibri"/>
                <a:cs typeface="Calibri"/>
                <a:sym typeface="Calibri"/>
              </a:rPr>
              <a:t>8</a:t>
            </a:r>
            <a:r>
              <a:rPr lang="en" sz="1100" dirty="0">
                <a:latin typeface="Calibri"/>
                <a:ea typeface="Calibri"/>
                <a:cs typeface="Calibri"/>
                <a:sym typeface="Calibri"/>
              </a:rPr>
              <a:t>)</a:t>
            </a:r>
            <a:r>
              <a:rPr lang="en-US" sz="1100" dirty="0">
                <a:latin typeface="Calibri"/>
                <a:ea typeface="Calibri"/>
                <a:cs typeface="Calibri"/>
                <a:sym typeface="Calibri"/>
              </a:rPr>
              <a:t>]</a:t>
            </a:r>
            <a:endParaRPr lang="en" sz="1100" dirty="0">
              <a:latin typeface="Calibri"/>
              <a:ea typeface="Calibri"/>
              <a:cs typeface="Calibri"/>
              <a:sym typeface="Calibri"/>
            </a:endParaRPr>
          </a:p>
        </p:txBody>
      </p:sp>
      <p:sp>
        <p:nvSpPr>
          <p:cNvPr id="3" name="Rectangle 2"/>
          <p:cNvSpPr/>
          <p:nvPr/>
        </p:nvSpPr>
        <p:spPr>
          <a:xfrm>
            <a:off x="-116223" y="456357"/>
            <a:ext cx="4371454" cy="584775"/>
          </a:xfrm>
          <a:prstGeom prst="rect">
            <a:avLst/>
          </a:prstGeom>
        </p:spPr>
        <p:txBody>
          <a:bodyPr wrap="square">
            <a:spAutoFit/>
          </a:bodyPr>
          <a:lstStyle/>
          <a:p>
            <a:pPr algn="ctr"/>
            <a:r>
              <a:rPr lang="en-US" sz="1600" b="1" dirty="0">
                <a:solidFill>
                  <a:srgbClr val="22228B"/>
                </a:solidFill>
              </a:rPr>
              <a:t>Germline Variants are Score Using a Universal Scoring Scheme</a:t>
            </a:r>
          </a:p>
        </p:txBody>
      </p:sp>
      <p:sp>
        <p:nvSpPr>
          <p:cNvPr id="12" name="TextBox 11"/>
          <p:cNvSpPr txBox="1"/>
          <p:nvPr/>
        </p:nvSpPr>
        <p:spPr>
          <a:xfrm>
            <a:off x="1385149" y="1066570"/>
            <a:ext cx="1114408" cy="707886"/>
          </a:xfrm>
          <a:prstGeom prst="rect">
            <a:avLst/>
          </a:prstGeom>
          <a:noFill/>
          <a:ln w="25400">
            <a:solidFill>
              <a:schemeClr val="bg1">
                <a:lumMod val="65000"/>
              </a:schemeClr>
            </a:solidFill>
          </a:ln>
        </p:spPr>
        <p:txBody>
          <a:bodyPr wrap="square" rtlCol="0">
            <a:spAutoFit/>
          </a:bodyPr>
          <a:lstStyle/>
          <a:p>
            <a:pPr algn="ctr"/>
            <a:r>
              <a:rPr lang="en-US" sz="800" i="1" dirty="0"/>
              <a:t>Input Variants</a:t>
            </a:r>
          </a:p>
          <a:p>
            <a:pPr algn="ctr"/>
            <a:r>
              <a:rPr lang="en-US" sz="800" i="1" dirty="0" err="1"/>
              <a:t>eCLIP</a:t>
            </a:r>
            <a:endParaRPr lang="en-US" sz="800" i="1" dirty="0"/>
          </a:p>
          <a:p>
            <a:pPr algn="ctr"/>
            <a:r>
              <a:rPr lang="en-US" sz="800" i="1" dirty="0"/>
              <a:t>GERP</a:t>
            </a:r>
          </a:p>
          <a:p>
            <a:pPr algn="ctr"/>
            <a:r>
              <a:rPr lang="en-US" sz="800" i="1" dirty="0"/>
              <a:t>Motif</a:t>
            </a:r>
            <a:endParaRPr lang="en-US" sz="800" dirty="0"/>
          </a:p>
          <a:p>
            <a:pPr algn="ctr"/>
            <a:r>
              <a:rPr lang="mr-IN" sz="800" i="1" dirty="0"/>
              <a:t>…</a:t>
            </a:r>
            <a:endParaRPr lang="en-US" sz="800" i="1" dirty="0"/>
          </a:p>
        </p:txBody>
      </p:sp>
      <p:sp>
        <p:nvSpPr>
          <p:cNvPr id="18" name="Rectangle 17"/>
          <p:cNvSpPr/>
          <p:nvPr/>
        </p:nvSpPr>
        <p:spPr>
          <a:xfrm>
            <a:off x="214806" y="1971100"/>
            <a:ext cx="3709397" cy="2669149"/>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946238" y="1803224"/>
            <a:ext cx="0" cy="147020"/>
          </a:xfrm>
          <a:prstGeom prst="straightConnector1">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010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36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201" b="51290"/>
          <a:stretch/>
        </p:blipFill>
        <p:spPr>
          <a:xfrm>
            <a:off x="141657" y="2175689"/>
            <a:ext cx="3742302" cy="2292338"/>
          </a:xfrm>
          <a:prstGeom prst="rect">
            <a:avLst/>
          </a:prstGeom>
        </p:spPr>
      </p:pic>
      <p:sp>
        <p:nvSpPr>
          <p:cNvPr id="7" name="TextBox 6"/>
          <p:cNvSpPr txBox="1"/>
          <p:nvPr/>
        </p:nvSpPr>
        <p:spPr>
          <a:xfrm>
            <a:off x="757156" y="14936"/>
            <a:ext cx="7987862" cy="369332"/>
          </a:xfrm>
          <a:prstGeom prst="rect">
            <a:avLst/>
          </a:prstGeom>
          <a:noFill/>
        </p:spPr>
        <p:txBody>
          <a:bodyPr wrap="square" rtlCol="0">
            <a:spAutoFit/>
          </a:bodyPr>
          <a:lstStyle/>
          <a:p>
            <a:pPr algn="ctr"/>
            <a:r>
              <a:rPr lang="en-US" sz="1800" b="1" dirty="0">
                <a:solidFill>
                  <a:srgbClr val="22228B"/>
                </a:solidFill>
              </a:rPr>
              <a:t>Visualization of </a:t>
            </a:r>
            <a:r>
              <a:rPr lang="en-US" sz="1800" b="1">
                <a:solidFill>
                  <a:srgbClr val="22228B"/>
                </a:solidFill>
              </a:rPr>
              <a:t>RADAR Features and Scoring</a:t>
            </a:r>
            <a:endParaRPr lang="en-US" sz="1800" b="1" dirty="0">
              <a:solidFill>
                <a:srgbClr val="22228B"/>
              </a:solidFill>
            </a:endParaRPr>
          </a:p>
        </p:txBody>
      </p:sp>
      <p:sp>
        <p:nvSpPr>
          <p:cNvPr id="8" name="Shape 513"/>
          <p:cNvSpPr txBox="1"/>
          <p:nvPr/>
        </p:nvSpPr>
        <p:spPr>
          <a:xfrm>
            <a:off x="-50800" y="4882300"/>
            <a:ext cx="3200400" cy="312000"/>
          </a:xfrm>
          <a:prstGeom prst="rect">
            <a:avLst/>
          </a:prstGeom>
          <a:noFill/>
          <a:ln>
            <a:noFill/>
          </a:ln>
        </p:spPr>
        <p:txBody>
          <a:bodyPr wrap="square" lIns="91425" tIns="91425" rIns="91425" bIns="91425" anchor="ctr" anchorCtr="0">
            <a:noAutofit/>
          </a:bodyPr>
          <a:lstStyle/>
          <a:p>
            <a:pPr>
              <a:lnSpc>
                <a:spcPct val="115000"/>
              </a:lnSpc>
            </a:pPr>
            <a:r>
              <a:rPr lang="en" sz="1100" dirty="0">
                <a:latin typeface="Calibri"/>
                <a:ea typeface="Calibri"/>
                <a:cs typeface="Calibri"/>
                <a:sym typeface="Calibri"/>
              </a:rPr>
              <a:t>[</a:t>
            </a:r>
            <a:r>
              <a:rPr lang="en-US" sz="1100" dirty="0">
                <a:latin typeface="Calibri"/>
                <a:ea typeface="Calibri"/>
                <a:cs typeface="Calibri"/>
                <a:sym typeface="Calibri"/>
              </a:rPr>
              <a:t>Zhang*, Liu* </a:t>
            </a:r>
            <a:r>
              <a:rPr lang="en" sz="1100" dirty="0">
                <a:latin typeface="Calibri"/>
                <a:ea typeface="Calibri"/>
                <a:cs typeface="Calibri"/>
                <a:sym typeface="Calibri"/>
              </a:rPr>
              <a:t>et al., </a:t>
            </a:r>
            <a:r>
              <a:rPr lang="en-US" sz="1100" i="1" dirty="0">
                <a:latin typeface="Calibri"/>
                <a:ea typeface="Calibri"/>
                <a:cs typeface="Calibri"/>
                <a:sym typeface="Calibri"/>
              </a:rPr>
              <a:t>Genome Biology </a:t>
            </a:r>
            <a:r>
              <a:rPr lang="en" sz="1100" dirty="0">
                <a:latin typeface="Calibri"/>
                <a:ea typeface="Calibri"/>
                <a:cs typeface="Calibri"/>
                <a:sym typeface="Calibri"/>
              </a:rPr>
              <a:t>(</a:t>
            </a:r>
            <a:r>
              <a:rPr lang="en-US" sz="1100" dirty="0">
                <a:latin typeface="Calibri"/>
                <a:ea typeface="Calibri"/>
                <a:cs typeface="Calibri"/>
                <a:sym typeface="Calibri"/>
              </a:rPr>
              <a:t>in review </a:t>
            </a:r>
            <a:r>
              <a:rPr lang="en" sz="1100" dirty="0">
                <a:latin typeface="Calibri"/>
                <a:ea typeface="Calibri"/>
                <a:cs typeface="Calibri"/>
                <a:sym typeface="Calibri"/>
              </a:rPr>
              <a:t>‘1</a:t>
            </a:r>
            <a:r>
              <a:rPr lang="en-US" sz="1100" dirty="0">
                <a:latin typeface="Calibri"/>
                <a:ea typeface="Calibri"/>
                <a:cs typeface="Calibri"/>
                <a:sym typeface="Calibri"/>
              </a:rPr>
              <a:t>8</a:t>
            </a:r>
            <a:r>
              <a:rPr lang="en" sz="1100" dirty="0">
                <a:latin typeface="Calibri"/>
                <a:ea typeface="Calibri"/>
                <a:cs typeface="Calibri"/>
                <a:sym typeface="Calibri"/>
              </a:rPr>
              <a:t>)</a:t>
            </a:r>
            <a:r>
              <a:rPr lang="en-US" sz="1100" dirty="0">
                <a:latin typeface="Calibri"/>
                <a:ea typeface="Calibri"/>
                <a:cs typeface="Calibri"/>
                <a:sym typeface="Calibri"/>
              </a:rPr>
              <a:t>]</a:t>
            </a:r>
            <a:endParaRPr lang="en" sz="1100" dirty="0">
              <a:latin typeface="Calibri"/>
              <a:ea typeface="Calibri"/>
              <a:cs typeface="Calibri"/>
              <a:sym typeface="Calibri"/>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51229"/>
          <a:stretch/>
        </p:blipFill>
        <p:spPr>
          <a:xfrm>
            <a:off x="4560991" y="1515700"/>
            <a:ext cx="3752752" cy="2410600"/>
          </a:xfrm>
          <a:prstGeom prst="rect">
            <a:avLst/>
          </a:prstGeom>
        </p:spPr>
      </p:pic>
      <p:sp>
        <p:nvSpPr>
          <p:cNvPr id="10" name="Rectangle 9"/>
          <p:cNvSpPr/>
          <p:nvPr/>
        </p:nvSpPr>
        <p:spPr>
          <a:xfrm>
            <a:off x="4126062" y="4380461"/>
            <a:ext cx="4824249" cy="584775"/>
          </a:xfrm>
          <a:prstGeom prst="rect">
            <a:avLst/>
          </a:prstGeom>
        </p:spPr>
        <p:txBody>
          <a:bodyPr wrap="square">
            <a:spAutoFit/>
          </a:bodyPr>
          <a:lstStyle/>
          <a:p>
            <a:pPr algn="ctr"/>
            <a:r>
              <a:rPr lang="en-US" sz="1600" b="1" dirty="0">
                <a:solidFill>
                  <a:srgbClr val="22228B"/>
                </a:solidFill>
              </a:rPr>
              <a:t>Somatic Variant Scored with Universal + Tissue specific context score</a:t>
            </a:r>
          </a:p>
        </p:txBody>
      </p:sp>
      <p:sp>
        <p:nvSpPr>
          <p:cNvPr id="11" name="Rectangle 10"/>
          <p:cNvSpPr/>
          <p:nvPr/>
        </p:nvSpPr>
        <p:spPr>
          <a:xfrm>
            <a:off x="4560991" y="2881619"/>
            <a:ext cx="3807502" cy="1044680"/>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907341" y="516433"/>
            <a:ext cx="1114408" cy="584775"/>
          </a:xfrm>
          <a:prstGeom prst="rect">
            <a:avLst/>
          </a:prstGeom>
          <a:noFill/>
          <a:ln w="19050">
            <a:solidFill>
              <a:schemeClr val="accent5">
                <a:lumMod val="50000"/>
              </a:schemeClr>
            </a:solidFill>
          </a:ln>
        </p:spPr>
        <p:txBody>
          <a:bodyPr wrap="none" rtlCol="0">
            <a:spAutoFit/>
          </a:bodyPr>
          <a:lstStyle/>
          <a:p>
            <a:pPr algn="ctr"/>
            <a:r>
              <a:rPr lang="en-US" sz="800" b="1" i="1" u="sng" dirty="0"/>
              <a:t>Tissue Specific:</a:t>
            </a:r>
          </a:p>
          <a:p>
            <a:pPr algn="ctr"/>
            <a:r>
              <a:rPr lang="en-US" sz="800" dirty="0"/>
              <a:t>Variants</a:t>
            </a:r>
          </a:p>
          <a:p>
            <a:pPr algn="ctr"/>
            <a:r>
              <a:rPr lang="en-US" sz="800" dirty="0"/>
              <a:t>Expression</a:t>
            </a:r>
          </a:p>
          <a:p>
            <a:pPr algn="ctr"/>
            <a:r>
              <a:rPr lang="en-US" sz="800" dirty="0"/>
              <a:t>Regulatory Potential</a:t>
            </a:r>
          </a:p>
        </p:txBody>
      </p:sp>
      <p:sp>
        <p:nvSpPr>
          <p:cNvPr id="12" name="TextBox 11"/>
          <p:cNvSpPr txBox="1"/>
          <p:nvPr/>
        </p:nvSpPr>
        <p:spPr>
          <a:xfrm>
            <a:off x="1385149" y="1066570"/>
            <a:ext cx="1114408" cy="707886"/>
          </a:xfrm>
          <a:prstGeom prst="rect">
            <a:avLst/>
          </a:prstGeom>
          <a:noFill/>
          <a:ln w="25400">
            <a:solidFill>
              <a:schemeClr val="bg1">
                <a:lumMod val="65000"/>
              </a:schemeClr>
            </a:solidFill>
          </a:ln>
        </p:spPr>
        <p:txBody>
          <a:bodyPr wrap="square" rtlCol="0">
            <a:spAutoFit/>
          </a:bodyPr>
          <a:lstStyle/>
          <a:p>
            <a:pPr algn="ctr"/>
            <a:r>
              <a:rPr lang="en-US" sz="800" i="1" dirty="0"/>
              <a:t>Input Variants</a:t>
            </a:r>
          </a:p>
          <a:p>
            <a:pPr algn="ctr"/>
            <a:r>
              <a:rPr lang="en-US" sz="800" i="1" dirty="0" err="1"/>
              <a:t>eCLIP</a:t>
            </a:r>
            <a:endParaRPr lang="en-US" sz="800" i="1" dirty="0"/>
          </a:p>
          <a:p>
            <a:pPr algn="ctr"/>
            <a:r>
              <a:rPr lang="en-US" sz="800" i="1" dirty="0"/>
              <a:t>GERP</a:t>
            </a:r>
          </a:p>
          <a:p>
            <a:pPr algn="ctr"/>
            <a:r>
              <a:rPr lang="en-US" sz="800" i="1" dirty="0"/>
              <a:t>Motif</a:t>
            </a:r>
            <a:endParaRPr lang="en-US" sz="800" dirty="0"/>
          </a:p>
          <a:p>
            <a:pPr algn="ctr"/>
            <a:r>
              <a:rPr lang="mr-IN" sz="800" i="1" dirty="0"/>
              <a:t>…</a:t>
            </a:r>
            <a:endParaRPr lang="en-US" sz="800" i="1" dirty="0"/>
          </a:p>
        </p:txBody>
      </p:sp>
      <p:sp>
        <p:nvSpPr>
          <p:cNvPr id="18" name="Rectangle 17"/>
          <p:cNvSpPr/>
          <p:nvPr/>
        </p:nvSpPr>
        <p:spPr>
          <a:xfrm>
            <a:off x="214806" y="1971100"/>
            <a:ext cx="3709397" cy="2669149"/>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560991" y="1321212"/>
            <a:ext cx="3807502" cy="1490413"/>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a:off x="2499557" y="1621129"/>
            <a:ext cx="1936712" cy="0"/>
          </a:xfrm>
          <a:prstGeom prst="straightConnector1">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946238" y="1803224"/>
            <a:ext cx="0" cy="147020"/>
          </a:xfrm>
          <a:prstGeom prst="straightConnector1">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7963697" y="3403959"/>
            <a:ext cx="535781" cy="0"/>
          </a:xfrm>
          <a:prstGeom prst="straightConnector1">
            <a:avLst/>
          </a:prstGeom>
          <a:ln w="19050">
            <a:solidFill>
              <a:srgbClr val="4F926D"/>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8499478" y="1101208"/>
            <a:ext cx="0" cy="2302751"/>
          </a:xfrm>
          <a:prstGeom prst="line">
            <a:avLst/>
          </a:prstGeom>
          <a:ln w="19050">
            <a:solidFill>
              <a:srgbClr val="4F926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0626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lumMod val="65000"/>
                  <a:lumOff val="35000"/>
                </a:schemeClr>
              </a:solidFill>
              <a:effectLst/>
              <a:uLnTx/>
              <a:uFillTx/>
              <a:latin typeface="Arial"/>
              <a:cs typeface="Arial"/>
              <a:sym typeface="Arial"/>
            </a:endParaRPr>
          </a:p>
        </p:txBody>
      </p:sp>
      <p:sp>
        <p:nvSpPr>
          <p:cNvPr id="298" name="Shape 298"/>
          <p:cNvSpPr txBox="1">
            <a:spLocks noGrp="1"/>
          </p:cNvSpPr>
          <p:nvPr>
            <p:ph type="title"/>
          </p:nvPr>
        </p:nvSpPr>
        <p:spPr>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a:solidFill>
                  <a:schemeClr val="tx1">
                    <a:lumMod val="65000"/>
                    <a:lumOff val="35000"/>
                  </a:schemeClr>
                </a:solidFill>
                <a:latin typeface="Helvetica Neue"/>
                <a:ea typeface="Helvetica Neue"/>
                <a:cs typeface="Helvetica Neue"/>
                <a:sym typeface="Helvetica Neue"/>
              </a:rPr>
              <a:t>Computational analysis of variants: coding versus non-coding</a:t>
            </a:r>
            <a:endParaRPr lang="en" sz="1800" dirty="0">
              <a:solidFill>
                <a:schemeClr val="tx1">
                  <a:lumMod val="65000"/>
                  <a:lumOff val="35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685799" y="994940"/>
            <a:ext cx="4903967" cy="4052810"/>
          </a:xfrm>
          <a:prstGeom prst="rect">
            <a:avLst/>
          </a:prstGeom>
          <a:noFill/>
          <a:ln>
            <a:noFill/>
          </a:ln>
        </p:spPr>
        <p:txBody>
          <a:bodyPr wrap="square" lIns="92050" tIns="46025" rIns="92050" bIns="46025" anchor="t" anchorCtr="0">
            <a:noAutofit/>
          </a:bodyPr>
          <a:lstStyle/>
          <a:p>
            <a:pPr marL="174625" indent="-174625">
              <a:spcBef>
                <a:spcPts val="400"/>
              </a:spcBef>
              <a:buClr>
                <a:srgbClr val="FFFFFF"/>
              </a:buClr>
              <a:buFont typeface="Helvetica Neue"/>
              <a:buChar char="•"/>
            </a:pPr>
            <a:r>
              <a:rPr lang="en-US" sz="1600" b="1" u="sng" dirty="0">
                <a:solidFill>
                  <a:srgbClr val="00B0F0"/>
                </a:solidFill>
                <a:latin typeface="Helvetica Neue" charset="0"/>
                <a:ea typeface="Helvetica Neue" charset="0"/>
                <a:cs typeface="Helvetica Neue" charset="0"/>
              </a:rPr>
              <a:t>Intro</a:t>
            </a:r>
            <a:r>
              <a:rPr lang="en-US" sz="1600" b="1" u="sng" dirty="0">
                <a:solidFill>
                  <a:schemeClr val="tx1">
                    <a:lumMod val="65000"/>
                    <a:lumOff val="35000"/>
                  </a:schemeClr>
                </a:solidFill>
                <a:latin typeface="Helvetica Neue" charset="0"/>
                <a:ea typeface="Helvetica Neue" charset="0"/>
                <a:cs typeface="Helvetica Neue" charset="0"/>
              </a:rPr>
              <a:t>: types of variants</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Rare v common, </a:t>
            </a:r>
            <a:br>
              <a:rPr lang="en-US" sz="1300" dirty="0">
                <a:solidFill>
                  <a:schemeClr val="tx1">
                    <a:lumMod val="65000"/>
                    <a:lumOff val="35000"/>
                  </a:schemeClr>
                </a:solidFill>
                <a:latin typeface="Helvetica Neue" charset="0"/>
                <a:ea typeface="Helvetica Neue" charset="0"/>
                <a:cs typeface="Helvetica Neue" charset="0"/>
              </a:rPr>
            </a:br>
            <a:r>
              <a:rPr lang="en-US" sz="1300" dirty="0">
                <a:solidFill>
                  <a:schemeClr val="tx1">
                    <a:lumMod val="65000"/>
                    <a:lumOff val="35000"/>
                  </a:schemeClr>
                </a:solidFill>
                <a:latin typeface="Helvetica Neue" charset="0"/>
                <a:ea typeface="Helvetica Neue" charset="0"/>
                <a:cs typeface="Helvetica Neue" charset="0"/>
              </a:rPr>
              <a:t>somatic v germline, coding v noncoding</a:t>
            </a:r>
          </a:p>
          <a:p>
            <a:pPr marL="431800" lvl="1" indent="-174625">
              <a:spcBef>
                <a:spcPts val="400"/>
              </a:spcBef>
              <a:buClr>
                <a:srgbClr val="FFFFFF"/>
              </a:buClr>
              <a:buFont typeface="Helvetica Neue"/>
              <a:buChar char="•"/>
            </a:pPr>
            <a:endParaRPr lang="en-US" sz="1300" dirty="0">
              <a:solidFill>
                <a:schemeClr val="tx1">
                  <a:lumMod val="65000"/>
                  <a:lumOff val="35000"/>
                </a:schemeClr>
              </a:solidFill>
              <a:latin typeface="Helvetica Neue" charset="0"/>
              <a:ea typeface="Helvetica Neue" charset="0"/>
              <a:cs typeface="Helvetica Neue" charset="0"/>
            </a:endParaRPr>
          </a:p>
          <a:p>
            <a:pPr marL="174625" indent="-174625">
              <a:spcBef>
                <a:spcPts val="400"/>
              </a:spcBef>
              <a:buClr>
                <a:srgbClr val="FFFFFF"/>
              </a:buClr>
              <a:buFont typeface="Helvetica Neue"/>
              <a:buChar char="•"/>
            </a:pPr>
            <a:r>
              <a:rPr lang="en-US" sz="1600" b="1" u="sng" dirty="0">
                <a:solidFill>
                  <a:schemeClr val="tx1">
                    <a:lumMod val="65000"/>
                    <a:lumOff val="35000"/>
                  </a:schemeClr>
                </a:solidFill>
                <a:latin typeface="Helvetica Neue" charset="0"/>
                <a:ea typeface="Helvetica Neue" charset="0"/>
                <a:cs typeface="Helvetica Neue" charset="0"/>
              </a:rPr>
              <a:t>Identifying cryptic allosteric sites with </a:t>
            </a:r>
            <a:r>
              <a:rPr lang="en-US" sz="1600" b="1" u="sng" dirty="0">
                <a:solidFill>
                  <a:srgbClr val="FF0000"/>
                </a:solidFill>
                <a:latin typeface="Helvetica Neue" charset="0"/>
                <a:ea typeface="Helvetica Neue" charset="0"/>
                <a:cs typeface="Helvetica Neue" charset="0"/>
              </a:rPr>
              <a:t>STRESS</a:t>
            </a:r>
            <a:r>
              <a:rPr lang="en-US" sz="1600" b="1" u="sng" dirty="0">
                <a:solidFill>
                  <a:schemeClr val="tx1">
                    <a:lumMod val="65000"/>
                    <a:lumOff val="35000"/>
                  </a:schemeClr>
                </a:solidFill>
                <a:latin typeface="Helvetica Neue" charset="0"/>
                <a:ea typeface="Helvetica Neue" charset="0"/>
                <a:cs typeface="Helvetica Neue" charset="0"/>
              </a:rPr>
              <a:t> </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On surface &amp; in interior bottlenecks </a:t>
            </a:r>
            <a:endParaRPr lang="en-US" sz="1600" b="1" u="sng" dirty="0">
              <a:solidFill>
                <a:schemeClr val="tx1">
                  <a:lumMod val="65000"/>
                  <a:lumOff val="35000"/>
                </a:schemeClr>
              </a:solidFill>
              <a:latin typeface="Helvetica Neue" charset="0"/>
              <a:ea typeface="Helvetica Neue" charset="0"/>
              <a:cs typeface="Helvetica Neue" charset="0"/>
            </a:endParaRPr>
          </a:p>
          <a:p>
            <a:pPr marL="174625" indent="-174625">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Frustration</a:t>
            </a:r>
            <a:r>
              <a:rPr lang="en-US" sz="1600" b="1" u="sng" dirty="0">
                <a:solidFill>
                  <a:schemeClr val="tx1">
                    <a:lumMod val="65000"/>
                    <a:lumOff val="35000"/>
                  </a:schemeClr>
                </a:solidFill>
                <a:latin typeface="Helvetica Neue" charset="0"/>
                <a:ea typeface="Helvetica Neue" charset="0"/>
                <a:cs typeface="Helvetica Neue" charset="0"/>
              </a:rPr>
              <a:t> as a localized metric of SNV impact</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Differential profiles for oncogenes v. TSGs</a:t>
            </a:r>
          </a:p>
          <a:p>
            <a:pPr marL="174625" indent="-174625">
              <a:spcBef>
                <a:spcPts val="400"/>
              </a:spcBef>
              <a:buClr>
                <a:srgbClr val="FFFFFF"/>
              </a:buClr>
              <a:buFont typeface="Helvetica Neue"/>
              <a:buChar char="•"/>
            </a:pPr>
            <a:r>
              <a:rPr lang="en-US" sz="1600" b="1" u="sng" dirty="0" err="1">
                <a:solidFill>
                  <a:srgbClr val="FF0000"/>
                </a:solidFill>
                <a:latin typeface="Helvetica Neue" charset="0"/>
                <a:ea typeface="Helvetica Neue" charset="0"/>
                <a:cs typeface="Helvetica Neue" charset="0"/>
              </a:rPr>
              <a:t>ALoFT</a:t>
            </a:r>
            <a:r>
              <a:rPr lang="en-US" sz="1600" b="1" u="sng" dirty="0">
                <a:solidFill>
                  <a:schemeClr val="tx1">
                    <a:lumMod val="65000"/>
                    <a:lumOff val="35000"/>
                  </a:schemeClr>
                </a:solidFill>
                <a:latin typeface="Helvetica Neue" charset="0"/>
                <a:ea typeface="Helvetica Neue" charset="0"/>
                <a:cs typeface="Helvetica Neue" charset="0"/>
              </a:rPr>
              <a:t>: Annotation of </a:t>
            </a:r>
            <a:r>
              <a:rPr lang="en-US" sz="1600" b="1" u="sng" dirty="0" err="1">
                <a:solidFill>
                  <a:schemeClr val="tx1">
                    <a:lumMod val="65000"/>
                    <a:lumOff val="35000"/>
                  </a:schemeClr>
                </a:solidFill>
                <a:latin typeface="Helvetica Neue" charset="0"/>
                <a:ea typeface="Helvetica Neue" charset="0"/>
                <a:cs typeface="Helvetica Neue" charset="0"/>
              </a:rPr>
              <a:t>LoF</a:t>
            </a:r>
            <a:r>
              <a:rPr lang="en-US" sz="1600" b="1" u="sng" dirty="0">
                <a:solidFill>
                  <a:schemeClr val="tx1">
                    <a:lumMod val="65000"/>
                    <a:lumOff val="35000"/>
                  </a:schemeClr>
                </a:solidFill>
                <a:latin typeface="Helvetica Neue" charset="0"/>
                <a:ea typeface="Helvetica Neue" charset="0"/>
                <a:cs typeface="Helvetica Neue" charset="0"/>
              </a:rPr>
              <a:t> Transcripts</a:t>
            </a:r>
          </a:p>
          <a:p>
            <a:pPr marL="174625" indent="-174625">
              <a:spcBef>
                <a:spcPts val="400"/>
              </a:spcBef>
              <a:buClr>
                <a:srgbClr val="FFFFFF"/>
              </a:buClr>
              <a:buFont typeface="Helvetica Neue"/>
              <a:buChar char="•"/>
            </a:pPr>
            <a:r>
              <a:rPr lang="en-US" sz="1600" b="1" u="sng" dirty="0">
                <a:solidFill>
                  <a:schemeClr val="tx1">
                    <a:lumMod val="65000"/>
                    <a:lumOff val="35000"/>
                  </a:schemeClr>
                </a:solidFill>
                <a:latin typeface="Helvetica Neue" charset="0"/>
                <a:ea typeface="Helvetica Neue" charset="0"/>
                <a:cs typeface="Helvetica Neue" charset="0"/>
              </a:rPr>
              <a:t>Using dynamics to help identify mutation clusters (</a:t>
            </a:r>
            <a:r>
              <a:rPr lang="en-US" sz="1600" b="1" u="sng" dirty="0" err="1">
                <a:solidFill>
                  <a:srgbClr val="FF0000"/>
                </a:solidFill>
                <a:latin typeface="Helvetica Neue" charset="0"/>
                <a:ea typeface="Helvetica Neue" charset="0"/>
                <a:cs typeface="Helvetica Neue" charset="0"/>
              </a:rPr>
              <a:t>Hotcommics</a:t>
            </a:r>
            <a:r>
              <a:rPr lang="en-US" sz="1600" b="1" u="sng" dirty="0">
                <a:solidFill>
                  <a:schemeClr val="tx1">
                    <a:lumMod val="65000"/>
                    <a:lumOff val="35000"/>
                  </a:schemeClr>
                </a:solidFill>
                <a:latin typeface="Helvetica Neue" charset="0"/>
                <a:ea typeface="Helvetica Neue" charset="0"/>
                <a:cs typeface="Helvetica Neue" charset="0"/>
              </a:rPr>
              <a:t>)</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Find dynamic sub-communities &amp; determine aggregated mutational burden within these</a:t>
            </a:r>
          </a:p>
          <a:p>
            <a:pPr indent="-228600">
              <a:spcBef>
                <a:spcPts val="400"/>
              </a:spcBef>
              <a:buClr>
                <a:srgbClr val="FFFFFF"/>
              </a:buClr>
              <a:buFont typeface="Helvetica Neue"/>
              <a:buChar char="•"/>
            </a:pPr>
            <a:endParaRPr lang="en-US" sz="1600" b="1" u="sng" dirty="0">
              <a:solidFill>
                <a:schemeClr val="tx1">
                  <a:lumMod val="65000"/>
                  <a:lumOff val="35000"/>
                </a:schemeClr>
              </a:solidFill>
              <a:latin typeface="Helvetica Neue" charset="0"/>
              <a:ea typeface="Helvetica Neue" charset="0"/>
              <a:cs typeface="Helvetica Neue" charset="0"/>
            </a:endParaRPr>
          </a:p>
          <a:p>
            <a:pPr indent="-228600">
              <a:spcBef>
                <a:spcPts val="500"/>
              </a:spcBef>
              <a:buFont typeface="Merriweather Sans"/>
              <a:buChar char="•"/>
            </a:pPr>
            <a:endParaRPr lang="en-US" sz="1200" dirty="0">
              <a:solidFill>
                <a:schemeClr val="tx1">
                  <a:lumMod val="65000"/>
                  <a:lumOff val="35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endParaRPr lang="en-US" sz="1100" dirty="0">
              <a:solidFill>
                <a:schemeClr val="tx1">
                  <a:lumMod val="65000"/>
                  <a:lumOff val="35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65000"/>
                  <a:lumOff val="35000"/>
                </a:schemeClr>
              </a:solidFill>
              <a:latin typeface="Helvetica Neue" charset="0"/>
              <a:ea typeface="Helvetica Neue" charset="0"/>
              <a:cs typeface="Helvetica Neue" charset="0"/>
              <a:sym typeface="Helvetica Neue"/>
            </a:endParaRPr>
          </a:p>
        </p:txBody>
      </p:sp>
      <p:sp>
        <p:nvSpPr>
          <p:cNvPr id="6" name="Shape 301"/>
          <p:cNvSpPr txBox="1">
            <a:spLocks noGrp="1"/>
          </p:cNvSpPr>
          <p:nvPr>
            <p:ph sz="half" idx="2"/>
          </p:nvPr>
        </p:nvSpPr>
        <p:spPr>
          <a:xfrm>
            <a:off x="5589767" y="985119"/>
            <a:ext cx="2868432" cy="4062631"/>
          </a:xfrm>
          <a:prstGeom prst="rect">
            <a:avLst/>
          </a:prstGeom>
          <a:noFill/>
          <a:ln>
            <a:noFill/>
          </a:ln>
        </p:spPr>
        <p:txBody>
          <a:bodyPr vert="horz" wrap="square" lIns="92050" tIns="46025" rIns="92050" bIns="46025" numCol="1" anchor="t" anchorCtr="0" compatLnSpc="1">
            <a:prstTxWarp prst="textNoShape">
              <a:avLst/>
            </a:prstTxWarp>
            <a:noAutofit/>
          </a:bodyPr>
          <a:lstStyle/>
          <a:p>
            <a:pPr marL="174625" indent="-174625">
              <a:spcBef>
                <a:spcPts val="400"/>
              </a:spcBef>
              <a:buClr>
                <a:srgbClr val="FFFFFF"/>
              </a:buClr>
              <a:buFont typeface="Helvetica Neue"/>
              <a:buChar char="•"/>
            </a:pPr>
            <a:r>
              <a:rPr lang="en-US" sz="1600" b="1" u="sng" dirty="0">
                <a:solidFill>
                  <a:srgbClr val="FFC000"/>
                </a:solidFill>
                <a:latin typeface="Helvetica Neue" charset="0"/>
                <a:ea typeface="Helvetica Neue" charset="0"/>
                <a:cs typeface="Helvetica Neue" charset="0"/>
              </a:rPr>
              <a:t>RADAR</a:t>
            </a:r>
            <a:r>
              <a:rPr lang="en-US" sz="1600" b="1" u="sng" dirty="0">
                <a:solidFill>
                  <a:schemeClr val="tx1">
                    <a:lumMod val="65000"/>
                    <a:lumOff val="35000"/>
                  </a:schemeClr>
                </a:solidFill>
                <a:latin typeface="Helvetica Neue" charset="0"/>
                <a:ea typeface="Helvetica Neue" charset="0"/>
                <a:cs typeface="Helvetica Neue" charset="0"/>
              </a:rPr>
              <a:t> Prioritization for RBP sites</a:t>
            </a: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Prioritizes variants based on post-transcriptional regulome using ENCODE </a:t>
            </a:r>
            <a:r>
              <a:rPr lang="en-US" sz="1200" dirty="0" err="1">
                <a:solidFill>
                  <a:schemeClr val="tx1">
                    <a:lumMod val="65000"/>
                    <a:lumOff val="35000"/>
                  </a:schemeClr>
                </a:solidFill>
                <a:latin typeface="Helvetica Neue" charset="0"/>
                <a:ea typeface="Helvetica Neue" charset="0"/>
                <a:cs typeface="Helvetica Neue" charset="0"/>
              </a:rPr>
              <a:t>eCLIP</a:t>
            </a:r>
            <a:endParaRPr lang="en-US" sz="1200" dirty="0">
              <a:solidFill>
                <a:schemeClr val="tx1">
                  <a:lumMod val="65000"/>
                  <a:lumOff val="35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Incorporates new features related to RNA sec. </a:t>
            </a:r>
            <a:r>
              <a:rPr lang="en-US" sz="1200" dirty="0" err="1">
                <a:solidFill>
                  <a:schemeClr val="tx1">
                    <a:lumMod val="65000"/>
                    <a:lumOff val="35000"/>
                  </a:schemeClr>
                </a:solidFill>
                <a:latin typeface="Helvetica Neue" charset="0"/>
                <a:ea typeface="Helvetica Neue" charset="0"/>
                <a:cs typeface="Helvetica Neue" charset="0"/>
              </a:rPr>
              <a:t>struc</a:t>
            </a:r>
            <a:r>
              <a:rPr lang="en-US" sz="1200" dirty="0">
                <a:solidFill>
                  <a:schemeClr val="tx1">
                    <a:lumMod val="65000"/>
                    <a:lumOff val="35000"/>
                  </a:schemeClr>
                </a:solidFill>
                <a:latin typeface="Helvetica Neue" charset="0"/>
                <a:ea typeface="Helvetica Neue" charset="0"/>
                <a:cs typeface="Helvetica Neue" charset="0"/>
              </a:rPr>
              <a:t> &amp; tissue specific effects</a:t>
            </a:r>
          </a:p>
          <a:p>
            <a:pPr indent="-228600">
              <a:spcBef>
                <a:spcPts val="400"/>
              </a:spcBef>
              <a:buClr>
                <a:srgbClr val="FFFFFF"/>
              </a:buClr>
              <a:buFont typeface="Helvetica Neue"/>
              <a:buChar char="•"/>
            </a:pPr>
            <a:r>
              <a:rPr lang="en-US" sz="1600" b="1" u="sng" dirty="0" err="1">
                <a:solidFill>
                  <a:srgbClr val="FFC000"/>
                </a:solidFill>
                <a:latin typeface="Helvetica Neue" charset="0"/>
                <a:ea typeface="Helvetica Neue" charset="0"/>
                <a:cs typeface="Helvetica Neue" charset="0"/>
              </a:rPr>
              <a:t>uORF</a:t>
            </a:r>
            <a:r>
              <a:rPr lang="en-US" sz="1600" b="1" u="sng" dirty="0">
                <a:solidFill>
                  <a:schemeClr val="tx1">
                    <a:lumMod val="65000"/>
                    <a:lumOff val="35000"/>
                  </a:schemeClr>
                </a:solidFill>
                <a:latin typeface="Helvetica Neue" charset="0"/>
                <a:ea typeface="Helvetica Neue" charset="0"/>
                <a:cs typeface="Helvetica Neue" charset="0"/>
              </a:rPr>
              <a:t> Prioritization </a:t>
            </a: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Feature integration to find small subset of upstream mutations that potentially alter translation</a:t>
            </a:r>
            <a:endParaRPr lang="en-US" sz="1100" dirty="0">
              <a:solidFill>
                <a:schemeClr val="tx1">
                  <a:lumMod val="65000"/>
                  <a:lumOff val="35000"/>
                </a:schemeClr>
              </a:solidFill>
              <a:latin typeface="Helvetica Neue" charset="0"/>
              <a:ea typeface="Helvetica Neue" charset="0"/>
              <a:cs typeface="Helvetica Neue" charset="0"/>
              <a:sym typeface="Helvetica Neue"/>
            </a:endParaRPr>
          </a:p>
          <a:p>
            <a:pPr marL="174625" indent="-174625">
              <a:spcBef>
                <a:spcPts val="400"/>
              </a:spcBef>
              <a:buClr>
                <a:srgbClr val="FFFFFF"/>
              </a:buClr>
              <a:buFont typeface="Helvetica Neue"/>
              <a:buChar char="•"/>
            </a:pPr>
            <a:r>
              <a:rPr lang="en-US" sz="1600" b="1" u="sng" dirty="0">
                <a:solidFill>
                  <a:srgbClr val="FFC000"/>
                </a:solidFill>
                <a:latin typeface="Helvetica Neue" charset="0"/>
                <a:ea typeface="Helvetica Neue" charset="0"/>
                <a:cs typeface="Helvetica Neue" charset="0"/>
              </a:rPr>
              <a:t>GRAM</a:t>
            </a:r>
            <a:r>
              <a:rPr lang="en-US" sz="1600" b="1" u="sng" dirty="0">
                <a:solidFill>
                  <a:schemeClr val="tx1">
                    <a:lumMod val="65000"/>
                    <a:lumOff val="35000"/>
                  </a:schemeClr>
                </a:solidFill>
                <a:latin typeface="Helvetica Neue" charset="0"/>
                <a:ea typeface="Helvetica Neue" charset="0"/>
                <a:cs typeface="Helvetica Neue" charset="0"/>
              </a:rPr>
              <a:t> to assess the molecular effect of (promotor) mutations</a:t>
            </a: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Universal score + cell type specific score</a:t>
            </a:r>
          </a:p>
        </p:txBody>
      </p:sp>
    </p:spTree>
    <p:extLst>
      <p:ext uri="{BB962C8B-B14F-4D97-AF65-F5344CB8AC3E}">
        <p14:creationId xmlns:p14="http://schemas.microsoft.com/office/powerpoint/2010/main" val="270683090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76110" y="2763728"/>
            <a:ext cx="3394236" cy="2357108"/>
          </a:xfrm>
          <a:prstGeom prst="rect">
            <a:avLst/>
          </a:prstGeom>
        </p:spPr>
      </p:pic>
      <p:sp>
        <p:nvSpPr>
          <p:cNvPr id="5" name="TextBox 4"/>
          <p:cNvSpPr txBox="1"/>
          <p:nvPr/>
        </p:nvSpPr>
        <p:spPr>
          <a:xfrm>
            <a:off x="145604" y="1355231"/>
            <a:ext cx="3837921" cy="3139321"/>
          </a:xfrm>
          <a:prstGeom prst="rect">
            <a:avLst/>
          </a:prstGeom>
          <a:noFill/>
        </p:spPr>
        <p:txBody>
          <a:bodyPr wrap="square" rtlCol="0">
            <a:spAutoFit/>
          </a:bodyPr>
          <a:lstStyle/>
          <a:p>
            <a:endParaRPr lang="en-US" sz="1800" dirty="0"/>
          </a:p>
          <a:p>
            <a:r>
              <a:rPr lang="en-US" sz="1800" dirty="0"/>
              <a:t>Structure particularly useful for interpreting the impact of the many rare variants whose effect can not be found via GWAS</a:t>
            </a:r>
          </a:p>
          <a:p>
            <a:endParaRPr lang="en-US" sz="1800" dirty="0"/>
          </a:p>
          <a:p>
            <a:endParaRPr lang="en-US" sz="1800" dirty="0"/>
          </a:p>
          <a:p>
            <a:r>
              <a:rPr lang="en-US" sz="1800" dirty="0"/>
              <a:t>Also, integration of structure data with genomic variants, EHR &amp; drug data will be key for realizing the goal of precision medicine.</a:t>
            </a:r>
          </a:p>
        </p:txBody>
      </p:sp>
      <p:pic>
        <p:nvPicPr>
          <p:cNvPr id="6" name="Picture 5"/>
          <p:cNvPicPr>
            <a:picLocks noChangeAspect="1"/>
          </p:cNvPicPr>
          <p:nvPr/>
        </p:nvPicPr>
        <p:blipFill>
          <a:blip r:embed="rId3"/>
          <a:stretch>
            <a:fillRect/>
          </a:stretch>
        </p:blipFill>
        <p:spPr>
          <a:xfrm>
            <a:off x="4854151" y="244444"/>
            <a:ext cx="3739271" cy="2209046"/>
          </a:xfrm>
          <a:prstGeom prst="rect">
            <a:avLst/>
          </a:prstGeom>
        </p:spPr>
      </p:pic>
      <p:sp>
        <p:nvSpPr>
          <p:cNvPr id="8" name="Title 1"/>
          <p:cNvSpPr txBox="1">
            <a:spLocks/>
          </p:cNvSpPr>
          <p:nvPr/>
        </p:nvSpPr>
        <p:spPr>
          <a:xfrm>
            <a:off x="145604" y="170356"/>
            <a:ext cx="4227968" cy="117861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altLang="en-US" sz="2400" dirty="0">
                <a:solidFill>
                  <a:schemeClr val="accent6"/>
                </a:solidFill>
                <a:ea typeface="ＭＳ Ｐゴシック" charset="-128"/>
              </a:rPr>
              <a:t>Structure &amp; genomics</a:t>
            </a:r>
          </a:p>
        </p:txBody>
      </p:sp>
      <p:sp>
        <p:nvSpPr>
          <p:cNvPr id="9" name="TextBox 8"/>
          <p:cNvSpPr txBox="1"/>
          <p:nvPr/>
        </p:nvSpPr>
        <p:spPr>
          <a:xfrm>
            <a:off x="6473228" y="2453490"/>
            <a:ext cx="2670771" cy="230832"/>
          </a:xfrm>
          <a:prstGeom prst="rect">
            <a:avLst/>
          </a:prstGeom>
          <a:noFill/>
        </p:spPr>
        <p:txBody>
          <a:bodyPr wrap="square" rtlCol="0">
            <a:spAutoFit/>
          </a:bodyPr>
          <a:lstStyle/>
          <a:p>
            <a:r>
              <a:rPr lang="en-US" sz="900" dirty="0"/>
              <a:t>Gerstein et al., Nat. </a:t>
            </a:r>
            <a:r>
              <a:rPr lang="en-US" sz="900" dirty="0" err="1"/>
              <a:t>Struct</a:t>
            </a:r>
            <a:r>
              <a:rPr lang="en-US" sz="900" dirty="0"/>
              <a:t>. Bio. 2000</a:t>
            </a:r>
          </a:p>
        </p:txBody>
      </p:sp>
      <p:sp>
        <p:nvSpPr>
          <p:cNvPr id="10" name="TextBox 9"/>
          <p:cNvSpPr txBox="1"/>
          <p:nvPr/>
        </p:nvSpPr>
        <p:spPr>
          <a:xfrm>
            <a:off x="7567188" y="4912668"/>
            <a:ext cx="1395743" cy="230832"/>
          </a:xfrm>
          <a:prstGeom prst="rect">
            <a:avLst/>
          </a:prstGeom>
          <a:noFill/>
        </p:spPr>
        <p:txBody>
          <a:bodyPr wrap="square" rtlCol="0">
            <a:spAutoFit/>
          </a:bodyPr>
          <a:lstStyle/>
          <a:p>
            <a:r>
              <a:rPr lang="en-US" sz="900" dirty="0"/>
              <a:t>Hauser et al., Cell 2018</a:t>
            </a:r>
          </a:p>
        </p:txBody>
      </p:sp>
    </p:spTree>
    <p:extLst>
      <p:ext uri="{BB962C8B-B14F-4D97-AF65-F5344CB8AC3E}">
        <p14:creationId xmlns:p14="http://schemas.microsoft.com/office/powerpoint/2010/main" val="3705618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TextShape 1"/>
          <p:cNvSpPr txBox="1"/>
          <p:nvPr/>
        </p:nvSpPr>
        <p:spPr>
          <a:xfrm>
            <a:off x="311760" y="444960"/>
            <a:ext cx="8520120" cy="572400"/>
          </a:xfrm>
          <a:prstGeom prst="rect">
            <a:avLst/>
          </a:prstGeom>
          <a:noFill/>
          <a:ln>
            <a:noFill/>
          </a:ln>
        </p:spPr>
        <p:txBody>
          <a:bodyPr tIns="91440" bIns="9144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1" normalizeH="0" baseline="0" noProof="0" dirty="0">
                <a:ln>
                  <a:noFill/>
                </a:ln>
                <a:solidFill>
                  <a:srgbClr val="22228B"/>
                </a:solidFill>
                <a:effectLst/>
                <a:uLnTx/>
                <a:uFill>
                  <a:solidFill>
                    <a:srgbClr val="FFFFFF"/>
                  </a:solidFill>
                </a:uFill>
                <a:latin typeface="Arial"/>
                <a:ea typeface="Arial"/>
                <a:cs typeface="Arial"/>
                <a:sym typeface="Arial"/>
              </a:rPr>
              <a:t>Upstream open reading frames (</a:t>
            </a:r>
            <a:r>
              <a:rPr kumimoji="0" lang="en-US" sz="2400" b="1" i="0" u="none" strike="noStrike" kern="0" cap="none" spc="-1" normalizeH="0" baseline="0" noProof="0" dirty="0" err="1">
                <a:ln>
                  <a:noFill/>
                </a:ln>
                <a:solidFill>
                  <a:srgbClr val="22228B"/>
                </a:solidFill>
                <a:effectLst/>
                <a:uLnTx/>
                <a:uFill>
                  <a:solidFill>
                    <a:srgbClr val="FFFFFF"/>
                  </a:solidFill>
                </a:uFill>
                <a:latin typeface="Arial"/>
                <a:ea typeface="Arial"/>
                <a:cs typeface="Arial"/>
                <a:sym typeface="Arial"/>
              </a:rPr>
              <a:t>uORFs</a:t>
            </a:r>
            <a:r>
              <a:rPr kumimoji="0" lang="en-US" sz="2400" b="1" i="0" u="none" strike="noStrike" kern="0" cap="none" spc="-1" normalizeH="0" baseline="0" noProof="0" dirty="0">
                <a:ln>
                  <a:noFill/>
                </a:ln>
                <a:solidFill>
                  <a:srgbClr val="22228B"/>
                </a:solidFill>
                <a:effectLst/>
                <a:uLnTx/>
                <a:uFill>
                  <a:solidFill>
                    <a:srgbClr val="FFFFFF"/>
                  </a:solidFill>
                </a:uFill>
                <a:latin typeface="Arial"/>
                <a:ea typeface="Arial"/>
                <a:cs typeface="Arial"/>
                <a:sym typeface="Arial"/>
              </a:rPr>
              <a:t>) regulate translation are affected by mutation</a:t>
            </a:r>
            <a:endParaRPr kumimoji="0" lang="en-US" sz="1400" b="0" i="0" u="none" strike="noStrike" kern="0" cap="none" spc="-1" normalizeH="0" baseline="0" noProof="0" dirty="0">
              <a:ln>
                <a:noFill/>
              </a:ln>
              <a:solidFill>
                <a:srgbClr val="000000"/>
              </a:solidFill>
              <a:effectLst/>
              <a:uLnTx/>
              <a:uFill>
                <a:solidFill>
                  <a:srgbClr val="FFFFFF"/>
                </a:solidFill>
              </a:uFill>
              <a:latin typeface="Arial"/>
              <a:cs typeface="Arial"/>
              <a:sym typeface="Arial"/>
            </a:endParaRPr>
          </a:p>
        </p:txBody>
      </p:sp>
      <p:sp>
        <p:nvSpPr>
          <p:cNvPr id="242" name="CustomShape 2"/>
          <p:cNvSpPr/>
          <p:nvPr/>
        </p:nvSpPr>
        <p:spPr>
          <a:xfrm>
            <a:off x="4294800" y="1387800"/>
            <a:ext cx="4454280" cy="1825200"/>
          </a:xfrm>
          <a:prstGeom prst="rect">
            <a:avLst/>
          </a:prstGeom>
          <a:noFill/>
          <a:ln>
            <a:noFill/>
          </a:ln>
        </p:spPr>
        <p:style>
          <a:lnRef idx="0">
            <a:scrgbClr r="0" g="0" b="0"/>
          </a:lnRef>
          <a:fillRef idx="0">
            <a:scrgbClr r="0" g="0" b="0"/>
          </a:fillRef>
          <a:effectRef idx="0">
            <a:scrgbClr r="0" g="0" b="0"/>
          </a:effectRef>
          <a:fontRef idx="minor"/>
        </p:style>
        <p:txBody>
          <a:bodyPr lIns="68400" tIns="34200" rIns="68400" bIns="34200"/>
          <a:lstStyle/>
          <a:p>
            <a:pPr marL="457200" marR="0" lvl="0" indent="-317160" algn="l" defTabSz="914400" rtl="0" eaLnBrk="1" fontAlgn="auto" latinLnBrk="0" hangingPunct="1">
              <a:lnSpc>
                <a:spcPct val="100000"/>
              </a:lnSpc>
              <a:spcBef>
                <a:spcPts val="0"/>
              </a:spcBef>
              <a:spcAft>
                <a:spcPts val="0"/>
              </a:spcAft>
              <a:buClr>
                <a:srgbClr val="000000"/>
              </a:buClr>
              <a:buSzTx/>
              <a:buFont typeface="Helvetica Neue"/>
              <a:buChar char="●"/>
              <a:tabLst/>
              <a:defRPr/>
            </a:pPr>
            <a:r>
              <a:rPr kumimoji="0" lang="en-US" sz="1400" b="0" i="0" u="none" strike="noStrike" kern="0" cap="none" spc="-1" normalizeH="0" baseline="0" noProof="0" dirty="0" err="1">
                <a:ln>
                  <a:noFill/>
                </a:ln>
                <a:solidFill>
                  <a:srgbClr val="000000"/>
                </a:solidFill>
                <a:effectLst/>
                <a:uLnTx/>
                <a:uFill>
                  <a:solidFill>
                    <a:srgbClr val="FFFFFF"/>
                  </a:solidFill>
                </a:uFill>
                <a:latin typeface="Helvetica Neue"/>
                <a:ea typeface="Helvetica Neue"/>
                <a:cs typeface="+mn-cs"/>
                <a:sym typeface="Arial"/>
              </a:rPr>
              <a:t>uORFs</a:t>
            </a:r>
            <a:r>
              <a:rPr kumimoji="0" lang="en-US" sz="1400" b="0" i="0" u="none" strike="noStrike" kern="0" cap="none" spc="-1" normalizeH="0" baseline="0" noProof="0" dirty="0">
                <a:ln>
                  <a:noFill/>
                </a:ln>
                <a:solidFill>
                  <a:srgbClr val="000000"/>
                </a:solidFill>
                <a:effectLst/>
                <a:uLnTx/>
                <a:uFill>
                  <a:solidFill>
                    <a:srgbClr val="FFFFFF"/>
                  </a:solidFill>
                </a:uFill>
                <a:latin typeface="Helvetica Neue"/>
                <a:ea typeface="Helvetica Neue"/>
                <a:cs typeface="+mn-cs"/>
                <a:sym typeface="Arial"/>
              </a:rPr>
              <a:t> regulate the translation of downstream coding regions.</a:t>
            </a:r>
            <a:endParaRPr kumimoji="0" lang="en-US" sz="1800" b="0" i="0" u="none" strike="noStrike" kern="0" cap="none" spc="-1" normalizeH="0" baseline="0" noProof="0" dirty="0">
              <a:ln>
                <a:noFill/>
              </a:ln>
              <a:solidFill>
                <a:srgbClr val="000000"/>
              </a:solidFill>
              <a:effectLst/>
              <a:uLnTx/>
              <a:uFill>
                <a:solidFill>
                  <a:srgbClr val="FFFFFF"/>
                </a:solidFill>
              </a:uFill>
              <a:latin typeface="Arial"/>
              <a:ea typeface="+mn-ea"/>
              <a:cs typeface="+mn-cs"/>
              <a:sym typeface="Arial"/>
            </a:endParaRPr>
          </a:p>
          <a:p>
            <a:pPr marL="457200" marR="0" lvl="0" indent="-317160" algn="l" defTabSz="914400" rtl="0" eaLnBrk="1" fontAlgn="auto" latinLnBrk="0" hangingPunct="1">
              <a:lnSpc>
                <a:spcPct val="100000"/>
              </a:lnSpc>
              <a:spcBef>
                <a:spcPts val="0"/>
              </a:spcBef>
              <a:spcAft>
                <a:spcPts val="0"/>
              </a:spcAft>
              <a:buClr>
                <a:srgbClr val="000000"/>
              </a:buClr>
              <a:buSzTx/>
              <a:buFont typeface="Helvetica Neue"/>
              <a:buChar char="●"/>
              <a:tabLst/>
              <a:defRPr/>
            </a:pPr>
            <a:r>
              <a:rPr kumimoji="0" lang="en-US" sz="1400" b="0" i="0" u="none" strike="noStrike" kern="0" cap="none" spc="-1" normalizeH="0" baseline="0" noProof="0" dirty="0">
                <a:ln>
                  <a:noFill/>
                </a:ln>
                <a:solidFill>
                  <a:srgbClr val="000000"/>
                </a:solidFill>
                <a:effectLst/>
                <a:uLnTx/>
                <a:uFill>
                  <a:solidFill>
                    <a:srgbClr val="FFFFFF"/>
                  </a:solidFill>
                </a:uFill>
                <a:latin typeface="Helvetica Neue"/>
                <a:ea typeface="Helvetica Neue"/>
                <a:cs typeface="+mn-cs"/>
                <a:sym typeface="Arial"/>
              </a:rPr>
              <a:t>In Battle et al. 2014 data </a:t>
            </a:r>
            <a:r>
              <a:rPr kumimoji="0" lang="en-US" sz="1400" b="0" i="0" u="none" strike="noStrike" kern="0" cap="none" spc="-1" normalizeH="0" baseline="0" noProof="0" dirty="0" err="1">
                <a:ln>
                  <a:noFill/>
                </a:ln>
                <a:solidFill>
                  <a:srgbClr val="000000"/>
                </a:solidFill>
                <a:effectLst/>
                <a:uLnTx/>
                <a:uFill>
                  <a:solidFill>
                    <a:srgbClr val="FFFFFF"/>
                  </a:solidFill>
                </a:uFill>
                <a:latin typeface="Helvetica Neue"/>
                <a:ea typeface="Helvetica Neue"/>
                <a:cs typeface="+mn-cs"/>
                <a:sym typeface="Arial"/>
              </a:rPr>
              <a:t>uORF</a:t>
            </a:r>
            <a:r>
              <a:rPr kumimoji="0" lang="en-US" sz="1400" b="0" i="0" u="none" strike="noStrike" kern="0" cap="none" spc="-1" normalizeH="0" baseline="0" noProof="0" dirty="0">
                <a:ln>
                  <a:noFill/>
                </a:ln>
                <a:solidFill>
                  <a:srgbClr val="000000"/>
                </a:solidFill>
                <a:effectLst/>
                <a:uLnTx/>
                <a:uFill>
                  <a:solidFill>
                    <a:srgbClr val="FFFFFF"/>
                  </a:solidFill>
                </a:uFill>
                <a:latin typeface="Helvetica Neue"/>
                <a:ea typeface="Helvetica Neue"/>
                <a:cs typeface="+mn-cs"/>
                <a:sym typeface="Arial"/>
              </a:rPr>
              <a:t> gain &amp; loss assoc. protein level change.</a:t>
            </a:r>
            <a:endParaRPr kumimoji="0" lang="en-US" sz="1800" b="0" i="0" u="none" strike="noStrike" kern="0" cap="none" spc="-1" normalizeH="0" baseline="0" noProof="0" dirty="0">
              <a:ln>
                <a:noFill/>
              </a:ln>
              <a:solidFill>
                <a:srgbClr val="000000"/>
              </a:solidFill>
              <a:effectLst/>
              <a:uLnTx/>
              <a:uFill>
                <a:solidFill>
                  <a:srgbClr val="FFFFFF"/>
                </a:solidFill>
              </a:uFill>
              <a:latin typeface="Arial"/>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1" normalizeH="0" baseline="0" noProof="0" dirty="0">
              <a:ln>
                <a:noFill/>
              </a:ln>
              <a:solidFill>
                <a:srgbClr val="000000"/>
              </a:solidFill>
              <a:effectLst/>
              <a:uLnTx/>
              <a:uFill>
                <a:solidFill>
                  <a:srgbClr val="FFFFFF"/>
                </a:solidFill>
              </a:uFill>
              <a:latin typeface="Arial"/>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1" normalizeH="0" baseline="0" noProof="0" dirty="0">
              <a:ln>
                <a:noFill/>
              </a:ln>
              <a:solidFill>
                <a:srgbClr val="000000"/>
              </a:solidFill>
              <a:effectLst/>
              <a:uLnTx/>
              <a:uFill>
                <a:solidFill>
                  <a:srgbClr val="FFFFFF"/>
                </a:solidFill>
              </a:uFill>
              <a:latin typeface="Arial"/>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1" normalizeH="0" baseline="0" noProof="0" dirty="0">
              <a:ln>
                <a:noFill/>
              </a:ln>
              <a:solidFill>
                <a:srgbClr val="000000"/>
              </a:solidFill>
              <a:effectLst/>
              <a:uLnTx/>
              <a:uFill>
                <a:solidFill>
                  <a:srgbClr val="FFFFFF"/>
                </a:solidFill>
              </a:uFill>
              <a:latin typeface="Arial"/>
              <a:ea typeface="+mn-ea"/>
              <a:cs typeface="+mn-cs"/>
              <a:sym typeface="Arial"/>
            </a:endParaRPr>
          </a:p>
        </p:txBody>
      </p:sp>
      <p:pic>
        <p:nvPicPr>
          <p:cNvPr id="243" name="Picture 14"/>
          <p:cNvPicPr/>
          <p:nvPr/>
        </p:nvPicPr>
        <p:blipFill>
          <a:blip r:embed="rId2"/>
          <a:srcRect l="2146" t="2444" r="39804" b="48328"/>
          <a:stretch/>
        </p:blipFill>
        <p:spPr>
          <a:xfrm>
            <a:off x="4830480" y="2835720"/>
            <a:ext cx="3382920" cy="2194200"/>
          </a:xfrm>
          <a:prstGeom prst="rect">
            <a:avLst/>
          </a:prstGeom>
          <a:ln>
            <a:noFill/>
          </a:ln>
        </p:spPr>
      </p:pic>
      <p:pic>
        <p:nvPicPr>
          <p:cNvPr id="244" name="Picture 243"/>
          <p:cNvPicPr/>
          <p:nvPr/>
        </p:nvPicPr>
        <p:blipFill>
          <a:blip r:embed="rId3"/>
          <a:stretch/>
        </p:blipFill>
        <p:spPr>
          <a:xfrm>
            <a:off x="528120" y="1371600"/>
            <a:ext cx="3766680" cy="3383280"/>
          </a:xfrm>
          <a:prstGeom prst="rect">
            <a:avLst/>
          </a:prstGeom>
          <a:ln>
            <a:noFill/>
          </a:ln>
        </p:spPr>
      </p:pic>
      <p:sp>
        <p:nvSpPr>
          <p:cNvPr id="245" name="TextShape 3"/>
          <p:cNvSpPr txBox="1"/>
          <p:nvPr/>
        </p:nvSpPr>
        <p:spPr>
          <a:xfrm>
            <a:off x="1316160" y="4705560"/>
            <a:ext cx="2286000" cy="232200"/>
          </a:xfrm>
          <a:prstGeom prst="rect">
            <a:avLst/>
          </a:prstGeom>
          <a:noFill/>
          <a:ln>
            <a:noFill/>
          </a:ln>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1" normalizeH="0" baseline="0" noProof="0">
                <a:ln>
                  <a:noFill/>
                </a:ln>
                <a:solidFill>
                  <a:srgbClr val="000000"/>
                </a:solidFill>
                <a:effectLst/>
                <a:uLnTx/>
                <a:uFill>
                  <a:solidFill>
                    <a:srgbClr val="FFFFFF"/>
                  </a:solidFill>
                </a:uFill>
                <a:latin typeface="Arial"/>
                <a:cs typeface="Arial"/>
                <a:sym typeface="Arial"/>
              </a:rPr>
              <a:t>[Ferreira et al., </a:t>
            </a:r>
            <a:r>
              <a:rPr kumimoji="0" lang="en-US" sz="1000" b="0" i="1" u="none" strike="noStrike" kern="0" cap="none" spc="-1" normalizeH="0" baseline="0" noProof="0">
                <a:ln>
                  <a:noFill/>
                </a:ln>
                <a:solidFill>
                  <a:srgbClr val="000000"/>
                </a:solidFill>
                <a:effectLst/>
                <a:uLnTx/>
                <a:uFill>
                  <a:solidFill>
                    <a:srgbClr val="FFFFFF"/>
                  </a:solidFill>
                </a:uFill>
                <a:latin typeface="Arial"/>
                <a:cs typeface="Arial"/>
                <a:sym typeface="Arial"/>
              </a:rPr>
              <a:t>Bioengineered</a:t>
            </a:r>
            <a:r>
              <a:rPr kumimoji="0" lang="en-US" sz="1000" b="0" i="0" u="none" strike="noStrike" kern="0" cap="none" spc="-1" normalizeH="0" baseline="0" noProof="0">
                <a:ln>
                  <a:noFill/>
                </a:ln>
                <a:solidFill>
                  <a:srgbClr val="000000"/>
                </a:solidFill>
                <a:effectLst/>
                <a:uLnTx/>
                <a:uFill>
                  <a:solidFill>
                    <a:srgbClr val="FFFFFF"/>
                  </a:solidFill>
                </a:uFill>
                <a:latin typeface="Arial"/>
                <a:cs typeface="Arial"/>
                <a:sym typeface="Arial"/>
              </a:rPr>
              <a:t> (‘14)]</a:t>
            </a:r>
          </a:p>
        </p:txBody>
      </p:sp>
      <p:sp>
        <p:nvSpPr>
          <p:cNvPr id="246" name="CustomShape 4"/>
          <p:cNvSpPr/>
          <p:nvPr/>
        </p:nvSpPr>
        <p:spPr>
          <a:xfrm>
            <a:off x="6206400" y="2901240"/>
            <a:ext cx="2480400" cy="311760"/>
          </a:xfrm>
          <a:prstGeom prst="rect">
            <a:avLst/>
          </a:prstGeom>
          <a:noFill/>
          <a:ln>
            <a:noFill/>
          </a:ln>
        </p:spPr>
        <p:style>
          <a:lnRef idx="0">
            <a:scrgbClr r="0" g="0" b="0"/>
          </a:lnRef>
          <a:fillRef idx="0">
            <a:scrgbClr r="0" g="0" b="0"/>
          </a:fillRef>
          <a:effectRef idx="0">
            <a:scrgbClr r="0" g="0" b="0"/>
          </a:effectRef>
          <a:fontRef idx="minor"/>
        </p:style>
        <p:txBody>
          <a:bodyPr tIns="91440" bIns="9144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100" b="0" i="0" u="none" strike="noStrike" kern="0" cap="none" spc="-1" normalizeH="0" baseline="0" noProof="0">
                <a:ln>
                  <a:noFill/>
                </a:ln>
                <a:solidFill>
                  <a:srgbClr val="000000"/>
                </a:solidFill>
                <a:effectLst/>
                <a:uLnTx/>
                <a:uFill>
                  <a:solidFill>
                    <a:srgbClr val="FFFFFF"/>
                  </a:solidFill>
                </a:uFill>
                <a:latin typeface="Calibri"/>
                <a:ea typeface="Calibri"/>
                <a:cs typeface="+mn-cs"/>
                <a:sym typeface="Arial"/>
              </a:rPr>
              <a:t>[McGillivray et al., </a:t>
            </a:r>
            <a:r>
              <a:rPr kumimoji="0" lang="en-US" sz="1100" b="0" i="1" u="none" strike="noStrike" kern="0" cap="none" spc="-1" normalizeH="0" baseline="0" noProof="0">
                <a:ln>
                  <a:noFill/>
                </a:ln>
                <a:solidFill>
                  <a:srgbClr val="000000"/>
                </a:solidFill>
                <a:effectLst/>
                <a:uLnTx/>
                <a:uFill>
                  <a:solidFill>
                    <a:srgbClr val="FFFFFF"/>
                  </a:solidFill>
                </a:uFill>
                <a:latin typeface="Calibri"/>
                <a:ea typeface="Calibri"/>
                <a:cs typeface="+mn-cs"/>
                <a:sym typeface="Arial"/>
              </a:rPr>
              <a:t>NAR </a:t>
            </a:r>
            <a:r>
              <a:rPr kumimoji="0" lang="en-US" sz="1100" b="0" i="0" u="none" strike="noStrike" kern="0" cap="none" spc="-1" normalizeH="0" baseline="0" noProof="0">
                <a:ln>
                  <a:noFill/>
                </a:ln>
                <a:solidFill>
                  <a:srgbClr val="000000"/>
                </a:solidFill>
                <a:effectLst/>
                <a:uLnTx/>
                <a:uFill>
                  <a:solidFill>
                    <a:srgbClr val="FFFFFF"/>
                  </a:solidFill>
                </a:uFill>
                <a:latin typeface="Calibri"/>
                <a:ea typeface="Calibri"/>
                <a:cs typeface="+mn-cs"/>
                <a:sym typeface="Arial"/>
              </a:rPr>
              <a:t>(‘18)]</a:t>
            </a:r>
            <a:endParaRPr kumimoji="0" lang="en-US" sz="1800" b="0" i="0" u="none" strike="noStrike" kern="0" cap="none" spc="-1" normalizeH="0" baseline="0" noProof="0">
              <a:ln>
                <a:noFill/>
              </a:ln>
              <a:solidFill>
                <a:srgbClr val="000000"/>
              </a:solidFill>
              <a:effectLst/>
              <a:uLnTx/>
              <a:uFill>
                <a:solidFill>
                  <a:srgbClr val="FFFFFF"/>
                </a:solidFill>
              </a:uFill>
              <a:latin typeface="Arial"/>
              <a:ea typeface="+mn-ea"/>
              <a:cs typeface="+mn-cs"/>
              <a:sym typeface="Arial"/>
            </a:endParaRPr>
          </a:p>
        </p:txBody>
      </p:sp>
      <p:sp>
        <p:nvSpPr>
          <p:cNvPr id="247" name="TextShape 5"/>
          <p:cNvSpPr txBox="1"/>
          <p:nvPr/>
        </p:nvSpPr>
        <p:spPr>
          <a:xfrm>
            <a:off x="2834640" y="1828800"/>
            <a:ext cx="2286000" cy="232200"/>
          </a:xfrm>
          <a:prstGeom prst="rect">
            <a:avLst/>
          </a:prstGeom>
          <a:noFill/>
          <a:ln>
            <a:noFill/>
          </a:ln>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1" normalizeH="0" baseline="0" noProof="0">
                <a:ln>
                  <a:noFill/>
                </a:ln>
                <a:solidFill>
                  <a:srgbClr val="000000"/>
                </a:solidFill>
                <a:effectLst/>
                <a:uLnTx/>
                <a:uFill>
                  <a:solidFill>
                    <a:srgbClr val="FFFFFF"/>
                  </a:solidFill>
                </a:uFill>
                <a:latin typeface="Arial"/>
                <a:cs typeface="Arial"/>
                <a:sym typeface="Arial"/>
              </a:rPr>
              <a:t>[Calvo et al., </a:t>
            </a:r>
            <a:r>
              <a:rPr kumimoji="0" lang="en-US" sz="1000" b="0" i="1" u="none" strike="noStrike" kern="0" cap="none" spc="-1" normalizeH="0" baseline="0" noProof="0">
                <a:ln>
                  <a:noFill/>
                </a:ln>
                <a:solidFill>
                  <a:srgbClr val="000000"/>
                </a:solidFill>
                <a:effectLst/>
                <a:uLnTx/>
                <a:uFill>
                  <a:solidFill>
                    <a:srgbClr val="FFFFFF"/>
                  </a:solidFill>
                </a:uFill>
                <a:latin typeface="Arial"/>
                <a:cs typeface="Arial"/>
                <a:sym typeface="Arial"/>
              </a:rPr>
              <a:t>PNAS</a:t>
            </a:r>
            <a:r>
              <a:rPr kumimoji="0" lang="en-US" sz="1000" b="0" i="0" u="none" strike="noStrike" kern="0" cap="none" spc="-1" normalizeH="0" baseline="0" noProof="0">
                <a:ln>
                  <a:noFill/>
                </a:ln>
                <a:solidFill>
                  <a:srgbClr val="000000"/>
                </a:solidFill>
                <a:effectLst/>
                <a:uLnTx/>
                <a:uFill>
                  <a:solidFill>
                    <a:srgbClr val="FFFFFF"/>
                  </a:solidFill>
                </a:uFill>
                <a:latin typeface="Arial"/>
                <a:cs typeface="Arial"/>
                <a:sym typeface="Arial"/>
              </a:rPr>
              <a:t> (‘09)]</a:t>
            </a:r>
          </a:p>
        </p:txBody>
      </p:sp>
    </p:spTree>
    <p:extLst>
      <p:ext uri="{BB962C8B-B14F-4D97-AF65-F5344CB8AC3E}">
        <p14:creationId xmlns:p14="http://schemas.microsoft.com/office/powerpoint/2010/main" val="44645767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8750" y="292626"/>
            <a:ext cx="3990057" cy="572700"/>
          </a:xfrm>
        </p:spPr>
        <p:txBody>
          <a:bodyPr/>
          <a:lstStyle/>
          <a:p>
            <a:r>
              <a:rPr lang="en-US" sz="2000" dirty="0"/>
              <a:t>The population of functional </a:t>
            </a:r>
            <a:r>
              <a:rPr lang="en-US" sz="2000" dirty="0" err="1"/>
              <a:t>uORFs</a:t>
            </a:r>
            <a:r>
              <a:rPr lang="en-US" sz="2000" dirty="0"/>
              <a:t> may be significant</a:t>
            </a:r>
          </a:p>
        </p:txBody>
      </p:sp>
      <p:pic>
        <p:nvPicPr>
          <p:cNvPr id="4" name="Picture 7" descr="Cover"/>
          <p:cNvPicPr>
            <a:picLocks noChangeAspect="1" noChangeArrowheads="1"/>
          </p:cNvPicPr>
          <p:nvPr/>
        </p:nvPicPr>
        <p:blipFill rotWithShape="1">
          <a:blip r:embed="rId2">
            <a:extLst>
              <a:ext uri="{28A0092B-C50C-407E-A947-70E740481C1C}">
                <a14:useLocalDpi xmlns:a14="http://schemas.microsoft.com/office/drawing/2010/main" val="0"/>
              </a:ext>
            </a:extLst>
          </a:blip>
          <a:srcRect l="-1" t="2048" r="51444" b="69495"/>
          <a:stretch/>
        </p:blipFill>
        <p:spPr bwMode="auto">
          <a:xfrm>
            <a:off x="-13831" y="79213"/>
            <a:ext cx="4755374" cy="41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1" t="34178" r="34074" b="213"/>
          <a:stretch/>
        </p:blipFill>
        <p:spPr bwMode="auto">
          <a:xfrm>
            <a:off x="4783628" y="1102576"/>
            <a:ext cx="4120300" cy="2447703"/>
          </a:xfrm>
          <a:prstGeom prst="rect">
            <a:avLst/>
          </a:prstGeom>
          <a:noFill/>
          <a:extLst>
            <a:ext uri="{909E8E84-426E-40DD-AFC4-6F175D3DCCD1}">
              <a14:hiddenFill xmlns:a14="http://schemas.microsoft.com/office/drawing/2010/main">
                <a:solidFill>
                  <a:srgbClr val="FFFFFF"/>
                </a:solidFill>
              </a14:hiddenFill>
            </a:ext>
          </a:extLst>
        </p:spPr>
      </p:pic>
      <p:sp>
        <p:nvSpPr>
          <p:cNvPr id="6" name="Shape 461"/>
          <p:cNvSpPr txBox="1"/>
          <p:nvPr/>
        </p:nvSpPr>
        <p:spPr>
          <a:xfrm>
            <a:off x="5009117" y="3669022"/>
            <a:ext cx="3669323" cy="1218993"/>
          </a:xfrm>
          <a:prstGeom prst="rect">
            <a:avLst/>
          </a:prstGeom>
          <a:noFill/>
          <a:ln>
            <a:noFill/>
          </a:ln>
        </p:spPr>
        <p:txBody>
          <a:bodyPr wrap="square" lIns="68575" tIns="34275" rIns="68575" bIns="34275" anchor="t" anchorCtr="0">
            <a:noAutofit/>
          </a:bodyPr>
          <a:lstStyle/>
          <a:p>
            <a:pPr marL="457200" marR="0" lvl="0" indent="-317500" algn="l" defTabSz="914400" rtl="0" eaLnBrk="1" fontAlgn="auto" latinLnBrk="0" hangingPunct="1">
              <a:lnSpc>
                <a:spcPct val="100000"/>
              </a:lnSpc>
              <a:spcBef>
                <a:spcPts val="800"/>
              </a:spcBef>
              <a:spcAft>
                <a:spcPts val="0"/>
              </a:spcAft>
              <a:buClr>
                <a:srgbClr val="000000"/>
              </a:buClr>
              <a:buSzPct val="1000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Ribosome profiling experiments have low overlap in identified </a:t>
            </a:r>
            <a:r>
              <a:rPr kumimoji="0" lang="en-US" sz="1400" b="0" i="0" u="none" strike="noStrike" kern="0" cap="none" spc="0" normalizeH="0" baseline="0" noProof="0" dirty="0" err="1">
                <a:ln>
                  <a:noFill/>
                </a:ln>
                <a:solidFill>
                  <a:srgbClr val="000000"/>
                </a:solidFill>
                <a:effectLst/>
                <a:uLnTx/>
                <a:uFillTx/>
                <a:latin typeface="Helvetica Neue"/>
                <a:ea typeface="Helvetica Neue"/>
                <a:cs typeface="Helvetica Neue"/>
                <a:sym typeface="Helvetica Neue"/>
              </a:rPr>
              <a:t>uORFs</a:t>
            </a:r>
            <a:r>
              <a:rPr kumimoji="0" lang="en-US" sz="14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 </a:t>
            </a:r>
            <a:endParaRPr kumimoji="0" lang="en" sz="14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a:p>
            <a:pPr marL="457200" marR="0" lvl="0" indent="-317500" algn="l" defTabSz="914400" rtl="0" eaLnBrk="1" fontAlgn="auto" latinLnBrk="0" hangingPunct="1">
              <a:lnSpc>
                <a:spcPct val="100000"/>
              </a:lnSpc>
              <a:spcBef>
                <a:spcPts val="0"/>
              </a:spcBef>
              <a:spcAft>
                <a:spcPts val="0"/>
              </a:spcAft>
              <a:buClr>
                <a:srgbClr val="000000"/>
              </a:buClr>
              <a:buSzPct val="1000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This suggests high false-negative rate, and more functional </a:t>
            </a:r>
            <a:r>
              <a:rPr kumimoji="0" lang="en-US" sz="1400" b="0" i="0" u="none" strike="noStrike" kern="0" cap="none" spc="0" normalizeH="0" baseline="0" noProof="0" dirty="0" err="1">
                <a:ln>
                  <a:noFill/>
                </a:ln>
                <a:solidFill>
                  <a:srgbClr val="000000"/>
                </a:solidFill>
                <a:effectLst/>
                <a:uLnTx/>
                <a:uFillTx/>
                <a:latin typeface="Helvetica Neue"/>
                <a:ea typeface="Helvetica Neue"/>
                <a:cs typeface="Helvetica Neue"/>
                <a:sym typeface="Helvetica Neue"/>
              </a:rPr>
              <a:t>uORFs</a:t>
            </a:r>
            <a:r>
              <a:rPr kumimoji="0" lang="en-US" sz="14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 than currently known.</a:t>
            </a:r>
          </a:p>
          <a:p>
            <a:pPr marL="457200" marR="0" lvl="0" indent="-317500" algn="l" defTabSz="914400" rtl="0" eaLnBrk="1" fontAlgn="auto" latinLnBrk="0" hangingPunct="1">
              <a:lnSpc>
                <a:spcPct val="100000"/>
              </a:lnSpc>
              <a:spcBef>
                <a:spcPts val="0"/>
              </a:spcBef>
              <a:spcAft>
                <a:spcPts val="0"/>
              </a:spcAft>
              <a:buClr>
                <a:srgbClr val="000000"/>
              </a:buClr>
              <a:buSzPct val="100000"/>
              <a:buFont typeface="Helvetica Neue"/>
              <a:buChar char="●"/>
              <a:tabLst/>
              <a:defRPr/>
            </a:pPr>
            <a:endParaRPr kumimoji="0" lang="en" sz="14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a:p>
            <a:pPr marL="285750" marR="0" lvl="0" indent="-285750" algn="l" defTabSz="914400" rtl="0" eaLnBrk="1" fontAlgn="auto" latinLnBrk="0" hangingPunct="1">
              <a:lnSpc>
                <a:spcPct val="100000"/>
              </a:lnSpc>
              <a:spcBef>
                <a:spcPts val="0"/>
              </a:spcBef>
              <a:spcAft>
                <a:spcPts val="0"/>
              </a:spcAft>
              <a:buClrTx/>
              <a:buSzPct val="25000"/>
              <a:buFont typeface="Arial" charset="0"/>
              <a:buChar char="•"/>
              <a:tabLst/>
              <a:defRPr/>
            </a:pPr>
            <a:endParaRPr kumimoji="0" lang="en" sz="14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
        <p:nvSpPr>
          <p:cNvPr id="7" name="Shape 513"/>
          <p:cNvSpPr txBox="1"/>
          <p:nvPr/>
        </p:nvSpPr>
        <p:spPr>
          <a:xfrm>
            <a:off x="7017991" y="4831500"/>
            <a:ext cx="1928023" cy="312000"/>
          </a:xfrm>
          <a:prstGeom prst="rect">
            <a:avLst/>
          </a:prstGeom>
          <a:noFill/>
          <a:ln>
            <a:noFill/>
          </a:ln>
        </p:spPr>
        <p:txBody>
          <a:bodyPr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McGillivray </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et al., </a:t>
            </a:r>
            <a:r>
              <a:rPr kumimoji="0" lang="en-US" sz="1100" b="0" i="1" u="none" strike="noStrike" kern="0" cap="none" spc="0" normalizeH="0" baseline="0" noProof="0" dirty="0">
                <a:ln>
                  <a:noFill/>
                </a:ln>
                <a:solidFill>
                  <a:srgbClr val="000000"/>
                </a:solidFill>
                <a:effectLst/>
                <a:uLnTx/>
                <a:uFillTx/>
                <a:latin typeface="Calibri"/>
                <a:ea typeface="Calibri"/>
                <a:cs typeface="Calibri"/>
                <a:sym typeface="Calibri"/>
              </a:rPr>
              <a:t>NAR </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(‘1</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8</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a:t>
            </a:r>
            <a:endPar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 name="TextBox 7"/>
          <p:cNvSpPr txBox="1"/>
          <p:nvPr/>
        </p:nvSpPr>
        <p:spPr>
          <a:xfrm>
            <a:off x="276541" y="3728913"/>
            <a:ext cx="4465002"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cs typeface="Arial"/>
                <a:sym typeface="Arial"/>
              </a:rPr>
              <a:t>From a “Universe” of 1.3 M pot. </a:t>
            </a:r>
            <a:r>
              <a:rPr kumimoji="0" lang="en-US" sz="3200" b="1" i="0" u="none" strike="noStrike" kern="0" cap="none" spc="0" normalizeH="0" baseline="0" noProof="0" dirty="0" err="1">
                <a:ln>
                  <a:noFill/>
                </a:ln>
                <a:solidFill>
                  <a:srgbClr val="000000"/>
                </a:solidFill>
                <a:effectLst/>
                <a:uLnTx/>
                <a:uFillTx/>
                <a:latin typeface="Arial"/>
                <a:cs typeface="Arial"/>
                <a:sym typeface="Arial"/>
              </a:rPr>
              <a:t>uORFs</a:t>
            </a:r>
            <a:endParaRPr kumimoji="0" lang="en-US" sz="3200"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029415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712677" y="22407"/>
            <a:ext cx="3350351" cy="5225269"/>
            <a:chOff x="4754016" y="91724"/>
            <a:chExt cx="3183531" cy="4965093"/>
          </a:xfrm>
        </p:grpSpPr>
        <p:pic>
          <p:nvPicPr>
            <p:cNvPr id="9"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795" y="91724"/>
              <a:ext cx="3182752" cy="49650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54795" y="91724"/>
              <a:ext cx="161841" cy="164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Rectangle 13"/>
            <p:cNvSpPr/>
            <p:nvPr/>
          </p:nvSpPr>
          <p:spPr>
            <a:xfrm>
              <a:off x="4754016" y="2205690"/>
              <a:ext cx="161841" cy="164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Rectangle 14"/>
            <p:cNvSpPr/>
            <p:nvPr/>
          </p:nvSpPr>
          <p:spPr>
            <a:xfrm>
              <a:off x="6719811" y="91724"/>
              <a:ext cx="161841" cy="164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Title 1"/>
          <p:cNvSpPr>
            <a:spLocks noGrp="1"/>
          </p:cNvSpPr>
          <p:nvPr>
            <p:ph type="title"/>
          </p:nvPr>
        </p:nvSpPr>
        <p:spPr>
          <a:xfrm>
            <a:off x="311701" y="256184"/>
            <a:ext cx="4567796" cy="572700"/>
          </a:xfrm>
        </p:spPr>
        <p:txBody>
          <a:bodyPr/>
          <a:lstStyle/>
          <a:p>
            <a:pPr algn="l"/>
            <a:r>
              <a:rPr lang="en-US" sz="2000" dirty="0"/>
              <a:t>Prediction &amp; validation of </a:t>
            </a:r>
            <a:br>
              <a:rPr lang="en-US" sz="2000" dirty="0"/>
            </a:br>
            <a:r>
              <a:rPr lang="en-US" sz="2000" dirty="0"/>
              <a:t>functional </a:t>
            </a:r>
            <a:r>
              <a:rPr lang="en-US" sz="2000" dirty="0" err="1"/>
              <a:t>uORFs</a:t>
            </a:r>
            <a:r>
              <a:rPr lang="en-US" sz="2000" dirty="0"/>
              <a:t> using 89 features</a:t>
            </a:r>
          </a:p>
        </p:txBody>
      </p:sp>
      <p:sp>
        <p:nvSpPr>
          <p:cNvPr id="12" name="Shape 461"/>
          <p:cNvSpPr txBox="1"/>
          <p:nvPr/>
        </p:nvSpPr>
        <p:spPr>
          <a:xfrm>
            <a:off x="311701" y="1268444"/>
            <a:ext cx="4314400" cy="784950"/>
          </a:xfrm>
          <a:prstGeom prst="rect">
            <a:avLst/>
          </a:prstGeom>
          <a:noFill/>
          <a:ln>
            <a:noFill/>
          </a:ln>
        </p:spPr>
        <p:txBody>
          <a:bodyPr wrap="square" lIns="68575" tIns="34275" rIns="68575" bIns="34275" anchor="t" anchorCtr="0">
            <a:noAutofit/>
          </a:bodyPr>
          <a:lstStyle/>
          <a:p>
            <a:pPr marL="457200" marR="0" lvl="0" indent="-317500" algn="l" defTabSz="914400" rtl="0" eaLnBrk="1" fontAlgn="auto" latinLnBrk="0" hangingPunct="1">
              <a:lnSpc>
                <a:spcPct val="100000"/>
              </a:lnSpc>
              <a:spcBef>
                <a:spcPts val="800"/>
              </a:spcBef>
              <a:spcAft>
                <a:spcPts val="0"/>
              </a:spcAft>
              <a:buClr>
                <a:srgbClr val="000000"/>
              </a:buClr>
              <a:buSzPct val="1000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All near-cognate start codons predicted.</a:t>
            </a:r>
          </a:p>
          <a:p>
            <a:pPr marL="457200" marR="0" lvl="0" indent="-317500" algn="l" defTabSz="914400" rtl="0" eaLnBrk="1" fontAlgn="auto" latinLnBrk="0" hangingPunct="1">
              <a:lnSpc>
                <a:spcPct val="100000"/>
              </a:lnSpc>
              <a:spcBef>
                <a:spcPts val="800"/>
              </a:spcBef>
              <a:spcAft>
                <a:spcPts val="0"/>
              </a:spcAft>
              <a:buClr>
                <a:srgbClr val="000000"/>
              </a:buClr>
              <a:buSzPct val="1000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Cross-validation on independent ribosome profiling datasets and validation using in vivo protein levels and ribosome occupancy in humans (Battle et al. 2014).</a:t>
            </a:r>
            <a:endParaRPr kumimoji="0" lang="en" sz="14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a:p>
            <a:pPr marL="285750" marR="0" lvl="0" indent="-285750" algn="l" defTabSz="914400" rtl="0" eaLnBrk="1" fontAlgn="auto" latinLnBrk="0" hangingPunct="1">
              <a:lnSpc>
                <a:spcPct val="100000"/>
              </a:lnSpc>
              <a:spcBef>
                <a:spcPts val="0"/>
              </a:spcBef>
              <a:spcAft>
                <a:spcPts val="0"/>
              </a:spcAft>
              <a:buClrTx/>
              <a:buSzPct val="25000"/>
              <a:buFont typeface="Arial" charset="0"/>
              <a:buChar char="•"/>
              <a:tabLst/>
              <a:defRPr/>
            </a:pPr>
            <a:endParaRPr kumimoji="0" lang="en" sz="14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pic>
        <p:nvPicPr>
          <p:cNvPr id="10" name="Picture 7" descr="Cover"/>
          <p:cNvPicPr>
            <a:picLocks noChangeAspect="1" noChangeArrowheads="1"/>
          </p:cNvPicPr>
          <p:nvPr/>
        </p:nvPicPr>
        <p:blipFill rotWithShape="1">
          <a:blip r:embed="rId4">
            <a:extLst>
              <a:ext uri="{28A0092B-C50C-407E-A947-70E740481C1C}">
                <a14:useLocalDpi xmlns:a14="http://schemas.microsoft.com/office/drawing/2010/main" val="0"/>
              </a:ext>
            </a:extLst>
          </a:blip>
          <a:srcRect l="53297" t="-107" r="-796" b="69331"/>
          <a:stretch/>
        </p:blipFill>
        <p:spPr bwMode="auto">
          <a:xfrm>
            <a:off x="447391" y="2790131"/>
            <a:ext cx="1954069" cy="18730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Cover"/>
          <p:cNvPicPr>
            <a:picLocks noChangeAspect="1" noChangeArrowheads="1"/>
          </p:cNvPicPr>
          <p:nvPr/>
        </p:nvPicPr>
        <p:blipFill rotWithShape="1">
          <a:blip r:embed="rId4">
            <a:extLst>
              <a:ext uri="{28A0092B-C50C-407E-A947-70E740481C1C}">
                <a14:useLocalDpi xmlns:a14="http://schemas.microsoft.com/office/drawing/2010/main" val="0"/>
              </a:ext>
            </a:extLst>
          </a:blip>
          <a:srcRect l="53297" t="61971" r="-796" b="-491"/>
          <a:stretch/>
        </p:blipFill>
        <p:spPr bwMode="auto">
          <a:xfrm>
            <a:off x="2584255" y="2790131"/>
            <a:ext cx="1770056" cy="2123720"/>
          </a:xfrm>
          <a:prstGeom prst="rect">
            <a:avLst/>
          </a:prstGeom>
          <a:noFill/>
          <a:extLst>
            <a:ext uri="{909E8E84-426E-40DD-AFC4-6F175D3DCCD1}">
              <a14:hiddenFill xmlns:a14="http://schemas.microsoft.com/office/drawing/2010/main">
                <a:solidFill>
                  <a:srgbClr val="FFFFFF"/>
                </a:solidFill>
              </a14:hiddenFill>
            </a:ext>
          </a:extLst>
        </p:spPr>
      </p:pic>
      <p:sp>
        <p:nvSpPr>
          <p:cNvPr id="11" name="Shape 513"/>
          <p:cNvSpPr txBox="1"/>
          <p:nvPr/>
        </p:nvSpPr>
        <p:spPr>
          <a:xfrm>
            <a:off x="37657" y="4831500"/>
            <a:ext cx="1928023" cy="312000"/>
          </a:xfrm>
          <a:prstGeom prst="rect">
            <a:avLst/>
          </a:prstGeom>
          <a:noFill/>
          <a:ln>
            <a:noFill/>
          </a:ln>
        </p:spPr>
        <p:txBody>
          <a:bodyPr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McGillivray </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et al., </a:t>
            </a:r>
            <a:r>
              <a:rPr kumimoji="0" lang="en-US" sz="1100" b="0" i="1" u="none" strike="noStrike" kern="0" cap="none" spc="0" normalizeH="0" baseline="0" noProof="0" dirty="0">
                <a:ln>
                  <a:noFill/>
                </a:ln>
                <a:solidFill>
                  <a:srgbClr val="000000"/>
                </a:solidFill>
                <a:effectLst/>
                <a:uLnTx/>
                <a:uFillTx/>
                <a:latin typeface="Calibri"/>
                <a:ea typeface="Calibri"/>
                <a:cs typeface="Calibri"/>
                <a:sym typeface="Calibri"/>
              </a:rPr>
              <a:t>NAR </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(‘1</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8</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a:t>
            </a:r>
            <a:endPar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 name="TextBox 5"/>
          <p:cNvSpPr txBox="1"/>
          <p:nvPr/>
        </p:nvSpPr>
        <p:spPr>
          <a:xfrm>
            <a:off x="8185690" y="649335"/>
            <a:ext cx="64152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Arial"/>
                <a:cs typeface="Arial"/>
                <a:sym typeface="Arial"/>
              </a:rPr>
              <a:t>Expr.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Arial"/>
                <a:cs typeface="Arial"/>
                <a:sym typeface="Arial"/>
              </a:rPr>
              <a:t>Level</a:t>
            </a:r>
          </a:p>
        </p:txBody>
      </p:sp>
      <p:sp>
        <p:nvSpPr>
          <p:cNvPr id="16" name="TextBox 15"/>
          <p:cNvSpPr txBox="1"/>
          <p:nvPr/>
        </p:nvSpPr>
        <p:spPr>
          <a:xfrm>
            <a:off x="8131188" y="1779775"/>
            <a:ext cx="75052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Arial"/>
                <a:cs typeface="Arial"/>
                <a:sym typeface="Arial"/>
              </a:rPr>
              <a:t>Tissue</a:t>
            </a:r>
            <a:br>
              <a:rPr kumimoji="0" lang="en-US" sz="1400" b="1" i="0" u="none" strike="noStrike" kern="0" cap="none" spc="0" normalizeH="0" baseline="0" noProof="0" dirty="0">
                <a:ln>
                  <a:noFill/>
                </a:ln>
                <a:solidFill>
                  <a:srgbClr val="FF0000"/>
                </a:solidFill>
                <a:effectLst/>
                <a:uLnTx/>
                <a:uFillTx/>
                <a:latin typeface="Arial"/>
                <a:cs typeface="Arial"/>
                <a:sym typeface="Arial"/>
              </a:rPr>
            </a:br>
            <a:r>
              <a:rPr kumimoji="0" lang="en-US" sz="1400" b="1" i="0" u="none" strike="noStrike" kern="0" cap="none" spc="0" normalizeH="0" baseline="0" noProof="0" dirty="0">
                <a:ln>
                  <a:noFill/>
                </a:ln>
                <a:solidFill>
                  <a:srgbClr val="FF0000"/>
                </a:solidFill>
                <a:effectLst/>
                <a:uLnTx/>
                <a:uFillTx/>
                <a:latin typeface="Arial"/>
                <a:cs typeface="Arial"/>
                <a:sym typeface="Arial"/>
              </a:rPr>
              <a:t>Dist.</a:t>
            </a:r>
          </a:p>
        </p:txBody>
      </p:sp>
      <p:sp>
        <p:nvSpPr>
          <p:cNvPr id="17" name="TextBox 16"/>
          <p:cNvSpPr txBox="1"/>
          <p:nvPr/>
        </p:nvSpPr>
        <p:spPr>
          <a:xfrm>
            <a:off x="8209735" y="2763620"/>
            <a:ext cx="593432"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Arial"/>
                <a:cs typeface="Arial"/>
                <a:sym typeface="Arial"/>
              </a:rPr>
              <a:t>Int. </a:t>
            </a:r>
            <a:br>
              <a:rPr kumimoji="0" lang="en-US" sz="1400" b="1" i="0" u="none" strike="noStrike" kern="0" cap="none" spc="0" normalizeH="0" baseline="0" noProof="0" dirty="0">
                <a:ln>
                  <a:noFill/>
                </a:ln>
                <a:solidFill>
                  <a:srgbClr val="FF0000"/>
                </a:solidFill>
                <a:effectLst/>
                <a:uLnTx/>
                <a:uFillTx/>
                <a:latin typeface="Arial"/>
                <a:cs typeface="Arial"/>
                <a:sym typeface="Arial"/>
              </a:rPr>
            </a:br>
            <a:r>
              <a:rPr kumimoji="0" lang="en-US" sz="1400" b="1" i="0" u="none" strike="noStrike" kern="0" cap="none" spc="0" normalizeH="0" baseline="0" noProof="0" dirty="0">
                <a:ln>
                  <a:noFill/>
                </a:ln>
                <a:solidFill>
                  <a:srgbClr val="FF0000"/>
                </a:solidFill>
                <a:effectLst/>
                <a:uLnTx/>
                <a:uFillTx/>
                <a:latin typeface="Arial"/>
                <a:cs typeface="Arial"/>
                <a:sym typeface="Arial"/>
              </a:rPr>
              <a:t>ATG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Arial"/>
                <a:cs typeface="Arial"/>
                <a:sym typeface="Arial"/>
              </a:rPr>
              <a:t>Start</a:t>
            </a:r>
          </a:p>
        </p:txBody>
      </p:sp>
      <p:sp>
        <p:nvSpPr>
          <p:cNvPr id="18" name="TextBox 17"/>
          <p:cNvSpPr txBox="1"/>
          <p:nvPr/>
        </p:nvSpPr>
        <p:spPr>
          <a:xfrm>
            <a:off x="8075885" y="3944693"/>
            <a:ext cx="86113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srgbClr val="FF0000"/>
                </a:solidFill>
                <a:effectLst/>
                <a:uLnTx/>
                <a:uFillTx/>
                <a:latin typeface="Arial"/>
                <a:cs typeface="Arial"/>
                <a:sym typeface="Arial"/>
              </a:rPr>
              <a:t>Conser</a:t>
            </a:r>
            <a:r>
              <a:rPr kumimoji="0" lang="en-US" sz="1400" b="1" i="0" u="none" strike="noStrike" kern="0" cap="none" spc="0" normalizeH="0" baseline="0" noProof="0" dirty="0">
                <a:ln>
                  <a:noFill/>
                </a:ln>
                <a:solidFill>
                  <a:srgbClr val="FF0000"/>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srgbClr val="FF0000"/>
                </a:solidFill>
                <a:effectLst/>
                <a:uLnTx/>
                <a:uFillTx/>
                <a:latin typeface="Arial"/>
                <a:cs typeface="Arial"/>
                <a:sym typeface="Arial"/>
              </a:rPr>
              <a:t>vation</a:t>
            </a:r>
            <a:endParaRPr kumimoji="0" lang="en-US" sz="1400" b="1" i="0" u="none" strike="noStrike" kern="0" cap="none" spc="0" normalizeH="0" baseline="0" noProof="0" dirty="0">
              <a:ln>
                <a:noFill/>
              </a:ln>
              <a:solidFill>
                <a:srgbClr val="FF0000"/>
              </a:solidFill>
              <a:effectLst/>
              <a:uLnTx/>
              <a:uFillTx/>
              <a:latin typeface="Arial"/>
              <a:cs typeface="Arial"/>
              <a:sym typeface="Arial"/>
            </a:endParaRPr>
          </a:p>
        </p:txBody>
      </p:sp>
    </p:spTree>
    <p:extLst>
      <p:ext uri="{BB962C8B-B14F-4D97-AF65-F5344CB8AC3E}">
        <p14:creationId xmlns:p14="http://schemas.microsoft.com/office/powerpoint/2010/main" val="24636811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02132"/>
            <a:ext cx="8520600" cy="572700"/>
          </a:xfrm>
        </p:spPr>
        <p:txBody>
          <a:bodyPr/>
          <a:lstStyle/>
          <a:p>
            <a:r>
              <a:rPr lang="en-US" dirty="0"/>
              <a:t>A comprehensive catalog of functional </a:t>
            </a:r>
            <a:r>
              <a:rPr lang="en-US" dirty="0" err="1"/>
              <a:t>uORFs</a:t>
            </a:r>
            <a:endParaRPr lang="en-US" dirty="0"/>
          </a:p>
        </p:txBody>
      </p:sp>
      <p:pic>
        <p:nvPicPr>
          <p:cNvPr id="6"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4269" t="71681" r="54783" b="-491"/>
          <a:stretch/>
        </p:blipFill>
        <p:spPr bwMode="auto">
          <a:xfrm>
            <a:off x="4533646" y="838231"/>
            <a:ext cx="2026351" cy="2109247"/>
          </a:xfrm>
          <a:prstGeom prst="rect">
            <a:avLst/>
          </a:prstGeom>
          <a:noFill/>
          <a:extLst>
            <a:ext uri="{909E8E84-426E-40DD-AFC4-6F175D3DCCD1}">
              <a14:hiddenFill xmlns:a14="http://schemas.microsoft.com/office/drawing/2010/main">
                <a:solidFill>
                  <a:srgbClr val="FFFFFF"/>
                </a:solidFill>
              </a14:hiddenFill>
            </a:ext>
          </a:extLst>
        </p:spPr>
      </p:pic>
      <p:sp>
        <p:nvSpPr>
          <p:cNvPr id="9" name="Shape 461"/>
          <p:cNvSpPr txBox="1"/>
          <p:nvPr/>
        </p:nvSpPr>
        <p:spPr>
          <a:xfrm>
            <a:off x="4595732" y="3010877"/>
            <a:ext cx="4155275" cy="1650651"/>
          </a:xfrm>
          <a:prstGeom prst="rect">
            <a:avLst/>
          </a:prstGeom>
          <a:noFill/>
          <a:ln>
            <a:noFill/>
          </a:ln>
        </p:spPr>
        <p:txBody>
          <a:bodyPr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90"/>
              </a:buClr>
              <a:buSzPct val="25000"/>
              <a:buFontTx/>
              <a:buNone/>
              <a:tabLst/>
              <a:defRPr/>
            </a:pPr>
            <a:endPar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a:p>
            <a:pPr marL="457200" marR="0" lvl="0" indent="-317500" algn="l" defTabSz="914400" rtl="0" eaLnBrk="1" fontAlgn="auto" latinLnBrk="0" hangingPunct="1">
              <a:lnSpc>
                <a:spcPct val="100000"/>
              </a:lnSpc>
              <a:spcBef>
                <a:spcPts val="800"/>
              </a:spcBef>
              <a:spcAft>
                <a:spcPts val="0"/>
              </a:spcAft>
              <a:buClr>
                <a:srgbClr val="000000"/>
              </a:buClr>
              <a:buSzPct val="100000"/>
              <a:buFont typeface="Helvetica Neue"/>
              <a:buChar char="●"/>
              <a:tabLst/>
              <a:defRPr/>
            </a:pPr>
            <a:r>
              <a:rPr kumimoji="0" lang="en-US" sz="2400" b="1" i="0" u="none" strike="noStrike" kern="0" cap="none" spc="0" normalizeH="0" baseline="0" noProof="0" dirty="0">
                <a:ln>
                  <a:noFill/>
                </a:ln>
                <a:solidFill>
                  <a:srgbClr val="C00000"/>
                </a:solidFill>
                <a:effectLst/>
                <a:uLnTx/>
                <a:uFillTx/>
                <a:latin typeface="Helvetica Neue"/>
                <a:ea typeface="Helvetica Neue"/>
                <a:cs typeface="Helvetica Neue"/>
                <a:sym typeface="Helvetica Neue"/>
              </a:rPr>
              <a:t>180K</a:t>
            </a: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 Large predicted positive set likely to affect translation  </a:t>
            </a:r>
          </a:p>
          <a:p>
            <a:pPr marL="457200" marR="0" lvl="0" indent="-317500" algn="l" defTabSz="914400" rtl="0" eaLnBrk="1" fontAlgn="auto" latinLnBrk="0" hangingPunct="1">
              <a:lnSpc>
                <a:spcPct val="100000"/>
              </a:lnSpc>
              <a:spcBef>
                <a:spcPts val="800"/>
              </a:spcBef>
              <a:spcAft>
                <a:spcPts val="0"/>
              </a:spcAft>
              <a:buClr>
                <a:srgbClr val="000000"/>
              </a:buClr>
              <a:buSzPct val="100000"/>
              <a:buFont typeface="Helvetica Neue"/>
              <a:buChar char="●"/>
              <a:tabLst/>
              <a:defRPr/>
            </a:pP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Calibration on gold standards, suggests getting </a:t>
            </a:r>
            <a:r>
              <a:rPr kumimoji="0" lang="en-US" sz="2000" b="1" i="0" u="none" strike="noStrike" kern="0" cap="none" spc="0" normalizeH="0" baseline="0" noProof="0" dirty="0">
                <a:ln>
                  <a:noFill/>
                </a:ln>
                <a:solidFill>
                  <a:srgbClr val="C00000"/>
                </a:solidFill>
                <a:effectLst/>
                <a:uLnTx/>
                <a:uFillTx/>
                <a:latin typeface="Helvetica Neue"/>
                <a:ea typeface="Helvetica Neue"/>
                <a:cs typeface="Helvetica Neue"/>
                <a:sym typeface="Helvetica Neue"/>
              </a:rPr>
              <a:t>~70%</a:t>
            </a:r>
            <a:r>
              <a:rPr kumimoji="0" lang="en-US"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 of known</a:t>
            </a:r>
          </a:p>
        </p:txBody>
      </p:sp>
      <p:sp>
        <p:nvSpPr>
          <p:cNvPr id="10" name="Shape 513"/>
          <p:cNvSpPr txBox="1"/>
          <p:nvPr/>
        </p:nvSpPr>
        <p:spPr>
          <a:xfrm>
            <a:off x="164942" y="4700606"/>
            <a:ext cx="1928023" cy="312000"/>
          </a:xfrm>
          <a:prstGeom prst="rect">
            <a:avLst/>
          </a:prstGeom>
          <a:noFill/>
          <a:ln>
            <a:noFill/>
          </a:ln>
        </p:spPr>
        <p:txBody>
          <a:bodyPr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McGillivray </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et al., </a:t>
            </a:r>
            <a:r>
              <a:rPr kumimoji="0" lang="en-US" sz="1100" b="0" i="1" u="none" strike="noStrike" kern="0" cap="none" spc="0" normalizeH="0" baseline="0" noProof="0" dirty="0">
                <a:ln>
                  <a:noFill/>
                </a:ln>
                <a:solidFill>
                  <a:srgbClr val="000000"/>
                </a:solidFill>
                <a:effectLst/>
                <a:uLnTx/>
                <a:uFillTx/>
                <a:latin typeface="Calibri"/>
                <a:ea typeface="Calibri"/>
                <a:cs typeface="Calibri"/>
                <a:sym typeface="Calibri"/>
              </a:rPr>
              <a:t>NAR </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(‘1</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8</a:t>
            </a:r>
            <a:r>
              <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rPr>
              <a:t>)</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a:t>
            </a:r>
            <a:endParaRPr kumimoji="0" lang="en" sz="11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8"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2" t="31994" r="46048" b="43488"/>
          <a:stretch/>
        </p:blipFill>
        <p:spPr bwMode="auto">
          <a:xfrm>
            <a:off x="6762054" y="1127670"/>
            <a:ext cx="2421046" cy="162769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5" name="Shape 461"/>
          <p:cNvSpPr txBox="1"/>
          <p:nvPr/>
        </p:nvSpPr>
        <p:spPr>
          <a:xfrm>
            <a:off x="-6864" y="1545823"/>
            <a:ext cx="1845949" cy="1326695"/>
          </a:xfrm>
          <a:prstGeom prst="rect">
            <a:avLst/>
          </a:prstGeom>
          <a:noFill/>
          <a:ln>
            <a:noFill/>
          </a:ln>
        </p:spPr>
        <p:txBody>
          <a:bodyPr wrap="square" lIns="68575" tIns="34275" rIns="68575" bIns="34275" anchor="t" anchorCtr="0">
            <a:noAutofit/>
          </a:bodyPr>
          <a:lstStyle/>
          <a:p>
            <a:pPr marL="139700" marR="0" lvl="0" indent="0" algn="ctr" defTabSz="914400" rtl="0" eaLnBrk="1" fontAlgn="auto" latinLnBrk="0" hangingPunct="1">
              <a:lnSpc>
                <a:spcPct val="100000"/>
              </a:lnSpc>
              <a:spcBef>
                <a:spcPts val="800"/>
              </a:spcBef>
              <a:spcAft>
                <a:spcPts val="0"/>
              </a:spcAft>
              <a:buClr>
                <a:srgbClr val="000000"/>
              </a:buClr>
              <a:buSzPct val="100000"/>
              <a:buFontTx/>
              <a:buNone/>
              <a:tabLst/>
              <a:defRPr/>
            </a:pPr>
            <a:r>
              <a:rPr kumimoji="0" lang="en-US" sz="12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Universe of </a:t>
            </a:r>
            <a:r>
              <a:rPr kumimoji="0" lang="en-US" sz="2400" b="1" i="0" u="none" strike="noStrike" kern="0" cap="none" spc="0" normalizeH="0" baseline="0" noProof="0" dirty="0">
                <a:ln>
                  <a:noFill/>
                </a:ln>
                <a:solidFill>
                  <a:srgbClr val="C00000"/>
                </a:solidFill>
                <a:effectLst/>
                <a:uLnTx/>
                <a:uFillTx/>
                <a:latin typeface="Helvetica Neue"/>
                <a:ea typeface="Helvetica Neue"/>
                <a:cs typeface="Helvetica Neue"/>
                <a:sym typeface="Helvetica Neue"/>
              </a:rPr>
              <a:t>1.3M</a:t>
            </a:r>
            <a:r>
              <a:rPr kumimoji="0" lang="en-US" sz="24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 </a:t>
            </a:r>
            <a:r>
              <a:rPr kumimoji="0" lang="en-US" sz="1200" b="0" i="0" u="none" strike="noStrike" kern="0" cap="none" spc="0" normalizeH="0" baseline="0" noProof="0" dirty="0" err="1">
                <a:ln>
                  <a:noFill/>
                </a:ln>
                <a:solidFill>
                  <a:srgbClr val="000000"/>
                </a:solidFill>
                <a:effectLst/>
                <a:uLnTx/>
                <a:uFillTx/>
                <a:latin typeface="Helvetica Neue"/>
                <a:ea typeface="Helvetica Neue"/>
                <a:cs typeface="Helvetica Neue"/>
                <a:sym typeface="Helvetica Neue"/>
              </a:rPr>
              <a:t>uORFs</a:t>
            </a:r>
            <a:r>
              <a:rPr kumimoji="0" lang="en-US" sz="12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 scored via Simple Bayes </a:t>
            </a:r>
            <a:r>
              <a:rPr kumimoji="0" lang="en-US" sz="1200" b="0" i="0" u="none" strike="noStrike" kern="0" cap="none" spc="0" normalizeH="0" baseline="0" noProof="0" dirty="0" err="1">
                <a:ln>
                  <a:noFill/>
                </a:ln>
                <a:solidFill>
                  <a:srgbClr val="000000"/>
                </a:solidFill>
                <a:effectLst/>
                <a:uLnTx/>
                <a:uFillTx/>
                <a:latin typeface="Helvetica Neue"/>
                <a:ea typeface="Helvetica Neue"/>
                <a:cs typeface="Helvetica Neue"/>
                <a:sym typeface="Helvetica Neue"/>
              </a:rPr>
              <a:t>algo</a:t>
            </a:r>
            <a:r>
              <a:rPr kumimoji="0" lang="en-US" sz="12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a:t>
            </a:r>
          </a:p>
          <a:p>
            <a:pPr marL="285750" marR="0" lvl="0" indent="-285750" algn="ctr" defTabSz="914400" rtl="0" eaLnBrk="1" fontAlgn="auto" latinLnBrk="0" hangingPunct="1">
              <a:lnSpc>
                <a:spcPct val="100000"/>
              </a:lnSpc>
              <a:spcBef>
                <a:spcPts val="0"/>
              </a:spcBef>
              <a:spcAft>
                <a:spcPts val="0"/>
              </a:spcAft>
              <a:buClrTx/>
              <a:buSzPct val="25000"/>
              <a:buFont typeface="Arial" charset="0"/>
              <a:buChar char="•"/>
              <a:tabLst/>
              <a:defRPr/>
            </a:pPr>
            <a:endParaRPr kumimoji="0" lang="en" sz="16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cxnSp>
        <p:nvCxnSpPr>
          <p:cNvPr id="26" name="Straight Arrow Connector 25"/>
          <p:cNvCxnSpPr/>
          <p:nvPr/>
        </p:nvCxnSpPr>
        <p:spPr>
          <a:xfrm>
            <a:off x="4009473" y="1970334"/>
            <a:ext cx="265308" cy="5713"/>
          </a:xfrm>
          <a:prstGeom prst="straightConnector1">
            <a:avLst/>
          </a:prstGeom>
          <a:ln>
            <a:solidFill>
              <a:srgbClr val="808080">
                <a:alpha val="74902"/>
              </a:srgbClr>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2" t="56300" r="46048" b="28125"/>
          <a:stretch/>
        </p:blipFill>
        <p:spPr bwMode="auto">
          <a:xfrm>
            <a:off x="1999227" y="1349131"/>
            <a:ext cx="2421046" cy="10339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Rectangle 26"/>
          <p:cNvSpPr/>
          <p:nvPr/>
        </p:nvSpPr>
        <p:spPr>
          <a:xfrm>
            <a:off x="3422092" y="1675771"/>
            <a:ext cx="637675" cy="533400"/>
          </a:xfrm>
          <a:prstGeom prst="rect">
            <a:avLst/>
          </a:prstGeom>
          <a:noFill/>
          <a:ln w="28575">
            <a:solidFill>
              <a:srgbClr val="80808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Rectangle 27"/>
          <p:cNvSpPr/>
          <p:nvPr/>
        </p:nvSpPr>
        <p:spPr>
          <a:xfrm>
            <a:off x="4844266" y="2061171"/>
            <a:ext cx="1444434" cy="321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2" name="Picture 7" descr="Cover"/>
          <p:cNvPicPr>
            <a:picLocks noChangeAspect="1" noChangeArrowheads="1"/>
          </p:cNvPicPr>
          <p:nvPr/>
        </p:nvPicPr>
        <p:blipFill rotWithShape="1">
          <a:blip r:embed="rId3">
            <a:extLst>
              <a:ext uri="{28A0092B-C50C-407E-A947-70E740481C1C}">
                <a14:useLocalDpi xmlns:a14="http://schemas.microsoft.com/office/drawing/2010/main" val="0"/>
              </a:ext>
            </a:extLst>
          </a:blip>
          <a:srcRect l="-2" t="46347" r="96606" b="43488"/>
          <a:stretch/>
        </p:blipFill>
        <p:spPr bwMode="auto">
          <a:xfrm>
            <a:off x="2092965" y="1675771"/>
            <a:ext cx="152400" cy="674849"/>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33" name="Straight Arrow Connector 32"/>
          <p:cNvCxnSpPr/>
          <p:nvPr/>
        </p:nvCxnSpPr>
        <p:spPr>
          <a:xfrm>
            <a:off x="1698533" y="1913064"/>
            <a:ext cx="265308" cy="5713"/>
          </a:xfrm>
          <a:prstGeom prst="straightConnector1">
            <a:avLst/>
          </a:prstGeom>
          <a:ln w="28575">
            <a:solidFill>
              <a:srgbClr val="808080">
                <a:alpha val="74902"/>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493670" y="1930136"/>
            <a:ext cx="265308" cy="5713"/>
          </a:xfrm>
          <a:prstGeom prst="straightConnector1">
            <a:avLst/>
          </a:prstGeom>
          <a:ln w="28575">
            <a:solidFill>
              <a:srgbClr val="808080">
                <a:alpha val="74902"/>
              </a:srgbClr>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883172" y="2230520"/>
            <a:ext cx="275129" cy="226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Rectangle 34"/>
          <p:cNvSpPr/>
          <p:nvPr/>
        </p:nvSpPr>
        <p:spPr>
          <a:xfrm>
            <a:off x="4132306" y="2216591"/>
            <a:ext cx="275129" cy="226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angle 35"/>
          <p:cNvSpPr/>
          <p:nvPr/>
        </p:nvSpPr>
        <p:spPr>
          <a:xfrm>
            <a:off x="6673370" y="1093707"/>
            <a:ext cx="275129" cy="226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angle 36"/>
          <p:cNvSpPr/>
          <p:nvPr/>
        </p:nvSpPr>
        <p:spPr>
          <a:xfrm>
            <a:off x="8899212" y="1093706"/>
            <a:ext cx="275129" cy="226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p:cNvSpPr/>
          <p:nvPr/>
        </p:nvSpPr>
        <p:spPr>
          <a:xfrm>
            <a:off x="23732" y="3711452"/>
            <a:ext cx="4572000" cy="523220"/>
          </a:xfrm>
          <a:prstGeom prst="rect">
            <a:avLst/>
          </a:prstGeom>
        </p:spPr>
        <p:txBody>
          <a:bodyPr>
            <a:spAutoFit/>
          </a:bodyPr>
          <a:lstStyle/>
          <a:p>
            <a:pPr marL="457200" marR="0" lvl="0" indent="-317500" algn="l" defTabSz="914400" rtl="0" eaLnBrk="1" fontAlgn="auto" latinLnBrk="0" hangingPunct="1">
              <a:lnSpc>
                <a:spcPct val="100000"/>
              </a:lnSpc>
              <a:spcBef>
                <a:spcPts val="800"/>
              </a:spcBef>
              <a:spcAft>
                <a:spcPts val="0"/>
              </a:spcAft>
              <a:buClr>
                <a:srgbClr val="000000"/>
              </a:buClr>
              <a:buSzPct val="1000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Predicted functional </a:t>
            </a:r>
            <a:r>
              <a:rPr kumimoji="0" lang="en-US" sz="1400" b="0" i="0" u="none" strike="noStrike" kern="0" cap="none" spc="0" normalizeH="0" baseline="0" noProof="0" dirty="0" err="1">
                <a:ln>
                  <a:noFill/>
                </a:ln>
                <a:solidFill>
                  <a:srgbClr val="000000"/>
                </a:solidFill>
                <a:effectLst/>
                <a:uLnTx/>
                <a:uFillTx/>
                <a:latin typeface="Helvetica Neue"/>
                <a:ea typeface="Helvetica Neue"/>
                <a:cs typeface="Helvetica Neue"/>
                <a:sym typeface="Helvetica Neue"/>
              </a:rPr>
              <a:t>uORFs</a:t>
            </a:r>
            <a:r>
              <a:rPr kumimoji="0" lang="en-US" sz="14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 may be intersected with disease associated variants.</a:t>
            </a:r>
            <a:endParaRPr kumimoji="0" lang="en" sz="14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cxnSp>
        <p:nvCxnSpPr>
          <p:cNvPr id="22" name="Straight Arrow Connector 21"/>
          <p:cNvCxnSpPr/>
          <p:nvPr/>
        </p:nvCxnSpPr>
        <p:spPr>
          <a:xfrm>
            <a:off x="4268338" y="1924423"/>
            <a:ext cx="265308" cy="5713"/>
          </a:xfrm>
          <a:prstGeom prst="straightConnector1">
            <a:avLst/>
          </a:prstGeom>
          <a:ln w="28575">
            <a:solidFill>
              <a:srgbClr val="808080">
                <a:alpha val="74902"/>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7013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lumMod val="65000"/>
                  <a:lumOff val="35000"/>
                </a:schemeClr>
              </a:solidFill>
              <a:effectLst/>
              <a:uLnTx/>
              <a:uFillTx/>
              <a:latin typeface="Arial"/>
              <a:cs typeface="Arial"/>
              <a:sym typeface="Arial"/>
            </a:endParaRPr>
          </a:p>
        </p:txBody>
      </p:sp>
      <p:sp>
        <p:nvSpPr>
          <p:cNvPr id="298" name="Shape 298"/>
          <p:cNvSpPr txBox="1">
            <a:spLocks noGrp="1"/>
          </p:cNvSpPr>
          <p:nvPr>
            <p:ph type="title"/>
          </p:nvPr>
        </p:nvSpPr>
        <p:spPr>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a:solidFill>
                  <a:schemeClr val="tx1">
                    <a:lumMod val="65000"/>
                    <a:lumOff val="35000"/>
                  </a:schemeClr>
                </a:solidFill>
                <a:latin typeface="Helvetica Neue"/>
                <a:ea typeface="Helvetica Neue"/>
                <a:cs typeface="Helvetica Neue"/>
                <a:sym typeface="Helvetica Neue"/>
              </a:rPr>
              <a:t>Computational analysis of variants: coding versus non-coding</a:t>
            </a:r>
            <a:endParaRPr lang="en" sz="1800" dirty="0">
              <a:solidFill>
                <a:schemeClr val="tx1">
                  <a:lumMod val="65000"/>
                  <a:lumOff val="35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685799" y="994940"/>
            <a:ext cx="4903967" cy="4052810"/>
          </a:xfrm>
          <a:prstGeom prst="rect">
            <a:avLst/>
          </a:prstGeom>
          <a:noFill/>
          <a:ln>
            <a:noFill/>
          </a:ln>
        </p:spPr>
        <p:txBody>
          <a:bodyPr wrap="square" lIns="92050" tIns="46025" rIns="92050" bIns="46025" anchor="t" anchorCtr="0">
            <a:noAutofit/>
          </a:bodyPr>
          <a:lstStyle/>
          <a:p>
            <a:pPr marL="174625" indent="-174625">
              <a:spcBef>
                <a:spcPts val="400"/>
              </a:spcBef>
              <a:buClr>
                <a:srgbClr val="FFFFFF"/>
              </a:buClr>
              <a:buFont typeface="Helvetica Neue"/>
              <a:buChar char="•"/>
            </a:pPr>
            <a:r>
              <a:rPr lang="en-US" sz="1600" b="1" u="sng" dirty="0">
                <a:solidFill>
                  <a:srgbClr val="00B0F0"/>
                </a:solidFill>
                <a:latin typeface="Helvetica Neue" charset="0"/>
                <a:ea typeface="Helvetica Neue" charset="0"/>
                <a:cs typeface="Helvetica Neue" charset="0"/>
              </a:rPr>
              <a:t>Intro</a:t>
            </a:r>
            <a:r>
              <a:rPr lang="en-US" sz="1600" b="1" u="sng" dirty="0">
                <a:solidFill>
                  <a:schemeClr val="tx1">
                    <a:lumMod val="65000"/>
                    <a:lumOff val="35000"/>
                  </a:schemeClr>
                </a:solidFill>
                <a:latin typeface="Helvetica Neue" charset="0"/>
                <a:ea typeface="Helvetica Neue" charset="0"/>
                <a:cs typeface="Helvetica Neue" charset="0"/>
              </a:rPr>
              <a:t>: types of variants</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Rare v common, </a:t>
            </a:r>
            <a:br>
              <a:rPr lang="en-US" sz="1300" dirty="0">
                <a:solidFill>
                  <a:schemeClr val="tx1">
                    <a:lumMod val="65000"/>
                    <a:lumOff val="35000"/>
                  </a:schemeClr>
                </a:solidFill>
                <a:latin typeface="Helvetica Neue" charset="0"/>
                <a:ea typeface="Helvetica Neue" charset="0"/>
                <a:cs typeface="Helvetica Neue" charset="0"/>
              </a:rPr>
            </a:br>
            <a:r>
              <a:rPr lang="en-US" sz="1300" dirty="0">
                <a:solidFill>
                  <a:schemeClr val="tx1">
                    <a:lumMod val="65000"/>
                    <a:lumOff val="35000"/>
                  </a:schemeClr>
                </a:solidFill>
                <a:latin typeface="Helvetica Neue" charset="0"/>
                <a:ea typeface="Helvetica Neue" charset="0"/>
                <a:cs typeface="Helvetica Neue" charset="0"/>
              </a:rPr>
              <a:t>somatic v germline, coding v noncoding</a:t>
            </a:r>
          </a:p>
          <a:p>
            <a:pPr marL="431800" lvl="1" indent="-174625">
              <a:spcBef>
                <a:spcPts val="400"/>
              </a:spcBef>
              <a:buClr>
                <a:srgbClr val="FFFFFF"/>
              </a:buClr>
              <a:buFont typeface="Helvetica Neue"/>
              <a:buChar char="•"/>
            </a:pPr>
            <a:endParaRPr lang="en-US" sz="1300" dirty="0">
              <a:solidFill>
                <a:schemeClr val="tx1">
                  <a:lumMod val="65000"/>
                  <a:lumOff val="35000"/>
                </a:schemeClr>
              </a:solidFill>
              <a:latin typeface="Helvetica Neue" charset="0"/>
              <a:ea typeface="Helvetica Neue" charset="0"/>
              <a:cs typeface="Helvetica Neue" charset="0"/>
            </a:endParaRPr>
          </a:p>
          <a:p>
            <a:pPr marL="174625" indent="-174625">
              <a:spcBef>
                <a:spcPts val="400"/>
              </a:spcBef>
              <a:buClr>
                <a:srgbClr val="FFFFFF"/>
              </a:buClr>
              <a:buFont typeface="Helvetica Neue"/>
              <a:buChar char="•"/>
            </a:pPr>
            <a:r>
              <a:rPr lang="en-US" sz="1600" b="1" u="sng" dirty="0">
                <a:solidFill>
                  <a:schemeClr val="tx1">
                    <a:lumMod val="65000"/>
                    <a:lumOff val="35000"/>
                  </a:schemeClr>
                </a:solidFill>
                <a:latin typeface="Helvetica Neue" charset="0"/>
                <a:ea typeface="Helvetica Neue" charset="0"/>
                <a:cs typeface="Helvetica Neue" charset="0"/>
              </a:rPr>
              <a:t>Identifying cryptic allosteric sites with </a:t>
            </a:r>
            <a:r>
              <a:rPr lang="en-US" sz="1600" b="1" u="sng" dirty="0">
                <a:solidFill>
                  <a:srgbClr val="FF0000"/>
                </a:solidFill>
                <a:latin typeface="Helvetica Neue" charset="0"/>
                <a:ea typeface="Helvetica Neue" charset="0"/>
                <a:cs typeface="Helvetica Neue" charset="0"/>
              </a:rPr>
              <a:t>STRESS</a:t>
            </a:r>
            <a:r>
              <a:rPr lang="en-US" sz="1600" b="1" u="sng" dirty="0">
                <a:solidFill>
                  <a:schemeClr val="tx1">
                    <a:lumMod val="65000"/>
                    <a:lumOff val="35000"/>
                  </a:schemeClr>
                </a:solidFill>
                <a:latin typeface="Helvetica Neue" charset="0"/>
                <a:ea typeface="Helvetica Neue" charset="0"/>
                <a:cs typeface="Helvetica Neue" charset="0"/>
              </a:rPr>
              <a:t> </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On surface &amp; in interior bottlenecks </a:t>
            </a:r>
            <a:endParaRPr lang="en-US" sz="1600" b="1" u="sng" dirty="0">
              <a:solidFill>
                <a:schemeClr val="tx1">
                  <a:lumMod val="65000"/>
                  <a:lumOff val="35000"/>
                </a:schemeClr>
              </a:solidFill>
              <a:latin typeface="Helvetica Neue" charset="0"/>
              <a:ea typeface="Helvetica Neue" charset="0"/>
              <a:cs typeface="Helvetica Neue" charset="0"/>
            </a:endParaRPr>
          </a:p>
          <a:p>
            <a:pPr marL="174625" indent="-174625">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Frustration</a:t>
            </a:r>
            <a:r>
              <a:rPr lang="en-US" sz="1600" b="1" u="sng" dirty="0">
                <a:solidFill>
                  <a:schemeClr val="tx1">
                    <a:lumMod val="65000"/>
                    <a:lumOff val="35000"/>
                  </a:schemeClr>
                </a:solidFill>
                <a:latin typeface="Helvetica Neue" charset="0"/>
                <a:ea typeface="Helvetica Neue" charset="0"/>
                <a:cs typeface="Helvetica Neue" charset="0"/>
              </a:rPr>
              <a:t> as a localized metric of SNV impact</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Differential profiles for oncogenes v. TSGs</a:t>
            </a:r>
          </a:p>
          <a:p>
            <a:pPr marL="174625" indent="-174625">
              <a:spcBef>
                <a:spcPts val="400"/>
              </a:spcBef>
              <a:buClr>
                <a:srgbClr val="FFFFFF"/>
              </a:buClr>
              <a:buFont typeface="Helvetica Neue"/>
              <a:buChar char="•"/>
            </a:pPr>
            <a:r>
              <a:rPr lang="en-US" sz="1600" b="1" u="sng" dirty="0" err="1">
                <a:solidFill>
                  <a:srgbClr val="FF0000"/>
                </a:solidFill>
                <a:latin typeface="Helvetica Neue" charset="0"/>
                <a:ea typeface="Helvetica Neue" charset="0"/>
                <a:cs typeface="Helvetica Neue" charset="0"/>
              </a:rPr>
              <a:t>ALoFT</a:t>
            </a:r>
            <a:r>
              <a:rPr lang="en-US" sz="1600" b="1" u="sng" dirty="0">
                <a:solidFill>
                  <a:schemeClr val="tx1">
                    <a:lumMod val="65000"/>
                    <a:lumOff val="35000"/>
                  </a:schemeClr>
                </a:solidFill>
                <a:latin typeface="Helvetica Neue" charset="0"/>
                <a:ea typeface="Helvetica Neue" charset="0"/>
                <a:cs typeface="Helvetica Neue" charset="0"/>
              </a:rPr>
              <a:t>: Annotation of </a:t>
            </a:r>
            <a:r>
              <a:rPr lang="en-US" sz="1600" b="1" u="sng" dirty="0" err="1">
                <a:solidFill>
                  <a:schemeClr val="tx1">
                    <a:lumMod val="65000"/>
                    <a:lumOff val="35000"/>
                  </a:schemeClr>
                </a:solidFill>
                <a:latin typeface="Helvetica Neue" charset="0"/>
                <a:ea typeface="Helvetica Neue" charset="0"/>
                <a:cs typeface="Helvetica Neue" charset="0"/>
              </a:rPr>
              <a:t>LoF</a:t>
            </a:r>
            <a:r>
              <a:rPr lang="en-US" sz="1600" b="1" u="sng" dirty="0">
                <a:solidFill>
                  <a:schemeClr val="tx1">
                    <a:lumMod val="65000"/>
                    <a:lumOff val="35000"/>
                  </a:schemeClr>
                </a:solidFill>
                <a:latin typeface="Helvetica Neue" charset="0"/>
                <a:ea typeface="Helvetica Neue" charset="0"/>
                <a:cs typeface="Helvetica Neue" charset="0"/>
              </a:rPr>
              <a:t> Transcripts</a:t>
            </a:r>
          </a:p>
          <a:p>
            <a:pPr marL="174625" indent="-174625">
              <a:spcBef>
                <a:spcPts val="400"/>
              </a:spcBef>
              <a:buClr>
                <a:srgbClr val="FFFFFF"/>
              </a:buClr>
              <a:buFont typeface="Helvetica Neue"/>
              <a:buChar char="•"/>
            </a:pPr>
            <a:r>
              <a:rPr lang="en-US" sz="1600" b="1" u="sng" dirty="0">
                <a:solidFill>
                  <a:schemeClr val="tx1">
                    <a:lumMod val="65000"/>
                    <a:lumOff val="35000"/>
                  </a:schemeClr>
                </a:solidFill>
                <a:latin typeface="Helvetica Neue" charset="0"/>
                <a:ea typeface="Helvetica Neue" charset="0"/>
                <a:cs typeface="Helvetica Neue" charset="0"/>
              </a:rPr>
              <a:t>Using dynamics to help identify mutation clusters (</a:t>
            </a:r>
            <a:r>
              <a:rPr lang="en-US" sz="1600" b="1" u="sng" dirty="0" err="1">
                <a:solidFill>
                  <a:srgbClr val="FF0000"/>
                </a:solidFill>
                <a:latin typeface="Helvetica Neue" charset="0"/>
                <a:ea typeface="Helvetica Neue" charset="0"/>
                <a:cs typeface="Helvetica Neue" charset="0"/>
              </a:rPr>
              <a:t>Hotcommics</a:t>
            </a:r>
            <a:r>
              <a:rPr lang="en-US" sz="1600" b="1" u="sng" dirty="0">
                <a:solidFill>
                  <a:schemeClr val="tx1">
                    <a:lumMod val="65000"/>
                    <a:lumOff val="35000"/>
                  </a:schemeClr>
                </a:solidFill>
                <a:latin typeface="Helvetica Neue" charset="0"/>
                <a:ea typeface="Helvetica Neue" charset="0"/>
                <a:cs typeface="Helvetica Neue" charset="0"/>
              </a:rPr>
              <a:t>)</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Find dynamic sub-communities &amp; determine aggregated mutational burden within these</a:t>
            </a:r>
          </a:p>
          <a:p>
            <a:pPr indent="-228600">
              <a:spcBef>
                <a:spcPts val="400"/>
              </a:spcBef>
              <a:buClr>
                <a:srgbClr val="FFFFFF"/>
              </a:buClr>
              <a:buFont typeface="Helvetica Neue"/>
              <a:buChar char="•"/>
            </a:pPr>
            <a:endParaRPr lang="en-US" sz="1600" b="1" u="sng" dirty="0">
              <a:solidFill>
                <a:schemeClr val="tx1">
                  <a:lumMod val="65000"/>
                  <a:lumOff val="35000"/>
                </a:schemeClr>
              </a:solidFill>
              <a:latin typeface="Helvetica Neue" charset="0"/>
              <a:ea typeface="Helvetica Neue" charset="0"/>
              <a:cs typeface="Helvetica Neue" charset="0"/>
            </a:endParaRPr>
          </a:p>
          <a:p>
            <a:pPr indent="-228600">
              <a:spcBef>
                <a:spcPts val="500"/>
              </a:spcBef>
              <a:buFont typeface="Merriweather Sans"/>
              <a:buChar char="•"/>
            </a:pPr>
            <a:endParaRPr lang="en-US" sz="1200" dirty="0">
              <a:solidFill>
                <a:schemeClr val="tx1">
                  <a:lumMod val="65000"/>
                  <a:lumOff val="35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endParaRPr lang="en-US" sz="1100" dirty="0">
              <a:solidFill>
                <a:schemeClr val="tx1">
                  <a:lumMod val="65000"/>
                  <a:lumOff val="35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65000"/>
                  <a:lumOff val="35000"/>
                </a:schemeClr>
              </a:solidFill>
              <a:latin typeface="Helvetica Neue" charset="0"/>
              <a:ea typeface="Helvetica Neue" charset="0"/>
              <a:cs typeface="Helvetica Neue" charset="0"/>
              <a:sym typeface="Helvetica Neue"/>
            </a:endParaRPr>
          </a:p>
        </p:txBody>
      </p:sp>
      <p:sp>
        <p:nvSpPr>
          <p:cNvPr id="6" name="Shape 301"/>
          <p:cNvSpPr txBox="1">
            <a:spLocks noGrp="1"/>
          </p:cNvSpPr>
          <p:nvPr>
            <p:ph sz="half" idx="2"/>
          </p:nvPr>
        </p:nvSpPr>
        <p:spPr>
          <a:xfrm>
            <a:off x="5589767" y="985119"/>
            <a:ext cx="2868432" cy="4062631"/>
          </a:xfrm>
          <a:prstGeom prst="rect">
            <a:avLst/>
          </a:prstGeom>
          <a:noFill/>
          <a:ln>
            <a:noFill/>
          </a:ln>
        </p:spPr>
        <p:txBody>
          <a:bodyPr vert="horz" wrap="square" lIns="92050" tIns="46025" rIns="92050" bIns="46025" numCol="1" anchor="t" anchorCtr="0" compatLnSpc="1">
            <a:prstTxWarp prst="textNoShape">
              <a:avLst/>
            </a:prstTxWarp>
            <a:noAutofit/>
          </a:bodyPr>
          <a:lstStyle/>
          <a:p>
            <a:pPr marL="174625" indent="-174625">
              <a:spcBef>
                <a:spcPts val="400"/>
              </a:spcBef>
              <a:buClr>
                <a:srgbClr val="FFFFFF"/>
              </a:buClr>
              <a:buFont typeface="Helvetica Neue"/>
              <a:buChar char="•"/>
            </a:pPr>
            <a:r>
              <a:rPr lang="en-US" sz="1600" b="1" u="sng" dirty="0">
                <a:solidFill>
                  <a:srgbClr val="FFC000"/>
                </a:solidFill>
                <a:latin typeface="Helvetica Neue" charset="0"/>
                <a:ea typeface="Helvetica Neue" charset="0"/>
                <a:cs typeface="Helvetica Neue" charset="0"/>
              </a:rPr>
              <a:t>RADAR</a:t>
            </a:r>
            <a:r>
              <a:rPr lang="en-US" sz="1600" b="1" u="sng" dirty="0">
                <a:solidFill>
                  <a:schemeClr val="tx1">
                    <a:lumMod val="65000"/>
                    <a:lumOff val="35000"/>
                  </a:schemeClr>
                </a:solidFill>
                <a:latin typeface="Helvetica Neue" charset="0"/>
                <a:ea typeface="Helvetica Neue" charset="0"/>
                <a:cs typeface="Helvetica Neue" charset="0"/>
              </a:rPr>
              <a:t> Prioritization for RBP sites</a:t>
            </a: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Prioritizes variants based on post-transcriptional regulome using ENCODE </a:t>
            </a:r>
            <a:r>
              <a:rPr lang="en-US" sz="1200" dirty="0" err="1">
                <a:solidFill>
                  <a:schemeClr val="tx1">
                    <a:lumMod val="65000"/>
                    <a:lumOff val="35000"/>
                  </a:schemeClr>
                </a:solidFill>
                <a:latin typeface="Helvetica Neue" charset="0"/>
                <a:ea typeface="Helvetica Neue" charset="0"/>
                <a:cs typeface="Helvetica Neue" charset="0"/>
              </a:rPr>
              <a:t>eCLIP</a:t>
            </a:r>
            <a:endParaRPr lang="en-US" sz="1200" dirty="0">
              <a:solidFill>
                <a:schemeClr val="tx1">
                  <a:lumMod val="65000"/>
                  <a:lumOff val="35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Incorporates new features related to RNA sec. </a:t>
            </a:r>
            <a:r>
              <a:rPr lang="en-US" sz="1200" dirty="0" err="1">
                <a:solidFill>
                  <a:schemeClr val="tx1">
                    <a:lumMod val="65000"/>
                    <a:lumOff val="35000"/>
                  </a:schemeClr>
                </a:solidFill>
                <a:latin typeface="Helvetica Neue" charset="0"/>
                <a:ea typeface="Helvetica Neue" charset="0"/>
                <a:cs typeface="Helvetica Neue" charset="0"/>
              </a:rPr>
              <a:t>struc</a:t>
            </a:r>
            <a:r>
              <a:rPr lang="en-US" sz="1200" dirty="0">
                <a:solidFill>
                  <a:schemeClr val="tx1">
                    <a:lumMod val="65000"/>
                    <a:lumOff val="35000"/>
                  </a:schemeClr>
                </a:solidFill>
                <a:latin typeface="Helvetica Neue" charset="0"/>
                <a:ea typeface="Helvetica Neue" charset="0"/>
                <a:cs typeface="Helvetica Neue" charset="0"/>
              </a:rPr>
              <a:t> &amp; tissue specific effects</a:t>
            </a:r>
          </a:p>
          <a:p>
            <a:pPr indent="-228600">
              <a:spcBef>
                <a:spcPts val="400"/>
              </a:spcBef>
              <a:buClr>
                <a:srgbClr val="FFFFFF"/>
              </a:buClr>
              <a:buFont typeface="Helvetica Neue"/>
              <a:buChar char="•"/>
            </a:pPr>
            <a:r>
              <a:rPr lang="en-US" sz="1600" b="1" u="sng" dirty="0" err="1">
                <a:solidFill>
                  <a:srgbClr val="FFC000"/>
                </a:solidFill>
                <a:latin typeface="Helvetica Neue" charset="0"/>
                <a:ea typeface="Helvetica Neue" charset="0"/>
                <a:cs typeface="Helvetica Neue" charset="0"/>
              </a:rPr>
              <a:t>uORF</a:t>
            </a:r>
            <a:r>
              <a:rPr lang="en-US" sz="1600" b="1" u="sng" dirty="0">
                <a:solidFill>
                  <a:schemeClr val="tx1">
                    <a:lumMod val="65000"/>
                    <a:lumOff val="35000"/>
                  </a:schemeClr>
                </a:solidFill>
                <a:latin typeface="Helvetica Neue" charset="0"/>
                <a:ea typeface="Helvetica Neue" charset="0"/>
                <a:cs typeface="Helvetica Neue" charset="0"/>
              </a:rPr>
              <a:t> Prioritization </a:t>
            </a: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Feature integration to find small subset of upstream mutations that potentially alter translation</a:t>
            </a:r>
            <a:endParaRPr lang="en-US" sz="1100" dirty="0">
              <a:solidFill>
                <a:schemeClr val="tx1">
                  <a:lumMod val="65000"/>
                  <a:lumOff val="35000"/>
                </a:schemeClr>
              </a:solidFill>
              <a:latin typeface="Helvetica Neue" charset="0"/>
              <a:ea typeface="Helvetica Neue" charset="0"/>
              <a:cs typeface="Helvetica Neue" charset="0"/>
              <a:sym typeface="Helvetica Neue"/>
            </a:endParaRPr>
          </a:p>
          <a:p>
            <a:pPr marL="174625" indent="-174625">
              <a:spcBef>
                <a:spcPts val="400"/>
              </a:spcBef>
              <a:buClr>
                <a:srgbClr val="FFFFFF"/>
              </a:buClr>
              <a:buFont typeface="Helvetica Neue"/>
              <a:buChar char="•"/>
            </a:pPr>
            <a:r>
              <a:rPr lang="en-US" sz="1600" b="1" u="sng" dirty="0">
                <a:solidFill>
                  <a:srgbClr val="FFC000"/>
                </a:solidFill>
                <a:latin typeface="Helvetica Neue" charset="0"/>
                <a:ea typeface="Helvetica Neue" charset="0"/>
                <a:cs typeface="Helvetica Neue" charset="0"/>
              </a:rPr>
              <a:t>GRAM</a:t>
            </a:r>
            <a:r>
              <a:rPr lang="en-US" sz="1600" b="1" u="sng" dirty="0">
                <a:solidFill>
                  <a:schemeClr val="tx1">
                    <a:lumMod val="65000"/>
                    <a:lumOff val="35000"/>
                  </a:schemeClr>
                </a:solidFill>
                <a:latin typeface="Helvetica Neue" charset="0"/>
                <a:ea typeface="Helvetica Neue" charset="0"/>
                <a:cs typeface="Helvetica Neue" charset="0"/>
              </a:rPr>
              <a:t> to assess the molecular effect of (promotor) mutations</a:t>
            </a: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Universal score + cell type specific score</a:t>
            </a:r>
          </a:p>
        </p:txBody>
      </p:sp>
    </p:spTree>
    <p:extLst>
      <p:ext uri="{BB962C8B-B14F-4D97-AF65-F5344CB8AC3E}">
        <p14:creationId xmlns:p14="http://schemas.microsoft.com/office/powerpoint/2010/main" val="226909115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27E53D-CBE9-4D49-9C8D-8B4EABE2EA4E}"/>
              </a:ext>
            </a:extLst>
          </p:cNvPr>
          <p:cNvSpPr>
            <a:spLocks noGrp="1"/>
          </p:cNvSpPr>
          <p:nvPr>
            <p:ph type="title"/>
          </p:nvPr>
        </p:nvSpPr>
        <p:spPr/>
        <p:txBody>
          <a:bodyPr/>
          <a:lstStyle/>
          <a:p>
            <a:r>
              <a:rPr lang="en-US" dirty="0"/>
              <a:t>Promotor Mutations</a:t>
            </a:r>
          </a:p>
        </p:txBody>
      </p:sp>
      <p:sp>
        <p:nvSpPr>
          <p:cNvPr id="6" name="Text Placeholder 5">
            <a:extLst>
              <a:ext uri="{FF2B5EF4-FFF2-40B4-BE49-F238E27FC236}">
                <a16:creationId xmlns:a16="http://schemas.microsoft.com/office/drawing/2014/main" id="{24CEF79A-D63B-1D43-A455-BF53F9F2624A}"/>
              </a:ext>
            </a:extLst>
          </p:cNvPr>
          <p:cNvSpPr>
            <a:spLocks noGrp="1"/>
          </p:cNvSpPr>
          <p:nvPr>
            <p:ph type="body" idx="1"/>
          </p:nvPr>
        </p:nvSpPr>
        <p:spPr/>
        <p:txBody>
          <a:bodyPr/>
          <a:lstStyle/>
          <a:p>
            <a:r>
              <a:rPr lang="en-US" dirty="0"/>
              <a:t> How do we assess their effect? </a:t>
            </a:r>
          </a:p>
          <a:p>
            <a:pPr lvl="1"/>
            <a:r>
              <a:rPr lang="en-US" dirty="0"/>
              <a:t> What’s the readout? Expression?</a:t>
            </a:r>
          </a:p>
          <a:p>
            <a:r>
              <a:rPr lang="en-US" dirty="0"/>
              <a:t> Molecular v Organismic phenotype </a:t>
            </a:r>
          </a:p>
          <a:p>
            <a:r>
              <a:rPr lang="en-US" dirty="0"/>
              <a:t> Importance of specific cellular context</a:t>
            </a:r>
          </a:p>
        </p:txBody>
      </p:sp>
    </p:spTree>
    <p:extLst>
      <p:ext uri="{BB962C8B-B14F-4D97-AF65-F5344CB8AC3E}">
        <p14:creationId xmlns:p14="http://schemas.microsoft.com/office/powerpoint/2010/main" val="932250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7" name="Google Shape;57;p13"/>
          <p:cNvPicPr preferRelativeResize="0"/>
          <p:nvPr/>
        </p:nvPicPr>
        <p:blipFill rotWithShape="1">
          <a:blip r:embed="rId3">
            <a:alphaModFix/>
          </a:blip>
          <a:srcRect b="32249"/>
          <a:stretch/>
        </p:blipFill>
        <p:spPr>
          <a:xfrm>
            <a:off x="1561681" y="1121290"/>
            <a:ext cx="6020638" cy="4107451"/>
          </a:xfrm>
          <a:prstGeom prst="rect">
            <a:avLst/>
          </a:prstGeom>
          <a:noFill/>
          <a:ln>
            <a:noFill/>
          </a:ln>
        </p:spPr>
      </p:pic>
      <p:sp>
        <p:nvSpPr>
          <p:cNvPr id="2" name="Title 1">
            <a:extLst>
              <a:ext uri="{FF2B5EF4-FFF2-40B4-BE49-F238E27FC236}">
                <a16:creationId xmlns:a16="http://schemas.microsoft.com/office/drawing/2014/main" id="{207778BE-17D9-F14F-B30F-3F6DB7B1DE95}"/>
              </a:ext>
            </a:extLst>
          </p:cNvPr>
          <p:cNvSpPr>
            <a:spLocks noGrp="1"/>
          </p:cNvSpPr>
          <p:nvPr>
            <p:ph type="title"/>
          </p:nvPr>
        </p:nvSpPr>
        <p:spPr>
          <a:xfrm>
            <a:off x="628650" y="149860"/>
            <a:ext cx="7886700" cy="994172"/>
          </a:xfrm>
        </p:spPr>
        <p:txBody>
          <a:bodyPr>
            <a:normAutofit/>
          </a:bodyPr>
          <a:lstStyle/>
          <a:p>
            <a:pPr algn="ctr"/>
            <a:r>
              <a:rPr lang="en-US" dirty="0"/>
              <a:t>GRAM approach for assessing molecular impact</a:t>
            </a:r>
          </a:p>
        </p:txBody>
      </p:sp>
      <p:sp>
        <p:nvSpPr>
          <p:cNvPr id="4" name="TextBox 3">
            <a:extLst>
              <a:ext uri="{FF2B5EF4-FFF2-40B4-BE49-F238E27FC236}">
                <a16:creationId xmlns:a16="http://schemas.microsoft.com/office/drawing/2014/main" id="{78DD1BE8-6638-9B46-98EF-F29B70660B7B}"/>
              </a:ext>
            </a:extLst>
          </p:cNvPr>
          <p:cNvSpPr txBox="1"/>
          <p:nvPr/>
        </p:nvSpPr>
        <p:spPr>
          <a:xfrm rot="16200000">
            <a:off x="-1146874" y="3608464"/>
            <a:ext cx="2762295" cy="307777"/>
          </a:xfrm>
          <a:prstGeom prst="rect">
            <a:avLst/>
          </a:prstGeom>
          <a:noFill/>
        </p:spPr>
        <p:txBody>
          <a:bodyPr wrap="none" rtlCol="0">
            <a:spAutoFit/>
          </a:bodyPr>
          <a:lstStyle/>
          <a:p>
            <a:r>
              <a:rPr lang="en-US" dirty="0">
                <a:solidFill>
                  <a:schemeClr val="bg1">
                    <a:lumMod val="50000"/>
                  </a:schemeClr>
                </a:solidFill>
              </a:rPr>
              <a:t>[Lou et al. (‘19). PLOS Genetics]</a:t>
            </a:r>
          </a:p>
        </p:txBody>
      </p:sp>
    </p:spTree>
    <p:extLst>
      <p:ext uri="{BB962C8B-B14F-4D97-AF65-F5344CB8AC3E}">
        <p14:creationId xmlns:p14="http://schemas.microsoft.com/office/powerpoint/2010/main" val="29690954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4"/>
          <p:cNvPicPr preferRelativeResize="0"/>
          <p:nvPr/>
        </p:nvPicPr>
        <p:blipFill rotWithShape="1">
          <a:blip r:embed="rId3">
            <a:alphaModFix/>
          </a:blip>
          <a:srcRect t="34559"/>
          <a:stretch/>
        </p:blipFill>
        <p:spPr>
          <a:xfrm>
            <a:off x="355237" y="1739240"/>
            <a:ext cx="4805100" cy="3166402"/>
          </a:xfrm>
          <a:prstGeom prst="rect">
            <a:avLst/>
          </a:prstGeom>
          <a:noFill/>
          <a:ln>
            <a:noFill/>
          </a:ln>
        </p:spPr>
      </p:pic>
      <p:pic>
        <p:nvPicPr>
          <p:cNvPr id="65" name="Google Shape;65;p14"/>
          <p:cNvPicPr preferRelativeResize="0"/>
          <p:nvPr/>
        </p:nvPicPr>
        <p:blipFill>
          <a:blip r:embed="rId4">
            <a:alphaModFix/>
          </a:blip>
          <a:stretch>
            <a:fillRect/>
          </a:stretch>
        </p:blipFill>
        <p:spPr>
          <a:xfrm>
            <a:off x="5308964" y="193472"/>
            <a:ext cx="3163675" cy="3091536"/>
          </a:xfrm>
          <a:prstGeom prst="rect">
            <a:avLst/>
          </a:prstGeom>
          <a:noFill/>
          <a:ln>
            <a:noFill/>
          </a:ln>
        </p:spPr>
      </p:pic>
      <p:pic>
        <p:nvPicPr>
          <p:cNvPr id="69" name="Google Shape;69;p14"/>
          <p:cNvPicPr preferRelativeResize="0"/>
          <p:nvPr/>
        </p:nvPicPr>
        <p:blipFill>
          <a:blip r:embed="rId5">
            <a:alphaModFix/>
          </a:blip>
          <a:stretch>
            <a:fillRect/>
          </a:stretch>
        </p:blipFill>
        <p:spPr>
          <a:xfrm>
            <a:off x="5159744" y="3401878"/>
            <a:ext cx="3462116" cy="1539809"/>
          </a:xfrm>
          <a:prstGeom prst="rect">
            <a:avLst/>
          </a:prstGeom>
          <a:noFill/>
          <a:ln>
            <a:noFill/>
          </a:ln>
        </p:spPr>
      </p:pic>
      <p:sp>
        <p:nvSpPr>
          <p:cNvPr id="2" name="Title 1">
            <a:extLst>
              <a:ext uri="{FF2B5EF4-FFF2-40B4-BE49-F238E27FC236}">
                <a16:creationId xmlns:a16="http://schemas.microsoft.com/office/drawing/2014/main" id="{EAB5F360-BECF-BE4F-8114-6FE1272B17BC}"/>
              </a:ext>
            </a:extLst>
          </p:cNvPr>
          <p:cNvSpPr>
            <a:spLocks noGrp="1"/>
          </p:cNvSpPr>
          <p:nvPr>
            <p:ph type="title"/>
          </p:nvPr>
        </p:nvSpPr>
        <p:spPr>
          <a:xfrm>
            <a:off x="685800" y="457200"/>
            <a:ext cx="3886200" cy="857400"/>
          </a:xfrm>
        </p:spPr>
        <p:txBody>
          <a:bodyPr/>
          <a:lstStyle/>
          <a:p>
            <a:r>
              <a:rPr lang="en-US" dirty="0"/>
              <a:t>GRAM performance</a:t>
            </a:r>
          </a:p>
        </p:txBody>
      </p:sp>
      <p:sp>
        <p:nvSpPr>
          <p:cNvPr id="9" name="TextBox 8">
            <a:extLst>
              <a:ext uri="{FF2B5EF4-FFF2-40B4-BE49-F238E27FC236}">
                <a16:creationId xmlns:a16="http://schemas.microsoft.com/office/drawing/2014/main" id="{9551724F-B18A-B54B-9014-231AD430E908}"/>
              </a:ext>
            </a:extLst>
          </p:cNvPr>
          <p:cNvSpPr txBox="1"/>
          <p:nvPr/>
        </p:nvSpPr>
        <p:spPr>
          <a:xfrm rot="16200000">
            <a:off x="-1185619" y="3608464"/>
            <a:ext cx="2762295" cy="307777"/>
          </a:xfrm>
          <a:prstGeom prst="rect">
            <a:avLst/>
          </a:prstGeom>
          <a:noFill/>
        </p:spPr>
        <p:txBody>
          <a:bodyPr wrap="none" rtlCol="0">
            <a:spAutoFit/>
          </a:bodyPr>
          <a:lstStyle/>
          <a:p>
            <a:r>
              <a:rPr lang="en-US" dirty="0">
                <a:solidFill>
                  <a:schemeClr val="bg1">
                    <a:lumMod val="50000"/>
                  </a:schemeClr>
                </a:solidFill>
              </a:rPr>
              <a:t>[Lou et al. (‘19). PLOS Genetics]</a:t>
            </a:r>
          </a:p>
        </p:txBody>
      </p:sp>
    </p:spTree>
    <p:extLst>
      <p:ext uri="{BB962C8B-B14F-4D97-AF65-F5344CB8AC3E}">
        <p14:creationId xmlns:p14="http://schemas.microsoft.com/office/powerpoint/2010/main" val="36990505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grpSp>
        <p:nvGrpSpPr>
          <p:cNvPr id="54" name="Google Shape;54;p13"/>
          <p:cNvGrpSpPr/>
          <p:nvPr/>
        </p:nvGrpSpPr>
        <p:grpSpPr>
          <a:xfrm>
            <a:off x="3863542" y="132942"/>
            <a:ext cx="4892999" cy="3121870"/>
            <a:chOff x="529269" y="-10"/>
            <a:chExt cx="6486133" cy="4126011"/>
          </a:xfrm>
        </p:grpSpPr>
        <p:pic>
          <p:nvPicPr>
            <p:cNvPr id="55" name="Google Shape;55;p13"/>
            <p:cNvPicPr preferRelativeResize="0"/>
            <p:nvPr/>
          </p:nvPicPr>
          <p:blipFill rotWithShape="1">
            <a:blip r:embed="rId3">
              <a:alphaModFix/>
            </a:blip>
            <a:srcRect/>
            <a:stretch/>
          </p:blipFill>
          <p:spPr>
            <a:xfrm>
              <a:off x="529269" y="-10"/>
              <a:ext cx="6486133" cy="4126011"/>
            </a:xfrm>
            <a:prstGeom prst="rect">
              <a:avLst/>
            </a:prstGeom>
            <a:noFill/>
            <a:ln>
              <a:noFill/>
            </a:ln>
          </p:spPr>
        </p:pic>
        <p:sp>
          <p:nvSpPr>
            <p:cNvPr id="56" name="Google Shape;56;p13"/>
            <p:cNvSpPr/>
            <p:nvPr/>
          </p:nvSpPr>
          <p:spPr>
            <a:xfrm>
              <a:off x="2994575" y="983750"/>
              <a:ext cx="218400" cy="1445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 name="Google Shape;58;p13"/>
          <p:cNvPicPr preferRelativeResize="0"/>
          <p:nvPr/>
        </p:nvPicPr>
        <p:blipFill>
          <a:blip r:embed="rId4">
            <a:alphaModFix/>
          </a:blip>
          <a:stretch>
            <a:fillRect/>
          </a:stretch>
        </p:blipFill>
        <p:spPr>
          <a:xfrm>
            <a:off x="461075" y="3254812"/>
            <a:ext cx="4300993" cy="1948389"/>
          </a:xfrm>
          <a:prstGeom prst="rect">
            <a:avLst/>
          </a:prstGeom>
          <a:noFill/>
          <a:ln>
            <a:noFill/>
          </a:ln>
        </p:spPr>
      </p:pic>
      <p:sp>
        <p:nvSpPr>
          <p:cNvPr id="2" name="Title 1">
            <a:extLst>
              <a:ext uri="{FF2B5EF4-FFF2-40B4-BE49-F238E27FC236}">
                <a16:creationId xmlns:a16="http://schemas.microsoft.com/office/drawing/2014/main" id="{B6DB9CD8-26F7-2D45-BD0B-075FDA10AA67}"/>
              </a:ext>
            </a:extLst>
          </p:cNvPr>
          <p:cNvSpPr>
            <a:spLocks noGrp="1"/>
          </p:cNvSpPr>
          <p:nvPr>
            <p:ph type="title"/>
          </p:nvPr>
        </p:nvSpPr>
        <p:spPr>
          <a:xfrm>
            <a:off x="685800" y="457200"/>
            <a:ext cx="3281766" cy="857400"/>
          </a:xfrm>
        </p:spPr>
        <p:txBody>
          <a:bodyPr/>
          <a:lstStyle/>
          <a:p>
            <a:r>
              <a:rPr lang="en-US" dirty="0"/>
              <a:t>GRAM Important Features</a:t>
            </a:r>
          </a:p>
        </p:txBody>
      </p:sp>
      <p:sp>
        <p:nvSpPr>
          <p:cNvPr id="9" name="TextBox 8">
            <a:extLst>
              <a:ext uri="{FF2B5EF4-FFF2-40B4-BE49-F238E27FC236}">
                <a16:creationId xmlns:a16="http://schemas.microsoft.com/office/drawing/2014/main" id="{F62C9C57-81C3-8344-9C42-6BE18EF3EC5E}"/>
              </a:ext>
            </a:extLst>
          </p:cNvPr>
          <p:cNvSpPr txBox="1"/>
          <p:nvPr/>
        </p:nvSpPr>
        <p:spPr>
          <a:xfrm rot="16200000">
            <a:off x="-1185619" y="3608464"/>
            <a:ext cx="2762295" cy="307777"/>
          </a:xfrm>
          <a:prstGeom prst="rect">
            <a:avLst/>
          </a:prstGeom>
          <a:noFill/>
        </p:spPr>
        <p:txBody>
          <a:bodyPr wrap="none" rtlCol="0">
            <a:spAutoFit/>
          </a:bodyPr>
          <a:lstStyle/>
          <a:p>
            <a:r>
              <a:rPr lang="en-US" dirty="0">
                <a:solidFill>
                  <a:schemeClr val="bg1">
                    <a:lumMod val="50000"/>
                  </a:schemeClr>
                </a:solidFill>
              </a:rPr>
              <a:t>[Lou et al. (‘19). PLOS Genetics]</a:t>
            </a:r>
          </a:p>
        </p:txBody>
      </p:sp>
    </p:spTree>
    <p:extLst>
      <p:ext uri="{BB962C8B-B14F-4D97-AF65-F5344CB8AC3E}">
        <p14:creationId xmlns:p14="http://schemas.microsoft.com/office/powerpoint/2010/main" val="13732295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5"/>
          <p:cNvPicPr preferRelativeResize="0"/>
          <p:nvPr/>
        </p:nvPicPr>
        <p:blipFill rotWithShape="1">
          <a:blip r:embed="rId3">
            <a:alphaModFix/>
          </a:blip>
          <a:srcRect r="31290" b="50000"/>
          <a:stretch/>
        </p:blipFill>
        <p:spPr>
          <a:xfrm>
            <a:off x="576150" y="2095788"/>
            <a:ext cx="3839744" cy="2655551"/>
          </a:xfrm>
          <a:prstGeom prst="rect">
            <a:avLst/>
          </a:prstGeom>
          <a:noFill/>
          <a:ln>
            <a:noFill/>
          </a:ln>
        </p:spPr>
      </p:pic>
      <p:pic>
        <p:nvPicPr>
          <p:cNvPr id="75" name="Google Shape;75;p15"/>
          <p:cNvPicPr preferRelativeResize="0"/>
          <p:nvPr/>
        </p:nvPicPr>
        <p:blipFill rotWithShape="1">
          <a:blip r:embed="rId3">
            <a:alphaModFix/>
          </a:blip>
          <a:srcRect t="49924" r="31290" b="-572"/>
          <a:stretch/>
        </p:blipFill>
        <p:spPr>
          <a:xfrm>
            <a:off x="4662850" y="2146238"/>
            <a:ext cx="3839751" cy="2689992"/>
          </a:xfrm>
          <a:prstGeom prst="rect">
            <a:avLst/>
          </a:prstGeom>
          <a:noFill/>
          <a:ln>
            <a:noFill/>
          </a:ln>
        </p:spPr>
      </p:pic>
      <p:sp>
        <p:nvSpPr>
          <p:cNvPr id="2" name="Title 1">
            <a:extLst>
              <a:ext uri="{FF2B5EF4-FFF2-40B4-BE49-F238E27FC236}">
                <a16:creationId xmlns:a16="http://schemas.microsoft.com/office/drawing/2014/main" id="{2EB31370-581A-EB4F-9068-8A371907AFE1}"/>
              </a:ext>
            </a:extLst>
          </p:cNvPr>
          <p:cNvSpPr>
            <a:spLocks noGrp="1"/>
          </p:cNvSpPr>
          <p:nvPr>
            <p:ph type="title"/>
          </p:nvPr>
        </p:nvSpPr>
        <p:spPr/>
        <p:txBody>
          <a:bodyPr/>
          <a:lstStyle/>
          <a:p>
            <a:r>
              <a:rPr lang="en-US" dirty="0"/>
              <a:t>GRAM application to find molecular cause within group of </a:t>
            </a:r>
            <a:r>
              <a:rPr lang="en-US" dirty="0" err="1"/>
              <a:t>eQTL</a:t>
            </a:r>
            <a:r>
              <a:rPr lang="en-US" dirty="0"/>
              <a:t> variants</a:t>
            </a:r>
          </a:p>
        </p:txBody>
      </p:sp>
      <p:sp>
        <p:nvSpPr>
          <p:cNvPr id="8" name="TextBox 7">
            <a:extLst>
              <a:ext uri="{FF2B5EF4-FFF2-40B4-BE49-F238E27FC236}">
                <a16:creationId xmlns:a16="http://schemas.microsoft.com/office/drawing/2014/main" id="{97825B75-5023-F041-ADDC-9BF2C8DE4893}"/>
              </a:ext>
            </a:extLst>
          </p:cNvPr>
          <p:cNvSpPr txBox="1"/>
          <p:nvPr/>
        </p:nvSpPr>
        <p:spPr>
          <a:xfrm rot="16200000">
            <a:off x="-1185619" y="3608464"/>
            <a:ext cx="2762295" cy="307777"/>
          </a:xfrm>
          <a:prstGeom prst="rect">
            <a:avLst/>
          </a:prstGeom>
          <a:noFill/>
        </p:spPr>
        <p:txBody>
          <a:bodyPr wrap="none" rtlCol="0">
            <a:spAutoFit/>
          </a:bodyPr>
          <a:lstStyle/>
          <a:p>
            <a:r>
              <a:rPr lang="en-US" dirty="0">
                <a:solidFill>
                  <a:schemeClr val="bg1">
                    <a:lumMod val="50000"/>
                  </a:schemeClr>
                </a:solidFill>
              </a:rPr>
              <a:t>[Lou et al. (‘19). PLOS Genetics]</a:t>
            </a:r>
          </a:p>
        </p:txBody>
      </p:sp>
    </p:spTree>
    <p:extLst>
      <p:ext uri="{BB962C8B-B14F-4D97-AF65-F5344CB8AC3E}">
        <p14:creationId xmlns:p14="http://schemas.microsoft.com/office/powerpoint/2010/main" val="2951098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2"/>
          <p:cNvSpPr>
            <a:spLocks noGrp="1"/>
          </p:cNvSpPr>
          <p:nvPr>
            <p:ph type="sldNum" sz="quarter" idx="4294967295"/>
          </p:nvPr>
        </p:nvSpPr>
        <p:spPr bwMode="auto">
          <a:xfrm>
            <a:off x="6400800" y="4767263"/>
            <a:ext cx="16002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Calibri" charset="0"/>
                <a:ea typeface="ＭＳ Ｐゴシック" charset="-128"/>
              </a:defRPr>
            </a:lvl1pPr>
            <a:lvl2pPr marL="557213" indent="-214313">
              <a:defRPr sz="1800">
                <a:solidFill>
                  <a:schemeClr val="tx1"/>
                </a:solidFill>
                <a:latin typeface="Calibri" charset="0"/>
                <a:ea typeface="ＭＳ Ｐゴシック" charset="-128"/>
              </a:defRPr>
            </a:lvl2pPr>
            <a:lvl3pPr marL="857250" indent="-171450">
              <a:defRPr sz="1800">
                <a:solidFill>
                  <a:schemeClr val="tx1"/>
                </a:solidFill>
                <a:latin typeface="Calibri" charset="0"/>
                <a:ea typeface="ＭＳ Ｐゴシック" charset="-128"/>
              </a:defRPr>
            </a:lvl3pPr>
            <a:lvl4pPr marL="1200150" indent="-171450">
              <a:defRPr sz="1800">
                <a:solidFill>
                  <a:schemeClr val="tx1"/>
                </a:solidFill>
                <a:latin typeface="Calibri" charset="0"/>
                <a:ea typeface="ＭＳ Ｐゴシック" charset="-128"/>
              </a:defRPr>
            </a:lvl4pPr>
            <a:lvl5pPr marL="1543050" indent="-171450">
              <a:defRPr sz="1800">
                <a:solidFill>
                  <a:schemeClr val="tx1"/>
                </a:solidFill>
                <a:latin typeface="Calibri" charset="0"/>
                <a:ea typeface="ＭＳ Ｐゴシック" charset="-128"/>
              </a:defRPr>
            </a:lvl5pPr>
            <a:lvl6pPr marL="1885950" indent="-171450" defTabSz="341710" eaLnBrk="0" fontAlgn="base" hangingPunct="0">
              <a:spcBef>
                <a:spcPct val="0"/>
              </a:spcBef>
              <a:spcAft>
                <a:spcPct val="0"/>
              </a:spcAft>
              <a:defRPr sz="1800">
                <a:solidFill>
                  <a:schemeClr val="tx1"/>
                </a:solidFill>
                <a:latin typeface="Calibri" charset="0"/>
                <a:ea typeface="ＭＳ Ｐゴシック" charset="-128"/>
              </a:defRPr>
            </a:lvl6pPr>
            <a:lvl7pPr marL="2228850" indent="-171450" defTabSz="341710" eaLnBrk="0" fontAlgn="base" hangingPunct="0">
              <a:spcBef>
                <a:spcPct val="0"/>
              </a:spcBef>
              <a:spcAft>
                <a:spcPct val="0"/>
              </a:spcAft>
              <a:defRPr sz="1800">
                <a:solidFill>
                  <a:schemeClr val="tx1"/>
                </a:solidFill>
                <a:latin typeface="Calibri" charset="0"/>
                <a:ea typeface="ＭＳ Ｐゴシック" charset="-128"/>
              </a:defRPr>
            </a:lvl7pPr>
            <a:lvl8pPr marL="2571750" indent="-171450" defTabSz="341710" eaLnBrk="0" fontAlgn="base" hangingPunct="0">
              <a:spcBef>
                <a:spcPct val="0"/>
              </a:spcBef>
              <a:spcAft>
                <a:spcPct val="0"/>
              </a:spcAft>
              <a:defRPr sz="1800">
                <a:solidFill>
                  <a:schemeClr val="tx1"/>
                </a:solidFill>
                <a:latin typeface="Calibri" charset="0"/>
                <a:ea typeface="ＭＳ Ｐゴシック" charset="-128"/>
              </a:defRPr>
            </a:lvl8pPr>
            <a:lvl9pPr marL="2914650" indent="-171450" defTabSz="341710" eaLnBrk="0" fontAlgn="base" hangingPunct="0">
              <a:spcBef>
                <a:spcPct val="0"/>
              </a:spcBef>
              <a:spcAft>
                <a:spcPct val="0"/>
              </a:spcAft>
              <a:defRPr sz="1800">
                <a:solidFill>
                  <a:schemeClr val="tx1"/>
                </a:solidFill>
                <a:latin typeface="Calibri" charset="0"/>
                <a:ea typeface="ＭＳ Ｐゴシック" charset="-128"/>
              </a:defRPr>
            </a:lvl9pPr>
          </a:lstStyle>
          <a:p>
            <a:pPr eaLnBrk="1" hangingPunct="1"/>
            <a:fld id="{E2943D66-BE7F-4D42-A90F-FE33B7734287}" type="slidenum">
              <a:rPr lang="en-US" altLang="en-US" sz="900">
                <a:solidFill>
                  <a:srgbClr val="898989"/>
                </a:solidFill>
              </a:rPr>
              <a:pPr eaLnBrk="1" hangingPunct="1"/>
              <a:t>6</a:t>
            </a:fld>
            <a:endParaRPr lang="en-US" altLang="en-US" sz="900">
              <a:solidFill>
                <a:srgbClr val="898989"/>
              </a:solidFill>
            </a:endParaRPr>
          </a:p>
        </p:txBody>
      </p:sp>
      <p:pic>
        <p:nvPicPr>
          <p:cNvPr id="45058" name="Picture 4" descr="rare_common_intro_4-page-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3"/>
          <p:cNvSpPr txBox="1">
            <a:spLocks noChangeArrowheads="1"/>
          </p:cNvSpPr>
          <p:nvPr/>
        </p:nvSpPr>
        <p:spPr bwMode="auto">
          <a:xfrm>
            <a:off x="1931194" y="4889898"/>
            <a:ext cx="16706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7F7F7F"/>
                </a:solidFill>
              </a:rPr>
              <a:t>[Sethi et al. COSB (</a:t>
            </a:r>
            <a:r>
              <a:rPr lang="fr-FR" altLang="en-US" sz="1200">
                <a:solidFill>
                  <a:srgbClr val="7F7F7F"/>
                </a:solidFill>
              </a:rPr>
              <a:t>’</a:t>
            </a:r>
            <a:r>
              <a:rPr lang="en-US" altLang="ja-JP" sz="1200">
                <a:solidFill>
                  <a:srgbClr val="7F7F7F"/>
                </a:solidFill>
              </a:rPr>
              <a:t>15)] </a:t>
            </a:r>
            <a:endParaRPr lang="en-US" altLang="en-US" sz="1200">
              <a:solidFill>
                <a:srgbClr val="7F7F7F"/>
              </a:solidFill>
            </a:endParaRPr>
          </a:p>
        </p:txBody>
      </p:sp>
    </p:spTree>
    <p:extLst>
      <p:ext uri="{BB962C8B-B14F-4D97-AF65-F5344CB8AC3E}">
        <p14:creationId xmlns:p14="http://schemas.microsoft.com/office/powerpoint/2010/main" val="11205335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lumMod val="65000"/>
                  <a:lumOff val="35000"/>
                </a:schemeClr>
              </a:solidFill>
              <a:effectLst/>
              <a:uLnTx/>
              <a:uFillTx/>
              <a:latin typeface="Arial"/>
              <a:cs typeface="Arial"/>
              <a:sym typeface="Arial"/>
            </a:endParaRPr>
          </a:p>
        </p:txBody>
      </p:sp>
      <p:sp>
        <p:nvSpPr>
          <p:cNvPr id="298" name="Shape 298"/>
          <p:cNvSpPr txBox="1">
            <a:spLocks noGrp="1"/>
          </p:cNvSpPr>
          <p:nvPr>
            <p:ph type="title"/>
          </p:nvPr>
        </p:nvSpPr>
        <p:spPr>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a:solidFill>
                  <a:schemeClr val="tx1">
                    <a:lumMod val="65000"/>
                    <a:lumOff val="35000"/>
                  </a:schemeClr>
                </a:solidFill>
                <a:latin typeface="Helvetica Neue"/>
                <a:ea typeface="Helvetica Neue"/>
                <a:cs typeface="Helvetica Neue"/>
                <a:sym typeface="Helvetica Neue"/>
              </a:rPr>
              <a:t>Computational analysis of variants: coding versus non-coding</a:t>
            </a:r>
            <a:endParaRPr lang="en" sz="1800" dirty="0">
              <a:solidFill>
                <a:schemeClr val="tx1">
                  <a:lumMod val="65000"/>
                  <a:lumOff val="35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685799" y="994940"/>
            <a:ext cx="4903967" cy="4052810"/>
          </a:xfrm>
          <a:prstGeom prst="rect">
            <a:avLst/>
          </a:prstGeom>
          <a:noFill/>
          <a:ln>
            <a:noFill/>
          </a:ln>
        </p:spPr>
        <p:txBody>
          <a:bodyPr wrap="square" lIns="92050" tIns="46025" rIns="92050" bIns="46025" anchor="t" anchorCtr="0">
            <a:noAutofit/>
          </a:bodyPr>
          <a:lstStyle/>
          <a:p>
            <a:pPr marL="174625" indent="-174625">
              <a:spcBef>
                <a:spcPts val="400"/>
              </a:spcBef>
              <a:buClr>
                <a:srgbClr val="FFFFFF"/>
              </a:buClr>
              <a:buFont typeface="Helvetica Neue"/>
              <a:buChar char="•"/>
            </a:pPr>
            <a:r>
              <a:rPr lang="en-US" sz="1600" b="1" u="sng" dirty="0">
                <a:solidFill>
                  <a:srgbClr val="00B0F0"/>
                </a:solidFill>
                <a:latin typeface="Helvetica Neue" charset="0"/>
                <a:ea typeface="Helvetica Neue" charset="0"/>
                <a:cs typeface="Helvetica Neue" charset="0"/>
              </a:rPr>
              <a:t>Intro</a:t>
            </a:r>
            <a:r>
              <a:rPr lang="en-US" sz="1600" b="1" u="sng" dirty="0">
                <a:solidFill>
                  <a:schemeClr val="tx1">
                    <a:lumMod val="65000"/>
                    <a:lumOff val="35000"/>
                  </a:schemeClr>
                </a:solidFill>
                <a:latin typeface="Helvetica Neue" charset="0"/>
                <a:ea typeface="Helvetica Neue" charset="0"/>
                <a:cs typeface="Helvetica Neue" charset="0"/>
              </a:rPr>
              <a:t>: types of variants</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Rare v common, </a:t>
            </a:r>
            <a:br>
              <a:rPr lang="en-US" sz="1300" dirty="0">
                <a:solidFill>
                  <a:schemeClr val="tx1">
                    <a:lumMod val="65000"/>
                    <a:lumOff val="35000"/>
                  </a:schemeClr>
                </a:solidFill>
                <a:latin typeface="Helvetica Neue" charset="0"/>
                <a:ea typeface="Helvetica Neue" charset="0"/>
                <a:cs typeface="Helvetica Neue" charset="0"/>
              </a:rPr>
            </a:br>
            <a:r>
              <a:rPr lang="en-US" sz="1300" dirty="0">
                <a:solidFill>
                  <a:schemeClr val="tx1">
                    <a:lumMod val="65000"/>
                    <a:lumOff val="35000"/>
                  </a:schemeClr>
                </a:solidFill>
                <a:latin typeface="Helvetica Neue" charset="0"/>
                <a:ea typeface="Helvetica Neue" charset="0"/>
                <a:cs typeface="Helvetica Neue" charset="0"/>
              </a:rPr>
              <a:t>somatic v germline, coding v noncoding</a:t>
            </a:r>
          </a:p>
          <a:p>
            <a:pPr marL="431800" lvl="1" indent="-174625">
              <a:spcBef>
                <a:spcPts val="400"/>
              </a:spcBef>
              <a:buClr>
                <a:srgbClr val="FFFFFF"/>
              </a:buClr>
              <a:buFont typeface="Helvetica Neue"/>
              <a:buChar char="•"/>
            </a:pPr>
            <a:endParaRPr lang="en-US" sz="1300" dirty="0">
              <a:solidFill>
                <a:schemeClr val="tx1">
                  <a:lumMod val="65000"/>
                  <a:lumOff val="35000"/>
                </a:schemeClr>
              </a:solidFill>
              <a:latin typeface="Helvetica Neue" charset="0"/>
              <a:ea typeface="Helvetica Neue" charset="0"/>
              <a:cs typeface="Helvetica Neue" charset="0"/>
            </a:endParaRPr>
          </a:p>
          <a:p>
            <a:pPr marL="174625" indent="-174625">
              <a:spcBef>
                <a:spcPts val="400"/>
              </a:spcBef>
              <a:buClr>
                <a:srgbClr val="FFFFFF"/>
              </a:buClr>
              <a:buFont typeface="Helvetica Neue"/>
              <a:buChar char="•"/>
            </a:pPr>
            <a:r>
              <a:rPr lang="en-US" sz="1600" b="1" u="sng" dirty="0">
                <a:solidFill>
                  <a:schemeClr val="tx1">
                    <a:lumMod val="65000"/>
                    <a:lumOff val="35000"/>
                  </a:schemeClr>
                </a:solidFill>
                <a:latin typeface="Helvetica Neue" charset="0"/>
                <a:ea typeface="Helvetica Neue" charset="0"/>
                <a:cs typeface="Helvetica Neue" charset="0"/>
              </a:rPr>
              <a:t>Identifying cryptic allosteric sites with </a:t>
            </a:r>
            <a:r>
              <a:rPr lang="en-US" sz="1600" b="1" u="sng" dirty="0">
                <a:solidFill>
                  <a:srgbClr val="FF0000"/>
                </a:solidFill>
                <a:latin typeface="Helvetica Neue" charset="0"/>
                <a:ea typeface="Helvetica Neue" charset="0"/>
                <a:cs typeface="Helvetica Neue" charset="0"/>
              </a:rPr>
              <a:t>STRESS</a:t>
            </a:r>
            <a:r>
              <a:rPr lang="en-US" sz="1600" b="1" u="sng" dirty="0">
                <a:solidFill>
                  <a:schemeClr val="tx1">
                    <a:lumMod val="65000"/>
                    <a:lumOff val="35000"/>
                  </a:schemeClr>
                </a:solidFill>
                <a:latin typeface="Helvetica Neue" charset="0"/>
                <a:ea typeface="Helvetica Neue" charset="0"/>
                <a:cs typeface="Helvetica Neue" charset="0"/>
              </a:rPr>
              <a:t> </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On surface &amp; in interior bottlenecks </a:t>
            </a:r>
            <a:endParaRPr lang="en-US" sz="1600" b="1" u="sng" dirty="0">
              <a:solidFill>
                <a:schemeClr val="tx1">
                  <a:lumMod val="65000"/>
                  <a:lumOff val="35000"/>
                </a:schemeClr>
              </a:solidFill>
              <a:latin typeface="Helvetica Neue" charset="0"/>
              <a:ea typeface="Helvetica Neue" charset="0"/>
              <a:cs typeface="Helvetica Neue" charset="0"/>
            </a:endParaRPr>
          </a:p>
          <a:p>
            <a:pPr marL="174625" indent="-174625">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Frustration</a:t>
            </a:r>
            <a:r>
              <a:rPr lang="en-US" sz="1600" b="1" u="sng" dirty="0">
                <a:solidFill>
                  <a:schemeClr val="tx1">
                    <a:lumMod val="65000"/>
                    <a:lumOff val="35000"/>
                  </a:schemeClr>
                </a:solidFill>
                <a:latin typeface="Helvetica Neue" charset="0"/>
                <a:ea typeface="Helvetica Neue" charset="0"/>
                <a:cs typeface="Helvetica Neue" charset="0"/>
              </a:rPr>
              <a:t> as a localized metric of SNV impact</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Differential profiles for oncogenes v. TSGs</a:t>
            </a:r>
          </a:p>
          <a:p>
            <a:pPr marL="174625" indent="-174625">
              <a:spcBef>
                <a:spcPts val="400"/>
              </a:spcBef>
              <a:buClr>
                <a:srgbClr val="FFFFFF"/>
              </a:buClr>
              <a:buFont typeface="Helvetica Neue"/>
              <a:buChar char="•"/>
            </a:pPr>
            <a:r>
              <a:rPr lang="en-US" sz="1600" b="1" u="sng" dirty="0" err="1">
                <a:solidFill>
                  <a:srgbClr val="FF0000"/>
                </a:solidFill>
                <a:latin typeface="Helvetica Neue" charset="0"/>
                <a:ea typeface="Helvetica Neue" charset="0"/>
                <a:cs typeface="Helvetica Neue" charset="0"/>
              </a:rPr>
              <a:t>ALoFT</a:t>
            </a:r>
            <a:r>
              <a:rPr lang="en-US" sz="1600" b="1" u="sng" dirty="0">
                <a:solidFill>
                  <a:schemeClr val="tx1">
                    <a:lumMod val="65000"/>
                    <a:lumOff val="35000"/>
                  </a:schemeClr>
                </a:solidFill>
                <a:latin typeface="Helvetica Neue" charset="0"/>
                <a:ea typeface="Helvetica Neue" charset="0"/>
                <a:cs typeface="Helvetica Neue" charset="0"/>
              </a:rPr>
              <a:t>: Annotation of </a:t>
            </a:r>
            <a:r>
              <a:rPr lang="en-US" sz="1600" b="1" u="sng" dirty="0" err="1">
                <a:solidFill>
                  <a:schemeClr val="tx1">
                    <a:lumMod val="65000"/>
                    <a:lumOff val="35000"/>
                  </a:schemeClr>
                </a:solidFill>
                <a:latin typeface="Helvetica Neue" charset="0"/>
                <a:ea typeface="Helvetica Neue" charset="0"/>
                <a:cs typeface="Helvetica Neue" charset="0"/>
              </a:rPr>
              <a:t>LoF</a:t>
            </a:r>
            <a:r>
              <a:rPr lang="en-US" sz="1600" b="1" u="sng" dirty="0">
                <a:solidFill>
                  <a:schemeClr val="tx1">
                    <a:lumMod val="65000"/>
                    <a:lumOff val="35000"/>
                  </a:schemeClr>
                </a:solidFill>
                <a:latin typeface="Helvetica Neue" charset="0"/>
                <a:ea typeface="Helvetica Neue" charset="0"/>
                <a:cs typeface="Helvetica Neue" charset="0"/>
              </a:rPr>
              <a:t> Transcripts</a:t>
            </a:r>
          </a:p>
          <a:p>
            <a:pPr marL="174625" indent="-174625">
              <a:spcBef>
                <a:spcPts val="400"/>
              </a:spcBef>
              <a:buClr>
                <a:srgbClr val="FFFFFF"/>
              </a:buClr>
              <a:buFont typeface="Helvetica Neue"/>
              <a:buChar char="•"/>
            </a:pPr>
            <a:r>
              <a:rPr lang="en-US" sz="1600" b="1" u="sng" dirty="0">
                <a:solidFill>
                  <a:schemeClr val="tx1">
                    <a:lumMod val="65000"/>
                    <a:lumOff val="35000"/>
                  </a:schemeClr>
                </a:solidFill>
                <a:latin typeface="Helvetica Neue" charset="0"/>
                <a:ea typeface="Helvetica Neue" charset="0"/>
                <a:cs typeface="Helvetica Neue" charset="0"/>
              </a:rPr>
              <a:t>Using dynamics to help identify mutation clusters (</a:t>
            </a:r>
            <a:r>
              <a:rPr lang="en-US" sz="1600" b="1" u="sng" dirty="0" err="1">
                <a:solidFill>
                  <a:srgbClr val="FF0000"/>
                </a:solidFill>
                <a:latin typeface="Helvetica Neue" charset="0"/>
                <a:ea typeface="Helvetica Neue" charset="0"/>
                <a:cs typeface="Helvetica Neue" charset="0"/>
              </a:rPr>
              <a:t>Hotcommics</a:t>
            </a:r>
            <a:r>
              <a:rPr lang="en-US" sz="1600" b="1" u="sng" dirty="0">
                <a:solidFill>
                  <a:schemeClr val="tx1">
                    <a:lumMod val="65000"/>
                    <a:lumOff val="35000"/>
                  </a:schemeClr>
                </a:solidFill>
                <a:latin typeface="Helvetica Neue" charset="0"/>
                <a:ea typeface="Helvetica Neue" charset="0"/>
                <a:cs typeface="Helvetica Neue" charset="0"/>
              </a:rPr>
              <a:t>)</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Find dynamic sub-communities &amp; determine aggregated mutational burden within these</a:t>
            </a:r>
          </a:p>
          <a:p>
            <a:pPr indent="-228600">
              <a:spcBef>
                <a:spcPts val="400"/>
              </a:spcBef>
              <a:buClr>
                <a:srgbClr val="FFFFFF"/>
              </a:buClr>
              <a:buFont typeface="Helvetica Neue"/>
              <a:buChar char="•"/>
            </a:pPr>
            <a:endParaRPr lang="en-US" sz="1600" b="1" u="sng" dirty="0">
              <a:solidFill>
                <a:schemeClr val="tx1">
                  <a:lumMod val="65000"/>
                  <a:lumOff val="35000"/>
                </a:schemeClr>
              </a:solidFill>
              <a:latin typeface="Helvetica Neue" charset="0"/>
              <a:ea typeface="Helvetica Neue" charset="0"/>
              <a:cs typeface="Helvetica Neue" charset="0"/>
            </a:endParaRPr>
          </a:p>
          <a:p>
            <a:pPr indent="-228600">
              <a:spcBef>
                <a:spcPts val="500"/>
              </a:spcBef>
              <a:buFont typeface="Merriweather Sans"/>
              <a:buChar char="•"/>
            </a:pPr>
            <a:endParaRPr lang="en-US" sz="1200" dirty="0">
              <a:solidFill>
                <a:schemeClr val="tx1">
                  <a:lumMod val="65000"/>
                  <a:lumOff val="35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endParaRPr lang="en-US" sz="1100" dirty="0">
              <a:solidFill>
                <a:schemeClr val="tx1">
                  <a:lumMod val="65000"/>
                  <a:lumOff val="35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65000"/>
                  <a:lumOff val="35000"/>
                </a:schemeClr>
              </a:solidFill>
              <a:latin typeface="Helvetica Neue" charset="0"/>
              <a:ea typeface="Helvetica Neue" charset="0"/>
              <a:cs typeface="Helvetica Neue" charset="0"/>
              <a:sym typeface="Helvetica Neue"/>
            </a:endParaRPr>
          </a:p>
        </p:txBody>
      </p:sp>
      <p:sp>
        <p:nvSpPr>
          <p:cNvPr id="6" name="Shape 301"/>
          <p:cNvSpPr txBox="1">
            <a:spLocks noGrp="1"/>
          </p:cNvSpPr>
          <p:nvPr>
            <p:ph sz="half" idx="2"/>
          </p:nvPr>
        </p:nvSpPr>
        <p:spPr>
          <a:xfrm>
            <a:off x="5589767" y="985119"/>
            <a:ext cx="2868432" cy="4062631"/>
          </a:xfrm>
          <a:prstGeom prst="rect">
            <a:avLst/>
          </a:prstGeom>
          <a:noFill/>
          <a:ln>
            <a:noFill/>
          </a:ln>
        </p:spPr>
        <p:txBody>
          <a:bodyPr vert="horz" wrap="square" lIns="92050" tIns="46025" rIns="92050" bIns="46025" numCol="1" anchor="t" anchorCtr="0" compatLnSpc="1">
            <a:prstTxWarp prst="textNoShape">
              <a:avLst/>
            </a:prstTxWarp>
            <a:noAutofit/>
          </a:bodyPr>
          <a:lstStyle/>
          <a:p>
            <a:pPr marL="174625" indent="-174625">
              <a:spcBef>
                <a:spcPts val="400"/>
              </a:spcBef>
              <a:buClr>
                <a:srgbClr val="FFFFFF"/>
              </a:buClr>
              <a:buFont typeface="Helvetica Neue"/>
              <a:buChar char="•"/>
            </a:pPr>
            <a:r>
              <a:rPr lang="en-US" sz="1600" b="1" u="sng" dirty="0">
                <a:solidFill>
                  <a:srgbClr val="FFC000"/>
                </a:solidFill>
                <a:latin typeface="Helvetica Neue" charset="0"/>
                <a:ea typeface="Helvetica Neue" charset="0"/>
                <a:cs typeface="Helvetica Neue" charset="0"/>
              </a:rPr>
              <a:t>RADAR</a:t>
            </a:r>
            <a:r>
              <a:rPr lang="en-US" sz="1600" b="1" u="sng" dirty="0">
                <a:solidFill>
                  <a:schemeClr val="tx1">
                    <a:lumMod val="65000"/>
                    <a:lumOff val="35000"/>
                  </a:schemeClr>
                </a:solidFill>
                <a:latin typeface="Helvetica Neue" charset="0"/>
                <a:ea typeface="Helvetica Neue" charset="0"/>
                <a:cs typeface="Helvetica Neue" charset="0"/>
              </a:rPr>
              <a:t> Prioritization for RBP sites</a:t>
            </a: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Prioritizes variants based on post-transcriptional regulome using ENCODE </a:t>
            </a:r>
            <a:r>
              <a:rPr lang="en-US" sz="1200" dirty="0" err="1">
                <a:solidFill>
                  <a:schemeClr val="tx1">
                    <a:lumMod val="65000"/>
                    <a:lumOff val="35000"/>
                  </a:schemeClr>
                </a:solidFill>
                <a:latin typeface="Helvetica Neue" charset="0"/>
                <a:ea typeface="Helvetica Neue" charset="0"/>
                <a:cs typeface="Helvetica Neue" charset="0"/>
              </a:rPr>
              <a:t>eCLIP</a:t>
            </a:r>
            <a:endParaRPr lang="en-US" sz="1200" dirty="0">
              <a:solidFill>
                <a:schemeClr val="tx1">
                  <a:lumMod val="65000"/>
                  <a:lumOff val="35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Incorporates new features related to RNA sec. </a:t>
            </a:r>
            <a:r>
              <a:rPr lang="en-US" sz="1200" dirty="0" err="1">
                <a:solidFill>
                  <a:schemeClr val="tx1">
                    <a:lumMod val="65000"/>
                    <a:lumOff val="35000"/>
                  </a:schemeClr>
                </a:solidFill>
                <a:latin typeface="Helvetica Neue" charset="0"/>
                <a:ea typeface="Helvetica Neue" charset="0"/>
                <a:cs typeface="Helvetica Neue" charset="0"/>
              </a:rPr>
              <a:t>struc</a:t>
            </a:r>
            <a:r>
              <a:rPr lang="en-US" sz="1200" dirty="0">
                <a:solidFill>
                  <a:schemeClr val="tx1">
                    <a:lumMod val="65000"/>
                    <a:lumOff val="35000"/>
                  </a:schemeClr>
                </a:solidFill>
                <a:latin typeface="Helvetica Neue" charset="0"/>
                <a:ea typeface="Helvetica Neue" charset="0"/>
                <a:cs typeface="Helvetica Neue" charset="0"/>
              </a:rPr>
              <a:t> &amp; tissue specific effects</a:t>
            </a:r>
          </a:p>
          <a:p>
            <a:pPr indent="-228600">
              <a:spcBef>
                <a:spcPts val="400"/>
              </a:spcBef>
              <a:buClr>
                <a:srgbClr val="FFFFFF"/>
              </a:buClr>
              <a:buFont typeface="Helvetica Neue"/>
              <a:buChar char="•"/>
            </a:pPr>
            <a:r>
              <a:rPr lang="en-US" sz="1600" b="1" u="sng" dirty="0" err="1">
                <a:solidFill>
                  <a:srgbClr val="FFC000"/>
                </a:solidFill>
                <a:latin typeface="Helvetica Neue" charset="0"/>
                <a:ea typeface="Helvetica Neue" charset="0"/>
                <a:cs typeface="Helvetica Neue" charset="0"/>
              </a:rPr>
              <a:t>uORF</a:t>
            </a:r>
            <a:r>
              <a:rPr lang="en-US" sz="1600" b="1" u="sng" dirty="0">
                <a:solidFill>
                  <a:schemeClr val="tx1">
                    <a:lumMod val="65000"/>
                    <a:lumOff val="35000"/>
                  </a:schemeClr>
                </a:solidFill>
                <a:latin typeface="Helvetica Neue" charset="0"/>
                <a:ea typeface="Helvetica Neue" charset="0"/>
                <a:cs typeface="Helvetica Neue" charset="0"/>
              </a:rPr>
              <a:t> Prioritization </a:t>
            </a: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Feature integration to find small subset of upstream mutations that potentially alter translation</a:t>
            </a:r>
            <a:endParaRPr lang="en-US" sz="1100" dirty="0">
              <a:solidFill>
                <a:schemeClr val="tx1">
                  <a:lumMod val="65000"/>
                  <a:lumOff val="35000"/>
                </a:schemeClr>
              </a:solidFill>
              <a:latin typeface="Helvetica Neue" charset="0"/>
              <a:ea typeface="Helvetica Neue" charset="0"/>
              <a:cs typeface="Helvetica Neue" charset="0"/>
              <a:sym typeface="Helvetica Neue"/>
            </a:endParaRPr>
          </a:p>
          <a:p>
            <a:pPr marL="174625" indent="-174625">
              <a:spcBef>
                <a:spcPts val="400"/>
              </a:spcBef>
              <a:buClr>
                <a:srgbClr val="FFFFFF"/>
              </a:buClr>
              <a:buFont typeface="Helvetica Neue"/>
              <a:buChar char="•"/>
            </a:pPr>
            <a:r>
              <a:rPr lang="en-US" sz="1600" b="1" u="sng" dirty="0">
                <a:solidFill>
                  <a:srgbClr val="FFC000"/>
                </a:solidFill>
                <a:latin typeface="Helvetica Neue" charset="0"/>
                <a:ea typeface="Helvetica Neue" charset="0"/>
                <a:cs typeface="Helvetica Neue" charset="0"/>
              </a:rPr>
              <a:t>GRAM</a:t>
            </a:r>
            <a:r>
              <a:rPr lang="en-US" sz="1600" b="1" u="sng" dirty="0">
                <a:solidFill>
                  <a:schemeClr val="tx1">
                    <a:lumMod val="65000"/>
                    <a:lumOff val="35000"/>
                  </a:schemeClr>
                </a:solidFill>
                <a:latin typeface="Helvetica Neue" charset="0"/>
                <a:ea typeface="Helvetica Neue" charset="0"/>
                <a:cs typeface="Helvetica Neue" charset="0"/>
              </a:rPr>
              <a:t> to assess the molecular effect of (promotor) mutations</a:t>
            </a: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Universal score + cell type specific score</a:t>
            </a:r>
          </a:p>
        </p:txBody>
      </p:sp>
    </p:spTree>
    <p:extLst>
      <p:ext uri="{BB962C8B-B14F-4D97-AF65-F5344CB8AC3E}">
        <p14:creationId xmlns:p14="http://schemas.microsoft.com/office/powerpoint/2010/main" val="48691361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lumMod val="65000"/>
                  <a:lumOff val="35000"/>
                </a:srgbClr>
              </a:solidFill>
              <a:effectLst/>
              <a:uLnTx/>
              <a:uFillTx/>
              <a:latin typeface="Arial"/>
              <a:cs typeface="Arial"/>
              <a:sym typeface="Arial"/>
            </a:endParaRPr>
          </a:p>
        </p:txBody>
      </p:sp>
      <p:sp>
        <p:nvSpPr>
          <p:cNvPr id="298" name="Shape 298"/>
          <p:cNvSpPr txBox="1">
            <a:spLocks noGrp="1"/>
          </p:cNvSpPr>
          <p:nvPr>
            <p:ph type="title"/>
          </p:nvPr>
        </p:nvSpPr>
        <p:spPr>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a:latin typeface="Helvetica Neue"/>
                <a:ea typeface="Helvetica Neue"/>
                <a:cs typeface="Helvetica Neue"/>
                <a:sym typeface="Helvetica Neue"/>
              </a:rPr>
              <a:t>Computational analysis of variants: coding versus non-coding</a:t>
            </a:r>
            <a:endParaRPr lang="en" sz="1800" dirty="0">
              <a:latin typeface="Helvetica Neue"/>
              <a:ea typeface="Helvetica Neue"/>
              <a:cs typeface="Helvetica Neue"/>
              <a:sym typeface="Helvetica Neue"/>
            </a:endParaRPr>
          </a:p>
        </p:txBody>
      </p:sp>
      <p:sp>
        <p:nvSpPr>
          <p:cNvPr id="301" name="Shape 301"/>
          <p:cNvSpPr txBox="1">
            <a:spLocks noGrp="1"/>
          </p:cNvSpPr>
          <p:nvPr>
            <p:ph sz="half" idx="1"/>
          </p:nvPr>
        </p:nvSpPr>
        <p:spPr>
          <a:xfrm>
            <a:off x="685799" y="994940"/>
            <a:ext cx="4903967" cy="4052810"/>
          </a:xfrm>
          <a:prstGeom prst="rect">
            <a:avLst/>
          </a:prstGeom>
          <a:noFill/>
          <a:ln>
            <a:noFill/>
          </a:ln>
        </p:spPr>
        <p:txBody>
          <a:bodyPr wrap="square" lIns="92050" tIns="46025" rIns="92050" bIns="46025" anchor="t" anchorCtr="0">
            <a:noAutofit/>
          </a:bodyPr>
          <a:lstStyle/>
          <a:p>
            <a:pPr marL="174625" indent="-174625">
              <a:spcBef>
                <a:spcPts val="400"/>
              </a:spcBef>
              <a:buClr>
                <a:srgbClr val="FFFFFF"/>
              </a:buClr>
              <a:buFont typeface="Helvetica Neue"/>
              <a:buChar char="•"/>
            </a:pPr>
            <a:r>
              <a:rPr lang="en-US" sz="1600" b="1" u="sng" dirty="0">
                <a:latin typeface="Helvetica Neue" charset="0"/>
                <a:ea typeface="Helvetica Neue" charset="0"/>
                <a:cs typeface="Helvetica Neue" charset="0"/>
              </a:rPr>
              <a:t>Intro: types of variants</a:t>
            </a:r>
          </a:p>
          <a:p>
            <a:pPr marL="431800" lvl="1" indent="-174625">
              <a:spcBef>
                <a:spcPts val="400"/>
              </a:spcBef>
              <a:buClr>
                <a:srgbClr val="FFFFFF"/>
              </a:buClr>
              <a:buFont typeface="Helvetica Neue"/>
              <a:buChar char="•"/>
            </a:pPr>
            <a:r>
              <a:rPr lang="en-US" sz="1300" dirty="0">
                <a:latin typeface="Helvetica Neue" charset="0"/>
                <a:ea typeface="Helvetica Neue" charset="0"/>
                <a:cs typeface="Helvetica Neue" charset="0"/>
              </a:rPr>
              <a:t>Rare v common, </a:t>
            </a:r>
            <a:br>
              <a:rPr lang="en-US" sz="1300" dirty="0">
                <a:latin typeface="Helvetica Neue" charset="0"/>
                <a:ea typeface="Helvetica Neue" charset="0"/>
                <a:cs typeface="Helvetica Neue" charset="0"/>
              </a:rPr>
            </a:br>
            <a:r>
              <a:rPr lang="en-US" sz="1300" dirty="0">
                <a:latin typeface="Helvetica Neue" charset="0"/>
                <a:ea typeface="Helvetica Neue" charset="0"/>
                <a:cs typeface="Helvetica Neue" charset="0"/>
              </a:rPr>
              <a:t>somatic v germline, coding v noncoding</a:t>
            </a:r>
          </a:p>
          <a:p>
            <a:pPr marL="431800" lvl="1" indent="-174625">
              <a:spcBef>
                <a:spcPts val="400"/>
              </a:spcBef>
              <a:buClr>
                <a:srgbClr val="FFFFFF"/>
              </a:buClr>
              <a:buFont typeface="Helvetica Neue"/>
              <a:buChar char="•"/>
            </a:pPr>
            <a:endParaRPr lang="en-US" sz="1300" dirty="0">
              <a:latin typeface="Helvetica Neue" charset="0"/>
              <a:ea typeface="Helvetica Neue" charset="0"/>
              <a:cs typeface="Helvetica Neue" charset="0"/>
            </a:endParaRPr>
          </a:p>
          <a:p>
            <a:pPr marL="174625" indent="-174625">
              <a:spcBef>
                <a:spcPts val="400"/>
              </a:spcBef>
              <a:buClr>
                <a:srgbClr val="FFFFFF"/>
              </a:buClr>
              <a:buFont typeface="Helvetica Neue"/>
              <a:buChar char="•"/>
            </a:pPr>
            <a:r>
              <a:rPr lang="en-US" sz="1600" b="1" u="sng" dirty="0">
                <a:latin typeface="Helvetica Neue" charset="0"/>
                <a:ea typeface="Helvetica Neue" charset="0"/>
                <a:cs typeface="Helvetica Neue" charset="0"/>
              </a:rPr>
              <a:t>Identifying cryptic allosteric sites with STRESS </a:t>
            </a:r>
          </a:p>
          <a:p>
            <a:pPr marL="431800" lvl="1" indent="-174625">
              <a:spcBef>
                <a:spcPts val="400"/>
              </a:spcBef>
              <a:buClr>
                <a:srgbClr val="FFFFFF"/>
              </a:buClr>
              <a:buFont typeface="Helvetica Neue"/>
              <a:buChar char="•"/>
            </a:pPr>
            <a:r>
              <a:rPr lang="en-US" sz="1300" dirty="0">
                <a:latin typeface="Helvetica Neue" charset="0"/>
                <a:ea typeface="Helvetica Neue" charset="0"/>
                <a:cs typeface="Helvetica Neue" charset="0"/>
              </a:rPr>
              <a:t>On surface &amp; in interior bottlenecks </a:t>
            </a:r>
            <a:endParaRPr lang="en-US" sz="1600" b="1" u="sng" dirty="0">
              <a:latin typeface="Helvetica Neue" charset="0"/>
              <a:ea typeface="Helvetica Neue" charset="0"/>
              <a:cs typeface="Helvetica Neue" charset="0"/>
            </a:endParaRPr>
          </a:p>
          <a:p>
            <a:pPr marL="174625" indent="-174625">
              <a:spcBef>
                <a:spcPts val="400"/>
              </a:spcBef>
              <a:buClr>
                <a:srgbClr val="FFFFFF"/>
              </a:buClr>
              <a:buFont typeface="Helvetica Neue"/>
              <a:buChar char="•"/>
            </a:pPr>
            <a:r>
              <a:rPr lang="en-US" sz="1600" b="1" u="sng" dirty="0">
                <a:latin typeface="Helvetica Neue" charset="0"/>
                <a:ea typeface="Helvetica Neue" charset="0"/>
                <a:cs typeface="Helvetica Neue" charset="0"/>
              </a:rPr>
              <a:t>Frustration as a localized metric of SNV impact</a:t>
            </a:r>
          </a:p>
          <a:p>
            <a:pPr marL="431800" lvl="1" indent="-174625">
              <a:spcBef>
                <a:spcPts val="400"/>
              </a:spcBef>
              <a:buClr>
                <a:srgbClr val="FFFFFF"/>
              </a:buClr>
              <a:buFont typeface="Helvetica Neue"/>
              <a:buChar char="•"/>
            </a:pPr>
            <a:r>
              <a:rPr lang="en-US" sz="1300" dirty="0">
                <a:latin typeface="Helvetica Neue" charset="0"/>
                <a:ea typeface="Helvetica Neue" charset="0"/>
                <a:cs typeface="Helvetica Neue" charset="0"/>
              </a:rPr>
              <a:t>Differential profiles for oncogenes v. TSGs</a:t>
            </a:r>
          </a:p>
          <a:p>
            <a:pPr marL="174625" indent="-174625">
              <a:spcBef>
                <a:spcPts val="400"/>
              </a:spcBef>
              <a:buClr>
                <a:srgbClr val="FFFFFF"/>
              </a:buClr>
              <a:buFont typeface="Helvetica Neue"/>
              <a:buChar char="•"/>
            </a:pPr>
            <a:r>
              <a:rPr lang="en-US" sz="1600" b="1" u="sng" dirty="0" err="1">
                <a:latin typeface="Helvetica Neue" charset="0"/>
                <a:ea typeface="Helvetica Neue" charset="0"/>
                <a:cs typeface="Helvetica Neue" charset="0"/>
              </a:rPr>
              <a:t>ALoFT</a:t>
            </a:r>
            <a:r>
              <a:rPr lang="en-US" sz="1600" b="1" u="sng" dirty="0">
                <a:latin typeface="Helvetica Neue" charset="0"/>
                <a:ea typeface="Helvetica Neue" charset="0"/>
                <a:cs typeface="Helvetica Neue" charset="0"/>
              </a:rPr>
              <a:t>: Annotation of </a:t>
            </a:r>
            <a:r>
              <a:rPr lang="en-US" sz="1600" b="1" u="sng" dirty="0" err="1">
                <a:latin typeface="Helvetica Neue" charset="0"/>
                <a:ea typeface="Helvetica Neue" charset="0"/>
                <a:cs typeface="Helvetica Neue" charset="0"/>
              </a:rPr>
              <a:t>LoF</a:t>
            </a:r>
            <a:r>
              <a:rPr lang="en-US" sz="1600" b="1" u="sng" dirty="0">
                <a:latin typeface="Helvetica Neue" charset="0"/>
                <a:ea typeface="Helvetica Neue" charset="0"/>
                <a:cs typeface="Helvetica Neue" charset="0"/>
              </a:rPr>
              <a:t> Transcripts</a:t>
            </a:r>
          </a:p>
          <a:p>
            <a:pPr marL="174625" indent="-174625">
              <a:spcBef>
                <a:spcPts val="400"/>
              </a:spcBef>
              <a:buClr>
                <a:srgbClr val="FFFFFF"/>
              </a:buClr>
              <a:buFont typeface="Helvetica Neue"/>
              <a:buChar char="•"/>
            </a:pPr>
            <a:r>
              <a:rPr lang="en-US" sz="1600" b="1" u="sng" dirty="0">
                <a:latin typeface="Helvetica Neue" charset="0"/>
                <a:ea typeface="Helvetica Neue" charset="0"/>
                <a:cs typeface="Helvetica Neue" charset="0"/>
              </a:rPr>
              <a:t>Using dynamics to help identify mutation clusters (</a:t>
            </a:r>
            <a:r>
              <a:rPr lang="en-US" sz="1600" b="1" u="sng" dirty="0" err="1">
                <a:latin typeface="Helvetica Neue" charset="0"/>
                <a:ea typeface="Helvetica Neue" charset="0"/>
                <a:cs typeface="Helvetica Neue" charset="0"/>
              </a:rPr>
              <a:t>Hotcommics</a:t>
            </a:r>
            <a:r>
              <a:rPr lang="en-US" sz="1600" b="1" u="sng" dirty="0">
                <a:latin typeface="Helvetica Neue" charset="0"/>
                <a:ea typeface="Helvetica Neue" charset="0"/>
                <a:cs typeface="Helvetica Neue" charset="0"/>
              </a:rPr>
              <a:t>)</a:t>
            </a:r>
          </a:p>
          <a:p>
            <a:pPr marL="431800" lvl="1" indent="-174625">
              <a:spcBef>
                <a:spcPts val="400"/>
              </a:spcBef>
              <a:buClr>
                <a:srgbClr val="FFFFFF"/>
              </a:buClr>
              <a:buFont typeface="Helvetica Neue"/>
              <a:buChar char="•"/>
            </a:pPr>
            <a:r>
              <a:rPr lang="en-US" sz="1300" dirty="0">
                <a:latin typeface="Helvetica Neue" charset="0"/>
                <a:ea typeface="Helvetica Neue" charset="0"/>
                <a:cs typeface="Helvetica Neue" charset="0"/>
              </a:rPr>
              <a:t>Find dynamic sub-communities &amp; determine aggregated mutational burden within these</a:t>
            </a:r>
          </a:p>
          <a:p>
            <a:pPr indent="-228600">
              <a:spcBef>
                <a:spcPts val="400"/>
              </a:spcBef>
              <a:buClr>
                <a:srgbClr val="FFFFFF"/>
              </a:buClr>
              <a:buFont typeface="Helvetica Neue"/>
              <a:buChar char="•"/>
            </a:pPr>
            <a:endParaRPr lang="en-US" sz="1600" b="1" u="sng" dirty="0">
              <a:latin typeface="Helvetica Neue" charset="0"/>
              <a:ea typeface="Helvetica Neue" charset="0"/>
              <a:cs typeface="Helvetica Neue" charset="0"/>
            </a:endParaRPr>
          </a:p>
          <a:p>
            <a:pPr indent="-228600">
              <a:spcBef>
                <a:spcPts val="500"/>
              </a:spcBef>
              <a:buFont typeface="Merriweather Sans"/>
              <a:buChar char="•"/>
            </a:pPr>
            <a:endParaRPr lang="en-US" sz="1200" dirty="0">
              <a:latin typeface="Helvetica Neue" charset="0"/>
              <a:ea typeface="Helvetica Neue" charset="0"/>
              <a:cs typeface="Helvetica Neue" charset="0"/>
            </a:endParaRPr>
          </a:p>
          <a:p>
            <a:pPr marL="236538" indent="-225425">
              <a:spcBef>
                <a:spcPts val="400"/>
              </a:spcBef>
              <a:buClr>
                <a:srgbClr val="FFFFFF"/>
              </a:buClr>
              <a:buFont typeface="Helvetica Neue"/>
              <a:buChar char="•"/>
            </a:pPr>
            <a:endParaRPr lang="en-US" sz="1100" dirty="0">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latin typeface="Helvetica Neue" charset="0"/>
              <a:ea typeface="Helvetica Neue" charset="0"/>
              <a:cs typeface="Helvetica Neue" charset="0"/>
              <a:sym typeface="Helvetica Neue"/>
            </a:endParaRPr>
          </a:p>
        </p:txBody>
      </p:sp>
      <p:sp>
        <p:nvSpPr>
          <p:cNvPr id="6" name="Shape 301"/>
          <p:cNvSpPr txBox="1">
            <a:spLocks noGrp="1"/>
          </p:cNvSpPr>
          <p:nvPr>
            <p:ph sz="half" idx="2"/>
          </p:nvPr>
        </p:nvSpPr>
        <p:spPr>
          <a:xfrm>
            <a:off x="5589767" y="985119"/>
            <a:ext cx="2868432" cy="4062631"/>
          </a:xfrm>
          <a:prstGeom prst="rect">
            <a:avLst/>
          </a:prstGeom>
          <a:noFill/>
          <a:ln>
            <a:noFill/>
          </a:ln>
        </p:spPr>
        <p:txBody>
          <a:bodyPr vert="horz" wrap="square" lIns="92050" tIns="46025" rIns="92050" bIns="46025" numCol="1" anchor="t" anchorCtr="0" compatLnSpc="1">
            <a:prstTxWarp prst="textNoShape">
              <a:avLst/>
            </a:prstTxWarp>
            <a:noAutofit/>
          </a:bodyPr>
          <a:lstStyle/>
          <a:p>
            <a:pPr marL="174625" indent="-174625">
              <a:spcBef>
                <a:spcPts val="400"/>
              </a:spcBef>
              <a:buClr>
                <a:srgbClr val="FFFFFF"/>
              </a:buClr>
              <a:buFont typeface="Helvetica Neue"/>
              <a:buChar char="•"/>
            </a:pPr>
            <a:r>
              <a:rPr lang="en-US" sz="1600" b="1" u="sng" dirty="0">
                <a:latin typeface="Helvetica Neue" charset="0"/>
                <a:ea typeface="Helvetica Neue" charset="0"/>
                <a:cs typeface="Helvetica Neue" charset="0"/>
              </a:rPr>
              <a:t>RADAR Prioritization for RBP sites</a:t>
            </a: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Prioritizes variants based on post-transcriptional regulome using ENCODE </a:t>
            </a:r>
            <a:r>
              <a:rPr lang="en-US" sz="1200" dirty="0" err="1">
                <a:latin typeface="Helvetica Neue" charset="0"/>
                <a:ea typeface="Helvetica Neue" charset="0"/>
                <a:cs typeface="Helvetica Neue" charset="0"/>
              </a:rPr>
              <a:t>eCLIP</a:t>
            </a:r>
            <a:endParaRPr lang="en-US" sz="1200" dirty="0">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Incorporates new features related to RNA sec. </a:t>
            </a:r>
            <a:r>
              <a:rPr lang="en-US" sz="1200" dirty="0" err="1">
                <a:latin typeface="Helvetica Neue" charset="0"/>
                <a:ea typeface="Helvetica Neue" charset="0"/>
                <a:cs typeface="Helvetica Neue" charset="0"/>
              </a:rPr>
              <a:t>struc</a:t>
            </a:r>
            <a:r>
              <a:rPr lang="en-US" sz="1200" dirty="0">
                <a:latin typeface="Helvetica Neue" charset="0"/>
                <a:ea typeface="Helvetica Neue" charset="0"/>
                <a:cs typeface="Helvetica Neue" charset="0"/>
              </a:rPr>
              <a:t> &amp; tissue specific effects</a:t>
            </a:r>
          </a:p>
          <a:p>
            <a:pPr indent="-228600">
              <a:spcBef>
                <a:spcPts val="400"/>
              </a:spcBef>
              <a:buClr>
                <a:srgbClr val="FFFFFF"/>
              </a:buClr>
              <a:buFont typeface="Helvetica Neue"/>
              <a:buChar char="•"/>
            </a:pPr>
            <a:r>
              <a:rPr lang="en-US" sz="1600" b="1" u="sng" dirty="0" err="1">
                <a:latin typeface="Helvetica Neue" charset="0"/>
                <a:ea typeface="Helvetica Neue" charset="0"/>
                <a:cs typeface="Helvetica Neue" charset="0"/>
              </a:rPr>
              <a:t>uORF</a:t>
            </a:r>
            <a:r>
              <a:rPr lang="en-US" sz="1600" b="1" u="sng" dirty="0">
                <a:latin typeface="Helvetica Neue" charset="0"/>
                <a:ea typeface="Helvetica Neue" charset="0"/>
                <a:cs typeface="Helvetica Neue" charset="0"/>
              </a:rPr>
              <a:t> Prioritization </a:t>
            </a: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Feature integration to find small subset of upstream mutations that potentially alter translation</a:t>
            </a:r>
            <a:endParaRPr lang="en-US" sz="1100" dirty="0">
              <a:latin typeface="Helvetica Neue" charset="0"/>
              <a:ea typeface="Helvetica Neue" charset="0"/>
              <a:cs typeface="Helvetica Neue" charset="0"/>
              <a:sym typeface="Helvetica Neue"/>
            </a:endParaRPr>
          </a:p>
          <a:p>
            <a:pPr marL="174625" indent="-174625">
              <a:spcBef>
                <a:spcPts val="400"/>
              </a:spcBef>
              <a:buClr>
                <a:srgbClr val="FFFFFF"/>
              </a:buClr>
              <a:buFont typeface="Helvetica Neue"/>
              <a:buChar char="•"/>
            </a:pPr>
            <a:r>
              <a:rPr lang="en-US" sz="1600" b="1" u="sng" dirty="0">
                <a:latin typeface="Helvetica Neue" charset="0"/>
                <a:ea typeface="Helvetica Neue" charset="0"/>
                <a:cs typeface="Helvetica Neue" charset="0"/>
              </a:rPr>
              <a:t>GRAM to assess the molecular effect of (promotor) mutations</a:t>
            </a: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Universal score + cell type specific score</a:t>
            </a:r>
          </a:p>
        </p:txBody>
      </p:sp>
    </p:spTree>
    <p:extLst>
      <p:ext uri="{BB962C8B-B14F-4D97-AF65-F5344CB8AC3E}">
        <p14:creationId xmlns:p14="http://schemas.microsoft.com/office/powerpoint/2010/main" val="220445971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76"/>
        <p:cNvGrpSpPr/>
        <p:nvPr/>
      </p:nvGrpSpPr>
      <p:grpSpPr>
        <a:xfrm>
          <a:off x="0" y="0"/>
          <a:ext cx="0" cy="0"/>
          <a:chOff x="0" y="0"/>
          <a:chExt cx="0" cy="0"/>
        </a:xfrm>
      </p:grpSpPr>
      <p:sp>
        <p:nvSpPr>
          <p:cNvPr id="1877" name="Shape 1877"/>
          <p:cNvSpPr/>
          <p:nvPr/>
        </p:nvSpPr>
        <p:spPr>
          <a:xfrm>
            <a:off x="8619000" y="-89775"/>
            <a:ext cx="525000" cy="53823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solidFill>
                <a:schemeClr val="tx1"/>
              </a:solidFill>
            </a:endParaRPr>
          </a:p>
        </p:txBody>
      </p:sp>
      <p:sp>
        <p:nvSpPr>
          <p:cNvPr id="1879" name="Shape 1879"/>
          <p:cNvSpPr/>
          <p:nvPr/>
        </p:nvSpPr>
        <p:spPr>
          <a:xfrm>
            <a:off x="5922832" y="3661939"/>
            <a:ext cx="4350671" cy="4923300"/>
          </a:xfrm>
          <a:prstGeom prst="rect">
            <a:avLst/>
          </a:prstGeom>
          <a:noFill/>
          <a:ln>
            <a:noFill/>
          </a:ln>
        </p:spPr>
        <p:txBody>
          <a:bodyPr wrap="square" lIns="68575" tIns="34275" rIns="68575" bIns="34275" anchor="t" anchorCtr="0">
            <a:noAutofit/>
          </a:bodyPr>
          <a:lstStyle/>
          <a:p>
            <a:pPr marL="0" marR="0" lvl="0" indent="0" rtl="0">
              <a:spcBef>
                <a:spcPts val="0"/>
              </a:spcBef>
              <a:spcAft>
                <a:spcPts val="0"/>
              </a:spcAft>
              <a:buNone/>
            </a:pPr>
            <a:endParaRPr sz="1200" b="0" i="0" u="none" strike="noStrike" cap="none" dirty="0">
              <a:solidFill>
                <a:schemeClr val="tx1"/>
              </a:solidFill>
              <a:latin typeface="Arial"/>
              <a:ea typeface="Arial"/>
              <a:cs typeface="Arial"/>
              <a:sym typeface="Arial"/>
            </a:endParaRPr>
          </a:p>
          <a:p>
            <a:pPr lvl="0">
              <a:buClr>
                <a:srgbClr val="000000"/>
              </a:buClr>
            </a:pPr>
            <a:endParaRPr lang="en-US" sz="1200" dirty="0">
              <a:solidFill>
                <a:schemeClr val="tx1"/>
              </a:solidFill>
            </a:endParaRPr>
          </a:p>
          <a:p>
            <a:pPr lvl="0"/>
            <a:endParaRPr lang="en-US" sz="1050" dirty="0">
              <a:solidFill>
                <a:schemeClr val="tx1"/>
              </a:solidFill>
            </a:endParaRPr>
          </a:p>
          <a:p>
            <a:pPr>
              <a:buSzPct val="25000"/>
            </a:pPr>
            <a:endParaRPr lang="en-US" sz="1200" dirty="0">
              <a:solidFill>
                <a:schemeClr val="tx1"/>
              </a:solidFill>
            </a:endParaRPr>
          </a:p>
          <a:p>
            <a:pPr marL="0" marR="0" lvl="0" indent="0" rtl="0">
              <a:spcBef>
                <a:spcPts val="0"/>
              </a:spcBef>
              <a:spcAft>
                <a:spcPts val="0"/>
              </a:spcAft>
              <a:buSzPct val="25000"/>
              <a:buNone/>
            </a:pPr>
            <a:endParaRPr lang="en" sz="1200" b="0" i="0" u="none" strike="noStrike" cap="none" dirty="0">
              <a:solidFill>
                <a:schemeClr val="tx1"/>
              </a:solidFill>
              <a:latin typeface="Arial"/>
              <a:ea typeface="Arial"/>
              <a:cs typeface="Arial"/>
              <a:sym typeface="Arial"/>
            </a:endParaRPr>
          </a:p>
        </p:txBody>
      </p:sp>
      <p:sp>
        <p:nvSpPr>
          <p:cNvPr id="1880" name="Shape 1880"/>
          <p:cNvSpPr/>
          <p:nvPr/>
        </p:nvSpPr>
        <p:spPr>
          <a:xfrm>
            <a:off x="4888871" y="-419159"/>
            <a:ext cx="4278099" cy="2456591"/>
          </a:xfrm>
          <a:prstGeom prst="rect">
            <a:avLst/>
          </a:prstGeom>
          <a:noFill/>
          <a:ln>
            <a:noFill/>
          </a:ln>
        </p:spPr>
        <p:txBody>
          <a:bodyPr wrap="square" lIns="68575" tIns="34275" rIns="68575" bIns="34275" anchor="t" anchorCtr="0">
            <a:noAutofit/>
          </a:bodyPr>
          <a:lstStyle/>
          <a:p>
            <a:pPr lvl="0" rtl="0">
              <a:spcBef>
                <a:spcPts val="0"/>
              </a:spcBef>
              <a:buClr>
                <a:schemeClr val="dk1"/>
              </a:buClr>
              <a:buFont typeface="Arial"/>
              <a:buNone/>
            </a:pPr>
            <a:endParaRPr sz="1800" b="1" dirty="0">
              <a:solidFill>
                <a:schemeClr val="tx1"/>
              </a:solidFill>
            </a:endParaRPr>
          </a:p>
          <a:p>
            <a:pPr lvl="0" rtl="0">
              <a:spcBef>
                <a:spcPts val="0"/>
              </a:spcBef>
              <a:buClr>
                <a:schemeClr val="dk1"/>
              </a:buClr>
              <a:buSzPct val="25000"/>
              <a:buFont typeface="Arial"/>
              <a:buNone/>
            </a:pPr>
            <a:endParaRPr lang="en-US" sz="1800" b="1" dirty="0">
              <a:solidFill>
                <a:schemeClr val="tx1"/>
              </a:solidFill>
            </a:endParaRPr>
          </a:p>
          <a:p>
            <a:pPr lvl="0" rtl="0">
              <a:spcBef>
                <a:spcPts val="0"/>
              </a:spcBef>
              <a:buClr>
                <a:schemeClr val="dk1"/>
              </a:buClr>
              <a:buFont typeface="Arial"/>
              <a:buNone/>
            </a:pPr>
            <a:endParaRPr sz="1200" dirty="0">
              <a:solidFill>
                <a:schemeClr val="tx1"/>
              </a:solidFill>
            </a:endParaRPr>
          </a:p>
          <a:p>
            <a:pPr lvl="0" rtl="0">
              <a:spcBef>
                <a:spcPts val="0"/>
              </a:spcBef>
              <a:buClr>
                <a:schemeClr val="dk1"/>
              </a:buClr>
              <a:buFont typeface="Arial"/>
              <a:buNone/>
            </a:pPr>
            <a:endParaRPr lang="en" sz="2400" b="1" dirty="0">
              <a:solidFill>
                <a:schemeClr val="tx1"/>
              </a:solidFill>
            </a:endParaRPr>
          </a:p>
          <a:p>
            <a:pPr lvl="0" rtl="0">
              <a:spcBef>
                <a:spcPts val="0"/>
              </a:spcBef>
              <a:buClr>
                <a:schemeClr val="dk1"/>
              </a:buClr>
              <a:buFont typeface="Arial"/>
              <a:buNone/>
            </a:pPr>
            <a:endParaRPr sz="1200" b="1" dirty="0">
              <a:solidFill>
                <a:schemeClr val="tx1"/>
              </a:solidFill>
            </a:endParaRPr>
          </a:p>
        </p:txBody>
      </p:sp>
      <p:sp>
        <p:nvSpPr>
          <p:cNvPr id="2" name="TextBox 1"/>
          <p:cNvSpPr txBox="1"/>
          <p:nvPr/>
        </p:nvSpPr>
        <p:spPr>
          <a:xfrm rot="16200000">
            <a:off x="-2012541" y="2293599"/>
            <a:ext cx="4830168" cy="615553"/>
          </a:xfrm>
          <a:prstGeom prst="rect">
            <a:avLst/>
          </a:prstGeom>
          <a:noFill/>
        </p:spPr>
        <p:txBody>
          <a:bodyPr wrap="none" rtlCol="0">
            <a:spAutoFit/>
          </a:bodyPr>
          <a:lstStyle/>
          <a:p>
            <a:pPr lvl="0">
              <a:buSzPct val="61111"/>
            </a:pPr>
            <a:r>
              <a:rPr lang="en" sz="2200" b="1" dirty="0">
                <a:solidFill>
                  <a:schemeClr val="tx1"/>
                </a:solidFill>
              </a:rPr>
              <a:t>Ack</a:t>
            </a:r>
            <a:r>
              <a:rPr lang="en" sz="1200" dirty="0">
                <a:solidFill>
                  <a:schemeClr val="tx1"/>
                </a:solidFill>
              </a:rPr>
              <a:t>nowledgments</a:t>
            </a:r>
            <a:r>
              <a:rPr lang="en-US" sz="1200" dirty="0">
                <a:solidFill>
                  <a:schemeClr val="tx1"/>
                </a:solidFill>
              </a:rPr>
              <a:t>!    </a:t>
            </a:r>
            <a:r>
              <a:rPr lang="en" sz="1200" dirty="0">
                <a:solidFill>
                  <a:schemeClr val="tx1"/>
                </a:solidFill>
              </a:rPr>
              <a:t>Also, Hiring</a:t>
            </a:r>
            <a:r>
              <a:rPr lang="en-US" sz="1200" dirty="0">
                <a:solidFill>
                  <a:schemeClr val="tx1"/>
                </a:solidFill>
              </a:rPr>
              <a:t>:</a:t>
            </a:r>
            <a:r>
              <a:rPr lang="en" sz="1200" dirty="0">
                <a:solidFill>
                  <a:schemeClr val="tx1"/>
                </a:solidFill>
              </a:rPr>
              <a:t> See</a:t>
            </a:r>
            <a:r>
              <a:rPr lang="en" sz="1800" b="1" dirty="0">
                <a:solidFill>
                  <a:schemeClr val="tx1"/>
                </a:solidFill>
              </a:rPr>
              <a:t> </a:t>
            </a:r>
            <a:r>
              <a:rPr lang="en" sz="2200" b="1" dirty="0" err="1">
                <a:solidFill>
                  <a:srgbClr val="00B050"/>
                </a:solidFill>
              </a:rPr>
              <a:t>Jobs</a:t>
            </a:r>
            <a:r>
              <a:rPr lang="en" sz="1200" dirty="0" err="1">
                <a:solidFill>
                  <a:schemeClr val="tx1"/>
                </a:solidFill>
              </a:rPr>
              <a:t>.gersteinlab.org</a:t>
            </a:r>
            <a:endParaRPr lang="en" sz="1200" dirty="0">
              <a:solidFill>
                <a:schemeClr val="tx1"/>
              </a:solidFill>
            </a:endParaRPr>
          </a:p>
          <a:p>
            <a:endParaRPr lang="en-US" sz="1200" dirty="0">
              <a:solidFill>
                <a:schemeClr val="tx1"/>
              </a:solidFill>
            </a:endParaRPr>
          </a:p>
        </p:txBody>
      </p:sp>
      <p:sp>
        <p:nvSpPr>
          <p:cNvPr id="7" name="Shape 1879"/>
          <p:cNvSpPr/>
          <p:nvPr/>
        </p:nvSpPr>
        <p:spPr>
          <a:xfrm>
            <a:off x="6907795" y="25897"/>
            <a:ext cx="2905849" cy="4923300"/>
          </a:xfrm>
          <a:prstGeom prst="rect">
            <a:avLst/>
          </a:prstGeom>
          <a:noFill/>
          <a:ln>
            <a:noFill/>
          </a:ln>
        </p:spPr>
        <p:txBody>
          <a:bodyPr wrap="square" lIns="68575" tIns="34275" rIns="68575" bIns="34275" anchor="t" anchorCtr="0">
            <a:noAutofit/>
          </a:bodyPr>
          <a:lstStyle/>
          <a:p>
            <a:pPr marL="0" marR="0" lvl="0" indent="0" rtl="0">
              <a:spcBef>
                <a:spcPts val="0"/>
              </a:spcBef>
              <a:spcAft>
                <a:spcPts val="0"/>
              </a:spcAft>
              <a:buNone/>
            </a:pPr>
            <a:endParaRPr sz="1200" b="0" i="0" u="none" strike="noStrike" cap="none" dirty="0">
              <a:solidFill>
                <a:schemeClr val="tx1"/>
              </a:solidFill>
              <a:latin typeface="Arial"/>
              <a:ea typeface="Arial"/>
              <a:cs typeface="Arial"/>
              <a:sym typeface="Arial"/>
            </a:endParaRPr>
          </a:p>
          <a:p>
            <a:pPr lvl="0">
              <a:buClr>
                <a:srgbClr val="000000"/>
              </a:buClr>
            </a:pPr>
            <a:endParaRPr lang="en-US" sz="1200" dirty="0">
              <a:solidFill>
                <a:schemeClr val="tx1"/>
              </a:solidFill>
            </a:endParaRPr>
          </a:p>
          <a:p>
            <a:pPr lvl="0"/>
            <a:endParaRPr lang="en-US" sz="1050" dirty="0">
              <a:solidFill>
                <a:schemeClr val="tx1"/>
              </a:solidFill>
            </a:endParaRPr>
          </a:p>
          <a:p>
            <a:pPr>
              <a:buSzPct val="25000"/>
            </a:pPr>
            <a:endParaRPr lang="en-US" sz="1200" dirty="0">
              <a:solidFill>
                <a:schemeClr val="tx1"/>
              </a:solidFill>
            </a:endParaRPr>
          </a:p>
          <a:p>
            <a:pPr marL="0" marR="0" lvl="0" indent="0" rtl="0">
              <a:spcBef>
                <a:spcPts val="0"/>
              </a:spcBef>
              <a:spcAft>
                <a:spcPts val="0"/>
              </a:spcAft>
              <a:buSzPct val="25000"/>
              <a:buNone/>
            </a:pPr>
            <a:endParaRPr lang="en" sz="1200" b="0" i="0" u="none" strike="noStrike" cap="none" dirty="0">
              <a:solidFill>
                <a:schemeClr val="tx1"/>
              </a:solidFill>
              <a:latin typeface="Arial"/>
              <a:ea typeface="Arial"/>
              <a:cs typeface="Arial"/>
              <a:sym typeface="Arial"/>
            </a:endParaRPr>
          </a:p>
        </p:txBody>
      </p:sp>
      <p:sp>
        <p:nvSpPr>
          <p:cNvPr id="8" name="Shape 1879"/>
          <p:cNvSpPr/>
          <p:nvPr/>
        </p:nvSpPr>
        <p:spPr>
          <a:xfrm>
            <a:off x="4732459" y="3969882"/>
            <a:ext cx="4350671" cy="4923300"/>
          </a:xfrm>
          <a:prstGeom prst="rect">
            <a:avLst/>
          </a:prstGeom>
          <a:noFill/>
          <a:ln>
            <a:noFill/>
          </a:ln>
        </p:spPr>
        <p:txBody>
          <a:bodyPr wrap="square" lIns="68575" tIns="34275" rIns="68575" bIns="34275" anchor="t" anchorCtr="0">
            <a:noAutofit/>
          </a:bodyPr>
          <a:lstStyle/>
          <a:p>
            <a:pPr marL="0" marR="0" lvl="0" indent="0" rtl="0">
              <a:spcBef>
                <a:spcPts val="0"/>
              </a:spcBef>
              <a:spcAft>
                <a:spcPts val="0"/>
              </a:spcAft>
              <a:buNone/>
            </a:pPr>
            <a:endParaRPr sz="1200" b="0" i="0" u="none" strike="noStrike" cap="none" dirty="0">
              <a:solidFill>
                <a:schemeClr val="tx1"/>
              </a:solidFill>
              <a:latin typeface="Arial"/>
              <a:ea typeface="Arial"/>
              <a:cs typeface="Arial"/>
              <a:sym typeface="Arial"/>
            </a:endParaRPr>
          </a:p>
          <a:p>
            <a:pPr lvl="0">
              <a:buClr>
                <a:srgbClr val="000000"/>
              </a:buClr>
            </a:pPr>
            <a:endParaRPr lang="en-US" sz="1200" dirty="0">
              <a:solidFill>
                <a:schemeClr val="tx1"/>
              </a:solidFill>
            </a:endParaRPr>
          </a:p>
          <a:p>
            <a:pPr lvl="0"/>
            <a:endParaRPr lang="en-US" sz="1050" dirty="0">
              <a:solidFill>
                <a:schemeClr val="tx1"/>
              </a:solidFill>
            </a:endParaRPr>
          </a:p>
          <a:p>
            <a:pPr>
              <a:buSzPct val="25000"/>
            </a:pPr>
            <a:endParaRPr lang="en-US" sz="1200" dirty="0">
              <a:solidFill>
                <a:schemeClr val="tx1"/>
              </a:solidFill>
            </a:endParaRPr>
          </a:p>
          <a:p>
            <a:pPr marL="0" marR="0" lvl="0" indent="0" rtl="0">
              <a:spcBef>
                <a:spcPts val="0"/>
              </a:spcBef>
              <a:spcAft>
                <a:spcPts val="0"/>
              </a:spcAft>
              <a:buSzPct val="25000"/>
              <a:buNone/>
            </a:pPr>
            <a:endParaRPr lang="en" sz="1200" b="0" i="0" u="none" strike="noStrike" cap="none" dirty="0">
              <a:solidFill>
                <a:schemeClr val="tx1"/>
              </a:solidFill>
              <a:latin typeface="Arial"/>
              <a:ea typeface="Arial"/>
              <a:cs typeface="Arial"/>
              <a:sym typeface="Arial"/>
            </a:endParaRPr>
          </a:p>
        </p:txBody>
      </p:sp>
      <p:sp>
        <p:nvSpPr>
          <p:cNvPr id="3" name="Rectangle 2">
            <a:extLst>
              <a:ext uri="{FF2B5EF4-FFF2-40B4-BE49-F238E27FC236}">
                <a16:creationId xmlns:a16="http://schemas.microsoft.com/office/drawing/2014/main" id="{007AE1EE-CCF5-D141-A2D2-3A89FF85790C}"/>
              </a:ext>
            </a:extLst>
          </p:cNvPr>
          <p:cNvSpPr/>
          <p:nvPr/>
        </p:nvSpPr>
        <p:spPr>
          <a:xfrm>
            <a:off x="4732459" y="25897"/>
            <a:ext cx="4572000" cy="5663089"/>
          </a:xfrm>
          <a:prstGeom prst="rect">
            <a:avLst/>
          </a:prstGeom>
        </p:spPr>
        <p:txBody>
          <a:bodyPr>
            <a:spAutoFit/>
          </a:bodyPr>
          <a:lstStyle/>
          <a:p>
            <a:pPr lvl="0">
              <a:buClr>
                <a:schemeClr val="dk1"/>
              </a:buClr>
              <a:buSzPct val="25000"/>
            </a:pPr>
            <a:r>
              <a:rPr lang="en" dirty="0" err="1">
                <a:solidFill>
                  <a:schemeClr val="tx1"/>
                </a:solidFill>
              </a:rPr>
              <a:t>github.com</a:t>
            </a:r>
            <a:r>
              <a:rPr lang="en" dirty="0">
                <a:solidFill>
                  <a:schemeClr val="tx1"/>
                </a:solidFill>
              </a:rPr>
              <a:t>/</a:t>
            </a:r>
            <a:r>
              <a:rPr lang="en" dirty="0" err="1">
                <a:solidFill>
                  <a:schemeClr val="tx1"/>
                </a:solidFill>
              </a:rPr>
              <a:t>gersteinlab</a:t>
            </a:r>
            <a:r>
              <a:rPr lang="en" dirty="0">
                <a:solidFill>
                  <a:schemeClr val="tx1"/>
                </a:solidFill>
              </a:rPr>
              <a:t>/</a:t>
            </a:r>
            <a:r>
              <a:rPr lang="en" sz="2000" b="1" dirty="0">
                <a:solidFill>
                  <a:srgbClr val="FF0000"/>
                </a:solidFill>
              </a:rPr>
              <a:t>Frustration</a:t>
            </a:r>
          </a:p>
          <a:p>
            <a:pPr lvl="0">
              <a:buClr>
                <a:schemeClr val="dk1"/>
              </a:buClr>
              <a:buSzPct val="25000"/>
            </a:pPr>
            <a:r>
              <a:rPr lang="en" dirty="0">
                <a:solidFill>
                  <a:schemeClr val="tx1"/>
                </a:solidFill>
              </a:rPr>
              <a:t>S </a:t>
            </a:r>
            <a:r>
              <a:rPr lang="en" sz="2000" b="1" dirty="0">
                <a:solidFill>
                  <a:srgbClr val="1155CC"/>
                </a:solidFill>
              </a:rPr>
              <a:t>Kumar</a:t>
            </a:r>
            <a:r>
              <a:rPr lang="en" dirty="0">
                <a:solidFill>
                  <a:schemeClr val="tx1"/>
                </a:solidFill>
              </a:rPr>
              <a:t>, D Clarke</a:t>
            </a:r>
          </a:p>
          <a:p>
            <a:pPr lvl="0">
              <a:buClr>
                <a:schemeClr val="dk1"/>
              </a:buClr>
              <a:buSzPct val="25000"/>
            </a:pPr>
            <a:endParaRPr lang="en" dirty="0">
              <a:solidFill>
                <a:schemeClr val="tx1"/>
              </a:solidFill>
            </a:endParaRPr>
          </a:p>
          <a:p>
            <a:pPr lvl="0">
              <a:buSzPct val="25000"/>
            </a:pPr>
            <a:r>
              <a:rPr lang="en-US" sz="2000" b="1" dirty="0" err="1">
                <a:solidFill>
                  <a:srgbClr val="FF0000"/>
                </a:solidFill>
              </a:rPr>
              <a:t>STRESS</a:t>
            </a:r>
            <a:r>
              <a:rPr lang="en-US" dirty="0" err="1">
                <a:solidFill>
                  <a:schemeClr val="tx1"/>
                </a:solidFill>
              </a:rPr>
              <a:t>.molmovdb.org</a:t>
            </a:r>
            <a:endParaRPr lang="en-US" dirty="0">
              <a:solidFill>
                <a:schemeClr val="tx1"/>
              </a:solidFill>
            </a:endParaRPr>
          </a:p>
          <a:p>
            <a:pPr lvl="0">
              <a:buSzPct val="25000"/>
            </a:pPr>
            <a:r>
              <a:rPr lang="en-US" dirty="0">
                <a:solidFill>
                  <a:schemeClr val="tx1"/>
                </a:solidFill>
              </a:rPr>
              <a:t>D </a:t>
            </a:r>
            <a:r>
              <a:rPr lang="en-US" sz="2000" b="1" dirty="0">
                <a:solidFill>
                  <a:srgbClr val="1155CC"/>
                </a:solidFill>
              </a:rPr>
              <a:t>Clarke</a:t>
            </a:r>
            <a:r>
              <a:rPr lang="en-US" dirty="0">
                <a:solidFill>
                  <a:schemeClr val="tx1"/>
                </a:solidFill>
              </a:rPr>
              <a:t>, A </a:t>
            </a:r>
            <a:r>
              <a:rPr lang="en-US" sz="2000" b="1" dirty="0" err="1">
                <a:solidFill>
                  <a:srgbClr val="1155CC"/>
                </a:solidFill>
              </a:rPr>
              <a:t>Sethi</a:t>
            </a:r>
            <a:r>
              <a:rPr lang="en-US" dirty="0">
                <a:solidFill>
                  <a:schemeClr val="tx1"/>
                </a:solidFill>
              </a:rPr>
              <a:t>, S Li, S Kumar, </a:t>
            </a:r>
            <a:br>
              <a:rPr lang="en-US" dirty="0">
                <a:solidFill>
                  <a:schemeClr val="tx1"/>
                </a:solidFill>
              </a:rPr>
            </a:br>
            <a:r>
              <a:rPr lang="en-US" dirty="0">
                <a:solidFill>
                  <a:schemeClr val="tx1"/>
                </a:solidFill>
              </a:rPr>
              <a:t>R Chang, J Chen</a:t>
            </a:r>
          </a:p>
          <a:p>
            <a:endParaRPr lang="en-US" dirty="0">
              <a:hlinkClick r:id="rId3"/>
            </a:endParaRPr>
          </a:p>
          <a:p>
            <a:r>
              <a:rPr lang="en-US" dirty="0">
                <a:solidFill>
                  <a:schemeClr val="tx1"/>
                </a:solidFill>
              </a:rPr>
              <a:t>github.com/gersteinlab/</a:t>
            </a:r>
            <a:r>
              <a:rPr lang="en-US" sz="2000" b="1" dirty="0">
                <a:solidFill>
                  <a:srgbClr val="FF0000"/>
                </a:solidFill>
              </a:rPr>
              <a:t>gram</a:t>
            </a:r>
            <a:r>
              <a:rPr lang="en-US" dirty="0">
                <a:solidFill>
                  <a:schemeClr val="tx1"/>
                </a:solidFill>
                <a:hlinkClick r:id="rId3">
                  <a:extLst>
                    <a:ext uri="{A12FA001-AC4F-418D-AE19-62706E023703}">
                      <ahyp:hlinkClr xmlns:ahyp="http://schemas.microsoft.com/office/drawing/2018/hyperlinkcolor" val="tx"/>
                    </a:ext>
                  </a:extLst>
                </a:hlinkClick>
              </a:rPr>
              <a:t> </a:t>
            </a:r>
            <a:br>
              <a:rPr lang="en-US" dirty="0">
                <a:solidFill>
                  <a:schemeClr val="tx1"/>
                </a:solidFill>
              </a:rPr>
            </a:br>
            <a:r>
              <a:rPr lang="en-US" dirty="0">
                <a:solidFill>
                  <a:schemeClr val="tx1"/>
                </a:solidFill>
              </a:rPr>
              <a:t>S </a:t>
            </a:r>
            <a:r>
              <a:rPr lang="en-US" sz="2000" b="1" dirty="0">
                <a:solidFill>
                  <a:srgbClr val="1155CC"/>
                </a:solidFill>
              </a:rPr>
              <a:t>Lou</a:t>
            </a:r>
            <a:r>
              <a:rPr lang="en-US" dirty="0">
                <a:solidFill>
                  <a:schemeClr val="tx1"/>
                </a:solidFill>
              </a:rPr>
              <a:t>, KA Cotter, T Li, J Liang, H Mohsen, J Liu, </a:t>
            </a:r>
            <a:br>
              <a:rPr lang="en-US" dirty="0">
                <a:solidFill>
                  <a:schemeClr val="tx1"/>
                </a:solidFill>
              </a:rPr>
            </a:br>
            <a:r>
              <a:rPr lang="en-US" dirty="0">
                <a:solidFill>
                  <a:schemeClr val="tx1"/>
                </a:solidFill>
              </a:rPr>
              <a:t>J Zhang, S Cohen, J Xu, H Yu, MA Rubin</a:t>
            </a:r>
          </a:p>
          <a:p>
            <a:endParaRPr lang="en-US" dirty="0">
              <a:solidFill>
                <a:schemeClr val="tx1"/>
              </a:solidFill>
            </a:endParaRPr>
          </a:p>
          <a:p>
            <a:r>
              <a:rPr lang="en-US" dirty="0" err="1">
                <a:solidFill>
                  <a:schemeClr val="tx1"/>
                </a:solidFill>
              </a:rPr>
              <a:t>github.com</a:t>
            </a:r>
            <a:r>
              <a:rPr lang="en-US" dirty="0">
                <a:solidFill>
                  <a:schemeClr val="tx1"/>
                </a:solidFill>
              </a:rPr>
              <a:t>/gersteinlab/</a:t>
            </a:r>
            <a:r>
              <a:rPr lang="en-US" sz="2000" b="1" dirty="0" err="1">
                <a:solidFill>
                  <a:srgbClr val="FF0000"/>
                </a:solidFill>
              </a:rPr>
              <a:t>hotcommics</a:t>
            </a:r>
            <a:endParaRPr lang="en-US" dirty="0">
              <a:solidFill>
                <a:schemeClr val="tx1"/>
              </a:solidFill>
            </a:endParaRPr>
          </a:p>
          <a:p>
            <a:r>
              <a:rPr lang="en-US" dirty="0">
                <a:solidFill>
                  <a:schemeClr val="tx1"/>
                </a:solidFill>
              </a:rPr>
              <a:t>S </a:t>
            </a:r>
            <a:r>
              <a:rPr lang="en-US" sz="2000" b="1" dirty="0">
                <a:solidFill>
                  <a:srgbClr val="1155CC"/>
                </a:solidFill>
              </a:rPr>
              <a:t>Kumar</a:t>
            </a:r>
            <a:r>
              <a:rPr lang="en-US" dirty="0">
                <a:solidFill>
                  <a:schemeClr val="tx1"/>
                </a:solidFill>
              </a:rPr>
              <a:t>, D Clarke</a:t>
            </a:r>
          </a:p>
          <a:p>
            <a:endParaRPr lang="en-US" dirty="0"/>
          </a:p>
          <a:p>
            <a:pPr lvl="0">
              <a:buSzPct val="25000"/>
            </a:pPr>
            <a:r>
              <a:rPr lang="en" sz="2000" b="1" dirty="0" err="1">
                <a:solidFill>
                  <a:srgbClr val="FF0000"/>
                </a:solidFill>
              </a:rPr>
              <a:t>ALoFT</a:t>
            </a:r>
            <a:r>
              <a:rPr lang="en" sz="2000" b="1" dirty="0" err="1">
                <a:solidFill>
                  <a:schemeClr val="tx1"/>
                </a:solidFill>
              </a:rPr>
              <a:t>.</a:t>
            </a:r>
            <a:r>
              <a:rPr lang="en" dirty="0" err="1">
                <a:solidFill>
                  <a:schemeClr val="tx1"/>
                </a:solidFill>
              </a:rPr>
              <a:t>gersteinlab.org</a:t>
            </a:r>
            <a:endParaRPr lang="en" dirty="0">
              <a:solidFill>
                <a:schemeClr val="tx1"/>
              </a:solidFill>
            </a:endParaRPr>
          </a:p>
          <a:p>
            <a:pPr lvl="0">
              <a:buSzPct val="25000"/>
            </a:pPr>
            <a:r>
              <a:rPr lang="en" sz="1600" dirty="0">
                <a:solidFill>
                  <a:schemeClr val="tx1"/>
                </a:solidFill>
              </a:rPr>
              <a:t>S </a:t>
            </a:r>
            <a:r>
              <a:rPr lang="en" sz="2000" b="1" dirty="0">
                <a:solidFill>
                  <a:srgbClr val="1155CC"/>
                </a:solidFill>
              </a:rPr>
              <a:t>Balasubramanian</a:t>
            </a:r>
            <a:r>
              <a:rPr lang="en" dirty="0">
                <a:solidFill>
                  <a:schemeClr val="tx1"/>
                </a:solidFill>
              </a:rPr>
              <a:t>, </a:t>
            </a:r>
            <a:r>
              <a:rPr lang="en-US" dirty="0">
                <a:solidFill>
                  <a:schemeClr val="tx1"/>
                </a:solidFill>
              </a:rPr>
              <a:t>Y </a:t>
            </a:r>
            <a:r>
              <a:rPr lang="en" sz="2000" b="1" dirty="0">
                <a:solidFill>
                  <a:srgbClr val="1155CC"/>
                </a:solidFill>
              </a:rPr>
              <a:t>Fu</a:t>
            </a:r>
            <a:r>
              <a:rPr lang="en" dirty="0">
                <a:solidFill>
                  <a:schemeClr val="tx1"/>
                </a:solidFill>
              </a:rPr>
              <a:t>, </a:t>
            </a:r>
            <a:br>
              <a:rPr lang="en" dirty="0">
                <a:solidFill>
                  <a:schemeClr val="tx1"/>
                </a:solidFill>
              </a:rPr>
            </a:br>
            <a:r>
              <a:rPr lang="en" dirty="0">
                <a:solidFill>
                  <a:schemeClr val="tx1"/>
                </a:solidFill>
              </a:rPr>
              <a:t>M </a:t>
            </a:r>
            <a:r>
              <a:rPr lang="en" dirty="0" err="1">
                <a:solidFill>
                  <a:schemeClr val="tx1"/>
                </a:solidFill>
              </a:rPr>
              <a:t>Pawashe</a:t>
            </a:r>
            <a:r>
              <a:rPr lang="en" dirty="0">
                <a:solidFill>
                  <a:schemeClr val="tx1"/>
                </a:solidFill>
              </a:rPr>
              <a:t>, </a:t>
            </a:r>
            <a:r>
              <a:rPr lang="en-US" dirty="0">
                <a:solidFill>
                  <a:schemeClr val="tx1"/>
                </a:solidFill>
              </a:rPr>
              <a:t> </a:t>
            </a:r>
            <a:r>
              <a:rPr lang="en" dirty="0">
                <a:solidFill>
                  <a:schemeClr val="tx1"/>
                </a:solidFill>
              </a:rPr>
              <a:t>P</a:t>
            </a:r>
            <a:r>
              <a:rPr lang="en-US" dirty="0">
                <a:solidFill>
                  <a:schemeClr val="tx1"/>
                </a:solidFill>
              </a:rPr>
              <a:t> </a:t>
            </a:r>
            <a:r>
              <a:rPr lang="en" dirty="0">
                <a:solidFill>
                  <a:schemeClr val="tx1"/>
                </a:solidFill>
              </a:rPr>
              <a:t>McGillivray, M </a:t>
            </a:r>
            <a:r>
              <a:rPr lang="en" dirty="0" err="1">
                <a:solidFill>
                  <a:schemeClr val="tx1"/>
                </a:solidFill>
              </a:rPr>
              <a:t>Jin</a:t>
            </a:r>
            <a:r>
              <a:rPr lang="en" dirty="0">
                <a:solidFill>
                  <a:schemeClr val="tx1"/>
                </a:solidFill>
              </a:rPr>
              <a:t>, J Liu, </a:t>
            </a:r>
            <a:br>
              <a:rPr lang="en" dirty="0">
                <a:solidFill>
                  <a:schemeClr val="tx1"/>
                </a:solidFill>
              </a:rPr>
            </a:br>
            <a:r>
              <a:rPr lang="en" dirty="0">
                <a:solidFill>
                  <a:schemeClr val="tx1"/>
                </a:solidFill>
              </a:rPr>
              <a:t>K </a:t>
            </a:r>
            <a:r>
              <a:rPr lang="en" dirty="0" err="1">
                <a:solidFill>
                  <a:schemeClr val="tx1"/>
                </a:solidFill>
              </a:rPr>
              <a:t>Karczewski</a:t>
            </a:r>
            <a:r>
              <a:rPr lang="en" dirty="0">
                <a:solidFill>
                  <a:schemeClr val="tx1"/>
                </a:solidFill>
              </a:rPr>
              <a:t>, D MacArthur</a:t>
            </a:r>
          </a:p>
          <a:p>
            <a:endParaRPr lang="en-US" dirty="0"/>
          </a:p>
          <a:p>
            <a:endParaRPr lang="en-US" dirty="0"/>
          </a:p>
          <a:p>
            <a:endParaRPr lang="en-US" dirty="0"/>
          </a:p>
        </p:txBody>
      </p:sp>
      <p:sp>
        <p:nvSpPr>
          <p:cNvPr id="4" name="Rectangle 3">
            <a:extLst>
              <a:ext uri="{FF2B5EF4-FFF2-40B4-BE49-F238E27FC236}">
                <a16:creationId xmlns:a16="http://schemas.microsoft.com/office/drawing/2014/main" id="{48E501A0-CC8F-3E47-A0AF-D921AF39B03D}"/>
              </a:ext>
            </a:extLst>
          </p:cNvPr>
          <p:cNvSpPr/>
          <p:nvPr/>
        </p:nvSpPr>
        <p:spPr>
          <a:xfrm>
            <a:off x="630849" y="25897"/>
            <a:ext cx="4572000" cy="1938992"/>
          </a:xfrm>
          <a:prstGeom prst="rect">
            <a:avLst/>
          </a:prstGeom>
        </p:spPr>
        <p:txBody>
          <a:bodyPr>
            <a:spAutoFit/>
          </a:bodyPr>
          <a:lstStyle/>
          <a:p>
            <a:pPr>
              <a:buSzPct val="25000"/>
            </a:pPr>
            <a:r>
              <a:rPr lang="en-US" sz="2000" b="1" dirty="0" err="1">
                <a:solidFill>
                  <a:srgbClr val="FF0000"/>
                </a:solidFill>
              </a:rPr>
              <a:t>RADAR.</a:t>
            </a:r>
            <a:r>
              <a:rPr lang="en-US" sz="1800" dirty="0" err="1">
                <a:solidFill>
                  <a:schemeClr val="dk1"/>
                </a:solidFill>
              </a:rPr>
              <a:t>gersteinlab.org</a:t>
            </a:r>
            <a:endParaRPr lang="en-US" sz="1800" dirty="0">
              <a:solidFill>
                <a:schemeClr val="dk1"/>
              </a:solidFill>
            </a:endParaRPr>
          </a:p>
          <a:p>
            <a:pPr>
              <a:buSzPct val="25000"/>
            </a:pPr>
            <a:r>
              <a:rPr lang="en-US" sz="1800" dirty="0">
                <a:solidFill>
                  <a:schemeClr val="dk1"/>
                </a:solidFill>
              </a:rPr>
              <a:t>J </a:t>
            </a:r>
            <a:r>
              <a:rPr lang="en-US" sz="2000" b="1" dirty="0">
                <a:solidFill>
                  <a:srgbClr val="1155CC"/>
                </a:solidFill>
              </a:rPr>
              <a:t>Zhang</a:t>
            </a:r>
            <a:r>
              <a:rPr lang="en-US" sz="1800" dirty="0">
                <a:solidFill>
                  <a:schemeClr val="dk1"/>
                </a:solidFill>
              </a:rPr>
              <a:t>, J </a:t>
            </a:r>
            <a:r>
              <a:rPr lang="en-US" sz="2000" b="1" dirty="0">
                <a:solidFill>
                  <a:srgbClr val="1155CC"/>
                </a:solidFill>
              </a:rPr>
              <a:t>Liu</a:t>
            </a:r>
            <a:r>
              <a:rPr lang="en-US" sz="1800" dirty="0">
                <a:solidFill>
                  <a:schemeClr val="dk1"/>
                </a:solidFill>
              </a:rPr>
              <a:t>, </a:t>
            </a:r>
            <a:r>
              <a:rPr lang="en-US" dirty="0">
                <a:solidFill>
                  <a:schemeClr val="dk1"/>
                </a:solidFill>
              </a:rPr>
              <a:t>D Lee, J-J Feng, </a:t>
            </a:r>
            <a:br>
              <a:rPr lang="en-US" dirty="0">
                <a:solidFill>
                  <a:schemeClr val="dk1"/>
                </a:solidFill>
              </a:rPr>
            </a:br>
            <a:r>
              <a:rPr lang="en-US" dirty="0">
                <a:solidFill>
                  <a:schemeClr val="dk1"/>
                </a:solidFill>
              </a:rPr>
              <a:t>L </a:t>
            </a:r>
            <a:r>
              <a:rPr lang="en-US" dirty="0" err="1">
                <a:solidFill>
                  <a:schemeClr val="dk1"/>
                </a:solidFill>
              </a:rPr>
              <a:t>Lochovsky</a:t>
            </a:r>
            <a:r>
              <a:rPr lang="en-US" dirty="0">
                <a:solidFill>
                  <a:schemeClr val="dk1"/>
                </a:solidFill>
              </a:rPr>
              <a:t>, S Lou, M Rutenberg-Schoenberg</a:t>
            </a:r>
          </a:p>
          <a:p>
            <a:pPr>
              <a:buSzPct val="25000"/>
            </a:pPr>
            <a:endParaRPr lang="en-US" sz="600" dirty="0">
              <a:solidFill>
                <a:schemeClr val="dk1"/>
              </a:solidFill>
            </a:endParaRPr>
          </a:p>
          <a:p>
            <a:pPr>
              <a:buSzPct val="25000"/>
            </a:pPr>
            <a:endParaRPr lang="en-US" sz="600" dirty="0">
              <a:solidFill>
                <a:schemeClr val="dk1"/>
              </a:solidFill>
            </a:endParaRPr>
          </a:p>
          <a:p>
            <a:pPr>
              <a:buClr>
                <a:schemeClr val="dk1"/>
              </a:buClr>
              <a:buSzPct val="25000"/>
            </a:pPr>
            <a:r>
              <a:rPr lang="en" dirty="0"/>
              <a:t>g</a:t>
            </a:r>
            <a:r>
              <a:rPr lang="en-US" dirty="0" err="1"/>
              <a:t>ithub.g</a:t>
            </a:r>
            <a:r>
              <a:rPr lang="en" dirty="0" err="1"/>
              <a:t>ersteinlab.org</a:t>
            </a:r>
            <a:r>
              <a:rPr lang="en-US" dirty="0"/>
              <a:t>/</a:t>
            </a:r>
            <a:r>
              <a:rPr lang="en-US" sz="2000" b="1" dirty="0" err="1">
                <a:solidFill>
                  <a:srgbClr val="FF0000"/>
                </a:solidFill>
              </a:rPr>
              <a:t>uORFs</a:t>
            </a:r>
            <a:endParaRPr lang="en" sz="2000" b="1" dirty="0">
              <a:solidFill>
                <a:srgbClr val="FF0000"/>
              </a:solidFill>
            </a:endParaRPr>
          </a:p>
          <a:p>
            <a:pPr lvl="0">
              <a:buSzPct val="25000"/>
            </a:pPr>
            <a:r>
              <a:rPr lang="en-US" dirty="0"/>
              <a:t>P</a:t>
            </a:r>
            <a:r>
              <a:rPr lang="en" dirty="0"/>
              <a:t> </a:t>
            </a:r>
            <a:r>
              <a:rPr lang="en-US" sz="2000" b="1" dirty="0">
                <a:solidFill>
                  <a:srgbClr val="1155CC"/>
                </a:solidFill>
              </a:rPr>
              <a:t>McGillivray</a:t>
            </a:r>
            <a:r>
              <a:rPr lang="en" dirty="0"/>
              <a:t>, </a:t>
            </a:r>
            <a:r>
              <a:rPr lang="en-US" dirty="0"/>
              <a:t>R</a:t>
            </a:r>
            <a:r>
              <a:rPr lang="en" dirty="0"/>
              <a:t> </a:t>
            </a:r>
            <a:r>
              <a:rPr lang="en-US" dirty="0"/>
              <a:t>Ault, </a:t>
            </a:r>
            <a:r>
              <a:rPr lang="en" dirty="0"/>
              <a:t>M </a:t>
            </a:r>
            <a:r>
              <a:rPr lang="en" dirty="0" err="1"/>
              <a:t>Pawashe</a:t>
            </a:r>
            <a:r>
              <a:rPr lang="en" dirty="0"/>
              <a:t>,</a:t>
            </a:r>
            <a:r>
              <a:rPr lang="en-US" dirty="0"/>
              <a:t> </a:t>
            </a:r>
            <a:br>
              <a:rPr lang="en-US" dirty="0"/>
            </a:br>
            <a:r>
              <a:rPr lang="en-US" dirty="0"/>
              <a:t>R Kitchen, S Balasubramanian</a:t>
            </a:r>
          </a:p>
        </p:txBody>
      </p:sp>
      <p:pic>
        <p:nvPicPr>
          <p:cNvPr id="11" name="Picture 10" descr="A picture containing green, indoor, fruit, piece&#10;&#10;Description automatically generated">
            <a:extLst>
              <a:ext uri="{FF2B5EF4-FFF2-40B4-BE49-F238E27FC236}">
                <a16:creationId xmlns:a16="http://schemas.microsoft.com/office/drawing/2014/main" id="{FD922BEC-46F6-C944-8D3D-966C8FAA8C97}"/>
              </a:ext>
            </a:extLst>
          </p:cNvPr>
          <p:cNvPicPr>
            <a:picLocks noChangeAspect="1"/>
          </p:cNvPicPr>
          <p:nvPr/>
        </p:nvPicPr>
        <p:blipFill>
          <a:blip r:embed="rId4"/>
          <a:stretch>
            <a:fillRect/>
          </a:stretch>
        </p:blipFill>
        <p:spPr>
          <a:xfrm rot="16200000">
            <a:off x="1227448" y="1572659"/>
            <a:ext cx="2705100" cy="4064000"/>
          </a:xfrm>
          <a:prstGeom prst="rect">
            <a:avLst/>
          </a:prstGeom>
          <a:ln w="19050">
            <a:solidFill>
              <a:schemeClr val="tx1"/>
            </a:solid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367" y="0"/>
            <a:ext cx="8059380" cy="486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72039768"/>
      </p:ext>
    </p:extLst>
  </p:cSld>
  <p:clrMapOvr>
    <a:masterClrMapping/>
  </p:clrMapOvr>
  <p:transition advTm="1573"/>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Shape 1893"/>
          <p:cNvSpPr txBox="1">
            <a:spLocks noGrp="1"/>
          </p:cNvSpPr>
          <p:nvPr>
            <p:ph type="title"/>
          </p:nvPr>
        </p:nvSpPr>
        <p:spPr>
          <a:xfrm>
            <a:off x="457200" y="205978"/>
            <a:ext cx="8229600" cy="857400"/>
          </a:xfrm>
          <a:prstGeom prst="rect">
            <a:avLst/>
          </a:prstGeom>
        </p:spPr>
        <p:txBody>
          <a:bodyPr wrap="square" lIns="91425" tIns="91425" rIns="91425" bIns="91425" anchor="b" anchorCtr="0">
            <a:noAutofit/>
          </a:bodyPr>
          <a:lstStyle/>
          <a:p>
            <a:pPr lvl="0">
              <a:spcBef>
                <a:spcPts val="0"/>
              </a:spcBef>
              <a:buNone/>
            </a:pPr>
            <a:r>
              <a:rPr lang="en" dirty="0"/>
              <a:t>Info about this talk</a:t>
            </a:r>
          </a:p>
        </p:txBody>
      </p:sp>
      <p:sp>
        <p:nvSpPr>
          <p:cNvPr id="1894" name="Shape 1894"/>
          <p:cNvSpPr txBox="1">
            <a:spLocks noGrp="1"/>
          </p:cNvSpPr>
          <p:nvPr>
            <p:ph type="body" idx="1"/>
          </p:nvPr>
        </p:nvSpPr>
        <p:spPr>
          <a:xfrm>
            <a:off x="457200" y="934278"/>
            <a:ext cx="8229600" cy="3991573"/>
          </a:xfrm>
          <a:prstGeom prst="rect">
            <a:avLst/>
          </a:prstGeom>
        </p:spPr>
        <p:txBody>
          <a:bodyPr wrap="square" lIns="91425" tIns="91425" rIns="91425" bIns="91425" anchor="t" anchorCtr="0">
            <a:noAutofit/>
          </a:bodyPr>
          <a:lstStyle/>
          <a:p>
            <a:pPr marL="0" lvl="0" indent="0" rtl="0">
              <a:spcBef>
                <a:spcPts val="0"/>
              </a:spcBef>
              <a:buNone/>
            </a:pPr>
            <a:r>
              <a:rPr lang="en-US" dirty="0"/>
              <a:t>No Conflicts</a:t>
            </a:r>
          </a:p>
          <a:p>
            <a:pPr marL="461963" lvl="0" indent="0" rtl="0">
              <a:spcBef>
                <a:spcPts val="0"/>
              </a:spcBef>
              <a:buNone/>
            </a:pPr>
            <a:r>
              <a:rPr lang="en-US" sz="1400" dirty="0"/>
              <a:t>Unless explicitly listed here. There are no conflicts of interest relevant to the material in this talk </a:t>
            </a:r>
          </a:p>
          <a:p>
            <a:pPr marL="0" lvl="0" indent="0" rtl="0">
              <a:spcBef>
                <a:spcPts val="0"/>
              </a:spcBef>
              <a:buNone/>
            </a:pPr>
            <a:r>
              <a:rPr lang="en" dirty="0"/>
              <a:t>General PERMISSIONS</a:t>
            </a:r>
          </a:p>
          <a:p>
            <a:pPr marL="457200" lvl="0" indent="-381000" rtl="0">
              <a:spcBef>
                <a:spcPts val="0"/>
              </a:spcBef>
              <a:spcAft>
                <a:spcPts val="0"/>
              </a:spcAft>
            </a:pPr>
            <a:r>
              <a:rPr lang="en" sz="1400" dirty="0"/>
              <a:t>This Presentation is copyright Mark Gerstein, Yale University, 201</a:t>
            </a:r>
            <a:r>
              <a:rPr lang="en-US" sz="1400" dirty="0"/>
              <a:t>9</a:t>
            </a:r>
            <a:r>
              <a:rPr lang="en" sz="1400" dirty="0"/>
              <a:t>. </a:t>
            </a:r>
          </a:p>
          <a:p>
            <a:pPr marL="457200" lvl="0" indent="-381000"/>
            <a:r>
              <a:rPr lang="en" sz="1400" dirty="0"/>
              <a:t>Please read permissions statement at </a:t>
            </a:r>
            <a:br>
              <a:rPr lang="en-US" sz="1400" dirty="0"/>
            </a:br>
            <a:r>
              <a:rPr lang="en-US" sz="2000" b="1" dirty="0" err="1"/>
              <a:t>sites.gersteinlab.org</a:t>
            </a:r>
            <a:r>
              <a:rPr lang="en-US" sz="2000" b="1" dirty="0"/>
              <a:t>/Permissions</a:t>
            </a:r>
            <a:endParaRPr lang="en" sz="1400" b="1" dirty="0"/>
          </a:p>
          <a:p>
            <a:pPr marL="457200" lvl="0" indent="-381000" rtl="0">
              <a:spcBef>
                <a:spcPts val="0"/>
              </a:spcBef>
            </a:pPr>
            <a:r>
              <a:rPr lang="en-US" sz="1400" dirty="0"/>
              <a:t>Basically, f</a:t>
            </a:r>
            <a:r>
              <a:rPr lang="en" sz="1400" dirty="0"/>
              <a:t>eel free to use slides &amp; images in the talk with PROPER acknowledgement (via citation to relevant papers or </a:t>
            </a:r>
            <a:r>
              <a:rPr lang="en-US" sz="1400" dirty="0"/>
              <a:t>website </a:t>
            </a:r>
            <a:r>
              <a:rPr lang="en" sz="1400" dirty="0"/>
              <a:t>link). Paper references in the talk were mostly from </a:t>
            </a:r>
            <a:r>
              <a:rPr lang="en" sz="1400" dirty="0" err="1"/>
              <a:t>Papers.GersteinLab.org</a:t>
            </a:r>
            <a:r>
              <a:rPr lang="en" sz="1400" dirty="0"/>
              <a:t>. </a:t>
            </a:r>
          </a:p>
          <a:p>
            <a:pPr marL="0" lvl="0" indent="0" rtl="0">
              <a:spcBef>
                <a:spcPts val="0"/>
              </a:spcBef>
              <a:buNone/>
            </a:pPr>
            <a:endParaRPr sz="1400" dirty="0"/>
          </a:p>
          <a:p>
            <a:pPr marL="0" lvl="0" indent="0" rtl="0">
              <a:spcBef>
                <a:spcPts val="0"/>
              </a:spcBef>
              <a:buNone/>
            </a:pPr>
            <a:r>
              <a:rPr lang="en" dirty="0"/>
              <a:t>PHOTOS &amp; IMAGES </a:t>
            </a:r>
          </a:p>
          <a:p>
            <a:pPr marL="457200" lvl="0" indent="0" rtl="0">
              <a:spcBef>
                <a:spcPts val="0"/>
              </a:spcBef>
              <a:buNone/>
            </a:pPr>
            <a:r>
              <a:rPr lang="en" sz="1200" dirty="0"/>
              <a:t>For thoughts on the source and permissions of many of the photos and clipped images in this presentation see </a:t>
            </a:r>
            <a:r>
              <a:rPr lang="en" sz="1200" dirty="0" err="1"/>
              <a:t>streams.gerstein.info</a:t>
            </a:r>
            <a:r>
              <a:rPr lang="en" sz="1200" dirty="0"/>
              <a:t> . In particular, many of the images have particular EXIF tags, such as  </a:t>
            </a:r>
            <a:r>
              <a:rPr lang="en" sz="1200" dirty="0" err="1"/>
              <a:t>kwpotppt</a:t>
            </a:r>
            <a:r>
              <a:rPr lang="en" sz="1200" dirty="0"/>
              <a:t> , that can be easily queried from </a:t>
            </a:r>
            <a:r>
              <a:rPr lang="en" sz="1200" dirty="0" err="1"/>
              <a:t>flickr</a:t>
            </a:r>
            <a:r>
              <a:rPr lang="en" sz="1200" dirty="0"/>
              <a:t>, </a:t>
            </a:r>
            <a:r>
              <a:rPr lang="en" sz="1200" dirty="0" err="1"/>
              <a:t>viz</a:t>
            </a:r>
            <a:r>
              <a:rPr lang="en" sz="1200" dirty="0"/>
              <a:t>: </a:t>
            </a:r>
            <a:r>
              <a:rPr lang="en" sz="1200" dirty="0" err="1"/>
              <a:t>flickr.com</a:t>
            </a:r>
            <a:r>
              <a:rPr lang="en" sz="1200" dirty="0"/>
              <a:t>/photos/</a:t>
            </a:r>
            <a:r>
              <a:rPr lang="en" sz="1200" dirty="0" err="1"/>
              <a:t>mbgmbg</a:t>
            </a:r>
            <a:r>
              <a:rPr lang="en" sz="1200" dirty="0"/>
              <a:t>/tags/</a:t>
            </a:r>
            <a:r>
              <a:rPr lang="en" sz="1200" dirty="0" err="1"/>
              <a:t>kwpotppt</a:t>
            </a:r>
            <a:r>
              <a:rPr lang="en" sz="1200" dirty="0"/>
              <a:t> </a:t>
            </a:r>
            <a:br>
              <a:rPr lang="en" dirty="0"/>
            </a:br>
            <a:endParaRPr lang="en"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lumMod val="65000"/>
                  <a:lumOff val="35000"/>
                </a:srgbClr>
              </a:solidFill>
              <a:effectLst/>
              <a:uLnTx/>
              <a:uFillTx/>
              <a:latin typeface="Arial"/>
              <a:cs typeface="Arial"/>
              <a:sym typeface="Arial"/>
            </a:endParaRPr>
          </a:p>
        </p:txBody>
      </p:sp>
      <p:sp>
        <p:nvSpPr>
          <p:cNvPr id="298" name="Shape 298"/>
          <p:cNvSpPr txBox="1">
            <a:spLocks noGrp="1"/>
          </p:cNvSpPr>
          <p:nvPr>
            <p:ph type="title"/>
          </p:nvPr>
        </p:nvSpPr>
        <p:spPr>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a:latin typeface="Helvetica Neue"/>
                <a:ea typeface="Helvetica Neue"/>
                <a:cs typeface="Helvetica Neue"/>
                <a:sym typeface="Helvetica Neue"/>
              </a:rPr>
              <a:t>Computational analysis of variants: coding versus non-coding</a:t>
            </a:r>
            <a:endParaRPr lang="en" sz="1800" dirty="0">
              <a:latin typeface="Helvetica Neue"/>
              <a:ea typeface="Helvetica Neue"/>
              <a:cs typeface="Helvetica Neue"/>
              <a:sym typeface="Helvetica Neue"/>
            </a:endParaRPr>
          </a:p>
        </p:txBody>
      </p:sp>
      <p:sp>
        <p:nvSpPr>
          <p:cNvPr id="301" name="Shape 301"/>
          <p:cNvSpPr txBox="1">
            <a:spLocks noGrp="1"/>
          </p:cNvSpPr>
          <p:nvPr>
            <p:ph sz="half" idx="1"/>
          </p:nvPr>
        </p:nvSpPr>
        <p:spPr>
          <a:xfrm>
            <a:off x="685799" y="994940"/>
            <a:ext cx="4903967" cy="4052810"/>
          </a:xfrm>
          <a:prstGeom prst="rect">
            <a:avLst/>
          </a:prstGeom>
          <a:noFill/>
          <a:ln>
            <a:noFill/>
          </a:ln>
        </p:spPr>
        <p:txBody>
          <a:bodyPr wrap="square" lIns="92050" tIns="46025" rIns="92050" bIns="46025" anchor="t" anchorCtr="0">
            <a:noAutofit/>
          </a:bodyPr>
          <a:lstStyle/>
          <a:p>
            <a:pPr marL="174625" indent="-174625">
              <a:spcBef>
                <a:spcPts val="400"/>
              </a:spcBef>
              <a:buClr>
                <a:srgbClr val="FFFFFF"/>
              </a:buClr>
              <a:buFont typeface="Helvetica Neue"/>
              <a:buChar char="•"/>
            </a:pPr>
            <a:r>
              <a:rPr lang="en-US" sz="1600" b="1" u="sng" dirty="0">
                <a:latin typeface="Helvetica Neue" charset="0"/>
                <a:ea typeface="Helvetica Neue" charset="0"/>
                <a:cs typeface="Helvetica Neue" charset="0"/>
              </a:rPr>
              <a:t>Intro: types of variants</a:t>
            </a:r>
          </a:p>
          <a:p>
            <a:pPr marL="431800" lvl="1" indent="-174625">
              <a:spcBef>
                <a:spcPts val="400"/>
              </a:spcBef>
              <a:buClr>
                <a:srgbClr val="FFFFFF"/>
              </a:buClr>
              <a:buFont typeface="Helvetica Neue"/>
              <a:buChar char="•"/>
            </a:pPr>
            <a:r>
              <a:rPr lang="en-US" sz="1300" dirty="0">
                <a:latin typeface="Helvetica Neue" charset="0"/>
                <a:ea typeface="Helvetica Neue" charset="0"/>
                <a:cs typeface="Helvetica Neue" charset="0"/>
              </a:rPr>
              <a:t>Rare v common, </a:t>
            </a:r>
            <a:br>
              <a:rPr lang="en-US" sz="1300" dirty="0">
                <a:latin typeface="Helvetica Neue" charset="0"/>
                <a:ea typeface="Helvetica Neue" charset="0"/>
                <a:cs typeface="Helvetica Neue" charset="0"/>
              </a:rPr>
            </a:br>
            <a:r>
              <a:rPr lang="en-US" sz="1300" dirty="0">
                <a:latin typeface="Helvetica Neue" charset="0"/>
                <a:ea typeface="Helvetica Neue" charset="0"/>
                <a:cs typeface="Helvetica Neue" charset="0"/>
              </a:rPr>
              <a:t>somatic v germline, coding v noncoding</a:t>
            </a:r>
          </a:p>
          <a:p>
            <a:pPr marL="431800" lvl="1" indent="-174625">
              <a:spcBef>
                <a:spcPts val="400"/>
              </a:spcBef>
              <a:buClr>
                <a:srgbClr val="FFFFFF"/>
              </a:buClr>
              <a:buFont typeface="Helvetica Neue"/>
              <a:buChar char="•"/>
            </a:pPr>
            <a:endParaRPr lang="en-US" sz="1300" dirty="0">
              <a:latin typeface="Helvetica Neue" charset="0"/>
              <a:ea typeface="Helvetica Neue" charset="0"/>
              <a:cs typeface="Helvetica Neue" charset="0"/>
            </a:endParaRPr>
          </a:p>
          <a:p>
            <a:pPr marL="174625" indent="-174625">
              <a:spcBef>
                <a:spcPts val="400"/>
              </a:spcBef>
              <a:buClr>
                <a:srgbClr val="FFFFFF"/>
              </a:buClr>
              <a:buFont typeface="Helvetica Neue"/>
              <a:buChar char="•"/>
            </a:pPr>
            <a:r>
              <a:rPr lang="en-US" sz="1600" b="1" u="sng" dirty="0">
                <a:latin typeface="Helvetica Neue" charset="0"/>
                <a:ea typeface="Helvetica Neue" charset="0"/>
                <a:cs typeface="Helvetica Neue" charset="0"/>
              </a:rPr>
              <a:t>Identifying cryptic allosteric sites with STRESS </a:t>
            </a:r>
          </a:p>
          <a:p>
            <a:pPr marL="431800" lvl="1" indent="-174625">
              <a:spcBef>
                <a:spcPts val="400"/>
              </a:spcBef>
              <a:buClr>
                <a:srgbClr val="FFFFFF"/>
              </a:buClr>
              <a:buFont typeface="Helvetica Neue"/>
              <a:buChar char="•"/>
            </a:pPr>
            <a:r>
              <a:rPr lang="en-US" sz="1300" dirty="0">
                <a:latin typeface="Helvetica Neue" charset="0"/>
                <a:ea typeface="Helvetica Neue" charset="0"/>
                <a:cs typeface="Helvetica Neue" charset="0"/>
              </a:rPr>
              <a:t>On surface &amp; in interior bottlenecks </a:t>
            </a:r>
            <a:endParaRPr lang="en-US" sz="1600" b="1" u="sng" dirty="0">
              <a:latin typeface="Helvetica Neue" charset="0"/>
              <a:ea typeface="Helvetica Neue" charset="0"/>
              <a:cs typeface="Helvetica Neue" charset="0"/>
            </a:endParaRPr>
          </a:p>
          <a:p>
            <a:pPr marL="174625" indent="-174625">
              <a:spcBef>
                <a:spcPts val="400"/>
              </a:spcBef>
              <a:buClr>
                <a:srgbClr val="FFFFFF"/>
              </a:buClr>
              <a:buFont typeface="Helvetica Neue"/>
              <a:buChar char="•"/>
            </a:pPr>
            <a:r>
              <a:rPr lang="en-US" sz="1600" b="1" u="sng" dirty="0">
                <a:latin typeface="Helvetica Neue" charset="0"/>
                <a:ea typeface="Helvetica Neue" charset="0"/>
                <a:cs typeface="Helvetica Neue" charset="0"/>
              </a:rPr>
              <a:t>Frustration as a localized metric of SNV impact</a:t>
            </a:r>
          </a:p>
          <a:p>
            <a:pPr marL="431800" lvl="1" indent="-174625">
              <a:spcBef>
                <a:spcPts val="400"/>
              </a:spcBef>
              <a:buClr>
                <a:srgbClr val="FFFFFF"/>
              </a:buClr>
              <a:buFont typeface="Helvetica Neue"/>
              <a:buChar char="•"/>
            </a:pPr>
            <a:r>
              <a:rPr lang="en-US" sz="1300" dirty="0">
                <a:latin typeface="Helvetica Neue" charset="0"/>
                <a:ea typeface="Helvetica Neue" charset="0"/>
                <a:cs typeface="Helvetica Neue" charset="0"/>
              </a:rPr>
              <a:t>Differential profiles for oncogenes v. TSGs</a:t>
            </a:r>
          </a:p>
          <a:p>
            <a:pPr marL="174625" indent="-174625">
              <a:spcBef>
                <a:spcPts val="400"/>
              </a:spcBef>
              <a:buClr>
                <a:srgbClr val="FFFFFF"/>
              </a:buClr>
              <a:buFont typeface="Helvetica Neue"/>
              <a:buChar char="•"/>
            </a:pPr>
            <a:r>
              <a:rPr lang="en-US" sz="1600" b="1" u="sng" dirty="0" err="1">
                <a:latin typeface="Helvetica Neue" charset="0"/>
                <a:ea typeface="Helvetica Neue" charset="0"/>
                <a:cs typeface="Helvetica Neue" charset="0"/>
              </a:rPr>
              <a:t>ALoFT</a:t>
            </a:r>
            <a:r>
              <a:rPr lang="en-US" sz="1600" b="1" u="sng" dirty="0">
                <a:latin typeface="Helvetica Neue" charset="0"/>
                <a:ea typeface="Helvetica Neue" charset="0"/>
                <a:cs typeface="Helvetica Neue" charset="0"/>
              </a:rPr>
              <a:t>: Annotation of </a:t>
            </a:r>
            <a:r>
              <a:rPr lang="en-US" sz="1600" b="1" u="sng" dirty="0" err="1">
                <a:latin typeface="Helvetica Neue" charset="0"/>
                <a:ea typeface="Helvetica Neue" charset="0"/>
                <a:cs typeface="Helvetica Neue" charset="0"/>
              </a:rPr>
              <a:t>LoF</a:t>
            </a:r>
            <a:r>
              <a:rPr lang="en-US" sz="1600" b="1" u="sng" dirty="0">
                <a:latin typeface="Helvetica Neue" charset="0"/>
                <a:ea typeface="Helvetica Neue" charset="0"/>
                <a:cs typeface="Helvetica Neue" charset="0"/>
              </a:rPr>
              <a:t> Transcripts</a:t>
            </a:r>
          </a:p>
          <a:p>
            <a:pPr marL="174625" indent="-174625">
              <a:spcBef>
                <a:spcPts val="400"/>
              </a:spcBef>
              <a:buClr>
                <a:srgbClr val="FFFFFF"/>
              </a:buClr>
              <a:buFont typeface="Helvetica Neue"/>
              <a:buChar char="•"/>
            </a:pPr>
            <a:r>
              <a:rPr lang="en-US" sz="1600" b="1" u="sng" dirty="0">
                <a:latin typeface="Helvetica Neue" charset="0"/>
                <a:ea typeface="Helvetica Neue" charset="0"/>
                <a:cs typeface="Helvetica Neue" charset="0"/>
              </a:rPr>
              <a:t>Using dynamics to help identify mutation clusters (</a:t>
            </a:r>
            <a:r>
              <a:rPr lang="en-US" sz="1600" b="1" u="sng" dirty="0" err="1">
                <a:latin typeface="Helvetica Neue" charset="0"/>
                <a:ea typeface="Helvetica Neue" charset="0"/>
                <a:cs typeface="Helvetica Neue" charset="0"/>
              </a:rPr>
              <a:t>Hotcommics</a:t>
            </a:r>
            <a:r>
              <a:rPr lang="en-US" sz="1600" b="1" u="sng" dirty="0">
                <a:latin typeface="Helvetica Neue" charset="0"/>
                <a:ea typeface="Helvetica Neue" charset="0"/>
                <a:cs typeface="Helvetica Neue" charset="0"/>
              </a:rPr>
              <a:t>)</a:t>
            </a:r>
          </a:p>
          <a:p>
            <a:pPr marL="431800" lvl="1" indent="-174625">
              <a:spcBef>
                <a:spcPts val="400"/>
              </a:spcBef>
              <a:buClr>
                <a:srgbClr val="FFFFFF"/>
              </a:buClr>
              <a:buFont typeface="Helvetica Neue"/>
              <a:buChar char="•"/>
            </a:pPr>
            <a:r>
              <a:rPr lang="en-US" sz="1300" dirty="0">
                <a:latin typeface="Helvetica Neue" charset="0"/>
                <a:ea typeface="Helvetica Neue" charset="0"/>
                <a:cs typeface="Helvetica Neue" charset="0"/>
              </a:rPr>
              <a:t>Find dynamic sub-communities &amp; determine aggregated mutational burden within these</a:t>
            </a:r>
          </a:p>
          <a:p>
            <a:pPr indent="-228600">
              <a:spcBef>
                <a:spcPts val="400"/>
              </a:spcBef>
              <a:buClr>
                <a:srgbClr val="FFFFFF"/>
              </a:buClr>
              <a:buFont typeface="Helvetica Neue"/>
              <a:buChar char="•"/>
            </a:pPr>
            <a:endParaRPr lang="en-US" sz="1600" b="1" u="sng" dirty="0">
              <a:latin typeface="Helvetica Neue" charset="0"/>
              <a:ea typeface="Helvetica Neue" charset="0"/>
              <a:cs typeface="Helvetica Neue" charset="0"/>
            </a:endParaRPr>
          </a:p>
          <a:p>
            <a:pPr indent="-228600">
              <a:spcBef>
                <a:spcPts val="500"/>
              </a:spcBef>
              <a:buFont typeface="Merriweather Sans"/>
              <a:buChar char="•"/>
            </a:pPr>
            <a:endParaRPr lang="en-US" sz="1200" dirty="0">
              <a:latin typeface="Helvetica Neue" charset="0"/>
              <a:ea typeface="Helvetica Neue" charset="0"/>
              <a:cs typeface="Helvetica Neue" charset="0"/>
            </a:endParaRPr>
          </a:p>
          <a:p>
            <a:pPr marL="236538" indent="-225425">
              <a:spcBef>
                <a:spcPts val="400"/>
              </a:spcBef>
              <a:buClr>
                <a:srgbClr val="FFFFFF"/>
              </a:buClr>
              <a:buFont typeface="Helvetica Neue"/>
              <a:buChar char="•"/>
            </a:pPr>
            <a:endParaRPr lang="en-US" sz="1100" dirty="0">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latin typeface="Helvetica Neue" charset="0"/>
              <a:ea typeface="Helvetica Neue" charset="0"/>
              <a:cs typeface="Helvetica Neue" charset="0"/>
              <a:sym typeface="Helvetica Neue"/>
            </a:endParaRPr>
          </a:p>
        </p:txBody>
      </p:sp>
      <p:sp>
        <p:nvSpPr>
          <p:cNvPr id="6" name="Shape 301"/>
          <p:cNvSpPr txBox="1">
            <a:spLocks noGrp="1"/>
          </p:cNvSpPr>
          <p:nvPr>
            <p:ph sz="half" idx="2"/>
          </p:nvPr>
        </p:nvSpPr>
        <p:spPr>
          <a:xfrm>
            <a:off x="5589767" y="985119"/>
            <a:ext cx="2868432" cy="4062631"/>
          </a:xfrm>
          <a:prstGeom prst="rect">
            <a:avLst/>
          </a:prstGeom>
          <a:noFill/>
          <a:ln>
            <a:noFill/>
          </a:ln>
        </p:spPr>
        <p:txBody>
          <a:bodyPr vert="horz" wrap="square" lIns="92050" tIns="46025" rIns="92050" bIns="46025" numCol="1" anchor="t" anchorCtr="0" compatLnSpc="1">
            <a:prstTxWarp prst="textNoShape">
              <a:avLst/>
            </a:prstTxWarp>
            <a:noAutofit/>
          </a:bodyPr>
          <a:lstStyle/>
          <a:p>
            <a:pPr marL="174625" indent="-174625">
              <a:spcBef>
                <a:spcPts val="400"/>
              </a:spcBef>
              <a:buClr>
                <a:srgbClr val="FFFFFF"/>
              </a:buClr>
              <a:buFont typeface="Helvetica Neue"/>
              <a:buChar char="•"/>
            </a:pPr>
            <a:r>
              <a:rPr lang="en-US" sz="1600" b="1" u="sng" dirty="0">
                <a:latin typeface="Helvetica Neue" charset="0"/>
                <a:ea typeface="Helvetica Neue" charset="0"/>
                <a:cs typeface="Helvetica Neue" charset="0"/>
              </a:rPr>
              <a:t>RADAR Prioritization for RBP sites</a:t>
            </a: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Prioritizes variants based on post-transcriptional regulome using ENCODE </a:t>
            </a:r>
            <a:r>
              <a:rPr lang="en-US" sz="1200" dirty="0" err="1">
                <a:latin typeface="Helvetica Neue" charset="0"/>
                <a:ea typeface="Helvetica Neue" charset="0"/>
                <a:cs typeface="Helvetica Neue" charset="0"/>
              </a:rPr>
              <a:t>eCLIP</a:t>
            </a:r>
            <a:endParaRPr lang="en-US" sz="1200" dirty="0">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Incorporates new features related to RNA sec. </a:t>
            </a:r>
            <a:r>
              <a:rPr lang="en-US" sz="1200" dirty="0" err="1">
                <a:latin typeface="Helvetica Neue" charset="0"/>
                <a:ea typeface="Helvetica Neue" charset="0"/>
                <a:cs typeface="Helvetica Neue" charset="0"/>
              </a:rPr>
              <a:t>struc</a:t>
            </a:r>
            <a:r>
              <a:rPr lang="en-US" sz="1200" dirty="0">
                <a:latin typeface="Helvetica Neue" charset="0"/>
                <a:ea typeface="Helvetica Neue" charset="0"/>
                <a:cs typeface="Helvetica Neue" charset="0"/>
              </a:rPr>
              <a:t> &amp; tissue specific effects</a:t>
            </a:r>
          </a:p>
          <a:p>
            <a:pPr indent="-228600">
              <a:spcBef>
                <a:spcPts val="400"/>
              </a:spcBef>
              <a:buClr>
                <a:srgbClr val="FFFFFF"/>
              </a:buClr>
              <a:buFont typeface="Helvetica Neue"/>
              <a:buChar char="•"/>
            </a:pPr>
            <a:r>
              <a:rPr lang="en-US" sz="1600" b="1" u="sng" dirty="0" err="1">
                <a:latin typeface="Helvetica Neue" charset="0"/>
                <a:ea typeface="Helvetica Neue" charset="0"/>
                <a:cs typeface="Helvetica Neue" charset="0"/>
              </a:rPr>
              <a:t>uORF</a:t>
            </a:r>
            <a:r>
              <a:rPr lang="en-US" sz="1600" b="1" u="sng" dirty="0">
                <a:latin typeface="Helvetica Neue" charset="0"/>
                <a:ea typeface="Helvetica Neue" charset="0"/>
                <a:cs typeface="Helvetica Neue" charset="0"/>
              </a:rPr>
              <a:t> Prioritization </a:t>
            </a: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Feature integration to find small subset of upstream mutations that potentially alter translation</a:t>
            </a:r>
            <a:endParaRPr lang="en-US" sz="1100" dirty="0">
              <a:latin typeface="Helvetica Neue" charset="0"/>
              <a:ea typeface="Helvetica Neue" charset="0"/>
              <a:cs typeface="Helvetica Neue" charset="0"/>
              <a:sym typeface="Helvetica Neue"/>
            </a:endParaRPr>
          </a:p>
          <a:p>
            <a:pPr marL="174625" indent="-174625">
              <a:spcBef>
                <a:spcPts val="400"/>
              </a:spcBef>
              <a:buClr>
                <a:srgbClr val="FFFFFF"/>
              </a:buClr>
              <a:buFont typeface="Helvetica Neue"/>
              <a:buChar char="•"/>
            </a:pPr>
            <a:r>
              <a:rPr lang="en-US" sz="1600" b="1" u="sng" dirty="0">
                <a:latin typeface="Helvetica Neue" charset="0"/>
                <a:ea typeface="Helvetica Neue" charset="0"/>
                <a:cs typeface="Helvetica Neue" charset="0"/>
              </a:rPr>
              <a:t>GRAM to assess the molecular effect of (promotor) mutations</a:t>
            </a: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Universal score + cell type specific score</a:t>
            </a:r>
          </a:p>
        </p:txBody>
      </p:sp>
    </p:spTree>
    <p:extLst>
      <p:ext uri="{BB962C8B-B14F-4D97-AF65-F5344CB8AC3E}">
        <p14:creationId xmlns:p14="http://schemas.microsoft.com/office/powerpoint/2010/main" val="131673865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lumMod val="65000"/>
                  <a:lumOff val="35000"/>
                </a:schemeClr>
              </a:solidFill>
              <a:effectLst/>
              <a:uLnTx/>
              <a:uFillTx/>
              <a:latin typeface="Arial"/>
              <a:cs typeface="Arial"/>
              <a:sym typeface="Arial"/>
            </a:endParaRPr>
          </a:p>
        </p:txBody>
      </p:sp>
      <p:sp>
        <p:nvSpPr>
          <p:cNvPr id="298" name="Shape 298"/>
          <p:cNvSpPr txBox="1">
            <a:spLocks noGrp="1"/>
          </p:cNvSpPr>
          <p:nvPr>
            <p:ph type="title"/>
          </p:nvPr>
        </p:nvSpPr>
        <p:spPr>
          <a:prstGeom prst="rect">
            <a:avLst/>
          </a:prstGeom>
          <a:noFill/>
          <a:ln>
            <a:noFill/>
          </a:ln>
        </p:spPr>
        <p:txBody>
          <a:bodyPr wrap="square" lIns="92050" tIns="46025" rIns="92050" bIns="46025" anchor="ctr" anchorCtr="0">
            <a:noAutofit/>
          </a:bodyPr>
          <a:lstStyle/>
          <a:p>
            <a:pPr lvl="0">
              <a:buClr>
                <a:srgbClr val="7F7F7F"/>
              </a:buClr>
              <a:buSzPct val="25000"/>
            </a:pPr>
            <a:r>
              <a:rPr lang="en-US" sz="1800" dirty="0">
                <a:solidFill>
                  <a:schemeClr val="tx1">
                    <a:lumMod val="65000"/>
                    <a:lumOff val="35000"/>
                  </a:schemeClr>
                </a:solidFill>
                <a:latin typeface="Helvetica Neue"/>
                <a:ea typeface="Helvetica Neue"/>
                <a:cs typeface="Helvetica Neue"/>
                <a:sym typeface="Helvetica Neue"/>
              </a:rPr>
              <a:t>Computational analysis of variants: coding versus non-coding</a:t>
            </a:r>
            <a:endParaRPr lang="en" sz="1800" dirty="0">
              <a:solidFill>
                <a:schemeClr val="tx1">
                  <a:lumMod val="65000"/>
                  <a:lumOff val="35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685799" y="994940"/>
            <a:ext cx="4903967" cy="4052810"/>
          </a:xfrm>
          <a:prstGeom prst="rect">
            <a:avLst/>
          </a:prstGeom>
          <a:noFill/>
          <a:ln>
            <a:noFill/>
          </a:ln>
        </p:spPr>
        <p:txBody>
          <a:bodyPr wrap="square" lIns="92050" tIns="46025" rIns="92050" bIns="46025" anchor="t" anchorCtr="0">
            <a:noAutofit/>
          </a:bodyPr>
          <a:lstStyle/>
          <a:p>
            <a:pPr marL="174625" indent="-174625">
              <a:spcBef>
                <a:spcPts val="400"/>
              </a:spcBef>
              <a:buClr>
                <a:srgbClr val="FFFFFF"/>
              </a:buClr>
              <a:buFont typeface="Helvetica Neue"/>
              <a:buChar char="•"/>
            </a:pPr>
            <a:r>
              <a:rPr lang="en-US" sz="1600" b="1" u="sng" dirty="0">
                <a:solidFill>
                  <a:srgbClr val="00B0F0"/>
                </a:solidFill>
                <a:latin typeface="Helvetica Neue" charset="0"/>
                <a:ea typeface="Helvetica Neue" charset="0"/>
                <a:cs typeface="Helvetica Neue" charset="0"/>
              </a:rPr>
              <a:t>Intro</a:t>
            </a:r>
            <a:r>
              <a:rPr lang="en-US" sz="1600" b="1" u="sng" dirty="0">
                <a:solidFill>
                  <a:schemeClr val="tx1">
                    <a:lumMod val="65000"/>
                    <a:lumOff val="35000"/>
                  </a:schemeClr>
                </a:solidFill>
                <a:latin typeface="Helvetica Neue" charset="0"/>
                <a:ea typeface="Helvetica Neue" charset="0"/>
                <a:cs typeface="Helvetica Neue" charset="0"/>
              </a:rPr>
              <a:t>: types of variants</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Rare v common, </a:t>
            </a:r>
            <a:br>
              <a:rPr lang="en-US" sz="1300" dirty="0">
                <a:solidFill>
                  <a:schemeClr val="tx1">
                    <a:lumMod val="65000"/>
                    <a:lumOff val="35000"/>
                  </a:schemeClr>
                </a:solidFill>
                <a:latin typeface="Helvetica Neue" charset="0"/>
                <a:ea typeface="Helvetica Neue" charset="0"/>
                <a:cs typeface="Helvetica Neue" charset="0"/>
              </a:rPr>
            </a:br>
            <a:r>
              <a:rPr lang="en-US" sz="1300" dirty="0">
                <a:solidFill>
                  <a:schemeClr val="tx1">
                    <a:lumMod val="65000"/>
                    <a:lumOff val="35000"/>
                  </a:schemeClr>
                </a:solidFill>
                <a:latin typeface="Helvetica Neue" charset="0"/>
                <a:ea typeface="Helvetica Neue" charset="0"/>
                <a:cs typeface="Helvetica Neue" charset="0"/>
              </a:rPr>
              <a:t>somatic v germline, coding v noncoding</a:t>
            </a:r>
          </a:p>
          <a:p>
            <a:pPr marL="431800" lvl="1" indent="-174625">
              <a:spcBef>
                <a:spcPts val="400"/>
              </a:spcBef>
              <a:buClr>
                <a:srgbClr val="FFFFFF"/>
              </a:buClr>
              <a:buFont typeface="Helvetica Neue"/>
              <a:buChar char="•"/>
            </a:pPr>
            <a:endParaRPr lang="en-US" sz="1300" dirty="0">
              <a:solidFill>
                <a:schemeClr val="tx1">
                  <a:lumMod val="65000"/>
                  <a:lumOff val="35000"/>
                </a:schemeClr>
              </a:solidFill>
              <a:latin typeface="Helvetica Neue" charset="0"/>
              <a:ea typeface="Helvetica Neue" charset="0"/>
              <a:cs typeface="Helvetica Neue" charset="0"/>
            </a:endParaRPr>
          </a:p>
          <a:p>
            <a:pPr marL="174625" indent="-174625">
              <a:spcBef>
                <a:spcPts val="400"/>
              </a:spcBef>
              <a:buClr>
                <a:srgbClr val="FFFFFF"/>
              </a:buClr>
              <a:buFont typeface="Helvetica Neue"/>
              <a:buChar char="•"/>
            </a:pPr>
            <a:r>
              <a:rPr lang="en-US" sz="1600" b="1" u="sng" dirty="0">
                <a:solidFill>
                  <a:schemeClr val="tx1">
                    <a:lumMod val="65000"/>
                    <a:lumOff val="35000"/>
                  </a:schemeClr>
                </a:solidFill>
                <a:latin typeface="Helvetica Neue" charset="0"/>
                <a:ea typeface="Helvetica Neue" charset="0"/>
                <a:cs typeface="Helvetica Neue" charset="0"/>
              </a:rPr>
              <a:t>Identifying cryptic allosteric sites with </a:t>
            </a:r>
            <a:r>
              <a:rPr lang="en-US" sz="1600" b="1" u="sng" dirty="0">
                <a:solidFill>
                  <a:srgbClr val="FF0000"/>
                </a:solidFill>
                <a:latin typeface="Helvetica Neue" charset="0"/>
                <a:ea typeface="Helvetica Neue" charset="0"/>
                <a:cs typeface="Helvetica Neue" charset="0"/>
              </a:rPr>
              <a:t>STRESS</a:t>
            </a:r>
            <a:r>
              <a:rPr lang="en-US" sz="1600" b="1" u="sng" dirty="0">
                <a:solidFill>
                  <a:schemeClr val="tx1">
                    <a:lumMod val="65000"/>
                    <a:lumOff val="35000"/>
                  </a:schemeClr>
                </a:solidFill>
                <a:latin typeface="Helvetica Neue" charset="0"/>
                <a:ea typeface="Helvetica Neue" charset="0"/>
                <a:cs typeface="Helvetica Neue" charset="0"/>
              </a:rPr>
              <a:t> </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On surface &amp; in interior bottlenecks </a:t>
            </a:r>
            <a:endParaRPr lang="en-US" sz="1600" b="1" u="sng" dirty="0">
              <a:solidFill>
                <a:schemeClr val="tx1">
                  <a:lumMod val="65000"/>
                  <a:lumOff val="35000"/>
                </a:schemeClr>
              </a:solidFill>
              <a:latin typeface="Helvetica Neue" charset="0"/>
              <a:ea typeface="Helvetica Neue" charset="0"/>
              <a:cs typeface="Helvetica Neue" charset="0"/>
            </a:endParaRPr>
          </a:p>
          <a:p>
            <a:pPr marL="174625" indent="-174625">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rPr>
              <a:t>Frustration</a:t>
            </a:r>
            <a:r>
              <a:rPr lang="en-US" sz="1600" b="1" u="sng" dirty="0">
                <a:solidFill>
                  <a:schemeClr val="tx1">
                    <a:lumMod val="65000"/>
                    <a:lumOff val="35000"/>
                  </a:schemeClr>
                </a:solidFill>
                <a:latin typeface="Helvetica Neue" charset="0"/>
                <a:ea typeface="Helvetica Neue" charset="0"/>
                <a:cs typeface="Helvetica Neue" charset="0"/>
              </a:rPr>
              <a:t> as a localized metric of SNV impact</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Differential profiles for oncogenes v. TSGs</a:t>
            </a:r>
          </a:p>
          <a:p>
            <a:pPr marL="174625" indent="-174625">
              <a:spcBef>
                <a:spcPts val="400"/>
              </a:spcBef>
              <a:buClr>
                <a:srgbClr val="FFFFFF"/>
              </a:buClr>
              <a:buFont typeface="Helvetica Neue"/>
              <a:buChar char="•"/>
            </a:pPr>
            <a:r>
              <a:rPr lang="en-US" sz="1600" b="1" u="sng" dirty="0" err="1">
                <a:solidFill>
                  <a:srgbClr val="FF0000"/>
                </a:solidFill>
                <a:latin typeface="Helvetica Neue" charset="0"/>
                <a:ea typeface="Helvetica Neue" charset="0"/>
                <a:cs typeface="Helvetica Neue" charset="0"/>
              </a:rPr>
              <a:t>ALoFT</a:t>
            </a:r>
            <a:r>
              <a:rPr lang="en-US" sz="1600" b="1" u="sng" dirty="0">
                <a:solidFill>
                  <a:schemeClr val="tx1">
                    <a:lumMod val="65000"/>
                    <a:lumOff val="35000"/>
                  </a:schemeClr>
                </a:solidFill>
                <a:latin typeface="Helvetica Neue" charset="0"/>
                <a:ea typeface="Helvetica Neue" charset="0"/>
                <a:cs typeface="Helvetica Neue" charset="0"/>
              </a:rPr>
              <a:t>: Annotation of </a:t>
            </a:r>
            <a:r>
              <a:rPr lang="en-US" sz="1600" b="1" u="sng" dirty="0" err="1">
                <a:solidFill>
                  <a:schemeClr val="tx1">
                    <a:lumMod val="65000"/>
                    <a:lumOff val="35000"/>
                  </a:schemeClr>
                </a:solidFill>
                <a:latin typeface="Helvetica Neue" charset="0"/>
                <a:ea typeface="Helvetica Neue" charset="0"/>
                <a:cs typeface="Helvetica Neue" charset="0"/>
              </a:rPr>
              <a:t>LoF</a:t>
            </a:r>
            <a:r>
              <a:rPr lang="en-US" sz="1600" b="1" u="sng" dirty="0">
                <a:solidFill>
                  <a:schemeClr val="tx1">
                    <a:lumMod val="65000"/>
                    <a:lumOff val="35000"/>
                  </a:schemeClr>
                </a:solidFill>
                <a:latin typeface="Helvetica Neue" charset="0"/>
                <a:ea typeface="Helvetica Neue" charset="0"/>
                <a:cs typeface="Helvetica Neue" charset="0"/>
              </a:rPr>
              <a:t> Transcripts</a:t>
            </a:r>
          </a:p>
          <a:p>
            <a:pPr marL="174625" indent="-174625">
              <a:spcBef>
                <a:spcPts val="400"/>
              </a:spcBef>
              <a:buClr>
                <a:srgbClr val="FFFFFF"/>
              </a:buClr>
              <a:buFont typeface="Helvetica Neue"/>
              <a:buChar char="•"/>
            </a:pPr>
            <a:r>
              <a:rPr lang="en-US" sz="1600" b="1" u="sng" dirty="0">
                <a:solidFill>
                  <a:schemeClr val="tx1">
                    <a:lumMod val="65000"/>
                    <a:lumOff val="35000"/>
                  </a:schemeClr>
                </a:solidFill>
                <a:latin typeface="Helvetica Neue" charset="0"/>
                <a:ea typeface="Helvetica Neue" charset="0"/>
                <a:cs typeface="Helvetica Neue" charset="0"/>
              </a:rPr>
              <a:t>Using dynamics to help identify mutation clusters (</a:t>
            </a:r>
            <a:r>
              <a:rPr lang="en-US" sz="1600" b="1" u="sng" dirty="0" err="1">
                <a:solidFill>
                  <a:srgbClr val="FF0000"/>
                </a:solidFill>
                <a:latin typeface="Helvetica Neue" charset="0"/>
                <a:ea typeface="Helvetica Neue" charset="0"/>
                <a:cs typeface="Helvetica Neue" charset="0"/>
              </a:rPr>
              <a:t>Hotcommics</a:t>
            </a:r>
            <a:r>
              <a:rPr lang="en-US" sz="1600" b="1" u="sng" dirty="0">
                <a:solidFill>
                  <a:schemeClr val="tx1">
                    <a:lumMod val="65000"/>
                    <a:lumOff val="35000"/>
                  </a:schemeClr>
                </a:solidFill>
                <a:latin typeface="Helvetica Neue" charset="0"/>
                <a:ea typeface="Helvetica Neue" charset="0"/>
                <a:cs typeface="Helvetica Neue" charset="0"/>
              </a:rPr>
              <a:t>)</a:t>
            </a:r>
          </a:p>
          <a:p>
            <a:pPr marL="431800" lvl="1" indent="-174625">
              <a:spcBef>
                <a:spcPts val="400"/>
              </a:spcBef>
              <a:buClr>
                <a:srgbClr val="FFFFFF"/>
              </a:buClr>
              <a:buFont typeface="Helvetica Neue"/>
              <a:buChar char="•"/>
            </a:pPr>
            <a:r>
              <a:rPr lang="en-US" sz="1300" dirty="0">
                <a:solidFill>
                  <a:schemeClr val="tx1">
                    <a:lumMod val="65000"/>
                    <a:lumOff val="35000"/>
                  </a:schemeClr>
                </a:solidFill>
                <a:latin typeface="Helvetica Neue" charset="0"/>
                <a:ea typeface="Helvetica Neue" charset="0"/>
                <a:cs typeface="Helvetica Neue" charset="0"/>
              </a:rPr>
              <a:t>Find dynamic sub-communities &amp; determine aggregated mutational burden within these</a:t>
            </a:r>
          </a:p>
          <a:p>
            <a:pPr indent="-228600">
              <a:spcBef>
                <a:spcPts val="400"/>
              </a:spcBef>
              <a:buClr>
                <a:srgbClr val="FFFFFF"/>
              </a:buClr>
              <a:buFont typeface="Helvetica Neue"/>
              <a:buChar char="•"/>
            </a:pPr>
            <a:endParaRPr lang="en-US" sz="1600" b="1" u="sng" dirty="0">
              <a:solidFill>
                <a:schemeClr val="tx1">
                  <a:lumMod val="65000"/>
                  <a:lumOff val="35000"/>
                </a:schemeClr>
              </a:solidFill>
              <a:latin typeface="Helvetica Neue" charset="0"/>
              <a:ea typeface="Helvetica Neue" charset="0"/>
              <a:cs typeface="Helvetica Neue" charset="0"/>
            </a:endParaRPr>
          </a:p>
          <a:p>
            <a:pPr indent="-228600">
              <a:spcBef>
                <a:spcPts val="500"/>
              </a:spcBef>
              <a:buFont typeface="Merriweather Sans"/>
              <a:buChar char="•"/>
            </a:pPr>
            <a:endParaRPr lang="en-US" sz="1200" dirty="0">
              <a:solidFill>
                <a:schemeClr val="tx1">
                  <a:lumMod val="65000"/>
                  <a:lumOff val="35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endParaRPr lang="en-US" sz="1100" dirty="0">
              <a:solidFill>
                <a:schemeClr val="tx1">
                  <a:lumMod val="65000"/>
                  <a:lumOff val="35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65000"/>
                  <a:lumOff val="35000"/>
                </a:schemeClr>
              </a:solidFill>
              <a:latin typeface="Helvetica Neue" charset="0"/>
              <a:ea typeface="Helvetica Neue" charset="0"/>
              <a:cs typeface="Helvetica Neue" charset="0"/>
              <a:sym typeface="Helvetica Neue"/>
            </a:endParaRPr>
          </a:p>
        </p:txBody>
      </p:sp>
      <p:sp>
        <p:nvSpPr>
          <p:cNvPr id="6" name="Shape 301"/>
          <p:cNvSpPr txBox="1">
            <a:spLocks noGrp="1"/>
          </p:cNvSpPr>
          <p:nvPr>
            <p:ph sz="half" idx="2"/>
          </p:nvPr>
        </p:nvSpPr>
        <p:spPr>
          <a:xfrm>
            <a:off x="5589767" y="985119"/>
            <a:ext cx="2868432" cy="4062631"/>
          </a:xfrm>
          <a:prstGeom prst="rect">
            <a:avLst/>
          </a:prstGeom>
          <a:noFill/>
          <a:ln>
            <a:noFill/>
          </a:ln>
        </p:spPr>
        <p:txBody>
          <a:bodyPr vert="horz" wrap="square" lIns="92050" tIns="46025" rIns="92050" bIns="46025" numCol="1" anchor="t" anchorCtr="0" compatLnSpc="1">
            <a:prstTxWarp prst="textNoShape">
              <a:avLst/>
            </a:prstTxWarp>
            <a:noAutofit/>
          </a:bodyPr>
          <a:lstStyle/>
          <a:p>
            <a:pPr marL="174625" indent="-174625">
              <a:spcBef>
                <a:spcPts val="400"/>
              </a:spcBef>
              <a:buClr>
                <a:srgbClr val="FFFFFF"/>
              </a:buClr>
              <a:buFont typeface="Helvetica Neue"/>
              <a:buChar char="•"/>
            </a:pPr>
            <a:r>
              <a:rPr lang="en-US" sz="1600" b="1" u="sng" dirty="0">
                <a:solidFill>
                  <a:srgbClr val="FFC000"/>
                </a:solidFill>
                <a:latin typeface="Helvetica Neue" charset="0"/>
                <a:ea typeface="Helvetica Neue" charset="0"/>
                <a:cs typeface="Helvetica Neue" charset="0"/>
              </a:rPr>
              <a:t>RADAR</a:t>
            </a:r>
            <a:r>
              <a:rPr lang="en-US" sz="1600" b="1" u="sng" dirty="0">
                <a:solidFill>
                  <a:schemeClr val="tx1">
                    <a:lumMod val="65000"/>
                    <a:lumOff val="35000"/>
                  </a:schemeClr>
                </a:solidFill>
                <a:latin typeface="Helvetica Neue" charset="0"/>
                <a:ea typeface="Helvetica Neue" charset="0"/>
                <a:cs typeface="Helvetica Neue" charset="0"/>
              </a:rPr>
              <a:t> Prioritization for RBP sites</a:t>
            </a: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Prioritizes variants based on post-transcriptional regulome using ENCODE </a:t>
            </a:r>
            <a:r>
              <a:rPr lang="en-US" sz="1200" dirty="0" err="1">
                <a:solidFill>
                  <a:schemeClr val="tx1">
                    <a:lumMod val="65000"/>
                    <a:lumOff val="35000"/>
                  </a:schemeClr>
                </a:solidFill>
                <a:latin typeface="Helvetica Neue" charset="0"/>
                <a:ea typeface="Helvetica Neue" charset="0"/>
                <a:cs typeface="Helvetica Neue" charset="0"/>
              </a:rPr>
              <a:t>eCLIP</a:t>
            </a:r>
            <a:endParaRPr lang="en-US" sz="1200" dirty="0">
              <a:solidFill>
                <a:schemeClr val="tx1">
                  <a:lumMod val="65000"/>
                  <a:lumOff val="35000"/>
                </a:schemeClr>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Incorporates new features related to RNA sec. </a:t>
            </a:r>
            <a:r>
              <a:rPr lang="en-US" sz="1200" dirty="0" err="1">
                <a:solidFill>
                  <a:schemeClr val="tx1">
                    <a:lumMod val="65000"/>
                    <a:lumOff val="35000"/>
                  </a:schemeClr>
                </a:solidFill>
                <a:latin typeface="Helvetica Neue" charset="0"/>
                <a:ea typeface="Helvetica Neue" charset="0"/>
                <a:cs typeface="Helvetica Neue" charset="0"/>
              </a:rPr>
              <a:t>struc</a:t>
            </a:r>
            <a:r>
              <a:rPr lang="en-US" sz="1200" dirty="0">
                <a:solidFill>
                  <a:schemeClr val="tx1">
                    <a:lumMod val="65000"/>
                    <a:lumOff val="35000"/>
                  </a:schemeClr>
                </a:solidFill>
                <a:latin typeface="Helvetica Neue" charset="0"/>
                <a:ea typeface="Helvetica Neue" charset="0"/>
                <a:cs typeface="Helvetica Neue" charset="0"/>
              </a:rPr>
              <a:t> &amp; tissue specific effects</a:t>
            </a:r>
          </a:p>
          <a:p>
            <a:pPr indent="-228600">
              <a:spcBef>
                <a:spcPts val="400"/>
              </a:spcBef>
              <a:buClr>
                <a:srgbClr val="FFFFFF"/>
              </a:buClr>
              <a:buFont typeface="Helvetica Neue"/>
              <a:buChar char="•"/>
            </a:pPr>
            <a:r>
              <a:rPr lang="en-US" sz="1600" b="1" u="sng" dirty="0" err="1">
                <a:solidFill>
                  <a:srgbClr val="FFC000"/>
                </a:solidFill>
                <a:latin typeface="Helvetica Neue" charset="0"/>
                <a:ea typeface="Helvetica Neue" charset="0"/>
                <a:cs typeface="Helvetica Neue" charset="0"/>
              </a:rPr>
              <a:t>uORF</a:t>
            </a:r>
            <a:r>
              <a:rPr lang="en-US" sz="1600" b="1" u="sng" dirty="0">
                <a:solidFill>
                  <a:schemeClr val="tx1">
                    <a:lumMod val="65000"/>
                    <a:lumOff val="35000"/>
                  </a:schemeClr>
                </a:solidFill>
                <a:latin typeface="Helvetica Neue" charset="0"/>
                <a:ea typeface="Helvetica Neue" charset="0"/>
                <a:cs typeface="Helvetica Neue" charset="0"/>
              </a:rPr>
              <a:t> Prioritization </a:t>
            </a: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Feature integration to find small subset of upstream mutations that potentially alter translation</a:t>
            </a:r>
            <a:endParaRPr lang="en-US" sz="1100" dirty="0">
              <a:solidFill>
                <a:schemeClr val="tx1">
                  <a:lumMod val="65000"/>
                  <a:lumOff val="35000"/>
                </a:schemeClr>
              </a:solidFill>
              <a:latin typeface="Helvetica Neue" charset="0"/>
              <a:ea typeface="Helvetica Neue" charset="0"/>
              <a:cs typeface="Helvetica Neue" charset="0"/>
              <a:sym typeface="Helvetica Neue"/>
            </a:endParaRPr>
          </a:p>
          <a:p>
            <a:pPr marL="174625" indent="-174625">
              <a:spcBef>
                <a:spcPts val="400"/>
              </a:spcBef>
              <a:buClr>
                <a:srgbClr val="FFFFFF"/>
              </a:buClr>
              <a:buFont typeface="Helvetica Neue"/>
              <a:buChar char="•"/>
            </a:pPr>
            <a:r>
              <a:rPr lang="en-US" sz="1600" b="1" u="sng" dirty="0">
                <a:solidFill>
                  <a:srgbClr val="FFC000"/>
                </a:solidFill>
                <a:latin typeface="Helvetica Neue" charset="0"/>
                <a:ea typeface="Helvetica Neue" charset="0"/>
                <a:cs typeface="Helvetica Neue" charset="0"/>
              </a:rPr>
              <a:t>GRAM</a:t>
            </a:r>
            <a:r>
              <a:rPr lang="en-US" sz="1600" b="1" u="sng" dirty="0">
                <a:solidFill>
                  <a:schemeClr val="tx1">
                    <a:lumMod val="65000"/>
                    <a:lumOff val="35000"/>
                  </a:schemeClr>
                </a:solidFill>
                <a:latin typeface="Helvetica Neue" charset="0"/>
                <a:ea typeface="Helvetica Neue" charset="0"/>
                <a:cs typeface="Helvetica Neue" charset="0"/>
              </a:rPr>
              <a:t> to assess the molecular effect of (promotor) mutations</a:t>
            </a:r>
          </a:p>
          <a:p>
            <a:pPr lvl="1" indent="-228600">
              <a:spcBef>
                <a:spcPts val="400"/>
              </a:spcBef>
              <a:buClr>
                <a:srgbClr val="FFFFFF"/>
              </a:buClr>
              <a:buFont typeface="Helvetica Neue"/>
              <a:buChar char="•"/>
            </a:pPr>
            <a:r>
              <a:rPr lang="en-US" sz="1200" dirty="0">
                <a:solidFill>
                  <a:schemeClr val="tx1">
                    <a:lumMod val="65000"/>
                    <a:lumOff val="35000"/>
                  </a:schemeClr>
                </a:solidFill>
                <a:latin typeface="Helvetica Neue" charset="0"/>
                <a:ea typeface="Helvetica Neue" charset="0"/>
                <a:cs typeface="Helvetica Neue" charset="0"/>
              </a:rPr>
              <a:t>Universal score + cell type specific score</a:t>
            </a:r>
          </a:p>
        </p:txBody>
      </p:sp>
    </p:spTree>
    <p:extLst>
      <p:ext uri="{BB962C8B-B14F-4D97-AF65-F5344CB8AC3E}">
        <p14:creationId xmlns:p14="http://schemas.microsoft.com/office/powerpoint/2010/main" val="269915824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Box 55"/>
          <p:cNvSpPr txBox="1">
            <a:spLocks noChangeArrowheads="1"/>
          </p:cNvSpPr>
          <p:nvPr/>
        </p:nvSpPr>
        <p:spPr bwMode="auto">
          <a:xfrm>
            <a:off x="1143000" y="44053"/>
            <a:ext cx="6858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2100" b="1">
                <a:solidFill>
                  <a:srgbClr val="000000"/>
                </a:solidFill>
              </a:rPr>
              <a:t>Models of Protein Conformational Change</a:t>
            </a:r>
          </a:p>
        </p:txBody>
      </p:sp>
      <p:sp>
        <p:nvSpPr>
          <p:cNvPr id="18" name="Rectangle 17"/>
          <p:cNvSpPr/>
          <p:nvPr/>
        </p:nvSpPr>
        <p:spPr>
          <a:xfrm>
            <a:off x="4758929" y="1656160"/>
            <a:ext cx="2672953" cy="2128838"/>
          </a:xfrm>
          <a:prstGeom prst="rect">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defTabSz="342900">
              <a:defRPr/>
            </a:pPr>
            <a:endParaRPr lang="en-US" sz="1350">
              <a:solidFill>
                <a:srgbClr val="FFFFFF"/>
              </a:solidFill>
              <a:latin typeface="Calibri" charset="0"/>
              <a:ea typeface="ＭＳ Ｐゴシック" charset="0"/>
              <a:cs typeface="ＭＳ Ｐゴシック" charset="0"/>
            </a:endParaRPr>
          </a:p>
        </p:txBody>
      </p:sp>
      <p:sp>
        <p:nvSpPr>
          <p:cNvPr id="26627" name="TextBox 29"/>
          <p:cNvSpPr txBox="1">
            <a:spLocks noChangeArrowheads="1"/>
          </p:cNvSpPr>
          <p:nvPr/>
        </p:nvSpPr>
        <p:spPr bwMode="auto">
          <a:xfrm>
            <a:off x="2641997" y="500063"/>
            <a:ext cx="38100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500" b="1">
                <a:solidFill>
                  <a:srgbClr val="000000"/>
                </a:solidFill>
              </a:rPr>
              <a:t>Motion Vectors from Normal Modes (ANMs)</a:t>
            </a:r>
          </a:p>
        </p:txBody>
      </p:sp>
      <p:pic>
        <p:nvPicPr>
          <p:cNvPr id="26628" name="Picture 5" descr="spring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0366" y="1620441"/>
            <a:ext cx="2381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3353" y="1213247"/>
            <a:ext cx="1870472"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6"/>
          <p:cNvSpPr>
            <a:spLocks noChangeArrowheads="1"/>
          </p:cNvSpPr>
          <p:nvPr/>
        </p:nvSpPr>
        <p:spPr bwMode="auto">
          <a:xfrm>
            <a:off x="1901428" y="4127898"/>
            <a:ext cx="26229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i="1">
                <a:solidFill>
                  <a:srgbClr val="000000"/>
                </a:solidFill>
              </a:rPr>
              <a:t>PDB ID: 3RFU</a:t>
            </a:r>
          </a:p>
          <a:p>
            <a:pPr eaLnBrk="1" hangingPunct="1"/>
            <a:r>
              <a:rPr lang="en-US" altLang="en-US" sz="1200" i="1">
                <a:solidFill>
                  <a:srgbClr val="000000"/>
                </a:solidFill>
              </a:rPr>
              <a:t>Adapted from Fuglebakk et al, 2014</a:t>
            </a:r>
          </a:p>
        </p:txBody>
      </p:sp>
      <p:sp>
        <p:nvSpPr>
          <p:cNvPr id="15" name="Rectangle 14"/>
          <p:cNvSpPr/>
          <p:nvPr/>
        </p:nvSpPr>
        <p:spPr>
          <a:xfrm>
            <a:off x="1983581" y="1884760"/>
            <a:ext cx="172641" cy="1619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pPr defTabSz="342900">
              <a:defRPr/>
            </a:pPr>
            <a:endParaRPr lang="en-US" sz="1350">
              <a:solidFill>
                <a:srgbClr val="FFFFFF"/>
              </a:solidFill>
              <a:latin typeface="Calibri" charset="0"/>
              <a:ea typeface="ＭＳ Ｐゴシック" charset="0"/>
              <a:cs typeface="ＭＳ Ｐゴシック" charset="0"/>
            </a:endParaRPr>
          </a:p>
        </p:txBody>
      </p:sp>
      <p:sp>
        <p:nvSpPr>
          <p:cNvPr id="16" name="Rectangle 15"/>
          <p:cNvSpPr/>
          <p:nvPr/>
        </p:nvSpPr>
        <p:spPr>
          <a:xfrm>
            <a:off x="1905000" y="1185862"/>
            <a:ext cx="2370535" cy="3395663"/>
          </a:xfrm>
          <a:prstGeom prst="rect">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defTabSz="342900">
              <a:defRPr/>
            </a:pPr>
            <a:endParaRPr lang="en-US" sz="1350">
              <a:solidFill>
                <a:srgbClr val="FFFFFF"/>
              </a:solidFill>
              <a:latin typeface="Calibri" charset="0"/>
              <a:ea typeface="ＭＳ Ｐゴシック" charset="0"/>
              <a:cs typeface="ＭＳ Ｐゴシック" charset="0"/>
            </a:endParaRPr>
          </a:p>
        </p:txBody>
      </p:sp>
      <p:sp>
        <p:nvSpPr>
          <p:cNvPr id="26633" name="TextBox 1"/>
          <p:cNvSpPr txBox="1">
            <a:spLocks noChangeArrowheads="1"/>
          </p:cNvSpPr>
          <p:nvPr/>
        </p:nvSpPr>
        <p:spPr bwMode="auto">
          <a:xfrm>
            <a:off x="4619626" y="4074319"/>
            <a:ext cx="3127772"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50">
                <a:solidFill>
                  <a:srgbClr val="000000"/>
                </a:solidFill>
              </a:rPr>
              <a:t>Characterizing uncharacterized variants</a:t>
            </a:r>
          </a:p>
          <a:p>
            <a:pPr eaLnBrk="1" hangingPunct="1"/>
            <a:r>
              <a:rPr lang="en-US" altLang="en-US" sz="1350">
                <a:solidFill>
                  <a:srgbClr val="000000"/>
                </a:solidFill>
              </a:rPr>
              <a:t>&lt;= Finding Allosteric sites</a:t>
            </a:r>
          </a:p>
          <a:p>
            <a:pPr eaLnBrk="1" hangingPunct="1"/>
            <a:r>
              <a:rPr lang="en-US" altLang="en-US" sz="1350">
                <a:solidFill>
                  <a:srgbClr val="000000"/>
                </a:solidFill>
              </a:rPr>
              <a:t>&lt;= Modeling motion</a:t>
            </a:r>
          </a:p>
        </p:txBody>
      </p:sp>
    </p:spTree>
    <p:extLst>
      <p:ext uri="{BB962C8B-B14F-4D97-AF65-F5344CB8AC3E}">
        <p14:creationId xmlns:p14="http://schemas.microsoft.com/office/powerpoint/2010/main" val="275487145"/>
      </p:ext>
    </p:extLst>
  </p:cSld>
  <p:clrMapOvr>
    <a:masterClrMapping/>
  </p:clrMapOvr>
</p:sld>
</file>

<file path=ppt/theme/theme1.xml><?xml version="1.0" encoding="utf-8"?>
<a:theme xmlns:a="http://schemas.openxmlformats.org/drawingml/2006/main" name="MBGLab-Basic-w-Lectures">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3471</TotalTime>
  <Words>4423</Words>
  <Application>Microsoft Macintosh PowerPoint</Application>
  <PresentationFormat>On-screen Show (16:9)</PresentationFormat>
  <Paragraphs>601</Paragraphs>
  <Slides>64</Slides>
  <Notes>44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64</vt:i4>
      </vt:variant>
    </vt:vector>
  </HeadingPairs>
  <TitlesOfParts>
    <vt:vector size="77" baseType="lpstr">
      <vt:lpstr>Arial</vt:lpstr>
      <vt:lpstr>Calibri</vt:lpstr>
      <vt:lpstr>Calibri Light</vt:lpstr>
      <vt:lpstr>Courier</vt:lpstr>
      <vt:lpstr>Courier New</vt:lpstr>
      <vt:lpstr>Helvetica Neue</vt:lpstr>
      <vt:lpstr>Lucida Grande</vt:lpstr>
      <vt:lpstr>Merriweather Sans</vt:lpstr>
      <vt:lpstr>Times New Roman</vt:lpstr>
      <vt:lpstr>MBGLab-Basic-w-Lectures</vt:lpstr>
      <vt:lpstr>Outline-Style-20160605</vt:lpstr>
      <vt:lpstr>Office Theme</vt:lpstr>
      <vt:lpstr>1_Outline-Style-20160605</vt:lpstr>
      <vt:lpstr>Computational analysis of variants: coding versus non-coding</vt:lpstr>
      <vt:lpstr>PowerPoint Presentation</vt:lpstr>
      <vt:lpstr>Rare (as opposed to common) variant analysis particularly applicable at the moment</vt:lpstr>
      <vt:lpstr>Coding v Non-coding</vt:lpstr>
      <vt:lpstr>PowerPoint Presentation</vt:lpstr>
      <vt:lpstr>PowerPoint Presentation</vt:lpstr>
      <vt:lpstr>Computational analysis of variants: coding versus non-coding</vt:lpstr>
      <vt:lpstr>Computational analysis of variants: coding versus non-coding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Computational analysis of variants: coding versus non-coding</vt:lpstr>
      <vt:lpstr>What is localized frustration?</vt:lpstr>
      <vt:lpstr>Workflow for evaluating localized frustration changes (∆F)</vt:lpstr>
      <vt:lpstr>Complexity of the second order frustration calculation</vt:lpstr>
      <vt:lpstr>Comparing ∆F values across different SNV categories: disease v normal</vt:lpstr>
      <vt:lpstr>Comparison between ∆F distributions: TSGs v. oncogenes</vt:lpstr>
      <vt:lpstr>Computational analysis of variants: coding versus non-coding</vt:lpstr>
      <vt:lpstr>vat.gersteinlab.org</vt:lpstr>
      <vt:lpstr>Complexities in LOF annotation</vt:lpstr>
      <vt:lpstr>Annotation of  Loss-of-Function  Transcripts (ALoFT)</vt:lpstr>
      <vt:lpstr>LoF distribution varies as expected  by mutation set (from healthy people v from disease)</vt:lpstr>
      <vt:lpstr> ALoFT identifies deleterious somatic LoF variants</vt:lpstr>
      <vt:lpstr>Computational analysis of variants: coding versus non-coding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Computational analysis of variants: coding versus non-coding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Computational analysis of variants: coding versus non-coding</vt:lpstr>
      <vt:lpstr>PowerPoint Presentation</vt:lpstr>
      <vt:lpstr>The population of functional uORFs may be significant</vt:lpstr>
      <vt:lpstr>Prediction &amp; validation of  functional uORFs using 89 features</vt:lpstr>
      <vt:lpstr>A comprehensive catalog of functional uORFs</vt:lpstr>
      <vt:lpstr>Computational analysis of variants: coding versus non-coding</vt:lpstr>
      <vt:lpstr>Promotor Mutations</vt:lpstr>
      <vt:lpstr>GRAM approach for assessing molecular impact</vt:lpstr>
      <vt:lpstr>GRAM performance</vt:lpstr>
      <vt:lpstr>GRAM Important Features</vt:lpstr>
      <vt:lpstr>GRAM application to find molecular cause within group of eQTL variants</vt:lpstr>
      <vt:lpstr>Computational analysis of variants: coding versus non-coding</vt:lpstr>
      <vt:lpstr>Computational analysis of variants: coding versus non-coding</vt:lpstr>
      <vt:lpstr>PowerPoint Presentation</vt:lpstr>
      <vt:lpstr>PowerPoint Presentation</vt:lpstr>
      <vt:lpstr>Info about this talk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Genomics &amp; Data Science:  Approaches to identifying key variants through functional impact &amp; recurrence</dc:title>
  <cp:lastModifiedBy>Gerstein, Mark</cp:lastModifiedBy>
  <cp:revision>91</cp:revision>
  <dcterms:modified xsi:type="dcterms:W3CDTF">2019-12-02T01:00:15Z</dcterms:modified>
</cp:coreProperties>
</file>