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tif" ContentType="image/tif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 id="2147527624" r:id="rId5"/>
    <p:sldMasterId id="2147527629" r:id="rId6"/>
  </p:sldMasterIdLst>
  <p:notesMasterIdLst>
    <p:notesMasterId r:id="rId84"/>
  </p:notesMasterIdLst>
  <p:handoutMasterIdLst>
    <p:handoutMasterId r:id="rId85"/>
  </p:handoutMasterIdLst>
  <p:sldIdLst>
    <p:sldId id="6147" r:id="rId7"/>
    <p:sldId id="6188" r:id="rId8"/>
    <p:sldId id="6190" r:id="rId9"/>
    <p:sldId id="6191" r:id="rId10"/>
    <p:sldId id="6192" r:id="rId11"/>
    <p:sldId id="6460" r:id="rId12"/>
    <p:sldId id="6465" r:id="rId13"/>
    <p:sldId id="6466" r:id="rId14"/>
    <p:sldId id="6449" r:id="rId15"/>
    <p:sldId id="6450" r:id="rId16"/>
    <p:sldId id="6464" r:id="rId17"/>
    <p:sldId id="6423" r:id="rId18"/>
    <p:sldId id="6424" r:id="rId19"/>
    <p:sldId id="6425" r:id="rId20"/>
    <p:sldId id="6422" r:id="rId21"/>
    <p:sldId id="6426" r:id="rId22"/>
    <p:sldId id="6467" r:id="rId23"/>
    <p:sldId id="6428" r:id="rId24"/>
    <p:sldId id="6429" r:id="rId25"/>
    <p:sldId id="6430" r:id="rId26"/>
    <p:sldId id="6431" r:id="rId27"/>
    <p:sldId id="6432" r:id="rId28"/>
    <p:sldId id="6433" r:id="rId29"/>
    <p:sldId id="6434" r:id="rId30"/>
    <p:sldId id="6468" r:id="rId31"/>
    <p:sldId id="6436" r:id="rId32"/>
    <p:sldId id="6437" r:id="rId33"/>
    <p:sldId id="6438" r:id="rId34"/>
    <p:sldId id="6463" r:id="rId35"/>
    <p:sldId id="6469" r:id="rId36"/>
    <p:sldId id="6441" r:id="rId37"/>
    <p:sldId id="6442" r:id="rId38"/>
    <p:sldId id="6443" r:id="rId39"/>
    <p:sldId id="6444" r:id="rId40"/>
    <p:sldId id="6445" r:id="rId41"/>
    <p:sldId id="6446" r:id="rId42"/>
    <p:sldId id="6447" r:id="rId43"/>
    <p:sldId id="6448" r:id="rId44"/>
    <p:sldId id="6470" r:id="rId45"/>
    <p:sldId id="6457" r:id="rId46"/>
    <p:sldId id="6458" r:id="rId47"/>
    <p:sldId id="6451" r:id="rId48"/>
    <p:sldId id="6471" r:id="rId49"/>
    <p:sldId id="6228" r:id="rId50"/>
    <p:sldId id="6454" r:id="rId51"/>
    <p:sldId id="6455" r:id="rId52"/>
    <p:sldId id="6456" r:id="rId53"/>
    <p:sldId id="6095" r:id="rId54"/>
    <p:sldId id="6229" r:id="rId55"/>
    <p:sldId id="6248" r:id="rId56"/>
    <p:sldId id="6477" r:id="rId57"/>
    <p:sldId id="6472" r:id="rId58"/>
    <p:sldId id="6114" r:id="rId59"/>
    <p:sldId id="6113" r:id="rId60"/>
    <p:sldId id="6230" r:id="rId61"/>
    <p:sldId id="6181" r:id="rId62"/>
    <p:sldId id="6101" r:id="rId63"/>
    <p:sldId id="6102" r:id="rId64"/>
    <p:sldId id="6103" r:id="rId65"/>
    <p:sldId id="6462" r:id="rId66"/>
    <p:sldId id="6122" r:id="rId67"/>
    <p:sldId id="6123" r:id="rId68"/>
    <p:sldId id="6473" r:id="rId69"/>
    <p:sldId id="6321" r:id="rId70"/>
    <p:sldId id="6322" r:id="rId71"/>
    <p:sldId id="6323" r:id="rId72"/>
    <p:sldId id="6324" r:id="rId73"/>
    <p:sldId id="6325" r:id="rId74"/>
    <p:sldId id="6326" r:id="rId75"/>
    <p:sldId id="6327" r:id="rId76"/>
    <p:sldId id="6474" r:id="rId77"/>
    <p:sldId id="6476" r:id="rId78"/>
    <p:sldId id="6452" r:id="rId79"/>
    <p:sldId id="6453" r:id="rId80"/>
    <p:sldId id="6149" r:id="rId81"/>
    <p:sldId id="6082" r:id="rId82"/>
    <p:sldId id="6083" r:id="rId8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E97"/>
    <a:srgbClr val="FF7413"/>
    <a:srgbClr val="FFC5AD"/>
    <a:srgbClr val="B3752D"/>
    <a:srgbClr val="4BAB50"/>
    <a:srgbClr val="45B07C"/>
    <a:srgbClr val="00B400"/>
    <a:srgbClr val="68360F"/>
    <a:srgbClr val="20FF37"/>
    <a:srgbClr val="257F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77" autoAdjust="0"/>
    <p:restoredTop sz="50000" autoAdjust="0"/>
  </p:normalViewPr>
  <p:slideViewPr>
    <p:cSldViewPr snapToGrid="0">
      <p:cViewPr>
        <p:scale>
          <a:sx n="93" d="100"/>
          <a:sy n="93" d="100"/>
        </p:scale>
        <p:origin x="520" y="14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9" d="100"/>
        <a:sy n="39"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ChangeArrowheads="1" noTextEdit="1"/>
          </p:cNvSpPr>
          <p:nvPr>
            <p:ph type="sldImg"/>
          </p:nvPr>
        </p:nvSpPr>
        <p:spPr>
          <a:ln/>
        </p:spPr>
      </p:sp>
      <p:sp>
        <p:nvSpPr>
          <p:cNvPr id="71682"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58850">
              <a:defRPr sz="2400">
                <a:solidFill>
                  <a:schemeClr val="tx1"/>
                </a:solidFill>
                <a:latin typeface="Arial" charset="0"/>
                <a:ea typeface="ＭＳ Ｐゴシック" charset="-128"/>
              </a:defRPr>
            </a:lvl1pPr>
            <a:lvl2pPr marL="742950" indent="-285750" defTabSz="958850">
              <a:defRPr sz="2400">
                <a:solidFill>
                  <a:schemeClr val="tx1"/>
                </a:solidFill>
                <a:latin typeface="Arial" charset="0"/>
                <a:ea typeface="ＭＳ Ｐゴシック" charset="-128"/>
              </a:defRPr>
            </a:lvl2pPr>
            <a:lvl3pPr marL="1143000" indent="-228600" defTabSz="958850">
              <a:defRPr sz="2400">
                <a:solidFill>
                  <a:schemeClr val="tx1"/>
                </a:solidFill>
                <a:latin typeface="Arial" charset="0"/>
                <a:ea typeface="ＭＳ Ｐゴシック" charset="-128"/>
              </a:defRPr>
            </a:lvl3pPr>
            <a:lvl4pPr marL="1600200" indent="-228600" defTabSz="958850">
              <a:defRPr sz="2400">
                <a:solidFill>
                  <a:schemeClr val="tx1"/>
                </a:solidFill>
                <a:latin typeface="Arial" charset="0"/>
                <a:ea typeface="ＭＳ Ｐゴシック" charset="-128"/>
              </a:defRPr>
            </a:lvl4pPr>
            <a:lvl5pPr marL="2057400" indent="-228600" defTabSz="958850">
              <a:defRPr sz="2400">
                <a:solidFill>
                  <a:schemeClr val="tx1"/>
                </a:solidFill>
                <a:latin typeface="Arial" charset="0"/>
                <a:ea typeface="ＭＳ Ｐゴシック" charset="-128"/>
              </a:defRPr>
            </a:lvl5pPr>
            <a:lvl6pPr marL="2514600" indent="-228600" defTabSz="95885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5885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5885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58850" eaLnBrk="0" fontAlgn="base" hangingPunct="0">
              <a:spcBef>
                <a:spcPct val="0"/>
              </a:spcBef>
              <a:spcAft>
                <a:spcPct val="0"/>
              </a:spcAft>
              <a:defRPr sz="2400">
                <a:solidFill>
                  <a:schemeClr val="tx1"/>
                </a:solidFill>
                <a:latin typeface="Arial" charset="0"/>
                <a:ea typeface="ＭＳ Ｐゴシック" charset="-128"/>
              </a:defRPr>
            </a:lvl9pPr>
          </a:lstStyle>
          <a:p>
            <a:fld id="{7D9B9792-B622-464C-8577-123EF9518BF8}" type="slidenum">
              <a:rPr lang="en-US" altLang="en-US" sz="1300"/>
              <a:pPr/>
              <a:t>6</a:t>
            </a:fld>
            <a:endParaRPr lang="en-US" altLang="en-US" sz="1300"/>
          </a:p>
        </p:txBody>
      </p:sp>
    </p:spTree>
    <p:extLst>
      <p:ext uri="{BB962C8B-B14F-4D97-AF65-F5344CB8AC3E}">
        <p14:creationId xmlns:p14="http://schemas.microsoft.com/office/powerpoint/2010/main" val="49004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122055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127200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fQTLs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1944336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DLPFC for </a:t>
            </a:r>
            <a:r>
              <a:rPr lang="en-US" dirty="0" err="1"/>
              <a:t>psy</a:t>
            </a:r>
            <a:r>
              <a:rPr lang="en-US" dirty="0"/>
              <a:t> disorders</a:t>
            </a:r>
          </a:p>
          <a:p>
            <a:r>
              <a:rPr lang="en-US" dirty="0"/>
              <a:t>AD/PD is not spec for DLPFC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*linkage disequilibrium score regression (LDSC, Finucane et al., 2015; https://</a:t>
            </a:r>
            <a:r>
              <a:rPr lang="en-US" sz="1200" dirty="0" err="1"/>
              <a:t>github.com</a:t>
            </a:r>
            <a:r>
              <a:rPr lang="en-US" sz="1200" dirty="0"/>
              <a:t>/</a:t>
            </a:r>
            <a:r>
              <a:rPr lang="en-US" sz="1200" dirty="0" err="1"/>
              <a:t>bulik</a:t>
            </a:r>
            <a:r>
              <a:rPr lang="en-US" sz="1200" dirty="0"/>
              <a:t>/</a:t>
            </a:r>
            <a:r>
              <a:rPr lang="en-US" sz="1200" dirty="0" err="1"/>
              <a:t>ldsc</a:t>
            </a:r>
            <a:r>
              <a:rPr lang="en-US" sz="1200" dirty="0"/>
              <a:t>/wiki/Partitioned-Heritability) </a:t>
            </a:r>
          </a:p>
          <a:p>
            <a:pPr rtl="0"/>
            <a:r>
              <a:rPr lang="en-US" sz="1200" b="0" i="0" u="none" strike="noStrike" kern="1200" dirty="0">
                <a:solidFill>
                  <a:schemeClr val="tx1"/>
                </a:solidFill>
                <a:effectLst/>
                <a:latin typeface="+mn-lt"/>
                <a:ea typeface="+mn-ea"/>
                <a:cs typeface="+mn-cs"/>
              </a:rPr>
              <a:t>ADHD, attention-deficit/hyperactivity disorder; T2D, type 2 diabetes; CAD, coronary artery disease; IBD, inflammatory bowel disease.</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43853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593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pPr>
              <a:defRPr/>
            </a:pPr>
            <a:fld id="{73C43B9B-87D0-4380-A962-F69BD125AC41}" type="slidenum">
              <a:rPr lang="en-US" smtClean="0">
                <a:solidFill>
                  <a:srgbClr val="000000"/>
                </a:solidFill>
              </a:rPr>
              <a:pPr>
                <a:defRPr/>
              </a:pPr>
              <a:t>28</a:t>
            </a:fld>
            <a:endParaRPr lang="en-US">
              <a:solidFill>
                <a:srgbClr val="000000"/>
              </a:solidFill>
            </a:endParaRPr>
          </a:p>
        </p:txBody>
      </p:sp>
    </p:spTree>
    <p:extLst>
      <p:ext uri="{BB962C8B-B14F-4D97-AF65-F5344CB8AC3E}">
        <p14:creationId xmlns:p14="http://schemas.microsoft.com/office/powerpoint/2010/main" val="64015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a:extLst>
              <a:ext uri="{FF2B5EF4-FFF2-40B4-BE49-F238E27FC236}">
                <a16:creationId xmlns="" xmlns:a16="http://schemas.microsoft.com/office/drawing/2014/main" id="{6E8D0E69-F46B-B44A-8681-A6F45C6CC268}"/>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itchFamily="2" charset="2"/>
              <a:buNone/>
            </a:pPr>
            <a:endParaRPr lang="en-US" altLang="en-US"/>
          </a:p>
        </p:txBody>
      </p:sp>
      <p:sp>
        <p:nvSpPr>
          <p:cNvPr id="4099" name="Text Box 2">
            <a:extLst>
              <a:ext uri="{FF2B5EF4-FFF2-40B4-BE49-F238E27FC236}">
                <a16:creationId xmlns="" xmlns:a16="http://schemas.microsoft.com/office/drawing/2014/main" id="{E784FE04-CFEF-DF40-AACD-15B537F26DDE}"/>
              </a:ext>
            </a:extLst>
          </p:cNvPr>
          <p:cNvSpPr txBox="1">
            <a:spLocks noGrp="1" noChangeArrowheads="1"/>
          </p:cNvSpPr>
          <p:nvPr>
            <p:ph type="body"/>
          </p:nvPr>
        </p:nvSpPr>
        <p:spPr>
          <a:xfrm>
            <a:off x="1185863" y="4787900"/>
            <a:ext cx="5407025" cy="5445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Convergence of risk for brain-based traits and disorders on discrete </a:t>
            </a:r>
            <a:r>
              <a:rPr lang="en-GB" altLang="en-US" dirty="0" err="1">
                <a:latin typeface="Arial" panose="020B0604020202020204" pitchFamily="34" charset="0"/>
                <a:ea typeface="msgothic" charset="0"/>
                <a:cs typeface="msgothic" charset="0"/>
              </a:rPr>
              <a:t>coexpression</a:t>
            </a:r>
            <a:r>
              <a:rPr lang="en-GB" altLang="en-US" dirty="0">
                <a:latin typeface="Arial" panose="020B0604020202020204" pitchFamily="34" charset="0"/>
                <a:ea typeface="msgothic" charset="0"/>
                <a:cs typeface="msgothic" charset="0"/>
              </a:rPr>
              <a:t> modules and cell types. (</a:t>
            </a:r>
            <a:r>
              <a:rPr lang="en-GB" altLang="en-US" sz="1400" b="1" dirty="0">
                <a:latin typeface="Arial" panose="020B0604020202020204" pitchFamily="34" charset="0"/>
                <a:ea typeface="msgothic" charset="0"/>
                <a:cs typeface="msgothic" charset="0"/>
              </a:rPr>
              <a:t>A</a:t>
            </a:r>
            <a:r>
              <a:rPr lang="en-GB" altLang="en-US" dirty="0">
                <a:latin typeface="Arial" panose="020B0604020202020204" pitchFamily="34" charset="0"/>
                <a:ea typeface="msgothic" charset="0"/>
                <a:cs typeface="msgothic" charset="0"/>
              </a:rPr>
              <a:t>) Genes associated with disease risk (right; light yellow indicates neuropsychiatric disorder or brain-based trait, and dark yellow indicates adult-onset disorder) were identified by integrating GWAS, Hi-C, and H3K27ac data and converged on 10 WGCNA modules. Many of these modules exhibited dynamic expression across time; the bold rectangles in the left panel indicate the windows with greatest rate of change. Many were also enriched for gene expression associated with distinct cell types (orange), putative active enhancers (green), and/or sites </a:t>
            </a:r>
            <a:r>
              <a:rPr lang="en-GB" altLang="en-US" dirty="0" err="1">
                <a:latin typeface="Arial" panose="020B0604020202020204" pitchFamily="34" charset="0"/>
                <a:ea typeface="msgothic" charset="0"/>
                <a:cs typeface="msgothic" charset="0"/>
              </a:rPr>
              <a:t>undermethylated</a:t>
            </a:r>
            <a:r>
              <a:rPr lang="en-GB" altLang="en-US" dirty="0">
                <a:latin typeface="Arial" panose="020B0604020202020204" pitchFamily="34" charset="0"/>
                <a:ea typeface="msgothic" charset="0"/>
                <a:cs typeface="msgothic" charset="0"/>
              </a:rPr>
              <a:t> in </a:t>
            </a:r>
            <a:r>
              <a:rPr lang="en-GB" altLang="en-US" dirty="0" err="1">
                <a:latin typeface="Arial" panose="020B0604020202020204" pitchFamily="34" charset="0"/>
                <a:ea typeface="msgothic" charset="0"/>
                <a:cs typeface="msgothic" charset="0"/>
              </a:rPr>
              <a:t>NeuN</a:t>
            </a:r>
            <a:r>
              <a:rPr lang="en-GB" altLang="en-US" dirty="0">
                <a:latin typeface="Arial" panose="020B0604020202020204" pitchFamily="34" charset="0"/>
                <a:ea typeface="msgothic" charset="0"/>
                <a:cs typeface="msgothic" charset="0"/>
              </a:rPr>
              <a:t>-positive (NUM) or </a:t>
            </a:r>
            <a:r>
              <a:rPr lang="en-GB" altLang="en-US" dirty="0" err="1">
                <a:latin typeface="Arial" panose="020B0604020202020204" pitchFamily="34" charset="0"/>
                <a:ea typeface="msgothic" charset="0"/>
                <a:cs typeface="msgothic" charset="0"/>
              </a:rPr>
              <a:t>NeuN</a:t>
            </a:r>
            <a:r>
              <a:rPr lang="en-GB" altLang="en-US" dirty="0">
                <a:latin typeface="Arial" panose="020B0604020202020204" pitchFamily="34" charset="0"/>
                <a:ea typeface="msgothic" charset="0"/>
                <a:cs typeface="msgothic" charset="0"/>
              </a:rPr>
              <a:t>-negative cells (blue, non-NUM). (</a:t>
            </a:r>
            <a:r>
              <a:rPr lang="en-GB" altLang="en-US" sz="1400" b="1" dirty="0">
                <a:latin typeface="Arial" panose="020B0604020202020204" pitchFamily="34" charset="0"/>
                <a:ea typeface="msgothic" charset="0"/>
                <a:cs typeface="msgothic" charset="0"/>
              </a:rPr>
              <a:t>B</a:t>
            </a:r>
            <a:r>
              <a:rPr lang="en-GB" altLang="en-US" dirty="0">
                <a:latin typeface="Arial" panose="020B0604020202020204" pitchFamily="34" charset="0"/>
                <a:ea typeface="msgothic" charset="0"/>
                <a:cs typeface="msgothic" charset="0"/>
              </a:rPr>
              <a:t>) Schematic highlighting genes in ME37 that were implicated by our study in multiple neuropsychiatric disorders (ADHD, SCZ, MDD, or BD) and neurological traits (IQ or </a:t>
            </a:r>
            <a:r>
              <a:rPr lang="en-GB" altLang="en-US" dirty="0" err="1">
                <a:latin typeface="Arial" panose="020B0604020202020204" pitchFamily="34" charset="0"/>
                <a:ea typeface="msgothic" charset="0"/>
                <a:cs typeface="msgothic" charset="0"/>
              </a:rPr>
              <a:t>Neurot</a:t>
            </a:r>
            <a:r>
              <a:rPr lang="en-GB" altLang="en-US" dirty="0">
                <a:latin typeface="Arial" panose="020B0604020202020204" pitchFamily="34" charset="0"/>
                <a:ea typeface="msgothic" charset="0"/>
                <a:cs typeface="msgothic" charset="0"/>
              </a:rPr>
              <a:t>) (list 1, light blue; list 2, dark blue), as well as neurodevelopmental disorder (NDD) risk genes, including two independent lists of high-confidence risk genes associated with ASD through de novo mutations or copy number variants [dark blue, (</a:t>
            </a:r>
            <a:r>
              <a:rPr lang="en-GB" altLang="en-US" i="1" dirty="0">
                <a:latin typeface="Arial" panose="020B0604020202020204" pitchFamily="34" charset="0"/>
                <a:ea typeface="msgothic" charset="0"/>
                <a:cs typeface="msgothic" charset="0"/>
              </a:rPr>
              <a:t>66</a:t>
            </a:r>
            <a:r>
              <a:rPr lang="en-GB" altLang="en-US" dirty="0">
                <a:latin typeface="Arial" panose="020B0604020202020204" pitchFamily="34" charset="0"/>
                <a:ea typeface="msgothic" charset="0"/>
                <a:cs typeface="msgothic" charset="0"/>
              </a:rPr>
              <a:t>)] as well as ASD risk genes identified from the SFARI dataset (light blue, http://</a:t>
            </a:r>
            <a:r>
              <a:rPr lang="en-GB" altLang="en-US" dirty="0" err="1">
                <a:latin typeface="Arial" panose="020B0604020202020204" pitchFamily="34" charset="0"/>
                <a:ea typeface="msgothic" charset="0"/>
                <a:cs typeface="msgothic" charset="0"/>
              </a:rPr>
              <a:t>gene.sfari.org</a:t>
            </a:r>
            <a:r>
              <a:rPr lang="en-GB" altLang="en-US" dirty="0">
                <a:latin typeface="Arial" panose="020B0604020202020204" pitchFamily="34" charset="0"/>
                <a:ea typeface="msgothic" charset="0"/>
                <a:cs typeface="msgothic" charset="0"/>
              </a:rPr>
              <a:t>) or for developmental delay (</a:t>
            </a:r>
            <a:r>
              <a:rPr lang="en-GB" altLang="en-US" i="1" dirty="0">
                <a:latin typeface="Arial" panose="020B0604020202020204" pitchFamily="34" charset="0"/>
                <a:ea typeface="msgothic" charset="0"/>
                <a:cs typeface="msgothic" charset="0"/>
              </a:rPr>
              <a:t>67</a:t>
            </a:r>
            <a:r>
              <a:rPr lang="en-GB" altLang="en-US" dirty="0">
                <a:latin typeface="Arial" panose="020B0604020202020204" pitchFamily="34" charset="0"/>
                <a:ea typeface="msgothic" charset="0"/>
                <a:cs typeface="msgothic" charset="0"/>
              </a:rPr>
              <a:t>). Genes implicated in only a single disorder or trait are not shown in this panel. (</a:t>
            </a:r>
            <a:r>
              <a:rPr lang="en-GB" altLang="en-US" sz="1400" b="1" dirty="0">
                <a:latin typeface="Arial" panose="020B0604020202020204" pitchFamily="34" charset="0"/>
                <a:ea typeface="msgothic" charset="0"/>
                <a:cs typeface="msgothic" charset="0"/>
              </a:rPr>
              <a:t>C</a:t>
            </a:r>
            <a:r>
              <a:rPr lang="en-GB" altLang="en-US" dirty="0">
                <a:latin typeface="Arial" panose="020B0604020202020204" pitchFamily="34" charset="0"/>
                <a:ea typeface="msgothic" charset="0"/>
                <a:cs typeface="msgothic" charset="0"/>
              </a:rPr>
              <a:t>) Network representation of ME37 showing connectivity between genes based on Pearson correlation. Genes linked to NDDs or neurological characteristics in our study are indicated using either dark blue–shaded or light blue–shaded hexagons, as in (B). The size of a given hexagon (or circle, indicating no association in this study) is proportional to the degree of each gene under a minimum correlation value of 0.7. (</a:t>
            </a:r>
            <a:r>
              <a:rPr lang="en-GB" altLang="en-US" sz="1400" b="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Enrichment for genes in ME37 or two lists of ASD risk genes among the </a:t>
            </a:r>
            <a:r>
              <a:rPr lang="en-GB" altLang="en-US" dirty="0" err="1">
                <a:latin typeface="Arial" panose="020B0604020202020204" pitchFamily="34" charset="0"/>
                <a:ea typeface="msgothic" charset="0"/>
                <a:cs typeface="msgothic" charset="0"/>
              </a:rPr>
              <a:t>fetal</a:t>
            </a:r>
            <a:r>
              <a:rPr lang="en-GB" altLang="en-US" dirty="0">
                <a:latin typeface="Arial" panose="020B0604020202020204" pitchFamily="34" charset="0"/>
                <a:ea typeface="msgothic" charset="0"/>
                <a:cs typeface="msgothic" charset="0"/>
              </a:rPr>
              <a:t> and adult cell types we identified from human NCX and multiple regions of the macaque (</a:t>
            </a:r>
            <a:r>
              <a:rPr lang="en-GB" altLang="en-US" i="1" dirty="0">
                <a:latin typeface="Arial" panose="020B0604020202020204" pitchFamily="34" charset="0"/>
                <a:ea typeface="msgothic" charset="0"/>
                <a:cs typeface="msgothic" charset="0"/>
              </a:rPr>
              <a:t>34</a:t>
            </a:r>
            <a:r>
              <a:rPr lang="en-GB" altLang="en-US" dirty="0">
                <a:latin typeface="Arial" panose="020B0604020202020204" pitchFamily="34" charset="0"/>
                <a:ea typeface="msgothic" charset="0"/>
                <a:cs typeface="msgothic" charset="0"/>
              </a:rPr>
              <a:t>) brain. For graphical representation, log</a:t>
            </a:r>
            <a:r>
              <a:rPr lang="en-GB" altLang="en-US" baseline="-33000" dirty="0">
                <a:latin typeface="Arial" panose="020B0604020202020204" pitchFamily="34" charset="0"/>
                <a:ea typeface="msgothic" charset="0"/>
                <a:cs typeface="msgothic" charset="0"/>
              </a:rPr>
              <a:t>10</a:t>
            </a:r>
            <a:r>
              <a:rPr lang="en-GB" altLang="en-US" i="1" dirty="0">
                <a:latin typeface="Arial" panose="020B0604020202020204" pitchFamily="34" charset="0"/>
                <a:ea typeface="msgothic" charset="0"/>
                <a:cs typeface="msgothic" charset="0"/>
              </a:rPr>
              <a:t>P</a:t>
            </a:r>
            <a:r>
              <a:rPr lang="en-GB" altLang="en-US" dirty="0">
                <a:latin typeface="Arial" panose="020B0604020202020204" pitchFamily="34" charset="0"/>
                <a:ea typeface="msgothic" charset="0"/>
                <a:cs typeface="msgothic" charset="0"/>
              </a:rPr>
              <a:t> values are capped at 25. *Adult macaque cells were classified into human adult clusters using Random Forest. NEP/RGC, neural epithelial progenitor/radial glial lineage; MSN, medium spiny neurons; </a:t>
            </a:r>
            <a:r>
              <a:rPr lang="en-GB" altLang="en-US" dirty="0" err="1">
                <a:latin typeface="Arial" panose="020B0604020202020204" pitchFamily="34" charset="0"/>
                <a:ea typeface="msgothic" charset="0"/>
                <a:cs typeface="msgothic" charset="0"/>
              </a:rPr>
              <a:t>NasN</a:t>
            </a:r>
            <a:r>
              <a:rPr lang="en-GB" altLang="en-US" dirty="0">
                <a:latin typeface="Arial" panose="020B0604020202020204" pitchFamily="34" charset="0"/>
                <a:ea typeface="msgothic" charset="0"/>
                <a:cs typeface="msgothic" charset="0"/>
              </a:rPr>
              <a:t>, nascent neurons; </a:t>
            </a:r>
            <a:r>
              <a:rPr lang="en-GB" altLang="en-US" dirty="0" err="1">
                <a:latin typeface="Arial" panose="020B0604020202020204" pitchFamily="34" charset="0"/>
                <a:ea typeface="msgothic" charset="0"/>
                <a:cs typeface="msgothic" charset="0"/>
              </a:rPr>
              <a:t>GraN</a:t>
            </a:r>
            <a:r>
              <a:rPr lang="en-GB" altLang="en-US" dirty="0">
                <a:latin typeface="Arial" panose="020B0604020202020204" pitchFamily="34" charset="0"/>
                <a:ea typeface="msgothic" charset="0"/>
                <a:cs typeface="msgothic" charset="0"/>
              </a:rPr>
              <a:t>, granule neurons; </a:t>
            </a:r>
            <a:r>
              <a:rPr lang="en-GB" altLang="en-US" dirty="0" err="1">
                <a:latin typeface="Arial" panose="020B0604020202020204" pitchFamily="34" charset="0"/>
                <a:ea typeface="msgothic" charset="0"/>
                <a:cs typeface="msgothic" charset="0"/>
              </a:rPr>
              <a:t>PurkN</a:t>
            </a:r>
            <a:r>
              <a:rPr lang="en-GB" altLang="en-US" dirty="0">
                <a:latin typeface="Arial" panose="020B0604020202020204" pitchFamily="34" charset="0"/>
                <a:ea typeface="msgothic" charset="0"/>
                <a:cs typeface="msgothic" charset="0"/>
              </a:rPr>
              <a:t>, Purkinje neurons; IPC, intermediate progenitor cells; OPC, oligodendrocyte progenitor cells.</a:t>
            </a:r>
          </a:p>
        </p:txBody>
      </p:sp>
    </p:spTree>
    <p:extLst>
      <p:ext uri="{BB962C8B-B14F-4D97-AF65-F5344CB8AC3E}">
        <p14:creationId xmlns:p14="http://schemas.microsoft.com/office/powerpoint/2010/main" val="925325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2644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91090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fc76e830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fc76e83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72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4080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00BF89-F62E-4F4D-A171-8DD56B98F47F}"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476790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85187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51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05876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51049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57</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58</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59</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886125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34576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45548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293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869553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73681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5494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914400" eaLnBrk="1" fontAlgn="auto" hangingPunct="1">
              <a:spcBef>
                <a:spcPts val="0"/>
              </a:spcBef>
              <a:spcAft>
                <a:spcPts val="0"/>
              </a:spcAft>
              <a:defRPr/>
            </a:pPr>
            <a:fld id="{EDBB3421-7F1D-4156-A6B6-E923F12F10DC}" type="slidenum">
              <a:rPr lang="en-US" sz="1200" smtClean="0">
                <a:solidFill>
                  <a:prstClr val="black"/>
                </a:solidFill>
                <a:latin typeface="Calibri" panose="020F0502020204030204"/>
                <a:ea typeface=""/>
                <a:cs typeface=""/>
              </a:rPr>
              <a:pPr defTabSz="914400" eaLnBrk="1" fontAlgn="auto" hangingPunct="1">
                <a:spcBef>
                  <a:spcPts val="0"/>
                </a:spcBef>
                <a:spcAft>
                  <a:spcPts val="0"/>
                </a:spcAft>
                <a:defRPr/>
              </a:pPr>
              <a:t>9</a:t>
            </a:fld>
            <a:endParaRPr lang="en-US" sz="1200">
              <a:solidFill>
                <a:prstClr val="black"/>
              </a:solidFill>
              <a:latin typeface="Calibri" panose="020F0502020204030204"/>
              <a:ea typeface=""/>
              <a:cs typeface=""/>
            </a:endParaRPr>
          </a:p>
        </p:txBody>
      </p:sp>
    </p:spTree>
    <p:extLst>
      <p:ext uri="{BB962C8B-B14F-4D97-AF65-F5344CB8AC3E}">
        <p14:creationId xmlns:p14="http://schemas.microsoft.com/office/powerpoint/2010/main" val="290892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33678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13</a:t>
            </a:fld>
            <a:endParaRPr lang="en-US"/>
          </a:p>
        </p:txBody>
      </p:sp>
    </p:spTree>
    <p:extLst>
      <p:ext uri="{BB962C8B-B14F-4D97-AF65-F5344CB8AC3E}">
        <p14:creationId xmlns:p14="http://schemas.microsoft.com/office/powerpoint/2010/main" val="334499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109110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69087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752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6/10/19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A6C5A0-6DF6-944B-8349-1C91B77C565A}"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D44CEA-07FB-D34D-BDB2-B972B4EF5F35}"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6E387D-9623-4D44-A9FB-3788614EF648}"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19876B-A5D7-FF44-B695-1D98A946966B}" type="datetime1">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83D864-1D82-A649-8120-CDEF2B3F99E6}" type="datetime1">
              <a:rPr lang="en-US" smtClean="0">
                <a:solidFill>
                  <a:prstClr val="black">
                    <a:tint val="75000"/>
                  </a:prstClr>
                </a:solidFill>
              </a:rPr>
              <a:pPr/>
              <a:t>6/10/19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C8412D-CF45-8949-ACB8-5F900AD027ED}" type="datetime1">
              <a:rPr lang="en-US" smtClean="0">
                <a:solidFill>
                  <a:prstClr val="black">
                    <a:tint val="75000"/>
                  </a:prstClr>
                </a:solidFill>
              </a:rPr>
              <a:pPr/>
              <a:t>6/10/19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E7D09-9055-1A4B-BF50-9E556F7118CB}" type="datetime1">
              <a:rPr lang="en-US" smtClean="0">
                <a:solidFill>
                  <a:prstClr val="black">
                    <a:tint val="75000"/>
                  </a:prstClr>
                </a:solidFill>
              </a:rPr>
              <a:pPr/>
              <a:t>6/10/19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 xmlns:a16="http://schemas.microsoft.com/office/drawing/2014/main" id="{C3005F1D-4823-9040-B1B5-EDC9BD5C046A}"/>
              </a:ext>
            </a:extLst>
          </p:cNvPr>
          <p:cNvSpPr/>
          <p:nvPr userDrawn="1"/>
        </p:nvSpPr>
        <p:spPr>
          <a:xfrm>
            <a:off x="0" y="0"/>
            <a:ext cx="9144000" cy="497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C5C662-C6BC-A34A-92D8-A2DDAD7C6877}" type="datetime1">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A2CDA31-350D-C94F-A19B-B5F15AAA9BB6}" type="datetime1">
              <a:rPr lang="en-US" smtClean="0">
                <a:solidFill>
                  <a:prstClr val="black">
                    <a:tint val="75000"/>
                  </a:prstClr>
                </a:solidFill>
              </a:rPr>
              <a:pPr/>
              <a:t>6/10/19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6B84A-573D-2748-A7A4-AC0A0208578A}"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1BA9F1-5AA4-1144-994D-DD2ED5CDE70F}" type="datetime1">
              <a:rPr lang="en-US" smtClean="0">
                <a:solidFill>
                  <a:prstClr val="black">
                    <a:tint val="75000"/>
                  </a:prstClr>
                </a:solidFill>
              </a:rPr>
              <a:pPr/>
              <a:t>6/10/19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A35308-0B2E-5447-9C93-15632AAF627C}"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uk-UA" smtClean="0">
                <a:solidFill>
                  <a:prstClr val="black">
                    <a:tint val="75000"/>
                  </a:prstClr>
                </a:solidFill>
              </a:rPr>
              <a:pPr>
                <a:spcBef>
                  <a:spcPts val="0"/>
                </a:spcBef>
                <a:spcAft>
                  <a:spcPts val="0"/>
                </a:spcAft>
              </a:pPr>
              <a:t>‹#›</a:t>
            </a:fld>
            <a:endParaRPr lang="uk-UA">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tags" Target="../tags/tag1.xml"/><Relationship Id="rId8" Type="http://schemas.openxmlformats.org/officeDocument/2006/relationships/tags" Target="../tags/tag2.xml"/><Relationship Id="rId9"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4.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theme" Target="../theme/theme5.xml"/><Relationship Id="rId6" Type="http://schemas.openxmlformats.org/officeDocument/2006/relationships/tags" Target="../tags/tag7.xml"/><Relationship Id="rId7" Type="http://schemas.openxmlformats.org/officeDocument/2006/relationships/tags" Target="../tags/tag8.xml"/><Relationship Id="rId8" Type="http://schemas.openxmlformats.org/officeDocument/2006/relationships/tags" Target="../tags/tag9.xml"/><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6/10/19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p:cNvPr>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8F77765C-23EB-7549-A243-3F19F41C364C}" type="slidenum">
              <a:rPr lang="en-US" altLang="en-US" sz="1600" i="1" smtClean="0">
                <a:solidFill>
                  <a:srgbClr val="000000"/>
                </a:solidFill>
                <a:effectLst>
                  <a:outerShdw blurRad="38100" dist="38100" dir="2700000" algn="tl">
                    <a:srgbClr val="C0C0C0"/>
                  </a:outerShdw>
                </a:effectLst>
                <a:latin typeface="Courier New" charset="0"/>
              </a:rPr>
              <a:pPr>
                <a:defRPr/>
              </a:pPr>
              <a:t>‹#›</a:t>
            </a:fld>
            <a:r>
              <a:rPr lang="en-US" altLang="en-US">
                <a:solidFill>
                  <a:srgbClr val="808080"/>
                </a:solidFill>
              </a:rPr>
              <a:t> - </a:t>
            </a:r>
            <a:r>
              <a:rPr lang="en-US" altLang="en-US" sz="1000">
                <a:solidFill>
                  <a:srgbClr val="969696"/>
                </a:solidFill>
              </a:rPr>
              <a:t>Lectures.GersteinLab.org</a:t>
            </a:r>
            <a:endParaRPr lang="en-US" altLang="en-US" sz="300">
              <a:solidFill>
                <a:srgbClr val="000000"/>
              </a:solidFill>
            </a:endParaRPr>
          </a:p>
        </p:txBody>
      </p:sp>
    </p:spTree>
    <p:extLst>
      <p:ext uri="{BB962C8B-B14F-4D97-AF65-F5344CB8AC3E}">
        <p14:creationId xmlns:p14="http://schemas.microsoft.com/office/powerpoint/2010/main" val="1910344493"/>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49B111-ACAC-824A-A544-3608199FB243}" type="datetime1">
              <a:rPr lang="en-US" b="0" smtClean="0">
                <a:solidFill>
                  <a:prstClr val="black">
                    <a:tint val="75000"/>
                  </a:prstClr>
                </a:solidFill>
                <a:latin typeface="Calibri" panose="020F0502020204030204"/>
                <a:ea typeface=""/>
                <a:cs typeface=""/>
              </a:rPr>
              <a:pPr fontAlgn="auto">
                <a:spcBef>
                  <a:spcPts val="0"/>
                </a:spcBef>
                <a:spcAft>
                  <a:spcPts val="0"/>
                </a:spcAft>
              </a:pPr>
              <a:t>6/10/19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6A35308-0B2E-5447-9C93-15632AAF627C}"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390685836"/>
      </p:ext>
    </p:extLst>
  </p:cSld>
  <p:clrMap bg1="lt1" tx1="dk1" bg2="lt2" tx2="dk2" accent1="accent1" accent2="accent2" accent3="accent3" accent4="accent4" accent5="accent5" accent6="accent6" hlink="hlink" folHlink="folHlink"/>
  <p:sldLayoutIdLst>
    <p:sldLayoutId id="2147527630" r:id="rId1"/>
    <p:sldLayoutId id="2147527631" r:id="rId2"/>
    <p:sldLayoutId id="2147527632" r:id="rId3"/>
    <p:sldLayoutId id="2147527633" r:id="rId4"/>
    <p:sldLayoutId id="2147527634" r:id="rId5"/>
    <p:sldLayoutId id="2147527635" r:id="rId6"/>
    <p:sldLayoutId id="2147527636" r:id="rId7"/>
    <p:sldLayoutId id="2147527637" r:id="rId8"/>
    <p:sldLayoutId id="2147527638" r:id="rId9"/>
    <p:sldLayoutId id="2147527639" r:id="rId10"/>
    <p:sldLayoutId id="2147527640" r:id="rId11"/>
    <p:sldLayoutId id="214752764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tif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1.wdp"/><Relationship Id="rId5"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40.png"/><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tiff"/><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9.jpeg"/><Relationship Id="rId3" Type="http://schemas.openxmlformats.org/officeDocument/2006/relationships/image" Target="../media/image6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1.png"/><Relationship Id="rId3"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3.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tif"/><Relationship Id="rId3" Type="http://schemas.openxmlformats.org/officeDocument/2006/relationships/image" Target="../media/image82.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 Id="rId3"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5309343" y="755015"/>
            <a:ext cx="3028947" cy="2332744"/>
          </a:xfrm>
        </p:spPr>
        <p:txBody>
          <a:bodyPr/>
          <a:lstStyle/>
          <a:p>
            <a:r>
              <a:rPr lang="en-US" altLang="en-US" sz="1600" b="0" dirty="0">
                <a:solidFill>
                  <a:schemeClr val="tx1"/>
                </a:solidFill>
              </a:rPr>
              <a:t>Personal Genomics </a:t>
            </a:r>
            <a:r>
              <a:rPr lang="en-US" altLang="en-US" sz="1600" b="0" dirty="0" smtClean="0">
                <a:solidFill>
                  <a:schemeClr val="tx1"/>
                </a:solidFill>
              </a:rPr>
              <a:t/>
            </a:r>
            <a:br>
              <a:rPr lang="en-US" altLang="en-US" sz="1600" b="0" dirty="0" smtClean="0">
                <a:solidFill>
                  <a:schemeClr val="tx1"/>
                </a:solidFill>
              </a:rPr>
            </a:br>
            <a:r>
              <a:rPr lang="en-US" altLang="en-US" sz="1600" b="0" dirty="0" smtClean="0">
                <a:solidFill>
                  <a:schemeClr val="tx1"/>
                </a:solidFill>
              </a:rPr>
              <a:t>&amp; </a:t>
            </a:r>
            <a:r>
              <a:rPr lang="en-US" altLang="en-US" sz="1600" b="0" dirty="0">
                <a:solidFill>
                  <a:schemeClr val="tx1"/>
                </a:solidFill>
              </a:rPr>
              <a:t>Data Science</a:t>
            </a:r>
            <a:r>
              <a:rPr lang="en-US" altLang="en-US" sz="1800" b="0" dirty="0">
                <a:solidFill>
                  <a:schemeClr val="tx1"/>
                </a:solidFill>
              </a:rPr>
              <a:t>:</a:t>
            </a:r>
            <a:r>
              <a:rPr lang="en-US" altLang="en-US" sz="2800" dirty="0">
                <a:solidFill>
                  <a:schemeClr val="tx1"/>
                </a:solidFill>
              </a:rPr>
              <a:t> </a:t>
            </a:r>
            <a:r>
              <a:rPr lang="en-US" altLang="en-US" sz="2800" dirty="0" smtClean="0">
                <a:solidFill>
                  <a:schemeClr val="tx1"/>
                </a:solidFill>
              </a:rPr>
              <a:t/>
            </a:r>
            <a:br>
              <a:rPr lang="en-US" altLang="en-US" sz="2800" dirty="0" smtClean="0">
                <a:solidFill>
                  <a:schemeClr val="tx1"/>
                </a:solidFill>
              </a:rPr>
            </a:br>
            <a:r>
              <a:rPr lang="en-US" altLang="en-US" sz="1400" b="0" dirty="0" smtClean="0">
                <a:solidFill>
                  <a:schemeClr val="tx1"/>
                </a:solidFill>
              </a:rPr>
              <a:t/>
            </a:r>
            <a:br>
              <a:rPr lang="en-US" altLang="en-US" sz="1400" b="0" dirty="0" smtClean="0">
                <a:solidFill>
                  <a:schemeClr val="tx1"/>
                </a:solidFill>
              </a:rPr>
            </a:br>
            <a:r>
              <a:rPr lang="en-US" altLang="en-US" sz="2000" dirty="0">
                <a:solidFill>
                  <a:schemeClr val="tx1"/>
                </a:solidFill>
              </a:rPr>
              <a:t>U</a:t>
            </a:r>
            <a:r>
              <a:rPr lang="en-US" altLang="en-US" sz="2000" dirty="0" smtClean="0">
                <a:solidFill>
                  <a:schemeClr val="tx1"/>
                </a:solidFill>
              </a:rPr>
              <a:t>sing </a:t>
            </a:r>
            <a:r>
              <a:rPr lang="en-US" altLang="en-US" sz="2000" dirty="0">
                <a:solidFill>
                  <a:schemeClr val="tx1"/>
                </a:solidFill>
              </a:rPr>
              <a:t>population-scale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functional </a:t>
            </a:r>
            <a:r>
              <a:rPr lang="en-US" altLang="en-US" sz="2000" dirty="0">
                <a:solidFill>
                  <a:schemeClr val="tx1"/>
                </a:solidFill>
              </a:rPr>
              <a:t>genomics </a:t>
            </a:r>
            <a:br>
              <a:rPr lang="en-US" altLang="en-US" sz="2000" dirty="0">
                <a:solidFill>
                  <a:schemeClr val="tx1"/>
                </a:solidFill>
              </a:rPr>
            </a:br>
            <a:r>
              <a:rPr lang="en-US" altLang="en-US" sz="2000" dirty="0">
                <a:solidFill>
                  <a:schemeClr val="tx1"/>
                </a:solidFill>
              </a:rPr>
              <a:t>to understand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neuropsychiatric </a:t>
            </a:r>
            <a:r>
              <a:rPr lang="en-US" altLang="en-US" sz="2000" dirty="0" smtClean="0">
                <a:solidFill>
                  <a:schemeClr val="tx1"/>
                </a:solidFill>
              </a:rPr>
              <a:t>disease </a:t>
            </a:r>
            <a:br>
              <a:rPr lang="en-US" altLang="en-US" sz="2000" dirty="0" smtClean="0">
                <a:solidFill>
                  <a:schemeClr val="tx1"/>
                </a:solidFill>
              </a:rPr>
            </a:br>
            <a:r>
              <a:rPr lang="en-US" altLang="en-US" sz="2000" dirty="0" smtClean="0">
                <a:solidFill>
                  <a:schemeClr val="tx1"/>
                </a:solidFill>
              </a:rPr>
              <a:t>&amp; interpreting </a:t>
            </a:r>
            <a:br>
              <a:rPr lang="en-US" altLang="en-US" sz="2000" dirty="0" smtClean="0">
                <a:solidFill>
                  <a:schemeClr val="tx1"/>
                </a:solidFill>
              </a:rPr>
            </a:br>
            <a:r>
              <a:rPr lang="en-US" altLang="en-US" sz="2000" dirty="0" smtClean="0">
                <a:solidFill>
                  <a:schemeClr val="tx1"/>
                </a:solidFill>
              </a:rPr>
              <a:t>the </a:t>
            </a:r>
            <a:r>
              <a:rPr lang="en-US" altLang="en-US" sz="2000" dirty="0">
                <a:solidFill>
                  <a:schemeClr val="tx1"/>
                </a:solidFill>
              </a:rPr>
              <a:t>data exhaust </a:t>
            </a:r>
            <a:r>
              <a:rPr lang="en-US" altLang="en-US" sz="2000" dirty="0" smtClean="0">
                <a:solidFill>
                  <a:schemeClr val="tx1"/>
                </a:solidFill>
              </a:rPr>
              <a:t/>
            </a:r>
            <a:br>
              <a:rPr lang="en-US" altLang="en-US" sz="2000" dirty="0" smtClean="0">
                <a:solidFill>
                  <a:schemeClr val="tx1"/>
                </a:solidFill>
              </a:rPr>
            </a:br>
            <a:r>
              <a:rPr lang="en-US" altLang="en-US" sz="2000" dirty="0" smtClean="0">
                <a:solidFill>
                  <a:schemeClr val="tx1"/>
                </a:solidFill>
              </a:rPr>
              <a:t>from </a:t>
            </a:r>
            <a:r>
              <a:rPr lang="en-US" altLang="en-US" sz="2000" dirty="0">
                <a:solidFill>
                  <a:schemeClr val="tx1"/>
                </a:solidFill>
              </a:rPr>
              <a:t>this activity</a:t>
            </a:r>
            <a:endParaRPr lang="en-US" altLang="en-US" sz="3200" dirty="0">
              <a:solidFill>
                <a:schemeClr val="accent6"/>
              </a:solidFill>
              <a:ea typeface="ＭＳ Ｐゴシック" charset="-128"/>
            </a:endParaRPr>
          </a:p>
        </p:txBody>
      </p:sp>
      <p:sp>
        <p:nvSpPr>
          <p:cNvPr id="9219" name="Subtitle 4"/>
          <p:cNvSpPr>
            <a:spLocks noGrp="1"/>
          </p:cNvSpPr>
          <p:nvPr>
            <p:ph type="subTitle" idx="1"/>
          </p:nvPr>
        </p:nvSpPr>
        <p:spPr>
          <a:xfrm>
            <a:off x="4789090" y="4122518"/>
            <a:ext cx="4069453" cy="541699"/>
          </a:xfrm>
        </p:spPr>
        <p:txBody>
          <a:bodyPr/>
          <a:lstStyle/>
          <a:p>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a:t>
            </a:r>
            <a:br>
              <a:rPr lang="en-US" altLang="en-US" sz="1400" b="0" dirty="0" smtClean="0">
                <a:solidFill>
                  <a:schemeClr val="tx1">
                    <a:lumMod val="65000"/>
                    <a:lumOff val="35000"/>
                  </a:schemeClr>
                </a:solidFill>
                <a:ea typeface="ＭＳ Ｐゴシック" charset="-128"/>
              </a:rPr>
            </a:br>
            <a:r>
              <a:rPr lang="en-US" altLang="en-US" sz="1400" b="0" dirty="0" smtClean="0">
                <a:solidFill>
                  <a:schemeClr val="tx1">
                    <a:lumMod val="65000"/>
                    <a:lumOff val="35000"/>
                  </a:schemeClr>
                </a:solidFill>
                <a:ea typeface="ＭＳ Ｐゴシック" charset="-128"/>
              </a:rPr>
              <a:t>Yale</a:t>
            </a:r>
            <a:endParaRPr lang="en-US" altLang="en-US" sz="1400" b="0" dirty="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smtClean="0">
              <a:solidFill>
                <a:schemeClr val="tx1">
                  <a:lumMod val="65000"/>
                  <a:lumOff val="35000"/>
                </a:schemeClr>
              </a:solidFill>
              <a:ea typeface="ＭＳ Ｐゴシック" charset="-128"/>
            </a:endParaRPr>
          </a:p>
          <a:p>
            <a:endParaRPr lang="en-US" altLang="en-US" sz="1400" b="0" dirty="0">
              <a:solidFill>
                <a:schemeClr val="tx1">
                  <a:lumMod val="65000"/>
                  <a:lumOff val="35000"/>
                </a:schemeClr>
              </a:solidFill>
              <a:ea typeface="ＭＳ Ｐゴシック" charset="-128"/>
            </a:endParaRPr>
          </a:p>
          <a:p>
            <a:r>
              <a:rPr lang="en-US" altLang="en-US" sz="1400" b="0" dirty="0" smtClean="0">
                <a:solidFill>
                  <a:schemeClr val="tx1">
                    <a:lumMod val="65000"/>
                    <a:lumOff val="35000"/>
                  </a:schemeClr>
                </a:solidFill>
                <a:ea typeface="ＭＳ Ｐゴシック" charset="-128"/>
              </a:rPr>
              <a:t>Slides </a:t>
            </a:r>
            <a:r>
              <a:rPr lang="en-US" altLang="en-US" sz="1400" b="0" dirty="0">
                <a:solidFill>
                  <a:schemeClr val="tx1">
                    <a:lumMod val="65000"/>
                    <a:lumOff val="35000"/>
                  </a:schemeClr>
                </a:solidFill>
                <a:ea typeface="ＭＳ Ｐゴシック" charset="-128"/>
              </a:rPr>
              <a:t>freely downloadable </a:t>
            </a:r>
            <a:r>
              <a:rPr lang="en-US" altLang="en-US" sz="1400" b="0" dirty="0" smtClean="0">
                <a:solidFill>
                  <a:schemeClr val="tx1">
                    <a:lumMod val="65000"/>
                    <a:lumOff val="35000"/>
                  </a:schemeClr>
                </a:solidFill>
                <a:ea typeface="ＭＳ Ｐゴシック" charset="-128"/>
              </a:rPr>
              <a:t>from </a:t>
            </a:r>
            <a:r>
              <a:rPr lang="en-US" altLang="en-US" sz="1600" dirty="0" err="1" smtClean="0">
                <a:ea typeface="ＭＳ Ｐゴシック" charset="-128"/>
              </a:rPr>
              <a:t>Lectures.GersteinLab.org</a:t>
            </a:r>
            <a:r>
              <a:rPr lang="en-US" altLang="en-US" sz="1600" dirty="0" smtClean="0">
                <a:solidFill>
                  <a:schemeClr val="accent1">
                    <a:lumMod val="50000"/>
                  </a:schemeClr>
                </a:solidFill>
                <a:ea typeface="ＭＳ Ｐゴシック" charset="-128"/>
              </a:rPr>
              <a:t>  </a:t>
            </a:r>
            <a:r>
              <a:rPr lang="en-US" altLang="en-US" sz="1400" dirty="0" smtClean="0">
                <a:solidFill>
                  <a:schemeClr val="accent1">
                    <a:lumMod val="50000"/>
                  </a:schemeClr>
                </a:solidFill>
                <a:ea typeface="ＭＳ Ｐゴシック" charset="-128"/>
              </a:rPr>
              <a:t/>
            </a:r>
            <a:br>
              <a:rPr lang="en-US" altLang="en-US" sz="1400" dirty="0" smtClean="0">
                <a:solidFill>
                  <a:schemeClr val="accent1">
                    <a:lumMod val="50000"/>
                  </a:schemeClr>
                </a:solidFill>
                <a:ea typeface="ＭＳ Ｐゴシック" charset="-128"/>
              </a:rPr>
            </a:br>
            <a:r>
              <a:rPr lang="en-US" altLang="en-US" sz="1400" b="0" dirty="0">
                <a:solidFill>
                  <a:schemeClr val="tx1">
                    <a:lumMod val="65000"/>
                    <a:lumOff val="35000"/>
                  </a:schemeClr>
                </a:solidFill>
                <a:ea typeface="ＭＳ Ｐゴシック" charset="-128"/>
              </a:rPr>
              <a:t>&amp; “</a:t>
            </a:r>
            <a:r>
              <a:rPr lang="en-US" altLang="ja-JP" sz="1400" b="0" dirty="0">
                <a:solidFill>
                  <a:schemeClr val="tx1">
                    <a:lumMod val="65000"/>
                    <a:lumOff val="35000"/>
                  </a:schemeClr>
                </a:solidFill>
                <a:ea typeface="ＭＳ Ｐゴシック" charset="-128"/>
              </a:rPr>
              <a:t>tweetable</a:t>
            </a:r>
            <a:r>
              <a:rPr lang="en-US" altLang="en-US" sz="1400" b="0" dirty="0">
                <a:solidFill>
                  <a:schemeClr val="tx1">
                    <a:lumMod val="65000"/>
                    <a:lumOff val="35000"/>
                  </a:schemeClr>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600" dirty="0">
                <a:ea typeface="ＭＳ Ｐゴシック" charset="-128"/>
              </a:rPr>
              <a:t>@</a:t>
            </a:r>
            <a:r>
              <a:rPr lang="en-US" altLang="en-US" sz="1600" dirty="0" err="1">
                <a:ea typeface="ＭＳ Ｐゴシック" charset="-128"/>
              </a:rPr>
              <a:t>markgerstein</a:t>
            </a:r>
            <a:r>
              <a:rPr lang="en-US" altLang="en-US" sz="1400" b="0" dirty="0" smtClean="0">
                <a:solidFill>
                  <a:schemeClr val="tx1">
                    <a:lumMod val="65000"/>
                    <a:lumOff val="35000"/>
                  </a:schemeClr>
                </a:solidFill>
                <a:ea typeface="ＭＳ Ｐゴシック" charset="-128"/>
              </a:rPr>
              <a:t>). </a:t>
            </a:r>
          </a:p>
          <a:p>
            <a:r>
              <a:rPr lang="en-US" altLang="en-US" sz="1400" b="0" dirty="0" smtClean="0">
                <a:solidFill>
                  <a:schemeClr val="tx1">
                    <a:lumMod val="65000"/>
                    <a:lumOff val="35000"/>
                  </a:schemeClr>
                </a:solidFill>
                <a:ea typeface="ＭＳ Ｐゴシック" charset="-128"/>
              </a:rPr>
              <a:t>See </a:t>
            </a:r>
            <a:r>
              <a:rPr lang="en-US" altLang="en-US" sz="1400" b="0" dirty="0">
                <a:solidFill>
                  <a:schemeClr val="tx1">
                    <a:lumMod val="65000"/>
                    <a:lumOff val="35000"/>
                  </a:schemeClr>
                </a:solidFill>
                <a:ea typeface="ＭＳ Ｐゴシック" charset="-128"/>
              </a:rPr>
              <a:t>last slide for more info.</a:t>
            </a:r>
          </a:p>
          <a:p>
            <a:endParaRPr lang="en-US" altLang="en-US" sz="1400" b="0" dirty="0">
              <a:solidFill>
                <a:schemeClr val="tx1">
                  <a:lumMod val="65000"/>
                  <a:lumOff val="35000"/>
                </a:schemeClr>
              </a:solidFill>
              <a:ea typeface="ＭＳ Ｐゴシック"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66" y="581890"/>
            <a:ext cx="3795261" cy="5659599"/>
          </a:xfrm>
          <a:prstGeom prst="rect">
            <a:avLst/>
          </a:prstGeom>
        </p:spPr>
      </p:pic>
    </p:spTree>
    <p:extLst>
      <p:ext uri="{BB962C8B-B14F-4D97-AF65-F5344CB8AC3E}">
        <p14:creationId xmlns:p14="http://schemas.microsoft.com/office/powerpoint/2010/main" val="1390377756"/>
      </p:ext>
    </p:extLst>
  </p:cSld>
  <p:clrMapOvr>
    <a:masterClrMapping/>
  </p:clrMapOvr>
  <p:transition advTm="2325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 xmlns:a16="http://schemas.microsoft.com/office/drawing/2014/main"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 xmlns:a16="http://schemas.microsoft.com/office/drawing/2014/main"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 xmlns:a16="http://schemas.microsoft.com/office/drawing/2014/main"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solidFill>
                    <a:srgbClr val="000000"/>
                  </a:solidFill>
                </a:endParaRPr>
              </a:p>
            </p:txBody>
          </p:sp>
          <p:sp>
            <p:nvSpPr>
              <p:cNvPr id="28" name="Triangle 27">
                <a:extLst>
                  <a:ext uri="{FF2B5EF4-FFF2-40B4-BE49-F238E27FC236}">
                    <a16:creationId xmlns="" xmlns:a16="http://schemas.microsoft.com/office/drawing/2014/main"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29" name="Rectangle 28">
                <a:extLst>
                  <a:ext uri="{FF2B5EF4-FFF2-40B4-BE49-F238E27FC236}">
                    <a16:creationId xmlns="" xmlns:a16="http://schemas.microsoft.com/office/drawing/2014/main"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rgbClr val="FFFFFF"/>
                  </a:solidFill>
                </a:endParaRPr>
              </a:p>
            </p:txBody>
          </p:sp>
          <p:sp>
            <p:nvSpPr>
              <p:cNvPr id="30" name="Triangle 29">
                <a:extLst>
                  <a:ext uri="{FF2B5EF4-FFF2-40B4-BE49-F238E27FC236}">
                    <a16:creationId xmlns="" xmlns:a16="http://schemas.microsoft.com/office/drawing/2014/main"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1" name="Rectangle 30">
                <a:extLst>
                  <a:ext uri="{FF2B5EF4-FFF2-40B4-BE49-F238E27FC236}">
                    <a16:creationId xmlns="" xmlns:a16="http://schemas.microsoft.com/office/drawing/2014/main"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rgbClr val="FFFFFF"/>
                  </a:solidFill>
                </a:endParaRPr>
              </a:p>
            </p:txBody>
          </p:sp>
          <p:cxnSp>
            <p:nvCxnSpPr>
              <p:cNvPr id="32" name="Straight Connector 31">
                <a:extLst>
                  <a:ext uri="{FF2B5EF4-FFF2-40B4-BE49-F238E27FC236}">
                    <a16:creationId xmlns="" xmlns:a16="http://schemas.microsoft.com/office/drawing/2014/main"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 xmlns:a16="http://schemas.microsoft.com/office/drawing/2014/main"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5" name="Oval 34">
                <a:extLst>
                  <a:ext uri="{FF2B5EF4-FFF2-40B4-BE49-F238E27FC236}">
                    <a16:creationId xmlns="" xmlns:a16="http://schemas.microsoft.com/office/drawing/2014/main"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6" name="Oval 35">
                <a:extLst>
                  <a:ext uri="{FF2B5EF4-FFF2-40B4-BE49-F238E27FC236}">
                    <a16:creationId xmlns="" xmlns:a16="http://schemas.microsoft.com/office/drawing/2014/main"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7" name="Oval 36">
                <a:extLst>
                  <a:ext uri="{FF2B5EF4-FFF2-40B4-BE49-F238E27FC236}">
                    <a16:creationId xmlns="" xmlns:a16="http://schemas.microsoft.com/office/drawing/2014/main"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38" name="TextBox 37">
                <a:extLst>
                  <a:ext uri="{FF2B5EF4-FFF2-40B4-BE49-F238E27FC236}">
                    <a16:creationId xmlns="" xmlns:a16="http://schemas.microsoft.com/office/drawing/2014/main"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Genotype</a:t>
                </a:r>
              </a:p>
            </p:txBody>
          </p:sp>
          <p:sp>
            <p:nvSpPr>
              <p:cNvPr id="39" name="Oval 38">
                <a:extLst>
                  <a:ext uri="{FF2B5EF4-FFF2-40B4-BE49-F238E27FC236}">
                    <a16:creationId xmlns="" xmlns:a16="http://schemas.microsoft.com/office/drawing/2014/main"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0" name="Oval 39">
                <a:extLst>
                  <a:ext uri="{FF2B5EF4-FFF2-40B4-BE49-F238E27FC236}">
                    <a16:creationId xmlns="" xmlns:a16="http://schemas.microsoft.com/office/drawing/2014/main"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1" name="Oval 40">
                <a:extLst>
                  <a:ext uri="{FF2B5EF4-FFF2-40B4-BE49-F238E27FC236}">
                    <a16:creationId xmlns="" xmlns:a16="http://schemas.microsoft.com/office/drawing/2014/main"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2" name="Rectangle 41">
                <a:extLst>
                  <a:ext uri="{FF2B5EF4-FFF2-40B4-BE49-F238E27FC236}">
                    <a16:creationId xmlns="" xmlns:a16="http://schemas.microsoft.com/office/drawing/2014/main"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rgbClr val="FFFFFF">
                        <a:lumMod val="65000"/>
                      </a:srgbClr>
                    </a:solidFill>
                  </a:rPr>
                  <a:t>AGE</a:t>
                </a:r>
              </a:p>
            </p:txBody>
          </p:sp>
          <p:sp>
            <p:nvSpPr>
              <p:cNvPr id="43" name="Rectangle 42">
                <a:extLst>
                  <a:ext uri="{FF2B5EF4-FFF2-40B4-BE49-F238E27FC236}">
                    <a16:creationId xmlns="" xmlns:a16="http://schemas.microsoft.com/office/drawing/2014/main"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rgbClr val="FFFFFF">
                        <a:lumMod val="65000"/>
                      </a:srgbClr>
                    </a:solidFill>
                  </a:rPr>
                  <a:t>BPD</a:t>
                </a:r>
              </a:p>
            </p:txBody>
          </p:sp>
          <p:sp>
            <p:nvSpPr>
              <p:cNvPr id="44" name="Oval 43">
                <a:extLst>
                  <a:ext uri="{FF2B5EF4-FFF2-40B4-BE49-F238E27FC236}">
                    <a16:creationId xmlns="" xmlns:a16="http://schemas.microsoft.com/office/drawing/2014/main"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5" name="Oval 44">
                <a:extLst>
                  <a:ext uri="{FF2B5EF4-FFF2-40B4-BE49-F238E27FC236}">
                    <a16:creationId xmlns="" xmlns:a16="http://schemas.microsoft.com/office/drawing/2014/main"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6" name="Oval 45">
                <a:extLst>
                  <a:ext uri="{FF2B5EF4-FFF2-40B4-BE49-F238E27FC236}">
                    <a16:creationId xmlns="" xmlns:a16="http://schemas.microsoft.com/office/drawing/2014/main"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7" name="Oval 46">
                <a:extLst>
                  <a:ext uri="{FF2B5EF4-FFF2-40B4-BE49-F238E27FC236}">
                    <a16:creationId xmlns="" xmlns:a16="http://schemas.microsoft.com/office/drawing/2014/main"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8" name="Oval 47">
                <a:extLst>
                  <a:ext uri="{FF2B5EF4-FFF2-40B4-BE49-F238E27FC236}">
                    <a16:creationId xmlns="" xmlns:a16="http://schemas.microsoft.com/office/drawing/2014/main"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49" name="Oval 48">
                <a:extLst>
                  <a:ext uri="{FF2B5EF4-FFF2-40B4-BE49-F238E27FC236}">
                    <a16:creationId xmlns="" xmlns:a16="http://schemas.microsoft.com/office/drawing/2014/main"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0" name="Oval 49">
                <a:extLst>
                  <a:ext uri="{FF2B5EF4-FFF2-40B4-BE49-F238E27FC236}">
                    <a16:creationId xmlns="" xmlns:a16="http://schemas.microsoft.com/office/drawing/2014/main"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1" name="Oval 50">
                <a:extLst>
                  <a:ext uri="{FF2B5EF4-FFF2-40B4-BE49-F238E27FC236}">
                    <a16:creationId xmlns="" xmlns:a16="http://schemas.microsoft.com/office/drawing/2014/main"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2" name="Oval 51">
                <a:extLst>
                  <a:ext uri="{FF2B5EF4-FFF2-40B4-BE49-F238E27FC236}">
                    <a16:creationId xmlns="" xmlns:a16="http://schemas.microsoft.com/office/drawing/2014/main"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3" name="Rectangle 52">
                <a:extLst>
                  <a:ext uri="{FF2B5EF4-FFF2-40B4-BE49-F238E27FC236}">
                    <a16:creationId xmlns="" xmlns:a16="http://schemas.microsoft.com/office/drawing/2014/main"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rgbClr val="FFFFFF">
                        <a:lumMod val="65000"/>
                      </a:srgbClr>
                    </a:solidFill>
                  </a:rPr>
                  <a:t>SCZ</a:t>
                </a:r>
              </a:p>
            </p:txBody>
          </p:sp>
          <p:sp>
            <p:nvSpPr>
              <p:cNvPr id="54" name="TextBox 53">
                <a:extLst>
                  <a:ext uri="{FF2B5EF4-FFF2-40B4-BE49-F238E27FC236}">
                    <a16:creationId xmlns="" xmlns:a16="http://schemas.microsoft.com/office/drawing/2014/main"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Phenotype</a:t>
                </a:r>
              </a:p>
            </p:txBody>
          </p:sp>
          <p:sp>
            <p:nvSpPr>
              <p:cNvPr id="55" name="Rectangle 54">
                <a:extLst>
                  <a:ext uri="{FF2B5EF4-FFF2-40B4-BE49-F238E27FC236}">
                    <a16:creationId xmlns="" xmlns:a16="http://schemas.microsoft.com/office/drawing/2014/main"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6" name="Oval 55">
                <a:extLst>
                  <a:ext uri="{FF2B5EF4-FFF2-40B4-BE49-F238E27FC236}">
                    <a16:creationId xmlns="" xmlns:a16="http://schemas.microsoft.com/office/drawing/2014/main"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7" name="Oval 56">
                <a:extLst>
                  <a:ext uri="{FF2B5EF4-FFF2-40B4-BE49-F238E27FC236}">
                    <a16:creationId xmlns="" xmlns:a16="http://schemas.microsoft.com/office/drawing/2014/main"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8" name="Oval 57">
                <a:extLst>
                  <a:ext uri="{FF2B5EF4-FFF2-40B4-BE49-F238E27FC236}">
                    <a16:creationId xmlns="" xmlns:a16="http://schemas.microsoft.com/office/drawing/2014/main"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59" name="TextBox 58">
                <a:extLst>
                  <a:ext uri="{FF2B5EF4-FFF2-40B4-BE49-F238E27FC236}">
                    <a16:creationId xmlns="" xmlns:a16="http://schemas.microsoft.com/office/drawing/2014/main"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solidFill>
                      <a:srgbClr val="000000"/>
                    </a:solidFill>
                    <a:latin typeface="Courier" charset="0"/>
                    <a:ea typeface="Courier" charset="0"/>
                    <a:cs typeface="Courier" charset="0"/>
                  </a:rPr>
                  <a:t>Genes</a:t>
                </a:r>
              </a:p>
            </p:txBody>
          </p:sp>
          <p:sp>
            <p:nvSpPr>
              <p:cNvPr id="60" name="Rectangle 59">
                <a:extLst>
                  <a:ext uri="{FF2B5EF4-FFF2-40B4-BE49-F238E27FC236}">
                    <a16:creationId xmlns="" xmlns:a16="http://schemas.microsoft.com/office/drawing/2014/main"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1" name="Oval 60">
                <a:extLst>
                  <a:ext uri="{FF2B5EF4-FFF2-40B4-BE49-F238E27FC236}">
                    <a16:creationId xmlns="" xmlns:a16="http://schemas.microsoft.com/office/drawing/2014/main"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2" name="Oval 61">
                <a:extLst>
                  <a:ext uri="{FF2B5EF4-FFF2-40B4-BE49-F238E27FC236}">
                    <a16:creationId xmlns="" xmlns:a16="http://schemas.microsoft.com/office/drawing/2014/main"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3" name="Oval 62">
                <a:extLst>
                  <a:ext uri="{FF2B5EF4-FFF2-40B4-BE49-F238E27FC236}">
                    <a16:creationId xmlns="" xmlns:a16="http://schemas.microsoft.com/office/drawing/2014/main"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4" name="Oval 63">
                <a:extLst>
                  <a:ext uri="{FF2B5EF4-FFF2-40B4-BE49-F238E27FC236}">
                    <a16:creationId xmlns="" xmlns:a16="http://schemas.microsoft.com/office/drawing/2014/main"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5" name="Oval 64">
                <a:extLst>
                  <a:ext uri="{FF2B5EF4-FFF2-40B4-BE49-F238E27FC236}">
                    <a16:creationId xmlns="" xmlns:a16="http://schemas.microsoft.com/office/drawing/2014/main"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6" name="Oval 65">
                <a:extLst>
                  <a:ext uri="{FF2B5EF4-FFF2-40B4-BE49-F238E27FC236}">
                    <a16:creationId xmlns="" xmlns:a16="http://schemas.microsoft.com/office/drawing/2014/main"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7" name="Rectangle 66">
                <a:extLst>
                  <a:ext uri="{FF2B5EF4-FFF2-40B4-BE49-F238E27FC236}">
                    <a16:creationId xmlns="" xmlns:a16="http://schemas.microsoft.com/office/drawing/2014/main"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8" name="Oval 67">
                <a:extLst>
                  <a:ext uri="{FF2B5EF4-FFF2-40B4-BE49-F238E27FC236}">
                    <a16:creationId xmlns="" xmlns:a16="http://schemas.microsoft.com/office/drawing/2014/main"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69" name="TextBox 68">
                <a:extLst>
                  <a:ext uri="{FF2B5EF4-FFF2-40B4-BE49-F238E27FC236}">
                    <a16:creationId xmlns="" xmlns:a16="http://schemas.microsoft.com/office/drawing/2014/main"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solidFill>
                      <a:srgbClr val="000000"/>
                    </a:solidFill>
                    <a:latin typeface="Courier" charset="0"/>
                    <a:ea typeface="Courier" charset="0"/>
                    <a:cs typeface="Courier" charset="0"/>
                  </a:rPr>
                  <a:t>Modules</a:t>
                </a:r>
              </a:p>
            </p:txBody>
          </p:sp>
          <p:sp>
            <p:nvSpPr>
              <p:cNvPr id="70" name="TextBox 69">
                <a:extLst>
                  <a:ext uri="{FF2B5EF4-FFF2-40B4-BE49-F238E27FC236}">
                    <a16:creationId xmlns="" xmlns:a16="http://schemas.microsoft.com/office/drawing/2014/main"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solidFill>
                      <a:srgbClr val="000000"/>
                    </a:solidFill>
                    <a:latin typeface="Courier" charset="0"/>
                    <a:ea typeface="Courier" charset="0"/>
                    <a:cs typeface="Courier" charset="0"/>
                  </a:rPr>
                  <a:t>pathways, circuits</a:t>
                </a:r>
              </a:p>
            </p:txBody>
          </p:sp>
          <p:sp>
            <p:nvSpPr>
              <p:cNvPr id="71" name="Right Brace 70">
                <a:extLst>
                  <a:ext uri="{FF2B5EF4-FFF2-40B4-BE49-F238E27FC236}">
                    <a16:creationId xmlns="" xmlns:a16="http://schemas.microsoft.com/office/drawing/2014/main"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solidFill>
                    <a:srgbClr val="000000"/>
                  </a:solidFill>
                </a:endParaRPr>
              </a:p>
            </p:txBody>
          </p:sp>
          <p:cxnSp>
            <p:nvCxnSpPr>
              <p:cNvPr id="105" name="Straight Connector 104">
                <a:extLst>
                  <a:ext uri="{FF2B5EF4-FFF2-40B4-BE49-F238E27FC236}">
                    <a16:creationId xmlns="" xmlns:a16="http://schemas.microsoft.com/office/drawing/2014/main"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 xmlns:a16="http://schemas.microsoft.com/office/drawing/2014/main"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 xmlns:a16="http://schemas.microsoft.com/office/drawing/2014/main"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4" name="TextBox 113">
                <a:extLst>
                  <a:ext uri="{FF2B5EF4-FFF2-40B4-BE49-F238E27FC236}">
                    <a16:creationId xmlns="" xmlns:a16="http://schemas.microsoft.com/office/drawing/2014/main"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solidFill>
                      <a:srgbClr val="000000"/>
                    </a:solidFill>
                    <a:latin typeface="Courier" charset="0"/>
                    <a:ea typeface="Courier" charset="0"/>
                    <a:cs typeface="Courier" charset="0"/>
                  </a:rPr>
                  <a:t>Cell types</a:t>
                </a:r>
              </a:p>
            </p:txBody>
          </p:sp>
          <p:sp>
            <p:nvSpPr>
              <p:cNvPr id="115" name="Rectangle 114">
                <a:extLst>
                  <a:ext uri="{FF2B5EF4-FFF2-40B4-BE49-F238E27FC236}">
                    <a16:creationId xmlns="" xmlns:a16="http://schemas.microsoft.com/office/drawing/2014/main" id="{D2E2595A-2C21-E647-B7F3-16ACC93C81E1}"/>
                  </a:ext>
                </a:extLst>
              </p:cNvPr>
              <p:cNvSpPr/>
              <p:nvPr/>
            </p:nvSpPr>
            <p:spPr>
              <a:xfrm>
                <a:off x="6911392" y="1391238"/>
                <a:ext cx="278281" cy="177057"/>
              </a:xfrm>
              <a:prstGeom prst="rect">
                <a:avLst/>
              </a:prstGeom>
            </p:spPr>
            <p:txBody>
              <a:bodyPr wrap="none">
                <a:spAutoFit/>
              </a:bodyPr>
              <a:lstStyle/>
              <a:p>
                <a:r>
                  <a:rPr lang="mr-IN" sz="263">
                    <a:solidFill>
                      <a:srgbClr val="FFFFFF">
                        <a:lumMod val="65000"/>
                      </a:srgbClr>
                    </a:solidFill>
                  </a:rPr>
                  <a:t>…</a:t>
                </a:r>
                <a:endParaRPr lang="en-US" sz="263" dirty="0">
                  <a:solidFill>
                    <a:srgbClr val="FFFFFF">
                      <a:lumMod val="65000"/>
                    </a:srgbClr>
                  </a:solidFill>
                </a:endParaRPr>
              </a:p>
            </p:txBody>
          </p:sp>
          <p:sp>
            <p:nvSpPr>
              <p:cNvPr id="116" name="Rectangle 115">
                <a:extLst>
                  <a:ext uri="{FF2B5EF4-FFF2-40B4-BE49-F238E27FC236}">
                    <a16:creationId xmlns="" xmlns:a16="http://schemas.microsoft.com/office/drawing/2014/main"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7" name="Rectangle 116">
                <a:extLst>
                  <a:ext uri="{FF2B5EF4-FFF2-40B4-BE49-F238E27FC236}">
                    <a16:creationId xmlns="" xmlns:a16="http://schemas.microsoft.com/office/drawing/2014/main"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sp>
            <p:nvSpPr>
              <p:cNvPr id="118" name="Rectangle 117">
                <a:extLst>
                  <a:ext uri="{FF2B5EF4-FFF2-40B4-BE49-F238E27FC236}">
                    <a16:creationId xmlns="" xmlns:a16="http://schemas.microsoft.com/office/drawing/2014/main"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solidFill>
                    <a:srgbClr val="FFFFFF"/>
                  </a:solidFill>
                </a:endParaRPr>
              </a:p>
            </p:txBody>
          </p:sp>
          <p:grpSp>
            <p:nvGrpSpPr>
              <p:cNvPr id="166" name="Group 165">
                <a:extLst>
                  <a:ext uri="{FF2B5EF4-FFF2-40B4-BE49-F238E27FC236}">
                    <a16:creationId xmlns="" xmlns:a16="http://schemas.microsoft.com/office/drawing/2014/main"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 xmlns:a16="http://schemas.microsoft.com/office/drawing/2014/main"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 xmlns:a16="http://schemas.microsoft.com/office/drawing/2014/main"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 xmlns:a16="http://schemas.microsoft.com/office/drawing/2014/main"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 xmlns:a16="http://schemas.microsoft.com/office/drawing/2014/main"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 xmlns:a16="http://schemas.microsoft.com/office/drawing/2014/main"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 xmlns:a16="http://schemas.microsoft.com/office/drawing/2014/main"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 xmlns:a16="http://schemas.microsoft.com/office/drawing/2014/main"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 xmlns:a16="http://schemas.microsoft.com/office/drawing/2014/main"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 xmlns:a16="http://schemas.microsoft.com/office/drawing/2014/main"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 xmlns:a16="http://schemas.microsoft.com/office/drawing/2014/main"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 xmlns:a16="http://schemas.microsoft.com/office/drawing/2014/main"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 xmlns:a16="http://schemas.microsoft.com/office/drawing/2014/main"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 xmlns:a16="http://schemas.microsoft.com/office/drawing/2014/main"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 xmlns:a16="http://schemas.microsoft.com/office/drawing/2014/main"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 xmlns:a16="http://schemas.microsoft.com/office/drawing/2014/main"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 xmlns:a16="http://schemas.microsoft.com/office/drawing/2014/main"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 xmlns:a16="http://schemas.microsoft.com/office/drawing/2014/main"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 xmlns:a16="http://schemas.microsoft.com/office/drawing/2014/main"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solidFill>
                    <a:srgbClr val="000000"/>
                  </a:solidFill>
                  <a:latin typeface="Courier" charset="0"/>
                  <a:ea typeface="Courier" charset="0"/>
                  <a:cs typeface="Courier" charset="0"/>
                </a:rPr>
                <a:t>Regulatory elements</a:t>
              </a:r>
            </a:p>
          </p:txBody>
        </p:sp>
      </p:grpSp>
      <p:sp>
        <p:nvSpPr>
          <p:cNvPr id="7" name="Rectangle 6">
            <a:extLst>
              <a:ext uri="{FF2B5EF4-FFF2-40B4-BE49-F238E27FC236}">
                <a16:creationId xmlns="" xmlns:a16="http://schemas.microsoft.com/office/drawing/2014/main"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rgbClr val="FFFFFF">
                    <a:lumMod val="50000"/>
                  </a:srgbClr>
                </a:solidFill>
                <a:latin typeface="Arial" panose="020B0604020202020204" pitchFamily="34" charset="0"/>
                <a:cs typeface="Arial" panose="020B0604020202020204" pitchFamily="34" charset="0"/>
              </a:rPr>
              <a:t>*https://</a:t>
            </a:r>
            <a:r>
              <a:rPr lang="en-US" sz="1050" b="0" dirty="0" err="1">
                <a:solidFill>
                  <a:srgbClr val="FFFFFF">
                    <a:lumMod val="50000"/>
                  </a:srgbClr>
                </a:solidFill>
                <a:latin typeface="Arial" panose="020B0604020202020204" pitchFamily="34" charset="0"/>
                <a:cs typeface="Arial" panose="020B0604020202020204" pitchFamily="34" charset="0"/>
              </a:rPr>
              <a:t>www.snpedia.com</a:t>
            </a:r>
            <a:r>
              <a:rPr lang="en-US" sz="1050" b="0" dirty="0">
                <a:solidFill>
                  <a:srgbClr val="FFFFFF">
                    <a:lumMod val="50000"/>
                  </a:srgbClr>
                </a:solidFill>
                <a:latin typeface="Arial" panose="020B0604020202020204" pitchFamily="34" charset="0"/>
                <a:cs typeface="Arial" panose="020B0604020202020204" pitchFamily="34" charset="0"/>
              </a:rPr>
              <a:t>/</a:t>
            </a:r>
            <a:r>
              <a:rPr lang="en-US" sz="1050" b="0" dirty="0" err="1">
                <a:solidFill>
                  <a:srgbClr val="FFFFFF">
                    <a:lumMod val="50000"/>
                  </a:srgbClr>
                </a:solidFill>
                <a:latin typeface="Arial" panose="020B0604020202020204" pitchFamily="34" charset="0"/>
                <a:cs typeface="Arial" panose="020B0604020202020204" pitchFamily="34" charset="0"/>
              </a:rPr>
              <a:t>index.php</a:t>
            </a:r>
            <a:r>
              <a:rPr lang="en-US" sz="1050" b="0" dirty="0">
                <a:solidFill>
                  <a:srgbClr val="FFFFFF">
                    <a:lumMod val="50000"/>
                  </a:srgb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 xmlns:a16="http://schemas.microsoft.com/office/drawing/2014/main" id="{82647C28-D6DF-E947-AF45-DACC5B82B3EA}"/>
              </a:ext>
            </a:extLst>
          </p:cNvPr>
          <p:cNvGraphicFramePr>
            <a:graphicFrameLocks noGrp="1"/>
          </p:cNvGraphicFramePr>
          <p:nvPr>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 xmlns:a16="http://schemas.microsoft.com/office/drawing/2014/main" val="269870991"/>
                    </a:ext>
                  </a:extLst>
                </a:gridCol>
                <a:gridCol w="1020508">
                  <a:extLst>
                    <a:ext uri="{9D8B030D-6E8A-4147-A177-3AD203B41FA5}">
                      <a16:colId xmlns="" xmlns:a16="http://schemas.microsoft.com/office/drawing/2014/main" val="3913081957"/>
                    </a:ext>
                  </a:extLst>
                </a:gridCol>
                <a:gridCol w="1965749">
                  <a:extLst>
                    <a:ext uri="{9D8B030D-6E8A-4147-A177-3AD203B41FA5}">
                      <a16:colId xmlns="" xmlns:a16="http://schemas.microsoft.com/office/drawing/2014/main"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 xmlns:a16="http://schemas.microsoft.com/office/drawing/2014/main"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 xmlns:a16="http://schemas.microsoft.com/office/drawing/2014/main"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 xmlns:a16="http://schemas.microsoft.com/office/drawing/2014/main"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 xmlns:a16="http://schemas.microsoft.com/office/drawing/2014/main"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 xmlns:a16="http://schemas.microsoft.com/office/drawing/2014/main"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 xmlns:a16="http://schemas.microsoft.com/office/drawing/2014/main"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 xmlns:a16="http://schemas.microsoft.com/office/drawing/2014/main"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 xmlns:a16="http://schemas.microsoft.com/office/drawing/2014/main"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 xmlns:a16="http://schemas.microsoft.com/office/drawing/2014/main" val="847223116"/>
                  </a:ext>
                </a:extLst>
              </a:tr>
            </a:tbl>
          </a:graphicData>
        </a:graphic>
      </p:graphicFrame>
      <p:cxnSp>
        <p:nvCxnSpPr>
          <p:cNvPr id="6" name="Straight Arrow Connector 5">
            <a:extLst>
              <a:ext uri="{FF2B5EF4-FFF2-40B4-BE49-F238E27FC236}">
                <a16:creationId xmlns="" xmlns:a16="http://schemas.microsoft.com/office/drawing/2014/main"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 xmlns:a16="http://schemas.microsoft.com/office/drawing/2014/main"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solidFill>
                  <a:srgbClr val="000000"/>
                </a:solidFill>
              </a:rPr>
              <a:t>Many psychiatric conditions are highly heritable</a:t>
            </a:r>
          </a:p>
          <a:p>
            <a:pPr lvl="1"/>
            <a:r>
              <a:rPr lang="en-US" sz="1600" b="0" dirty="0">
                <a:solidFill>
                  <a:srgbClr val="000000"/>
                </a:solidFill>
              </a:rPr>
              <a:t>Schizophrenia: up to 80%</a:t>
            </a:r>
          </a:p>
          <a:p>
            <a:pPr marL="412750" indent="-398463"/>
            <a:r>
              <a:rPr lang="en-US" sz="1600" b="0" dirty="0">
                <a:solidFill>
                  <a:srgbClr val="000000"/>
                </a:solidFill>
              </a:rPr>
              <a:t>But we don’t understand basic molecular mechanisms underpinning this association </a:t>
            </a:r>
            <a:br>
              <a:rPr lang="en-US" sz="1600" b="0" dirty="0">
                <a:solidFill>
                  <a:srgbClr val="000000"/>
                </a:solidFill>
              </a:rPr>
            </a:br>
            <a:r>
              <a:rPr lang="en-US" sz="1600" b="0" dirty="0">
                <a:solidFill>
                  <a:srgbClr val="000000"/>
                </a:solidFill>
              </a:rPr>
              <a:t>(in contrast to many other diseases such as cancer &amp; heart disease)</a:t>
            </a:r>
          </a:p>
          <a:p>
            <a:r>
              <a:rPr lang="en-US" sz="1600" b="0" dirty="0">
                <a:solidFill>
                  <a:srgbClr val="000000"/>
                </a:solidFill>
              </a:rPr>
              <a:t>Thus, interested in developing predictive models of psychiatric traits which:</a:t>
            </a:r>
          </a:p>
          <a:p>
            <a:pPr lvl="1"/>
            <a:r>
              <a:rPr lang="en-US" sz="1600" b="0" dirty="0">
                <a:solidFill>
                  <a:srgbClr val="000000"/>
                </a:solidFill>
              </a:rPr>
              <a:t>Use observations at intermediate (molecular levels) levels to inform latent structure</a:t>
            </a:r>
          </a:p>
          <a:p>
            <a:pPr lvl="1"/>
            <a:r>
              <a:rPr lang="en-US" sz="1600" b="0" dirty="0">
                <a:solidFill>
                  <a:srgbClr val="000000"/>
                </a:solidFill>
              </a:rPr>
              <a:t>Use the predictive features of these “molecular endo phenotypes” to begin to suggest actors involved in mechanism</a:t>
            </a:r>
          </a:p>
        </p:txBody>
      </p:sp>
    </p:spTree>
    <p:extLst>
      <p:ext uri="{BB962C8B-B14F-4D97-AF65-F5344CB8AC3E}">
        <p14:creationId xmlns:p14="http://schemas.microsoft.com/office/powerpoint/2010/main" val="13657191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a16="http://schemas.microsoft.com/office/drawing/2014/main" xmlns=""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smtClean="0"/>
              <a:t>Collecting functional </a:t>
            </a:r>
            <a:r>
              <a:rPr lang="en-US" sz="1800" dirty="0"/>
              <a:t>genomic datasets </a:t>
            </a:r>
            <a:r>
              <a:rPr lang="en-US" sz="1800" dirty="0" smtClean="0"/>
              <a:t/>
            </a:r>
            <a:br>
              <a:rPr lang="en-US" sz="1800" dirty="0" smtClean="0"/>
            </a:br>
            <a:r>
              <a:rPr lang="en-US" sz="1800" dirty="0" smtClean="0"/>
              <a:t>for </a:t>
            </a:r>
            <a:r>
              <a:rPr lang="en-US" sz="1800" dirty="0"/>
              <a:t>the </a:t>
            </a:r>
            <a:r>
              <a:rPr lang="en-US" sz="1800" dirty="0" smtClean="0"/>
              <a:t/>
            </a:r>
            <a:br>
              <a:rPr lang="en-US" sz="1800" dirty="0" smtClean="0"/>
            </a:br>
            <a:r>
              <a:rPr lang="en-US" sz="1800" dirty="0" smtClean="0"/>
              <a:t>adult brain </a:t>
            </a:r>
            <a:br>
              <a:rPr lang="en-US" sz="1800" dirty="0" smtClean="0"/>
            </a:br>
            <a:r>
              <a:rPr lang="en-US" sz="1800" dirty="0" smtClean="0"/>
              <a:t/>
            </a:r>
            <a:br>
              <a:rPr lang="en-US" sz="1800" dirty="0" smtClean="0"/>
            </a:br>
            <a:r>
              <a:rPr lang="en-US" sz="1400" dirty="0" smtClean="0"/>
              <a:t>from </a:t>
            </a:r>
            <a:r>
              <a:rPr lang="en-US" sz="1400" dirty="0" err="1" smtClean="0"/>
              <a:t>PsychENCODE</a:t>
            </a:r>
            <a:r>
              <a:rPr lang="en-US" sz="1400" dirty="0" smtClean="0"/>
              <a:t>, </a:t>
            </a:r>
            <a:br>
              <a:rPr lang="en-US" sz="1400" dirty="0" smtClean="0"/>
            </a:br>
            <a:r>
              <a:rPr lang="en-US" sz="1400" dirty="0" smtClean="0"/>
              <a:t>other large </a:t>
            </a:r>
            <a:r>
              <a:rPr lang="en-US" sz="1400" dirty="0"/>
              <a:t>consortia </a:t>
            </a:r>
            <a:r>
              <a:rPr lang="en-US" sz="1400" dirty="0" smtClean="0"/>
              <a:t>&amp; single </a:t>
            </a:r>
            <a:r>
              <a:rPr lang="en-US" sz="1400" dirty="0"/>
              <a:t>cell studies</a:t>
            </a:r>
            <a:endParaRPr lang="en-US" sz="1800" dirty="0"/>
          </a:p>
        </p:txBody>
      </p:sp>
      <p:sp>
        <p:nvSpPr>
          <p:cNvPr id="3" name="TextBox 2"/>
          <p:cNvSpPr txBox="1"/>
          <p:nvPr/>
        </p:nvSpPr>
        <p:spPr>
          <a:xfrm>
            <a:off x="7463524" y="381592"/>
            <a:ext cx="1649811" cy="830997"/>
          </a:xfrm>
          <a:prstGeom prst="rect">
            <a:avLst/>
          </a:prstGeom>
          <a:noFill/>
        </p:spPr>
        <p:txBody>
          <a:bodyPr wrap="none" rtlCol="0">
            <a:spAutoFit/>
          </a:bodyPr>
          <a:lstStyle/>
          <a:p>
            <a:r>
              <a:rPr lang="en-US" dirty="0" smtClean="0"/>
              <a:t>1866</a:t>
            </a:r>
          </a:p>
          <a:p>
            <a:r>
              <a:rPr lang="en-US" dirty="0" smtClean="0"/>
              <a:t>Individuals</a:t>
            </a:r>
          </a:p>
          <a:p>
            <a:r>
              <a:rPr lang="en-US" dirty="0" smtClean="0"/>
              <a:t>~3.7K bulk RNA-</a:t>
            </a:r>
            <a:r>
              <a:rPr lang="en-US" dirty="0" err="1" smtClean="0"/>
              <a:t>seq</a:t>
            </a:r>
            <a:endParaRPr lang="en-US" dirty="0" smtClean="0"/>
          </a:p>
          <a:p>
            <a:r>
              <a:rPr lang="en-US" dirty="0" smtClean="0"/>
              <a:t>~32K single-cells  </a:t>
            </a:r>
            <a:endParaRPr lang="en-US" dirty="0"/>
          </a:p>
        </p:txBody>
      </p:sp>
    </p:spTree>
    <p:extLst>
      <p:ext uri="{BB962C8B-B14F-4D97-AF65-F5344CB8AC3E}">
        <p14:creationId xmlns:p14="http://schemas.microsoft.com/office/powerpoint/2010/main" val="8894367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CC9905F-E7DF-1942-8638-AF4560363832}"/>
              </a:ext>
            </a:extLst>
          </p:cNvPr>
          <p:cNvPicPr>
            <a:picLocks noChangeAspect="1"/>
          </p:cNvPicPr>
          <p:nvPr/>
        </p:nvPicPr>
        <p:blipFill>
          <a:blip r:embed="rId2"/>
          <a:stretch>
            <a:fillRect/>
          </a:stretch>
        </p:blipFill>
        <p:spPr>
          <a:xfrm>
            <a:off x="0" y="1684832"/>
            <a:ext cx="8787161" cy="4711503"/>
          </a:xfrm>
          <a:prstGeom prst="rect">
            <a:avLst/>
          </a:prstGeom>
        </p:spPr>
      </p:pic>
      <p:sp>
        <p:nvSpPr>
          <p:cNvPr id="19" name="TextBox 18">
            <a:extLst>
              <a:ext uri="{FF2B5EF4-FFF2-40B4-BE49-F238E27FC236}">
                <a16:creationId xmlns:a16="http://schemas.microsoft.com/office/drawing/2014/main" xmlns="" id="{84E91F02-3C67-FB4C-844B-424B29CA9D2F}"/>
              </a:ext>
            </a:extLst>
          </p:cNvPr>
          <p:cNvSpPr txBox="1"/>
          <p:nvPr/>
        </p:nvSpPr>
        <p:spPr>
          <a:xfrm>
            <a:off x="1925102" y="6119336"/>
            <a:ext cx="1757212" cy="276999"/>
          </a:xfrm>
          <a:prstGeom prst="rect">
            <a:avLst/>
          </a:prstGeom>
          <a:noFill/>
        </p:spPr>
        <p:txBody>
          <a:bodyPr wrap="none" rtlCol="0">
            <a:spAutoFit/>
          </a:bodyPr>
          <a:lstStyle/>
          <a:p>
            <a:r>
              <a:rPr lang="en-US" dirty="0"/>
              <a:t>Lake et al., 2018 data</a:t>
            </a:r>
          </a:p>
        </p:txBody>
      </p:sp>
      <p:sp>
        <p:nvSpPr>
          <p:cNvPr id="21" name="TextBox 20">
            <a:extLst>
              <a:ext uri="{FF2B5EF4-FFF2-40B4-BE49-F238E27FC236}">
                <a16:creationId xmlns:a16="http://schemas.microsoft.com/office/drawing/2014/main" xmlns="" id="{01BE1B2F-6C52-EF4C-80F6-86598D50E23E}"/>
              </a:ext>
            </a:extLst>
          </p:cNvPr>
          <p:cNvSpPr txBox="1"/>
          <p:nvPr/>
        </p:nvSpPr>
        <p:spPr>
          <a:xfrm>
            <a:off x="4611583" y="6165502"/>
            <a:ext cx="3586944" cy="461665"/>
          </a:xfrm>
          <a:prstGeom prst="rect">
            <a:avLst/>
          </a:prstGeom>
          <a:noFill/>
        </p:spPr>
        <p:txBody>
          <a:bodyPr wrap="none" rtlCol="0">
            <a:spAutoFit/>
          </a:bodyPr>
          <a:lstStyle/>
          <a:p>
            <a:r>
              <a:rPr lang="en-US" b="0" dirty="0"/>
              <a:t>PEC adult data </a:t>
            </a:r>
            <a:br>
              <a:rPr lang="en-US" b="0" dirty="0"/>
            </a:br>
            <a:r>
              <a:rPr lang="en-US" b="0" dirty="0"/>
              <a:t>[Li et al. (‘18), Science. Wang et al. (‘18). Science]</a:t>
            </a:r>
          </a:p>
        </p:txBody>
      </p:sp>
      <p:sp>
        <p:nvSpPr>
          <p:cNvPr id="2" name="Title 1">
            <a:extLst>
              <a:ext uri="{FF2B5EF4-FFF2-40B4-BE49-F238E27FC236}">
                <a16:creationId xmlns:a16="http://schemas.microsoft.com/office/drawing/2014/main" xmlns="" id="{56C0F59E-0A69-7E48-8F88-13725E5699DE}"/>
              </a:ext>
            </a:extLst>
          </p:cNvPr>
          <p:cNvSpPr>
            <a:spLocks noGrp="1"/>
          </p:cNvSpPr>
          <p:nvPr>
            <p:ph type="title"/>
          </p:nvPr>
        </p:nvSpPr>
        <p:spPr>
          <a:xfrm>
            <a:off x="602965" y="251569"/>
            <a:ext cx="4401486" cy="1176918"/>
          </a:xfrm>
        </p:spPr>
        <p:txBody>
          <a:bodyPr/>
          <a:lstStyle/>
          <a:p>
            <a:r>
              <a:rPr lang="en-US" dirty="0"/>
              <a:t>Merging &amp; Clustering Single Cell Data Sets</a:t>
            </a:r>
          </a:p>
        </p:txBody>
      </p:sp>
      <p:sp>
        <p:nvSpPr>
          <p:cNvPr id="7" name="TextBox 6">
            <a:extLst>
              <a:ext uri="{FF2B5EF4-FFF2-40B4-BE49-F238E27FC236}">
                <a16:creationId xmlns:a16="http://schemas.microsoft.com/office/drawing/2014/main" xmlns="" id="{DE1540C9-6A84-0643-9DF5-C0B0EB2552F0}"/>
              </a:ext>
            </a:extLst>
          </p:cNvPr>
          <p:cNvSpPr txBox="1"/>
          <p:nvPr/>
        </p:nvSpPr>
        <p:spPr>
          <a:xfrm>
            <a:off x="6149458" y="43756"/>
            <a:ext cx="2994542" cy="1631216"/>
          </a:xfrm>
          <a:prstGeom prst="rect">
            <a:avLst/>
          </a:prstGeom>
          <a:noFill/>
        </p:spPr>
        <p:txBody>
          <a:bodyPr wrap="square" rtlCol="0">
            <a:spAutoFit/>
          </a:bodyPr>
          <a:lstStyle/>
          <a:p>
            <a:r>
              <a:rPr lang="en-US" sz="1400" b="0" dirty="0">
                <a:latin typeface="Arial" panose="020B0604020202020204" pitchFamily="34" charset="0"/>
                <a:cs typeface="Arial" panose="020B0604020202020204" pitchFamily="34" charset="0"/>
              </a:rPr>
              <a:t>Single cell signatures, from:</a:t>
            </a:r>
            <a:br>
              <a:rPr lang="en-US" sz="1400" b="0" dirty="0">
                <a:latin typeface="Arial" panose="020B0604020202020204" pitchFamily="34" charset="0"/>
                <a:cs typeface="Arial" panose="020B0604020202020204" pitchFamily="34" charset="0"/>
              </a:rPr>
            </a:b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~14K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(Lake et al.,‘16 &amp; ‘18)</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~400 cells </a:t>
            </a:r>
            <a:br>
              <a:rPr lang="en-US" sz="1400" b="0" dirty="0">
                <a:latin typeface="Arial" panose="020B0604020202020204" pitchFamily="34" charset="0"/>
                <a:cs typeface="Arial" panose="020B0604020202020204" pitchFamily="34" charset="0"/>
              </a:rPr>
            </a:br>
            <a:r>
              <a:rPr lang="en-US" sz="1100" b="0" dirty="0">
                <a:latin typeface="Arial" panose="020B0604020202020204" pitchFamily="34" charset="0"/>
                <a:cs typeface="Arial" panose="020B0604020202020204" pitchFamily="34" charset="0"/>
              </a:rPr>
              <a:t>(</a:t>
            </a:r>
            <a:r>
              <a:rPr lang="en-US" sz="1100" b="0" dirty="0" err="1">
                <a:latin typeface="Arial" panose="020B0604020202020204" pitchFamily="34" charset="0"/>
                <a:cs typeface="Arial" panose="020B0604020202020204" pitchFamily="34" charset="0"/>
              </a:rPr>
              <a:t>Darmanis</a:t>
            </a:r>
            <a:r>
              <a:rPr lang="en-US" sz="1100" b="0" dirty="0">
                <a:latin typeface="Arial" panose="020B0604020202020204" pitchFamily="34" charset="0"/>
                <a:cs typeface="Arial" panose="020B0604020202020204" pitchFamily="34" charset="0"/>
              </a:rPr>
              <a:t>  et al., PNAS, ‘15)</a:t>
            </a:r>
            <a:endParaRPr lang="en-US" sz="1400" b="0"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400" b="0" dirty="0">
                <a:latin typeface="Arial" panose="020B0604020202020204" pitchFamily="34" charset="0"/>
                <a:cs typeface="Arial" panose="020B0604020202020204" pitchFamily="34" charset="0"/>
              </a:rPr>
              <a:t>~18K cells (</a:t>
            </a:r>
            <a:r>
              <a:rPr lang="en-US" sz="1400" b="0" dirty="0" err="1">
                <a:latin typeface="Arial" panose="020B0604020202020204" pitchFamily="34" charset="0"/>
                <a:cs typeface="Arial" panose="020B0604020202020204" pitchFamily="34" charset="0"/>
              </a:rPr>
              <a:t>PsychENCODE</a:t>
            </a:r>
            <a:r>
              <a:rPr lang="en-US" sz="1400" b="0" dirty="0">
                <a:latin typeface="Arial" panose="020B0604020202020204" pitchFamily="34" charset="0"/>
                <a:cs typeface="Arial" panose="020B0604020202020204" pitchFamily="34" charset="0"/>
              </a:rPr>
              <a:t>)</a:t>
            </a:r>
          </a:p>
          <a:p>
            <a:pPr marL="128588" indent="-128588">
              <a:buFont typeface="Arial" panose="020B0604020202020204" pitchFamily="34" charset="0"/>
              <a:buChar char="•"/>
            </a:pPr>
            <a:endParaRPr lang="en-US" sz="800" b="0" dirty="0"/>
          </a:p>
        </p:txBody>
      </p:sp>
      <p:sp>
        <p:nvSpPr>
          <p:cNvPr id="8" name="Rectangle 7">
            <a:extLst>
              <a:ext uri="{FF2B5EF4-FFF2-40B4-BE49-F238E27FC236}">
                <a16:creationId xmlns:a16="http://schemas.microsoft.com/office/drawing/2014/main" xmlns="" id="{FD23B620-0207-7446-9E30-36EADE8A435D}"/>
              </a:ext>
            </a:extLst>
          </p:cNvPr>
          <p:cNvSpPr/>
          <p:nvPr/>
        </p:nvSpPr>
        <p:spPr>
          <a:xfrm>
            <a:off x="6149458" y="43756"/>
            <a:ext cx="2994542" cy="164107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68103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3065639" y="1862761"/>
            <a:ext cx="123783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a:t>
            </a:r>
            <a:r>
              <a:rPr lang="zh-CN" altLang="en-US" sz="1033" b="1" dirty="0">
                <a:latin typeface="Helvetica" charset="0"/>
                <a:ea typeface="Helvetica" charset="0"/>
                <a:cs typeface="Helvetica" charset="0"/>
              </a:rPr>
              <a:t>∼</a:t>
            </a:r>
            <a:r>
              <a:rPr lang="en-US" altLang="zh-CN" sz="1033" b="1" dirty="0">
                <a:latin typeface="Helvetica" charset="0"/>
                <a:ea typeface="Helvetica" charset="0"/>
                <a:cs typeface="Helvetica" charset="0"/>
              </a:rPr>
              <a:t>20K)</a:t>
            </a:r>
            <a:endParaRPr lang="en-US" sz="1033" b="1" dirty="0">
              <a:latin typeface="Helvetica" charset="0"/>
              <a:ea typeface="Helvetica" charset="0"/>
              <a:cs typeface="Helvetica" charset="0"/>
            </a:endParaRPr>
          </a:p>
        </p:txBody>
      </p:sp>
      <p:sp>
        <p:nvSpPr>
          <p:cNvPr id="6" name="TextBox 5"/>
          <p:cNvSpPr txBox="1"/>
          <p:nvPr/>
        </p:nvSpPr>
        <p:spPr>
          <a:xfrm>
            <a:off x="3742847" y="1076517"/>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7" name="TextBox 6"/>
          <p:cNvSpPr txBox="1"/>
          <p:nvPr/>
        </p:nvSpPr>
        <p:spPr>
          <a:xfrm>
            <a:off x="3794132" y="1628040"/>
            <a:ext cx="1046546" cy="648639"/>
          </a:xfrm>
          <a:prstGeom prst="rect">
            <a:avLst/>
          </a:prstGeom>
          <a:noFill/>
        </p:spPr>
        <p:txBody>
          <a:bodyPr wrap="square" rtlCol="0">
            <a:spAutoFit/>
          </a:bodyPr>
          <a:lstStyle/>
          <a:p>
            <a:pPr algn="ctr"/>
            <a:r>
              <a:rPr lang="en-US" altLang="zh-CN" sz="1205" b="1" dirty="0">
                <a:latin typeface="Helvetica" charset="0"/>
                <a:ea typeface="Helvetica" charset="0"/>
                <a:cs typeface="Helvetica" charset="0"/>
              </a:rPr>
              <a:t>Bulk</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expression</a:t>
            </a:r>
            <a:r>
              <a:rPr lang="zh-CN" altLang="en-US" sz="1205" b="1" dirty="0">
                <a:latin typeface="Helvetica" charset="0"/>
                <a:ea typeface="Helvetica" charset="0"/>
                <a:cs typeface="Helvetica" charset="0"/>
              </a:rPr>
              <a:t> </a:t>
            </a:r>
            <a:endParaRPr lang="en-US" altLang="zh-CN" sz="1205" b="1" dirty="0">
              <a:latin typeface="Helvetica" charset="0"/>
              <a:ea typeface="Helvetica" charset="0"/>
              <a:cs typeface="Helvetica" charset="0"/>
            </a:endParaRPr>
          </a:p>
          <a:p>
            <a:pPr algn="ctr"/>
            <a:r>
              <a:rPr lang="en-US" altLang="zh-CN" sz="1205" b="1" dirty="0">
                <a:latin typeface="Helvetica" charset="0"/>
                <a:ea typeface="Helvetica" charset="0"/>
                <a:cs typeface="Helvetica" charset="0"/>
              </a:rPr>
              <a:t>(B)</a:t>
            </a:r>
            <a:endParaRPr lang="en-US" sz="1205" b="1" dirty="0">
              <a:latin typeface="Helvetica" charset="0"/>
              <a:ea typeface="Helvetica" charset="0"/>
              <a:cs typeface="Helvetica" charset="0"/>
            </a:endParaRPr>
          </a:p>
        </p:txBody>
      </p:sp>
      <p:sp>
        <p:nvSpPr>
          <p:cNvPr id="8" name="TextBox 7"/>
          <p:cNvSpPr txBox="1"/>
          <p:nvPr/>
        </p:nvSpPr>
        <p:spPr>
          <a:xfrm>
            <a:off x="7557477" y="1239078"/>
            <a:ext cx="120577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1866</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individuals</a:t>
            </a:r>
            <a:endParaRPr lang="en-US" sz="1033" b="1" dirty="0">
              <a:latin typeface="Helvetica" charset="0"/>
              <a:ea typeface="Helvetica" charset="0"/>
              <a:cs typeface="Helvetica" charset="0"/>
            </a:endParaRPr>
          </a:p>
        </p:txBody>
      </p:sp>
      <p:sp>
        <p:nvSpPr>
          <p:cNvPr id="9" name="TextBox 8"/>
          <p:cNvSpPr txBox="1"/>
          <p:nvPr/>
        </p:nvSpPr>
        <p:spPr>
          <a:xfrm>
            <a:off x="5272313" y="1869177"/>
            <a:ext cx="109004" cy="238527"/>
          </a:xfrm>
          <a:prstGeom prst="rect">
            <a:avLst/>
          </a:prstGeom>
          <a:noFill/>
        </p:spPr>
        <p:txBody>
          <a:bodyPr wrap="none" lIns="0" tIns="0" rIns="0" bIns="0" rtlCol="0">
            <a:spAutoFit/>
          </a:bodyPr>
          <a:lstStyle/>
          <a:p>
            <a:r>
              <a:rPr lang="zh-CN" altLang="en-US"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4" name="TextBox 13"/>
          <p:cNvSpPr txBox="1"/>
          <p:nvPr/>
        </p:nvSpPr>
        <p:spPr>
          <a:xfrm>
            <a:off x="7599066" y="2270879"/>
            <a:ext cx="1276311"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fractions</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(W)</a:t>
            </a:r>
            <a:endParaRPr lang="en-US" sz="1033" b="1" dirty="0">
              <a:latin typeface="Helvetica" charset="0"/>
              <a:ea typeface="Helvetica" charset="0"/>
              <a:cs typeface="Helvetica" charset="0"/>
            </a:endParaRPr>
          </a:p>
        </p:txBody>
      </p:sp>
      <p:sp>
        <p:nvSpPr>
          <p:cNvPr id="15" name="TextBox 14"/>
          <p:cNvSpPr txBox="1"/>
          <p:nvPr/>
        </p:nvSpPr>
        <p:spPr>
          <a:xfrm>
            <a:off x="5051037" y="780140"/>
            <a:ext cx="2763898" cy="410241"/>
          </a:xfrm>
          <a:prstGeom prst="rect">
            <a:avLst/>
          </a:prstGeom>
          <a:noFill/>
          <a:ln>
            <a:noFill/>
          </a:ln>
        </p:spPr>
        <p:txBody>
          <a:bodyPr wrap="none" rtlCol="0">
            <a:spAutoFit/>
          </a:bodyPr>
          <a:lstStyle/>
          <a:p>
            <a:pPr algn="ctr"/>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p>
          <a:p>
            <a:r>
              <a:rPr lang="en-US" altLang="zh-CN" sz="1033" b="1" dirty="0">
                <a:latin typeface="Helvetica" charset="0"/>
                <a:ea typeface="Helvetica" charset="0"/>
                <a:cs typeface="Helvetica" charset="0"/>
              </a:rPr>
              <a:t>(</a:t>
            </a:r>
            <a:r>
              <a:rPr lang="en-US" altLang="zh-CN" sz="1033" b="1" dirty="0">
                <a:solidFill>
                  <a:srgbClr val="E75480"/>
                </a:solidFill>
                <a:latin typeface="Helvetica" charset="0"/>
                <a:ea typeface="Helvetica" charset="0"/>
                <a:cs typeface="Helvetica" charset="0"/>
              </a:rPr>
              <a:t>Neuronal</a:t>
            </a:r>
            <a:r>
              <a:rPr lang="en-US" altLang="zh-CN" sz="1033" b="1" dirty="0">
                <a:latin typeface="Helvetica" charset="0"/>
                <a:ea typeface="Helvetica" charset="0"/>
                <a:cs typeface="Helvetica" charset="0"/>
              </a:rPr>
              <a:t>, </a:t>
            </a:r>
            <a:r>
              <a:rPr lang="en-US" altLang="zh-CN" sz="1033" b="1" dirty="0" err="1">
                <a:solidFill>
                  <a:schemeClr val="tx2">
                    <a:lumMod val="60000"/>
                    <a:lumOff val="40000"/>
                  </a:schemeClr>
                </a:solidFill>
                <a:latin typeface="Helvetica" charset="0"/>
                <a:ea typeface="Helvetica" charset="0"/>
                <a:cs typeface="Helvetica" charset="0"/>
              </a:rPr>
              <a:t>NonNeuronal</a:t>
            </a:r>
            <a:r>
              <a:rPr lang="en-US" altLang="zh-CN" sz="1033" b="1" dirty="0">
                <a:latin typeface="Helvetica" charset="0"/>
                <a:ea typeface="Helvetica" charset="0"/>
                <a:cs typeface="Helvetica" charset="0"/>
              </a:rPr>
              <a:t>, </a:t>
            </a:r>
            <a:r>
              <a:rPr lang="en-US" altLang="zh-CN" sz="1033" b="1" dirty="0">
                <a:solidFill>
                  <a:srgbClr val="00B050"/>
                </a:solidFill>
                <a:latin typeface="Helvetica" charset="0"/>
                <a:ea typeface="Helvetica" charset="0"/>
                <a:cs typeface="Helvetica" charset="0"/>
              </a:rPr>
              <a:t>Developmental</a:t>
            </a:r>
            <a:r>
              <a:rPr lang="en-US" altLang="zh-CN" sz="1033" b="1" dirty="0">
                <a:latin typeface="Helvetica" charset="0"/>
                <a:ea typeface="Helvetica" charset="0"/>
                <a:cs typeface="Helvetica" charset="0"/>
              </a:rPr>
              <a:t>)</a:t>
            </a:r>
            <a:endParaRPr lang="en-US" sz="1033" b="1" dirty="0">
              <a:latin typeface="Helvetica" charset="0"/>
              <a:ea typeface="Helvetica" charset="0"/>
              <a:cs typeface="Helvetica" charset="0"/>
            </a:endParaRPr>
          </a:p>
        </p:txBody>
      </p:sp>
      <p:sp>
        <p:nvSpPr>
          <p:cNvPr id="17" name="TextBox 16"/>
          <p:cNvSpPr txBox="1"/>
          <p:nvPr/>
        </p:nvSpPr>
        <p:spPr>
          <a:xfrm>
            <a:off x="7218446" y="1861013"/>
            <a:ext cx="137255" cy="238527"/>
          </a:xfrm>
          <a:prstGeom prst="rect">
            <a:avLst/>
          </a:prstGeom>
          <a:noFill/>
        </p:spPr>
        <p:txBody>
          <a:bodyPr wrap="square" lIns="0" tIns="0" rIns="0" bIns="0" rtlCol="0">
            <a:spAutoFit/>
          </a:bodyPr>
          <a:lstStyle/>
          <a:p>
            <a:r>
              <a:rPr lang="en-US" altLang="zh-CN" sz="1550" dirty="0">
                <a:latin typeface="Helvetica" charset="0"/>
                <a:ea typeface="Helvetica" charset="0"/>
                <a:cs typeface="Helvetica" charset="0"/>
              </a:rPr>
              <a:t>×</a:t>
            </a:r>
            <a:endParaRPr lang="en-US" sz="1550" dirty="0">
              <a:latin typeface="Helvetica" charset="0"/>
              <a:ea typeface="Helvetica" charset="0"/>
              <a:cs typeface="Helvetica" charset="0"/>
            </a:endParaRPr>
          </a:p>
        </p:txBody>
      </p:sp>
      <p:sp>
        <p:nvSpPr>
          <p:cNvPr id="18" name="TextBox 17"/>
          <p:cNvSpPr txBox="1"/>
          <p:nvPr/>
        </p:nvSpPr>
        <p:spPr>
          <a:xfrm>
            <a:off x="5734806" y="2644603"/>
            <a:ext cx="17956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Single</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expression</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(C)</a:t>
            </a:r>
            <a:endParaRPr lang="en-US" sz="1033" b="1" dirty="0">
              <a:latin typeface="Helvetica" charset="0"/>
              <a:ea typeface="Helvetica" charset="0"/>
              <a:cs typeface="Helvetica" charset="0"/>
            </a:endParaRPr>
          </a:p>
        </p:txBody>
      </p:sp>
      <p:sp>
        <p:nvSpPr>
          <p:cNvPr id="25" name="TextBox 24"/>
          <p:cNvSpPr txBox="1"/>
          <p:nvPr/>
        </p:nvSpPr>
        <p:spPr>
          <a:xfrm rot="16200000">
            <a:off x="5554353" y="1816803"/>
            <a:ext cx="772969"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All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genes</a:t>
            </a:r>
            <a:endParaRPr lang="en-US" sz="1033" b="1" dirty="0">
              <a:latin typeface="Helvetica" charset="0"/>
              <a:ea typeface="Helvetica" charset="0"/>
              <a:cs typeface="Helvetica" charset="0"/>
            </a:endParaRPr>
          </a:p>
        </p:txBody>
      </p:sp>
      <p:sp>
        <p:nvSpPr>
          <p:cNvPr id="26" name="TextBox 25"/>
          <p:cNvSpPr txBox="1"/>
          <p:nvPr/>
        </p:nvSpPr>
        <p:spPr>
          <a:xfrm rot="16200000">
            <a:off x="6643176" y="1772660"/>
            <a:ext cx="1808109" cy="251287"/>
          </a:xfrm>
          <a:prstGeom prst="rect">
            <a:avLst/>
          </a:prstGeom>
          <a:noFill/>
        </p:spPr>
        <p:txBody>
          <a:bodyPr wrap="square" rtlCol="0">
            <a:spAutoFit/>
          </a:bodyPr>
          <a:lstStyle/>
          <a:p>
            <a:r>
              <a:rPr lang="en-US" altLang="zh-CN" sz="1033" b="1" dirty="0">
                <a:latin typeface="Helvetica" charset="0"/>
                <a:ea typeface="Helvetica" charset="0"/>
                <a:cs typeface="Helvetica" charset="0"/>
              </a:rPr>
              <a:t>24</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selected cell</a:t>
            </a:r>
            <a:r>
              <a:rPr lang="zh-CN" altLang="en-US" sz="1033" b="1" dirty="0">
                <a:latin typeface="Helvetica" charset="0"/>
                <a:ea typeface="Helvetica" charset="0"/>
                <a:cs typeface="Helvetica" charset="0"/>
              </a:rPr>
              <a:t> </a:t>
            </a:r>
            <a:r>
              <a:rPr lang="en-US" altLang="zh-CN" sz="1033" b="1" dirty="0">
                <a:latin typeface="Helvetica" charset="0"/>
                <a:ea typeface="Helvetica" charset="0"/>
                <a:cs typeface="Helvetica" charset="0"/>
              </a:rPr>
              <a:t>types</a:t>
            </a:r>
            <a:endParaRPr lang="en-US" sz="1033" b="1" dirty="0">
              <a:latin typeface="Helvetica" charset="0"/>
              <a:ea typeface="Helvetica" charset="0"/>
              <a:cs typeface="Helvetica" charset="0"/>
            </a:endParaRPr>
          </a:p>
        </p:txBody>
      </p:sp>
      <p:sp>
        <p:nvSpPr>
          <p:cNvPr id="40" name="Rectangle 39"/>
          <p:cNvSpPr/>
          <p:nvPr/>
        </p:nvSpPr>
        <p:spPr>
          <a:xfrm rot="5400000">
            <a:off x="7965190" y="1149015"/>
            <a:ext cx="413132" cy="1026973"/>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1" name="Rectangle 40"/>
          <p:cNvSpPr/>
          <p:nvPr/>
        </p:nvSpPr>
        <p:spPr>
          <a:xfrm rot="5400000">
            <a:off x="8055835" y="1508704"/>
            <a:ext cx="228533" cy="1023662"/>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2" name="Rectangle 41"/>
          <p:cNvSpPr/>
          <p:nvPr/>
        </p:nvSpPr>
        <p:spPr>
          <a:xfrm rot="5400000">
            <a:off x="8128462" y="1696535"/>
            <a:ext cx="86588" cy="1026974"/>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4" name="Rectangle 43"/>
          <p:cNvSpPr/>
          <p:nvPr/>
        </p:nvSpPr>
        <p:spPr>
          <a:xfrm>
            <a:off x="6034681" y="1245960"/>
            <a:ext cx="570697" cy="1377545"/>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7" name="Rectangle 46"/>
          <p:cNvSpPr/>
          <p:nvPr/>
        </p:nvSpPr>
        <p:spPr>
          <a:xfrm>
            <a:off x="6642521" y="1245960"/>
            <a:ext cx="236150" cy="1377545"/>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9" name="Rectangle 48"/>
          <p:cNvSpPr/>
          <p:nvPr/>
        </p:nvSpPr>
        <p:spPr>
          <a:xfrm>
            <a:off x="6912152" y="1253241"/>
            <a:ext cx="118076" cy="1377545"/>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3" name="Rectangle 2"/>
          <p:cNvSpPr/>
          <p:nvPr/>
        </p:nvSpPr>
        <p:spPr>
          <a:xfrm rot="16200000">
            <a:off x="3619287" y="1481200"/>
            <a:ext cx="1377545" cy="9874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5">
              <a:latin typeface="Helvetica" charset="0"/>
              <a:ea typeface="Helvetica" charset="0"/>
              <a:cs typeface="Helvetica" charset="0"/>
            </a:endParaRPr>
          </a:p>
        </p:txBody>
      </p:sp>
      <p:sp>
        <p:nvSpPr>
          <p:cNvPr id="43" name="TextBox 42"/>
          <p:cNvSpPr txBox="1"/>
          <p:nvPr/>
        </p:nvSpPr>
        <p:spPr>
          <a:xfrm>
            <a:off x="4880176" y="1663969"/>
            <a:ext cx="1101584" cy="251287"/>
          </a:xfrm>
          <a:prstGeom prst="rect">
            <a:avLst/>
          </a:prstGeom>
          <a:noFill/>
        </p:spPr>
        <p:txBody>
          <a:bodyPr wrap="none" rtlCol="0">
            <a:spAutoFit/>
          </a:bodyPr>
          <a:lstStyle/>
          <a:p>
            <a:r>
              <a:rPr lang="en-US" altLang="zh-CN" sz="1033" b="1" dirty="0">
                <a:latin typeface="Helvetica" charset="0"/>
                <a:ea typeface="Helvetica" charset="0"/>
                <a:cs typeface="Helvetica" charset="0"/>
              </a:rPr>
              <a:t>Deconvolution</a:t>
            </a:r>
            <a:endParaRPr lang="en-US" sz="1033" b="1" dirty="0">
              <a:latin typeface="Helvetica" charset="0"/>
              <a:ea typeface="Helvetica" charset="0"/>
              <a:cs typeface="Helvetica" charset="0"/>
            </a:endParaRPr>
          </a:p>
        </p:txBody>
      </p:sp>
      <p:pic>
        <p:nvPicPr>
          <p:cNvPr id="37" name="Picture 36">
            <a:extLst>
              <a:ext uri="{FF2B5EF4-FFF2-40B4-BE49-F238E27FC236}">
                <a16:creationId xmlns:a16="http://schemas.microsoft.com/office/drawing/2014/main" xmlns="" id="{066E4E25-EA13-AF4A-A45A-F5754734040C}"/>
              </a:ext>
            </a:extLst>
          </p:cNvPr>
          <p:cNvPicPr>
            <a:picLocks noChangeAspect="1"/>
          </p:cNvPicPr>
          <p:nvPr/>
        </p:nvPicPr>
        <p:blipFill rotWithShape="1">
          <a:blip r:embed="rId3"/>
          <a:srcRect r="13535"/>
          <a:stretch/>
        </p:blipFill>
        <p:spPr>
          <a:xfrm>
            <a:off x="3647034" y="3710476"/>
            <a:ext cx="3953937" cy="1486874"/>
          </a:xfrm>
          <a:prstGeom prst="rect">
            <a:avLst/>
          </a:prstGeom>
        </p:spPr>
      </p:pic>
      <p:cxnSp>
        <p:nvCxnSpPr>
          <p:cNvPr id="46" name="Straight Arrow Connector 45">
            <a:extLst>
              <a:ext uri="{FF2B5EF4-FFF2-40B4-BE49-F238E27FC236}">
                <a16:creationId xmlns:a16="http://schemas.microsoft.com/office/drawing/2014/main" xmlns="" id="{544E79E4-D907-DC4F-A995-F34E27E87104}"/>
              </a:ext>
            </a:extLst>
          </p:cNvPr>
          <p:cNvCxnSpPr>
            <a:cxnSpLocks/>
          </p:cNvCxnSpPr>
          <p:nvPr/>
        </p:nvCxnSpPr>
        <p:spPr>
          <a:xfrm flipV="1">
            <a:off x="6066481" y="2491961"/>
            <a:ext cx="2056741" cy="1318773"/>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8D088685-9C2F-4349-9359-1BE1B9C87230}"/>
              </a:ext>
            </a:extLst>
          </p:cNvPr>
          <p:cNvCxnSpPr>
            <a:cxnSpLocks/>
            <a:endCxn id="3" idx="1"/>
          </p:cNvCxnSpPr>
          <p:nvPr/>
        </p:nvCxnSpPr>
        <p:spPr>
          <a:xfrm flipH="1" flipV="1">
            <a:off x="4308060" y="2663709"/>
            <a:ext cx="417677" cy="11712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E09E6D38-CDF8-724A-A09D-53A7E9810127}"/>
              </a:ext>
            </a:extLst>
          </p:cNvPr>
          <p:cNvCxnSpPr>
            <a:cxnSpLocks/>
          </p:cNvCxnSpPr>
          <p:nvPr/>
        </p:nvCxnSpPr>
        <p:spPr>
          <a:xfrm flipV="1">
            <a:off x="6068515" y="2857813"/>
            <a:ext cx="445838" cy="9771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A6C19312-1E81-4244-A1D0-37D4BEB4BEC0}"/>
              </a:ext>
            </a:extLst>
          </p:cNvPr>
          <p:cNvPicPr>
            <a:picLocks noChangeAspect="1"/>
          </p:cNvPicPr>
          <p:nvPr/>
        </p:nvPicPr>
        <p:blipFill>
          <a:blip r:embed="rId4"/>
          <a:stretch>
            <a:fillRect/>
          </a:stretch>
        </p:blipFill>
        <p:spPr>
          <a:xfrm>
            <a:off x="3277895" y="3406334"/>
            <a:ext cx="486128" cy="1951876"/>
          </a:xfrm>
          <a:prstGeom prst="rect">
            <a:avLst/>
          </a:prstGeom>
        </p:spPr>
      </p:pic>
      <p:sp>
        <p:nvSpPr>
          <p:cNvPr id="38" name="Title 1">
            <a:extLst>
              <a:ext uri="{FF2B5EF4-FFF2-40B4-BE49-F238E27FC236}">
                <a16:creationId xmlns:a16="http://schemas.microsoft.com/office/drawing/2014/main" xmlns="" id="{463F1F27-5141-DE48-9828-72CC1310D89D}"/>
              </a:ext>
            </a:extLst>
          </p:cNvPr>
          <p:cNvSpPr txBox="1">
            <a:spLocks/>
          </p:cNvSpPr>
          <p:nvPr/>
        </p:nvSpPr>
        <p:spPr>
          <a:xfrm>
            <a:off x="268027" y="1898304"/>
            <a:ext cx="2821650" cy="282021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Single-cell deconvolution </a:t>
            </a:r>
            <a:br>
              <a:rPr lang="en-US" sz="2000" dirty="0">
                <a:solidFill>
                  <a:srgbClr val="002060"/>
                </a:solidFill>
              </a:rPr>
            </a:br>
            <a:r>
              <a:rPr lang="en-US" sz="2000" dirty="0">
                <a:solidFill>
                  <a:srgbClr val="002060"/>
                </a:solidFill>
              </a:rPr>
              <a:t>Step 1:</a:t>
            </a:r>
            <a:r>
              <a:rPr lang="en-US" sz="2400" dirty="0">
                <a:solidFill>
                  <a:srgbClr val="002060"/>
                </a:solidFill>
              </a:rPr>
              <a:t> </a:t>
            </a:r>
          </a:p>
          <a:p>
            <a:pPr algn="l">
              <a:lnSpc>
                <a:spcPct val="120000"/>
              </a:lnSpc>
            </a:pPr>
            <a:endParaRPr lang="en-US" sz="2400" dirty="0">
              <a:solidFill>
                <a:srgbClr val="002060"/>
              </a:solidFill>
            </a:endParaRPr>
          </a:p>
          <a:p>
            <a:pPr algn="l">
              <a:lnSpc>
                <a:spcPct val="120000"/>
              </a:lnSpc>
            </a:pPr>
            <a:r>
              <a:rPr lang="en-US" sz="2400" dirty="0">
                <a:solidFill>
                  <a:srgbClr val="002060"/>
                </a:solidFill>
              </a:rPr>
              <a:t>Supervised learning to estimate cell fractions</a:t>
            </a:r>
          </a:p>
        </p:txBody>
      </p:sp>
      <p:sp>
        <p:nvSpPr>
          <p:cNvPr id="51" name="TextBox 50">
            <a:extLst>
              <a:ext uri="{FF2B5EF4-FFF2-40B4-BE49-F238E27FC236}">
                <a16:creationId xmlns:a16="http://schemas.microsoft.com/office/drawing/2014/main" xmlns="" id="{796B1BED-202E-FB4E-AE2A-AA7D9CE6B2DB}"/>
              </a:ext>
            </a:extLst>
          </p:cNvPr>
          <p:cNvSpPr txBox="1"/>
          <p:nvPr/>
        </p:nvSpPr>
        <p:spPr>
          <a:xfrm>
            <a:off x="4450939" y="5278563"/>
            <a:ext cx="3148127" cy="507831"/>
          </a:xfrm>
          <a:prstGeom prst="rect">
            <a:avLst/>
          </a:prstGeom>
          <a:noFill/>
        </p:spPr>
        <p:txBody>
          <a:bodyPr wrap="square" rtlCol="0">
            <a:spAutoFit/>
          </a:bodyPr>
          <a:lstStyle/>
          <a:p>
            <a:r>
              <a:rPr lang="en-US" sz="1350" dirty="0"/>
              <a:t>Individual and cross-population reconstruction accuracy via deconvolution</a:t>
            </a:r>
          </a:p>
        </p:txBody>
      </p:sp>
      <p:sp>
        <p:nvSpPr>
          <p:cNvPr id="10" name="TextBox 9">
            <a:extLst>
              <a:ext uri="{FF2B5EF4-FFF2-40B4-BE49-F238E27FC236}">
                <a16:creationId xmlns:a16="http://schemas.microsoft.com/office/drawing/2014/main" xmlns="" id="{AE702886-A2DF-154B-8F75-331C184C64A4}"/>
              </a:ext>
            </a:extLst>
          </p:cNvPr>
          <p:cNvSpPr txBox="1"/>
          <p:nvPr/>
        </p:nvSpPr>
        <p:spPr>
          <a:xfrm>
            <a:off x="7599066" y="4303020"/>
            <a:ext cx="1257075"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88%±4%</a:t>
            </a:r>
          </a:p>
        </p:txBody>
      </p:sp>
      <p:sp>
        <p:nvSpPr>
          <p:cNvPr id="29" name="Rectangle 28">
            <a:extLst>
              <a:ext uri="{FF2B5EF4-FFF2-40B4-BE49-F238E27FC236}">
                <a16:creationId xmlns:a16="http://schemas.microsoft.com/office/drawing/2014/main" xmlns="" id="{55317040-299C-DA47-BE06-20B166F740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73650444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disorders</a:t>
            </a:r>
          </a:p>
        </p:txBody>
      </p:sp>
      <p:pic>
        <p:nvPicPr>
          <p:cNvPr id="8" name="Content Placeholder 7">
            <a:extLst>
              <a:ext uri="{FF2B5EF4-FFF2-40B4-BE49-F238E27FC236}">
                <a16:creationId xmlns:a16="http://schemas.microsoft.com/office/drawing/2014/main" xmlns=""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15309" y="3119438"/>
            <a:ext cx="8713383" cy="1610393"/>
          </a:xfrm>
        </p:spPr>
      </p:pic>
      <p:sp>
        <p:nvSpPr>
          <p:cNvPr id="9" name="TextBox 8">
            <a:extLst>
              <a:ext uri="{FF2B5EF4-FFF2-40B4-BE49-F238E27FC236}">
                <a16:creationId xmlns:a16="http://schemas.microsoft.com/office/drawing/2014/main" xmlns="" id="{2450F195-0727-A14A-BADB-4E60AC324A69}"/>
              </a:ext>
            </a:extLst>
          </p:cNvPr>
          <p:cNvSpPr txBox="1"/>
          <p:nvPr/>
        </p:nvSpPr>
        <p:spPr>
          <a:xfrm>
            <a:off x="215309" y="5205104"/>
            <a:ext cx="3074670" cy="507831"/>
          </a:xfrm>
          <a:prstGeom prst="rect">
            <a:avLst/>
          </a:prstGeom>
          <a:noFill/>
        </p:spPr>
        <p:txBody>
          <a:bodyPr wrap="square" rtlCol="0">
            <a:spAutoFit/>
          </a:bodyPr>
          <a:lstStyle/>
          <a:p>
            <a:r>
              <a:rPr lang="en-US" sz="1350" b="0" dirty="0">
                <a:solidFill>
                  <a:srgbClr val="000000"/>
                </a:solidFill>
              </a:rPr>
              <a:t>Excitatory to Inhibitory imbalance at neuronal subtype level for ASD*</a:t>
            </a:r>
          </a:p>
        </p:txBody>
      </p:sp>
      <p:sp>
        <p:nvSpPr>
          <p:cNvPr id="12" name="Rectangle 11">
            <a:extLst>
              <a:ext uri="{FF2B5EF4-FFF2-40B4-BE49-F238E27FC236}">
                <a16:creationId xmlns:a16="http://schemas.microsoft.com/office/drawing/2014/main" xmlns="" id="{718BE72F-4DD8-B649-9AD2-9F4539296F1E}"/>
              </a:ext>
            </a:extLst>
          </p:cNvPr>
          <p:cNvSpPr/>
          <p:nvPr/>
        </p:nvSpPr>
        <p:spPr>
          <a:xfrm>
            <a:off x="215309" y="5761434"/>
            <a:ext cx="5772150" cy="207749"/>
          </a:xfrm>
          <a:prstGeom prst="rect">
            <a:avLst/>
          </a:prstGeom>
        </p:spPr>
        <p:txBody>
          <a:bodyPr wrap="square">
            <a:spAutoFit/>
          </a:bodyPr>
          <a:lstStyle/>
          <a:p>
            <a:pPr>
              <a:defRPr/>
            </a:pPr>
            <a:r>
              <a:rPr lang="en-US" sz="750" dirty="0">
                <a:solidFill>
                  <a:srgbClr val="000000"/>
                </a:solidFill>
              </a:rPr>
              <a:t>* Rubenstein et al., Model of autism: increased ratio of excitation/inhibition in key neural systems, Genes Brain </a:t>
            </a:r>
            <a:r>
              <a:rPr lang="en-US" sz="750" dirty="0" err="1">
                <a:solidFill>
                  <a:srgbClr val="000000"/>
                </a:solidFill>
              </a:rPr>
              <a:t>Behav</a:t>
            </a:r>
            <a:r>
              <a:rPr lang="en-US" sz="750" dirty="0">
                <a:solidFill>
                  <a:srgbClr val="000000"/>
                </a:solidFill>
              </a:rPr>
              <a:t>. 2003</a:t>
            </a:r>
          </a:p>
        </p:txBody>
      </p:sp>
      <p:sp>
        <p:nvSpPr>
          <p:cNvPr id="3" name="TextBox 2">
            <a:extLst>
              <a:ext uri="{FF2B5EF4-FFF2-40B4-BE49-F238E27FC236}">
                <a16:creationId xmlns:a16="http://schemas.microsoft.com/office/drawing/2014/main" xmlns="" id="{D3C91423-9A48-2149-A4BF-9723B3CE5A3D}"/>
              </a:ext>
            </a:extLst>
          </p:cNvPr>
          <p:cNvSpPr txBox="1"/>
          <p:nvPr/>
        </p:nvSpPr>
        <p:spPr>
          <a:xfrm>
            <a:off x="2203224" y="2670851"/>
            <a:ext cx="582211"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Ex5</a:t>
            </a:r>
          </a:p>
        </p:txBody>
      </p:sp>
      <p:sp>
        <p:nvSpPr>
          <p:cNvPr id="5" name="TextBox 4">
            <a:extLst>
              <a:ext uri="{FF2B5EF4-FFF2-40B4-BE49-F238E27FC236}">
                <a16:creationId xmlns:a16="http://schemas.microsoft.com/office/drawing/2014/main" xmlns="" id="{6032B2AF-B771-3344-8250-89FBEED989E5}"/>
              </a:ext>
            </a:extLst>
          </p:cNvPr>
          <p:cNvSpPr txBox="1"/>
          <p:nvPr/>
        </p:nvSpPr>
        <p:spPr>
          <a:xfrm>
            <a:off x="4824502" y="2670851"/>
            <a:ext cx="505267"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In6</a:t>
            </a:r>
          </a:p>
        </p:txBody>
      </p:sp>
      <p:sp>
        <p:nvSpPr>
          <p:cNvPr id="6" name="TextBox 5">
            <a:extLst>
              <a:ext uri="{FF2B5EF4-FFF2-40B4-BE49-F238E27FC236}">
                <a16:creationId xmlns:a16="http://schemas.microsoft.com/office/drawing/2014/main" xmlns="" id="{DB407A9A-4587-B044-AF9E-D039FA5335BD}"/>
              </a:ext>
            </a:extLst>
          </p:cNvPr>
          <p:cNvSpPr txBox="1"/>
          <p:nvPr/>
        </p:nvSpPr>
        <p:spPr>
          <a:xfrm>
            <a:off x="7279475" y="2670851"/>
            <a:ext cx="580608" cy="276999"/>
          </a:xfrm>
          <a:prstGeom prst="rect">
            <a:avLst/>
          </a:prstGeom>
          <a:noFill/>
        </p:spPr>
        <p:txBody>
          <a:bodyPr wrap="none" rtlCol="0">
            <a:spAutoFit/>
          </a:bodyPr>
          <a:lstStyle/>
          <a:p>
            <a:r>
              <a:rPr lang="en-US">
                <a:solidFill>
                  <a:srgbClr val="000000"/>
                </a:solidFill>
                <a:latin typeface="Arial" panose="020B0604020202020204" pitchFamily="34" charset="0"/>
                <a:cs typeface="Arial" panose="020B0604020202020204" pitchFamily="34" charset="0"/>
              </a:rPr>
              <a:t>Oligo</a:t>
            </a:r>
            <a:endParaRPr lang="en-US" dirty="0">
              <a:solidFill>
                <a:srgbClr val="000000"/>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06A00B66-F4CB-3E4B-8C4F-DC0249A3EED8}"/>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11215539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151670" y="4676029"/>
            <a:ext cx="542813" cy="39349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endParaRPr>
          </a:p>
        </p:txBody>
      </p:sp>
      <p:pic>
        <p:nvPicPr>
          <p:cNvPr id="6" name="Picture 5"/>
          <p:cNvPicPr>
            <a:picLocks noChangeAspect="1"/>
          </p:cNvPicPr>
          <p:nvPr/>
        </p:nvPicPr>
        <p:blipFill>
          <a:blip r:embed="rId2"/>
          <a:stretch>
            <a:fillRect/>
          </a:stretch>
        </p:blipFill>
        <p:spPr>
          <a:xfrm>
            <a:off x="133242" y="1553052"/>
            <a:ext cx="8705958" cy="3615239"/>
          </a:xfrm>
          <a:prstGeom prst="rect">
            <a:avLst/>
          </a:prstGeom>
        </p:spPr>
      </p:pic>
      <p:sp>
        <p:nvSpPr>
          <p:cNvPr id="7" name="Rectangle 6"/>
          <p:cNvSpPr/>
          <p:nvPr/>
        </p:nvSpPr>
        <p:spPr bwMode="auto">
          <a:xfrm>
            <a:off x="780394" y="975538"/>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latin typeface="Arial" pitchFamily="-65" charset="0"/>
            </a:endParaRPr>
          </a:p>
        </p:txBody>
      </p:sp>
      <p:sp>
        <p:nvSpPr>
          <p:cNvPr id="9" name="Rectangle 8"/>
          <p:cNvSpPr/>
          <p:nvPr/>
        </p:nvSpPr>
        <p:spPr bwMode="auto">
          <a:xfrm>
            <a:off x="788277" y="2760984"/>
            <a:ext cx="236482" cy="272752"/>
          </a:xfrm>
          <a:prstGeom prst="rect">
            <a:avLst/>
          </a:prstGeom>
          <a:solidFill>
            <a:schemeClr val="bg1"/>
          </a:solidFill>
          <a:ln w="12700" cap="flat" cmpd="sng" algn="ctr">
            <a:no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610"/>
            <a:endParaRPr lang="en-US" sz="900">
              <a:solidFill>
                <a:srgbClr val="000000"/>
              </a:solidFill>
              <a:latin typeface="Arial" pitchFamily="-65" charset="0"/>
            </a:endParaRPr>
          </a:p>
        </p:txBody>
      </p:sp>
      <p:sp>
        <p:nvSpPr>
          <p:cNvPr id="8" name="Title 7">
            <a:extLst>
              <a:ext uri="{FF2B5EF4-FFF2-40B4-BE49-F238E27FC236}">
                <a16:creationId xmlns:a16="http://schemas.microsoft.com/office/drawing/2014/main" xmlns="" id="{D7F51DCA-B579-8740-81F8-0097799E2BD2}"/>
              </a:ext>
            </a:extLst>
          </p:cNvPr>
          <p:cNvSpPr>
            <a:spLocks noGrp="1"/>
          </p:cNvSpPr>
          <p:nvPr>
            <p:ph type="title"/>
          </p:nvPr>
        </p:nvSpPr>
        <p:spPr>
          <a:xfrm>
            <a:off x="685800" y="221670"/>
            <a:ext cx="7772400" cy="1143000"/>
          </a:xfrm>
        </p:spPr>
        <p:txBody>
          <a:bodyPr/>
          <a:lstStyle/>
          <a:p>
            <a:r>
              <a:rPr lang="en-US" dirty="0"/>
              <a:t>Developmental Capstone Data Set </a:t>
            </a:r>
          </a:p>
        </p:txBody>
      </p:sp>
      <p:sp>
        <p:nvSpPr>
          <p:cNvPr id="10" name="Rectangle 9">
            <a:extLst>
              <a:ext uri="{FF2B5EF4-FFF2-40B4-BE49-F238E27FC236}">
                <a16:creationId xmlns:a16="http://schemas.microsoft.com/office/drawing/2014/main" xmlns="" id="{2A84F5D7-94E8-3340-8A73-E65835ECE442}"/>
              </a:ext>
            </a:extLst>
          </p:cNvPr>
          <p:cNvSpPr/>
          <p:nvPr/>
        </p:nvSpPr>
        <p:spPr>
          <a:xfrm>
            <a:off x="6834367" y="6518927"/>
            <a:ext cx="1802096" cy="276999"/>
          </a:xfrm>
          <a:prstGeom prst="rect">
            <a:avLst/>
          </a:prstGeom>
        </p:spPr>
        <p:txBody>
          <a:bodyPr wrap="none">
            <a:spAutoFit/>
          </a:bodyPr>
          <a:lstStyle/>
          <a:p>
            <a:r>
              <a:rPr lang="en" dirty="0">
                <a:solidFill>
                  <a:srgbClr val="FFFFFF">
                    <a:lumMod val="50000"/>
                  </a:srgbClr>
                </a:solidFill>
              </a:rPr>
              <a:t>[</a:t>
            </a:r>
            <a:r>
              <a:rPr lang="en-US" dirty="0">
                <a:solidFill>
                  <a:srgbClr val="FFFFFF">
                    <a:lumMod val="50000"/>
                  </a:srgbClr>
                </a:solidFill>
              </a:rPr>
              <a:t>Li</a:t>
            </a:r>
            <a:r>
              <a:rPr lang="en" dirty="0">
                <a:solidFill>
                  <a:srgbClr val="FFFFFF">
                    <a:lumMod val="50000"/>
                  </a:srgbClr>
                </a:solidFill>
              </a:rPr>
              <a:t> et al. (‘18) </a:t>
            </a:r>
            <a:r>
              <a:rPr lang="en-US" dirty="0">
                <a:solidFill>
                  <a:srgbClr val="FFFFFF">
                    <a:lumMod val="50000"/>
                  </a:srgbClr>
                </a:solidFill>
              </a:rPr>
              <a:t>Science]</a:t>
            </a:r>
          </a:p>
        </p:txBody>
      </p:sp>
      <p:sp>
        <p:nvSpPr>
          <p:cNvPr id="11" name="TextBox 10">
            <a:extLst>
              <a:ext uri="{FF2B5EF4-FFF2-40B4-BE49-F238E27FC236}">
                <a16:creationId xmlns:a16="http://schemas.microsoft.com/office/drawing/2014/main" xmlns="" id="{C7ABEC23-0555-5C4E-AA83-20668762FACE}"/>
              </a:ext>
            </a:extLst>
          </p:cNvPr>
          <p:cNvSpPr txBox="1"/>
          <p:nvPr/>
        </p:nvSpPr>
        <p:spPr>
          <a:xfrm>
            <a:off x="246670" y="5780782"/>
            <a:ext cx="3183885" cy="1077218"/>
          </a:xfrm>
          <a:prstGeom prst="rect">
            <a:avLst/>
          </a:prstGeom>
          <a:noFill/>
        </p:spPr>
        <p:txBody>
          <a:bodyPr wrap="none" rtlCol="0">
            <a:spAutoFit/>
          </a:bodyPr>
          <a:lstStyle/>
          <a:p>
            <a:pPr marL="285750" indent="-285750">
              <a:buFont typeface="Arial" charset="0"/>
              <a:buChar char="•"/>
            </a:pPr>
            <a:r>
              <a:rPr lang="en-US" sz="1600" b="0" dirty="0">
                <a:solidFill>
                  <a:srgbClr val="000000"/>
                </a:solidFill>
              </a:rPr>
              <a:t>60 Individuals in total</a:t>
            </a:r>
          </a:p>
          <a:p>
            <a:pPr marL="285750" indent="-285750">
              <a:buFont typeface="Arial" charset="0"/>
              <a:buChar char="•"/>
            </a:pPr>
            <a:r>
              <a:rPr lang="en-US" sz="1600" b="0" dirty="0">
                <a:solidFill>
                  <a:srgbClr val="000000"/>
                </a:solidFill>
              </a:rPr>
              <a:t>Ages from 5 PCW to 64 yrs.</a:t>
            </a:r>
          </a:p>
          <a:p>
            <a:pPr marL="285750" indent="-285750">
              <a:buFont typeface="Arial" charset="0"/>
              <a:buChar char="•"/>
            </a:pPr>
            <a:r>
              <a:rPr lang="en-US" sz="1600" b="0" dirty="0">
                <a:solidFill>
                  <a:srgbClr val="000000"/>
                </a:solidFill>
              </a:rPr>
              <a:t>16 brain regions for &gt; 9 PCW </a:t>
            </a:r>
          </a:p>
          <a:p>
            <a:endParaRPr lang="en-US" sz="1600" b="0" dirty="0">
              <a:solidFill>
                <a:srgbClr val="000000"/>
              </a:solidFill>
            </a:endParaRPr>
          </a:p>
        </p:txBody>
      </p:sp>
    </p:spTree>
    <p:extLst>
      <p:ext uri="{BB962C8B-B14F-4D97-AF65-F5344CB8AC3E}">
        <p14:creationId xmlns:p14="http://schemas.microsoft.com/office/powerpoint/2010/main" val="6478835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48EE6B-968E-B54F-9CC7-CCE25D44ED47}"/>
              </a:ext>
            </a:extLst>
          </p:cNvPr>
          <p:cNvSpPr>
            <a:spLocks noGrp="1"/>
          </p:cNvSpPr>
          <p:nvPr>
            <p:ph type="title"/>
          </p:nvPr>
        </p:nvSpPr>
        <p:spPr>
          <a:xfrm>
            <a:off x="419100" y="1142162"/>
            <a:ext cx="8305800" cy="994172"/>
          </a:xfrm>
        </p:spPr>
        <p:txBody>
          <a:bodyPr>
            <a:normAutofit/>
          </a:bodyPr>
          <a:lstStyle/>
          <a:p>
            <a:r>
              <a:rPr lang="en-US" sz="2800" dirty="0"/>
              <a:t>Different neuronal &amp; glial cell </a:t>
            </a:r>
            <a:br>
              <a:rPr lang="en-US" sz="2800" dirty="0"/>
            </a:br>
            <a:r>
              <a:rPr lang="en-US" sz="2800" dirty="0"/>
              <a:t>fractions across ages</a:t>
            </a:r>
          </a:p>
        </p:txBody>
      </p:sp>
      <p:grpSp>
        <p:nvGrpSpPr>
          <p:cNvPr id="13" name="Group 12">
            <a:extLst>
              <a:ext uri="{FF2B5EF4-FFF2-40B4-BE49-F238E27FC236}">
                <a16:creationId xmlns:a16="http://schemas.microsoft.com/office/drawing/2014/main" xmlns="" id="{D679BB9A-2CC7-5544-8D21-7CD9CCED98D1}"/>
              </a:ext>
            </a:extLst>
          </p:cNvPr>
          <p:cNvGrpSpPr/>
          <p:nvPr/>
        </p:nvGrpSpPr>
        <p:grpSpPr>
          <a:xfrm>
            <a:off x="817419" y="2092210"/>
            <a:ext cx="7509162" cy="4599540"/>
            <a:chOff x="1260565" y="2403285"/>
            <a:chExt cx="6622869" cy="3783419"/>
          </a:xfrm>
        </p:grpSpPr>
        <p:pic>
          <p:nvPicPr>
            <p:cNvPr id="7" name="Picture 6">
              <a:extLst>
                <a:ext uri="{FF2B5EF4-FFF2-40B4-BE49-F238E27FC236}">
                  <a16:creationId xmlns:a16="http://schemas.microsoft.com/office/drawing/2014/main" xmlns="" id="{4BDC2ABB-CCEE-6E40-AE60-165E6663E2F5}"/>
                </a:ext>
              </a:extLst>
            </p:cNvPr>
            <p:cNvPicPr>
              <a:picLocks noChangeAspect="1"/>
            </p:cNvPicPr>
            <p:nvPr/>
          </p:nvPicPr>
          <p:blipFill>
            <a:blip r:embed="rId3"/>
            <a:stretch>
              <a:fillRect/>
            </a:stretch>
          </p:blipFill>
          <p:spPr>
            <a:xfrm>
              <a:off x="1260565" y="2409307"/>
              <a:ext cx="6622869" cy="3777397"/>
            </a:xfrm>
            <a:prstGeom prst="rect">
              <a:avLst/>
            </a:prstGeom>
          </p:spPr>
        </p:pic>
        <p:sp>
          <p:nvSpPr>
            <p:cNvPr id="11" name="Rectangle 10">
              <a:extLst>
                <a:ext uri="{FF2B5EF4-FFF2-40B4-BE49-F238E27FC236}">
                  <a16:creationId xmlns:a16="http://schemas.microsoft.com/office/drawing/2014/main" xmlns="" id="{BB316481-4648-BF4C-864B-B77EB469CCC7}"/>
                </a:ext>
              </a:extLst>
            </p:cNvPr>
            <p:cNvSpPr/>
            <p:nvPr/>
          </p:nvSpPr>
          <p:spPr bwMode="auto">
            <a:xfrm>
              <a:off x="1260565" y="2403285"/>
              <a:ext cx="326571" cy="4572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
        <p:nvSpPr>
          <p:cNvPr id="6" name="Rectangle 5">
            <a:extLst>
              <a:ext uri="{FF2B5EF4-FFF2-40B4-BE49-F238E27FC236}">
                <a16:creationId xmlns:a16="http://schemas.microsoft.com/office/drawing/2014/main" xmlns="" id="{F84D1321-555A-8047-935C-791C10F03EEE}"/>
              </a:ext>
            </a:extLst>
          </p:cNvPr>
          <p:cNvSpPr/>
          <p:nvPr/>
        </p:nvSpPr>
        <p:spPr>
          <a:xfrm>
            <a:off x="6834367" y="6518927"/>
            <a:ext cx="1802096" cy="276999"/>
          </a:xfrm>
          <a:prstGeom prst="rect">
            <a:avLst/>
          </a:prstGeom>
        </p:spPr>
        <p:txBody>
          <a:bodyPr wrap="none">
            <a:spAutoFit/>
          </a:bodyPr>
          <a:lstStyle/>
          <a:p>
            <a:r>
              <a:rPr lang="en" dirty="0">
                <a:solidFill>
                  <a:srgbClr val="FFFFFF">
                    <a:lumMod val="50000"/>
                  </a:srgbClr>
                </a:solidFill>
              </a:rPr>
              <a:t>[</a:t>
            </a:r>
            <a:r>
              <a:rPr lang="en-US" dirty="0">
                <a:solidFill>
                  <a:srgbClr val="FFFFFF">
                    <a:lumMod val="50000"/>
                  </a:srgbClr>
                </a:solidFill>
              </a:rPr>
              <a:t>Li</a:t>
            </a:r>
            <a:r>
              <a:rPr lang="en" dirty="0">
                <a:solidFill>
                  <a:srgbClr val="FFFFFF">
                    <a:lumMod val="50000"/>
                  </a:srgbClr>
                </a:solidFill>
              </a:rPr>
              <a:t> et al. (‘18) </a:t>
            </a:r>
            <a:r>
              <a:rPr lang="en-US" dirty="0">
                <a:solidFill>
                  <a:srgbClr val="FFFFFF">
                    <a:lumMod val="50000"/>
                  </a:srgbClr>
                </a:solidFill>
              </a:rPr>
              <a:t>Science]</a:t>
            </a:r>
          </a:p>
        </p:txBody>
      </p:sp>
    </p:spTree>
    <p:extLst>
      <p:ext uri="{BB962C8B-B14F-4D97-AF65-F5344CB8AC3E}">
        <p14:creationId xmlns:p14="http://schemas.microsoft.com/office/powerpoint/2010/main" val="8570752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966449"/>
      </p:ext>
    </p:extLst>
  </p:cSld>
  <p:clrMapOvr>
    <a:masterClrMapping/>
  </p:clrMapOvr>
  <p:transition advTm="23810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8F549-FED7-8D4C-8737-F0CA8B685795}"/>
              </a:ext>
            </a:extLst>
          </p:cNvPr>
          <p:cNvPicPr>
            <a:picLocks noChangeAspect="1"/>
          </p:cNvPicPr>
          <p:nvPr/>
        </p:nvPicPr>
        <p:blipFill rotWithShape="1">
          <a:blip r:embed="rId2"/>
          <a:srcRect b="75069"/>
          <a:stretch/>
        </p:blipFill>
        <p:spPr>
          <a:xfrm>
            <a:off x="654288" y="1386911"/>
            <a:ext cx="4321790" cy="1152008"/>
          </a:xfrm>
          <a:prstGeom prst="rect">
            <a:avLst/>
          </a:prstGeom>
        </p:spPr>
      </p:pic>
      <p:sp>
        <p:nvSpPr>
          <p:cNvPr id="6" name="TextBox 5">
            <a:extLst>
              <a:ext uri="{FF2B5EF4-FFF2-40B4-BE49-F238E27FC236}">
                <a16:creationId xmlns:a16="http://schemas.microsoft.com/office/drawing/2014/main" xmlns=""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xmlns=""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a16="http://schemas.microsoft.com/office/drawing/2014/main" xmlns=""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pic>
        <p:nvPicPr>
          <p:cNvPr id="9" name="Picture 8">
            <a:extLst>
              <a:ext uri="{FF2B5EF4-FFF2-40B4-BE49-F238E27FC236}">
                <a16:creationId xmlns:a16="http://schemas.microsoft.com/office/drawing/2014/main" xmlns="" id="{9B539EFE-AB3A-E545-9B9B-AB619608BE04}"/>
              </a:ext>
            </a:extLst>
          </p:cNvPr>
          <p:cNvPicPr>
            <a:picLocks noChangeAspect="1"/>
          </p:cNvPicPr>
          <p:nvPr/>
        </p:nvPicPr>
        <p:blipFill>
          <a:blip r:embed="rId3"/>
          <a:stretch>
            <a:fillRect/>
          </a:stretch>
        </p:blipFill>
        <p:spPr>
          <a:xfrm>
            <a:off x="5734414" y="1933240"/>
            <a:ext cx="2460810" cy="2460810"/>
          </a:xfrm>
          <a:prstGeom prst="rect">
            <a:avLst/>
          </a:prstGeom>
        </p:spPr>
      </p:pic>
      <p:sp>
        <p:nvSpPr>
          <p:cNvPr id="10" name="Title 1">
            <a:extLst>
              <a:ext uri="{FF2B5EF4-FFF2-40B4-BE49-F238E27FC236}">
                <a16:creationId xmlns:a16="http://schemas.microsoft.com/office/drawing/2014/main" xmlns="" id="{15E3BBBE-ED38-5F4A-ACB5-1B0B199FA629}"/>
              </a:ext>
            </a:extLst>
          </p:cNvPr>
          <p:cNvSpPr txBox="1">
            <a:spLocks/>
          </p:cNvSpPr>
          <p:nvPr/>
        </p:nvSpPr>
        <p:spPr>
          <a:xfrm>
            <a:off x="895637" y="4051957"/>
            <a:ext cx="4389285" cy="68418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2000" dirty="0">
                <a:solidFill>
                  <a:srgbClr val="002060"/>
                </a:solidFill>
              </a:rPr>
              <a:t>Consistent with ENCODE, active enhancers are identified as open chromatin regions enriched in H3K27ac and depleted in H3K4me3  </a:t>
            </a:r>
          </a:p>
        </p:txBody>
      </p:sp>
    </p:spTree>
    <p:extLst>
      <p:ext uri="{BB962C8B-B14F-4D97-AF65-F5344CB8AC3E}">
        <p14:creationId xmlns:p14="http://schemas.microsoft.com/office/powerpoint/2010/main" val="121015645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8B8F549-FED7-8D4C-8737-F0CA8B685795}"/>
              </a:ext>
            </a:extLst>
          </p:cNvPr>
          <p:cNvPicPr>
            <a:picLocks noChangeAspect="1"/>
          </p:cNvPicPr>
          <p:nvPr/>
        </p:nvPicPr>
        <p:blipFill>
          <a:blip r:embed="rId2"/>
          <a:stretch>
            <a:fillRect/>
          </a:stretch>
        </p:blipFill>
        <p:spPr>
          <a:xfrm>
            <a:off x="654288" y="1386911"/>
            <a:ext cx="4321790" cy="4620782"/>
          </a:xfrm>
          <a:prstGeom prst="rect">
            <a:avLst/>
          </a:prstGeom>
        </p:spPr>
      </p:pic>
      <p:pic>
        <p:nvPicPr>
          <p:cNvPr id="7" name="Picture 6">
            <a:extLst>
              <a:ext uri="{FF2B5EF4-FFF2-40B4-BE49-F238E27FC236}">
                <a16:creationId xmlns:a16="http://schemas.microsoft.com/office/drawing/2014/main" xmlns="" id="{2A8F7378-8503-CC46-9684-41B7C1D42305}"/>
              </a:ext>
            </a:extLst>
          </p:cNvPr>
          <p:cNvPicPr>
            <a:picLocks noChangeAspect="1"/>
          </p:cNvPicPr>
          <p:nvPr/>
        </p:nvPicPr>
        <p:blipFill>
          <a:blip r:embed="rId3"/>
          <a:stretch>
            <a:fillRect/>
          </a:stretch>
        </p:blipFill>
        <p:spPr>
          <a:xfrm>
            <a:off x="5289263" y="1923731"/>
            <a:ext cx="3226087" cy="3363660"/>
          </a:xfrm>
          <a:prstGeom prst="rect">
            <a:avLst/>
          </a:prstGeom>
        </p:spPr>
      </p:pic>
      <p:sp>
        <p:nvSpPr>
          <p:cNvPr id="6" name="TextBox 5">
            <a:extLst>
              <a:ext uri="{FF2B5EF4-FFF2-40B4-BE49-F238E27FC236}">
                <a16:creationId xmlns:a16="http://schemas.microsoft.com/office/drawing/2014/main" xmlns="" id="{8B6A646E-10C5-FF44-9289-37473CF2722D}"/>
              </a:ext>
            </a:extLst>
          </p:cNvPr>
          <p:cNvSpPr txBox="1"/>
          <p:nvPr/>
        </p:nvSpPr>
        <p:spPr>
          <a:xfrm>
            <a:off x="147415" y="25660"/>
            <a:ext cx="6657174" cy="461665"/>
          </a:xfrm>
          <a:prstGeom prst="rect">
            <a:avLst/>
          </a:prstGeom>
          <a:noFill/>
        </p:spPr>
        <p:txBody>
          <a:bodyPr wrap="square" rtlCol="0">
            <a:spAutoFit/>
          </a:bodyPr>
          <a:lstStyle/>
          <a:p>
            <a:pPr fontAlgn="auto">
              <a:spcBef>
                <a:spcPts val="0"/>
              </a:spcBef>
              <a:spcAft>
                <a:spcPts val="0"/>
              </a:spcAft>
            </a:pPr>
            <a:r>
              <a:rPr lang="en-US" altLang="zh-CN" sz="2400" b="0" dirty="0">
                <a:solidFill>
                  <a:prstClr val="white"/>
                </a:solidFill>
                <a:latin typeface="Calibri" panose="020F0502020204030204"/>
                <a:ea typeface="等线" charset="-122"/>
                <a:cs typeface=""/>
              </a:rPr>
              <a:t>Characterize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brain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specific</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enhancers</a:t>
            </a:r>
            <a:r>
              <a:rPr lang="zh-CN" altLang="en-US" sz="2400" b="0" dirty="0">
                <a:solidFill>
                  <a:prstClr val="white"/>
                </a:solidFill>
                <a:latin typeface="Calibri" panose="020F0502020204030204"/>
                <a:ea typeface="等线" charset="-122"/>
                <a:cs typeface=""/>
              </a:rPr>
              <a:t>  </a:t>
            </a:r>
            <a:endParaRPr lang="en-US" sz="2400" b="0" dirty="0">
              <a:solidFill>
                <a:prstClr val="white"/>
              </a:solidFill>
              <a:latin typeface="Calibri" panose="020F0502020204030204"/>
              <a:ea typeface=""/>
              <a:cs typeface=""/>
            </a:endParaRPr>
          </a:p>
        </p:txBody>
      </p:sp>
      <p:sp>
        <p:nvSpPr>
          <p:cNvPr id="8" name="Rectangle 7">
            <a:extLst>
              <a:ext uri="{FF2B5EF4-FFF2-40B4-BE49-F238E27FC236}">
                <a16:creationId xmlns:a16="http://schemas.microsoft.com/office/drawing/2014/main" xmlns="" id="{3771A573-C204-C340-BF7B-A2C5D3B497D4}"/>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3" name="Title 2">
            <a:extLst>
              <a:ext uri="{FF2B5EF4-FFF2-40B4-BE49-F238E27FC236}">
                <a16:creationId xmlns:a16="http://schemas.microsoft.com/office/drawing/2014/main" xmlns="" id="{87388331-3AA1-814D-BAA6-920EB30F725A}"/>
              </a:ext>
            </a:extLst>
          </p:cNvPr>
          <p:cNvSpPr>
            <a:spLocks noGrp="1"/>
          </p:cNvSpPr>
          <p:nvPr>
            <p:ph type="title"/>
          </p:nvPr>
        </p:nvSpPr>
        <p:spPr>
          <a:xfrm>
            <a:off x="685800" y="83118"/>
            <a:ext cx="7772400" cy="1143000"/>
          </a:xfrm>
        </p:spPr>
        <p:txBody>
          <a:bodyPr/>
          <a:lstStyle/>
          <a:p>
            <a:r>
              <a:rPr lang="en-US" dirty="0"/>
              <a:t>Developing a Reference Set of ~79K PFC Enhancers &amp; Studying Their Population Variation</a:t>
            </a:r>
          </a:p>
        </p:txBody>
      </p:sp>
    </p:spTree>
    <p:extLst>
      <p:ext uri="{BB962C8B-B14F-4D97-AF65-F5344CB8AC3E}">
        <p14:creationId xmlns:p14="http://schemas.microsoft.com/office/powerpoint/2010/main" val="2819856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smtClean="0">
                <a:solidFill>
                  <a:srgbClr val="0070C0"/>
                </a:solidFill>
                <a:latin typeface="Helvetica" charset="0"/>
                <a:ea typeface="Helvetica" charset="0"/>
                <a:cs typeface="Helvetica" charset="0"/>
              </a:rPr>
              <a:t>Transcriptome </a:t>
            </a:r>
            <a:r>
              <a:rPr lang="en-US" sz="1800" dirty="0" smtClean="0">
                <a:solidFill>
                  <a:srgbClr val="0070C0"/>
                </a:solidFill>
                <a:latin typeface="Helvetica" charset="0"/>
                <a:ea typeface="Helvetica" charset="0"/>
                <a:cs typeface="Helvetica" charset="0"/>
              </a:rPr>
              <a:t>= Gene Activity of All Genes in the Genome, </a:t>
            </a:r>
            <a:br>
              <a:rPr lang="en-US" sz="1800" dirty="0" smtClean="0">
                <a:solidFill>
                  <a:srgbClr val="0070C0"/>
                </a:solidFill>
                <a:latin typeface="Helvetica" charset="0"/>
                <a:ea typeface="Helvetica" charset="0"/>
                <a:cs typeface="Helvetica" charset="0"/>
              </a:rPr>
            </a:br>
            <a:r>
              <a:rPr lang="en-US" sz="1800" dirty="0" smtClean="0">
                <a:solidFill>
                  <a:srgbClr val="0070C0"/>
                </a:solidFill>
                <a:latin typeface="Helvetica" charset="0"/>
                <a:ea typeface="Helvetica" charset="0"/>
                <a:cs typeface="Helvetica" charset="0"/>
              </a:rPr>
              <a:t>usually quantified by RNA-</a:t>
            </a:r>
            <a:r>
              <a:rPr lang="en-US" sz="1800" dirty="0" err="1" smtClean="0">
                <a:solidFill>
                  <a:srgbClr val="0070C0"/>
                </a:solidFill>
                <a:latin typeface="Helvetica" charset="0"/>
                <a:ea typeface="Helvetica" charset="0"/>
                <a:cs typeface="Helvetica" charset="0"/>
              </a:rPr>
              <a:t>seq</a:t>
            </a:r>
            <a:endParaRPr lang="en-US" sz="1800" dirty="0">
              <a:solidFill>
                <a:srgbClr val="0070C0"/>
              </a:solidFill>
              <a:latin typeface="Helvetica" charset="0"/>
              <a:ea typeface="Helvetica" charset="0"/>
              <a:cs typeface="Helvetica" charset="0"/>
            </a:endParaRP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FCA70C1-114C-D344-92A3-9DFA209604B8}"/>
              </a:ext>
            </a:extLst>
          </p:cNvPr>
          <p:cNvSpPr txBox="1"/>
          <p:nvPr/>
        </p:nvSpPr>
        <p:spPr>
          <a:xfrm>
            <a:off x="1546578" y="1027421"/>
            <a:ext cx="2551289" cy="369332"/>
          </a:xfrm>
          <a:prstGeom prst="rect">
            <a:avLst/>
          </a:prstGeom>
          <a:noFill/>
        </p:spPr>
        <p:txBody>
          <a:bodyPr wrap="square" rtlCol="0">
            <a:spAutoFit/>
          </a:bodyPr>
          <a:lstStyle/>
          <a:p>
            <a:pPr fontAlgn="auto">
              <a:spcBef>
                <a:spcPts val="0"/>
              </a:spcBef>
              <a:spcAft>
                <a:spcPts val="0"/>
              </a:spcAft>
              <a:defRPr/>
            </a:pPr>
            <a:r>
              <a:rPr lang="en-US" altLang="zh-CN" sz="1800" b="0" dirty="0">
                <a:solidFill>
                  <a:prstClr val="black"/>
                </a:solidFill>
                <a:latin typeface="Calibri" panose="020F0502020204030204"/>
                <a:ea typeface="等线" charset="-122"/>
                <a:cs typeface=""/>
              </a:rPr>
              <a:t>Gene</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expression</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a:t>
            </a:r>
            <a:r>
              <a:rPr lang="en-US" altLang="zh-CN" sz="1800" b="0" dirty="0" err="1">
                <a:solidFill>
                  <a:prstClr val="black"/>
                </a:solidFill>
                <a:latin typeface="Calibri" panose="020F0502020204030204"/>
                <a:ea typeface="等线" charset="-122"/>
                <a:cs typeface=""/>
              </a:rPr>
              <a:t>eQTL</a:t>
            </a:r>
            <a:r>
              <a:rPr lang="en-US" altLang="zh-CN" sz="1800" b="0" dirty="0">
                <a:solidFill>
                  <a:prstClr val="black"/>
                </a:solidFill>
                <a:latin typeface="Calibri" panose="020F0502020204030204"/>
                <a:ea typeface="等线" charset="-122"/>
                <a:cs typeface=""/>
              </a:rPr>
              <a:t>)</a:t>
            </a:r>
            <a:endParaRPr lang="en-US" sz="1800" b="0" dirty="0">
              <a:solidFill>
                <a:prstClr val="black"/>
              </a:solidFill>
              <a:latin typeface="Calibri" panose="020F0502020204030204"/>
              <a:ea typeface=""/>
              <a:cs typeface=""/>
            </a:endParaRPr>
          </a:p>
        </p:txBody>
      </p:sp>
      <p:sp>
        <p:nvSpPr>
          <p:cNvPr id="9" name="TextBox 8">
            <a:extLst>
              <a:ext uri="{FF2B5EF4-FFF2-40B4-BE49-F238E27FC236}">
                <a16:creationId xmlns:a16="http://schemas.microsoft.com/office/drawing/2014/main" xmlns="" id="{EFDE7AF2-71BC-3E4A-B00E-83BD3EF3B975}"/>
              </a:ext>
            </a:extLst>
          </p:cNvPr>
          <p:cNvSpPr txBox="1"/>
          <p:nvPr/>
        </p:nvSpPr>
        <p:spPr>
          <a:xfrm>
            <a:off x="5930406" y="1027421"/>
            <a:ext cx="2551289" cy="369332"/>
          </a:xfrm>
          <a:prstGeom prst="rect">
            <a:avLst/>
          </a:prstGeom>
          <a:noFill/>
        </p:spPr>
        <p:txBody>
          <a:bodyPr wrap="square" rtlCol="0">
            <a:spAutoFit/>
          </a:bodyPr>
          <a:lstStyle/>
          <a:p>
            <a:pPr fontAlgn="auto">
              <a:spcBef>
                <a:spcPts val="0"/>
              </a:spcBef>
              <a:spcAft>
                <a:spcPts val="0"/>
              </a:spcAft>
              <a:defRPr/>
            </a:pPr>
            <a:r>
              <a:rPr lang="en-US" altLang="zh-CN" sz="1800" b="0" dirty="0">
                <a:solidFill>
                  <a:prstClr val="black"/>
                </a:solidFill>
                <a:latin typeface="Calibri" panose="020F0502020204030204"/>
                <a:ea typeface="等线" charset="-122"/>
                <a:cs typeface=""/>
              </a:rPr>
              <a:t>Chromatin</a:t>
            </a:r>
            <a:r>
              <a:rPr lang="zh-CN" altLang="en-US" sz="1800" b="0" dirty="0">
                <a:solidFill>
                  <a:prstClr val="black"/>
                </a:solidFill>
                <a:latin typeface="Calibri" panose="020F0502020204030204"/>
                <a:ea typeface="等线" charset="-122"/>
                <a:cs typeface=""/>
              </a:rPr>
              <a:t> </a:t>
            </a:r>
            <a:r>
              <a:rPr lang="en-US" altLang="zh-CN" sz="1800" b="0" dirty="0">
                <a:solidFill>
                  <a:prstClr val="black"/>
                </a:solidFill>
                <a:latin typeface="Calibri" panose="020F0502020204030204"/>
                <a:ea typeface="等线" charset="-122"/>
                <a:cs typeface=""/>
              </a:rPr>
              <a:t>(</a:t>
            </a:r>
            <a:r>
              <a:rPr lang="en-US" altLang="zh-CN" sz="1800" b="0" dirty="0" err="1">
                <a:solidFill>
                  <a:prstClr val="black"/>
                </a:solidFill>
                <a:latin typeface="Calibri" panose="020F0502020204030204"/>
                <a:ea typeface="等线" charset="-122"/>
                <a:cs typeface=""/>
              </a:rPr>
              <a:t>cQTL</a:t>
            </a:r>
            <a:r>
              <a:rPr lang="en-US" altLang="zh-CN" sz="1800" b="0" dirty="0">
                <a:solidFill>
                  <a:prstClr val="black"/>
                </a:solidFill>
                <a:latin typeface="Calibri" panose="020F0502020204030204"/>
                <a:ea typeface="等线" charset="-122"/>
                <a:cs typeface=""/>
              </a:rPr>
              <a:t>)</a:t>
            </a:r>
            <a:endParaRPr lang="en-US" sz="1800" b="0" dirty="0">
              <a:solidFill>
                <a:prstClr val="black"/>
              </a:solidFill>
              <a:latin typeface="Calibri" panose="020F0502020204030204"/>
              <a:ea typeface=""/>
              <a:cs typeface=""/>
            </a:endParaRPr>
          </a:p>
        </p:txBody>
      </p:sp>
      <p:grpSp>
        <p:nvGrpSpPr>
          <p:cNvPr id="11" name="Group 10">
            <a:extLst>
              <a:ext uri="{FF2B5EF4-FFF2-40B4-BE49-F238E27FC236}">
                <a16:creationId xmlns:a16="http://schemas.microsoft.com/office/drawing/2014/main" xmlns="" id="{AD91D999-4B76-D745-A9A2-62B721CE9666}"/>
              </a:ext>
            </a:extLst>
          </p:cNvPr>
          <p:cNvGrpSpPr/>
          <p:nvPr/>
        </p:nvGrpSpPr>
        <p:grpSpPr>
          <a:xfrm>
            <a:off x="1094968" y="1569402"/>
            <a:ext cx="2867432" cy="5123895"/>
            <a:chOff x="1094968" y="1569402"/>
            <a:chExt cx="2867432" cy="5123895"/>
          </a:xfrm>
        </p:grpSpPr>
        <p:pic>
          <p:nvPicPr>
            <p:cNvPr id="8" name="Picture 7">
              <a:extLst>
                <a:ext uri="{FF2B5EF4-FFF2-40B4-BE49-F238E27FC236}">
                  <a16:creationId xmlns:a16="http://schemas.microsoft.com/office/drawing/2014/main" xmlns="" id="{AA2E1F96-18F8-C34B-9AB4-D9D6D6AB6C79}"/>
                </a:ext>
              </a:extLst>
            </p:cNvPr>
            <p:cNvPicPr>
              <a:picLocks noChangeAspect="1"/>
            </p:cNvPicPr>
            <p:nvPr/>
          </p:nvPicPr>
          <p:blipFill rotWithShape="1">
            <a:blip r:embed="rId2"/>
            <a:srcRect t="5732" b="4257"/>
            <a:stretch/>
          </p:blipFill>
          <p:spPr>
            <a:xfrm>
              <a:off x="1094968" y="1569402"/>
              <a:ext cx="2867432" cy="5123895"/>
            </a:xfrm>
            <a:prstGeom prst="rect">
              <a:avLst/>
            </a:prstGeom>
          </p:spPr>
        </p:pic>
        <p:sp>
          <p:nvSpPr>
            <p:cNvPr id="10" name="Rectangle 9">
              <a:extLst>
                <a:ext uri="{FF2B5EF4-FFF2-40B4-BE49-F238E27FC236}">
                  <a16:creationId xmlns:a16="http://schemas.microsoft.com/office/drawing/2014/main" xmlns="" id="{416E5D2B-7EDD-F84D-8387-C00B50752A01}"/>
                </a:ext>
              </a:extLst>
            </p:cNvPr>
            <p:cNvSpPr/>
            <p:nvPr/>
          </p:nvSpPr>
          <p:spPr>
            <a:xfrm>
              <a:off x="1320800" y="4244622"/>
              <a:ext cx="304800" cy="327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b="0">
                <a:solidFill>
                  <a:prstClr val="white"/>
                </a:solidFill>
                <a:latin typeface="Calibri" panose="020F0502020204030204"/>
              </a:endParaRPr>
            </a:p>
          </p:txBody>
        </p:sp>
      </p:grpSp>
      <p:pic>
        <p:nvPicPr>
          <p:cNvPr id="19" name="Picture 18">
            <a:extLst>
              <a:ext uri="{FF2B5EF4-FFF2-40B4-BE49-F238E27FC236}">
                <a16:creationId xmlns:a16="http://schemas.microsoft.com/office/drawing/2014/main" xmlns="" id="{162304A8-35B2-124D-A453-7700824DB294}"/>
              </a:ext>
            </a:extLst>
          </p:cNvPr>
          <p:cNvPicPr>
            <a:picLocks noChangeAspect="1"/>
          </p:cNvPicPr>
          <p:nvPr/>
        </p:nvPicPr>
        <p:blipFill>
          <a:blip r:embed="rId3"/>
          <a:stretch>
            <a:fillRect/>
          </a:stretch>
        </p:blipFill>
        <p:spPr>
          <a:xfrm>
            <a:off x="4188232" y="1646719"/>
            <a:ext cx="4584700" cy="3187700"/>
          </a:xfrm>
          <a:prstGeom prst="rect">
            <a:avLst/>
          </a:prstGeom>
        </p:spPr>
      </p:pic>
      <p:sp>
        <p:nvSpPr>
          <p:cNvPr id="23" name="TextBox 22">
            <a:extLst>
              <a:ext uri="{FF2B5EF4-FFF2-40B4-BE49-F238E27FC236}">
                <a16:creationId xmlns:a16="http://schemas.microsoft.com/office/drawing/2014/main" xmlns="" id="{3568DD0D-67C2-CF4F-A582-EE3E3B11C680}"/>
              </a:ext>
            </a:extLst>
          </p:cNvPr>
          <p:cNvSpPr txBox="1"/>
          <p:nvPr/>
        </p:nvSpPr>
        <p:spPr>
          <a:xfrm>
            <a:off x="147415" y="35168"/>
            <a:ext cx="6657174" cy="461665"/>
          </a:xfrm>
          <a:prstGeom prst="rect">
            <a:avLst/>
          </a:prstGeom>
          <a:noFill/>
        </p:spPr>
        <p:txBody>
          <a:bodyPr wrap="square" rtlCol="0">
            <a:spAutoFit/>
          </a:bodyPr>
          <a:lstStyle/>
          <a:p>
            <a:pPr fontAlgn="auto">
              <a:spcBef>
                <a:spcPts val="0"/>
              </a:spcBef>
              <a:spcAft>
                <a:spcPts val="0"/>
              </a:spcAft>
              <a:defRPr/>
            </a:pPr>
            <a:r>
              <a:rPr lang="en-US" altLang="zh-CN" sz="2400" b="0" dirty="0">
                <a:solidFill>
                  <a:prstClr val="white"/>
                </a:solidFill>
                <a:latin typeface="Calibri" panose="020F0502020204030204"/>
                <a:ea typeface="等线" charset="-122"/>
                <a:cs typeface=""/>
              </a:rPr>
              <a:t>Chromatin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variation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in</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the</a:t>
            </a:r>
            <a:r>
              <a:rPr lang="zh-CN" altLang="en-US" sz="2400" b="0" dirty="0">
                <a:solidFill>
                  <a:prstClr val="white"/>
                </a:solidFill>
                <a:latin typeface="Calibri" panose="020F0502020204030204"/>
                <a:ea typeface="等线" charset="-122"/>
                <a:cs typeface=""/>
              </a:rPr>
              <a:t> </a:t>
            </a:r>
            <a:r>
              <a:rPr lang="en-US" altLang="zh-CN" sz="2400" b="0" dirty="0">
                <a:solidFill>
                  <a:prstClr val="white"/>
                </a:solidFill>
                <a:latin typeface="Calibri" panose="020F0502020204030204"/>
                <a:ea typeface="等线" charset="-122"/>
                <a:cs typeface=""/>
              </a:rPr>
              <a:t>population</a:t>
            </a:r>
            <a:endParaRPr lang="en-US" sz="2400" b="0" dirty="0">
              <a:solidFill>
                <a:prstClr val="white"/>
              </a:solidFill>
              <a:latin typeface="Calibri" panose="020F0502020204030204"/>
              <a:ea typeface=""/>
              <a:cs typeface=""/>
            </a:endParaRPr>
          </a:p>
        </p:txBody>
      </p:sp>
      <p:sp>
        <p:nvSpPr>
          <p:cNvPr id="24" name="TextBox 23">
            <a:extLst>
              <a:ext uri="{FF2B5EF4-FFF2-40B4-BE49-F238E27FC236}">
                <a16:creationId xmlns:a16="http://schemas.microsoft.com/office/drawing/2014/main" xmlns="" id="{1BD9A53E-DC83-3243-85D1-AFDED25A0A8D}"/>
              </a:ext>
            </a:extLst>
          </p:cNvPr>
          <p:cNvSpPr txBox="1"/>
          <p:nvPr/>
        </p:nvSpPr>
        <p:spPr>
          <a:xfrm>
            <a:off x="158657" y="229515"/>
            <a:ext cx="8957074" cy="523220"/>
          </a:xfrm>
          <a:prstGeom prst="rect">
            <a:avLst/>
          </a:prstGeom>
          <a:noFill/>
        </p:spPr>
        <p:txBody>
          <a:bodyPr wrap="square" rtlCol="0">
            <a:spAutoFit/>
          </a:bodyPr>
          <a:lstStyle/>
          <a:p>
            <a:pPr algn="ctr" fontAlgn="auto">
              <a:spcBef>
                <a:spcPts val="0"/>
              </a:spcBef>
              <a:spcAft>
                <a:spcPts val="0"/>
              </a:spcAft>
              <a:defRPr/>
            </a:pPr>
            <a:r>
              <a:rPr lang="en-US" altLang="zh-CN" sz="2800" b="0" dirty="0" err="1">
                <a:solidFill>
                  <a:prstClr val="black"/>
                </a:solidFill>
                <a:latin typeface="Calibri" panose="020F0502020204030204"/>
                <a:ea typeface="等线" charset="-122"/>
                <a:cs typeface=""/>
              </a:rPr>
              <a:t>Quantitaive</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Trait</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Loci</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(QTLs)</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associated</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with</a:t>
            </a:r>
            <a:r>
              <a:rPr lang="zh-CN" altLang="en-US" sz="2800" b="0" dirty="0">
                <a:solidFill>
                  <a:prstClr val="black"/>
                </a:solidFill>
                <a:latin typeface="Calibri" panose="020F0502020204030204"/>
                <a:ea typeface="等线" charset="-122"/>
                <a:cs typeface=""/>
              </a:rPr>
              <a:t> </a:t>
            </a:r>
            <a:r>
              <a:rPr lang="en-US" altLang="zh-CN" sz="2800" b="0" dirty="0">
                <a:solidFill>
                  <a:prstClr val="black"/>
                </a:solidFill>
                <a:latin typeface="Calibri" panose="020F0502020204030204"/>
                <a:ea typeface="等线" charset="-122"/>
                <a:cs typeface=""/>
              </a:rPr>
              <a:t>variation</a:t>
            </a:r>
            <a:endParaRPr lang="en-US" sz="2800" b="0" dirty="0">
              <a:solidFill>
                <a:prstClr val="black"/>
              </a:solidFill>
              <a:latin typeface="Calibri" panose="020F0502020204030204"/>
              <a:ea typeface=""/>
              <a:cs typeface=""/>
            </a:endParaRPr>
          </a:p>
        </p:txBody>
      </p:sp>
      <p:sp>
        <p:nvSpPr>
          <p:cNvPr id="12" name="Rectangle 11">
            <a:extLst>
              <a:ext uri="{FF2B5EF4-FFF2-40B4-BE49-F238E27FC236}">
                <a16:creationId xmlns:a16="http://schemas.microsoft.com/office/drawing/2014/main" xmlns="" id="{1F6B9C68-2B01-F646-B606-F0F6DAB52266}"/>
              </a:ext>
            </a:extLst>
          </p:cNvPr>
          <p:cNvSpPr/>
          <p:nvPr/>
        </p:nvSpPr>
        <p:spPr>
          <a:xfrm rot="16200000">
            <a:off x="-2067966" y="4387334"/>
            <a:ext cx="4572000" cy="369332"/>
          </a:xfrm>
          <a:prstGeom prst="rect">
            <a:avLst/>
          </a:prstGeom>
        </p:spPr>
        <p:txBody>
          <a:bodyPr>
            <a:spAutoFit/>
          </a:bodyPr>
          <a:lstStyle/>
          <a:p>
            <a:pPr fontAlgn="auto">
              <a:spcBef>
                <a:spcPts val="0"/>
              </a:spcBef>
              <a:spcAft>
                <a:spcPts val="0"/>
              </a:spcAft>
              <a:defRPr/>
            </a:pPr>
            <a:r>
              <a:rPr lang="en-US" sz="900" b="0" i="1" dirty="0">
                <a:solidFill>
                  <a:prstClr val="black"/>
                </a:solidFill>
                <a:latin typeface="Calibri" panose="020F0502020204030204"/>
                <a:ea typeface=""/>
                <a:cs typeface=""/>
              </a:rPr>
              <a:t>Sun, Wei, and </a:t>
            </a:r>
            <a:r>
              <a:rPr lang="en-US" sz="900" b="0" i="1" dirty="0" err="1">
                <a:solidFill>
                  <a:prstClr val="black"/>
                </a:solidFill>
                <a:latin typeface="Calibri" panose="020F0502020204030204"/>
                <a:ea typeface=""/>
                <a:cs typeface=""/>
              </a:rPr>
              <a:t>Yijuan</a:t>
            </a:r>
            <a:r>
              <a:rPr lang="en-US" sz="900" b="0" i="1" dirty="0">
                <a:solidFill>
                  <a:prstClr val="black"/>
                </a:solidFill>
                <a:latin typeface="Calibri" panose="020F0502020204030204"/>
                <a:ea typeface=""/>
                <a:cs typeface=""/>
              </a:rPr>
              <a:t> Hu. "</a:t>
            </a:r>
            <a:r>
              <a:rPr lang="en-US" sz="900" b="0" i="1" dirty="0" err="1">
                <a:solidFill>
                  <a:prstClr val="black"/>
                </a:solidFill>
                <a:latin typeface="Calibri" panose="020F0502020204030204"/>
                <a:ea typeface=""/>
                <a:cs typeface=""/>
              </a:rPr>
              <a:t>eQTL</a:t>
            </a:r>
            <a:r>
              <a:rPr lang="en-US" sz="900" b="0" i="1" dirty="0">
                <a:solidFill>
                  <a:prstClr val="black"/>
                </a:solidFill>
                <a:latin typeface="Calibri" panose="020F0502020204030204"/>
                <a:ea typeface=""/>
                <a:cs typeface=""/>
              </a:rPr>
              <a:t> mapping using RNA-</a:t>
            </a:r>
            <a:r>
              <a:rPr lang="en-US" sz="900" b="0" i="1" dirty="0" err="1">
                <a:solidFill>
                  <a:prstClr val="black"/>
                </a:solidFill>
                <a:latin typeface="Calibri" panose="020F0502020204030204"/>
                <a:ea typeface=""/>
                <a:cs typeface=""/>
              </a:rPr>
              <a:t>seq</a:t>
            </a:r>
            <a:r>
              <a:rPr lang="en-US" sz="900" b="0" i="1" dirty="0">
                <a:solidFill>
                  <a:prstClr val="black"/>
                </a:solidFill>
                <a:latin typeface="Calibri" panose="020F0502020204030204"/>
                <a:ea typeface=""/>
                <a:cs typeface=""/>
              </a:rPr>
              <a:t> data." Statistics in biosciences 5.1 (2013): 198-219.</a:t>
            </a:r>
          </a:p>
        </p:txBody>
      </p:sp>
      <p:sp>
        <p:nvSpPr>
          <p:cNvPr id="13" name="Rectangle 12">
            <a:extLst>
              <a:ext uri="{FF2B5EF4-FFF2-40B4-BE49-F238E27FC236}">
                <a16:creationId xmlns:a16="http://schemas.microsoft.com/office/drawing/2014/main" xmlns="" id="{64505C2C-73AE-4544-A9D1-124691B7EFBD}"/>
              </a:ext>
            </a:extLst>
          </p:cNvPr>
          <p:cNvSpPr/>
          <p:nvPr/>
        </p:nvSpPr>
        <p:spPr>
          <a:xfrm>
            <a:off x="6834367" y="6518927"/>
            <a:ext cx="2077813" cy="276999"/>
          </a:xfrm>
          <a:prstGeom prst="rect">
            <a:avLst/>
          </a:prstGeom>
        </p:spPr>
        <p:txBody>
          <a:bodyPr wrap="none">
            <a:spAutoFit/>
          </a:bodyPr>
          <a:lstStyle/>
          <a:p>
            <a:pPr>
              <a:defRPr/>
            </a:pPr>
            <a:r>
              <a:rPr lang="en" dirty="0">
                <a:solidFill>
                  <a:prstClr val="white">
                    <a:lumMod val="50000"/>
                  </a:prstClr>
                </a:solidFill>
              </a:rPr>
              <a:t>[Wang et al. (‘18) </a:t>
            </a:r>
            <a:r>
              <a:rPr lang="en-US" dirty="0">
                <a:solidFill>
                  <a:prstClr val="white">
                    <a:lumMod val="50000"/>
                  </a:prstClr>
                </a:solidFill>
              </a:rPr>
              <a:t>Science]</a:t>
            </a:r>
          </a:p>
        </p:txBody>
      </p:sp>
    </p:spTree>
    <p:extLst>
      <p:ext uri="{BB962C8B-B14F-4D97-AF65-F5344CB8AC3E}">
        <p14:creationId xmlns:p14="http://schemas.microsoft.com/office/powerpoint/2010/main" val="19843312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61995" y="3602064"/>
            <a:ext cx="7486171" cy="2923432"/>
          </a:xfrm>
          <a:prstGeom prst="rect">
            <a:avLst/>
          </a:prstGeom>
        </p:spPr>
      </p:pic>
      <p:sp>
        <p:nvSpPr>
          <p:cNvPr id="8" name="TextBox 7"/>
          <p:cNvSpPr txBox="1"/>
          <p:nvPr/>
        </p:nvSpPr>
        <p:spPr>
          <a:xfrm>
            <a:off x="900741"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A</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T</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30" t="39697" r="3031" b="34121"/>
          <a:stretch/>
        </p:blipFill>
        <p:spPr>
          <a:xfrm>
            <a:off x="237918" y="1355805"/>
            <a:ext cx="8589819" cy="1496291"/>
          </a:xfrm>
          <a:prstGeom prst="rect">
            <a:avLst/>
          </a:prstGeom>
        </p:spPr>
      </p:pic>
      <p:sp>
        <p:nvSpPr>
          <p:cNvPr id="12" name="TextBox 11"/>
          <p:cNvSpPr txBox="1"/>
          <p:nvPr/>
        </p:nvSpPr>
        <p:spPr>
          <a:xfrm>
            <a:off x="4172707"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C</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G</a:t>
            </a:r>
          </a:p>
        </p:txBody>
      </p:sp>
      <p:sp>
        <p:nvSpPr>
          <p:cNvPr id="14" name="TextBox 13"/>
          <p:cNvSpPr txBox="1"/>
          <p:nvPr/>
        </p:nvSpPr>
        <p:spPr>
          <a:xfrm>
            <a:off x="7563688" y="2790526"/>
            <a:ext cx="775660" cy="338554"/>
          </a:xfrm>
          <a:prstGeom prst="rect">
            <a:avLst/>
          </a:prstGeom>
          <a:noFill/>
        </p:spPr>
        <p:txBody>
          <a:bodyPr wrap="square" rtlCol="0">
            <a:spAutoFit/>
          </a:bodyPr>
          <a:lstStyle/>
          <a:p>
            <a:pPr algn="ctr"/>
            <a:r>
              <a:rPr lang="en-US" sz="1600" dirty="0">
                <a:solidFill>
                  <a:srgbClr val="FF0000"/>
                </a:solidFill>
                <a:latin typeface="Courier" charset="0"/>
                <a:ea typeface="Courier" charset="0"/>
                <a:cs typeface="Courier" charset="0"/>
              </a:rPr>
              <a:t>T</a:t>
            </a:r>
            <a:r>
              <a:rPr lang="en-US" sz="1600" dirty="0">
                <a:solidFill>
                  <a:srgbClr val="FF0000"/>
                </a:solidFill>
                <a:latin typeface="Courier" charset="0"/>
                <a:ea typeface="Courier" charset="0"/>
                <a:cs typeface="Courier" charset="0"/>
                <a:sym typeface="Wingdings"/>
              </a:rPr>
              <a:t></a:t>
            </a:r>
            <a:r>
              <a:rPr lang="en-US" sz="1600" dirty="0">
                <a:solidFill>
                  <a:srgbClr val="FF0000"/>
                </a:solidFill>
                <a:latin typeface="Courier" charset="0"/>
                <a:ea typeface="Courier" charset="0"/>
                <a:cs typeface="Courier" charset="0"/>
              </a:rPr>
              <a:t>C</a:t>
            </a:r>
          </a:p>
        </p:txBody>
      </p:sp>
      <p:sp>
        <p:nvSpPr>
          <p:cNvPr id="15" name="Title 1">
            <a:extLst>
              <a:ext uri="{FF2B5EF4-FFF2-40B4-BE49-F238E27FC236}">
                <a16:creationId xmlns:a16="http://schemas.microsoft.com/office/drawing/2014/main" xmlns="" id="{8BE2030A-61EB-8D47-A08D-E2FF51459814}"/>
              </a:ext>
            </a:extLst>
          </p:cNvPr>
          <p:cNvSpPr>
            <a:spLocks noGrp="1"/>
          </p:cNvSpPr>
          <p:nvPr>
            <p:ph type="title"/>
          </p:nvPr>
        </p:nvSpPr>
        <p:spPr>
          <a:xfrm>
            <a:off x="679067" y="395493"/>
            <a:ext cx="7886700" cy="994172"/>
          </a:xfrm>
        </p:spPr>
        <p:txBody>
          <a:bodyPr>
            <a:normAutofit/>
          </a:bodyPr>
          <a:lstStyle/>
          <a:p>
            <a:r>
              <a:rPr lang="en-US" dirty="0"/>
              <a:t>Cell fraction QTLs (fQTLs)</a:t>
            </a:r>
          </a:p>
        </p:txBody>
      </p:sp>
      <p:sp>
        <p:nvSpPr>
          <p:cNvPr id="10" name="Rectangle 9">
            <a:extLst>
              <a:ext uri="{FF2B5EF4-FFF2-40B4-BE49-F238E27FC236}">
                <a16:creationId xmlns:a16="http://schemas.microsoft.com/office/drawing/2014/main" xmlns="" id="{DEE24D16-F648-4F4D-BE9A-6E204B71125A}"/>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342808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2030A-61EB-8D47-A08D-E2FF51459814}"/>
              </a:ext>
            </a:extLst>
          </p:cNvPr>
          <p:cNvSpPr>
            <a:spLocks noGrp="1"/>
          </p:cNvSpPr>
          <p:nvPr>
            <p:ph type="title"/>
          </p:nvPr>
        </p:nvSpPr>
        <p:spPr>
          <a:xfrm>
            <a:off x="679067" y="395493"/>
            <a:ext cx="7827935" cy="994172"/>
          </a:xfrm>
        </p:spPr>
        <p:txBody>
          <a:bodyPr>
            <a:normAutofit/>
          </a:bodyPr>
          <a:lstStyle/>
          <a:p>
            <a:r>
              <a:rPr lang="en-US" dirty="0"/>
              <a:t>Larger brain </a:t>
            </a:r>
            <a:r>
              <a:rPr lang="en-US" dirty="0" err="1"/>
              <a:t>eQTL</a:t>
            </a:r>
            <a:r>
              <a:rPr lang="en-US" dirty="0"/>
              <a:t> sets than previous studies, </a:t>
            </a:r>
            <a:br>
              <a:rPr lang="en-US" dirty="0"/>
            </a:br>
            <a:r>
              <a:rPr lang="en-US" dirty="0"/>
              <a:t>but strong overlap with them</a:t>
            </a:r>
          </a:p>
        </p:txBody>
      </p:sp>
      <p:sp>
        <p:nvSpPr>
          <p:cNvPr id="7" name="Rectangle 6">
            <a:extLst>
              <a:ext uri="{FF2B5EF4-FFF2-40B4-BE49-F238E27FC236}">
                <a16:creationId xmlns:a16="http://schemas.microsoft.com/office/drawing/2014/main" xmlns="" id="{3A2B4B6A-313D-6243-89AB-2226792E03AB}"/>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grpSp>
        <p:nvGrpSpPr>
          <p:cNvPr id="12" name="Group 11">
            <a:extLst>
              <a:ext uri="{FF2B5EF4-FFF2-40B4-BE49-F238E27FC236}">
                <a16:creationId xmlns:a16="http://schemas.microsoft.com/office/drawing/2014/main" xmlns=""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a16="http://schemas.microsoft.com/office/drawing/2014/main" xmlns=""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a16="http://schemas.microsoft.com/office/drawing/2014/main" xmlns=""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FontTx/>
                <a:buNone/>
              </a:pPr>
              <a:r>
                <a:rPr lang="en-US" sz="1350" kern="0" dirty="0">
                  <a:solidFill>
                    <a:srgbClr val="000000"/>
                  </a:solidFill>
                </a:rPr>
                <a:t>2,542,908 </a:t>
              </a:r>
              <a:r>
                <a:rPr lang="en-US" sz="1350" kern="0" dirty="0" err="1">
                  <a:solidFill>
                    <a:srgbClr val="000000"/>
                  </a:solidFill>
                </a:rPr>
                <a:t>eQTLs</a:t>
              </a:r>
              <a:r>
                <a:rPr lang="en-US" sz="1350" kern="0" dirty="0">
                  <a:solidFill>
                    <a:srgbClr val="000000"/>
                  </a:solidFill>
                </a:rPr>
                <a:t> (FDR&lt; 0.05)</a:t>
              </a:r>
              <a:endParaRPr lang="en-US" sz="1500" kern="0" dirty="0">
                <a:solidFill>
                  <a:srgbClr val="000000"/>
                </a:solidFill>
              </a:endParaRPr>
            </a:p>
          </p:txBody>
        </p:sp>
        <p:sp>
          <p:nvSpPr>
            <p:cNvPr id="11" name="Rectangle 10">
              <a:extLst>
                <a:ext uri="{FF2B5EF4-FFF2-40B4-BE49-F238E27FC236}">
                  <a16:creationId xmlns:a16="http://schemas.microsoft.com/office/drawing/2014/main" xmlns=""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Tree>
    <p:extLst>
      <p:ext uri="{BB962C8B-B14F-4D97-AF65-F5344CB8AC3E}">
        <p14:creationId xmlns:p14="http://schemas.microsoft.com/office/powerpoint/2010/main" val="10692815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BD4BD6C-A28A-234A-82AE-02A533A3F8B3}"/>
              </a:ext>
            </a:extLst>
          </p:cNvPr>
          <p:cNvPicPr>
            <a:picLocks noChangeAspect="1"/>
          </p:cNvPicPr>
          <p:nvPr/>
        </p:nvPicPr>
        <p:blipFill>
          <a:blip r:embed="rId3"/>
          <a:stretch>
            <a:fillRect/>
          </a:stretch>
        </p:blipFill>
        <p:spPr>
          <a:xfrm>
            <a:off x="426028" y="2408916"/>
            <a:ext cx="8715311" cy="2799368"/>
          </a:xfrm>
          <a:prstGeom prst="rect">
            <a:avLst/>
          </a:prstGeom>
        </p:spPr>
      </p:pic>
      <p:sp>
        <p:nvSpPr>
          <p:cNvPr id="2" name="Title 1">
            <a:extLst>
              <a:ext uri="{FF2B5EF4-FFF2-40B4-BE49-F238E27FC236}">
                <a16:creationId xmlns:a16="http://schemas.microsoft.com/office/drawing/2014/main" xmlns="" id="{6C2881AA-B278-8D4A-B048-CD6FB777D0B6}"/>
              </a:ext>
            </a:extLst>
          </p:cNvPr>
          <p:cNvSpPr>
            <a:spLocks noGrp="1"/>
          </p:cNvSpPr>
          <p:nvPr>
            <p:ph type="title"/>
          </p:nvPr>
        </p:nvSpPr>
        <p:spPr>
          <a:xfrm>
            <a:off x="4144786" y="290774"/>
            <a:ext cx="4607471" cy="1585804"/>
          </a:xfrm>
        </p:spPr>
        <p:txBody>
          <a:bodyPr/>
          <a:lstStyle/>
          <a:p>
            <a:r>
              <a:rPr lang="en-US" dirty="0"/>
              <a:t>multi-QTLs from overlapping different types of QTLs: </a:t>
            </a:r>
            <a:br>
              <a:rPr lang="en-US" dirty="0"/>
            </a:br>
            <a:r>
              <a:rPr lang="en-US" dirty="0" err="1"/>
              <a:t>cQTL</a:t>
            </a:r>
            <a:r>
              <a:rPr lang="en-US" dirty="0"/>
              <a:t>, </a:t>
            </a:r>
            <a:r>
              <a:rPr lang="en-US" dirty="0" err="1"/>
              <a:t>fQTL</a:t>
            </a:r>
            <a:r>
              <a:rPr lang="en-US" dirty="0"/>
              <a:t>, </a:t>
            </a:r>
            <a:r>
              <a:rPr lang="en-US" dirty="0" err="1"/>
              <a:t>eQTL</a:t>
            </a:r>
            <a:r>
              <a:rPr lang="en-US" dirty="0"/>
              <a:t> &amp; </a:t>
            </a:r>
            <a:r>
              <a:rPr lang="en-US" dirty="0" err="1"/>
              <a:t>isoQTL</a:t>
            </a:r>
            <a:endParaRPr lang="en-US" dirty="0"/>
          </a:p>
        </p:txBody>
      </p:sp>
      <p:sp>
        <p:nvSpPr>
          <p:cNvPr id="10" name="TextBox 9">
            <a:extLst>
              <a:ext uri="{FF2B5EF4-FFF2-40B4-BE49-F238E27FC236}">
                <a16:creationId xmlns:a16="http://schemas.microsoft.com/office/drawing/2014/main" xmlns="" id="{8929E89D-18E8-7440-AFBA-2C998E346959}"/>
              </a:ext>
            </a:extLst>
          </p:cNvPr>
          <p:cNvSpPr txBox="1"/>
          <p:nvPr/>
        </p:nvSpPr>
        <p:spPr>
          <a:xfrm>
            <a:off x="7215809" y="3244665"/>
            <a:ext cx="1536448" cy="461665"/>
          </a:xfrm>
          <a:prstGeom prst="rect">
            <a:avLst/>
          </a:prstGeom>
          <a:noFill/>
        </p:spPr>
        <p:txBody>
          <a:bodyPr wrap="square" rtlCol="0">
            <a:spAutoFit/>
          </a:bodyPr>
          <a:lstStyle/>
          <a:p>
            <a:pPr algn="r">
              <a:defRPr/>
            </a:pP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for mTOR mediated by </a:t>
            </a:r>
            <a:r>
              <a:rPr lang="en-US" dirty="0" err="1">
                <a:solidFill>
                  <a:srgbClr val="000000"/>
                </a:solidFill>
                <a:latin typeface="Arial" panose="020B0604020202020204" pitchFamily="34" charset="0"/>
                <a:cs typeface="Arial" panose="020B0604020202020204" pitchFamily="34" charset="0"/>
              </a:rPr>
              <a:t>cQTLs</a:t>
            </a:r>
            <a:endParaRPr lang="en-US"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8AE6FA72-0041-5A4C-A265-9B5ECF6C525E}"/>
              </a:ext>
            </a:extLst>
          </p:cNvPr>
          <p:cNvSpPr txBox="1"/>
          <p:nvPr/>
        </p:nvSpPr>
        <p:spPr>
          <a:xfrm>
            <a:off x="3082161" y="5301836"/>
            <a:ext cx="2284970" cy="830997"/>
          </a:xfrm>
          <a:prstGeom prst="rect">
            <a:avLst/>
          </a:prstGeom>
          <a:noFill/>
        </p:spPr>
        <p:txBody>
          <a:bodyPr wrap="square" rtlCol="0">
            <a:spAutoFit/>
          </a:bodyPr>
          <a:lstStyle/>
          <a:p>
            <a:pPr>
              <a:defRPr/>
            </a:pPr>
            <a:r>
              <a:rPr lang="en-US" dirty="0">
                <a:solidFill>
                  <a:srgbClr val="000000"/>
                </a:solidFill>
                <a:latin typeface="Arial" panose="020B0604020202020204" pitchFamily="34" charset="0"/>
                <a:cs typeface="Arial" panose="020B0604020202020204" pitchFamily="34" charset="0"/>
              </a:rPr>
              <a:t>1391 SNPs (multi-QTLs)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in at least three types </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among </a:t>
            </a: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isoQTLs</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cQTLs</a:t>
            </a:r>
            <a:r>
              <a:rPr lang="en-US" dirty="0">
                <a:solidFill>
                  <a:srgbClr val="000000"/>
                </a:solidFill>
                <a:latin typeface="Arial" panose="020B0604020202020204" pitchFamily="34" charset="0"/>
                <a:cs typeface="Arial" panose="020B0604020202020204" pitchFamily="34" charset="0"/>
              </a:rPr>
              <a:t>, fQTLs</a:t>
            </a:r>
          </a:p>
        </p:txBody>
      </p:sp>
      <p:sp>
        <p:nvSpPr>
          <p:cNvPr id="11" name="TextBox 10">
            <a:extLst>
              <a:ext uri="{FF2B5EF4-FFF2-40B4-BE49-F238E27FC236}">
                <a16:creationId xmlns:a16="http://schemas.microsoft.com/office/drawing/2014/main" xmlns="" id="{0F63AD0A-731B-1F4A-831A-AFC2AA3125A8}"/>
              </a:ext>
            </a:extLst>
          </p:cNvPr>
          <p:cNvSpPr txBox="1"/>
          <p:nvPr/>
        </p:nvSpPr>
        <p:spPr>
          <a:xfrm>
            <a:off x="779342" y="5376076"/>
            <a:ext cx="1575042" cy="461665"/>
          </a:xfrm>
          <a:prstGeom prst="rect">
            <a:avLst/>
          </a:prstGeom>
          <a:noFill/>
        </p:spPr>
        <p:txBody>
          <a:bodyPr wrap="square" rtlCol="0">
            <a:spAutoFit/>
          </a:bodyPr>
          <a:lstStyle/>
          <a:p>
            <a:pPr algn="r">
              <a:defRPr/>
            </a:pPr>
            <a:r>
              <a:rPr lang="en-US" dirty="0" err="1">
                <a:solidFill>
                  <a:srgbClr val="000000"/>
                </a:solidFill>
                <a:latin typeface="Arial" panose="020B0604020202020204" pitchFamily="34" charset="0"/>
                <a:cs typeface="Arial" panose="020B0604020202020204" pitchFamily="34" charset="0"/>
              </a:rPr>
              <a:t>eQTLs</a:t>
            </a:r>
            <a:r>
              <a:rPr lang="en-US" dirty="0">
                <a:solidFill>
                  <a:srgbClr val="000000"/>
                </a:solidFill>
                <a:latin typeface="Arial" panose="020B0604020202020204" pitchFamily="34" charset="0"/>
                <a:cs typeface="Arial" panose="020B0604020202020204" pitchFamily="34" charset="0"/>
              </a:rPr>
              <a:t> and </a:t>
            </a:r>
            <a:r>
              <a:rPr lang="en-US" dirty="0" err="1">
                <a:solidFill>
                  <a:srgbClr val="000000"/>
                </a:solidFill>
                <a:latin typeface="Arial" panose="020B0604020202020204" pitchFamily="34" charset="0"/>
                <a:cs typeface="Arial" panose="020B0604020202020204" pitchFamily="34" charset="0"/>
              </a:rPr>
              <a:t>cQTLs</a:t>
            </a:r>
            <a:r>
              <a:rPr lang="en-US" dirty="0">
                <a:solidFill>
                  <a:srgbClr val="000000"/>
                </a:solidFill>
                <a:latin typeface="Arial" panose="020B0604020202020204" pitchFamily="34" charset="0"/>
                <a:cs typeface="Arial" panose="020B0604020202020204" pitchFamily="34" charset="0"/>
              </a:rPr>
              <a:t> significantly overlap</a:t>
            </a:r>
          </a:p>
        </p:txBody>
      </p:sp>
      <p:sp>
        <p:nvSpPr>
          <p:cNvPr id="13" name="Left Brace 12">
            <a:extLst>
              <a:ext uri="{FF2B5EF4-FFF2-40B4-BE49-F238E27FC236}">
                <a16:creationId xmlns:a16="http://schemas.microsoft.com/office/drawing/2014/main" xmlns="" id="{67C95E9C-7064-8746-9248-D4540FBADF55}"/>
              </a:ext>
            </a:extLst>
          </p:cNvPr>
          <p:cNvSpPr/>
          <p:nvPr/>
        </p:nvSpPr>
        <p:spPr>
          <a:xfrm rot="16200000">
            <a:off x="4120412" y="4790993"/>
            <a:ext cx="187113" cy="8872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sz="1350">
              <a:solidFill>
                <a:srgbClr val="000000"/>
              </a:solidFill>
            </a:endParaRPr>
          </a:p>
        </p:txBody>
      </p:sp>
      <p:cxnSp>
        <p:nvCxnSpPr>
          <p:cNvPr id="15" name="Straight Arrow Connector 14">
            <a:extLst>
              <a:ext uri="{FF2B5EF4-FFF2-40B4-BE49-F238E27FC236}">
                <a16:creationId xmlns:a16="http://schemas.microsoft.com/office/drawing/2014/main" xmlns="" id="{49CEAE23-A93F-444B-A1C2-44481005C7E5}"/>
              </a:ext>
            </a:extLst>
          </p:cNvPr>
          <p:cNvCxnSpPr/>
          <p:nvPr/>
        </p:nvCxnSpPr>
        <p:spPr>
          <a:xfrm>
            <a:off x="2034375" y="5147857"/>
            <a:ext cx="0" cy="18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7DB19E58-AF7D-8041-9377-C930B9C1A078}"/>
              </a:ext>
            </a:extLst>
          </p:cNvPr>
          <p:cNvSpPr txBox="1"/>
          <p:nvPr/>
        </p:nvSpPr>
        <p:spPr>
          <a:xfrm>
            <a:off x="0" y="4206736"/>
            <a:ext cx="521297"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eQTL</a:t>
            </a:r>
            <a:endParaRPr lang="en-US" sz="105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023988B5-5393-2B46-AC43-003FCAF00593}"/>
              </a:ext>
            </a:extLst>
          </p:cNvPr>
          <p:cNvSpPr txBox="1"/>
          <p:nvPr/>
        </p:nvSpPr>
        <p:spPr>
          <a:xfrm>
            <a:off x="-48692" y="4437569"/>
            <a:ext cx="619080"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isoQTL</a:t>
            </a:r>
            <a:endParaRPr lang="en-US" sz="1050" dirty="0">
              <a:solidFill>
                <a:srgbClr val="0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1A0FBDFE-7C9A-7D49-8E95-296AA0915D3A}"/>
              </a:ext>
            </a:extLst>
          </p:cNvPr>
          <p:cNvSpPr txBox="1"/>
          <p:nvPr/>
        </p:nvSpPr>
        <p:spPr>
          <a:xfrm>
            <a:off x="0" y="4654467"/>
            <a:ext cx="513282"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cQTL</a:t>
            </a:r>
            <a:endParaRPr lang="en-US" sz="1050" dirty="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8673A17F-C34F-F446-8F84-A9AD1D0CC6BF}"/>
              </a:ext>
            </a:extLst>
          </p:cNvPr>
          <p:cNvSpPr txBox="1"/>
          <p:nvPr/>
        </p:nvSpPr>
        <p:spPr>
          <a:xfrm>
            <a:off x="15028" y="4874069"/>
            <a:ext cx="482824" cy="253916"/>
          </a:xfrm>
          <a:prstGeom prst="rect">
            <a:avLst/>
          </a:prstGeom>
          <a:noFill/>
        </p:spPr>
        <p:txBody>
          <a:bodyPr wrap="none" rtlCol="0">
            <a:spAutoFit/>
          </a:bodyPr>
          <a:lstStyle/>
          <a:p>
            <a:pPr>
              <a:defRPr/>
            </a:pPr>
            <a:r>
              <a:rPr lang="en-US" sz="1050" dirty="0" err="1">
                <a:solidFill>
                  <a:srgbClr val="000000"/>
                </a:solidFill>
                <a:latin typeface="Arial" panose="020B0604020202020204" pitchFamily="34" charset="0"/>
                <a:cs typeface="Arial" panose="020B0604020202020204" pitchFamily="34" charset="0"/>
              </a:rPr>
              <a:t>fQTL</a:t>
            </a:r>
            <a:endParaRPr lang="en-US" sz="1050" dirty="0">
              <a:solidFill>
                <a:srgbClr val="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69ACD8EB-6446-674E-845E-E6BB31B9CDCE}"/>
              </a:ext>
            </a:extLst>
          </p:cNvPr>
          <p:cNvSpPr/>
          <p:nvPr/>
        </p:nvSpPr>
        <p:spPr>
          <a:xfrm>
            <a:off x="336666" y="2408917"/>
            <a:ext cx="4513811" cy="1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FFFFFF"/>
              </a:solidFill>
            </a:endParaRPr>
          </a:p>
        </p:txBody>
      </p:sp>
      <p:pic>
        <p:nvPicPr>
          <p:cNvPr id="23" name="Picture 22">
            <a:extLst>
              <a:ext uri="{FF2B5EF4-FFF2-40B4-BE49-F238E27FC236}">
                <a16:creationId xmlns:a16="http://schemas.microsoft.com/office/drawing/2014/main" xmlns="" id="{77ADF4F6-DF56-4648-B478-863FB5AE1E62}"/>
              </a:ext>
            </a:extLst>
          </p:cNvPr>
          <p:cNvPicPr>
            <a:picLocks noChangeAspect="1"/>
          </p:cNvPicPr>
          <p:nvPr/>
        </p:nvPicPr>
        <p:blipFill rotWithShape="1">
          <a:blip r:embed="rId4"/>
          <a:srcRect l="1" r="1438"/>
          <a:stretch/>
        </p:blipFill>
        <p:spPr>
          <a:xfrm>
            <a:off x="233356" y="1083675"/>
            <a:ext cx="3912565" cy="2160989"/>
          </a:xfrm>
          <a:prstGeom prst="rect">
            <a:avLst/>
          </a:prstGeom>
        </p:spPr>
      </p:pic>
      <p:sp>
        <p:nvSpPr>
          <p:cNvPr id="16" name="Rectangle 15">
            <a:extLst>
              <a:ext uri="{FF2B5EF4-FFF2-40B4-BE49-F238E27FC236}">
                <a16:creationId xmlns:a16="http://schemas.microsoft.com/office/drawing/2014/main" xmlns="" id="{E7B7A62D-FF98-7A4A-9583-FB333184E0E8}"/>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37180783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051E9-E65F-1A41-9F5C-B0165A27368D}"/>
              </a:ext>
            </a:extLst>
          </p:cNvPr>
          <p:cNvSpPr>
            <a:spLocks noGrp="1"/>
          </p:cNvSpPr>
          <p:nvPr>
            <p:ph type="title"/>
          </p:nvPr>
        </p:nvSpPr>
        <p:spPr>
          <a:xfrm>
            <a:off x="685800" y="46315"/>
            <a:ext cx="7772400" cy="1143000"/>
          </a:xfrm>
        </p:spPr>
        <p:txBody>
          <a:bodyPr/>
          <a:lstStyle/>
          <a:p>
            <a:r>
              <a:rPr lang="en-US" dirty="0"/>
              <a:t>Brain </a:t>
            </a:r>
            <a:r>
              <a:rPr lang="en-US" dirty="0" err="1"/>
              <a:t>eQTLs</a:t>
            </a:r>
            <a:r>
              <a:rPr lang="en-US" dirty="0"/>
              <a:t> and enhancers enriched with GWAS SNPs for brain disorders</a:t>
            </a:r>
          </a:p>
        </p:txBody>
      </p:sp>
      <p:pic>
        <p:nvPicPr>
          <p:cNvPr id="5" name="Content Placeholder 4">
            <a:extLst>
              <a:ext uri="{FF2B5EF4-FFF2-40B4-BE49-F238E27FC236}">
                <a16:creationId xmlns:a16="http://schemas.microsoft.com/office/drawing/2014/main" xmlns="" id="{9F550E82-A7B5-674D-8D12-20288378E6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967"/>
          <a:stretch/>
        </p:blipFill>
        <p:spPr>
          <a:xfrm>
            <a:off x="1638300" y="1600200"/>
            <a:ext cx="5867400" cy="4803724"/>
          </a:xfrm>
        </p:spPr>
      </p:pic>
      <p:sp>
        <p:nvSpPr>
          <p:cNvPr id="3" name="TextBox 2">
            <a:extLst>
              <a:ext uri="{FF2B5EF4-FFF2-40B4-BE49-F238E27FC236}">
                <a16:creationId xmlns:a16="http://schemas.microsoft.com/office/drawing/2014/main" xmlns="" id="{3C18191B-5696-5C43-860B-F79CCBA30643}"/>
              </a:ext>
            </a:extLst>
          </p:cNvPr>
          <p:cNvSpPr txBox="1"/>
          <p:nvPr/>
        </p:nvSpPr>
        <p:spPr>
          <a:xfrm>
            <a:off x="3869724" y="1189315"/>
            <a:ext cx="1404552" cy="369332"/>
          </a:xfrm>
          <a:prstGeom prst="rect">
            <a:avLst/>
          </a:prstGeom>
          <a:noFill/>
        </p:spPr>
        <p:txBody>
          <a:bodyPr wrap="none" rtlCol="0">
            <a:spAutoFit/>
          </a:bodyPr>
          <a:lstStyle/>
          <a:p>
            <a:pPr>
              <a:defRPr/>
            </a:pPr>
            <a:r>
              <a:rPr lang="en-US" dirty="0">
                <a:solidFill>
                  <a:srgbClr val="000000"/>
                </a:solidFill>
              </a:rPr>
              <a:t>Enrichment</a:t>
            </a:r>
          </a:p>
        </p:txBody>
      </p:sp>
      <p:sp>
        <p:nvSpPr>
          <p:cNvPr id="6" name="TextBox 5">
            <a:extLst>
              <a:ext uri="{FF2B5EF4-FFF2-40B4-BE49-F238E27FC236}">
                <a16:creationId xmlns:a16="http://schemas.microsoft.com/office/drawing/2014/main" xmlns="" id="{7C8C37A7-0D2B-8B4B-B3F6-18312EBA50F2}"/>
              </a:ext>
            </a:extLst>
          </p:cNvPr>
          <p:cNvSpPr txBox="1"/>
          <p:nvPr/>
        </p:nvSpPr>
        <p:spPr>
          <a:xfrm>
            <a:off x="0" y="6553200"/>
            <a:ext cx="5867400" cy="276999"/>
          </a:xfrm>
          <a:prstGeom prst="rect">
            <a:avLst/>
          </a:prstGeom>
          <a:noFill/>
        </p:spPr>
        <p:txBody>
          <a:bodyPr wrap="square" rtlCol="0">
            <a:spAutoFit/>
          </a:bodyPr>
          <a:lstStyle/>
          <a:p>
            <a:pPr>
              <a:defRPr/>
            </a:pPr>
            <a:r>
              <a:rPr lang="en-US" dirty="0">
                <a:solidFill>
                  <a:srgbClr val="000000"/>
                </a:solidFill>
              </a:rPr>
              <a:t>Wang, et al., </a:t>
            </a:r>
            <a:r>
              <a:rPr lang="en-US" i="1" dirty="0">
                <a:solidFill>
                  <a:srgbClr val="000000"/>
                </a:solidFill>
              </a:rPr>
              <a:t>Science</a:t>
            </a:r>
            <a:r>
              <a:rPr lang="en-US" dirty="0">
                <a:solidFill>
                  <a:srgbClr val="000000"/>
                </a:solidFill>
              </a:rPr>
              <a:t>, 2018</a:t>
            </a:r>
          </a:p>
        </p:txBody>
      </p:sp>
    </p:spTree>
    <p:extLst>
      <p:ext uri="{BB962C8B-B14F-4D97-AF65-F5344CB8AC3E}">
        <p14:creationId xmlns:p14="http://schemas.microsoft.com/office/powerpoint/2010/main" val="21187400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257545665"/>
      </p:ext>
    </p:extLst>
  </p:cSld>
  <p:clrMapOvr>
    <a:masterClrMapping/>
  </p:clrMapOvr>
  <p:transition advTm="238108"/>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a16="http://schemas.microsoft.com/office/drawing/2014/main" xmlns=""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a16="http://schemas.microsoft.com/office/drawing/2014/main" xmlns="" id="{CCCCF5BC-5E44-6C41-B1D6-E26208609064}"/>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72453606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a16="http://schemas.microsoft.com/office/drawing/2014/main" xmlns="" id="{17A427E5-380D-7143-85BC-4FDA43CD6E88}"/>
              </a:ext>
            </a:extLst>
          </p:cNvPr>
          <p:cNvSpPr txBox="1"/>
          <p:nvPr/>
        </p:nvSpPr>
        <p:spPr>
          <a:xfrm>
            <a:off x="3163446" y="1917179"/>
            <a:ext cx="5053215" cy="461665"/>
          </a:xfrm>
          <a:prstGeom prst="rect">
            <a:avLst/>
          </a:prstGeom>
          <a:noFill/>
        </p:spPr>
        <p:txBody>
          <a:bodyPr wrap="square" rtlCol="0">
            <a:spAutoFit/>
          </a:bodyPr>
          <a:lstStyle/>
          <a:p>
            <a:pPr>
              <a:defRPr/>
            </a:pPr>
            <a:r>
              <a:rPr lang="en-US" b="0" dirty="0">
                <a:solidFill>
                  <a:srgbClr val="000000"/>
                </a:solidFill>
                <a:latin typeface="Arial" panose="020B0604020202020204" pitchFamily="34"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a16="http://schemas.microsoft.com/office/drawing/2014/main" xmlns=""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a16="http://schemas.microsoft.com/office/drawing/2014/main" xmlns=""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a16="http://schemas.microsoft.com/office/drawing/2014/main" xmlns=""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a16="http://schemas.microsoft.com/office/drawing/2014/main" xmlns="" id="{52F84AEE-B1F3-6546-AB39-6C2C931FCFF7}"/>
              </a:ext>
            </a:extLst>
          </p:cNvPr>
          <p:cNvSpPr txBox="1"/>
          <p:nvPr/>
        </p:nvSpPr>
        <p:spPr>
          <a:xfrm>
            <a:off x="2644385" y="6174285"/>
            <a:ext cx="5254241" cy="369332"/>
          </a:xfrm>
          <a:prstGeom prst="rect">
            <a:avLst/>
          </a:prstGeom>
          <a:noFill/>
        </p:spPr>
        <p:txBody>
          <a:bodyPr wrap="square" rtlCol="0">
            <a:spAutoFit/>
          </a:bodyPr>
          <a:lstStyle/>
          <a:p>
            <a:pPr>
              <a:defRPr/>
            </a:pPr>
            <a:r>
              <a:rPr lang="en-US" sz="1800" b="0" dirty="0">
                <a:solidFill>
                  <a:srgbClr val="000000"/>
                </a:solidFill>
                <a:latin typeface="Arial" panose="020B0604020202020204" pitchFamily="34" charset="0"/>
                <a:cs typeface="Arial" panose="020B0604020202020204" pitchFamily="34" charset="0"/>
              </a:rPr>
              <a:t>subnetworks targeting single cell marker genes</a:t>
            </a:r>
          </a:p>
        </p:txBody>
      </p:sp>
      <p:sp>
        <p:nvSpPr>
          <p:cNvPr id="14" name="Rectangle 13">
            <a:extLst>
              <a:ext uri="{FF2B5EF4-FFF2-40B4-BE49-F238E27FC236}">
                <a16:creationId xmlns:a16="http://schemas.microsoft.com/office/drawing/2014/main" xmlns="" id="{CCCCF5BC-5E44-6C41-B1D6-E26208609064}"/>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8383949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xmlns="" id="{F93390D8-0B36-E64C-AB83-1137E490349C}"/>
              </a:ext>
            </a:extLst>
          </p:cNvPr>
          <p:cNvPicPr>
            <a:picLocks noChangeAspect="1"/>
          </p:cNvPicPr>
          <p:nvPr/>
        </p:nvPicPr>
        <p:blipFill rotWithShape="1">
          <a:blip r:embed="rId3">
            <a:extLst>
              <a:ext uri="{28A0092B-C50C-407E-A947-70E740481C1C}">
                <a14:useLocalDpi xmlns:a14="http://schemas.microsoft.com/office/drawing/2010/main" val="0"/>
              </a:ext>
            </a:extLst>
          </a:blip>
          <a:srcRect l="35483" r="689" b="45876"/>
          <a:stretch/>
        </p:blipFill>
        <p:spPr>
          <a:xfrm>
            <a:off x="3086100" y="2223104"/>
            <a:ext cx="5981175" cy="2462157"/>
          </a:xfrm>
          <a:prstGeom prst="rect">
            <a:avLst/>
          </a:prstGeom>
        </p:spPr>
      </p:pic>
      <p:sp>
        <p:nvSpPr>
          <p:cNvPr id="2" name="Title 1">
            <a:extLst>
              <a:ext uri="{FF2B5EF4-FFF2-40B4-BE49-F238E27FC236}">
                <a16:creationId xmlns:a16="http://schemas.microsoft.com/office/drawing/2014/main" xmlns="" id="{418E305C-DB38-F14D-9C3F-E86D6BF65E3F}"/>
              </a:ext>
            </a:extLst>
          </p:cNvPr>
          <p:cNvSpPr>
            <a:spLocks noGrp="1"/>
          </p:cNvSpPr>
          <p:nvPr>
            <p:ph type="title"/>
          </p:nvPr>
        </p:nvSpPr>
        <p:spPr>
          <a:xfrm>
            <a:off x="3837708" y="581660"/>
            <a:ext cx="3904903" cy="768181"/>
          </a:xfrm>
        </p:spPr>
        <p:txBody>
          <a:bodyPr>
            <a:normAutofit fontScale="90000"/>
          </a:bodyPr>
          <a:lstStyle/>
          <a:p>
            <a:r>
              <a:rPr lang="en-US" dirty="0"/>
              <a:t>Linking GWAS </a:t>
            </a:r>
            <a:r>
              <a:rPr lang="en-US"/>
              <a:t>SNPs </a:t>
            </a:r>
            <a:br>
              <a:rPr lang="en-US"/>
            </a:br>
            <a:r>
              <a:rPr lang="en-US"/>
              <a:t>to </a:t>
            </a:r>
            <a:r>
              <a:rPr lang="en-US" dirty="0"/>
              <a:t>disease genes </a:t>
            </a:r>
            <a:r>
              <a:rPr lang="en-US"/>
              <a:t>using </a:t>
            </a:r>
            <a:br>
              <a:rPr lang="en-US"/>
            </a:br>
            <a:r>
              <a:rPr lang="en-US"/>
              <a:t>the </a:t>
            </a:r>
            <a:r>
              <a:rPr lang="en-US" dirty="0"/>
              <a:t>regulatory network</a:t>
            </a:r>
          </a:p>
        </p:txBody>
      </p:sp>
      <p:pic>
        <p:nvPicPr>
          <p:cNvPr id="9" name="Content Placeholder 8">
            <a:extLst>
              <a:ext uri="{FF2B5EF4-FFF2-40B4-BE49-F238E27FC236}">
                <a16:creationId xmlns:a16="http://schemas.microsoft.com/office/drawing/2014/main" xmlns="" id="{BEF53646-9A86-B742-B8C2-B8E4BAECB9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75486"/>
          <a:stretch/>
        </p:blipFill>
        <p:spPr>
          <a:xfrm>
            <a:off x="-1" y="857250"/>
            <a:ext cx="2597728" cy="5144487"/>
          </a:xfrm>
        </p:spPr>
      </p:pic>
      <p:sp>
        <p:nvSpPr>
          <p:cNvPr id="10" name="Rectangle 9">
            <a:extLst>
              <a:ext uri="{FF2B5EF4-FFF2-40B4-BE49-F238E27FC236}">
                <a16:creationId xmlns:a16="http://schemas.microsoft.com/office/drawing/2014/main" xmlns="" id="{ED5B42A4-6320-E249-8C19-1BCA64FEBFE9}"/>
              </a:ext>
            </a:extLst>
          </p:cNvPr>
          <p:cNvSpPr/>
          <p:nvPr/>
        </p:nvSpPr>
        <p:spPr>
          <a:xfrm>
            <a:off x="3371850" y="185564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FFFFFF"/>
              </a:solidFill>
            </a:endParaRPr>
          </a:p>
        </p:txBody>
      </p:sp>
      <p:sp>
        <p:nvSpPr>
          <p:cNvPr id="11" name="Rectangle 10">
            <a:extLst>
              <a:ext uri="{FF2B5EF4-FFF2-40B4-BE49-F238E27FC236}">
                <a16:creationId xmlns:a16="http://schemas.microsoft.com/office/drawing/2014/main" xmlns="" id="{C13F5ACD-807E-A447-B034-0F656F10D363}"/>
              </a:ext>
            </a:extLst>
          </p:cNvPr>
          <p:cNvSpPr/>
          <p:nvPr/>
        </p:nvSpPr>
        <p:spPr>
          <a:xfrm>
            <a:off x="2857500" y="3741595"/>
            <a:ext cx="228600" cy="1630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FFFFFF"/>
              </a:solidFill>
            </a:endParaRPr>
          </a:p>
        </p:txBody>
      </p:sp>
      <p:sp>
        <p:nvSpPr>
          <p:cNvPr id="12" name="TextBox 11">
            <a:extLst>
              <a:ext uri="{FF2B5EF4-FFF2-40B4-BE49-F238E27FC236}">
                <a16:creationId xmlns:a16="http://schemas.microsoft.com/office/drawing/2014/main" xmlns="" id="{3C814A65-0F62-B34C-9DCD-0A2DEC9A7E08}"/>
              </a:ext>
            </a:extLst>
          </p:cNvPr>
          <p:cNvSpPr txBox="1"/>
          <p:nvPr/>
        </p:nvSpPr>
        <p:spPr>
          <a:xfrm>
            <a:off x="959425" y="415636"/>
            <a:ext cx="703120" cy="461665"/>
          </a:xfrm>
          <a:prstGeom prst="rect">
            <a:avLst/>
          </a:prstGeom>
          <a:noFill/>
        </p:spPr>
        <p:txBody>
          <a:bodyPr wrap="square" rtlCol="0">
            <a:spAutoFit/>
          </a:bodyPr>
          <a:lstStyle/>
          <a:p>
            <a:pPr>
              <a:defRPr/>
            </a:pPr>
            <a:r>
              <a:rPr lang="en-US" sz="2400" dirty="0">
                <a:solidFill>
                  <a:srgbClr val="000000"/>
                </a:solidFill>
                <a:latin typeface="Arial" panose="020B0604020202020204" pitchFamily="34" charset="0"/>
                <a:cs typeface="Arial" panose="020B0604020202020204" pitchFamily="34" charset="0"/>
              </a:rPr>
              <a:t>142</a:t>
            </a:r>
          </a:p>
        </p:txBody>
      </p:sp>
      <p:sp>
        <p:nvSpPr>
          <p:cNvPr id="4" name="TextBox 3">
            <a:extLst>
              <a:ext uri="{FF2B5EF4-FFF2-40B4-BE49-F238E27FC236}">
                <a16:creationId xmlns:a16="http://schemas.microsoft.com/office/drawing/2014/main" xmlns="" id="{4FDC8436-4625-E04F-8120-92595D9E40F2}"/>
              </a:ext>
            </a:extLst>
          </p:cNvPr>
          <p:cNvSpPr txBox="1"/>
          <p:nvPr/>
        </p:nvSpPr>
        <p:spPr>
          <a:xfrm>
            <a:off x="3486150" y="4953520"/>
            <a:ext cx="1825989" cy="954107"/>
          </a:xfrm>
          <a:prstGeom prst="rect">
            <a:avLst/>
          </a:prstGeom>
          <a:noFill/>
        </p:spPr>
        <p:txBody>
          <a:bodyPr wrap="square" rtlCol="0">
            <a:spAutoFit/>
          </a:bodyPr>
          <a:lstStyle/>
          <a:p>
            <a:pPr algn="ctr">
              <a:defRPr/>
            </a:pPr>
            <a:r>
              <a:rPr lang="en-US" sz="2400" dirty="0">
                <a:solidFill>
                  <a:srgbClr val="000000"/>
                </a:solidFill>
              </a:rPr>
              <a:t>321 </a:t>
            </a:r>
            <a:r>
              <a:rPr lang="en-US" sz="1600" dirty="0">
                <a:solidFill>
                  <a:srgbClr val="000000"/>
                </a:solidFill>
              </a:rPr>
              <a:t/>
            </a:r>
            <a:br>
              <a:rPr lang="en-US" sz="1600" dirty="0">
                <a:solidFill>
                  <a:srgbClr val="000000"/>
                </a:solidFill>
              </a:rPr>
            </a:br>
            <a:r>
              <a:rPr lang="en-US" sz="1600" dirty="0">
                <a:solidFill>
                  <a:srgbClr val="000000"/>
                </a:solidFill>
              </a:rPr>
              <a:t>high-confident SCZ genes</a:t>
            </a:r>
          </a:p>
        </p:txBody>
      </p:sp>
      <p:cxnSp>
        <p:nvCxnSpPr>
          <p:cNvPr id="6" name="Straight Connector 5">
            <a:extLst>
              <a:ext uri="{FF2B5EF4-FFF2-40B4-BE49-F238E27FC236}">
                <a16:creationId xmlns:a16="http://schemas.microsoft.com/office/drawing/2014/main" xmlns="" id="{331BDE27-A8E5-CA44-AC51-85C856DF4E66}"/>
              </a:ext>
            </a:extLst>
          </p:cNvPr>
          <p:cNvCxnSpPr/>
          <p:nvPr/>
        </p:nvCxnSpPr>
        <p:spPr>
          <a:xfrm flipV="1">
            <a:off x="2588710" y="2508550"/>
            <a:ext cx="447515" cy="6924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FF56D15F-FBEE-BC40-9733-C76DC23C298A}"/>
              </a:ext>
            </a:extLst>
          </p:cNvPr>
          <p:cNvCxnSpPr>
            <a:cxnSpLocks/>
          </p:cNvCxnSpPr>
          <p:nvPr/>
        </p:nvCxnSpPr>
        <p:spPr>
          <a:xfrm>
            <a:off x="2597727" y="3441963"/>
            <a:ext cx="488373" cy="12557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94C35D98-A1C4-C34A-B25B-42D58A0A4F15}"/>
              </a:ext>
            </a:extLst>
          </p:cNvPr>
          <p:cNvSpPr txBox="1"/>
          <p:nvPr/>
        </p:nvSpPr>
        <p:spPr>
          <a:xfrm>
            <a:off x="2267100" y="5530601"/>
            <a:ext cx="611065" cy="253916"/>
          </a:xfrm>
          <a:prstGeom prst="rect">
            <a:avLst/>
          </a:prstGeom>
          <a:solidFill>
            <a:schemeClr val="bg1"/>
          </a:solidFill>
        </p:spPr>
        <p:txBody>
          <a:bodyPr wrap="none" rtlCol="0">
            <a:spAutoFit/>
          </a:bodyPr>
          <a:lstStyle/>
          <a:p>
            <a:pPr>
              <a:defRPr/>
            </a:pPr>
            <a:r>
              <a:rPr lang="en-US" sz="1050" dirty="0">
                <a:solidFill>
                  <a:srgbClr val="4CAEA6"/>
                </a:solidFill>
                <a:latin typeface="Arial" panose="020B0604020202020204" pitchFamily="34" charset="0"/>
                <a:cs typeface="Arial" panose="020B0604020202020204" pitchFamily="34" charset="0"/>
              </a:rPr>
              <a:t>Activity</a:t>
            </a:r>
          </a:p>
        </p:txBody>
      </p:sp>
      <p:sp>
        <p:nvSpPr>
          <p:cNvPr id="14" name="Rectangle 13">
            <a:extLst>
              <a:ext uri="{FF2B5EF4-FFF2-40B4-BE49-F238E27FC236}">
                <a16:creationId xmlns:a16="http://schemas.microsoft.com/office/drawing/2014/main" xmlns="" id="{D2F45072-E79C-6B4E-B3E1-CE21C4D0DB46}"/>
              </a:ext>
            </a:extLst>
          </p:cNvPr>
          <p:cNvSpPr/>
          <p:nvPr/>
        </p:nvSpPr>
        <p:spPr>
          <a:xfrm>
            <a:off x="6834367" y="6518927"/>
            <a:ext cx="2077813" cy="276999"/>
          </a:xfrm>
          <a:prstGeom prst="rect">
            <a:avLst/>
          </a:prstGeom>
        </p:spPr>
        <p:txBody>
          <a:bodyPr wrap="none">
            <a:spAutoFit/>
          </a:bodyPr>
          <a:lstStyle/>
          <a:p>
            <a:pPr>
              <a:defRPr/>
            </a:pPr>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20569305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 xmlns:a16="http://schemas.microsoft.com/office/drawing/2014/main" id="{6D181166-1CB7-474C-AE2F-B320CA0A7844}"/>
              </a:ext>
            </a:extLst>
          </p:cNvPr>
          <p:cNvSpPr txBox="1">
            <a:spLocks noChangeArrowheads="1"/>
          </p:cNvSpPr>
          <p:nvPr/>
        </p:nvSpPr>
        <p:spPr bwMode="auto">
          <a:xfrm>
            <a:off x="325441" y="101005"/>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charset="0"/>
                <a:cs typeface="msgothic" charset="0"/>
              </a:defRPr>
            </a:lvl9pPr>
          </a:lstStyle>
          <a:p>
            <a:pPr algn="ctr" eaLnBrk="1"/>
            <a:r>
              <a:rPr lang="en-GB" altLang="en-US" sz="2000" dirty="0" smtClean="0">
                <a:solidFill>
                  <a:srgbClr val="000000"/>
                </a:solidFill>
                <a:latin typeface="Arial" panose="020B0604020202020204" pitchFamily="34" charset="0"/>
              </a:rPr>
              <a:t>Genes associated with SCZ enriched in specific </a:t>
            </a:r>
            <a:r>
              <a:rPr lang="en-GB" altLang="en-US" sz="2000" dirty="0" smtClean="0">
                <a:solidFill>
                  <a:srgbClr val="C00000"/>
                </a:solidFill>
                <a:latin typeface="Arial" panose="020B0604020202020204" pitchFamily="34" charset="0"/>
              </a:rPr>
              <a:t>neuronal cell types</a:t>
            </a:r>
            <a:r>
              <a:rPr lang="en-GB" altLang="en-US" sz="2000" dirty="0" smtClean="0">
                <a:solidFill>
                  <a:srgbClr val="000000"/>
                </a:solidFill>
                <a:latin typeface="Arial" panose="020B0604020202020204" pitchFamily="34" charset="0"/>
              </a:rPr>
              <a:t> &amp; </a:t>
            </a:r>
            <a:r>
              <a:rPr lang="en-GB" altLang="en-US" sz="2000" dirty="0" smtClean="0">
                <a:solidFill>
                  <a:srgbClr val="00B050"/>
                </a:solidFill>
                <a:latin typeface="Arial" panose="020B0604020202020204" pitchFamily="34" charset="0"/>
              </a:rPr>
              <a:t>co-expression modules</a:t>
            </a:r>
            <a:r>
              <a:rPr lang="en-GB" altLang="en-US" sz="2000" dirty="0" smtClean="0">
                <a:solidFill>
                  <a:srgbClr val="000000"/>
                </a:solidFill>
                <a:latin typeface="Arial" panose="020B0604020202020204" pitchFamily="34" charset="0"/>
              </a:rPr>
              <a:t>, active prenatally</a:t>
            </a:r>
            <a:endParaRPr lang="en-GB" altLang="en-US" sz="2000" dirty="0">
              <a:solidFill>
                <a:srgbClr val="000000"/>
              </a:solidFill>
              <a:latin typeface="Arial" panose="020B0604020202020204" pitchFamily="34" charset="0"/>
            </a:endParaRPr>
          </a:p>
        </p:txBody>
      </p:sp>
      <p:pic>
        <p:nvPicPr>
          <p:cNvPr id="3074" name="Picture 3">
            <a:extLst>
              <a:ext uri="{FF2B5EF4-FFF2-40B4-BE49-F238E27FC236}">
                <a16:creationId xmlns="" xmlns:a16="http://schemas.microsoft.com/office/drawing/2014/main" id="{C26389C7-E4A4-5349-AF87-B4BDF1665E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8752"/>
          <a:stretch>
            <a:fillRect/>
          </a:stretch>
        </p:blipFill>
        <p:spPr bwMode="auto">
          <a:xfrm>
            <a:off x="270250" y="796681"/>
            <a:ext cx="6822720" cy="5925600"/>
          </a:xfrm>
          <a:prstGeom prst="rect">
            <a:avLst/>
          </a:prstGeom>
          <a:noFill/>
          <a:ln>
            <a:noFill/>
          </a:ln>
          <a:effectLst/>
          <a:extLst>
            <a:ext uri="{909E8E84-426E-40DD-AFC4-6F175D3DCCD1}">
              <a14:hiddenFill xmlns:a14="http://schemas.microsoft.com/office/drawing/2010/main">
                <a:blipFill dpi="0" rotWithShape="0">
                  <a:blip/>
                  <a:srcRect b="28752"/>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4">
            <a:extLst>
              <a:ext uri="{FF2B5EF4-FFF2-40B4-BE49-F238E27FC236}">
                <a16:creationId xmlns="" xmlns:a16="http://schemas.microsoft.com/office/drawing/2014/main" id="{4D7557B0-17DD-1540-B2B3-0B6702B9A767}"/>
              </a:ext>
            </a:extLst>
          </p:cNvPr>
          <p:cNvSpPr txBox="1">
            <a:spLocks noChangeArrowheads="1"/>
          </p:cNvSpPr>
          <p:nvPr/>
        </p:nvSpPr>
        <p:spPr bwMode="auto">
          <a:xfrm>
            <a:off x="7179297" y="5748274"/>
            <a:ext cx="1226225" cy="974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1pPr>
            <a:lvl2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2pPr>
            <a:lvl3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3pPr>
            <a:lvl4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4pPr>
            <a:lvl5pPr>
              <a:lnSpc>
                <a:spcPct val="93000"/>
              </a:lnSpc>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9pPr>
          </a:lstStyle>
          <a:p>
            <a:pPr eaLnBrk="1"/>
            <a:r>
              <a:rPr lang="en-GB" altLang="en-US" sz="1100" dirty="0" err="1">
                <a:solidFill>
                  <a:schemeClr val="tx1">
                    <a:lumMod val="50000"/>
                    <a:lumOff val="50000"/>
                  </a:schemeClr>
                </a:solidFill>
                <a:latin typeface="Arial" charset="0"/>
                <a:ea typeface="Arial" charset="0"/>
                <a:cs typeface="Arial" charset="0"/>
              </a:rPr>
              <a:t>Mingfeng</a:t>
            </a:r>
            <a:r>
              <a:rPr lang="en-GB" altLang="en-US" sz="1100" dirty="0">
                <a:solidFill>
                  <a:schemeClr val="tx1">
                    <a:lumMod val="50000"/>
                    <a:lumOff val="50000"/>
                  </a:schemeClr>
                </a:solidFill>
                <a:latin typeface="Arial" charset="0"/>
                <a:ea typeface="Arial" charset="0"/>
                <a:cs typeface="Arial" charset="0"/>
              </a:rPr>
              <a:t> Li et al. Science </a:t>
            </a:r>
            <a:r>
              <a:rPr lang="en-GB" altLang="en-US" sz="1100" dirty="0" smtClean="0">
                <a:solidFill>
                  <a:schemeClr val="tx1">
                    <a:lumMod val="50000"/>
                    <a:lumOff val="50000"/>
                  </a:schemeClr>
                </a:solidFill>
                <a:latin typeface="Arial" charset="0"/>
                <a:ea typeface="Arial" charset="0"/>
                <a:cs typeface="Arial" charset="0"/>
              </a:rPr>
              <a:t>2018</a:t>
            </a:r>
          </a:p>
          <a:p>
            <a:pPr eaLnBrk="1"/>
            <a:endParaRPr lang="en-GB" altLang="en-US" sz="1100" dirty="0">
              <a:solidFill>
                <a:schemeClr val="tx1">
                  <a:lumMod val="50000"/>
                  <a:lumOff val="50000"/>
                </a:schemeClr>
              </a:solidFill>
              <a:latin typeface="Arial" charset="0"/>
              <a:ea typeface="Arial" charset="0"/>
              <a:cs typeface="Arial" charset="0"/>
            </a:endParaRPr>
          </a:p>
          <a:p>
            <a:r>
              <a:rPr lang="en-US" sz="1100" dirty="0" smtClean="0">
                <a:solidFill>
                  <a:schemeClr val="tx1">
                    <a:lumMod val="50000"/>
                    <a:lumOff val="50000"/>
                  </a:schemeClr>
                </a:solidFill>
                <a:latin typeface="Arial" charset="0"/>
                <a:ea typeface="Arial" charset="0"/>
                <a:cs typeface="Arial" charset="0"/>
              </a:rPr>
              <a:t>Wang</a:t>
            </a:r>
            <a:r>
              <a:rPr lang="en-US" sz="1100" dirty="0">
                <a:solidFill>
                  <a:schemeClr val="tx1">
                    <a:lumMod val="50000"/>
                    <a:lumOff val="50000"/>
                  </a:schemeClr>
                </a:solidFill>
                <a:latin typeface="Arial" charset="0"/>
                <a:ea typeface="Arial" charset="0"/>
                <a:cs typeface="Arial" charset="0"/>
              </a:rPr>
              <a:t>, et al., </a:t>
            </a:r>
            <a:br>
              <a:rPr lang="en-US" sz="1100" dirty="0">
                <a:solidFill>
                  <a:schemeClr val="tx1">
                    <a:lumMod val="50000"/>
                    <a:lumOff val="50000"/>
                  </a:schemeClr>
                </a:solidFill>
                <a:latin typeface="Arial" charset="0"/>
                <a:ea typeface="Arial" charset="0"/>
                <a:cs typeface="Arial" charset="0"/>
              </a:rPr>
            </a:br>
            <a:r>
              <a:rPr lang="en-US" sz="1100" dirty="0">
                <a:solidFill>
                  <a:schemeClr val="tx1">
                    <a:lumMod val="50000"/>
                    <a:lumOff val="50000"/>
                  </a:schemeClr>
                </a:solidFill>
                <a:latin typeface="Arial" charset="0"/>
                <a:ea typeface="Arial" charset="0"/>
                <a:cs typeface="Arial" charset="0"/>
              </a:rPr>
              <a:t>Science, 2018</a:t>
            </a:r>
          </a:p>
          <a:p>
            <a:pPr eaLnBrk="1"/>
            <a:endParaRPr lang="en-GB" altLang="en-US" sz="1100" dirty="0">
              <a:solidFill>
                <a:schemeClr val="tx1">
                  <a:lumMod val="50000"/>
                  <a:lumOff val="50000"/>
                </a:schemeClr>
              </a:solidFill>
              <a:latin typeface="Arial" charset="0"/>
              <a:ea typeface="Arial" charset="0"/>
              <a:cs typeface="Arial" charset="0"/>
            </a:endParaRPr>
          </a:p>
        </p:txBody>
      </p:sp>
      <p:sp>
        <p:nvSpPr>
          <p:cNvPr id="3080" name="TextBox 6">
            <a:extLst>
              <a:ext uri="{FF2B5EF4-FFF2-40B4-BE49-F238E27FC236}">
                <a16:creationId xmlns="" xmlns:a16="http://schemas.microsoft.com/office/drawing/2014/main" id="{08031759-399E-9F44-8AC4-42CD34BA3264}"/>
              </a:ext>
            </a:extLst>
          </p:cNvPr>
          <p:cNvSpPr txBox="1">
            <a:spLocks noChangeArrowheads="1"/>
          </p:cNvSpPr>
          <p:nvPr/>
        </p:nvSpPr>
        <p:spPr bwMode="auto">
          <a:xfrm>
            <a:off x="7501648" y="2113034"/>
            <a:ext cx="1203840" cy="69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45000"/>
              <a:buFont typeface="Wingdings" pitchFamily="2" charset="2"/>
              <a:buNone/>
            </a:pPr>
            <a:r>
              <a:rPr lang="en-US" altLang="en-US" sz="1400" dirty="0">
                <a:solidFill>
                  <a:srgbClr val="00B050"/>
                </a:solidFill>
              </a:rPr>
              <a:t>Gene </a:t>
            </a:r>
            <a:r>
              <a:rPr lang="en-US" altLang="en-US" sz="1400">
                <a:solidFill>
                  <a:srgbClr val="00B050"/>
                </a:solidFill>
              </a:rPr>
              <a:t>co-expression </a:t>
            </a:r>
            <a:r>
              <a:rPr lang="en-US" altLang="en-US" sz="1400" smtClean="0">
                <a:solidFill>
                  <a:srgbClr val="00B050"/>
                </a:solidFill>
              </a:rPr>
              <a:t>network</a:t>
            </a:r>
            <a:endParaRPr lang="en-US" altLang="en-US" sz="1400" dirty="0">
              <a:solidFill>
                <a:srgbClr val="00B050"/>
              </a:solidFill>
            </a:endParaRPr>
          </a:p>
        </p:txBody>
      </p:sp>
      <p:pic>
        <p:nvPicPr>
          <p:cNvPr id="10" name="Content Placeholder 4">
            <a:extLst>
              <a:ext uri="{FF2B5EF4-FFF2-40B4-BE49-F238E27FC236}">
                <a16:creationId xmlns:a16="http://schemas.microsoft.com/office/drawing/2014/main" xmlns="" id="{5FD3DFEE-0482-3643-BA3F-E0343E9DFC42}"/>
              </a:ext>
            </a:extLst>
          </p:cNvPr>
          <p:cNvPicPr>
            <a:picLocks noChangeAspect="1"/>
          </p:cNvPicPr>
          <p:nvPr/>
        </p:nvPicPr>
        <p:blipFill rotWithShape="1">
          <a:blip r:embed="rId5">
            <a:extLst>
              <a:ext uri="{28A0092B-C50C-407E-A947-70E740481C1C}">
                <a14:useLocalDpi xmlns:a14="http://schemas.microsoft.com/office/drawing/2010/main" val="0"/>
              </a:ext>
            </a:extLst>
          </a:blip>
          <a:srcRect l="64388" t="3333" r="-64"/>
          <a:stretch/>
        </p:blipFill>
        <p:spPr bwMode="auto">
          <a:xfrm>
            <a:off x="270250" y="2962885"/>
            <a:ext cx="2722319" cy="3759395"/>
          </a:xfrm>
          <a:prstGeom prst="rect">
            <a:avLst/>
          </a:prstGeom>
          <a:noFill/>
          <a:ln w="9525">
            <a:solidFill>
              <a:schemeClr val="tx1"/>
            </a:solidFill>
            <a:miter lim="800000"/>
            <a:headEnd/>
            <a:tailEnd/>
          </a:ln>
        </p:spPr>
      </p:pic>
      <p:sp>
        <p:nvSpPr>
          <p:cNvPr id="2" name="Rectangle 1"/>
          <p:cNvSpPr/>
          <p:nvPr/>
        </p:nvSpPr>
        <p:spPr bwMode="auto">
          <a:xfrm>
            <a:off x="152399" y="1482436"/>
            <a:ext cx="8666161" cy="221673"/>
          </a:xfrm>
          <a:prstGeom prst="rect">
            <a:avLst/>
          </a:prstGeom>
          <a:noFill/>
          <a:ln w="28575" cap="flat" cmpd="sng" algn="ctr">
            <a:solidFill>
              <a:srgbClr val="00B050"/>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65" charset="0"/>
            </a:endParaRPr>
          </a:p>
        </p:txBody>
      </p:sp>
      <p:sp>
        <p:nvSpPr>
          <p:cNvPr id="3" name="TextBox 2"/>
          <p:cNvSpPr txBox="1"/>
          <p:nvPr/>
        </p:nvSpPr>
        <p:spPr>
          <a:xfrm>
            <a:off x="7791841" y="1458383"/>
            <a:ext cx="595745" cy="276999"/>
          </a:xfrm>
          <a:prstGeom prst="rect">
            <a:avLst/>
          </a:prstGeom>
          <a:noFill/>
        </p:spPr>
        <p:txBody>
          <a:bodyPr wrap="square" rtlCol="0">
            <a:spAutoFit/>
          </a:bodyPr>
          <a:lstStyle/>
          <a:p>
            <a:r>
              <a:rPr lang="en-US" smtClean="0">
                <a:solidFill>
                  <a:srgbClr val="00B050"/>
                </a:solidFill>
              </a:rPr>
              <a:t>ME37</a:t>
            </a:r>
            <a:endParaRPr lang="en-US">
              <a:solidFill>
                <a:srgbClr val="00B050"/>
              </a:solidFill>
            </a:endParaRPr>
          </a:p>
        </p:txBody>
      </p:sp>
      <p:cxnSp>
        <p:nvCxnSpPr>
          <p:cNvPr id="5" name="Curved Connector 4"/>
          <p:cNvCxnSpPr>
            <a:stCxn id="3080" idx="2"/>
          </p:cNvCxnSpPr>
          <p:nvPr/>
        </p:nvCxnSpPr>
        <p:spPr bwMode="auto">
          <a:xfrm rot="5400000">
            <a:off x="5652250" y="2391264"/>
            <a:ext cx="2036089" cy="2866548"/>
          </a:xfrm>
          <a:prstGeom prst="curvedConnector2">
            <a:avLst/>
          </a:prstGeom>
          <a:noFill/>
          <a:ln w="12700" cap="flat" cmpd="sng" algn="ctr">
            <a:solidFill>
              <a:srgbClr val="00B050"/>
            </a:solidFill>
            <a:prstDash val="solid"/>
            <a:round/>
            <a:headEnd type="oval" w="med" len="med"/>
            <a:tailEnd type="oval" w="med" len="med"/>
          </a:ln>
          <a:effectLst/>
        </p:spPr>
      </p:cxnSp>
      <p:cxnSp>
        <p:nvCxnSpPr>
          <p:cNvPr id="9" name="Straight Connector 8"/>
          <p:cNvCxnSpPr>
            <a:endCxn id="3080" idx="2"/>
          </p:cNvCxnSpPr>
          <p:nvPr/>
        </p:nvCxnSpPr>
        <p:spPr bwMode="auto">
          <a:xfrm>
            <a:off x="8103568" y="1759435"/>
            <a:ext cx="0" cy="1047059"/>
          </a:xfrm>
          <a:prstGeom prst="line">
            <a:avLst/>
          </a:prstGeom>
          <a:noFill/>
          <a:ln w="12700" cap="flat" cmpd="sng" algn="ctr">
            <a:solidFill>
              <a:srgbClr val="00B050"/>
            </a:solidFill>
            <a:prstDash val="solid"/>
            <a:round/>
            <a:headEnd type="none" w="sm" len="sm"/>
            <a:tailEnd type="none" w="sm" len="sm"/>
          </a:ln>
          <a:effectLst/>
        </p:spPr>
      </p:cxnSp>
    </p:spTree>
    <p:extLst>
      <p:ext uri="{BB962C8B-B14F-4D97-AF65-F5344CB8AC3E}">
        <p14:creationId xmlns:p14="http://schemas.microsoft.com/office/powerpoint/2010/main" val="3325208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ransition advTm="49902"/>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10229086"/>
      </p:ext>
    </p:extLst>
  </p:cSld>
  <p:clrMapOvr>
    <a:masterClrMapping/>
  </p:clrMapOvr>
  <p:transition advTm="238108"/>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a16="http://schemas.microsoft.com/office/drawing/2014/main" xmlns=""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a16="http://schemas.microsoft.com/office/drawing/2014/main" xmlns=""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a16="http://schemas.microsoft.com/office/drawing/2014/main" xmlns=""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xmlns=""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solidFill>
                            <a:srgbClr val="000000"/>
                          </a:solidFill>
                          <a:latin typeface="Cambria Math" charset="0"/>
                        </a:rPr>
                        <m:t>𝑝</m:t>
                      </m:r>
                      <m:d>
                        <m:dPr>
                          <m:ctrlPr>
                            <a:rPr lang="en-US" sz="1500" i="1">
                              <a:solidFill>
                                <a:srgbClr val="000000"/>
                              </a:solidFill>
                              <a:latin typeface="Cambria Math" charset="0"/>
                            </a:rPr>
                          </m:ctrlPr>
                        </m:dPr>
                        <m:e>
                          <m:r>
                            <a:rPr lang="en-US" sz="1500">
                              <a:solidFill>
                                <a:srgbClr val="000000"/>
                              </a:solidFill>
                              <a:latin typeface="Cambria Math" charset="0"/>
                            </a:rPr>
                            <m:t>𝐱</m:t>
                          </m:r>
                          <m:r>
                            <a:rPr lang="en-US" sz="1500">
                              <a:solidFill>
                                <a:srgbClr val="000000"/>
                              </a:solidFill>
                              <a:latin typeface="Cambria Math" charset="0"/>
                            </a:rPr>
                            <m:t>,</m:t>
                          </m:r>
                          <m:r>
                            <a:rPr lang="en-US" sz="1500">
                              <a:solidFill>
                                <a:srgbClr val="000000"/>
                              </a:solidFill>
                              <a:latin typeface="Cambria Math" panose="02040503050406030204" pitchFamily="18" charset="0"/>
                            </a:rPr>
                            <m:t>𝐲</m:t>
                          </m:r>
                          <m:r>
                            <a:rPr lang="en-US" sz="1500">
                              <a:solidFill>
                                <a:srgbClr val="000000"/>
                              </a:solidFill>
                              <a:latin typeface="Cambria Math" panose="02040503050406030204" pitchFamily="18" charset="0"/>
                            </a:rPr>
                            <m:t>,</m:t>
                          </m:r>
                          <m:r>
                            <a:rPr lang="en-US" sz="1500">
                              <a:solidFill>
                                <a:srgbClr val="000000"/>
                              </a:solidFill>
                              <a:latin typeface="Cambria Math" charset="0"/>
                            </a:rPr>
                            <m:t>𝐡</m:t>
                          </m:r>
                          <m:r>
                            <a:rPr lang="en-US" sz="1500">
                              <a:solidFill>
                                <a:srgbClr val="000000"/>
                              </a:solidFill>
                              <a:latin typeface="Cambria Math" charset="0"/>
                            </a:rPr>
                            <m:t>|</m:t>
                          </m:r>
                          <m:r>
                            <a:rPr lang="en-US" sz="1500">
                              <a:solidFill>
                                <a:srgbClr val="000000"/>
                              </a:solidFill>
                              <a:latin typeface="Cambria Math" charset="0"/>
                            </a:rPr>
                            <m:t>𝐳</m:t>
                          </m:r>
                        </m:e>
                      </m:d>
                      <m:r>
                        <a:rPr lang="en-US" sz="1500" i="1">
                          <a:solidFill>
                            <a:srgbClr val="000000"/>
                          </a:solidFill>
                          <a:latin typeface="Cambria Math" charset="0"/>
                        </a:rPr>
                        <m:t>∝</m:t>
                      </m:r>
                      <m:func>
                        <m:funcPr>
                          <m:ctrlPr>
                            <a:rPr lang="en-US" sz="1500" i="1">
                              <a:solidFill>
                                <a:srgbClr val="000000"/>
                              </a:solidFill>
                              <a:latin typeface="Cambria Math" charset="0"/>
                            </a:rPr>
                          </m:ctrlPr>
                        </m:funcPr>
                        <m:fName>
                          <m:r>
                            <m:rPr>
                              <m:sty m:val="p"/>
                            </m:rPr>
                            <a:rPr lang="en-US" sz="1500">
                              <a:solidFill>
                                <a:srgbClr val="000000"/>
                              </a:solidFill>
                              <a:latin typeface="Cambria Math" charset="0"/>
                            </a:rPr>
                            <m:t>exp</m:t>
                          </m:r>
                        </m:fName>
                        <m:e>
                          <m:d>
                            <m:dPr>
                              <m:ctrlPr>
                                <a:rPr lang="en-US" sz="1500" i="1">
                                  <a:solidFill>
                                    <a:srgbClr val="000000"/>
                                  </a:solidFill>
                                  <a:latin typeface="Cambria Math" charset="0"/>
                                </a:rPr>
                              </m:ctrlPr>
                            </m:dPr>
                            <m:e>
                              <m:r>
                                <a:rPr lang="en-US" sz="1500">
                                  <a:solidFill>
                                    <a:srgbClr val="000000"/>
                                  </a:solidFill>
                                  <a:latin typeface="Cambria Math" charset="0"/>
                                </a:rPr>
                                <m:t>−</m:t>
                              </m:r>
                              <m:r>
                                <a:rPr lang="en-US" sz="1500" i="1">
                                  <a:solidFill>
                                    <a:srgbClr val="000000"/>
                                  </a:solidFill>
                                  <a:latin typeface="Cambria Math" charset="0"/>
                                </a:rPr>
                                <m:t>𝐸</m:t>
                              </m:r>
                              <m:d>
                                <m:dPr>
                                  <m:ctrlPr>
                                    <a:rPr lang="en-US" sz="1500" i="1">
                                      <a:solidFill>
                                        <a:srgbClr val="000000"/>
                                      </a:solidFill>
                                      <a:latin typeface="Cambria Math" charset="0"/>
                                    </a:rPr>
                                  </m:ctrlPr>
                                </m:dPr>
                                <m:e>
                                  <m:r>
                                    <a:rPr lang="en-US" sz="1500">
                                      <a:solidFill>
                                        <a:srgbClr val="000000"/>
                                      </a:solidFill>
                                      <a:latin typeface="Cambria Math" charset="0"/>
                                    </a:rPr>
                                    <m:t>𝐱</m:t>
                                  </m:r>
                                  <m:r>
                                    <a:rPr lang="en-US" sz="1500">
                                      <a:solidFill>
                                        <a:srgbClr val="000000"/>
                                      </a:solidFill>
                                      <a:latin typeface="Cambria Math" charset="0"/>
                                    </a:rPr>
                                    <m:t>,</m:t>
                                  </m:r>
                                  <m:r>
                                    <a:rPr lang="en-US" sz="1500">
                                      <a:solidFill>
                                        <a:srgbClr val="000000"/>
                                      </a:solidFill>
                                      <a:latin typeface="Cambria Math" panose="02040503050406030204" pitchFamily="18" charset="0"/>
                                    </a:rPr>
                                    <m:t>𝐲</m:t>
                                  </m:r>
                                  <m:r>
                                    <a:rPr lang="en-US" sz="1500">
                                      <a:solidFill>
                                        <a:srgbClr val="000000"/>
                                      </a:solidFill>
                                      <a:latin typeface="Cambria Math" panose="02040503050406030204" pitchFamily="18" charset="0"/>
                                    </a:rPr>
                                    <m:t>, </m:t>
                                  </m:r>
                                  <m:r>
                                    <a:rPr lang="en-US" sz="1500">
                                      <a:solidFill>
                                        <a:srgbClr val="000000"/>
                                      </a:solidFill>
                                      <a:latin typeface="Cambria Math" charset="0"/>
                                    </a:rPr>
                                    <m:t>𝐡</m:t>
                                  </m:r>
                                  <m:r>
                                    <a:rPr lang="en-US" sz="1500">
                                      <a:solidFill>
                                        <a:srgbClr val="000000"/>
                                      </a:solidFill>
                                      <a:latin typeface="Cambria Math" charset="0"/>
                                    </a:rPr>
                                    <m:t>|</m:t>
                                  </m:r>
                                  <m:r>
                                    <a:rPr lang="en-US" sz="1500">
                                      <a:solidFill>
                                        <a:srgbClr val="000000"/>
                                      </a:solidFill>
                                      <a:latin typeface="Cambria Math" charset="0"/>
                                    </a:rPr>
                                    <m:t>𝐳</m:t>
                                  </m:r>
                                </m:e>
                              </m:d>
                            </m:e>
                          </m:d>
                        </m:e>
                      </m:func>
                    </m:oMath>
                  </m:oMathPara>
                </a14:m>
                <a:endParaRPr lang="en-US" sz="1500" dirty="0">
                  <a:solidFill>
                    <a:srgbClr val="000000"/>
                  </a:solidFill>
                </a:endParaRPr>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xmlns=""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solidFill>
                                <a:srgbClr val="000000"/>
                              </a:solidFill>
                              <a:latin typeface="Cambria Math" charset="0"/>
                            </a:rPr>
                          </m:ctrlPr>
                        </m:dPr>
                        <m:e>
                          <m:r>
                            <a:rPr lang="en-US" sz="1800" i="1">
                              <a:solidFill>
                                <a:srgbClr val="92D050"/>
                              </a:solidFill>
                              <a:latin typeface="Cambria Math" charset="0"/>
                            </a:rPr>
                            <m:t>𝐱</m:t>
                          </m:r>
                          <m:r>
                            <a:rPr lang="en-US" sz="1800">
                              <a:solidFill>
                                <a:srgbClr val="000000"/>
                              </a:solidFill>
                              <a:latin typeface="Cambria Math" charset="0"/>
                            </a:rPr>
                            <m:t>,</m:t>
                          </m:r>
                          <m:r>
                            <a:rPr lang="en-US" sz="1800">
                              <a:solidFill>
                                <a:srgbClr val="0070C0"/>
                              </a:solidFill>
                              <a:latin typeface="Cambria Math" panose="02040503050406030204" pitchFamily="18" charset="0"/>
                            </a:rPr>
                            <m:t>𝐲</m:t>
                          </m:r>
                          <m:r>
                            <a:rPr lang="en-US" sz="1800">
                              <a:solidFill>
                                <a:srgbClr val="000000"/>
                              </a:solidFill>
                              <a:latin typeface="Cambria Math" panose="02040503050406030204" pitchFamily="18" charset="0"/>
                            </a:rPr>
                            <m:t>, </m:t>
                          </m:r>
                          <m:r>
                            <a:rPr lang="en-US" sz="1800">
                              <a:solidFill>
                                <a:srgbClr val="00CC99">
                                  <a:lumMod val="50000"/>
                                </a:srgbClr>
                              </a:solidFill>
                              <a:latin typeface="Cambria Math" charset="0"/>
                            </a:rPr>
                            <m:t>𝐡</m:t>
                          </m:r>
                          <m:r>
                            <a:rPr lang="en-US" sz="1800">
                              <a:solidFill>
                                <a:srgbClr val="000000"/>
                              </a:solidFill>
                              <a:latin typeface="Cambria Math" charset="0"/>
                            </a:rPr>
                            <m:t>|</m:t>
                          </m:r>
                          <m:r>
                            <a:rPr lang="en-US" sz="1800" i="1">
                              <a:solidFill>
                                <a:srgbClr val="B3752D"/>
                              </a:solidFill>
                              <a:latin typeface="Cambria Math" charset="0"/>
                            </a:rPr>
                            <m:t>𝐳</m:t>
                          </m:r>
                        </m:e>
                      </m:d>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i="1">
                              <a:solidFill>
                                <a:srgbClr val="000000"/>
                              </a:solidFill>
                              <a:latin typeface="Cambria Math" charset="0"/>
                            </a:rPr>
                            <m:t>−</m:t>
                          </m:r>
                          <m:r>
                            <a:rPr lang="en-US" sz="1800" i="1">
                              <a:solidFill>
                                <a:srgbClr val="B3752D"/>
                              </a:solidFill>
                              <a:latin typeface="Cambria Math" charset="0"/>
                            </a:rPr>
                            <m:t>𝐳</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𝟏</m:t>
                          </m:r>
                        </m:sub>
                      </m:sSub>
                      <m:r>
                        <a:rPr lang="en-US" sz="1800" i="1">
                          <a:solidFill>
                            <a:srgbClr val="92D050"/>
                          </a:solidFill>
                          <a:latin typeface="Cambria Math" charset="0"/>
                        </a:rPr>
                        <m:t>𝐱</m:t>
                      </m:r>
                      <m:sSup>
                        <m:sSupPr>
                          <m:ctrlPr>
                            <a:rPr lang="en-US" sz="1800" i="1">
                              <a:solidFill>
                                <a:srgbClr val="000000"/>
                              </a:solidFill>
                              <a:latin typeface="Cambria Math" charset="0"/>
                            </a:rPr>
                          </m:ctrlPr>
                        </m:sSupPr>
                        <m:e>
                          <m:r>
                            <a:rPr lang="en-US" sz="1800" i="1">
                              <a:solidFill>
                                <a:srgbClr val="000000"/>
                              </a:solidFill>
                              <a:latin typeface="Cambria Math" charset="0"/>
                            </a:rPr>
                            <m:t>−</m:t>
                          </m:r>
                          <m:r>
                            <a:rPr lang="en-US" sz="1800" i="1">
                              <a:solidFill>
                                <a:srgbClr val="92D050"/>
                              </a:solidFill>
                              <a:latin typeface="Cambria Math" charset="0"/>
                            </a:rPr>
                            <m:t>𝐱</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𝟐</m:t>
                          </m:r>
                        </m:sub>
                      </m:sSub>
                      <m:r>
                        <a:rPr lang="en-US" sz="1800" i="1">
                          <a:solidFill>
                            <a:srgbClr val="92D050"/>
                          </a:solidFill>
                          <a:latin typeface="Cambria Math" charset="0"/>
                        </a:rPr>
                        <m:t>𝐱</m:t>
                      </m:r>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i="1">
                              <a:solidFill>
                                <a:srgbClr val="92D050"/>
                              </a:solidFill>
                              <a:latin typeface="Cambria Math" charset="0"/>
                            </a:rPr>
                            <m:t>𝐱</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𝟑</m:t>
                          </m:r>
                        </m:sub>
                      </m:sSub>
                      <m:r>
                        <a:rPr lang="en-US" sz="1800">
                          <a:solidFill>
                            <a:srgbClr val="00CC99">
                              <a:lumMod val="50000"/>
                            </a:srgbClr>
                          </a:solidFill>
                          <a:latin typeface="Cambria Math" charset="0"/>
                        </a:rPr>
                        <m:t>𝐡</m:t>
                      </m:r>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a:solidFill>
                                <a:srgbClr val="00CC99">
                                  <a:lumMod val="50000"/>
                                </a:srgbClr>
                              </a:solidFill>
                              <a:latin typeface="Cambria Math" charset="0"/>
                            </a:rPr>
                            <m:t>𝐡</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charset="0"/>
                            </a:rPr>
                            <m:t>𝟒</m:t>
                          </m:r>
                        </m:sub>
                      </m:sSub>
                      <m:r>
                        <a:rPr lang="en-US" sz="1800">
                          <a:solidFill>
                            <a:srgbClr val="00CC99">
                              <a:lumMod val="50000"/>
                            </a:srgbClr>
                          </a:solidFill>
                          <a:latin typeface="Cambria Math" charset="0"/>
                        </a:rPr>
                        <m:t>𝐡</m:t>
                      </m:r>
                      <m:r>
                        <a:rPr lang="en-US" sz="1800" i="1">
                          <a:solidFill>
                            <a:srgbClr val="000000"/>
                          </a:solidFill>
                          <a:latin typeface="Cambria Math" charset="0"/>
                        </a:rPr>
                        <m:t>−</m:t>
                      </m:r>
                      <m:sSup>
                        <m:sSupPr>
                          <m:ctrlPr>
                            <a:rPr lang="en-US" sz="1800" i="1">
                              <a:solidFill>
                                <a:srgbClr val="000000"/>
                              </a:solidFill>
                              <a:latin typeface="Cambria Math" charset="0"/>
                            </a:rPr>
                          </m:ctrlPr>
                        </m:sSupPr>
                        <m:e>
                          <m:r>
                            <a:rPr lang="en-US" sz="1800">
                              <a:solidFill>
                                <a:srgbClr val="00CC99">
                                  <a:lumMod val="50000"/>
                                </a:srgbClr>
                              </a:solidFill>
                              <a:latin typeface="Cambria Math" charset="0"/>
                            </a:rPr>
                            <m:t>𝐡</m:t>
                          </m:r>
                        </m:e>
                        <m:sup>
                          <m:r>
                            <m:rPr>
                              <m:sty m:val="p"/>
                            </m:rPr>
                            <a:rPr lang="en-US" sz="1800">
                              <a:solidFill>
                                <a:srgbClr val="000000"/>
                              </a:solidFill>
                              <a:latin typeface="Cambria Math" charset="0"/>
                            </a:rPr>
                            <m:t>T</m:t>
                          </m:r>
                        </m:sup>
                      </m:sSup>
                      <m:sSub>
                        <m:sSubPr>
                          <m:ctrlPr>
                            <a:rPr lang="en-US" sz="1800" i="1">
                              <a:solidFill>
                                <a:srgbClr val="000000"/>
                              </a:solidFill>
                              <a:latin typeface="Cambria Math" charset="0"/>
                            </a:rPr>
                          </m:ctrlPr>
                        </m:sSubPr>
                        <m:e>
                          <m:r>
                            <a:rPr lang="en-US" sz="1800" i="1">
                              <a:solidFill>
                                <a:srgbClr val="000000"/>
                              </a:solidFill>
                              <a:latin typeface="Cambria Math" charset="0"/>
                            </a:rPr>
                            <m:t>𝐖</m:t>
                          </m:r>
                        </m:e>
                        <m:sub>
                          <m:r>
                            <a:rPr lang="en-US" sz="1800" i="1">
                              <a:solidFill>
                                <a:srgbClr val="000000"/>
                              </a:solidFill>
                              <a:latin typeface="Cambria Math" panose="02040503050406030204" pitchFamily="18" charset="0"/>
                            </a:rPr>
                            <m:t>𝟓</m:t>
                          </m:r>
                        </m:sub>
                      </m:sSub>
                      <m:r>
                        <a:rPr lang="en-US" sz="1800">
                          <a:solidFill>
                            <a:srgbClr val="0070C0"/>
                          </a:solidFill>
                          <a:latin typeface="Cambria Math" panose="02040503050406030204" pitchFamily="18" charset="0"/>
                        </a:rPr>
                        <m:t>𝐲</m:t>
                      </m:r>
                      <m:r>
                        <a:rPr lang="en-US" sz="1800" i="1">
                          <a:solidFill>
                            <a:srgbClr val="00CC99">
                              <a:lumMod val="50000"/>
                            </a:srgbClr>
                          </a:solidFill>
                          <a:latin typeface="Cambria Math" panose="02040503050406030204" pitchFamily="18" charset="0"/>
                        </a:rPr>
                        <m:t>−</m:t>
                      </m:r>
                      <m:r>
                        <a:rPr lang="en-US" sz="1800" i="1">
                          <a:solidFill>
                            <a:srgbClr val="000000"/>
                          </a:solidFill>
                          <a:latin typeface="Cambria Math" charset="0"/>
                        </a:rPr>
                        <m:t>𝑩𝒊𝒂𝒔</m:t>
                      </m:r>
                    </m:oMath>
                  </m:oMathPara>
                </a14:m>
                <a:endParaRPr lang="en-US" sz="1800" dirty="0">
                  <a:solidFill>
                    <a:srgbClr val="000000"/>
                  </a:solidFill>
                </a:endParaRPr>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xmlns=""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Gene </a:t>
            </a:r>
            <a:br>
              <a:rPr lang="en-US" sz="2000" dirty="0">
                <a:solidFill>
                  <a:srgbClr val="000000"/>
                </a:solidFill>
                <a:latin typeface="Arial" panose="020B0604020202020204" pitchFamily="34" charset="0"/>
                <a:cs typeface="Arial" panose="020B0604020202020204" pitchFamily="34" charset="0"/>
              </a:rPr>
            </a:br>
            <a:r>
              <a:rPr lang="en-US" sz="2000" dirty="0">
                <a:solidFill>
                  <a:srgbClr val="000000"/>
                </a:solidFill>
                <a:latin typeface="Arial" panose="020B0604020202020204" pitchFamily="34" charset="0"/>
                <a:cs typeface="Arial" panose="020B0604020202020204" pitchFamily="34" charset="0"/>
              </a:rPr>
              <a:t>regulatory network </a:t>
            </a:r>
          </a:p>
          <a:p>
            <a:r>
              <a:rPr lang="en-US" sz="2000" dirty="0">
                <a:solidFill>
                  <a:srgbClr val="000000"/>
                </a:solidFill>
                <a:latin typeface="Arial" panose="020B0604020202020204" pitchFamily="34" charset="0"/>
                <a:cs typeface="Arial" panose="020B0604020202020204" pitchFamily="34" charset="0"/>
              </a:rPr>
              <a:t>builds </a:t>
            </a:r>
          </a:p>
          <a:p>
            <a:r>
              <a:rPr lang="en-US" sz="2000" dirty="0">
                <a:solidFill>
                  <a:srgbClr val="000000"/>
                </a:solidFill>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solidFill>
                  <a:srgbClr val="000000"/>
                </a:solidFill>
              </a:rPr>
              <a:t>Energy model:</a:t>
            </a:r>
          </a:p>
        </p:txBody>
      </p:sp>
      <p:sp>
        <p:nvSpPr>
          <p:cNvPr id="10" name="Rectangle 9">
            <a:extLst>
              <a:ext uri="{FF2B5EF4-FFF2-40B4-BE49-F238E27FC236}">
                <a16:creationId xmlns:a16="http://schemas.microsoft.com/office/drawing/2014/main" xmlns="" id="{135AA93C-05A2-564B-B302-4956751F82CF}"/>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1425129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a:solidFill>
                  <a:srgbClr val="3333CC"/>
                </a:solidFill>
              </a:rPr>
              <a:t>X </a:t>
            </a:r>
            <a:r>
              <a:rPr lang="en-US" sz="1350" dirty="0">
                <a:solidFill>
                  <a:srgbClr val="3333CC"/>
                </a:solidFill>
              </a:rPr>
              <a:t>6.0</a:t>
            </a:r>
          </a:p>
        </p:txBody>
      </p:sp>
      <p:sp>
        <p:nvSpPr>
          <p:cNvPr id="10" name="Rectangle 9">
            <a:extLst>
              <a:ext uri="{FF2B5EF4-FFF2-40B4-BE49-F238E27FC236}">
                <a16:creationId xmlns:a16="http://schemas.microsoft.com/office/drawing/2014/main" xmlns="" id="{A08F25DA-CE9E-5A48-B5CE-EF1121D02DB3}"/>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56337542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8" name="TextBox 7">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dirty="0">
                <a:solidFill>
                  <a:srgbClr val="4CAEA6"/>
                </a:solidFill>
              </a:rPr>
              <a:t>X 2.5</a:t>
            </a:r>
            <a:endParaRPr lang="en-US" sz="1350" dirty="0">
              <a:solidFill>
                <a:srgbClr val="3333CC"/>
              </a:solidFill>
            </a:endParaRPr>
          </a:p>
        </p:txBody>
      </p:sp>
      <p:sp>
        <p:nvSpPr>
          <p:cNvPr id="12" name="Rectangle 11">
            <a:extLst>
              <a:ext uri="{FF2B5EF4-FFF2-40B4-BE49-F238E27FC236}">
                <a16:creationId xmlns:a16="http://schemas.microsoft.com/office/drawing/2014/main" xmlns="" id="{72A97E8C-B202-A34D-8371-38478D39C6B8}"/>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18826289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xmlns=""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xmlns=""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xmlns=""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xmlns="" val="2777510393"/>
                    </a:ext>
                  </a:extLst>
                </a:gridCol>
                <a:gridCol w="1081007">
                  <a:extLst>
                    <a:ext uri="{9D8B030D-6E8A-4147-A177-3AD203B41FA5}">
                      <a16:colId xmlns:a16="http://schemas.microsoft.com/office/drawing/2014/main" xmlns="" val="4145853109"/>
                    </a:ext>
                  </a:extLst>
                </a:gridCol>
                <a:gridCol w="1394847">
                  <a:extLst>
                    <a:ext uri="{9D8B030D-6E8A-4147-A177-3AD203B41FA5}">
                      <a16:colId xmlns:a16="http://schemas.microsoft.com/office/drawing/2014/main" xmlns="" val="1956102920"/>
                    </a:ext>
                  </a:extLst>
                </a:gridCol>
                <a:gridCol w="919592">
                  <a:extLst>
                    <a:ext uri="{9D8B030D-6E8A-4147-A177-3AD203B41FA5}">
                      <a16:colId xmlns:a16="http://schemas.microsoft.com/office/drawing/2014/main" xmlns="" val="3519716840"/>
                    </a:ext>
                  </a:extLst>
                </a:gridCol>
                <a:gridCol w="1179533">
                  <a:extLst>
                    <a:ext uri="{9D8B030D-6E8A-4147-A177-3AD203B41FA5}">
                      <a16:colId xmlns:a16="http://schemas.microsoft.com/office/drawing/2014/main" xmlns="" val="1032585766"/>
                    </a:ext>
                  </a:extLst>
                </a:gridCol>
                <a:gridCol w="1120649">
                  <a:extLst>
                    <a:ext uri="{9D8B030D-6E8A-4147-A177-3AD203B41FA5}">
                      <a16:colId xmlns:a16="http://schemas.microsoft.com/office/drawing/2014/main" xmlns=""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xmlns=""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a16="http://schemas.microsoft.com/office/drawing/2014/main" xmlns=""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a16="http://schemas.microsoft.com/office/drawing/2014/main" xmlns=""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a16="http://schemas.microsoft.com/office/drawing/2014/main" xmlns="" val="2082634176"/>
                  </a:ext>
                </a:extLst>
              </a:tr>
            </a:tbl>
          </a:graphicData>
        </a:graphic>
      </p:graphicFrame>
      <p:sp>
        <p:nvSpPr>
          <p:cNvPr id="8" name="TextBox 7">
            <a:extLst>
              <a:ext uri="{FF2B5EF4-FFF2-40B4-BE49-F238E27FC236}">
                <a16:creationId xmlns:a16="http://schemas.microsoft.com/office/drawing/2014/main" xmlns=""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solidFill>
                  <a:srgbClr val="000000"/>
                </a:solidFill>
              </a:rPr>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srgbClr val="000000"/>
              </a:solidFill>
            </a:endParaRPr>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dirty="0">
                <a:solidFill>
                  <a:srgbClr val="7030A0"/>
                </a:solidFill>
              </a:rPr>
              <a:t>X 3.1</a:t>
            </a:r>
          </a:p>
        </p:txBody>
      </p:sp>
      <p:sp>
        <p:nvSpPr>
          <p:cNvPr id="12" name="Rectangle 11">
            <a:extLst>
              <a:ext uri="{FF2B5EF4-FFF2-40B4-BE49-F238E27FC236}">
                <a16:creationId xmlns:a16="http://schemas.microsoft.com/office/drawing/2014/main" xmlns="" id="{93FE3C0C-F1DB-B244-9743-F666925D79A6}"/>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Tree>
    <p:extLst>
      <p:ext uri="{BB962C8B-B14F-4D97-AF65-F5344CB8AC3E}">
        <p14:creationId xmlns:p14="http://schemas.microsoft.com/office/powerpoint/2010/main" val="168404281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nvGrpSpPr>
          <p:cNvPr id="6" name="Group 5"/>
          <p:cNvGrpSpPr/>
          <p:nvPr/>
        </p:nvGrpSpPr>
        <p:grpSpPr>
          <a:xfrm>
            <a:off x="2299055" y="1053760"/>
            <a:ext cx="3550737" cy="3815669"/>
            <a:chOff x="2299055" y="1053760"/>
            <a:chExt cx="3550737" cy="381566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15669"/>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58053" y="2232345"/>
              <a:ext cx="3232742" cy="932688"/>
            </a:xfrm>
            <a:prstGeom prst="rect">
              <a:avLst/>
            </a:prstGeom>
          </p:spPr>
        </p:pic>
      </p:grpSp>
      <p:sp>
        <p:nvSpPr>
          <p:cNvPr id="12" name="Rectangle 11"/>
          <p:cNvSpPr/>
          <p:nvPr/>
        </p:nvSpPr>
        <p:spPr bwMode="auto">
          <a:xfrm>
            <a:off x="5929825" y="1581374"/>
            <a:ext cx="1804923" cy="270017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Tree>
    <p:extLst>
      <p:ext uri="{BB962C8B-B14F-4D97-AF65-F5344CB8AC3E}">
        <p14:creationId xmlns:p14="http://schemas.microsoft.com/office/powerpoint/2010/main" val="202055747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87" y="1049897"/>
            <a:ext cx="3547506" cy="3812438"/>
          </a:xfrm>
          <a:prstGeom prst="rect">
            <a:avLst/>
          </a:prstGeom>
        </p:spPr>
      </p:pic>
      <p:sp>
        <p:nvSpPr>
          <p:cNvPr id="17" name="Rectangle 16"/>
          <p:cNvSpPr/>
          <p:nvPr/>
        </p:nvSpPr>
        <p:spPr bwMode="auto">
          <a:xfrm>
            <a:off x="5929825" y="2861534"/>
            <a:ext cx="1804923" cy="142001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Tree>
    <p:extLst>
      <p:ext uri="{BB962C8B-B14F-4D97-AF65-F5344CB8AC3E}">
        <p14:creationId xmlns:p14="http://schemas.microsoft.com/office/powerpoint/2010/main" val="135050508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r>
              <a:rPr lang="en-US" sz="2000" dirty="0"/>
              <a:t>Extract ‘best positive paths’ to each prioritized module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solidFill>
                  <a:srgbClr val="000000"/>
                </a:solidFill>
              </a:rPr>
              <a:t>Actual network size:</a:t>
            </a:r>
          </a:p>
          <a:p>
            <a:r>
              <a:rPr lang="en-US" dirty="0">
                <a:solidFill>
                  <a:srgbClr val="000000"/>
                </a:solidFill>
              </a:rPr>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41516"/>
          </a:xfrm>
          <a:prstGeom prst="rect">
            <a:avLst/>
          </a:prstGeom>
        </p:spPr>
      </p:pic>
    </p:spTree>
    <p:extLst>
      <p:ext uri="{BB962C8B-B14F-4D97-AF65-F5344CB8AC3E}">
        <p14:creationId xmlns:p14="http://schemas.microsoft.com/office/powerpoint/2010/main" val="118431525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a16="http://schemas.microsoft.com/office/drawing/2014/main" xmlns=""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a16="http://schemas.microsoft.com/office/drawing/2014/main" xmlns=""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10" name="Rectangle 9">
            <a:extLst>
              <a:ext uri="{FF2B5EF4-FFF2-40B4-BE49-F238E27FC236}">
                <a16:creationId xmlns:a16="http://schemas.microsoft.com/office/drawing/2014/main" xmlns="" id="{7094E792-558C-4C49-A8F6-9B306BF01B1D}"/>
              </a:ext>
            </a:extLst>
          </p:cNvPr>
          <p:cNvSpPr/>
          <p:nvPr/>
        </p:nvSpPr>
        <p:spPr>
          <a:xfrm>
            <a:off x="6834367" y="6518927"/>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solidFill>
                  <a:srgbClr val="000000"/>
                </a:solidFill>
              </a:rPr>
              <a:t>Cross-disorder </a:t>
            </a:r>
            <a:r>
              <a:rPr lang="en-US">
                <a:solidFill>
                  <a:srgbClr val="000000"/>
                </a:solidFill>
              </a:rPr>
              <a:t>MOD/HOG enrichment ranking</a:t>
            </a:r>
            <a:endParaRPr lang="en-US" dirty="0">
              <a:solidFill>
                <a:srgbClr val="000000"/>
              </a:solidFill>
            </a:endParaRPr>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solidFill>
                  <a:srgbClr val="000000"/>
                </a:solidFill>
              </a:rPr>
              <a:t>SCZ</a:t>
            </a:r>
            <a:endParaRPr lang="en-US" dirty="0">
              <a:solidFill>
                <a:srgbClr val="000000"/>
              </a:solidFill>
            </a:endParaRPr>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solidFill>
                  <a:srgbClr val="000000"/>
                </a:solidFill>
              </a:rPr>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solidFill>
                  <a:srgbClr val="000000"/>
                </a:solidFill>
              </a:rPr>
              <a:t>ASD</a:t>
            </a:r>
          </a:p>
        </p:txBody>
      </p:sp>
    </p:spTree>
    <p:extLst>
      <p:ext uri="{BB962C8B-B14F-4D97-AF65-F5344CB8AC3E}">
        <p14:creationId xmlns:p14="http://schemas.microsoft.com/office/powerpoint/2010/main" val="190811761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243000655"/>
      </p:ext>
    </p:extLst>
  </p:cSld>
  <p:clrMapOvr>
    <a:masterClrMapping/>
  </p:clrMapOvr>
  <p:transition advTm="23810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5902218"/>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589002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advTm="30455"/>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277050" y="1073025"/>
            <a:ext cx="8589900" cy="771000"/>
          </a:xfrm>
          <a:prstGeom prst="rect">
            <a:avLst/>
          </a:prstGeom>
        </p:spPr>
        <p:txBody>
          <a:bodyPr spcFirstLastPara="1" vert="horz" wrap="square" lIns="91425" tIns="91425" rIns="91425" bIns="91425" rtlCol="0" anchor="t" anchorCtr="0">
            <a:noAutofit/>
          </a:bodyPr>
          <a:lstStyle/>
          <a:p>
            <a:pPr algn="ctr"/>
            <a:r>
              <a:rPr lang="en" sz="2400" b="1" dirty="0" smtClean="0">
                <a:solidFill>
                  <a:srgbClr val="22228B"/>
                </a:solidFill>
              </a:rPr>
              <a:t>Phase </a:t>
            </a:r>
            <a:r>
              <a:rPr lang="en" sz="2400" b="1" dirty="0">
                <a:solidFill>
                  <a:srgbClr val="22228B"/>
                </a:solidFill>
              </a:rPr>
              <a:t>1 </a:t>
            </a:r>
            <a:r>
              <a:rPr lang="en" sz="2400" b="1" dirty="0" err="1">
                <a:solidFill>
                  <a:srgbClr val="22228B"/>
                </a:solidFill>
              </a:rPr>
              <a:t>PsychENCODE</a:t>
            </a:r>
            <a:r>
              <a:rPr lang="en" sz="2400" b="1" dirty="0">
                <a:solidFill>
                  <a:srgbClr val="22228B"/>
                </a:solidFill>
              </a:rPr>
              <a:t> capstone resource: </a:t>
            </a:r>
            <a:br>
              <a:rPr lang="en" sz="2400" b="1" dirty="0">
                <a:solidFill>
                  <a:srgbClr val="22228B"/>
                </a:solidFill>
              </a:rPr>
            </a:br>
            <a:r>
              <a:rPr lang="en" sz="2400" b="1" dirty="0">
                <a:solidFill>
                  <a:srgbClr val="22228B"/>
                </a:solidFill>
              </a:rPr>
              <a:t>Layers of distributed information</a:t>
            </a:r>
            <a:endParaRPr dirty="0"/>
          </a:p>
        </p:txBody>
      </p:sp>
      <p:pic>
        <p:nvPicPr>
          <p:cNvPr id="55" name="Google Shape;55;p13"/>
          <p:cNvPicPr preferRelativeResize="0"/>
          <p:nvPr/>
        </p:nvPicPr>
        <p:blipFill>
          <a:blip r:embed="rId3">
            <a:alphaModFix/>
          </a:blip>
          <a:stretch>
            <a:fillRect/>
          </a:stretch>
        </p:blipFill>
        <p:spPr>
          <a:xfrm>
            <a:off x="1606400" y="1935176"/>
            <a:ext cx="5209102" cy="3885875"/>
          </a:xfrm>
          <a:prstGeom prst="rect">
            <a:avLst/>
          </a:prstGeom>
          <a:noFill/>
          <a:ln>
            <a:noFill/>
          </a:ln>
        </p:spPr>
      </p:pic>
      <p:sp>
        <p:nvSpPr>
          <p:cNvPr id="56" name="Google Shape;56;p13"/>
          <p:cNvSpPr txBox="1"/>
          <p:nvPr/>
        </p:nvSpPr>
        <p:spPr>
          <a:xfrm>
            <a:off x="6247850" y="2090325"/>
            <a:ext cx="2710500" cy="22134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solidFill>
                  <a:prstClr val="black"/>
                </a:solidFill>
              </a:rPr>
              <a:t>Material in the 3 capstones:</a:t>
            </a:r>
            <a:endParaRPr dirty="0">
              <a:solidFill>
                <a:prstClr val="black"/>
              </a:solidFill>
            </a:endParaRPr>
          </a:p>
          <a:p>
            <a:pPr>
              <a:spcBef>
                <a:spcPts val="0"/>
              </a:spcBef>
              <a:spcAft>
                <a:spcPts val="0"/>
              </a:spcAft>
            </a:pPr>
            <a:endParaRPr dirty="0">
              <a:solidFill>
                <a:prstClr val="black"/>
              </a:solidFill>
            </a:endParaRPr>
          </a:p>
          <a:p>
            <a:pPr>
              <a:spcBef>
                <a:spcPts val="0"/>
              </a:spcBef>
              <a:spcAft>
                <a:spcPts val="0"/>
              </a:spcAft>
            </a:pPr>
            <a:r>
              <a:rPr lang="en" dirty="0">
                <a:solidFill>
                  <a:prstClr val="black"/>
                </a:solidFill>
              </a:rPr>
              <a:t>AC - Wang et al. ('18)</a:t>
            </a:r>
            <a:endParaRPr dirty="0">
              <a:solidFill>
                <a:prstClr val="black"/>
              </a:solidFill>
            </a:endParaRPr>
          </a:p>
          <a:p>
            <a:pPr>
              <a:spcBef>
                <a:spcPts val="0"/>
              </a:spcBef>
              <a:spcAft>
                <a:spcPts val="0"/>
              </a:spcAft>
            </a:pPr>
            <a:r>
              <a:rPr lang="en" dirty="0">
                <a:solidFill>
                  <a:prstClr val="black"/>
                </a:solidFill>
              </a:rPr>
              <a:t>DC - Li et al. ('18)</a:t>
            </a:r>
            <a:endParaRPr dirty="0">
              <a:solidFill>
                <a:prstClr val="black"/>
              </a:solidFill>
            </a:endParaRPr>
          </a:p>
          <a:p>
            <a:pPr>
              <a:spcBef>
                <a:spcPts val="0"/>
              </a:spcBef>
              <a:spcAft>
                <a:spcPts val="0"/>
              </a:spcAft>
            </a:pPr>
            <a:r>
              <a:rPr lang="en" dirty="0">
                <a:solidFill>
                  <a:prstClr val="black"/>
                </a:solidFill>
              </a:rPr>
              <a:t>NC - </a:t>
            </a:r>
            <a:r>
              <a:rPr lang="en" dirty="0" err="1">
                <a:solidFill>
                  <a:prstClr val="black"/>
                </a:solidFill>
              </a:rPr>
              <a:t>Gandal</a:t>
            </a:r>
            <a:r>
              <a:rPr lang="en" dirty="0">
                <a:solidFill>
                  <a:prstClr val="black"/>
                </a:solidFill>
              </a:rPr>
              <a:t> et al. ('18)</a:t>
            </a:r>
            <a:endParaRPr dirty="0">
              <a:solidFill>
                <a:prstClr val="black"/>
              </a:solidFill>
            </a:endParaRPr>
          </a:p>
          <a:p>
            <a:pPr>
              <a:spcBef>
                <a:spcPts val="0"/>
              </a:spcBef>
              <a:spcAft>
                <a:spcPts val="0"/>
              </a:spcAft>
            </a:pPr>
            <a:endParaRPr dirty="0">
              <a:solidFill>
                <a:prstClr val="black"/>
              </a:solidFill>
            </a:endParaRPr>
          </a:p>
        </p:txBody>
      </p:sp>
      <p:sp>
        <p:nvSpPr>
          <p:cNvPr id="57" name="Google Shape;57;p13"/>
          <p:cNvSpPr txBox="1">
            <a:spLocks noGrp="1"/>
          </p:cNvSpPr>
          <p:nvPr>
            <p:ph type="sldNum" idx="12"/>
          </p:nvPr>
        </p:nvSpPr>
        <p:spPr>
          <a:xfrm>
            <a:off x="8472458" y="5520467"/>
            <a:ext cx="548700" cy="393600"/>
          </a:xfrm>
          <a:prstGeom prst="rect">
            <a:avLst/>
          </a:prstGeom>
        </p:spPr>
        <p:txBody>
          <a:bodyPr spcFirstLastPara="1" vert="horz" wrap="square" lIns="91425" tIns="91425" rIns="91425" bIns="91425" rtlCol="0" anchor="ctr" anchorCtr="0">
            <a:noAutofit/>
          </a:bodyPr>
          <a:lstStyle/>
          <a:p>
            <a:pPr>
              <a:spcBef>
                <a:spcPts val="0"/>
              </a:spcBef>
              <a:spcAft>
                <a:spcPts val="0"/>
              </a:spcAft>
              <a:buClr>
                <a:srgbClr val="000000"/>
              </a:buClr>
              <a:buSzPts val="1100"/>
            </a:pPr>
            <a:fld id="{00000000-1234-1234-1234-123412341234}" type="slidenum">
              <a:rPr lang="en">
                <a:solidFill>
                  <a:prstClr val="black">
                    <a:tint val="75000"/>
                  </a:prstClr>
                </a:solidFill>
              </a:rPr>
              <a:pPr>
                <a:spcBef>
                  <a:spcPts val="0"/>
                </a:spcBef>
                <a:spcAft>
                  <a:spcPts val="0"/>
                </a:spcAft>
                <a:buClr>
                  <a:srgbClr val="000000"/>
                </a:buClr>
                <a:buSzPts val="1100"/>
              </a:pPr>
              <a:t>40</a:t>
            </a:fld>
            <a:endParaRPr>
              <a:solidFill>
                <a:prstClr val="black">
                  <a:tint val="75000"/>
                </a:prstClr>
              </a:solidFill>
            </a:endParaRPr>
          </a:p>
        </p:txBody>
      </p:sp>
      <p:sp>
        <p:nvSpPr>
          <p:cNvPr id="2" name="TextBox 1"/>
          <p:cNvSpPr txBox="1"/>
          <p:nvPr/>
        </p:nvSpPr>
        <p:spPr>
          <a:xfrm>
            <a:off x="983672" y="6036040"/>
            <a:ext cx="6511636" cy="923330"/>
          </a:xfrm>
          <a:prstGeom prst="rect">
            <a:avLst/>
          </a:prstGeom>
          <a:noFill/>
        </p:spPr>
        <p:txBody>
          <a:bodyPr wrap="square" rtlCol="0">
            <a:spAutoFit/>
          </a:bodyPr>
          <a:lstStyle/>
          <a:p>
            <a:pPr algn="ctr">
              <a:spcBef>
                <a:spcPts val="0"/>
              </a:spcBef>
              <a:spcAft>
                <a:spcPts val="0"/>
              </a:spcAft>
            </a:pPr>
            <a:r>
              <a:rPr lang="en" sz="1800" dirty="0" err="1">
                <a:solidFill>
                  <a:prstClr val="black"/>
                </a:solidFill>
              </a:rPr>
              <a:t>Resource.psychencode.org</a:t>
            </a:r>
            <a:endParaRPr lang="en" sz="1800" dirty="0">
              <a:solidFill>
                <a:prstClr val="black"/>
              </a:solidFill>
            </a:endParaRPr>
          </a:p>
          <a:p>
            <a:pPr algn="ctr">
              <a:spcBef>
                <a:spcPts val="0"/>
              </a:spcBef>
              <a:spcAft>
                <a:spcPts val="0"/>
              </a:spcAft>
            </a:pPr>
            <a:r>
              <a:rPr lang="en" sz="1800" dirty="0" err="1">
                <a:solidFill>
                  <a:prstClr val="black"/>
                </a:solidFill>
              </a:rPr>
              <a:t>Development.psychencode.org</a:t>
            </a:r>
            <a:endParaRPr lang="en" sz="1800" dirty="0">
              <a:solidFill>
                <a:prstClr val="black"/>
              </a:solidFill>
            </a:endParaRPr>
          </a:p>
          <a:p>
            <a:pPr algn="ctr"/>
            <a:endParaRPr lang="en-US" sz="1800" dirty="0">
              <a:solidFill>
                <a:prstClr val="black"/>
              </a:solidFill>
            </a:endParaRPr>
          </a:p>
        </p:txBody>
      </p:sp>
    </p:spTree>
    <p:extLst>
      <p:ext uri="{BB962C8B-B14F-4D97-AF65-F5344CB8AC3E}">
        <p14:creationId xmlns:p14="http://schemas.microsoft.com/office/powerpoint/2010/main" val="13993367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F8275BB-8574-B04E-953E-204679C72A49}"/>
              </a:ext>
            </a:extLst>
          </p:cNvPr>
          <p:cNvSpPr>
            <a:spLocks noGrp="1"/>
          </p:cNvSpPr>
          <p:nvPr>
            <p:ph type="title"/>
          </p:nvPr>
        </p:nvSpPr>
        <p:spPr>
          <a:xfrm>
            <a:off x="18208" y="9188"/>
            <a:ext cx="3221182" cy="2937164"/>
          </a:xfrm>
        </p:spPr>
        <p:txBody>
          <a:bodyPr/>
          <a:lstStyle/>
          <a:p>
            <a:r>
              <a:rPr lang="en-US" dirty="0"/>
              <a:t>Cross tissue variation in </a:t>
            </a:r>
            <a:r>
              <a:rPr lang="en-US" dirty="0">
                <a:solidFill>
                  <a:schemeClr val="tx1"/>
                </a:solidFill>
              </a:rPr>
              <a:t>Chromatin &amp; Expression</a:t>
            </a:r>
            <a:r>
              <a:rPr lang="en-US" dirty="0"/>
              <a:t/>
            </a:r>
            <a:br>
              <a:rPr lang="en-US" dirty="0"/>
            </a:br>
            <a:r>
              <a:rPr lang="en-US" sz="1000" dirty="0"/>
              <a:t/>
            </a:r>
            <a:br>
              <a:rPr lang="en-US" sz="1000" dirty="0"/>
            </a:br>
            <a:r>
              <a:rPr lang="en-US" sz="2000" dirty="0"/>
              <a:t>Placing the </a:t>
            </a:r>
            <a:br>
              <a:rPr lang="en-US" sz="2000" dirty="0"/>
            </a:br>
            <a:r>
              <a:rPr lang="en-US" sz="2000" dirty="0">
                <a:solidFill>
                  <a:srgbClr val="00B050"/>
                </a:solidFill>
              </a:rPr>
              <a:t>Brain</a:t>
            </a:r>
            <a:r>
              <a:rPr lang="en-US" sz="2000" dirty="0"/>
              <a:t> </a:t>
            </a:r>
            <a:br>
              <a:rPr lang="en-US" sz="2000" dirty="0"/>
            </a:br>
            <a:r>
              <a:rPr lang="en-US" sz="2000" dirty="0"/>
              <a:t>in context of all other </a:t>
            </a:r>
            <a:r>
              <a:rPr lang="en-US" sz="2000" dirty="0">
                <a:solidFill>
                  <a:srgbClr val="E452C6"/>
                </a:solidFill>
              </a:rPr>
              <a:t>Body Tissues</a:t>
            </a:r>
            <a:endParaRPr lang="en-US" dirty="0">
              <a:solidFill>
                <a:srgbClr val="E452C6"/>
              </a:solidFill>
            </a:endParaRPr>
          </a:p>
        </p:txBody>
      </p:sp>
      <p:pic>
        <p:nvPicPr>
          <p:cNvPr id="12" name="Picture 11">
            <a:extLst>
              <a:ext uri="{FF2B5EF4-FFF2-40B4-BE49-F238E27FC236}">
                <a16:creationId xmlns:a16="http://schemas.microsoft.com/office/drawing/2014/main" xmlns="" id="{188D14E3-B792-6744-B1EF-DD88A83461D6}"/>
              </a:ext>
            </a:extLst>
          </p:cNvPr>
          <p:cNvPicPr>
            <a:picLocks noChangeAspect="1"/>
          </p:cNvPicPr>
          <p:nvPr/>
        </p:nvPicPr>
        <p:blipFill>
          <a:blip r:embed="rId3"/>
          <a:stretch>
            <a:fillRect/>
          </a:stretch>
        </p:blipFill>
        <p:spPr>
          <a:xfrm rot="5400000">
            <a:off x="2589311" y="727721"/>
            <a:ext cx="3162562" cy="2019014"/>
          </a:xfrm>
          <a:prstGeom prst="rect">
            <a:avLst/>
          </a:prstGeom>
        </p:spPr>
      </p:pic>
      <p:pic>
        <p:nvPicPr>
          <p:cNvPr id="14" name="Picture 13">
            <a:extLst>
              <a:ext uri="{FF2B5EF4-FFF2-40B4-BE49-F238E27FC236}">
                <a16:creationId xmlns:a16="http://schemas.microsoft.com/office/drawing/2014/main" xmlns="" id="{94E962B8-20FC-3547-AE9C-E236498CB2D8}"/>
              </a:ext>
            </a:extLst>
          </p:cNvPr>
          <p:cNvPicPr>
            <a:picLocks noChangeAspect="1"/>
          </p:cNvPicPr>
          <p:nvPr/>
        </p:nvPicPr>
        <p:blipFill>
          <a:blip r:embed="rId4"/>
          <a:stretch>
            <a:fillRect/>
          </a:stretch>
        </p:blipFill>
        <p:spPr>
          <a:xfrm>
            <a:off x="234572" y="3990110"/>
            <a:ext cx="3935494" cy="2754476"/>
          </a:xfrm>
          <a:prstGeom prst="rect">
            <a:avLst/>
          </a:prstGeom>
        </p:spPr>
      </p:pic>
      <p:sp>
        <p:nvSpPr>
          <p:cNvPr id="15" name="TextBox 14">
            <a:extLst>
              <a:ext uri="{FF2B5EF4-FFF2-40B4-BE49-F238E27FC236}">
                <a16:creationId xmlns:a16="http://schemas.microsoft.com/office/drawing/2014/main" xmlns="" id="{59CCEB43-7AEA-2849-995E-B45B3250CBB6}"/>
              </a:ext>
            </a:extLst>
          </p:cNvPr>
          <p:cNvSpPr txBox="1"/>
          <p:nvPr/>
        </p:nvSpPr>
        <p:spPr>
          <a:xfrm>
            <a:off x="46047" y="3224234"/>
            <a:ext cx="3935494" cy="1015663"/>
          </a:xfrm>
          <a:prstGeom prst="rect">
            <a:avLst/>
          </a:prstGeom>
          <a:noFill/>
        </p:spPr>
        <p:txBody>
          <a:bodyPr wrap="square" rtlCol="0">
            <a:spAutoFit/>
          </a:bodyPr>
          <a:lstStyle/>
          <a:p>
            <a:r>
              <a:rPr lang="en-US" sz="2000" dirty="0">
                <a:solidFill>
                  <a:srgbClr val="000000"/>
                </a:solidFill>
              </a:rPr>
              <a:t>Transcriptome diversity </a:t>
            </a:r>
            <a:r>
              <a:rPr lang="en-US" b="0" dirty="0">
                <a:solidFill>
                  <a:srgbClr val="000000"/>
                </a:solidFill>
              </a:rPr>
              <a:t>increases in the non-coding portion of the </a:t>
            </a:r>
            <a:r>
              <a:rPr lang="en-US" sz="2000" dirty="0">
                <a:solidFill>
                  <a:srgbClr val="00B050"/>
                </a:solidFill>
                <a:latin typeface="Arial"/>
                <a:ea typeface="ＭＳ Ｐゴシック" pitchFamily="-65" charset="-128"/>
              </a:rPr>
              <a:t>brain genome </a:t>
            </a:r>
            <a:r>
              <a:rPr lang="en-US" b="0" dirty="0">
                <a:solidFill>
                  <a:srgbClr val="000000"/>
                </a:solidFill>
              </a:rPr>
              <a:t>while decreases in </a:t>
            </a:r>
            <a:r>
              <a:rPr lang="en-US" sz="2000" dirty="0">
                <a:solidFill>
                  <a:srgbClr val="E452C6"/>
                </a:solidFill>
                <a:latin typeface="Arial"/>
                <a:ea typeface="ＭＳ Ｐゴシック" pitchFamily="-65" charset="-128"/>
              </a:rPr>
              <a:t>other tissues</a:t>
            </a:r>
          </a:p>
        </p:txBody>
      </p:sp>
      <p:grpSp>
        <p:nvGrpSpPr>
          <p:cNvPr id="19" name="Group 18">
            <a:extLst>
              <a:ext uri="{FF2B5EF4-FFF2-40B4-BE49-F238E27FC236}">
                <a16:creationId xmlns:a16="http://schemas.microsoft.com/office/drawing/2014/main" xmlns="" id="{95889DC8-74B2-DD40-A9FE-34521B82F44B}"/>
              </a:ext>
            </a:extLst>
          </p:cNvPr>
          <p:cNvGrpSpPr/>
          <p:nvPr/>
        </p:nvGrpSpPr>
        <p:grpSpPr>
          <a:xfrm>
            <a:off x="4506238" y="3711276"/>
            <a:ext cx="4306635" cy="3156855"/>
            <a:chOff x="3432914" y="3695439"/>
            <a:chExt cx="4306635" cy="3156855"/>
          </a:xfrm>
        </p:grpSpPr>
        <p:pic>
          <p:nvPicPr>
            <p:cNvPr id="11" name="Picture 10">
              <a:extLst>
                <a:ext uri="{FF2B5EF4-FFF2-40B4-BE49-F238E27FC236}">
                  <a16:creationId xmlns:a16="http://schemas.microsoft.com/office/drawing/2014/main" xmlns="" id="{EA2786D8-D3CA-6843-975F-99257F1B4EAA}"/>
                </a:ext>
              </a:extLst>
            </p:cNvPr>
            <p:cNvPicPr>
              <a:picLocks noChangeAspect="1"/>
            </p:cNvPicPr>
            <p:nvPr/>
          </p:nvPicPr>
          <p:blipFill rotWithShape="1">
            <a:blip r:embed="rId5"/>
            <a:srcRect l="49690" t="57168" b="777"/>
            <a:stretch/>
          </p:blipFill>
          <p:spPr>
            <a:xfrm>
              <a:off x="3538359" y="3696154"/>
              <a:ext cx="4201190" cy="3156140"/>
            </a:xfrm>
            <a:prstGeom prst="rect">
              <a:avLst/>
            </a:prstGeom>
          </p:spPr>
        </p:pic>
        <p:sp>
          <p:nvSpPr>
            <p:cNvPr id="16" name="Rectangle 15">
              <a:extLst>
                <a:ext uri="{FF2B5EF4-FFF2-40B4-BE49-F238E27FC236}">
                  <a16:creationId xmlns:a16="http://schemas.microsoft.com/office/drawing/2014/main" xmlns="" id="{092985DF-62FD-314D-BE57-E561AE992B40}"/>
                </a:ext>
              </a:extLst>
            </p:cNvPr>
            <p:cNvSpPr/>
            <p:nvPr/>
          </p:nvSpPr>
          <p:spPr bwMode="auto">
            <a:xfrm>
              <a:off x="3432914" y="3695439"/>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grpSp>
        <p:nvGrpSpPr>
          <p:cNvPr id="18" name="Group 17">
            <a:extLst>
              <a:ext uri="{FF2B5EF4-FFF2-40B4-BE49-F238E27FC236}">
                <a16:creationId xmlns:a16="http://schemas.microsoft.com/office/drawing/2014/main" xmlns="" id="{08FDD44F-2C1A-354B-99D4-CEE23CCCEEE2}"/>
              </a:ext>
            </a:extLst>
          </p:cNvPr>
          <p:cNvGrpSpPr/>
          <p:nvPr/>
        </p:nvGrpSpPr>
        <p:grpSpPr>
          <a:xfrm>
            <a:off x="5593280" y="138626"/>
            <a:ext cx="3109561" cy="3179883"/>
            <a:chOff x="201891" y="3679733"/>
            <a:chExt cx="3109561" cy="3179883"/>
          </a:xfrm>
        </p:grpSpPr>
        <p:pic>
          <p:nvPicPr>
            <p:cNvPr id="13" name="Picture 12">
              <a:extLst>
                <a:ext uri="{FF2B5EF4-FFF2-40B4-BE49-F238E27FC236}">
                  <a16:creationId xmlns:a16="http://schemas.microsoft.com/office/drawing/2014/main" xmlns="" id="{5004EC2D-388C-214E-9180-8570AF96E980}"/>
                </a:ext>
              </a:extLst>
            </p:cNvPr>
            <p:cNvPicPr>
              <a:picLocks noChangeAspect="1"/>
            </p:cNvPicPr>
            <p:nvPr/>
          </p:nvPicPr>
          <p:blipFill rotWithShape="1">
            <a:blip r:embed="rId5"/>
            <a:srcRect l="49690" b="42917"/>
            <a:stretch/>
          </p:blipFill>
          <p:spPr>
            <a:xfrm>
              <a:off x="201891" y="3688832"/>
              <a:ext cx="3109561" cy="3170784"/>
            </a:xfrm>
            <a:prstGeom prst="rect">
              <a:avLst/>
            </a:prstGeom>
          </p:spPr>
        </p:pic>
        <p:sp>
          <p:nvSpPr>
            <p:cNvPr id="17" name="Rectangle 16">
              <a:extLst>
                <a:ext uri="{FF2B5EF4-FFF2-40B4-BE49-F238E27FC236}">
                  <a16:creationId xmlns:a16="http://schemas.microsoft.com/office/drawing/2014/main" xmlns="" id="{B9EC6503-3282-DD4D-AB5E-6AE23E9FEF2C}"/>
                </a:ext>
              </a:extLst>
            </p:cNvPr>
            <p:cNvSpPr/>
            <p:nvPr/>
          </p:nvSpPr>
          <p:spPr bwMode="auto">
            <a:xfrm>
              <a:off x="201891" y="3679733"/>
              <a:ext cx="238539" cy="31037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grpSp>
      <p:sp>
        <p:nvSpPr>
          <p:cNvPr id="9" name="TextBox 8">
            <a:extLst>
              <a:ext uri="{FF2B5EF4-FFF2-40B4-BE49-F238E27FC236}">
                <a16:creationId xmlns:a16="http://schemas.microsoft.com/office/drawing/2014/main" xmlns="" id="{16183DC2-7BB1-6243-854C-E60D89DCE7B8}"/>
              </a:ext>
            </a:extLst>
          </p:cNvPr>
          <p:cNvSpPr txBox="1"/>
          <p:nvPr/>
        </p:nvSpPr>
        <p:spPr>
          <a:xfrm rot="16200000">
            <a:off x="7840218" y="5119640"/>
            <a:ext cx="1568058" cy="400110"/>
          </a:xfrm>
          <a:prstGeom prst="rect">
            <a:avLst/>
          </a:prstGeom>
          <a:noFill/>
        </p:spPr>
        <p:txBody>
          <a:bodyPr wrap="none" rtlCol="0">
            <a:spAutoFit/>
          </a:bodyPr>
          <a:lstStyle/>
          <a:p>
            <a:r>
              <a:rPr lang="en-US" sz="2000" dirty="0">
                <a:solidFill>
                  <a:srgbClr val="000000"/>
                </a:solidFill>
              </a:rPr>
              <a:t>Expression</a:t>
            </a:r>
          </a:p>
        </p:txBody>
      </p:sp>
      <p:sp>
        <p:nvSpPr>
          <p:cNvPr id="8" name="TextBox 7">
            <a:extLst>
              <a:ext uri="{FF2B5EF4-FFF2-40B4-BE49-F238E27FC236}">
                <a16:creationId xmlns:a16="http://schemas.microsoft.com/office/drawing/2014/main" xmlns="" id="{8EF6AE06-F735-0F43-934E-FB08A2A533CD}"/>
              </a:ext>
            </a:extLst>
          </p:cNvPr>
          <p:cNvSpPr txBox="1"/>
          <p:nvPr/>
        </p:nvSpPr>
        <p:spPr>
          <a:xfrm rot="16200000">
            <a:off x="7890713" y="1567895"/>
            <a:ext cx="1467068" cy="400110"/>
          </a:xfrm>
          <a:prstGeom prst="rect">
            <a:avLst/>
          </a:prstGeom>
          <a:noFill/>
        </p:spPr>
        <p:txBody>
          <a:bodyPr wrap="none" rtlCol="0">
            <a:spAutoFit/>
          </a:bodyPr>
          <a:lstStyle/>
          <a:p>
            <a:r>
              <a:rPr lang="en-US" sz="2000" dirty="0">
                <a:solidFill>
                  <a:srgbClr val="000000"/>
                </a:solidFill>
              </a:rPr>
              <a:t>Chromatin</a:t>
            </a:r>
          </a:p>
        </p:txBody>
      </p:sp>
      <p:sp>
        <p:nvSpPr>
          <p:cNvPr id="10" name="Rectangle 9">
            <a:extLst>
              <a:ext uri="{FF2B5EF4-FFF2-40B4-BE49-F238E27FC236}">
                <a16:creationId xmlns:a16="http://schemas.microsoft.com/office/drawing/2014/main" xmlns="" id="{6A722BD4-66F1-EC49-9293-C6A1E6C26914}"/>
              </a:ext>
            </a:extLst>
          </p:cNvPr>
          <p:cNvSpPr/>
          <p:nvPr/>
        </p:nvSpPr>
        <p:spPr>
          <a:xfrm>
            <a:off x="6864275" y="6571775"/>
            <a:ext cx="2077813" cy="276999"/>
          </a:xfrm>
          <a:prstGeom prst="rect">
            <a:avLst/>
          </a:prstGeom>
        </p:spPr>
        <p:txBody>
          <a:bodyPr wrap="none">
            <a:spAutoFit/>
          </a:bodyPr>
          <a:lstStyle/>
          <a:p>
            <a:r>
              <a:rPr lang="en" dirty="0">
                <a:solidFill>
                  <a:srgbClr val="FFFFFF">
                    <a:lumMod val="50000"/>
                  </a:srgbClr>
                </a:solidFill>
              </a:rPr>
              <a:t>[Wang et al. (‘18) </a:t>
            </a:r>
            <a:r>
              <a:rPr lang="en-US" dirty="0">
                <a:solidFill>
                  <a:srgbClr val="FFFFFF">
                    <a:lumMod val="50000"/>
                  </a:srgbClr>
                </a:solidFill>
              </a:rPr>
              <a:t>Science]</a:t>
            </a:r>
          </a:p>
        </p:txBody>
      </p:sp>
      <p:sp>
        <p:nvSpPr>
          <p:cNvPr id="20" name="TextBox 19">
            <a:extLst>
              <a:ext uri="{FF2B5EF4-FFF2-40B4-BE49-F238E27FC236}">
                <a16:creationId xmlns:a16="http://schemas.microsoft.com/office/drawing/2014/main" xmlns="" id="{E58B036B-774D-0A4C-A8F4-920C18554496}"/>
              </a:ext>
            </a:extLst>
          </p:cNvPr>
          <p:cNvSpPr txBox="1"/>
          <p:nvPr/>
        </p:nvSpPr>
        <p:spPr>
          <a:xfrm rot="16200000">
            <a:off x="4908128" y="1277715"/>
            <a:ext cx="712054" cy="400110"/>
          </a:xfrm>
          <a:prstGeom prst="rect">
            <a:avLst/>
          </a:prstGeom>
          <a:noFill/>
        </p:spPr>
        <p:txBody>
          <a:bodyPr wrap="none" rtlCol="0">
            <a:spAutoFit/>
          </a:bodyPr>
          <a:lstStyle/>
          <a:p>
            <a:r>
              <a:rPr lang="en-US" sz="2000" dirty="0">
                <a:solidFill>
                  <a:srgbClr val="000000"/>
                </a:solidFill>
              </a:rPr>
              <a:t>Hi-C</a:t>
            </a:r>
          </a:p>
        </p:txBody>
      </p:sp>
    </p:spTree>
    <p:extLst>
      <p:ext uri="{BB962C8B-B14F-4D97-AF65-F5344CB8AC3E}">
        <p14:creationId xmlns:p14="http://schemas.microsoft.com/office/powerpoint/2010/main" val="212131851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786E3B-EC2C-BD4C-A79E-AE75EA461843}"/>
              </a:ext>
            </a:extLst>
          </p:cNvPr>
          <p:cNvSpPr>
            <a:spLocks noGrp="1"/>
          </p:cNvSpPr>
          <p:nvPr>
            <p:ph type="title"/>
          </p:nvPr>
        </p:nvSpPr>
        <p:spPr>
          <a:xfrm>
            <a:off x="100452" y="139955"/>
            <a:ext cx="6310783" cy="1334891"/>
          </a:xfrm>
        </p:spPr>
        <p:txBody>
          <a:bodyPr/>
          <a:lstStyle/>
          <a:p>
            <a:r>
              <a:rPr lang="en-US" dirty="0"/>
              <a:t>NRGN has variable expression over age and is in Synaptic vesicle cycle pathway is enriched in SCZ, BPD, ASD</a:t>
            </a:r>
          </a:p>
        </p:txBody>
      </p:sp>
      <p:pic>
        <p:nvPicPr>
          <p:cNvPr id="5" name="Picture 4">
            <a:extLst>
              <a:ext uri="{FF2B5EF4-FFF2-40B4-BE49-F238E27FC236}">
                <a16:creationId xmlns="" xmlns:a16="http://schemas.microsoft.com/office/drawing/2014/main" id="{544522AF-2F30-894E-B543-135A94B99AD9}"/>
              </a:ext>
            </a:extLst>
          </p:cNvPr>
          <p:cNvPicPr>
            <a:picLocks noChangeAspect="1"/>
          </p:cNvPicPr>
          <p:nvPr/>
        </p:nvPicPr>
        <p:blipFill>
          <a:blip r:embed="rId2"/>
          <a:stretch>
            <a:fillRect/>
          </a:stretch>
        </p:blipFill>
        <p:spPr>
          <a:xfrm>
            <a:off x="2147529" y="1712774"/>
            <a:ext cx="4209468" cy="4915202"/>
          </a:xfrm>
          <a:prstGeom prst="rect">
            <a:avLst/>
          </a:prstGeom>
        </p:spPr>
      </p:pic>
      <p:grpSp>
        <p:nvGrpSpPr>
          <p:cNvPr id="27" name="Group 26">
            <a:extLst>
              <a:ext uri="{FF2B5EF4-FFF2-40B4-BE49-F238E27FC236}">
                <a16:creationId xmlns="" xmlns:a16="http://schemas.microsoft.com/office/drawing/2014/main" id="{E0A5D745-8E0E-A741-A2E3-9E81E2DBB6C7}"/>
              </a:ext>
            </a:extLst>
          </p:cNvPr>
          <p:cNvGrpSpPr/>
          <p:nvPr/>
        </p:nvGrpSpPr>
        <p:grpSpPr>
          <a:xfrm rot="16200000">
            <a:off x="4410611" y="2611879"/>
            <a:ext cx="6549697" cy="1914094"/>
            <a:chOff x="127831" y="4389215"/>
            <a:chExt cx="6549697" cy="1914094"/>
          </a:xfrm>
        </p:grpSpPr>
        <p:pic>
          <p:nvPicPr>
            <p:cNvPr id="6" name="Picture 5">
              <a:extLst>
                <a:ext uri="{FF2B5EF4-FFF2-40B4-BE49-F238E27FC236}">
                  <a16:creationId xmlns="" xmlns:a16="http://schemas.microsoft.com/office/drawing/2014/main" id="{CFE2B019-A2E5-874B-B8DD-88576EE2862D}"/>
                </a:ext>
              </a:extLst>
            </p:cNvPr>
            <p:cNvPicPr>
              <a:picLocks noChangeAspect="1"/>
            </p:cNvPicPr>
            <p:nvPr/>
          </p:nvPicPr>
          <p:blipFill rotWithShape="1">
            <a:blip r:embed="rId3"/>
            <a:srcRect l="7195"/>
            <a:stretch/>
          </p:blipFill>
          <p:spPr>
            <a:xfrm rot="5400000">
              <a:off x="99164" y="5131484"/>
              <a:ext cx="1676171" cy="667479"/>
            </a:xfrm>
            <a:prstGeom prst="rect">
              <a:avLst/>
            </a:prstGeom>
          </p:spPr>
        </p:pic>
        <p:sp>
          <p:nvSpPr>
            <p:cNvPr id="7" name="TextBox 6">
              <a:extLst>
                <a:ext uri="{FF2B5EF4-FFF2-40B4-BE49-F238E27FC236}">
                  <a16:creationId xmlns="" xmlns:a16="http://schemas.microsoft.com/office/drawing/2014/main" id="{D975C11F-2EC8-974F-AD32-BCFA66453DB0}"/>
                </a:ext>
              </a:extLst>
            </p:cNvPr>
            <p:cNvSpPr txBox="1"/>
            <p:nvPr/>
          </p:nvSpPr>
          <p:spPr>
            <a:xfrm>
              <a:off x="343631" y="4724286"/>
              <a:ext cx="269626" cy="276999"/>
            </a:xfrm>
            <a:prstGeom prst="rect">
              <a:avLst/>
            </a:prstGeom>
            <a:noFill/>
          </p:spPr>
          <p:txBody>
            <a:bodyPr wrap="none" rtlCol="0">
              <a:spAutoFit/>
            </a:bodyPr>
            <a:lstStyle/>
            <a:p>
              <a:r>
                <a:rPr lang="en-US" dirty="0">
                  <a:solidFill>
                    <a:srgbClr val="000000"/>
                  </a:solidFill>
                </a:rPr>
                <a:t>0</a:t>
              </a:r>
            </a:p>
          </p:txBody>
        </p:sp>
        <p:sp>
          <p:nvSpPr>
            <p:cNvPr id="8" name="TextBox 7">
              <a:extLst>
                <a:ext uri="{FF2B5EF4-FFF2-40B4-BE49-F238E27FC236}">
                  <a16:creationId xmlns="" xmlns:a16="http://schemas.microsoft.com/office/drawing/2014/main" id="{4C4BED1E-D152-594F-B896-C0ECF43052C6}"/>
                </a:ext>
              </a:extLst>
            </p:cNvPr>
            <p:cNvSpPr txBox="1"/>
            <p:nvPr/>
          </p:nvSpPr>
          <p:spPr>
            <a:xfrm>
              <a:off x="299049" y="4996643"/>
              <a:ext cx="354584" cy="276999"/>
            </a:xfrm>
            <a:prstGeom prst="rect">
              <a:avLst/>
            </a:prstGeom>
            <a:noFill/>
          </p:spPr>
          <p:txBody>
            <a:bodyPr wrap="none" rtlCol="0">
              <a:spAutoFit/>
            </a:bodyPr>
            <a:lstStyle/>
            <a:p>
              <a:r>
                <a:rPr lang="en-US" dirty="0">
                  <a:solidFill>
                    <a:srgbClr val="000000"/>
                  </a:solidFill>
                </a:rPr>
                <a:t>20</a:t>
              </a:r>
            </a:p>
          </p:txBody>
        </p:sp>
        <p:sp>
          <p:nvSpPr>
            <p:cNvPr id="9" name="TextBox 8">
              <a:extLst>
                <a:ext uri="{FF2B5EF4-FFF2-40B4-BE49-F238E27FC236}">
                  <a16:creationId xmlns="" xmlns:a16="http://schemas.microsoft.com/office/drawing/2014/main" id="{455809E5-1860-914E-8526-6345E0FA21C1}"/>
                </a:ext>
              </a:extLst>
            </p:cNvPr>
            <p:cNvSpPr txBox="1"/>
            <p:nvPr/>
          </p:nvSpPr>
          <p:spPr>
            <a:xfrm>
              <a:off x="295513" y="5314885"/>
              <a:ext cx="354584" cy="276999"/>
            </a:xfrm>
            <a:prstGeom prst="rect">
              <a:avLst/>
            </a:prstGeom>
            <a:noFill/>
          </p:spPr>
          <p:txBody>
            <a:bodyPr wrap="none" rtlCol="0">
              <a:spAutoFit/>
            </a:bodyPr>
            <a:lstStyle/>
            <a:p>
              <a:r>
                <a:rPr lang="en-US" dirty="0">
                  <a:solidFill>
                    <a:srgbClr val="000000"/>
                  </a:solidFill>
                </a:rPr>
                <a:t>40</a:t>
              </a:r>
            </a:p>
          </p:txBody>
        </p:sp>
        <p:sp>
          <p:nvSpPr>
            <p:cNvPr id="10" name="TextBox 9">
              <a:extLst>
                <a:ext uri="{FF2B5EF4-FFF2-40B4-BE49-F238E27FC236}">
                  <a16:creationId xmlns="" xmlns:a16="http://schemas.microsoft.com/office/drawing/2014/main" id="{9DAF1C20-7B8D-CC44-AB1F-594C4124404C}"/>
                </a:ext>
              </a:extLst>
            </p:cNvPr>
            <p:cNvSpPr txBox="1"/>
            <p:nvPr/>
          </p:nvSpPr>
          <p:spPr>
            <a:xfrm>
              <a:off x="305827" y="5627618"/>
              <a:ext cx="354584" cy="276999"/>
            </a:xfrm>
            <a:prstGeom prst="rect">
              <a:avLst/>
            </a:prstGeom>
            <a:noFill/>
          </p:spPr>
          <p:txBody>
            <a:bodyPr wrap="none" rtlCol="0">
              <a:spAutoFit/>
            </a:bodyPr>
            <a:lstStyle/>
            <a:p>
              <a:r>
                <a:rPr lang="en-US" dirty="0">
                  <a:solidFill>
                    <a:srgbClr val="000000"/>
                  </a:solidFill>
                </a:rPr>
                <a:t>60</a:t>
              </a:r>
            </a:p>
          </p:txBody>
        </p:sp>
        <p:sp>
          <p:nvSpPr>
            <p:cNvPr id="11" name="TextBox 10">
              <a:extLst>
                <a:ext uri="{FF2B5EF4-FFF2-40B4-BE49-F238E27FC236}">
                  <a16:creationId xmlns="" xmlns:a16="http://schemas.microsoft.com/office/drawing/2014/main" id="{5EB08BD6-A438-5C44-93F6-6BAC3DF78008}"/>
                </a:ext>
              </a:extLst>
            </p:cNvPr>
            <p:cNvSpPr txBox="1"/>
            <p:nvPr/>
          </p:nvSpPr>
          <p:spPr>
            <a:xfrm>
              <a:off x="305827" y="5949299"/>
              <a:ext cx="354584" cy="276999"/>
            </a:xfrm>
            <a:prstGeom prst="rect">
              <a:avLst/>
            </a:prstGeom>
            <a:noFill/>
          </p:spPr>
          <p:txBody>
            <a:bodyPr wrap="none" rtlCol="0">
              <a:spAutoFit/>
            </a:bodyPr>
            <a:lstStyle/>
            <a:p>
              <a:r>
                <a:rPr lang="en-US" dirty="0">
                  <a:solidFill>
                    <a:srgbClr val="000000"/>
                  </a:solidFill>
                </a:rPr>
                <a:t>80</a:t>
              </a:r>
            </a:p>
          </p:txBody>
        </p:sp>
        <p:pic>
          <p:nvPicPr>
            <p:cNvPr id="12" name="Picture 11">
              <a:extLst>
                <a:ext uri="{FF2B5EF4-FFF2-40B4-BE49-F238E27FC236}">
                  <a16:creationId xmlns="" xmlns:a16="http://schemas.microsoft.com/office/drawing/2014/main" id="{5BB1B287-824B-5F4D-9AA2-D829E8181E71}"/>
                </a:ext>
              </a:extLst>
            </p:cNvPr>
            <p:cNvPicPr>
              <a:picLocks noChangeAspect="1"/>
            </p:cNvPicPr>
            <p:nvPr/>
          </p:nvPicPr>
          <p:blipFill rotWithShape="1">
            <a:blip r:embed="rId4"/>
            <a:srcRect l="16354" t="10365"/>
            <a:stretch/>
          </p:blipFill>
          <p:spPr>
            <a:xfrm rot="5400000">
              <a:off x="1290544" y="4656963"/>
              <a:ext cx="1580453" cy="1520803"/>
            </a:xfrm>
            <a:prstGeom prst="rect">
              <a:avLst/>
            </a:prstGeom>
          </p:spPr>
        </p:pic>
        <p:sp>
          <p:nvSpPr>
            <p:cNvPr id="14" name="TextBox 13">
              <a:extLst>
                <a:ext uri="{FF2B5EF4-FFF2-40B4-BE49-F238E27FC236}">
                  <a16:creationId xmlns="" xmlns:a16="http://schemas.microsoft.com/office/drawing/2014/main" id="{E5430445-BFF6-7B40-AD60-6836CF376CEB}"/>
                </a:ext>
              </a:extLst>
            </p:cNvPr>
            <p:cNvSpPr txBox="1"/>
            <p:nvPr/>
          </p:nvSpPr>
          <p:spPr>
            <a:xfrm>
              <a:off x="548577" y="4397963"/>
              <a:ext cx="269626" cy="276999"/>
            </a:xfrm>
            <a:prstGeom prst="rect">
              <a:avLst/>
            </a:prstGeom>
            <a:noFill/>
          </p:spPr>
          <p:txBody>
            <a:bodyPr wrap="none" rtlCol="0">
              <a:spAutoFit/>
            </a:bodyPr>
            <a:lstStyle/>
            <a:p>
              <a:r>
                <a:rPr lang="en-US" dirty="0">
                  <a:solidFill>
                    <a:srgbClr val="000000"/>
                  </a:solidFill>
                </a:rPr>
                <a:t>0</a:t>
              </a:r>
            </a:p>
          </p:txBody>
        </p:sp>
        <p:sp>
          <p:nvSpPr>
            <p:cNvPr id="15" name="TextBox 14">
              <a:extLst>
                <a:ext uri="{FF2B5EF4-FFF2-40B4-BE49-F238E27FC236}">
                  <a16:creationId xmlns="" xmlns:a16="http://schemas.microsoft.com/office/drawing/2014/main" id="{CF789590-F8F5-2B43-AEA8-FB4D429F8E44}"/>
                </a:ext>
              </a:extLst>
            </p:cNvPr>
            <p:cNvSpPr txBox="1"/>
            <p:nvPr/>
          </p:nvSpPr>
          <p:spPr>
            <a:xfrm>
              <a:off x="692526" y="4397963"/>
              <a:ext cx="269626" cy="276999"/>
            </a:xfrm>
            <a:prstGeom prst="rect">
              <a:avLst/>
            </a:prstGeom>
            <a:noFill/>
          </p:spPr>
          <p:txBody>
            <a:bodyPr wrap="none" rtlCol="0">
              <a:spAutoFit/>
            </a:bodyPr>
            <a:lstStyle/>
            <a:p>
              <a:r>
                <a:rPr lang="en-US" dirty="0">
                  <a:solidFill>
                    <a:srgbClr val="000000"/>
                  </a:solidFill>
                </a:rPr>
                <a:t>2</a:t>
              </a:r>
            </a:p>
          </p:txBody>
        </p:sp>
        <p:sp>
          <p:nvSpPr>
            <p:cNvPr id="16" name="TextBox 15">
              <a:extLst>
                <a:ext uri="{FF2B5EF4-FFF2-40B4-BE49-F238E27FC236}">
                  <a16:creationId xmlns="" xmlns:a16="http://schemas.microsoft.com/office/drawing/2014/main" id="{09AA39CA-6B95-9A4B-92FB-EAB85AF969FA}"/>
                </a:ext>
              </a:extLst>
            </p:cNvPr>
            <p:cNvSpPr txBox="1"/>
            <p:nvPr/>
          </p:nvSpPr>
          <p:spPr>
            <a:xfrm>
              <a:off x="849489" y="4389215"/>
              <a:ext cx="269626" cy="276999"/>
            </a:xfrm>
            <a:prstGeom prst="rect">
              <a:avLst/>
            </a:prstGeom>
            <a:noFill/>
          </p:spPr>
          <p:txBody>
            <a:bodyPr wrap="none" rtlCol="0">
              <a:spAutoFit/>
            </a:bodyPr>
            <a:lstStyle/>
            <a:p>
              <a:r>
                <a:rPr lang="en-US" dirty="0">
                  <a:solidFill>
                    <a:srgbClr val="000000"/>
                  </a:solidFill>
                </a:rPr>
                <a:t>4</a:t>
              </a:r>
            </a:p>
          </p:txBody>
        </p:sp>
        <p:sp>
          <p:nvSpPr>
            <p:cNvPr id="17" name="TextBox 16">
              <a:extLst>
                <a:ext uri="{FF2B5EF4-FFF2-40B4-BE49-F238E27FC236}">
                  <a16:creationId xmlns="" xmlns:a16="http://schemas.microsoft.com/office/drawing/2014/main" id="{54B2E124-FB29-3C49-AF30-95ED446CC455}"/>
                </a:ext>
              </a:extLst>
            </p:cNvPr>
            <p:cNvSpPr txBox="1"/>
            <p:nvPr/>
          </p:nvSpPr>
          <p:spPr>
            <a:xfrm>
              <a:off x="1601811" y="4389215"/>
              <a:ext cx="567784" cy="276999"/>
            </a:xfrm>
            <a:prstGeom prst="rect">
              <a:avLst/>
            </a:prstGeom>
            <a:noFill/>
          </p:spPr>
          <p:txBody>
            <a:bodyPr wrap="none" rtlCol="0">
              <a:spAutoFit/>
            </a:bodyPr>
            <a:lstStyle/>
            <a:p>
              <a:r>
                <a:rPr lang="en-US" dirty="0">
                  <a:solidFill>
                    <a:srgbClr val="000000"/>
                  </a:solidFill>
                </a:rPr>
                <a:t>0.452</a:t>
              </a:r>
            </a:p>
          </p:txBody>
        </p:sp>
        <p:sp>
          <p:nvSpPr>
            <p:cNvPr id="18" name="TextBox 17">
              <a:extLst>
                <a:ext uri="{FF2B5EF4-FFF2-40B4-BE49-F238E27FC236}">
                  <a16:creationId xmlns="" xmlns:a16="http://schemas.microsoft.com/office/drawing/2014/main" id="{198B831A-3B25-F841-975C-DF899140E1E2}"/>
                </a:ext>
              </a:extLst>
            </p:cNvPr>
            <p:cNvSpPr txBox="1"/>
            <p:nvPr/>
          </p:nvSpPr>
          <p:spPr>
            <a:xfrm>
              <a:off x="2552283" y="4389215"/>
              <a:ext cx="482824" cy="276999"/>
            </a:xfrm>
            <a:prstGeom prst="rect">
              <a:avLst/>
            </a:prstGeom>
            <a:noFill/>
          </p:spPr>
          <p:txBody>
            <a:bodyPr wrap="none" rtlCol="0">
              <a:spAutoFit/>
            </a:bodyPr>
            <a:lstStyle/>
            <a:p>
              <a:r>
                <a:rPr lang="en-US" dirty="0">
                  <a:solidFill>
                    <a:srgbClr val="000000"/>
                  </a:solidFill>
                </a:rPr>
                <a:t>0.46</a:t>
              </a:r>
            </a:p>
          </p:txBody>
        </p:sp>
        <p:sp>
          <p:nvSpPr>
            <p:cNvPr id="19" name="TextBox 18">
              <a:extLst>
                <a:ext uri="{FF2B5EF4-FFF2-40B4-BE49-F238E27FC236}">
                  <a16:creationId xmlns="" xmlns:a16="http://schemas.microsoft.com/office/drawing/2014/main" id="{D1697AAB-37B5-174B-8BC2-B928F68BE1E4}"/>
                </a:ext>
              </a:extLst>
            </p:cNvPr>
            <p:cNvSpPr txBox="1"/>
            <p:nvPr/>
          </p:nvSpPr>
          <p:spPr>
            <a:xfrm rot="5400000">
              <a:off x="-243585" y="5314884"/>
              <a:ext cx="1019831" cy="276999"/>
            </a:xfrm>
            <a:prstGeom prst="rect">
              <a:avLst/>
            </a:prstGeom>
            <a:noFill/>
          </p:spPr>
          <p:txBody>
            <a:bodyPr wrap="none" rtlCol="0">
              <a:spAutoFit/>
            </a:bodyPr>
            <a:lstStyle/>
            <a:p>
              <a:r>
                <a:rPr lang="en-US" dirty="0">
                  <a:solidFill>
                    <a:srgbClr val="FFC000"/>
                  </a:solidFill>
                </a:rPr>
                <a:t>Age (years)</a:t>
              </a:r>
            </a:p>
          </p:txBody>
        </p:sp>
        <p:pic>
          <p:nvPicPr>
            <p:cNvPr id="22" name="Picture 21">
              <a:extLst>
                <a:ext uri="{FF2B5EF4-FFF2-40B4-BE49-F238E27FC236}">
                  <a16:creationId xmlns="" xmlns:a16="http://schemas.microsoft.com/office/drawing/2014/main" id="{7E2CFBB6-76CB-A848-8FD1-CA27F2E75129}"/>
                </a:ext>
              </a:extLst>
            </p:cNvPr>
            <p:cNvPicPr>
              <a:picLocks noChangeAspect="1"/>
            </p:cNvPicPr>
            <p:nvPr/>
          </p:nvPicPr>
          <p:blipFill rotWithShape="1">
            <a:blip r:embed="rId5"/>
            <a:srcRect l="27849" t="6926" b="22990"/>
            <a:stretch/>
          </p:blipFill>
          <p:spPr>
            <a:xfrm rot="5400000">
              <a:off x="4101559" y="3689571"/>
              <a:ext cx="1603600" cy="3548339"/>
            </a:xfrm>
            <a:prstGeom prst="rect">
              <a:avLst/>
            </a:prstGeom>
          </p:spPr>
        </p:pic>
        <p:sp>
          <p:nvSpPr>
            <p:cNvPr id="23" name="TextBox 22">
              <a:extLst>
                <a:ext uri="{FF2B5EF4-FFF2-40B4-BE49-F238E27FC236}">
                  <a16:creationId xmlns="" xmlns:a16="http://schemas.microsoft.com/office/drawing/2014/main" id="{7C65D94C-ECAD-AB42-B46A-D43A32375C68}"/>
                </a:ext>
              </a:extLst>
            </p:cNvPr>
            <p:cNvSpPr txBox="1"/>
            <p:nvPr/>
          </p:nvSpPr>
          <p:spPr>
            <a:xfrm>
              <a:off x="3289452" y="4414199"/>
              <a:ext cx="269626" cy="276999"/>
            </a:xfrm>
            <a:prstGeom prst="rect">
              <a:avLst/>
            </a:prstGeom>
            <a:noFill/>
          </p:spPr>
          <p:txBody>
            <a:bodyPr wrap="none" rtlCol="0">
              <a:spAutoFit/>
            </a:bodyPr>
            <a:lstStyle/>
            <a:p>
              <a:r>
                <a:rPr lang="en-US" dirty="0">
                  <a:solidFill>
                    <a:srgbClr val="000000"/>
                  </a:solidFill>
                </a:rPr>
                <a:t>0</a:t>
              </a:r>
            </a:p>
          </p:txBody>
        </p:sp>
        <p:sp>
          <p:nvSpPr>
            <p:cNvPr id="24" name="TextBox 23">
              <a:extLst>
                <a:ext uri="{FF2B5EF4-FFF2-40B4-BE49-F238E27FC236}">
                  <a16:creationId xmlns="" xmlns:a16="http://schemas.microsoft.com/office/drawing/2014/main" id="{16684BB5-4A83-D14E-8D23-CC03648762AF}"/>
                </a:ext>
              </a:extLst>
            </p:cNvPr>
            <p:cNvSpPr txBox="1"/>
            <p:nvPr/>
          </p:nvSpPr>
          <p:spPr>
            <a:xfrm>
              <a:off x="5153376" y="4414200"/>
              <a:ext cx="397866" cy="276999"/>
            </a:xfrm>
            <a:prstGeom prst="rect">
              <a:avLst/>
            </a:prstGeom>
            <a:noFill/>
          </p:spPr>
          <p:txBody>
            <a:bodyPr wrap="none" rtlCol="0">
              <a:spAutoFit/>
            </a:bodyPr>
            <a:lstStyle/>
            <a:p>
              <a:r>
                <a:rPr lang="en-US" dirty="0">
                  <a:solidFill>
                    <a:srgbClr val="000000"/>
                  </a:solidFill>
                </a:rPr>
                <a:t>0.1</a:t>
              </a:r>
            </a:p>
          </p:txBody>
        </p:sp>
        <p:sp>
          <p:nvSpPr>
            <p:cNvPr id="25" name="TextBox 24">
              <a:extLst>
                <a:ext uri="{FF2B5EF4-FFF2-40B4-BE49-F238E27FC236}">
                  <a16:creationId xmlns="" xmlns:a16="http://schemas.microsoft.com/office/drawing/2014/main" id="{2E0B7A45-5F50-194A-9C7A-B1906E810EBE}"/>
                </a:ext>
              </a:extLst>
            </p:cNvPr>
            <p:cNvSpPr txBox="1"/>
            <p:nvPr/>
          </p:nvSpPr>
          <p:spPr>
            <a:xfrm>
              <a:off x="4151940" y="4417179"/>
              <a:ext cx="482824" cy="276999"/>
            </a:xfrm>
            <a:prstGeom prst="rect">
              <a:avLst/>
            </a:prstGeom>
            <a:noFill/>
          </p:spPr>
          <p:txBody>
            <a:bodyPr wrap="none" rtlCol="0">
              <a:spAutoFit/>
            </a:bodyPr>
            <a:lstStyle/>
            <a:p>
              <a:r>
                <a:rPr lang="en-US" dirty="0">
                  <a:solidFill>
                    <a:srgbClr val="000000"/>
                  </a:solidFill>
                </a:rPr>
                <a:t>0.05</a:t>
              </a:r>
            </a:p>
          </p:txBody>
        </p:sp>
        <p:sp>
          <p:nvSpPr>
            <p:cNvPr id="26" name="TextBox 25">
              <a:extLst>
                <a:ext uri="{FF2B5EF4-FFF2-40B4-BE49-F238E27FC236}">
                  <a16:creationId xmlns="" xmlns:a16="http://schemas.microsoft.com/office/drawing/2014/main" id="{03B479EE-C9A4-DB46-9679-7AF98D6CC26B}"/>
                </a:ext>
              </a:extLst>
            </p:cNvPr>
            <p:cNvSpPr txBox="1"/>
            <p:nvPr/>
          </p:nvSpPr>
          <p:spPr>
            <a:xfrm>
              <a:off x="6070484" y="4414200"/>
              <a:ext cx="482824" cy="276999"/>
            </a:xfrm>
            <a:prstGeom prst="rect">
              <a:avLst/>
            </a:prstGeom>
            <a:noFill/>
          </p:spPr>
          <p:txBody>
            <a:bodyPr wrap="none" rtlCol="0">
              <a:spAutoFit/>
            </a:bodyPr>
            <a:lstStyle/>
            <a:p>
              <a:r>
                <a:rPr lang="en-US" dirty="0">
                  <a:solidFill>
                    <a:srgbClr val="000000"/>
                  </a:solidFill>
                </a:rPr>
                <a:t>0.15</a:t>
              </a:r>
            </a:p>
          </p:txBody>
        </p:sp>
      </p:grpSp>
      <p:sp>
        <p:nvSpPr>
          <p:cNvPr id="28" name="TextBox 27">
            <a:extLst>
              <a:ext uri="{FF2B5EF4-FFF2-40B4-BE49-F238E27FC236}">
                <a16:creationId xmlns="" xmlns:a16="http://schemas.microsoft.com/office/drawing/2014/main" id="{55FEE5F3-97D6-3345-BC49-494A24D28EBF}"/>
              </a:ext>
            </a:extLst>
          </p:cNvPr>
          <p:cNvSpPr txBox="1"/>
          <p:nvPr/>
        </p:nvSpPr>
        <p:spPr>
          <a:xfrm rot="5400000">
            <a:off x="7942776" y="1864518"/>
            <a:ext cx="1608136" cy="400110"/>
          </a:xfrm>
          <a:prstGeom prst="rect">
            <a:avLst/>
          </a:prstGeom>
          <a:noFill/>
        </p:spPr>
        <p:txBody>
          <a:bodyPr wrap="square" rtlCol="0">
            <a:spAutoFit/>
          </a:bodyPr>
          <a:lstStyle/>
          <a:p>
            <a:r>
              <a:rPr lang="en-US" sz="2000" dirty="0">
                <a:solidFill>
                  <a:srgbClr val="000000"/>
                </a:solidFill>
              </a:rPr>
              <a:t>Ex3 Neuron</a:t>
            </a:r>
          </a:p>
        </p:txBody>
      </p:sp>
      <p:sp>
        <p:nvSpPr>
          <p:cNvPr id="29" name="TextBox 28">
            <a:extLst>
              <a:ext uri="{FF2B5EF4-FFF2-40B4-BE49-F238E27FC236}">
                <a16:creationId xmlns="" xmlns:a16="http://schemas.microsoft.com/office/drawing/2014/main" id="{EFC27F7D-2CD5-FA4B-AED2-497DDB26CE92}"/>
              </a:ext>
            </a:extLst>
          </p:cNvPr>
          <p:cNvSpPr txBox="1"/>
          <p:nvPr/>
        </p:nvSpPr>
        <p:spPr>
          <a:xfrm rot="5400000">
            <a:off x="7891614" y="4648905"/>
            <a:ext cx="1608133" cy="400110"/>
          </a:xfrm>
          <a:prstGeom prst="rect">
            <a:avLst/>
          </a:prstGeom>
          <a:noFill/>
        </p:spPr>
        <p:txBody>
          <a:bodyPr wrap="none" rtlCol="0">
            <a:spAutoFit/>
          </a:bodyPr>
          <a:lstStyle/>
          <a:p>
            <a:r>
              <a:rPr lang="en-US" sz="2000" dirty="0">
                <a:solidFill>
                  <a:srgbClr val="92D050"/>
                </a:solidFill>
              </a:rPr>
              <a:t>Methylation</a:t>
            </a:r>
          </a:p>
        </p:txBody>
      </p:sp>
      <p:sp>
        <p:nvSpPr>
          <p:cNvPr id="30" name="TextBox 29">
            <a:extLst>
              <a:ext uri="{FF2B5EF4-FFF2-40B4-BE49-F238E27FC236}">
                <a16:creationId xmlns="" xmlns:a16="http://schemas.microsoft.com/office/drawing/2014/main" id="{EC6F1480-7873-554D-BD76-C52656E2CE1C}"/>
              </a:ext>
            </a:extLst>
          </p:cNvPr>
          <p:cNvSpPr txBox="1"/>
          <p:nvPr/>
        </p:nvSpPr>
        <p:spPr>
          <a:xfrm rot="5400000">
            <a:off x="8332440" y="5977056"/>
            <a:ext cx="726481" cy="400110"/>
          </a:xfrm>
          <a:prstGeom prst="rect">
            <a:avLst/>
          </a:prstGeom>
          <a:noFill/>
        </p:spPr>
        <p:txBody>
          <a:bodyPr wrap="none" rtlCol="0">
            <a:spAutoFit/>
          </a:bodyPr>
          <a:lstStyle/>
          <a:p>
            <a:r>
              <a:rPr lang="en-US" sz="2000" dirty="0">
                <a:solidFill>
                  <a:srgbClr val="0070C0"/>
                </a:solidFill>
              </a:rPr>
              <a:t>Exp.</a:t>
            </a:r>
          </a:p>
        </p:txBody>
      </p:sp>
      <p:sp>
        <p:nvSpPr>
          <p:cNvPr id="31" name="Right Arrow 30">
            <a:extLst>
              <a:ext uri="{FF2B5EF4-FFF2-40B4-BE49-F238E27FC236}">
                <a16:creationId xmlns="" xmlns:a16="http://schemas.microsoft.com/office/drawing/2014/main" id="{11226CC9-24DB-E048-B149-1DDB33B08B43}"/>
              </a:ext>
            </a:extLst>
          </p:cNvPr>
          <p:cNvSpPr/>
          <p:nvPr/>
        </p:nvSpPr>
        <p:spPr bwMode="auto">
          <a:xfrm rot="19800000">
            <a:off x="6018236" y="5505760"/>
            <a:ext cx="898343" cy="487406"/>
          </a:xfrm>
          <a:prstGeom prst="rightArrow">
            <a:avLst>
              <a:gd name="adj1" fmla="val 54224"/>
              <a:gd name="adj2" fmla="val 60088"/>
            </a:avLst>
          </a:prstGeom>
          <a:solidFill>
            <a:schemeClr val="bg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813"/>
            <a:endParaRPr lang="en-US">
              <a:solidFill>
                <a:srgbClr val="000000"/>
              </a:solidFill>
              <a:latin typeface="Arial" pitchFamily="-65" charset="0"/>
            </a:endParaRPr>
          </a:p>
        </p:txBody>
      </p:sp>
      <p:sp>
        <p:nvSpPr>
          <p:cNvPr id="32" name="TextBox 31">
            <a:extLst>
              <a:ext uri="{FF2B5EF4-FFF2-40B4-BE49-F238E27FC236}">
                <a16:creationId xmlns="" xmlns:a16="http://schemas.microsoft.com/office/drawing/2014/main" id="{1F1D3674-8F18-344D-A013-4F1281A80F3C}"/>
              </a:ext>
            </a:extLst>
          </p:cNvPr>
          <p:cNvSpPr txBox="1"/>
          <p:nvPr/>
        </p:nvSpPr>
        <p:spPr>
          <a:xfrm>
            <a:off x="7409240" y="58173"/>
            <a:ext cx="787395" cy="338554"/>
          </a:xfrm>
          <a:prstGeom prst="rect">
            <a:avLst/>
          </a:prstGeom>
          <a:noFill/>
        </p:spPr>
        <p:txBody>
          <a:bodyPr wrap="none" rtlCol="0">
            <a:spAutoFit/>
          </a:bodyPr>
          <a:lstStyle/>
          <a:p>
            <a:r>
              <a:rPr lang="en-US" sz="1600" dirty="0">
                <a:solidFill>
                  <a:srgbClr val="FF0000"/>
                </a:solidFill>
              </a:rPr>
              <a:t>NRGN</a:t>
            </a:r>
          </a:p>
        </p:txBody>
      </p:sp>
      <p:sp>
        <p:nvSpPr>
          <p:cNvPr id="3" name="Rectangle 2">
            <a:extLst>
              <a:ext uri="{FF2B5EF4-FFF2-40B4-BE49-F238E27FC236}">
                <a16:creationId xmlns="" xmlns:a16="http://schemas.microsoft.com/office/drawing/2014/main" id="{886036AC-A0E0-D140-B650-491AA2EE8688}"/>
              </a:ext>
            </a:extLst>
          </p:cNvPr>
          <p:cNvSpPr/>
          <p:nvPr/>
        </p:nvSpPr>
        <p:spPr>
          <a:xfrm>
            <a:off x="100453" y="2282905"/>
            <a:ext cx="2246937" cy="2862322"/>
          </a:xfrm>
          <a:prstGeom prst="rect">
            <a:avLst/>
          </a:prstGeom>
        </p:spPr>
        <p:txBody>
          <a:bodyPr wrap="square">
            <a:spAutoFit/>
          </a:bodyPr>
          <a:lstStyle/>
          <a:p>
            <a:r>
              <a:rPr lang="en-US" sz="2000" dirty="0">
                <a:solidFill>
                  <a:srgbClr val="FF0000"/>
                </a:solidFill>
              </a:rPr>
              <a:t>NGRN</a:t>
            </a:r>
            <a:r>
              <a:rPr lang="en-US" sz="2000" dirty="0">
                <a:solidFill>
                  <a:srgbClr val="000000"/>
                </a:solidFill>
              </a:rPr>
              <a:t> </a:t>
            </a:r>
            <a:r>
              <a:rPr lang="en-US" sz="2000" b="0" dirty="0">
                <a:solidFill>
                  <a:srgbClr val="000000"/>
                </a:solidFill>
              </a:rPr>
              <a:t>is a gene associated with the </a:t>
            </a:r>
            <a:r>
              <a:rPr lang="en-US" sz="2000" dirty="0">
                <a:solidFill>
                  <a:srgbClr val="FF0000"/>
                </a:solidFill>
              </a:rPr>
              <a:t>Synaptic vesicle pathway </a:t>
            </a:r>
            <a:r>
              <a:rPr lang="en-US" sz="2000" b="0" dirty="0">
                <a:solidFill>
                  <a:srgbClr val="000000"/>
                </a:solidFill>
              </a:rPr>
              <a:t>and NGRN </a:t>
            </a:r>
            <a:r>
              <a:rPr lang="en-US" sz="2000" dirty="0">
                <a:solidFill>
                  <a:srgbClr val="0070C0"/>
                </a:solidFill>
              </a:rPr>
              <a:t>expression</a:t>
            </a:r>
            <a:r>
              <a:rPr lang="en-US" sz="2000" dirty="0">
                <a:solidFill>
                  <a:srgbClr val="000000"/>
                </a:solidFill>
              </a:rPr>
              <a:t> </a:t>
            </a:r>
            <a:r>
              <a:rPr lang="en-US" sz="2000" b="0" dirty="0">
                <a:solidFill>
                  <a:srgbClr val="000000"/>
                </a:solidFill>
              </a:rPr>
              <a:t>and</a:t>
            </a:r>
            <a:r>
              <a:rPr lang="en-US" sz="2000" dirty="0">
                <a:solidFill>
                  <a:srgbClr val="000000"/>
                </a:solidFill>
              </a:rPr>
              <a:t> </a:t>
            </a:r>
            <a:r>
              <a:rPr lang="en-US" sz="2000" dirty="0">
                <a:solidFill>
                  <a:srgbClr val="92D050"/>
                </a:solidFill>
              </a:rPr>
              <a:t>methylation</a:t>
            </a:r>
            <a:r>
              <a:rPr lang="en-US" sz="2000" dirty="0">
                <a:solidFill>
                  <a:srgbClr val="000000"/>
                </a:solidFill>
              </a:rPr>
              <a:t> </a:t>
            </a:r>
            <a:r>
              <a:rPr lang="en-US" sz="2000" b="0" dirty="0">
                <a:solidFill>
                  <a:srgbClr val="000000"/>
                </a:solidFill>
              </a:rPr>
              <a:t>is</a:t>
            </a:r>
            <a:r>
              <a:rPr lang="en-US" sz="2000" dirty="0">
                <a:solidFill>
                  <a:srgbClr val="000000"/>
                </a:solidFill>
              </a:rPr>
              <a:t> </a:t>
            </a:r>
            <a:r>
              <a:rPr lang="en-US" sz="2000" b="0" dirty="0">
                <a:solidFill>
                  <a:srgbClr val="000000"/>
                </a:solidFill>
              </a:rPr>
              <a:t>correlated with </a:t>
            </a:r>
            <a:r>
              <a:rPr lang="en-US" sz="2000" dirty="0">
                <a:solidFill>
                  <a:srgbClr val="FFC000"/>
                </a:solidFill>
              </a:rPr>
              <a:t>Age</a:t>
            </a:r>
          </a:p>
        </p:txBody>
      </p:sp>
      <p:cxnSp>
        <p:nvCxnSpPr>
          <p:cNvPr id="34" name="Straight Connector 33">
            <a:extLst>
              <a:ext uri="{FF2B5EF4-FFF2-40B4-BE49-F238E27FC236}">
                <a16:creationId xmlns="" xmlns:a16="http://schemas.microsoft.com/office/drawing/2014/main" id="{8BC88B1D-0203-F94D-B822-939B83664E88}"/>
              </a:ext>
            </a:extLst>
          </p:cNvPr>
          <p:cNvCxnSpPr>
            <a:cxnSpLocks/>
          </p:cNvCxnSpPr>
          <p:nvPr/>
        </p:nvCxnSpPr>
        <p:spPr bwMode="auto">
          <a:xfrm>
            <a:off x="6966336" y="4055061"/>
            <a:ext cx="1580453" cy="0"/>
          </a:xfrm>
          <a:prstGeom prst="line">
            <a:avLst/>
          </a:prstGeom>
          <a:noFill/>
          <a:ln w="9525" cap="flat" cmpd="sng" algn="ctr">
            <a:solidFill>
              <a:schemeClr val="bg1">
                <a:lumMod val="50000"/>
              </a:schemeClr>
            </a:solidFill>
            <a:prstDash val="sysDash"/>
            <a:round/>
            <a:headEnd type="none" w="sm" len="sm"/>
            <a:tailEnd type="none" w="sm" len="sm"/>
          </a:ln>
          <a:effectLst/>
        </p:spPr>
      </p:cxnSp>
      <p:sp>
        <p:nvSpPr>
          <p:cNvPr id="37" name="TextBox 36">
            <a:extLst>
              <a:ext uri="{FF2B5EF4-FFF2-40B4-BE49-F238E27FC236}">
                <a16:creationId xmlns="" xmlns:a16="http://schemas.microsoft.com/office/drawing/2014/main" id="{26EB8976-3F99-714D-B4A7-65576241AB4B}"/>
              </a:ext>
            </a:extLst>
          </p:cNvPr>
          <p:cNvSpPr txBox="1"/>
          <p:nvPr/>
        </p:nvSpPr>
        <p:spPr>
          <a:xfrm rot="16200000">
            <a:off x="7036375" y="3784646"/>
            <a:ext cx="269626" cy="276999"/>
          </a:xfrm>
          <a:prstGeom prst="rect">
            <a:avLst/>
          </a:prstGeom>
          <a:noFill/>
        </p:spPr>
        <p:txBody>
          <a:bodyPr wrap="none" rtlCol="0">
            <a:spAutoFit/>
          </a:bodyPr>
          <a:lstStyle/>
          <a:p>
            <a:r>
              <a:rPr lang="en-US" dirty="0">
                <a:solidFill>
                  <a:srgbClr val="000000"/>
                </a:solidFill>
              </a:rPr>
              <a:t>0</a:t>
            </a:r>
          </a:p>
        </p:txBody>
      </p:sp>
      <p:sp>
        <p:nvSpPr>
          <p:cNvPr id="38" name="TextBox 37">
            <a:extLst>
              <a:ext uri="{FF2B5EF4-FFF2-40B4-BE49-F238E27FC236}">
                <a16:creationId xmlns="" xmlns:a16="http://schemas.microsoft.com/office/drawing/2014/main" id="{F4A5D6AE-7DA4-EB45-924C-BBE101AE6B65}"/>
              </a:ext>
            </a:extLst>
          </p:cNvPr>
          <p:cNvSpPr txBox="1"/>
          <p:nvPr/>
        </p:nvSpPr>
        <p:spPr>
          <a:xfrm rot="16200000">
            <a:off x="7266253" y="3786749"/>
            <a:ext cx="354584" cy="276999"/>
          </a:xfrm>
          <a:prstGeom prst="rect">
            <a:avLst/>
          </a:prstGeom>
          <a:noFill/>
        </p:spPr>
        <p:txBody>
          <a:bodyPr wrap="none" rtlCol="0">
            <a:spAutoFit/>
          </a:bodyPr>
          <a:lstStyle/>
          <a:p>
            <a:r>
              <a:rPr lang="en-US" dirty="0">
                <a:solidFill>
                  <a:srgbClr val="000000"/>
                </a:solidFill>
              </a:rPr>
              <a:t>20</a:t>
            </a:r>
          </a:p>
        </p:txBody>
      </p:sp>
      <p:sp>
        <p:nvSpPr>
          <p:cNvPr id="39" name="TextBox 38">
            <a:extLst>
              <a:ext uri="{FF2B5EF4-FFF2-40B4-BE49-F238E27FC236}">
                <a16:creationId xmlns="" xmlns:a16="http://schemas.microsoft.com/office/drawing/2014/main" id="{F5F31AA3-7356-0540-8A97-2A335007DEBD}"/>
              </a:ext>
            </a:extLst>
          </p:cNvPr>
          <p:cNvSpPr txBox="1"/>
          <p:nvPr/>
        </p:nvSpPr>
        <p:spPr>
          <a:xfrm rot="16200000">
            <a:off x="7584495" y="3790285"/>
            <a:ext cx="354584" cy="276999"/>
          </a:xfrm>
          <a:prstGeom prst="rect">
            <a:avLst/>
          </a:prstGeom>
          <a:noFill/>
        </p:spPr>
        <p:txBody>
          <a:bodyPr wrap="none" rtlCol="0">
            <a:spAutoFit/>
          </a:bodyPr>
          <a:lstStyle/>
          <a:p>
            <a:r>
              <a:rPr lang="en-US" dirty="0">
                <a:solidFill>
                  <a:srgbClr val="000000"/>
                </a:solidFill>
              </a:rPr>
              <a:t>40</a:t>
            </a:r>
          </a:p>
        </p:txBody>
      </p:sp>
      <p:sp>
        <p:nvSpPr>
          <p:cNvPr id="40" name="TextBox 39">
            <a:extLst>
              <a:ext uri="{FF2B5EF4-FFF2-40B4-BE49-F238E27FC236}">
                <a16:creationId xmlns="" xmlns:a16="http://schemas.microsoft.com/office/drawing/2014/main" id="{55F32BF8-2D62-EB46-82E1-5409E223ACE6}"/>
              </a:ext>
            </a:extLst>
          </p:cNvPr>
          <p:cNvSpPr txBox="1"/>
          <p:nvPr/>
        </p:nvSpPr>
        <p:spPr>
          <a:xfrm rot="16200000">
            <a:off x="7897228" y="3779971"/>
            <a:ext cx="354584" cy="276999"/>
          </a:xfrm>
          <a:prstGeom prst="rect">
            <a:avLst/>
          </a:prstGeom>
          <a:noFill/>
        </p:spPr>
        <p:txBody>
          <a:bodyPr wrap="none" rtlCol="0">
            <a:spAutoFit/>
          </a:bodyPr>
          <a:lstStyle/>
          <a:p>
            <a:r>
              <a:rPr lang="en-US" dirty="0">
                <a:solidFill>
                  <a:srgbClr val="000000"/>
                </a:solidFill>
              </a:rPr>
              <a:t>60</a:t>
            </a:r>
          </a:p>
        </p:txBody>
      </p:sp>
      <p:sp>
        <p:nvSpPr>
          <p:cNvPr id="41" name="TextBox 40">
            <a:extLst>
              <a:ext uri="{FF2B5EF4-FFF2-40B4-BE49-F238E27FC236}">
                <a16:creationId xmlns="" xmlns:a16="http://schemas.microsoft.com/office/drawing/2014/main" id="{EB42E556-5028-544A-8277-FE4D8D2CDE8D}"/>
              </a:ext>
            </a:extLst>
          </p:cNvPr>
          <p:cNvSpPr txBox="1"/>
          <p:nvPr/>
        </p:nvSpPr>
        <p:spPr>
          <a:xfrm rot="16200000">
            <a:off x="8218909" y="3779971"/>
            <a:ext cx="354584" cy="276999"/>
          </a:xfrm>
          <a:prstGeom prst="rect">
            <a:avLst/>
          </a:prstGeom>
          <a:noFill/>
        </p:spPr>
        <p:txBody>
          <a:bodyPr wrap="none" rtlCol="0">
            <a:spAutoFit/>
          </a:bodyPr>
          <a:lstStyle/>
          <a:p>
            <a:r>
              <a:rPr lang="en-US" dirty="0">
                <a:solidFill>
                  <a:srgbClr val="000000"/>
                </a:solidFill>
              </a:rPr>
              <a:t>80</a:t>
            </a:r>
          </a:p>
        </p:txBody>
      </p:sp>
    </p:spTree>
    <p:extLst>
      <p:ext uri="{BB962C8B-B14F-4D97-AF65-F5344CB8AC3E}">
        <p14:creationId xmlns:p14="http://schemas.microsoft.com/office/powerpoint/2010/main" val="1867712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80280045"/>
      </p:ext>
    </p:extLst>
  </p:cSld>
  <p:clrMapOvr>
    <a:masterClrMapping/>
  </p:clrMapOvr>
  <p:transition advTm="238108"/>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195168" y="2083547"/>
            <a:ext cx="8599207" cy="4334666"/>
          </a:xfrm>
        </p:spPr>
        <p:txBody>
          <a:bodyPr/>
          <a:lstStyle/>
          <a:p>
            <a:r>
              <a:rPr lang="en-US" sz="2000" b="1" dirty="0" smtClean="0">
                <a:solidFill>
                  <a:schemeClr val="accent1">
                    <a:lumMod val="50000"/>
                  </a:schemeClr>
                </a:solidFill>
              </a:rPr>
              <a:t>General </a:t>
            </a:r>
            <a:r>
              <a:rPr lang="en-US" sz="2000" b="1" dirty="0">
                <a:solidFill>
                  <a:schemeClr val="accent1">
                    <a:lumMod val="50000"/>
                  </a:schemeClr>
                </a:solidFill>
              </a:rPr>
              <a:t>quantifications</a:t>
            </a:r>
            <a:r>
              <a:rPr lang="en-US" sz="2000" dirty="0"/>
              <a:t> related to </a:t>
            </a:r>
            <a:r>
              <a:rPr lang="en-US" sz="2000" dirty="0" smtClean="0"/>
              <a:t>overall aspects </a:t>
            </a:r>
            <a:br>
              <a:rPr lang="en-US" sz="2000" dirty="0" smtClean="0"/>
            </a:br>
            <a:r>
              <a:rPr lang="en-US" sz="2000" dirty="0" smtClean="0"/>
              <a:t>of </a:t>
            </a:r>
            <a:r>
              <a:rPr lang="en-US" sz="2000" dirty="0"/>
              <a:t>a </a:t>
            </a:r>
            <a:r>
              <a:rPr lang="en-US" sz="2000" dirty="0" smtClean="0"/>
              <a:t>condition </a:t>
            </a:r>
            <a:r>
              <a:rPr lang="mr-IN" sz="2000" dirty="0"/>
              <a:t>–</a:t>
            </a:r>
            <a:r>
              <a:rPr lang="en-US" sz="2000" dirty="0"/>
              <a:t> </a:t>
            </a:r>
            <a:r>
              <a:rPr lang="en-US" sz="2000" dirty="0" err="1"/>
              <a:t>ie</a:t>
            </a:r>
            <a:r>
              <a:rPr lang="en-US" sz="2000" dirty="0"/>
              <a:t> </a:t>
            </a:r>
            <a:r>
              <a:rPr lang="en-US" sz="2000" dirty="0" smtClean="0"/>
              <a:t>gene </a:t>
            </a:r>
            <a:r>
              <a:rPr lang="en-US" sz="2000" dirty="0"/>
              <a:t>activity as a function of:</a:t>
            </a:r>
          </a:p>
          <a:p>
            <a:pPr lvl="1"/>
            <a:r>
              <a:rPr lang="en-US" sz="1800" dirty="0"/>
              <a:t>Developmental </a:t>
            </a:r>
            <a:r>
              <a:rPr lang="en-US" sz="1800" dirty="0" smtClean="0"/>
              <a:t>stage, Evolutionary relationships, Cell-type, Disease</a:t>
            </a:r>
            <a:endParaRPr lang="en-US" sz="1800" dirty="0"/>
          </a:p>
          <a:p>
            <a:endParaRPr lang="en-US" sz="2000" b="1" dirty="0" smtClean="0"/>
          </a:p>
          <a:p>
            <a:r>
              <a:rPr lang="en-US" sz="2000" b="1" dirty="0" smtClean="0"/>
              <a:t>Above are </a:t>
            </a:r>
            <a:r>
              <a:rPr lang="en-US" sz="2000" b="1" dirty="0"/>
              <a:t>not tied to an </a:t>
            </a:r>
            <a:r>
              <a:rPr lang="en-US" sz="2000" b="1" dirty="0" smtClean="0"/>
              <a:t>individual’s genotype. </a:t>
            </a:r>
            <a:r>
              <a:rPr lang="en-US" sz="2000" b="1" dirty="0" smtClean="0">
                <a:solidFill>
                  <a:srgbClr val="C00000"/>
                </a:solidFill>
              </a:rPr>
              <a:t>However</a:t>
            </a:r>
            <a:r>
              <a:rPr lang="en-US" sz="2000" b="1" dirty="0">
                <a:solidFill>
                  <a:srgbClr val="C00000"/>
                </a:solidFill>
              </a:rPr>
              <a:t>, data </a:t>
            </a:r>
            <a:r>
              <a:rPr lang="en-US" sz="2000" b="1" dirty="0" smtClean="0">
                <a:solidFill>
                  <a:srgbClr val="C00000"/>
                </a:solidFill>
              </a:rPr>
              <a:t>is derived </a:t>
            </a:r>
            <a:r>
              <a:rPr lang="en-US" sz="2000" b="1" dirty="0">
                <a:solidFill>
                  <a:srgbClr val="C00000"/>
                </a:solidFill>
              </a:rPr>
              <a:t>from </a:t>
            </a:r>
            <a:r>
              <a:rPr lang="en-US" sz="2000" b="1" dirty="0" smtClean="0">
                <a:solidFill>
                  <a:srgbClr val="C00000"/>
                </a:solidFill>
              </a:rPr>
              <a:t>individuals &amp; tagged </a:t>
            </a:r>
            <a:r>
              <a:rPr lang="en-US" sz="2000" b="1" dirty="0">
                <a:solidFill>
                  <a:srgbClr val="C00000"/>
                </a:solidFill>
              </a:rPr>
              <a:t>with </a:t>
            </a:r>
            <a:r>
              <a:rPr lang="en-US" sz="2000" b="1" dirty="0" smtClean="0">
                <a:solidFill>
                  <a:srgbClr val="C00000"/>
                </a:solidFill>
              </a:rPr>
              <a:t>their genotypes</a:t>
            </a:r>
            <a:endParaRPr lang="en-US" sz="2000" b="1" dirty="0">
              <a:solidFill>
                <a:srgbClr val="C00000"/>
              </a:solidFill>
            </a:endParaRPr>
          </a:p>
          <a:p>
            <a:endParaRPr lang="en-US" sz="1800" dirty="0" smtClean="0"/>
          </a:p>
          <a:p>
            <a:endParaRPr lang="en-US" sz="1800" dirty="0"/>
          </a:p>
          <a:p>
            <a:r>
              <a:rPr lang="en-US" sz="1800" dirty="0" smtClean="0"/>
              <a:t>(Note, a few calculations aim </a:t>
            </a:r>
            <a:r>
              <a:rPr lang="en-US" sz="1800" dirty="0"/>
              <a:t>to use </a:t>
            </a:r>
            <a:r>
              <a:rPr lang="en-US" sz="1800" dirty="0" smtClean="0"/>
              <a:t>explicitly genotype to </a:t>
            </a:r>
            <a:r>
              <a:rPr lang="en-US" sz="1800" dirty="0"/>
              <a:t>derive general relations related to sequence variation &amp; gene </a:t>
            </a:r>
            <a:r>
              <a:rPr lang="en-US" sz="1800" dirty="0" smtClean="0"/>
              <a:t>expression - </a:t>
            </a:r>
            <a:r>
              <a:rPr lang="en-US" sz="1800" dirty="0" err="1" smtClean="0"/>
              <a:t>eg</a:t>
            </a:r>
            <a:r>
              <a:rPr lang="en-US" sz="1800" dirty="0" smtClean="0"/>
              <a:t> allelic activity)</a:t>
            </a:r>
            <a:endParaRPr lang="en-US" sz="1800"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 xmlns:a16="http://schemas.microsoft.com/office/drawing/2014/main" id="{CCDDB24C-BB91-B54A-B42F-779418405FAF}"/>
              </a:ext>
            </a:extLst>
          </p:cNvPr>
          <p:cNvSpPr>
            <a:spLocks noGrp="1" noChangeArrowheads="1"/>
          </p:cNvSpPr>
          <p:nvPr>
            <p:ph type="title"/>
          </p:nvPr>
        </p:nvSpPr>
        <p:spPr>
          <a:xfrm>
            <a:off x="287338" y="212726"/>
            <a:ext cx="4343400" cy="1439862"/>
          </a:xfrm>
        </p:spPr>
        <p:txBody>
          <a:bodyPr/>
          <a:lstStyle/>
          <a:p>
            <a:r>
              <a:rPr lang="en-US" altLang="en-US" sz="2000" dirty="0">
                <a:ea typeface="ＭＳ Ｐゴシック" panose="020B0600070205080204" pitchFamily="34" charset="-128"/>
              </a:rPr>
              <a:t>Privacy: Does Genomics has similar "Big Data" Dilemma as in the Rest of Society?</a:t>
            </a:r>
          </a:p>
        </p:txBody>
      </p:sp>
      <p:sp>
        <p:nvSpPr>
          <p:cNvPr id="64514" name="Content Placeholder 2">
            <a:extLst>
              <a:ext uri="{FF2B5EF4-FFF2-40B4-BE49-F238E27FC236}">
                <a16:creationId xmlns="" xmlns:a16="http://schemas.microsoft.com/office/drawing/2014/main" id="{93B824F2-B1C8-1449-B92A-12B58FFA0A94}"/>
              </a:ext>
            </a:extLst>
          </p:cNvPr>
          <p:cNvSpPr>
            <a:spLocks noGrp="1" noChangeArrowheads="1"/>
          </p:cNvSpPr>
          <p:nvPr>
            <p:ph sz="half" idx="1"/>
          </p:nvPr>
        </p:nvSpPr>
        <p:spPr>
          <a:xfrm>
            <a:off x="457200" y="1752600"/>
            <a:ext cx="4173538" cy="4638675"/>
          </a:xfrm>
        </p:spPr>
        <p:txBody>
          <a:bodyPr/>
          <a:lstStyle/>
          <a:p>
            <a:pPr>
              <a:defRPr/>
            </a:pPr>
            <a:r>
              <a:rPr lang="en-US" altLang="en-US" sz="1400" dirty="0">
                <a:ea typeface="ＭＳ Ｐゴシック" panose="020B0600070205080204" pitchFamily="34" charset="-128"/>
              </a:rPr>
              <a:t>We confront privacy risks every day we access the internet (e.g., social media, e-commerce).</a:t>
            </a:r>
          </a:p>
          <a:p>
            <a:pPr>
              <a:defRPr/>
            </a:pPr>
            <a:r>
              <a:rPr lang="en-US" altLang="en-US" sz="1400" dirty="0">
                <a:ea typeface="ＭＳ Ｐゴシック" panose="020B0600070205080204" pitchFamily="34" charset="-128"/>
              </a:rPr>
              <a:t>Sharing &amp; "peer-production" is central to success of many new ventures, with analogous risks to genomics</a:t>
            </a:r>
          </a:p>
          <a:p>
            <a:pPr lvl="1">
              <a:defRPr/>
            </a:pPr>
            <a:r>
              <a:rPr lang="en-US" altLang="en-US" sz="1400" b="1" dirty="0">
                <a:solidFill>
                  <a:srgbClr val="FF0000"/>
                </a:solidFill>
                <a:ea typeface="ＭＳ Ｐゴシック" panose="020B0600070205080204" pitchFamily="34" charset="-128"/>
              </a:rPr>
              <a:t>EG web search</a:t>
            </a:r>
            <a:r>
              <a:rPr lang="en-US" altLang="en-US" sz="1400" dirty="0">
                <a:ea typeface="ＭＳ Ｐゴシック" panose="020B0600070205080204" pitchFamily="34" charset="-128"/>
              </a:rPr>
              <a:t>: Large-scale mining essential</a:t>
            </a:r>
          </a:p>
          <a:p>
            <a:pPr lvl="1">
              <a:defRPr/>
            </a:pPr>
            <a:endParaRPr lang="en-US" altLang="en-US" sz="1400" dirty="0">
              <a:ea typeface="ＭＳ Ｐゴシック" panose="020B0600070205080204" pitchFamily="34" charset="-128"/>
            </a:endParaRPr>
          </a:p>
          <a:p>
            <a:pPr marL="342900" lvl="1" indent="0">
              <a:buFont typeface="Lucida Grande" panose="020B0600040502020204" pitchFamily="34" charset="0"/>
              <a:buNone/>
              <a:defRPr/>
            </a:pPr>
            <a:endParaRPr lang="en-US" altLang="en-US" sz="1400" dirty="0">
              <a:ea typeface="ＭＳ Ｐゴシック" panose="020B0600070205080204" pitchFamily="34" charset="-128"/>
            </a:endParaRPr>
          </a:p>
        </p:txBody>
      </p:sp>
      <p:sp>
        <p:nvSpPr>
          <p:cNvPr id="3" name="TextBox 2">
            <a:extLst>
              <a:ext uri="{FF2B5EF4-FFF2-40B4-BE49-F238E27FC236}">
                <a16:creationId xmlns="" xmlns:a16="http://schemas.microsoft.com/office/drawing/2014/main" id="{DA042567-F475-DC45-A345-386E16538B53}"/>
              </a:ext>
            </a:extLst>
          </p:cNvPr>
          <p:cNvSpPr txBox="1"/>
          <p:nvPr/>
        </p:nvSpPr>
        <p:spPr>
          <a:xfrm>
            <a:off x="152400" y="6211888"/>
            <a:ext cx="8501063" cy="506412"/>
          </a:xfrm>
          <a:prstGeom prst="rect">
            <a:avLst/>
          </a:prstGeom>
          <a:noFill/>
        </p:spPr>
        <p:txBody>
          <a:bodyPr lIns="91435" tIns="45718" rIns="91435" bIns="45718">
            <a:spAutoFit/>
          </a:bodyPr>
          <a:lstStyle/>
          <a:p>
            <a:pPr eaLnBrk="0" hangingPunct="0">
              <a:defRPr/>
            </a:pPr>
            <a:r>
              <a:rPr lang="en-US" sz="900" b="0" dirty="0">
                <a:solidFill>
                  <a:srgbClr val="FFFFFF">
                    <a:lumMod val="50000"/>
                  </a:srgbClr>
                </a:solidFill>
                <a:ea typeface="ＭＳ Ｐゴシック" charset="-128"/>
                <a:cs typeface=""/>
              </a:rPr>
              <a:t>[</a:t>
            </a:r>
            <a:r>
              <a:rPr lang="en-US" sz="900" b="0" dirty="0" err="1">
                <a:solidFill>
                  <a:srgbClr val="FFFFFF">
                    <a:lumMod val="50000"/>
                  </a:srgbClr>
                </a:solidFill>
                <a:ea typeface="ＭＳ Ｐゴシック" charset="-128"/>
                <a:cs typeface=""/>
              </a:rPr>
              <a:t>Seringhaus</a:t>
            </a:r>
            <a:r>
              <a:rPr lang="en-US" sz="900" b="0" dirty="0">
                <a:solidFill>
                  <a:srgbClr val="FFFFFF">
                    <a:lumMod val="50000"/>
                  </a:srgbClr>
                </a:solidFill>
                <a:ea typeface="ＭＳ Ｐゴシック" charset="-128"/>
                <a:cs typeface=""/>
              </a:rPr>
              <a:t> &amp; Gerstein ('09), </a:t>
            </a:r>
            <a:r>
              <a:rPr lang="en-US" sz="900" b="0" i="1" dirty="0">
                <a:solidFill>
                  <a:srgbClr val="FFFFFF">
                    <a:lumMod val="50000"/>
                  </a:srgbClr>
                </a:solidFill>
                <a:ea typeface="ＭＳ Ｐゴシック" charset="-128"/>
                <a:cs typeface=""/>
              </a:rPr>
              <a:t>Hart. Courant </a:t>
            </a:r>
            <a:r>
              <a:rPr lang="en-US" sz="900" b="0" dirty="0">
                <a:solidFill>
                  <a:srgbClr val="FFFFFF">
                    <a:lumMod val="50000"/>
                  </a:srgbClr>
                </a:solidFill>
                <a:ea typeface="ＭＳ Ｐゴシック" charset="-128"/>
                <a:cs typeface=""/>
              </a:rPr>
              <a:t>(Jun 5); Greenbaum &amp; Gerstein ('11), </a:t>
            </a:r>
            <a:r>
              <a:rPr lang="en-US" sz="900" b="0" i="1" dirty="0">
                <a:solidFill>
                  <a:srgbClr val="FFFFFF">
                    <a:lumMod val="50000"/>
                  </a:srgbClr>
                </a:solidFill>
                <a:ea typeface="ＭＳ Ｐゴシック" charset="-128"/>
                <a:cs typeface=""/>
              </a:rPr>
              <a:t> NY Times</a:t>
            </a:r>
            <a:r>
              <a:rPr lang="en-US" sz="900" b="0" dirty="0">
                <a:solidFill>
                  <a:srgbClr val="FFFFFF">
                    <a:lumMod val="50000"/>
                  </a:srgbClr>
                </a:solidFill>
                <a:ea typeface="ＭＳ Ｐゴシック" charset="-128"/>
                <a:cs typeface=""/>
              </a:rPr>
              <a:t> (6 Oct), </a:t>
            </a:r>
            <a:r>
              <a:rPr lang="en-US" altLang="en-US" sz="900" b="0" dirty="0">
                <a:solidFill>
                  <a:srgbClr val="7F7F7F"/>
                </a:solidFill>
                <a:ea typeface="ＭＳ Ｐゴシック" charset="-128"/>
                <a:cs typeface=""/>
              </a:rPr>
              <a:t>D Greenbaum &amp; M Gerstein (</a:t>
            </a:r>
            <a:r>
              <a:rPr lang="fr-FR" altLang="en-US" sz="900" b="0" dirty="0">
                <a:solidFill>
                  <a:srgbClr val="7F7F7F"/>
                </a:solidFill>
                <a:ea typeface="ＭＳ Ｐゴシック" charset="-128"/>
                <a:cs typeface=""/>
              </a:rPr>
              <a:t>’</a:t>
            </a:r>
            <a:r>
              <a:rPr lang="en-US" altLang="ja-JP" sz="900" b="0" dirty="0">
                <a:solidFill>
                  <a:srgbClr val="7F7F7F"/>
                </a:solidFill>
                <a:ea typeface="ＭＳ Ｐゴシック" charset="-128"/>
                <a:cs typeface=""/>
              </a:rPr>
              <a:t>08). Am J. Bioethics; D Greenbaum &amp; M Gerstein, Hartford Courant, 10 Jul. '08 ; SF Chronicle, 2 Nov. '08; Greenbaum et al. </a:t>
            </a:r>
            <a:r>
              <a:rPr lang="en-US" altLang="ja-JP" sz="900" b="0" i="1" dirty="0">
                <a:solidFill>
                  <a:srgbClr val="7F7F7F"/>
                </a:solidFill>
                <a:ea typeface="ＭＳ Ｐゴシック" charset="-128"/>
                <a:cs typeface=""/>
              </a:rPr>
              <a:t>PLOS CB </a:t>
            </a:r>
            <a:r>
              <a:rPr lang="en-US" altLang="ja-JP" sz="900" b="0" dirty="0">
                <a:solidFill>
                  <a:srgbClr val="7F7F7F"/>
                </a:solidFill>
                <a:ea typeface="ＭＳ Ｐゴシック" charset="-128"/>
                <a:cs typeface=""/>
              </a:rPr>
              <a:t>(</a:t>
            </a:r>
            <a:r>
              <a:rPr lang="en-US" altLang="en-US" sz="900" b="0" dirty="0">
                <a:solidFill>
                  <a:srgbClr val="7F7F7F"/>
                </a:solidFill>
                <a:ea typeface="ＭＳ Ｐゴシック" charset="-128"/>
                <a:cs typeface=""/>
              </a:rPr>
              <a:t>‘</a:t>
            </a:r>
            <a:r>
              <a:rPr lang="en-US" altLang="ja-JP" sz="900" b="0" dirty="0">
                <a:solidFill>
                  <a:srgbClr val="7F7F7F"/>
                </a:solidFill>
                <a:ea typeface="ＭＳ Ｐゴシック" charset="-128"/>
                <a:cs typeface=""/>
              </a:rPr>
              <a:t>11) ; Greenbaum &amp; Gerstein ('13), The Scientist; Photos from NY Times, </a:t>
            </a:r>
            <a:r>
              <a:rPr lang="en-US" altLang="ja-JP" sz="900" b="0" dirty="0" err="1">
                <a:solidFill>
                  <a:srgbClr val="7F7F7F"/>
                </a:solidFill>
                <a:ea typeface="ＭＳ Ｐゴシック" charset="-128"/>
                <a:cs typeface=""/>
              </a:rPr>
              <a:t>it.wisc.edu</a:t>
            </a:r>
            <a:r>
              <a:rPr lang="en-US" sz="900" b="0" dirty="0">
                <a:solidFill>
                  <a:srgbClr val="FFFFFF">
                    <a:lumMod val="50000"/>
                  </a:srgbClr>
                </a:solidFill>
                <a:ea typeface="ＭＳ Ｐゴシック" charset="-128"/>
                <a:cs typeface=""/>
              </a:rPr>
              <a:t>]</a:t>
            </a:r>
          </a:p>
        </p:txBody>
      </p:sp>
      <p:sp>
        <p:nvSpPr>
          <p:cNvPr id="5" name="Rectangle 4">
            <a:extLst>
              <a:ext uri="{FF2B5EF4-FFF2-40B4-BE49-F238E27FC236}">
                <a16:creationId xmlns="" xmlns:a16="http://schemas.microsoft.com/office/drawing/2014/main" id="{E80DE165-E254-894E-95A8-CD056FB9D44E}"/>
              </a:ext>
            </a:extLst>
          </p:cNvPr>
          <p:cNvSpPr/>
          <p:nvPr/>
        </p:nvSpPr>
        <p:spPr>
          <a:xfrm>
            <a:off x="3941763" y="3573463"/>
            <a:ext cx="5151437" cy="3324225"/>
          </a:xfrm>
          <a:prstGeom prst="rect">
            <a:avLst/>
          </a:prstGeom>
        </p:spPr>
        <p:txBody>
          <a:bodyPr>
            <a:spAutoFit/>
          </a:bodyPr>
          <a:lstStyle/>
          <a:p>
            <a:pPr marL="225413" indent="-225413" defTabSz="909586">
              <a:defRPr/>
            </a:pPr>
            <a:r>
              <a:rPr lang="en-US" sz="1400" dirty="0">
                <a:solidFill>
                  <a:srgbClr val="C00000"/>
                </a:solidFill>
              </a:rPr>
              <a:t>Genetic Exceptionalism : </a:t>
            </a:r>
            <a:br>
              <a:rPr lang="en-US" sz="1400" dirty="0">
                <a:solidFill>
                  <a:srgbClr val="C00000"/>
                </a:solidFill>
              </a:rPr>
            </a:br>
            <a:r>
              <a:rPr lang="en-US" sz="1400" b="0" dirty="0">
                <a:solidFill>
                  <a:srgbClr val="000000"/>
                </a:solidFill>
              </a:rPr>
              <a:t>The Genome is very fundamental data, potentially very revealing about one’s identity &amp; characteristics</a:t>
            </a:r>
          </a:p>
          <a:p>
            <a:pPr marL="225413" indent="-225413" defTabSz="909586">
              <a:defRPr/>
            </a:pPr>
            <a:r>
              <a:rPr lang="en-US" altLang="en-US" sz="1400" dirty="0">
                <a:solidFill>
                  <a:srgbClr val="C00000"/>
                </a:solidFill>
                <a:ea typeface="ＭＳ Ｐゴシック" charset="-128"/>
                <a:cs typeface=""/>
              </a:rPr>
              <a:t>Personal Genomic info. essentially meaningless currently but will it be in 20 </a:t>
            </a:r>
            <a:r>
              <a:rPr lang="en-US" altLang="en-US" sz="1400" dirty="0" err="1">
                <a:solidFill>
                  <a:srgbClr val="C00000"/>
                </a:solidFill>
                <a:ea typeface="ＭＳ Ｐゴシック" charset="-128"/>
                <a:cs typeface=""/>
              </a:rPr>
              <a:t>yrs</a:t>
            </a:r>
            <a:r>
              <a:rPr lang="en-US" altLang="en-US" sz="1400" dirty="0">
                <a:solidFill>
                  <a:srgbClr val="C00000"/>
                </a:solidFill>
                <a:ea typeface="ＭＳ Ｐゴシック" charset="-128"/>
                <a:cs typeface=""/>
              </a:rPr>
              <a:t>? 50 </a:t>
            </a:r>
            <a:r>
              <a:rPr lang="en-US" altLang="en-US" sz="1400" dirty="0" err="1">
                <a:solidFill>
                  <a:srgbClr val="C00000"/>
                </a:solidFill>
                <a:ea typeface="ＭＳ Ｐゴシック" charset="-128"/>
                <a:cs typeface=""/>
              </a:rPr>
              <a:t>yrs</a:t>
            </a:r>
            <a:r>
              <a:rPr lang="en-US" altLang="en-US" sz="1400" dirty="0">
                <a:solidFill>
                  <a:srgbClr val="C00000"/>
                </a:solidFill>
                <a:ea typeface="ＭＳ Ｐゴシック" charset="-128"/>
                <a:cs typeface=""/>
              </a:rPr>
              <a:t>?</a:t>
            </a:r>
          </a:p>
          <a:p>
            <a:pPr marL="568293" lvl="1" indent="-225413" defTabSz="909586">
              <a:defRPr/>
            </a:pPr>
            <a:r>
              <a:rPr lang="en-US" altLang="en-US" sz="1400" b="0" dirty="0">
                <a:solidFill>
                  <a:srgbClr val="000000"/>
                </a:solidFill>
                <a:ea typeface="ＭＳ Ｐゴシック" charset="-128"/>
                <a:cs typeface=""/>
              </a:rPr>
              <a:t>Genomic sequence very revealing about one’s children. Is true consent possible?</a:t>
            </a:r>
          </a:p>
          <a:p>
            <a:pPr marL="568293" lvl="1" indent="-225413" defTabSz="909586">
              <a:defRPr/>
            </a:pPr>
            <a:r>
              <a:rPr lang="en-US" altLang="en-US" sz="1400" b="0" dirty="0">
                <a:solidFill>
                  <a:srgbClr val="000000"/>
                </a:solidFill>
                <a:ea typeface="ＭＳ Ｐゴシック" charset="-128"/>
                <a:cs typeface=""/>
              </a:rPr>
              <a:t>Once put on the web it can’t be taken back </a:t>
            </a:r>
          </a:p>
          <a:p>
            <a:pPr>
              <a:defRPr/>
            </a:pPr>
            <a:r>
              <a:rPr lang="en-US" sz="1400" dirty="0">
                <a:solidFill>
                  <a:srgbClr val="C00000"/>
                </a:solidFill>
              </a:rPr>
              <a:t>Ethically challenged</a:t>
            </a:r>
            <a:r>
              <a:rPr lang="en-US" sz="1400" b="0" dirty="0">
                <a:solidFill>
                  <a:srgbClr val="000000"/>
                </a:solidFill>
              </a:rPr>
              <a:t> history of genetics </a:t>
            </a:r>
          </a:p>
          <a:p>
            <a:pPr lvl="1">
              <a:defRPr/>
            </a:pPr>
            <a:r>
              <a:rPr lang="en-US" altLang="en-US" sz="1400" b="0" dirty="0">
                <a:solidFill>
                  <a:srgbClr val="000000"/>
                </a:solidFill>
                <a:ea typeface="ＭＳ Ｐゴシック" charset="-128"/>
                <a:cs typeface=""/>
              </a:rPr>
              <a:t>Ownership of the data &amp; what consent means (Hela)</a:t>
            </a:r>
          </a:p>
          <a:p>
            <a:pPr lvl="1">
              <a:defRPr/>
            </a:pPr>
            <a:r>
              <a:rPr lang="en-US" altLang="en-US" sz="1400" b="0" dirty="0">
                <a:solidFill>
                  <a:srgbClr val="000000"/>
                </a:solidFill>
                <a:ea typeface="ＭＳ Ｐゴシック" charset="-128"/>
                <a:cs typeface=""/>
              </a:rPr>
              <a:t>Could your genetic data give rise to a product line? </a:t>
            </a:r>
          </a:p>
          <a:p>
            <a:pPr>
              <a:defRPr/>
            </a:pPr>
            <a:endParaRPr lang="en-US" sz="1400" b="0" dirty="0">
              <a:solidFill>
                <a:srgbClr val="000000"/>
              </a:solidFill>
            </a:endParaRPr>
          </a:p>
          <a:p>
            <a:pPr lvl="1">
              <a:defRPr/>
            </a:pPr>
            <a:endParaRPr lang="en-US" altLang="en-US" sz="1400" b="0" dirty="0">
              <a:solidFill>
                <a:srgbClr val="000000"/>
              </a:solidFill>
              <a:ea typeface="ＭＳ Ｐゴシック" charset="-128"/>
              <a:cs typeface=""/>
            </a:endParaRPr>
          </a:p>
          <a:p>
            <a:pPr lvl="1">
              <a:defRPr/>
            </a:pPr>
            <a:endParaRPr lang="en-US" altLang="en-US" sz="1400" b="0" dirty="0">
              <a:solidFill>
                <a:srgbClr val="000000"/>
              </a:solidFill>
              <a:ea typeface="ＭＳ Ｐゴシック" charset="-128"/>
              <a:cs typeface=""/>
            </a:endParaRPr>
          </a:p>
          <a:p>
            <a:pPr>
              <a:defRPr/>
            </a:pPr>
            <a:endParaRPr lang="en-US" altLang="en-US" sz="1400" b="0" dirty="0">
              <a:solidFill>
                <a:srgbClr val="000000"/>
              </a:solidFill>
              <a:ea typeface="ＭＳ Ｐゴシック" charset="-128"/>
              <a:cs typeface=""/>
            </a:endParaRPr>
          </a:p>
        </p:txBody>
      </p:sp>
      <p:pic>
        <p:nvPicPr>
          <p:cNvPr id="16390" name="Picture 1" descr="24GENOME-superJumbo.jpg">
            <a:extLst>
              <a:ext uri="{FF2B5EF4-FFF2-40B4-BE49-F238E27FC236}">
                <a16:creationId xmlns="" xmlns:a16="http://schemas.microsoft.com/office/drawing/2014/main" id="{57272C8D-E7FE-EC4C-B68C-85B2ED574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35988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 xmlns:a16="http://schemas.microsoft.com/office/drawing/2014/main" id="{409AB036-BD2E-4344-8283-4E973F524F97}"/>
              </a:ext>
            </a:extLst>
          </p:cNvPr>
          <p:cNvPicPr>
            <a:picLocks noChangeAspect="1"/>
          </p:cNvPicPr>
          <p:nvPr/>
        </p:nvPicPr>
        <p:blipFill>
          <a:blip r:embed="rId3"/>
          <a:stretch>
            <a:fillRect/>
          </a:stretch>
        </p:blipFill>
        <p:spPr>
          <a:xfrm>
            <a:off x="4732734" y="1101726"/>
            <a:ext cx="4207669" cy="1870075"/>
          </a:xfrm>
          <a:prstGeom prst="rect">
            <a:avLst/>
          </a:prstGeom>
          <a:ln w="12700">
            <a:solidFill>
              <a:schemeClr val="tx1"/>
            </a:solidFill>
          </a:ln>
        </p:spPr>
      </p:pic>
    </p:spTree>
    <p:extLst>
      <p:ext uri="{BB962C8B-B14F-4D97-AF65-F5344CB8AC3E}">
        <p14:creationId xmlns:p14="http://schemas.microsoft.com/office/powerpoint/2010/main" val="131887554"/>
      </p:ext>
    </p:extLst>
  </p:cSld>
  <p:clrMapOvr>
    <a:masterClrMapping/>
  </p:clrMapOvr>
  <p:transition advTm="3035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 xmlns:a16="http://schemas.microsoft.com/office/drawing/2014/main" id="{6612C308-DFA2-B24B-8C8C-3108948D190E}"/>
              </a:ext>
            </a:extLst>
          </p:cNvPr>
          <p:cNvSpPr>
            <a:spLocks noGrp="1" noChangeArrowheads="1"/>
          </p:cNvSpPr>
          <p:nvPr>
            <p:ph type="title"/>
          </p:nvPr>
        </p:nvSpPr>
        <p:spPr>
          <a:xfrm>
            <a:off x="304800" y="3336925"/>
            <a:ext cx="3632200" cy="1143000"/>
          </a:xfrm>
        </p:spPr>
        <p:txBody>
          <a:bodyPr/>
          <a:lstStyle/>
          <a:p>
            <a:r>
              <a:rPr lang="en-US" altLang="en-US">
                <a:ea typeface="ＭＳ Ｐゴシック" panose="020B0600070205080204" pitchFamily="34" charset="-128"/>
              </a:rPr>
              <a:t>The Dilemma</a:t>
            </a:r>
          </a:p>
        </p:txBody>
      </p:sp>
      <p:sp>
        <p:nvSpPr>
          <p:cNvPr id="17410" name="Content Placeholder 2">
            <a:extLst>
              <a:ext uri="{FF2B5EF4-FFF2-40B4-BE49-F238E27FC236}">
                <a16:creationId xmlns="" xmlns:a16="http://schemas.microsoft.com/office/drawing/2014/main" id="{596D9329-6B23-C348-8266-5E1E3DA5A48A}"/>
              </a:ext>
            </a:extLst>
          </p:cNvPr>
          <p:cNvSpPr>
            <a:spLocks noGrp="1" noChangeArrowheads="1"/>
          </p:cNvSpPr>
          <p:nvPr>
            <p:ph idx="1"/>
          </p:nvPr>
        </p:nvSpPr>
        <p:spPr>
          <a:xfrm>
            <a:off x="3900488" y="1327150"/>
            <a:ext cx="5326062" cy="3232150"/>
          </a:xfrm>
        </p:spPr>
        <p:txBody>
          <a:bodyPr/>
          <a:lstStyle/>
          <a:p>
            <a:r>
              <a:rPr lang="en-US" altLang="en-US" sz="1600">
                <a:ea typeface="ＭＳ Ｐゴシック" panose="020B0600070205080204" pitchFamily="34" charset="-128"/>
              </a:rPr>
              <a:t>Sharing helps </a:t>
            </a:r>
            <a:r>
              <a:rPr lang="en-US" altLang="en-US" sz="1600" b="1">
                <a:solidFill>
                  <a:srgbClr val="C00000"/>
                </a:solidFill>
                <a:ea typeface="ＭＳ Ｐゴシック" panose="020B0600070205080204" pitchFamily="34" charset="-128"/>
              </a:rPr>
              <a:t>speed research</a:t>
            </a:r>
          </a:p>
          <a:p>
            <a:pPr lvl="1"/>
            <a:r>
              <a:rPr lang="en-US" altLang="en-US" sz="1600">
                <a:ea typeface="ＭＳ Ｐゴシック" panose="020B0600070205080204" pitchFamily="34" charset="-128"/>
              </a:rPr>
              <a:t>Large-scale mining of this information is important for medical research</a:t>
            </a:r>
          </a:p>
          <a:p>
            <a:pPr lvl="1"/>
            <a:r>
              <a:rPr lang="en-US" altLang="en-US" sz="1600">
                <a:ea typeface="ＭＳ Ｐゴシック" panose="020B0600070205080204" pitchFamily="34" charset="-128"/>
              </a:rPr>
              <a:t>Statistical power</a:t>
            </a:r>
          </a:p>
          <a:p>
            <a:pPr lvl="1"/>
            <a:r>
              <a:rPr lang="en-US" altLang="en-US" sz="1600">
                <a:ea typeface="ＭＳ Ｐゴシック" panose="020B0600070205080204" pitchFamily="34" charset="-128"/>
              </a:rPr>
              <a:t>Privacy is cumbersome, particularly for big data</a:t>
            </a:r>
          </a:p>
          <a:p>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pic>
        <p:nvPicPr>
          <p:cNvPr id="17411" name="Picture 3" descr="Screen Shot 2015-10-02 at 11.32.16 PM.png">
            <a:extLst>
              <a:ext uri="{FF2B5EF4-FFF2-40B4-BE49-F238E27FC236}">
                <a16:creationId xmlns="" xmlns:a16="http://schemas.microsoft.com/office/drawing/2014/main" id="{D90A4DA5-74DA-6E4B-919C-CC2DE8F87715}"/>
              </a:ext>
            </a:extLst>
          </p:cNvPr>
          <p:cNvPicPr>
            <a:picLocks noChangeAspect="1"/>
          </p:cNvPicPr>
          <p:nvPr/>
        </p:nvPicPr>
        <p:blipFill>
          <a:blip r:embed="rId2">
            <a:extLst>
              <a:ext uri="{28A0092B-C50C-407E-A947-70E740481C1C}">
                <a14:useLocalDpi xmlns:a14="http://schemas.microsoft.com/office/drawing/2010/main" val="0"/>
              </a:ext>
            </a:extLst>
          </a:blip>
          <a:srcRect t="15240"/>
          <a:stretch>
            <a:fillRect/>
          </a:stretch>
        </p:blipFill>
        <p:spPr bwMode="auto">
          <a:xfrm>
            <a:off x="4103688" y="3109913"/>
            <a:ext cx="4635500" cy="26130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 xmlns:a16="http://schemas.microsoft.com/office/drawing/2014/main" id="{B03E0AE8-4D53-AE4D-A53A-FC7A352AC17D}"/>
              </a:ext>
            </a:extLst>
          </p:cNvPr>
          <p:cNvSpPr txBox="1"/>
          <p:nvPr/>
        </p:nvSpPr>
        <p:spPr>
          <a:xfrm>
            <a:off x="7391400" y="5770563"/>
            <a:ext cx="3217863" cy="231775"/>
          </a:xfrm>
          <a:prstGeom prst="rect">
            <a:avLst/>
          </a:prstGeom>
          <a:noFill/>
        </p:spPr>
        <p:txBody>
          <a:bodyPr lIns="91435" tIns="45718" rIns="91435" bIns="45718">
            <a:spAutoFit/>
          </a:bodyPr>
          <a:lstStyle/>
          <a:p>
            <a:pPr eaLnBrk="0" hangingPunct="0">
              <a:defRPr/>
            </a:pPr>
            <a:r>
              <a:rPr lang="en-US" sz="900" b="0" dirty="0">
                <a:solidFill>
                  <a:srgbClr val="FFFFFF">
                    <a:lumMod val="50000"/>
                  </a:srgbClr>
                </a:solidFill>
                <a:ea typeface="ＭＳ Ｐゴシック" charset="-128"/>
                <a:cs typeface=""/>
              </a:rPr>
              <a:t>[Economist, 15 Aug ‘15]</a:t>
            </a:r>
          </a:p>
        </p:txBody>
      </p:sp>
      <p:sp>
        <p:nvSpPr>
          <p:cNvPr id="6" name="Title 4">
            <a:extLst>
              <a:ext uri="{FF2B5EF4-FFF2-40B4-BE49-F238E27FC236}">
                <a16:creationId xmlns="" xmlns:a16="http://schemas.microsoft.com/office/drawing/2014/main" id="{9834F0F8-24FF-AD4E-A1EB-80CF5B23B72B}"/>
              </a:ext>
            </a:extLst>
          </p:cNvPr>
          <p:cNvSpPr txBox="1">
            <a:spLocks noChangeArrowheads="1"/>
          </p:cNvSpPr>
          <p:nvPr/>
        </p:nvSpPr>
        <p:spPr bwMode="auto">
          <a:xfrm>
            <a:off x="2120900" y="184150"/>
            <a:ext cx="82057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chor="ct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a:defRPr/>
            </a:pPr>
            <a:r>
              <a:rPr lang="en-US" altLang="en-US" sz="2000" kern="0" dirty="0">
                <a:ea typeface="ＭＳ Ｐゴシック" panose="020B0600070205080204" pitchFamily="34" charset="-128"/>
              </a:rPr>
              <a:t>The Other Side of the Coin </a:t>
            </a:r>
            <a:br>
              <a:rPr lang="en-US" altLang="en-US" sz="2000" kern="0" dirty="0">
                <a:ea typeface="ＭＳ Ｐゴシック" panose="020B0600070205080204" pitchFamily="34" charset="-128"/>
              </a:rPr>
            </a:br>
            <a:r>
              <a:rPr lang="en-US" altLang="en-US" sz="2000" kern="0" dirty="0">
                <a:ea typeface="ＭＳ Ｐゴシック" panose="020B0600070205080204" pitchFamily="34" charset="-128"/>
              </a:rPr>
              <a:t>for Genomics: Why we should share</a:t>
            </a:r>
          </a:p>
        </p:txBody>
      </p:sp>
      <p:pic>
        <p:nvPicPr>
          <p:cNvPr id="17414" name="Content Placeholder 3" descr="961878_Enlarged_1.jpeg">
            <a:extLst>
              <a:ext uri="{FF2B5EF4-FFF2-40B4-BE49-F238E27FC236}">
                <a16:creationId xmlns="" xmlns:a16="http://schemas.microsoft.com/office/drawing/2014/main" id="{83240957-62D6-1E46-8C2A-807D25BB5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963" y="336550"/>
            <a:ext cx="2566987" cy="32242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1">
            <a:extLst>
              <a:ext uri="{FF2B5EF4-FFF2-40B4-BE49-F238E27FC236}">
                <a16:creationId xmlns="" xmlns:a16="http://schemas.microsoft.com/office/drawing/2014/main" id="{8EFAA9F6-5B4C-4642-B5D0-05DD308B8A4D}"/>
              </a:ext>
            </a:extLst>
          </p:cNvPr>
          <p:cNvSpPr>
            <a:spLocks noChangeArrowheads="1"/>
          </p:cNvSpPr>
          <p:nvPr/>
        </p:nvSpPr>
        <p:spPr bwMode="auto">
          <a:xfrm>
            <a:off x="104775" y="6096000"/>
            <a:ext cx="7599363" cy="431800"/>
          </a:xfrm>
          <a:prstGeom prst="rect">
            <a:avLst/>
          </a:prstGeom>
          <a:noFill/>
          <a:ln>
            <a:noFill/>
          </a:ln>
          <a:extLst/>
        </p:spPr>
        <p:txBody>
          <a:bodyPr lIns="91435" tIns="45718" rIns="91435" bIns="45718">
            <a:spAutoFit/>
          </a:bodyPr>
          <a:lstStyle/>
          <a:p>
            <a:pPr eaLnBrk="0" hangingPunct="0">
              <a:defRPr/>
            </a:pPr>
            <a:r>
              <a:rPr lang="en-US" sz="1100" b="0" dirty="0">
                <a:solidFill>
                  <a:srgbClr val="000000">
                    <a:lumMod val="50000"/>
                    <a:lumOff val="50000"/>
                  </a:srgbClr>
                </a:solidFill>
                <a:ea typeface="ＭＳ Ｐゴシック" charset="-128"/>
                <a:cs typeface=""/>
              </a:rPr>
              <a:t>[Yale Law Roundtable (‘10). Comp. in Sci. &amp; Eng. 12:8; D </a:t>
            </a:r>
            <a:r>
              <a:rPr lang="en-US" sz="1100" b="0" dirty="0" err="1">
                <a:solidFill>
                  <a:srgbClr val="000000">
                    <a:lumMod val="50000"/>
                    <a:lumOff val="50000"/>
                  </a:srgbClr>
                </a:solidFill>
                <a:ea typeface="ＭＳ Ｐゴシック" charset="-128"/>
                <a:cs typeface=""/>
              </a:rPr>
              <a:t>Greenbaum</a:t>
            </a:r>
            <a:r>
              <a:rPr lang="en-US" sz="1100" b="0" dirty="0">
                <a:solidFill>
                  <a:srgbClr val="000000">
                    <a:lumMod val="50000"/>
                    <a:lumOff val="50000"/>
                  </a:srgbClr>
                </a:solidFill>
                <a:ea typeface="ＭＳ Ｐゴシック" charset="-128"/>
                <a:cs typeface=""/>
              </a:rPr>
              <a:t> &amp; M Gerstein (‘09). Am. J. Bioethics; D </a:t>
            </a:r>
            <a:r>
              <a:rPr lang="en-US" sz="1100" b="0" dirty="0" err="1">
                <a:solidFill>
                  <a:srgbClr val="000000">
                    <a:lumMod val="50000"/>
                    <a:lumOff val="50000"/>
                  </a:srgbClr>
                </a:solidFill>
                <a:ea typeface="ＭＳ Ｐゴシック" charset="-128"/>
                <a:cs typeface=""/>
              </a:rPr>
              <a:t>Greenbaum</a:t>
            </a:r>
            <a:r>
              <a:rPr lang="en-US" sz="1100" b="0" dirty="0">
                <a:solidFill>
                  <a:srgbClr val="000000">
                    <a:lumMod val="50000"/>
                    <a:lumOff val="50000"/>
                  </a:srgbClr>
                </a:solidFill>
                <a:ea typeface="ＭＳ Ｐゴシック" charset="-128"/>
                <a:cs typeface=""/>
              </a:rPr>
              <a:t> &amp; M Gerstein (‘10). SF Chronicle, May 2, Page E-4; Greenbaum et al. </a:t>
            </a:r>
            <a:r>
              <a:rPr lang="en-US" sz="1100" b="0" i="1" dirty="0">
                <a:solidFill>
                  <a:srgbClr val="000000">
                    <a:lumMod val="50000"/>
                    <a:lumOff val="50000"/>
                  </a:srgbClr>
                </a:solidFill>
                <a:ea typeface="ＭＳ Ｐゴシック" charset="-128"/>
                <a:cs typeface=""/>
              </a:rPr>
              <a:t>PLOS CB </a:t>
            </a:r>
            <a:r>
              <a:rPr lang="en-US" sz="1100" b="0" dirty="0">
                <a:solidFill>
                  <a:srgbClr val="000000">
                    <a:lumMod val="50000"/>
                    <a:lumOff val="50000"/>
                  </a:srgbClr>
                </a:solidFill>
                <a:ea typeface="ＭＳ Ｐゴシック" charset="-128"/>
                <a:cs typeface=""/>
              </a:rPr>
              <a:t>(‘11)]</a:t>
            </a:r>
          </a:p>
        </p:txBody>
      </p:sp>
      <p:sp>
        <p:nvSpPr>
          <p:cNvPr id="17416" name="Rectangle 10">
            <a:extLst>
              <a:ext uri="{FF2B5EF4-FFF2-40B4-BE49-F238E27FC236}">
                <a16:creationId xmlns="" xmlns:a16="http://schemas.microsoft.com/office/drawing/2014/main" id="{5B1D5F70-B433-E64E-80C9-D756EE854EAA}"/>
              </a:ext>
            </a:extLst>
          </p:cNvPr>
          <p:cNvSpPr>
            <a:spLocks noChangeArrowheads="1"/>
          </p:cNvSpPr>
          <p:nvPr/>
        </p:nvSpPr>
        <p:spPr bwMode="auto">
          <a:xfrm>
            <a:off x="304800" y="4164013"/>
            <a:ext cx="3429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buFont typeface="Arial" panose="020B0604020202020204" pitchFamily="34" charset="0"/>
              <a:buChar char="•"/>
              <a:defRPr/>
            </a:pPr>
            <a:r>
              <a:rPr lang="en-US" altLang="en-US" sz="1600" b="0">
                <a:solidFill>
                  <a:srgbClr val="000000"/>
                </a:solidFill>
                <a:cs typeface=""/>
              </a:rPr>
              <a:t>The individual (harmed?) v the collective (benefits)</a:t>
            </a:r>
          </a:p>
          <a:p>
            <a:pPr lvl="1" eaLnBrk="0" hangingPunct="0">
              <a:defRPr/>
            </a:pPr>
            <a:r>
              <a:rPr lang="en-US" altLang="en-US" sz="1600" b="0">
                <a:solidFill>
                  <a:srgbClr val="000000"/>
                </a:solidFill>
                <a:cs typeface=""/>
              </a:rPr>
              <a:t>- But do sick patients care about their privacy?</a:t>
            </a:r>
          </a:p>
          <a:p>
            <a:pPr eaLnBrk="0" hangingPunct="0">
              <a:buFont typeface="Arial" panose="020B0604020202020204" pitchFamily="34" charset="0"/>
              <a:buChar char="•"/>
              <a:defRPr/>
            </a:pPr>
            <a:r>
              <a:rPr lang="en-US" altLang="en-US" sz="1600" b="0">
                <a:solidFill>
                  <a:srgbClr val="000000"/>
                </a:solidFill>
                <a:cs typeface=""/>
              </a:rPr>
              <a:t>How to balance risks v rewards – Quantification</a:t>
            </a:r>
          </a:p>
        </p:txBody>
      </p:sp>
    </p:spTree>
    <p:extLst>
      <p:ext uri="{BB962C8B-B14F-4D97-AF65-F5344CB8AC3E}">
        <p14:creationId xmlns:p14="http://schemas.microsoft.com/office/powerpoint/2010/main" val="430996374"/>
      </p:ext>
    </p:extLst>
  </p:cSld>
  <p:clrMapOvr>
    <a:masterClrMapping/>
  </p:clrMapOvr>
  <p:transition advTm="31193"/>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 xmlns:a16="http://schemas.microsoft.com/office/drawing/2014/main" id="{8B4272E9-421C-864F-B471-8CC85523C27F}"/>
              </a:ext>
            </a:extLst>
          </p:cNvPr>
          <p:cNvSpPr>
            <a:spLocks noGrp="1" noChangeArrowheads="1"/>
          </p:cNvSpPr>
          <p:nvPr>
            <p:ph type="title"/>
          </p:nvPr>
        </p:nvSpPr>
        <p:spPr>
          <a:xfrm>
            <a:off x="685800" y="236538"/>
            <a:ext cx="7772400" cy="1143000"/>
          </a:xfrm>
        </p:spPr>
        <p:txBody>
          <a:bodyPr/>
          <a:lstStyle/>
          <a:p>
            <a:r>
              <a:rPr lang="en-US" altLang="en-US">
                <a:ea typeface="ＭＳ Ｐゴシック" panose="020B0600070205080204" pitchFamily="34" charset="-128"/>
              </a:rPr>
              <a:t>Current Social &amp; Technical Solutions: </a:t>
            </a:r>
            <a:br>
              <a:rPr lang="en-US" altLang="en-US">
                <a:ea typeface="ＭＳ Ｐゴシック" panose="020B0600070205080204" pitchFamily="34" charset="-128"/>
              </a:rPr>
            </a:br>
            <a:r>
              <a:rPr lang="en-US" altLang="en-US">
                <a:ea typeface="ＭＳ Ｐゴシック" panose="020B0600070205080204" pitchFamily="34" charset="-128"/>
              </a:rPr>
              <a:t>The quandary where are now</a:t>
            </a:r>
          </a:p>
        </p:txBody>
      </p:sp>
      <p:sp>
        <p:nvSpPr>
          <p:cNvPr id="68610" name="Content Placeholder 2">
            <a:extLst>
              <a:ext uri="{FF2B5EF4-FFF2-40B4-BE49-F238E27FC236}">
                <a16:creationId xmlns="" xmlns:a16="http://schemas.microsoft.com/office/drawing/2014/main" id="{9C942E03-6792-B34A-B3EC-2AF9A76CFE0E}"/>
              </a:ext>
            </a:extLst>
          </p:cNvPr>
          <p:cNvSpPr>
            <a:spLocks noGrp="1" noChangeArrowheads="1"/>
          </p:cNvSpPr>
          <p:nvPr>
            <p:ph sz="half" idx="1"/>
          </p:nvPr>
        </p:nvSpPr>
        <p:spPr>
          <a:xfrm>
            <a:off x="627063" y="1531938"/>
            <a:ext cx="4427537" cy="4638675"/>
          </a:xfrm>
        </p:spPr>
        <p:txBody>
          <a:bodyPr/>
          <a:lstStyle/>
          <a:p>
            <a:pPr>
              <a:defRPr/>
            </a:pPr>
            <a:r>
              <a:rPr lang="en-US" altLang="en-US" sz="1600" b="1" dirty="0">
                <a:solidFill>
                  <a:srgbClr val="FF0000"/>
                </a:solidFill>
                <a:ea typeface="ＭＳ Ｐゴシック" panose="020B0600070205080204" pitchFamily="34" charset="-128"/>
              </a:rPr>
              <a:t>Closed Data</a:t>
            </a:r>
            <a:r>
              <a:rPr lang="en-US" altLang="en-US" sz="1600" dirty="0">
                <a:ea typeface="ＭＳ Ｐゴシック" panose="020B0600070205080204" pitchFamily="34" charset="-128"/>
              </a:rPr>
              <a:t> Approach</a:t>
            </a:r>
          </a:p>
          <a:p>
            <a:pPr lvl="1">
              <a:defRPr/>
            </a:pPr>
            <a:r>
              <a:rPr lang="en-US" altLang="en-US" sz="1600" dirty="0">
                <a:ea typeface="ＭＳ Ｐゴシック" panose="020B0600070205080204" pitchFamily="34" charset="-128"/>
              </a:rPr>
              <a:t>Consents</a:t>
            </a:r>
          </a:p>
          <a:p>
            <a:pPr lvl="1">
              <a:defRPr/>
            </a:pPr>
            <a:r>
              <a:rPr lang="en-US" altLang="en-US" sz="1600" dirty="0">
                <a:ea typeface="ＭＳ Ｐゴシック" panose="020B0600070205080204" pitchFamily="34" charset="-128"/>
              </a:rPr>
              <a:t>“Protected” distribution via </a:t>
            </a:r>
            <a:r>
              <a:rPr lang="en-US" altLang="en-US" sz="1600" dirty="0" err="1">
                <a:ea typeface="ＭＳ Ｐゴシック" panose="020B0600070205080204" pitchFamily="34" charset="-128"/>
              </a:rPr>
              <a:t>dbGAP</a:t>
            </a:r>
            <a:endParaRPr lang="en-US" altLang="en-US" sz="1600" dirty="0">
              <a:ea typeface="ＭＳ Ｐゴシック" panose="020B0600070205080204" pitchFamily="34" charset="-128"/>
            </a:endParaRPr>
          </a:p>
          <a:p>
            <a:pPr lvl="1">
              <a:defRPr/>
            </a:pPr>
            <a:r>
              <a:rPr lang="en-US" altLang="en-US" sz="1600" dirty="0">
                <a:ea typeface="ＭＳ Ｐゴシック" panose="020B0600070205080204" pitchFamily="34" charset="-128"/>
              </a:rPr>
              <a:t>Local computes on secure computer</a:t>
            </a:r>
          </a:p>
          <a:p>
            <a:pPr>
              <a:defRPr/>
            </a:pPr>
            <a:r>
              <a:rPr lang="en-US" altLang="en-US" sz="1600" dirty="0">
                <a:ea typeface="ＭＳ Ｐゴシック" panose="020B0600070205080204" pitchFamily="34" charset="-128"/>
              </a:rPr>
              <a:t>Issues with Closed Data</a:t>
            </a:r>
          </a:p>
          <a:p>
            <a:pPr lvl="1">
              <a:defRPr/>
            </a:pPr>
            <a:r>
              <a:rPr lang="en-US" altLang="en-US" sz="1600" dirty="0">
                <a:ea typeface="ＭＳ Ｐゴシック" panose="020B0600070205080204" pitchFamily="34" charset="-128"/>
              </a:rPr>
              <a:t>Non-uniformity of consents &amp; paperwork</a:t>
            </a:r>
          </a:p>
          <a:p>
            <a:pPr lvl="2">
              <a:defRPr/>
            </a:pPr>
            <a:r>
              <a:rPr lang="en-US" altLang="en-US" sz="1600" dirty="0">
                <a:ea typeface="ＭＳ Ｐゴシック" panose="020B0600070205080204" pitchFamily="34" charset="-128"/>
              </a:rPr>
              <a:t>Different, confusing int’l norms</a:t>
            </a:r>
          </a:p>
          <a:p>
            <a:pPr lvl="1">
              <a:defRPr/>
            </a:pPr>
            <a:r>
              <a:rPr lang="en-US" altLang="en-US" sz="1600" dirty="0">
                <a:ea typeface="ＭＳ Ｐゴシック" panose="020B0600070205080204" pitchFamily="34" charset="-128"/>
              </a:rPr>
              <a:t>Computer security is burdensome</a:t>
            </a:r>
          </a:p>
          <a:p>
            <a:pPr lvl="1">
              <a:defRPr/>
            </a:pPr>
            <a:r>
              <a:rPr lang="en-US" altLang="en-US" sz="1600" dirty="0">
                <a:ea typeface="ＭＳ Ｐゴシック" panose="020B0600070205080204" pitchFamily="34" charset="-128"/>
              </a:rPr>
              <a:t>Many schemes get “hacked” . </a:t>
            </a:r>
          </a:p>
          <a:p>
            <a:pPr lvl="1">
              <a:defRPr/>
            </a:pPr>
            <a:r>
              <a:rPr lang="en-US" altLang="en-US" sz="1600" b="1" dirty="0">
                <a:solidFill>
                  <a:srgbClr val="002060"/>
                </a:solidFill>
                <a:ea typeface="ＭＳ Ｐゴシック" panose="020B0600070205080204" pitchFamily="34" charset="-128"/>
              </a:rPr>
              <a:t>Tricky aspects of high-dimensional data </a:t>
            </a:r>
            <a:r>
              <a:rPr lang="en-US" altLang="en-US" sz="1600" dirty="0">
                <a:solidFill>
                  <a:srgbClr val="002060"/>
                </a:solidFill>
                <a:ea typeface="ＭＳ Ｐゴシック" panose="020B0600070205080204" pitchFamily="34" charset="-128"/>
              </a:rPr>
              <a:t>(leakage &amp; ease of creating quasi-identifiers)</a:t>
            </a:r>
          </a:p>
        </p:txBody>
      </p:sp>
      <p:sp>
        <p:nvSpPr>
          <p:cNvPr id="18435" name="Content Placeholder 1">
            <a:extLst>
              <a:ext uri="{FF2B5EF4-FFF2-40B4-BE49-F238E27FC236}">
                <a16:creationId xmlns="" xmlns:a16="http://schemas.microsoft.com/office/drawing/2014/main" id="{884408FD-1741-524E-B197-60E4798977F4}"/>
              </a:ext>
            </a:extLst>
          </p:cNvPr>
          <p:cNvSpPr>
            <a:spLocks noGrp="1" noChangeArrowheads="1"/>
          </p:cNvSpPr>
          <p:nvPr>
            <p:ph sz="half" idx="2"/>
          </p:nvPr>
        </p:nvSpPr>
        <p:spPr>
          <a:xfrm>
            <a:off x="627063" y="4962525"/>
            <a:ext cx="7983537" cy="4638675"/>
          </a:xfrm>
        </p:spPr>
        <p:txBody>
          <a:bodyPr/>
          <a:lstStyle/>
          <a:p>
            <a:r>
              <a:rPr lang="en-US" altLang="en-US" sz="1600" b="1" dirty="0">
                <a:solidFill>
                  <a:srgbClr val="00B050"/>
                </a:solidFill>
                <a:ea typeface="ＭＳ Ｐゴシック" panose="020B0600070205080204" pitchFamily="34" charset="-128"/>
              </a:rPr>
              <a:t>Open Data</a:t>
            </a:r>
          </a:p>
          <a:p>
            <a:pPr lvl="1"/>
            <a:r>
              <a:rPr lang="en-US" altLang="en-US" sz="1600" dirty="0">
                <a:ea typeface="ＭＳ Ｐゴシック" panose="020B0600070205080204" pitchFamily="34" charset="-128"/>
              </a:rPr>
              <a:t>Genomic "test pilots” (ala PGP)?</a:t>
            </a:r>
          </a:p>
          <a:p>
            <a:pPr lvl="2"/>
            <a:r>
              <a:rPr lang="en-US" altLang="en-US" sz="1600" dirty="0">
                <a:ea typeface="ＭＳ Ｐゴシック" panose="020B0600070205080204" pitchFamily="34" charset="-128"/>
              </a:rPr>
              <a:t>Sports stars &amp; celebrities?</a:t>
            </a:r>
          </a:p>
          <a:p>
            <a:pPr lvl="1"/>
            <a:r>
              <a:rPr lang="en-US" altLang="en-US" sz="1600" dirty="0">
                <a:ea typeface="ＭＳ Ｐゴシック" panose="020B0600070205080204" pitchFamily="34" charset="-128"/>
              </a:rPr>
              <a:t>Some public data &amp; data donation is helpful but is this a realistic solution for an unbiased sample of ~1M</a:t>
            </a:r>
          </a:p>
          <a:p>
            <a:endParaRPr lang="en-US" altLang="en-US" sz="1600" dirty="0">
              <a:ea typeface="ＭＳ Ｐゴシック" panose="020B0600070205080204" pitchFamily="34" charset="-128"/>
            </a:endParaRPr>
          </a:p>
        </p:txBody>
      </p:sp>
      <p:sp>
        <p:nvSpPr>
          <p:cNvPr id="18436" name="TextBox 1">
            <a:extLst>
              <a:ext uri="{FF2B5EF4-FFF2-40B4-BE49-F238E27FC236}">
                <a16:creationId xmlns="" xmlns:a16="http://schemas.microsoft.com/office/drawing/2014/main" id="{F30F7F4B-B3AC-6D48-9110-DC1EF9C8E302}"/>
              </a:ext>
            </a:extLst>
          </p:cNvPr>
          <p:cNvSpPr txBox="1">
            <a:spLocks noChangeArrowheads="1"/>
          </p:cNvSpPr>
          <p:nvPr/>
        </p:nvSpPr>
        <p:spPr bwMode="auto">
          <a:xfrm>
            <a:off x="157163" y="6500813"/>
            <a:ext cx="8072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200" b="0">
                <a:solidFill>
                  <a:srgbClr val="7F7F7F"/>
                </a:solidFill>
                <a:cs typeface=""/>
              </a:rPr>
              <a:t> [Greenbuam et al ('04), Nat. Biotech; Greenbaum &amp; Gerstein ('13), The Scientist; Photo: futurism.com]</a:t>
            </a:r>
          </a:p>
        </p:txBody>
      </p:sp>
      <p:pic>
        <p:nvPicPr>
          <p:cNvPr id="18437" name="Picture 1">
            <a:extLst>
              <a:ext uri="{FF2B5EF4-FFF2-40B4-BE49-F238E27FC236}">
                <a16:creationId xmlns="" xmlns:a16="http://schemas.microsoft.com/office/drawing/2014/main" id="{806E5E89-B383-5840-B2C9-2643FF4DF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1641475"/>
            <a:ext cx="3556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716487"/>
      </p:ext>
    </p:extLst>
  </p:cSld>
  <p:clrMapOvr>
    <a:masterClrMapping/>
  </p:clrMapOvr>
  <p:transition advTm="6201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advTm="5514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3" name="Rectangle 2"/>
          <p:cNvSpPr/>
          <p:nvPr/>
        </p:nvSpPr>
        <p:spPr>
          <a:xfrm>
            <a:off x="7730359" y="1779271"/>
            <a:ext cx="1518745" cy="1037501"/>
          </a:xfrm>
          <a:prstGeom prst="rect">
            <a:avLst/>
          </a:prstGeom>
        </p:spPr>
        <p:txBody>
          <a:bodyPr wrap="square">
            <a:spAutoFit/>
          </a:bodyPr>
          <a:lstStyle/>
          <a:p>
            <a:r>
              <a:rPr lang="en-US" b="0"/>
              <a:t>NA12878 as case study - 1000 genomes variants are used as gold standard</a:t>
            </a:r>
          </a:p>
        </p:txBody>
      </p:sp>
      <p:sp>
        <p:nvSpPr>
          <p:cNvPr id="4" name="Title 3"/>
          <p:cNvSpPr>
            <a:spLocks noGrp="1"/>
          </p:cNvSpPr>
          <p:nvPr>
            <p:ph type="title"/>
          </p:nvPr>
        </p:nvSpPr>
        <p:spPr>
          <a:xfrm>
            <a:off x="685800" y="399394"/>
            <a:ext cx="7772400" cy="1143000"/>
          </a:xfrm>
        </p:spPr>
        <p:txBody>
          <a:bodyPr/>
          <a:lstStyle/>
          <a:p>
            <a:r>
              <a:rPr lang="en-US" sz="1800" dirty="0"/>
              <a:t>Functional genomics data comes with a great deal </a:t>
            </a:r>
            <a:r>
              <a:rPr lang="en-US" sz="1800"/>
              <a:t>of </a:t>
            </a:r>
            <a:r>
              <a:rPr lang="en-US" sz="1800" smtClean="0"/>
              <a:t>sequencing; </a:t>
            </a:r>
            <a:br>
              <a:rPr lang="en-US" sz="1800" smtClean="0"/>
            </a:br>
            <a:r>
              <a:rPr lang="en-US" sz="1800" smtClean="0"/>
              <a:t>We </a:t>
            </a:r>
            <a:r>
              <a:rPr lang="en-US" sz="1800" dirty="0"/>
              <a:t>can quantify amount of leakage at every step of the data summarization </a:t>
            </a:r>
            <a:r>
              <a:rPr lang="en-US" sz="1800"/>
              <a:t>process</a:t>
            </a:r>
            <a:r>
              <a:rPr lang="en-US" sz="1800" smtClean="0"/>
              <a:t>. </a:t>
            </a:r>
            <a:r>
              <a:rPr lang="en-US" sz="1800" dirty="0"/>
              <a:t/>
            </a:r>
            <a:br>
              <a:rPr lang="en-US" sz="1800" dirty="0"/>
            </a:br>
            <a:endParaRPr lang="en-US" sz="1800" dirty="0"/>
          </a:p>
        </p:txBody>
      </p:sp>
    </p:spTree>
    <p:extLst>
      <p:ext uri="{BB962C8B-B14F-4D97-AF65-F5344CB8AC3E}">
        <p14:creationId xmlns:p14="http://schemas.microsoft.com/office/powerpoint/2010/main" val="402286680"/>
      </p:ext>
    </p:extLst>
  </p:cSld>
  <p:clrMapOvr>
    <a:masterClrMapping/>
  </p:clrMapOvr>
  <p:transition advTm="38204"/>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376"/>
            <a:ext cx="7772400" cy="1143000"/>
          </a:xfrm>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a:xfrm>
            <a:off x="515112" y="1456767"/>
            <a:ext cx="8092440" cy="4638675"/>
          </a:xfrm>
        </p:spPr>
        <p:txBody>
          <a:bodyPr/>
          <a:lstStyle/>
          <a:p>
            <a:r>
              <a:rPr lang="en-US" sz="2000" dirty="0"/>
              <a:t>Gene activity as a function </a:t>
            </a:r>
            <a:r>
              <a:rPr lang="en-US" sz="2000" dirty="0" smtClean="0"/>
              <a:t>of:</a:t>
            </a:r>
          </a:p>
          <a:p>
            <a:pPr lvl="1"/>
            <a:r>
              <a:rPr lang="en-US" sz="2000" b="1" dirty="0" smtClean="0">
                <a:solidFill>
                  <a:srgbClr val="00B400"/>
                </a:solidFill>
              </a:rPr>
              <a:t>Development</a:t>
            </a:r>
            <a:r>
              <a:rPr lang="en-US" sz="2000" dirty="0"/>
              <a:t>al</a:t>
            </a:r>
            <a:r>
              <a:rPr lang="en-US" sz="2000" dirty="0" smtClean="0"/>
              <a:t> </a:t>
            </a:r>
            <a:r>
              <a:rPr lang="en-US" sz="2000" dirty="0"/>
              <a:t>stage: basic patterns </a:t>
            </a:r>
            <a:r>
              <a:rPr lang="en-US" sz="2000" dirty="0" smtClean="0"/>
              <a:t>of </a:t>
            </a:r>
            <a:r>
              <a:rPr lang="en-US" sz="2000" dirty="0"/>
              <a:t>co-active genes across </a:t>
            </a:r>
            <a:r>
              <a:rPr lang="en-US" sz="2000" dirty="0" smtClean="0"/>
              <a:t>development</a:t>
            </a:r>
          </a:p>
          <a:p>
            <a:pPr lvl="1"/>
            <a:r>
              <a:rPr lang="en-US" sz="2000" b="1" dirty="0" smtClean="0">
                <a:solidFill>
                  <a:srgbClr val="00B400"/>
                </a:solidFill>
              </a:rPr>
              <a:t>Cell-type </a:t>
            </a:r>
            <a:r>
              <a:rPr lang="en-US" sz="2000" dirty="0"/>
              <a:t>&amp; </a:t>
            </a:r>
            <a:r>
              <a:rPr lang="en-US" sz="2000" dirty="0" smtClean="0"/>
              <a:t>Tissue: </a:t>
            </a:r>
            <a:r>
              <a:rPr lang="en-US" sz="2000" dirty="0"/>
              <a:t>relationship </a:t>
            </a:r>
            <a:r>
              <a:rPr lang="en-US" sz="2000" dirty="0" smtClean="0"/>
              <a:t>to specialized functions</a:t>
            </a:r>
          </a:p>
          <a:p>
            <a:pPr lvl="1"/>
            <a:r>
              <a:rPr lang="en-US" sz="2000" b="1" dirty="0">
                <a:solidFill>
                  <a:srgbClr val="00B400"/>
                </a:solidFill>
              </a:rPr>
              <a:t>Evolution</a:t>
            </a:r>
            <a:r>
              <a:rPr lang="en-US" sz="2000" dirty="0" smtClean="0"/>
              <a:t>ary relationships: behavior preserved across a wide range of organisms; patterns in model organisms in relation to those in humans </a:t>
            </a:r>
          </a:p>
          <a:p>
            <a:pPr lvl="1"/>
            <a:r>
              <a:rPr lang="en-US" sz="2000" b="1" dirty="0">
                <a:solidFill>
                  <a:srgbClr val="00B400"/>
                </a:solidFill>
              </a:rPr>
              <a:t>Individual</a:t>
            </a:r>
            <a:r>
              <a:rPr lang="en-US" sz="2000" dirty="0" smtClean="0"/>
              <a:t>, across the human population </a:t>
            </a:r>
          </a:p>
          <a:p>
            <a:pPr lvl="1"/>
            <a:r>
              <a:rPr lang="en-US" sz="2000" b="1" dirty="0">
                <a:solidFill>
                  <a:srgbClr val="00B400"/>
                </a:solidFill>
              </a:rPr>
              <a:t>Disease</a:t>
            </a:r>
            <a:r>
              <a:rPr lang="en-US" sz="2000" dirty="0" smtClean="0"/>
              <a:t> </a:t>
            </a:r>
            <a:r>
              <a:rPr lang="en-US" sz="2000" dirty="0"/>
              <a:t>phenotypes: disruption of patterns in </a:t>
            </a:r>
            <a:r>
              <a:rPr lang="en-US" sz="2000" dirty="0" smtClean="0"/>
              <a:t>disease</a:t>
            </a:r>
          </a:p>
          <a:p>
            <a:pPr lvl="2"/>
            <a:endParaRPr lang="en-US" sz="1600" dirty="0" smtClean="0"/>
          </a:p>
          <a:p>
            <a:r>
              <a:rPr lang="en-US" dirty="0" smtClean="0"/>
              <a:t>Some overarching Qs: </a:t>
            </a:r>
            <a:r>
              <a:rPr lang="en-US" b="1" dirty="0" smtClean="0">
                <a:solidFill>
                  <a:srgbClr val="C00000"/>
                </a:solidFill>
              </a:rPr>
              <a:t/>
            </a:r>
            <a:br>
              <a:rPr lang="en-US" b="1" dirty="0" smtClean="0">
                <a:solidFill>
                  <a:srgbClr val="C00000"/>
                </a:solidFill>
              </a:rPr>
            </a:br>
            <a:r>
              <a:rPr lang="en-US" b="1" dirty="0" smtClean="0">
                <a:solidFill>
                  <a:srgbClr val="C00000"/>
                </a:solidFill>
              </a:rPr>
              <a:t>Are </a:t>
            </a:r>
            <a:r>
              <a:rPr lang="en-US" b="1" dirty="0">
                <a:solidFill>
                  <a:srgbClr val="C00000"/>
                </a:solidFill>
              </a:rPr>
              <a:t>there </a:t>
            </a:r>
            <a:r>
              <a:rPr lang="en-US" b="1" dirty="0" smtClean="0">
                <a:solidFill>
                  <a:srgbClr val="C00000"/>
                </a:solidFill>
              </a:rPr>
              <a:t>core patterns </a:t>
            </a:r>
            <a:r>
              <a:rPr lang="en-US" b="1" dirty="0">
                <a:solidFill>
                  <a:srgbClr val="C00000"/>
                </a:solidFill>
              </a:rPr>
              <a:t>of </a:t>
            </a:r>
            <a:r>
              <a:rPr lang="en-US" b="1" dirty="0" smtClean="0">
                <a:solidFill>
                  <a:srgbClr val="C00000"/>
                </a:solidFill>
              </a:rPr>
              <a:t>gene activity ?</a:t>
            </a:r>
            <a:br>
              <a:rPr lang="en-US" b="1" dirty="0" smtClean="0">
                <a:solidFill>
                  <a:srgbClr val="C00000"/>
                </a:solidFill>
              </a:rPr>
            </a:br>
            <a:r>
              <a:rPr lang="en-US" b="1" dirty="0" smtClean="0">
                <a:solidFill>
                  <a:srgbClr val="C00000"/>
                </a:solidFill>
              </a:rPr>
              <a:t>How do they vary across individual ? </a:t>
            </a:r>
            <a:br>
              <a:rPr lang="en-US" b="1" dirty="0" smtClean="0">
                <a:solidFill>
                  <a:srgbClr val="C00000"/>
                </a:solidFill>
              </a:rPr>
            </a:br>
            <a:r>
              <a:rPr lang="en-US" b="1" dirty="0" smtClean="0">
                <a:solidFill>
                  <a:srgbClr val="C00000"/>
                </a:solidFill>
              </a:rPr>
              <a:t>Are </a:t>
            </a:r>
            <a:r>
              <a:rPr lang="en-US" b="1" dirty="0">
                <a:solidFill>
                  <a:srgbClr val="C00000"/>
                </a:solidFill>
              </a:rPr>
              <a:t>they disrupted by disease? </a:t>
            </a:r>
            <a:r>
              <a:rPr lang="en-US" b="1" dirty="0" smtClean="0">
                <a:solidFill>
                  <a:srgbClr val="C00000"/>
                </a:solidFill>
              </a:rPr>
              <a:t/>
            </a:r>
            <a:br>
              <a:rPr lang="en-US" b="1" dirty="0" smtClean="0">
                <a:solidFill>
                  <a:srgbClr val="C00000"/>
                </a:solidFill>
              </a:rPr>
            </a:br>
            <a:endParaRPr lang="en-US" b="1" dirty="0" smtClean="0">
              <a:solidFill>
                <a:srgbClr val="C00000"/>
              </a:solidFill>
            </a:endParaRPr>
          </a:p>
          <a:p>
            <a:pPr lvl="1"/>
            <a:endParaRPr lang="en-US" sz="2000" dirty="0"/>
          </a:p>
        </p:txBody>
      </p:sp>
    </p:spTree>
    <p:extLst>
      <p:ext uri="{BB962C8B-B14F-4D97-AF65-F5344CB8AC3E}">
        <p14:creationId xmlns:p14="http://schemas.microsoft.com/office/powerpoint/2010/main" val="1101788454"/>
      </p:ext>
    </p:extLst>
  </p:cSld>
  <p:clrMapOvr>
    <a:masterClrMapping/>
  </p:clrMapOvr>
  <p:transition advTm="55458"/>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v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189"/>
            <a:ext cx="5016566" cy="5696857"/>
          </a:xfrm>
          <a:prstGeom prst="rect">
            <a:avLst/>
          </a:prstGeom>
        </p:spPr>
      </p:pic>
      <p:sp>
        <p:nvSpPr>
          <p:cNvPr id="5" name="Rectangle 4"/>
          <p:cNvSpPr/>
          <p:nvPr/>
        </p:nvSpPr>
        <p:spPr>
          <a:xfrm>
            <a:off x="0" y="181429"/>
            <a:ext cx="3822095" cy="830997"/>
          </a:xfrm>
          <a:prstGeom prst="rect">
            <a:avLst/>
          </a:prstGeom>
        </p:spPr>
        <p:txBody>
          <a:bodyPr wrap="square">
            <a:spAutoFit/>
          </a:bodyPr>
          <a:lstStyle/>
          <a:p>
            <a:pPr marL="285750" indent="-285750">
              <a:buFont typeface="Arial"/>
              <a:buChar char="•"/>
            </a:pPr>
            <a:r>
              <a:rPr lang="en-US" dirty="0"/>
              <a:t>How much information, for example, do RNA-</a:t>
            </a:r>
            <a:r>
              <a:rPr lang="en-US" dirty="0" err="1"/>
              <a:t>Seq</a:t>
            </a:r>
            <a:r>
              <a:rPr lang="en-US" dirty="0"/>
              <a:t> reads (or </a:t>
            </a:r>
            <a:r>
              <a:rPr lang="en-US" dirty="0" err="1"/>
              <a:t>ChIP-Seq</a:t>
            </a:r>
            <a:r>
              <a:rPr lang="en-US" dirty="0"/>
              <a:t>) reads contain? Does that information enough to identify individuals?</a:t>
            </a:r>
          </a:p>
        </p:txBody>
      </p:sp>
      <p:sp>
        <p:nvSpPr>
          <p:cNvPr id="7" name="Rectangle 6"/>
          <p:cNvSpPr/>
          <p:nvPr/>
        </p:nvSpPr>
        <p:spPr>
          <a:xfrm>
            <a:off x="0" y="6471549"/>
            <a:ext cx="1869397" cy="276999"/>
          </a:xfrm>
          <a:prstGeom prst="rect">
            <a:avLst/>
          </a:prstGeom>
        </p:spPr>
        <p:txBody>
          <a:bodyPr wrap="none">
            <a:spAutoFit/>
          </a:bodyPr>
          <a:lstStyle/>
          <a:p>
            <a:pPr>
              <a:defRPr/>
            </a:pPr>
            <a:r>
              <a:rPr lang="en-US" dirty="0" smtClean="0">
                <a:solidFill>
                  <a:schemeClr val="bg1">
                    <a:lumMod val="50000"/>
                  </a:schemeClr>
                </a:solidFill>
              </a:rPr>
              <a:t>[</a:t>
            </a:r>
            <a:r>
              <a:rPr lang="en-US" i="1" dirty="0" err="1" smtClean="0">
                <a:solidFill>
                  <a:schemeClr val="bg1">
                    <a:lumMod val="50000"/>
                  </a:schemeClr>
                </a:solidFill>
              </a:rPr>
              <a:t>Gursoy</a:t>
            </a:r>
            <a:r>
              <a:rPr lang="en-US" i="1" dirty="0" smtClean="0">
                <a:solidFill>
                  <a:schemeClr val="bg1">
                    <a:lumMod val="50000"/>
                  </a:schemeClr>
                </a:solidFill>
              </a:rPr>
              <a:t> et al,</a:t>
            </a:r>
            <a:r>
              <a:rPr lang="en-US" dirty="0" smtClean="0">
                <a:solidFill>
                  <a:schemeClr val="bg1">
                    <a:lumMod val="50000"/>
                  </a:schemeClr>
                </a:solidFill>
              </a:rPr>
              <a:t> </a:t>
            </a:r>
            <a:r>
              <a:rPr lang="en-US" dirty="0" err="1" smtClean="0">
                <a:solidFill>
                  <a:schemeClr val="bg1">
                    <a:lumMod val="50000"/>
                  </a:schemeClr>
                </a:solidFill>
              </a:rPr>
              <a:t>Bioarvix</a:t>
            </a:r>
            <a:r>
              <a:rPr lang="en-US" dirty="0" smtClean="0">
                <a:solidFill>
                  <a:schemeClr val="bg1">
                    <a:lumMod val="50000"/>
                  </a:schemeClr>
                </a:solidFill>
              </a:rPr>
              <a:t>]</a:t>
            </a:r>
            <a:endParaRPr lang="en-US" dirty="0">
              <a:solidFill>
                <a:schemeClr val="bg1">
                  <a:lumMod val="50000"/>
                </a:schemeClr>
              </a:solidFill>
            </a:endParaRPr>
          </a:p>
        </p:txBody>
      </p:sp>
      <p:sp>
        <p:nvSpPr>
          <p:cNvPr id="8" name="Rectangle 7"/>
          <p:cNvSpPr/>
          <p:nvPr/>
        </p:nvSpPr>
        <p:spPr>
          <a:xfrm>
            <a:off x="5200953" y="1090135"/>
            <a:ext cx="3773714" cy="2123658"/>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9" name="Picture 8" descr="figureForMG_numberSNV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508" y="3255104"/>
            <a:ext cx="3591763" cy="2743200"/>
          </a:xfrm>
          <a:prstGeom prst="rect">
            <a:avLst/>
          </a:prstGeom>
        </p:spPr>
      </p:pic>
    </p:spTree>
    <p:extLst>
      <p:ext uri="{BB962C8B-B14F-4D97-AF65-F5344CB8AC3E}">
        <p14:creationId xmlns:p14="http://schemas.microsoft.com/office/powerpoint/2010/main" val="132298506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210858"/>
            <a:ext cx="7772400" cy="800100"/>
          </a:xfrm>
        </p:spPr>
        <p:txBody>
          <a:bodyPr/>
          <a:lstStyle/>
          <a:p>
            <a:pPr eaLnBrk="1" hangingPunct="1"/>
            <a:r>
              <a:rPr lang="en-US" sz="3600" dirty="0">
                <a:latin typeface="Arial" charset="0"/>
                <a:ea typeface="ＭＳ Ｐゴシック" charset="0"/>
                <a:cs typeface="ＭＳ Ｐゴシック" charset="0"/>
              </a:rPr>
              <a:t>Light-weight </a:t>
            </a:r>
            <a:r>
              <a:rPr lang="en-US" sz="3600" dirty="0" smtClean="0">
                <a:latin typeface="Arial" charset="0"/>
                <a:ea typeface="ＭＳ Ｐゴシック" charset="0"/>
                <a:cs typeface="ＭＳ Ｐゴシック" charset="0"/>
              </a:rPr>
              <a:t>formats to Hide Most of the Read Data (Signal Tracks)</a:t>
            </a:r>
            <a:endParaRPr lang="en-US" sz="3600" dirty="0">
              <a:latin typeface="Arial" charset="0"/>
              <a:ea typeface="ＭＳ Ｐゴシック" charset="0"/>
              <a:cs typeface="ＭＳ Ｐゴシック" charset="0"/>
            </a:endParaRPr>
          </a:p>
        </p:txBody>
      </p:sp>
      <p:sp>
        <p:nvSpPr>
          <p:cNvPr id="323590" name="Content Placeholder 25"/>
          <p:cNvSpPr>
            <a:spLocks noGrp="1"/>
          </p:cNvSpPr>
          <p:nvPr>
            <p:ph idx="1"/>
          </p:nvPr>
        </p:nvSpPr>
        <p:spPr>
          <a:xfrm>
            <a:off x="608013" y="1285641"/>
            <a:ext cx="7796212" cy="2198098"/>
          </a:xfrm>
        </p:spPr>
        <p:txBody>
          <a:bodyPr>
            <a:spAutoFit/>
          </a:bodyPr>
          <a:lstStyle/>
          <a:p>
            <a:r>
              <a:rPr lang="en-US" sz="2000" dirty="0">
                <a:latin typeface="Arial" charset="0"/>
                <a:ea typeface="ＭＳ Ｐゴシック" charset="0"/>
                <a:cs typeface="ＭＳ Ｐゴシック" charset="0"/>
              </a:rPr>
              <a:t>Some lightweight format clearly separate public &amp; private info., aiding exchange</a:t>
            </a:r>
          </a:p>
          <a:p>
            <a:r>
              <a:rPr lang="en-US" sz="2000" dirty="0">
                <a:latin typeface="Arial" charset="0"/>
                <a:ea typeface="ＭＳ Ｐゴシック" charset="0"/>
                <a:cs typeface="ＭＳ Ｐゴシック" charset="0"/>
              </a:rPr>
              <a:t>Files become much </a:t>
            </a:r>
            <a:r>
              <a:rPr lang="en-US" sz="2000" dirty="0" smtClean="0">
                <a:latin typeface="Arial" charset="0"/>
                <a:ea typeface="ＭＳ Ｐゴシック" charset="0"/>
                <a:cs typeface="ＭＳ Ｐゴシック" charset="0"/>
              </a:rPr>
              <a:t>smaller. Similar to CRAM</a:t>
            </a:r>
            <a:endParaRPr lang="en-US" sz="2000" dirty="0">
              <a:latin typeface="Arial" charset="0"/>
              <a:ea typeface="ＭＳ Ｐゴシック" charset="0"/>
              <a:cs typeface="ＭＳ Ｐゴシック" charset="0"/>
            </a:endParaRPr>
          </a:p>
          <a:p>
            <a:r>
              <a:rPr lang="en-US" sz="2000" dirty="0">
                <a:latin typeface="Arial" charset="0"/>
                <a:ea typeface="ＭＳ Ｐゴシック" charset="0"/>
                <a:cs typeface="ＭＳ Ｐゴシック" charset="0"/>
              </a:rPr>
              <a:t>Distinction between formats to compute on and those to archive with – become sharper with big data</a:t>
            </a:r>
          </a:p>
          <a:p>
            <a:endParaRPr lang="en-US" sz="2000"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extLst>
      <p:ext uri="{BB962C8B-B14F-4D97-AF65-F5344CB8AC3E}">
        <p14:creationId xmlns:p14="http://schemas.microsoft.com/office/powerpoint/2010/main" val="714799155"/>
      </p:ext>
    </p:extLst>
  </p:cSld>
  <p:clrMapOvr>
    <a:masterClrMapping/>
  </p:clrMapOvr>
  <p:transition spd="slow" advTm="59394"/>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51718596"/>
      </p:ext>
    </p:extLst>
  </p:cSld>
  <p:clrMapOvr>
    <a:masterClrMapping/>
  </p:clrMapOvr>
  <p:transition advTm="238108"/>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smtClean="0"/>
              <a:t>Representative Functional Genomics,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p>
          <a:p>
            <a:pPr lvl="1"/>
            <a:r>
              <a:rPr lang="en-US" dirty="0" smtClean="0"/>
              <a:t>Publicly available quantification for protein coding genes</a:t>
            </a:r>
          </a:p>
          <a:p>
            <a:r>
              <a:rPr lang="en-US" dirty="0" smtClean="0"/>
              <a:t>Functional genomics data (</a:t>
            </a:r>
            <a:r>
              <a:rPr lang="en-US" dirty="0" err="1" smtClean="0"/>
              <a:t>ChIP-Seq</a:t>
            </a:r>
            <a:r>
              <a:rPr lang="en-US" dirty="0" smtClean="0"/>
              <a:t>, RNA-</a:t>
            </a:r>
            <a:r>
              <a:rPr lang="en-US" dirty="0" err="1" smtClean="0"/>
              <a:t>Seq</a:t>
            </a:r>
            <a:r>
              <a:rPr lang="en-US" dirty="0" smtClean="0"/>
              <a:t>, Hi-C) available from ENCODE</a:t>
            </a:r>
          </a:p>
          <a:p>
            <a:r>
              <a:rPr lang="en-US" dirty="0" smtClean="0"/>
              <a:t>Approximately 3,000 </a:t>
            </a:r>
            <a:r>
              <a:rPr lang="en-US" dirty="0" err="1" smtClean="0"/>
              <a:t>cis-eQTL</a:t>
            </a:r>
            <a:r>
              <a:rPr lang="en-US" dirty="0" smtClean="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Naive measure of information (no LD, distant correlations, pop. </a:t>
            </a:r>
            <a:r>
              <a:rPr lang="en-US" sz="1500" dirty="0" err="1" smtClean="0"/>
              <a:t>struc</a:t>
            </a:r>
            <a:r>
              <a:rPr lang="en-US" sz="1500" dirty="0" smtClean="0"/>
              <a:t>., &amp;c)</a:t>
            </a:r>
          </a:p>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smtClean="0"/>
              <a:t>ICI Leakage </a:t>
            </a:r>
            <a:r>
              <a:rPr lang="en-US" dirty="0"/>
              <a:t>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(‘16</a:t>
            </a:r>
            <a:r>
              <a:rPr lang="en-US" altLang="ja-JP" sz="1100" dirty="0" smtClean="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advTm="95256"/>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advTm="32621"/>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advTm="2363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ounded Rectangle 36"/>
          <p:cNvSpPr>
            <a:spLocks noChangeArrowheads="1"/>
          </p:cNvSpPr>
          <p:nvPr/>
        </p:nvSpPr>
        <p:spPr bwMode="auto">
          <a:xfrm>
            <a:off x="368300" y="4087813"/>
            <a:ext cx="3567113" cy="2236787"/>
          </a:xfrm>
          <a:prstGeom prst="roundRect">
            <a:avLst>
              <a:gd name="adj" fmla="val 16667"/>
            </a:avLst>
          </a:prstGeom>
          <a:solidFill>
            <a:srgbClr val="941100">
              <a:alpha val="30980"/>
            </a:srgbClr>
          </a:solidFill>
          <a:ln w="28575">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70658" name="Rounded Rectangle 5"/>
          <p:cNvSpPr>
            <a:spLocks noChangeArrowheads="1"/>
          </p:cNvSpPr>
          <p:nvPr/>
        </p:nvSpPr>
        <p:spPr bwMode="auto">
          <a:xfrm>
            <a:off x="3254375" y="2009775"/>
            <a:ext cx="2667000" cy="1673225"/>
          </a:xfrm>
          <a:prstGeom prst="roundRect">
            <a:avLst>
              <a:gd name="adj" fmla="val 16667"/>
            </a:avLst>
          </a:prstGeom>
          <a:solidFill>
            <a:srgbClr val="521B93">
              <a:alpha val="34117"/>
            </a:srgbClr>
          </a:solidFill>
          <a:ln w="28575">
            <a:solidFill>
              <a:schemeClr val="tx1"/>
            </a:solidFill>
            <a:round/>
            <a:headEnd type="none" w="sm" len="sm"/>
            <a:tailEnd type="none" w="sm" len="sm"/>
          </a:ln>
        </p:spPr>
        <p:txBody>
          <a:bodyPr wrap="none" anchor="ct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200" b="1"/>
          </a:p>
        </p:txBody>
      </p:sp>
      <p:sp>
        <p:nvSpPr>
          <p:cNvPr id="70659" name="Title 1"/>
          <p:cNvSpPr>
            <a:spLocks noGrp="1" noChangeArrowheads="1"/>
          </p:cNvSpPr>
          <p:nvPr>
            <p:ph type="title"/>
          </p:nvPr>
        </p:nvSpPr>
        <p:spPr>
          <a:xfrm>
            <a:off x="-609600" y="-63500"/>
            <a:ext cx="4994275" cy="1143000"/>
          </a:xfrm>
        </p:spPr>
        <p:txBody>
          <a:bodyPr/>
          <a:lstStyle/>
          <a:p>
            <a:r>
              <a:rPr lang="en-US" altLang="en-US" sz="3200">
                <a:solidFill>
                  <a:srgbClr val="C00000"/>
                </a:solidFill>
                <a:latin typeface="Helvetica" charset="0"/>
                <a:ea typeface="ＭＳ Ｐゴシック" charset="-128"/>
              </a:rPr>
              <a:t>Data Exhaust</a:t>
            </a:r>
            <a:r>
              <a:rPr lang="en-US" altLang="en-US" sz="1900">
                <a:solidFill>
                  <a:srgbClr val="C00000"/>
                </a:solidFill>
                <a:latin typeface="Helvetica" charset="0"/>
                <a:ea typeface="ＭＳ Ｐゴシック" charset="-128"/>
              </a:rPr>
              <a:t> </a:t>
            </a:r>
          </a:p>
        </p:txBody>
      </p:sp>
      <p:sp>
        <p:nvSpPr>
          <p:cNvPr id="70660" name="Content Placeholder 2"/>
          <p:cNvSpPr>
            <a:spLocks noGrp="1" noChangeArrowheads="1"/>
          </p:cNvSpPr>
          <p:nvPr>
            <p:ph idx="1"/>
          </p:nvPr>
        </p:nvSpPr>
        <p:spPr>
          <a:xfrm>
            <a:off x="366713" y="909638"/>
            <a:ext cx="5132387" cy="1214437"/>
          </a:xfrm>
        </p:spPr>
        <p:txBody>
          <a:bodyPr/>
          <a:lstStyle/>
          <a:p>
            <a:r>
              <a:rPr lang="en-US" altLang="en-US" sz="1800">
                <a:ea typeface="ＭＳ Ｐゴシック" charset="-128"/>
              </a:rPr>
              <a:t>Creative use of data is key to data science!</a:t>
            </a:r>
          </a:p>
          <a:p>
            <a:r>
              <a:rPr lang="en-US" altLang="en-US" sz="1800">
                <a:ea typeface="ＭＳ Ｐゴシック" charset="-128"/>
              </a:rPr>
              <a:t>Data exhaust = exploitable byproducts of big data collection and analysis</a:t>
            </a:r>
          </a:p>
        </p:txBody>
      </p:sp>
      <p:pic>
        <p:nvPicPr>
          <p:cNvPr id="70661" name="Picture 18" descr="https://upload.wikimedia.org/wikipedia/commons/4/47/Contrail.fourengined.a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80988"/>
            <a:ext cx="2633663"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2" name="Picture 22" descr="https://upload.wikimedia.org/wikipedia/commons/thumb/5/58/Document_text.svg/480px-Document_tex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7863">
            <a:off x="2343150" y="4268788"/>
            <a:ext cx="666750"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3" name="Picture 9" descr="https://upload.wikimedia.org/wikipedia/commons/thumb/0/05/Octicons-database.svg/360px-Octicons-database.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49467">
            <a:off x="2335213" y="5049838"/>
            <a:ext cx="450850" cy="60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4" name="Picture 24" descr="https://upload.wikimedia.org/wikipedia/commons/thumb/f/fe/Oxygen480-actions-office-chart-line-stacked.svg/480px-Oxygen480-actions-office-chart-line-stacked.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238" y="4371975"/>
            <a:ext cx="106362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0665" name="Group 29"/>
          <p:cNvGrpSpPr>
            <a:grpSpLocks/>
          </p:cNvGrpSpPr>
          <p:nvPr/>
        </p:nvGrpSpPr>
        <p:grpSpPr bwMode="auto">
          <a:xfrm>
            <a:off x="3409950" y="2743200"/>
            <a:ext cx="2346325" cy="901700"/>
            <a:chOff x="2247028" y="2999609"/>
            <a:chExt cx="3147656" cy="1209481"/>
          </a:xfrm>
        </p:grpSpPr>
        <p:pic>
          <p:nvPicPr>
            <p:cNvPr id="70683"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7028" y="3007623"/>
              <a:ext cx="1051284" cy="1201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84"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80000">
              <a:off x="3295214" y="3001558"/>
              <a:ext cx="1051284" cy="1201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85" name="Picture 20" descr="https://upload.wikimedia.org/wikipedia/commons/thumb/a/a7/Octicons-gear.svg/672px-Octicons-gear.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2999609"/>
              <a:ext cx="1051284" cy="1201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3" name="Rectangle 42">
            <a:extLst/>
          </p:cNvPr>
          <p:cNvSpPr/>
          <p:nvPr/>
        </p:nvSpPr>
        <p:spPr bwMode="auto">
          <a:xfrm>
            <a:off x="3708400" y="2081213"/>
            <a:ext cx="1749425" cy="608012"/>
          </a:xfrm>
          <a:prstGeom prst="rect">
            <a:avLst/>
          </a:prstGeom>
          <a:solidFill>
            <a:schemeClr val="bg1">
              <a:lumMod val="85000"/>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dirty="0">
              <a:latin typeface="Arial" pitchFamily="-65" charset="0"/>
              <a:ea typeface="ＭＳ Ｐゴシック" panose="020B0600070205080204" pitchFamily="34" charset="-128"/>
            </a:endParaRPr>
          </a:p>
        </p:txBody>
      </p:sp>
      <p:sp>
        <p:nvSpPr>
          <p:cNvPr id="69" name="Right Arrow 68">
            <a:extLst/>
          </p:cNvPr>
          <p:cNvSpPr/>
          <p:nvPr/>
        </p:nvSpPr>
        <p:spPr bwMode="auto">
          <a:xfrm rot="3600000">
            <a:off x="5922962" y="3681413"/>
            <a:ext cx="403225" cy="234950"/>
          </a:xfrm>
          <a:prstGeom prs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72" name="Right Arrow 71">
            <a:extLst/>
          </p:cNvPr>
          <p:cNvSpPr/>
          <p:nvPr/>
        </p:nvSpPr>
        <p:spPr bwMode="auto">
          <a:xfrm rot="7200000">
            <a:off x="2847975" y="3724276"/>
            <a:ext cx="403225" cy="234950"/>
          </a:xfrm>
          <a:prstGeom prs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38" name="Rounded Rectangle 37">
            <a:extLst/>
          </p:cNvPr>
          <p:cNvSpPr/>
          <p:nvPr/>
        </p:nvSpPr>
        <p:spPr bwMode="auto">
          <a:xfrm>
            <a:off x="5119688" y="4075113"/>
            <a:ext cx="3567112" cy="2236787"/>
          </a:xfrm>
          <a:prstGeom prst="roundRect">
            <a:avLst/>
          </a:prstGeom>
          <a:solidFill>
            <a:schemeClr val="accent6">
              <a:lumMod val="60000"/>
              <a:lumOff val="40000"/>
              <a:alpha val="34118"/>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sp>
        <p:nvSpPr>
          <p:cNvPr id="11" name="Left-Right Arrow 10">
            <a:extLst/>
          </p:cNvPr>
          <p:cNvSpPr/>
          <p:nvPr/>
        </p:nvSpPr>
        <p:spPr bwMode="auto">
          <a:xfrm>
            <a:off x="4281488" y="5091113"/>
            <a:ext cx="488950" cy="230187"/>
          </a:xfrm>
          <a:prstGeom prst="leftRightArrow">
            <a:avLst/>
          </a:prstGeom>
          <a:solidFill>
            <a:schemeClr val="bg1">
              <a:lumMod val="85000"/>
            </a:schemeClr>
          </a:solidFill>
          <a:ln w="12700"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a:latin typeface="Arial" pitchFamily="-65" charset="0"/>
              <a:ea typeface="ＭＳ Ｐゴシック" panose="020B0600070205080204" pitchFamily="34" charset="-128"/>
            </a:endParaRPr>
          </a:p>
        </p:txBody>
      </p:sp>
      <p:grpSp>
        <p:nvGrpSpPr>
          <p:cNvPr id="70671" name="Group 11"/>
          <p:cNvGrpSpPr>
            <a:grpSpLocks/>
          </p:cNvGrpSpPr>
          <p:nvPr/>
        </p:nvGrpSpPr>
        <p:grpSpPr bwMode="auto">
          <a:xfrm>
            <a:off x="5565775" y="4021138"/>
            <a:ext cx="2773363" cy="2303462"/>
            <a:chOff x="5641043" y="4131752"/>
            <a:chExt cx="2772688" cy="2302802"/>
          </a:xfrm>
        </p:grpSpPr>
        <p:pic>
          <p:nvPicPr>
            <p:cNvPr id="70678" name="Picture 28" descr="https://upload.wikimedia.org/wikipedia/commons/thumb/4/44/Recycle001.svg/509px-Recycle001.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1442" y="4531559"/>
              <a:ext cx="1706365" cy="160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79" name="Rectangle 6"/>
            <p:cNvSpPr>
              <a:spLocks noChangeArrowheads="1"/>
            </p:cNvSpPr>
            <p:nvPr/>
          </p:nvSpPr>
          <p:spPr bwMode="auto">
            <a:xfrm>
              <a:off x="6508856" y="4131752"/>
              <a:ext cx="10855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metadata</a:t>
              </a:r>
              <a:endParaRPr lang="en-US" altLang="en-US" sz="1600"/>
            </a:p>
          </p:txBody>
        </p:sp>
        <p:sp>
          <p:nvSpPr>
            <p:cNvPr id="70680" name="Rectangle 7"/>
            <p:cNvSpPr>
              <a:spLocks noChangeArrowheads="1"/>
            </p:cNvSpPr>
            <p:nvPr/>
          </p:nvSpPr>
          <p:spPr bwMode="auto">
            <a:xfrm rot="-3600000">
              <a:off x="5196691" y="4823046"/>
              <a:ext cx="147348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b="1"/>
                <a:t>data on </a:t>
              </a:r>
            </a:p>
            <a:p>
              <a:pPr algn="ctr"/>
              <a:r>
                <a:rPr lang="en-US" altLang="en-US" sz="1600" b="1"/>
                <a:t>collaboration</a:t>
              </a:r>
            </a:p>
          </p:txBody>
        </p:sp>
        <p:sp>
          <p:nvSpPr>
            <p:cNvPr id="70681" name="Rectangle 8"/>
            <p:cNvSpPr>
              <a:spLocks noChangeArrowheads="1"/>
            </p:cNvSpPr>
            <p:nvPr/>
          </p:nvSpPr>
          <p:spPr bwMode="auto">
            <a:xfrm rot="3600000">
              <a:off x="7481586" y="4835373"/>
              <a:ext cx="12795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600" b="1"/>
                <a:t>data on</a:t>
              </a:r>
            </a:p>
            <a:p>
              <a:pPr algn="ctr"/>
              <a:r>
                <a:rPr lang="en-US" altLang="en-US" sz="1600" b="1"/>
                <a:t>publication</a:t>
              </a:r>
              <a:endParaRPr lang="en-US" altLang="en-US" sz="1600"/>
            </a:p>
          </p:txBody>
        </p:sp>
        <p:sp>
          <p:nvSpPr>
            <p:cNvPr id="70682" name="Rectangle 9"/>
            <p:cNvSpPr>
              <a:spLocks noChangeArrowheads="1"/>
            </p:cNvSpPr>
            <p:nvPr/>
          </p:nvSpPr>
          <p:spPr bwMode="auto">
            <a:xfrm>
              <a:off x="6291649" y="6096000"/>
              <a:ext cx="15199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600" b="1"/>
                <a:t>infrastructure</a:t>
              </a:r>
              <a:endParaRPr lang="en-US" altLang="en-US" sz="1600"/>
            </a:p>
          </p:txBody>
        </p:sp>
      </p:grpSp>
      <p:sp>
        <p:nvSpPr>
          <p:cNvPr id="5" name="Rectangle 4">
            <a:extLst/>
          </p:cNvPr>
          <p:cNvSpPr/>
          <p:nvPr/>
        </p:nvSpPr>
        <p:spPr>
          <a:xfrm>
            <a:off x="6180138" y="5222875"/>
            <a:ext cx="1600200" cy="363538"/>
          </a:xfrm>
          <a:prstGeom prst="rect">
            <a:avLst/>
          </a:prstGeom>
          <a:solidFill>
            <a:schemeClr val="bg1">
              <a:lumMod val="85000"/>
            </a:schemeClr>
          </a:solidFill>
          <a:ln w="28575">
            <a:solidFill>
              <a:schemeClr val="tx1"/>
            </a:solidFill>
          </a:ln>
        </p:spPr>
        <p:txBody>
          <a:bodyPr wrap="none">
            <a:spAutoFit/>
          </a:bodyPr>
          <a:lstStyle/>
          <a:p>
            <a:pPr algn="ctr" eaLnBrk="1" hangingPunct="1">
              <a:defRPr/>
            </a:pPr>
            <a:r>
              <a:rPr lang="en-US" sz="1800" b="1" dirty="0">
                <a:latin typeface="Arial" panose="020B0604020202020204" pitchFamily="34" charset="0"/>
                <a:ea typeface="ＭＳ Ｐゴシック" panose="020B0600070205080204" pitchFamily="34" charset="-128"/>
              </a:rPr>
              <a:t>Data exhaust</a:t>
            </a:r>
          </a:p>
        </p:txBody>
      </p:sp>
      <p:sp>
        <p:nvSpPr>
          <p:cNvPr id="70673" name="Rectangle 22"/>
          <p:cNvSpPr>
            <a:spLocks noChangeArrowheads="1"/>
          </p:cNvSpPr>
          <p:nvPr/>
        </p:nvSpPr>
        <p:spPr bwMode="auto">
          <a:xfrm>
            <a:off x="3665538" y="2066925"/>
            <a:ext cx="183515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a:t>Data collection and analysis</a:t>
            </a:r>
          </a:p>
        </p:txBody>
      </p:sp>
      <p:grpSp>
        <p:nvGrpSpPr>
          <p:cNvPr id="70674" name="Group 14"/>
          <p:cNvGrpSpPr>
            <a:grpSpLocks/>
          </p:cNvGrpSpPr>
          <p:nvPr/>
        </p:nvGrpSpPr>
        <p:grpSpPr bwMode="auto">
          <a:xfrm>
            <a:off x="628650" y="5757863"/>
            <a:ext cx="3028950" cy="371475"/>
            <a:chOff x="609600" y="5757815"/>
            <a:chExt cx="3028591" cy="372208"/>
          </a:xfrm>
        </p:grpSpPr>
        <p:sp>
          <p:nvSpPr>
            <p:cNvPr id="45" name="Rectangle 44">
              <a:extLst/>
            </p:cNvPr>
            <p:cNvSpPr/>
            <p:nvPr/>
          </p:nvSpPr>
          <p:spPr bwMode="auto">
            <a:xfrm>
              <a:off x="700077" y="5791218"/>
              <a:ext cx="2847637" cy="338805"/>
            </a:xfrm>
            <a:prstGeom prst="rect">
              <a:avLst/>
            </a:prstGeom>
            <a:solidFill>
              <a:schemeClr val="bg1">
                <a:lumMod val="85000"/>
              </a:schemeClr>
            </a:solidFill>
            <a:ln w="28575" cap="flat" cmpd="sng" algn="ctr">
              <a:solidFill>
                <a:schemeClr val="tx1"/>
              </a:solidFill>
              <a:prstDash val="solid"/>
              <a:round/>
              <a:headEnd type="none" w="sm" len="sm"/>
              <a:tailEnd type="none" w="sm" len="sm"/>
            </a:ln>
            <a:effectLst/>
          </p:spPr>
          <p:txBody>
            <a:bodyPr wrap="none" anchor="ctr"/>
            <a:lstStyle/>
            <a:p>
              <a:pPr algn="ctr" defTabSz="912813" eaLnBrk="1" hangingPunct="1">
                <a:defRPr/>
              </a:pPr>
              <a:endParaRPr lang="en-US" sz="1200" b="1" dirty="0">
                <a:latin typeface="Arial" pitchFamily="-65" charset="0"/>
                <a:ea typeface="ＭＳ Ｐゴシック" panose="020B0600070205080204" pitchFamily="34" charset="-128"/>
              </a:endParaRPr>
            </a:p>
          </p:txBody>
        </p:sp>
        <p:sp>
          <p:nvSpPr>
            <p:cNvPr id="70677" name="Rectangle 3"/>
            <p:cNvSpPr>
              <a:spLocks noChangeArrowheads="1"/>
            </p:cNvSpPr>
            <p:nvPr/>
          </p:nvSpPr>
          <p:spPr bwMode="auto">
            <a:xfrm>
              <a:off x="609600" y="5757815"/>
              <a:ext cx="302859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b="1"/>
                <a:t>Core scientific purposes</a:t>
              </a:r>
            </a:p>
          </p:txBody>
        </p:sp>
      </p:grpSp>
      <p:sp>
        <p:nvSpPr>
          <p:cNvPr id="16" name="Rectangle 15">
            <a:extLst/>
          </p:cNvPr>
          <p:cNvSpPr/>
          <p:nvPr/>
        </p:nvSpPr>
        <p:spPr>
          <a:xfrm>
            <a:off x="-769938" y="6473825"/>
            <a:ext cx="4572001" cy="277813"/>
          </a:xfrm>
          <a:prstGeom prst="rect">
            <a:avLst/>
          </a:prstGeom>
        </p:spPr>
        <p:txBody>
          <a:bodyPr>
            <a:spAutoFit/>
          </a:bodyPr>
          <a:lstStyle/>
          <a:p>
            <a:pPr algn="ctr">
              <a:defRPr/>
            </a:pPr>
            <a:r>
              <a:rPr lang="en-US" altLang="en-US" sz="1200" dirty="0">
                <a:solidFill>
                  <a:schemeClr val="bg1">
                    <a:lumMod val="50000"/>
                  </a:schemeClr>
                </a:solidFill>
                <a:latin typeface="Arial" panose="020B0604020202020204" pitchFamily="34" charset="0"/>
                <a:ea typeface="ＭＳ Ｐゴシック" panose="020B0600070205080204" pitchFamily="34" charset="-128"/>
              </a:rPr>
              <a:t>[photos: </a:t>
            </a:r>
            <a:r>
              <a:rPr lang="en-US" altLang="en-US" sz="1200" dirty="0" err="1">
                <a:solidFill>
                  <a:schemeClr val="bg1">
                    <a:lumMod val="50000"/>
                  </a:schemeClr>
                </a:solidFill>
                <a:latin typeface="Arial" panose="020B0604020202020204" pitchFamily="34" charset="0"/>
                <a:ea typeface="ＭＳ Ｐゴシック" panose="020B0600070205080204" pitchFamily="34" charset="-128"/>
              </a:rPr>
              <a:t>wikipedia</a:t>
            </a:r>
            <a:r>
              <a:rPr lang="en-US" altLang="en-US" sz="1200" dirty="0">
                <a:solidFill>
                  <a:schemeClr val="bg1">
                    <a:lumMod val="50000"/>
                  </a:schemeClr>
                </a:solidFill>
                <a:latin typeface="Arial" panose="020B0604020202020204" pitchFamily="34" charset="0"/>
                <a:ea typeface="ＭＳ Ｐゴシック" panose="020B0600070205080204" pitchFamily="34" charset="-128"/>
              </a:rPr>
              <a:t>/</a:t>
            </a:r>
            <a:r>
              <a:rPr lang="en-US" altLang="en-US" sz="1200" dirty="0" err="1">
                <a:solidFill>
                  <a:schemeClr val="bg1">
                    <a:lumMod val="50000"/>
                  </a:schemeClr>
                </a:solidFill>
                <a:latin typeface="Arial" panose="020B0604020202020204" pitchFamily="34" charset="0"/>
                <a:ea typeface="ＭＳ Ｐゴシック" panose="020B0600070205080204" pitchFamily="34" charset="-128"/>
              </a:rPr>
              <a:t>wikimedia</a:t>
            </a:r>
            <a:r>
              <a:rPr lang="en-US" altLang="en-US" sz="1200" dirty="0">
                <a:solidFill>
                  <a:schemeClr val="bg1">
                    <a:lumMod val="50000"/>
                  </a:schemeClr>
                </a:solidFill>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1742982952"/>
      </p:ext>
    </p:extLst>
  </p:cSld>
  <p:clrMapOvr>
    <a:masterClrMapping/>
  </p:clrMapOvr>
  <p:transition spd="slow" advTm="54139"/>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noChangeArrowheads="1"/>
          </p:cNvSpPr>
          <p:nvPr>
            <p:ph type="title"/>
          </p:nvPr>
        </p:nvSpPr>
        <p:spPr>
          <a:xfrm>
            <a:off x="628650" y="-520700"/>
            <a:ext cx="7948613" cy="1489075"/>
          </a:xfrm>
        </p:spPr>
        <p:txBody>
          <a:bodyPr/>
          <a:lstStyle/>
          <a:p>
            <a:r>
              <a:rPr lang="en-US" altLang="en-US" sz="3600">
                <a:ea typeface="ＭＳ Ｐゴシック" charset="-128"/>
              </a:rPr>
              <a:t>Linking Attack Scenario</a:t>
            </a:r>
          </a:p>
        </p:txBody>
      </p:sp>
      <p:pic>
        <p:nvPicPr>
          <p:cNvPr id="77826"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t="6339" b="-2"/>
          <a:stretch>
            <a:fillRect/>
          </a:stretch>
        </p:blipFill>
        <p:spPr bwMode="auto">
          <a:xfrm>
            <a:off x="-677863" y="1473200"/>
            <a:ext cx="9483726" cy="499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ctangle 3"/>
          <p:cNvSpPr>
            <a:spLocks noChangeArrowheads="1"/>
          </p:cNvSpPr>
          <p:nvPr/>
        </p:nvSpPr>
        <p:spPr bwMode="auto">
          <a:xfrm>
            <a:off x="0" y="6581775"/>
            <a:ext cx="2795588"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a:defRPr sz="2400">
                <a:solidFill>
                  <a:schemeClr val="tx1"/>
                </a:solidFill>
                <a:latin typeface="Arial" charset="0"/>
                <a:ea typeface="ＭＳ Ｐゴシック" charset="-128"/>
              </a:defRPr>
            </a:lvl1pPr>
            <a:lvl2pPr marL="742950" indent="-285750" defTabSz="912813">
              <a:defRPr sz="2400">
                <a:solidFill>
                  <a:schemeClr val="tx1"/>
                </a:solidFill>
                <a:latin typeface="Arial" charset="0"/>
                <a:ea typeface="ＭＳ Ｐゴシック" charset="-128"/>
              </a:defRPr>
            </a:lvl2pPr>
            <a:lvl3pPr marL="1143000" indent="-228600" defTabSz="912813">
              <a:defRPr sz="2400">
                <a:solidFill>
                  <a:schemeClr val="tx1"/>
                </a:solidFill>
                <a:latin typeface="Arial" charset="0"/>
                <a:ea typeface="ＭＳ Ｐゴシック" charset="-128"/>
              </a:defRPr>
            </a:lvl3pPr>
            <a:lvl4pPr marL="1600200" indent="-228600" defTabSz="912813">
              <a:defRPr sz="2400">
                <a:solidFill>
                  <a:schemeClr val="tx1"/>
                </a:solidFill>
                <a:latin typeface="Arial" charset="0"/>
                <a:ea typeface="ＭＳ Ｐゴシック" charset="-128"/>
              </a:defRPr>
            </a:lvl4pPr>
            <a:lvl5pPr marL="2057400" indent="-228600" defTabSz="912813">
              <a:defRPr sz="2400">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00">
                <a:solidFill>
                  <a:srgbClr val="A6A6A6"/>
                </a:solidFill>
              </a:rPr>
              <a:t>[Harmanciet al. Nat. Meth. (in revision)</a:t>
            </a:r>
            <a:r>
              <a:rPr lang="en-US" altLang="ja-JP" sz="1100">
                <a:solidFill>
                  <a:srgbClr val="A6A6A6"/>
                </a:solidFill>
              </a:rPr>
              <a:t>]</a:t>
            </a:r>
            <a:endParaRPr lang="en-US" altLang="en-US" sz="1100">
              <a:solidFill>
                <a:srgbClr val="A6A6A6"/>
              </a:solidFill>
            </a:endParaRPr>
          </a:p>
        </p:txBody>
      </p:sp>
      <p:pic>
        <p:nvPicPr>
          <p:cNvPr id="77828"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71426" t="60150" r="13309" b="-2"/>
          <a:stretch>
            <a:fillRect/>
          </a:stretch>
        </p:blipFill>
        <p:spPr bwMode="auto">
          <a:xfrm>
            <a:off x="6096000" y="4343400"/>
            <a:ext cx="1447800" cy="212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64195" t="14435" r="30180" b="56993"/>
          <a:stretch>
            <a:fillRect/>
          </a:stretch>
        </p:blipFill>
        <p:spPr bwMode="auto">
          <a:xfrm>
            <a:off x="5410200" y="1905000"/>
            <a:ext cx="533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1" descr="MG_GI_slides_Nov.2015_Large-AH_Page_02.jpg"/>
          <p:cNvPicPr>
            <a:picLocks noChangeAspect="1"/>
          </p:cNvPicPr>
          <p:nvPr/>
        </p:nvPicPr>
        <p:blipFill>
          <a:blip r:embed="rId2">
            <a:extLst>
              <a:ext uri="{28A0092B-C50C-407E-A947-70E740481C1C}">
                <a14:useLocalDpi xmlns:a14="http://schemas.microsoft.com/office/drawing/2010/main" val="0"/>
              </a:ext>
            </a:extLst>
          </a:blip>
          <a:srcRect l="16789" t="14435" r="73569" b="56993"/>
          <a:stretch>
            <a:fillRect/>
          </a:stretch>
        </p:blipFill>
        <p:spPr bwMode="auto">
          <a:xfrm>
            <a:off x="914400" y="1905000"/>
            <a:ext cx="914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Freeform 2"/>
          <p:cNvSpPr>
            <a:spLocks/>
          </p:cNvSpPr>
          <p:nvPr/>
        </p:nvSpPr>
        <p:spPr bwMode="auto">
          <a:xfrm>
            <a:off x="946150" y="1924050"/>
            <a:ext cx="862013" cy="1460500"/>
          </a:xfrm>
          <a:custGeom>
            <a:avLst/>
            <a:gdLst>
              <a:gd name="T0" fmla="*/ 0 w 861848"/>
              <a:gd name="T1" fmla="*/ 0 h 1460938"/>
              <a:gd name="T2" fmla="*/ 0 w 861848"/>
              <a:gd name="T3" fmla="*/ 1459624 h 1460938"/>
              <a:gd name="T4" fmla="*/ 862343 w 861848"/>
              <a:gd name="T5" fmla="*/ 1459624 h 1460938"/>
              <a:gd name="T6" fmla="*/ 862343 w 861848"/>
              <a:gd name="T7" fmla="*/ 0 h 1460938"/>
              <a:gd name="T8" fmla="*/ 0 w 861848"/>
              <a:gd name="T9" fmla="*/ 0 h 14609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1848" h="1460938">
                <a:moveTo>
                  <a:pt x="0" y="0"/>
                </a:moveTo>
                <a:lnTo>
                  <a:pt x="0" y="1460938"/>
                </a:lnTo>
                <a:lnTo>
                  <a:pt x="861848" y="1460938"/>
                </a:lnTo>
                <a:lnTo>
                  <a:pt x="861848" y="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832" name="Freeform 3"/>
          <p:cNvSpPr>
            <a:spLocks/>
          </p:cNvSpPr>
          <p:nvPr/>
        </p:nvSpPr>
        <p:spPr bwMode="auto">
          <a:xfrm>
            <a:off x="5434013" y="1954213"/>
            <a:ext cx="536575" cy="1419225"/>
          </a:xfrm>
          <a:custGeom>
            <a:avLst/>
            <a:gdLst>
              <a:gd name="T0" fmla="*/ 0 w 536028"/>
              <a:gd name="T1" fmla="*/ 0 h 1418897"/>
              <a:gd name="T2" fmla="*/ 0 w 536028"/>
              <a:gd name="T3" fmla="*/ 1419881 h 1418897"/>
              <a:gd name="T4" fmla="*/ 537671 w 536028"/>
              <a:gd name="T5" fmla="*/ 1419881 h 1418897"/>
              <a:gd name="T6" fmla="*/ 537671 w 536028"/>
              <a:gd name="T7" fmla="*/ 0 h 1418897"/>
              <a:gd name="T8" fmla="*/ 0 w 536028"/>
              <a:gd name="T9" fmla="*/ 0 h 14188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6028" h="1418897">
                <a:moveTo>
                  <a:pt x="0" y="0"/>
                </a:moveTo>
                <a:lnTo>
                  <a:pt x="0" y="1418897"/>
                </a:lnTo>
                <a:lnTo>
                  <a:pt x="536028" y="1418897"/>
                </a:lnTo>
                <a:lnTo>
                  <a:pt x="536028" y="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7833" name="Freeform 4"/>
          <p:cNvSpPr>
            <a:spLocks/>
          </p:cNvSpPr>
          <p:nvPr/>
        </p:nvSpPr>
        <p:spPr bwMode="auto">
          <a:xfrm>
            <a:off x="6084888" y="4362450"/>
            <a:ext cx="1482725" cy="2070100"/>
          </a:xfrm>
          <a:custGeom>
            <a:avLst/>
            <a:gdLst>
              <a:gd name="T0" fmla="*/ 0 w 1481958"/>
              <a:gd name="T1" fmla="*/ 0 h 2070538"/>
              <a:gd name="T2" fmla="*/ 0 w 1481958"/>
              <a:gd name="T3" fmla="*/ 2069224 h 2070538"/>
              <a:gd name="T4" fmla="*/ 1484260 w 1481958"/>
              <a:gd name="T5" fmla="*/ 2069224 h 2070538"/>
              <a:gd name="T6" fmla="*/ 1484260 w 1481958"/>
              <a:gd name="T7" fmla="*/ 10504 h 2070538"/>
              <a:gd name="T8" fmla="*/ 0 w 1481958"/>
              <a:gd name="T9" fmla="*/ 0 h 20705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81958" h="2070538">
                <a:moveTo>
                  <a:pt x="0" y="0"/>
                </a:moveTo>
                <a:lnTo>
                  <a:pt x="0" y="2070538"/>
                </a:lnTo>
                <a:lnTo>
                  <a:pt x="1481958" y="2070538"/>
                </a:lnTo>
                <a:lnTo>
                  <a:pt x="1481958" y="10510"/>
                </a:lnTo>
                <a:lnTo>
                  <a:pt x="0" y="0"/>
                </a:lnTo>
                <a:close/>
              </a:path>
            </a:pathLst>
          </a:custGeom>
          <a:noFill/>
          <a:ln w="57150" cap="flat" cmpd="sng">
            <a:solidFill>
              <a:srgbClr val="C00000"/>
            </a:solidFill>
            <a:prstDash val="solid"/>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cxnSp>
        <p:nvCxnSpPr>
          <p:cNvPr id="11" name="Elbow Connector 10">
            <a:extLst/>
          </p:cNvPr>
          <p:cNvCxnSpPr>
            <a:cxnSpLocks/>
          </p:cNvCxnSpPr>
          <p:nvPr/>
        </p:nvCxnSpPr>
        <p:spPr bwMode="auto">
          <a:xfrm>
            <a:off x="1828800" y="2743200"/>
            <a:ext cx="4256088" cy="2743200"/>
          </a:xfrm>
          <a:prstGeom prst="bentConnector3">
            <a:avLst/>
          </a:prstGeom>
          <a:noFill/>
          <a:ln w="127000" cap="flat" cmpd="sng" algn="ctr">
            <a:solidFill>
              <a:schemeClr val="accent6"/>
            </a:solidFill>
            <a:prstDash val="sysDot"/>
            <a:round/>
            <a:headEnd type="triangle"/>
            <a:tailEnd type="triangle"/>
          </a:ln>
          <a:effectLst/>
        </p:spPr>
      </p:cxnSp>
      <p:cxnSp>
        <p:nvCxnSpPr>
          <p:cNvPr id="13" name="Straight Arrow Connector 12">
            <a:extLst/>
          </p:cNvPr>
          <p:cNvCxnSpPr>
            <a:cxnSpLocks/>
          </p:cNvCxnSpPr>
          <p:nvPr/>
        </p:nvCxnSpPr>
        <p:spPr bwMode="auto">
          <a:xfrm>
            <a:off x="3962400" y="2743200"/>
            <a:ext cx="1447800" cy="0"/>
          </a:xfrm>
          <a:prstGeom prst="straightConnector1">
            <a:avLst/>
          </a:prstGeom>
          <a:noFill/>
          <a:ln w="127000" cap="flat" cmpd="sng" algn="ctr">
            <a:solidFill>
              <a:schemeClr val="accent6"/>
            </a:solidFill>
            <a:prstDash val="sysDot"/>
            <a:round/>
            <a:headEnd type="none" w="sm" len="sm"/>
            <a:tailEnd type="triangle"/>
          </a:ln>
          <a:effectLst/>
        </p:spPr>
      </p:cxnSp>
    </p:spTree>
    <p:extLst>
      <p:ext uri="{BB962C8B-B14F-4D97-AF65-F5344CB8AC3E}">
        <p14:creationId xmlns:p14="http://schemas.microsoft.com/office/powerpoint/2010/main" val="402750500"/>
      </p:ext>
    </p:extLst>
  </p:cSld>
  <p:clrMapOvr>
    <a:masterClrMapping/>
  </p:clrMapOvr>
  <p:transition spd="slow" advTm="90838"/>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846226146"/>
      </p:ext>
    </p:extLst>
  </p:cSld>
  <p:clrMapOvr>
    <a:masterClrMapping/>
  </p:clrMapOvr>
  <p:transition advTm="238108"/>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32598157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90848002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00796135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36612186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5453221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007760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a:t>
            </a:r>
            <a:r>
              <a:rPr lang="en-US" sz="1400" dirty="0" smtClean="0">
                <a:solidFill>
                  <a:schemeClr val="bg1">
                    <a:lumMod val="50000"/>
                  </a:schemeClr>
                </a:solidFill>
                <a:ea typeface="ＭＳ Ｐゴシック" charset="0"/>
                <a:cs typeface="ＭＳ Ｐゴシック" charset="0"/>
              </a:rPr>
              <a:t>functional </a:t>
            </a:r>
            <a:r>
              <a:rPr lang="en-US" sz="1400" dirty="0">
                <a:solidFill>
                  <a:schemeClr val="bg1">
                    <a:lumMod val="50000"/>
                  </a:schemeClr>
                </a:solidFill>
                <a:ea typeface="ＭＳ Ｐゴシック" charset="0"/>
                <a:cs typeface="ＭＳ Ｐゴシック" charset="0"/>
              </a:rPr>
              <a:t>genomics </a:t>
            </a:r>
            <a:r>
              <a:rPr lang="en-US" sz="1400" dirty="0" smtClean="0">
                <a:solidFill>
                  <a:schemeClr val="bg1">
                    <a:lumMod val="50000"/>
                  </a:schemeClr>
                </a:solidFill>
                <a:ea typeface="ＭＳ Ｐゴシック" charset="0"/>
                <a:cs typeface="ＭＳ Ｐゴシック" charset="0"/>
              </a:rPr>
              <a:t>to </a:t>
            </a:r>
            <a:r>
              <a:rPr lang="en-US" sz="1400" dirty="0">
                <a:solidFill>
                  <a:schemeClr val="bg1">
                    <a:lumMod val="50000"/>
                  </a:schemeClr>
                </a:solidFill>
                <a:ea typeface="ＭＳ Ｐゴシック" charset="0"/>
                <a:cs typeface="ＭＳ Ｐゴシック" charset="0"/>
              </a:rPr>
              <a:t>understand </a:t>
            </a:r>
            <a:r>
              <a:rPr lang="en-US" sz="1400" dirty="0" smtClean="0">
                <a:solidFill>
                  <a:schemeClr val="bg1">
                    <a:lumMod val="50000"/>
                  </a:schemeClr>
                </a:solidFill>
                <a:ea typeface="ＭＳ Ｐゴシック" charset="0"/>
                <a:cs typeface="ＭＳ Ｐゴシック" charset="0"/>
              </a:rPr>
              <a:t>neuropsychiatric </a:t>
            </a:r>
            <a:r>
              <a:rPr lang="en-US" sz="1400" dirty="0">
                <a:solidFill>
                  <a:schemeClr val="bg1">
                    <a:lumMod val="50000"/>
                  </a:schemeClr>
                </a:solidFill>
                <a:ea typeface="ＭＳ Ｐゴシック" charset="0"/>
                <a:cs typeface="ＭＳ Ｐゴシック" charset="0"/>
              </a:rPr>
              <a:t>disease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interpreting </a:t>
            </a:r>
            <a:r>
              <a:rPr lang="en-US" sz="1400" dirty="0" smtClean="0">
                <a:solidFill>
                  <a:schemeClr val="bg1">
                    <a:lumMod val="50000"/>
                  </a:schemeClr>
                </a:solidFill>
                <a:ea typeface="ＭＳ Ｐゴシック" charset="0"/>
                <a:cs typeface="ＭＳ Ｐゴシック" charset="0"/>
              </a:rPr>
              <a:t>the data </a:t>
            </a:r>
            <a:r>
              <a:rPr lang="en-US" sz="1400" dirty="0">
                <a:solidFill>
                  <a:schemeClr val="bg1">
                    <a:lumMod val="50000"/>
                  </a:schemeClr>
                </a:solidFill>
                <a:ea typeface="ＭＳ Ｐゴシック" charset="0"/>
                <a:cs typeface="ＭＳ Ｐゴシック" charset="0"/>
              </a:rPr>
              <a:t>exhaust </a:t>
            </a:r>
            <a:r>
              <a:rPr lang="en-US" sz="1400" dirty="0" smtClean="0">
                <a:solidFill>
                  <a:schemeClr val="bg1">
                    <a:lumMod val="50000"/>
                  </a:schemeClr>
                </a:solidFill>
                <a:ea typeface="ＭＳ Ｐゴシック" charset="0"/>
                <a:cs typeface="ＭＳ Ｐゴシック" charset="0"/>
              </a:rPr>
              <a:t>from </a:t>
            </a:r>
            <a:r>
              <a:rPr lang="en-US" sz="1400" dirty="0">
                <a:solidFill>
                  <a:schemeClr val="bg1">
                    <a:lumMod val="50000"/>
                  </a:schemeClr>
                </a:solidFill>
                <a:ea typeface="ＭＳ Ｐゴシック" charset="0"/>
                <a:cs typeface="ＭＳ Ｐゴシック" charset="0"/>
              </a:rPr>
              <a:t>this activity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ea typeface="ＭＳ Ｐゴシック" charset="-128"/>
                <a:cs typeface="ＭＳ Ｐゴシック" charset="-128"/>
              </a:rPr>
              <a:t>[Core] </a:t>
            </a:r>
            <a:r>
              <a:rPr lang="en-US" altLang="en-US" sz="1800" b="1" u="sng" dirty="0" err="1" smtClean="0">
                <a:ea typeface="ＭＳ Ｐゴシック" charset="-128"/>
                <a:cs typeface="ＭＳ Ｐゴシック" charset="-128"/>
              </a:rPr>
              <a:t>PsychENCODE</a:t>
            </a:r>
            <a:r>
              <a:rPr lang="en-US" altLang="en-US" sz="1800" b="1" dirty="0">
                <a:ea typeface="ＭＳ Ｐゴシック" charset="-128"/>
                <a:cs typeface="ＭＳ Ｐゴシック" charset="-128"/>
              </a:rPr>
              <a:t>: </a:t>
            </a:r>
            <a:r>
              <a:rPr lang="en-US" altLang="en-US" sz="1800" dirty="0">
                <a:ea typeface="ＭＳ Ｐゴシック" charset="-128"/>
                <a:cs typeface="ＭＳ Ｐゴシック" charset="-128"/>
              </a:rPr>
              <a:t>Population-level analysis of </a:t>
            </a:r>
            <a:r>
              <a:rPr lang="en-US" altLang="en-US" sz="1800" dirty="0" smtClean="0">
                <a:ea typeface="ＭＳ Ｐゴシック" charset="-128"/>
                <a:cs typeface="ＭＳ Ｐゴシック" charset="-128"/>
              </a:rPr>
              <a:t>functional </a:t>
            </a:r>
            <a:r>
              <a:rPr lang="en-US" altLang="en-US" sz="1800" dirty="0">
                <a:ea typeface="ＭＳ Ｐゴシック" charset="-128"/>
                <a:cs typeface="ＭＳ Ｐゴシック" charset="-128"/>
              </a:rPr>
              <a:t>genomics data related to </a:t>
            </a:r>
            <a:r>
              <a:rPr lang="en-US" altLang="en-US" sz="1800" dirty="0" smtClean="0">
                <a:ea typeface="ＭＳ Ｐゴシック" charset="-128"/>
                <a:cs typeface="ＭＳ Ｐゴシック" charset="-128"/>
              </a:rPr>
              <a:t>neuropsychiatric </a:t>
            </a:r>
            <a:r>
              <a:rPr lang="en-US" altLang="en-US" sz="1800" dirty="0">
                <a:ea typeface="ＭＳ Ｐゴシック" charset="-128"/>
                <a:cs typeface="ＭＳ Ｐゴシック" charset="-128"/>
              </a:rPr>
              <a:t>disease</a:t>
            </a:r>
          </a:p>
          <a:p>
            <a:pPr lvl="1"/>
            <a:r>
              <a:rPr lang="en-US" altLang="en-US" sz="1600" dirty="0" smtClean="0">
                <a:ea typeface="ＭＳ Ｐゴシック" charset="-128"/>
              </a:rPr>
              <a:t>Construction of an adult brain resource with 1866 individuals + dev. time-course</a:t>
            </a:r>
          </a:p>
          <a:p>
            <a:pPr lvl="1"/>
            <a:r>
              <a:rPr lang="en-US" altLang="en-US" sz="1600" dirty="0" smtClean="0">
                <a:ea typeface="ＭＳ Ｐゴシック" charset="-128"/>
              </a:rPr>
              <a:t>Using the changing proportions of cell types (via </a:t>
            </a:r>
            <a:r>
              <a:rPr lang="en-US" altLang="en-US" sz="1600" b="1" u="sng" dirty="0" smtClean="0">
                <a:ea typeface="ＭＳ Ｐゴシック" charset="-128"/>
              </a:rPr>
              <a:t>single-cell deconvolution</a:t>
            </a:r>
            <a:r>
              <a:rPr lang="en-US" altLang="en-US" sz="1600" dirty="0" smtClean="0">
                <a:ea typeface="ＭＳ Ｐゴシック" charset="-128"/>
              </a:rPr>
              <a:t>) to account for expression variation across a population, </a:t>
            </a:r>
            <a:br>
              <a:rPr lang="en-US" altLang="en-US" sz="1600" dirty="0" smtClean="0">
                <a:ea typeface="ＭＳ Ｐゴシック" charset="-128"/>
              </a:rPr>
            </a:br>
            <a:r>
              <a:rPr lang="en-US" altLang="en-US" sz="1600" dirty="0" smtClean="0">
                <a:ea typeface="ＭＳ Ｐゴシック" charset="-128"/>
              </a:rPr>
              <a:t>disorders &amp; development</a:t>
            </a:r>
          </a:p>
          <a:p>
            <a:pPr lvl="1"/>
            <a:r>
              <a:rPr lang="en-US" altLang="en-US" sz="1600" dirty="0" smtClean="0">
                <a:ea typeface="ＭＳ Ｐゴシック" charset="-128"/>
              </a:rPr>
              <a:t>Large-scale processing defines ~79K PFC </a:t>
            </a:r>
            <a:br>
              <a:rPr lang="en-US" altLang="en-US" sz="1600" dirty="0" smtClean="0">
                <a:ea typeface="ＭＳ Ｐゴシック" charset="-128"/>
              </a:rPr>
            </a:br>
            <a:r>
              <a:rPr lang="en-US" altLang="en-US" sz="1600" b="1" u="sng" dirty="0" smtClean="0">
                <a:ea typeface="ＭＳ Ｐゴシック" charset="-128"/>
              </a:rPr>
              <a:t>enhancers &amp; creates a comprehensive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 + </a:t>
            </a:r>
            <a:r>
              <a:rPr lang="en-US" altLang="en-US" sz="1600" dirty="0" err="1" smtClean="0">
                <a:ea typeface="ＭＳ Ｐゴシック" charset="-128"/>
              </a:rPr>
              <a:t>cQTLs</a:t>
            </a:r>
            <a:r>
              <a:rPr lang="en-US" altLang="en-US" sz="1600" dirty="0" smtClean="0">
                <a:ea typeface="ＭＳ Ｐゴシック" charset="-128"/>
              </a:rPr>
              <a:t> &amp; </a:t>
            </a:r>
            <a:r>
              <a:rPr lang="en-US" altLang="en-US" sz="1600" dirty="0" err="1" smtClean="0">
                <a:ea typeface="ＭＳ Ｐゴシック" charset="-128"/>
              </a:rPr>
              <a:t>fQTLs</a:t>
            </a:r>
            <a:r>
              <a:rPr lang="en-US" altLang="en-US" sz="1600" dirty="0" smtClean="0">
                <a:ea typeface="ＭＳ Ｐゴシック" charset="-128"/>
              </a:rPr>
              <a:t>)</a:t>
            </a:r>
          </a:p>
          <a:p>
            <a:pPr lvl="1"/>
            <a:r>
              <a:rPr lang="en-US" altLang="en-US" sz="1600" dirty="0" smtClean="0">
                <a:ea typeface="ＭＳ Ｐゴシック" charset="-128"/>
              </a:rPr>
              <a:t>Connecting QTLs, enhancer activity relationships &amp; Hi-C into a</a:t>
            </a:r>
            <a:r>
              <a:rPr lang="en-US" altLang="en-US" sz="1600" b="1" dirty="0" smtClean="0">
                <a:ea typeface="ＭＳ Ｐゴシック" charset="-128"/>
              </a:rPr>
              <a:t> </a:t>
            </a:r>
            <a:br>
              <a:rPr lang="en-US" altLang="en-US" sz="1600" b="1" dirty="0" smtClean="0">
                <a:ea typeface="ＭＳ Ｐゴシック" charset="-128"/>
              </a:rPr>
            </a:br>
            <a:r>
              <a:rPr lang="en-US" altLang="en-US" sz="1600" b="1" u="sng" dirty="0" smtClean="0">
                <a:ea typeface="ＭＳ Ｐゴシック" charset="-128"/>
              </a:rPr>
              <a:t>brain regulatory network</a:t>
            </a:r>
            <a:r>
              <a:rPr lang="en-US" altLang="en-US" sz="1600" b="1" dirty="0" smtClean="0">
                <a:ea typeface="ＭＳ Ｐゴシック" charset="-128"/>
              </a:rPr>
              <a:t> </a:t>
            </a:r>
            <a:r>
              <a:rPr lang="en-US" altLang="en-US" sz="1600" dirty="0" smtClean="0">
                <a:ea typeface="ＭＳ Ｐゴシック" charset="-128"/>
              </a:rPr>
              <a:t>&amp; using this to link SCZ GWAS SNPs to genes</a:t>
            </a:r>
          </a:p>
          <a:p>
            <a:pPr lvl="1"/>
            <a:r>
              <a:rPr lang="en-US" altLang="en-US" sz="1600" dirty="0" smtClean="0">
                <a:ea typeface="ＭＳ Ｐゴシック" charset="-128"/>
              </a:rPr>
              <a:t>Embedding the reg. network in a </a:t>
            </a:r>
            <a:br>
              <a:rPr lang="en-US" altLang="en-US" sz="1600" dirty="0" smtClean="0">
                <a:ea typeface="ＭＳ Ｐゴシック" charset="-128"/>
              </a:rPr>
            </a:br>
            <a:r>
              <a:rPr lang="en-US" altLang="en-US" sz="1600" b="1" u="sng" dirty="0" smtClean="0">
                <a:ea typeface="ＭＳ Ｐゴシック" charset="-128"/>
              </a:rPr>
              <a:t>deep-learning model</a:t>
            </a:r>
            <a:r>
              <a:rPr lang="en-US" altLang="en-US" sz="1600" dirty="0" smtClean="0">
                <a:ea typeface="ＭＳ Ｐゴシック" charset="-128"/>
              </a:rPr>
              <a:t> to predict disease from genotype &amp; transcriptome. Using this to suggest specific pathways &amp; genes, as targets.</a:t>
            </a:r>
          </a:p>
          <a:p>
            <a:endParaRPr lang="en-US" altLang="en-US" sz="1600" dirty="0" smtClean="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ea typeface="ＭＳ Ｐゴシック" charset="-128"/>
                <a:cs typeface="ＭＳ Ｐゴシック" charset="-128"/>
              </a:rPr>
              <a:t>[Exhaust]</a:t>
            </a:r>
            <a:r>
              <a:rPr lang="en-US" altLang="en-US" sz="1800" i="1" dirty="0">
                <a:ea typeface="ＭＳ Ｐゴシック" charset="-128"/>
                <a:cs typeface="ＭＳ Ｐゴシック" charset="-128"/>
              </a:rPr>
              <a:t> </a:t>
            </a:r>
            <a:r>
              <a:rPr lang="en-US" altLang="en-US" sz="1800" b="1" u="sng" dirty="0" smtClean="0">
                <a:ea typeface="ＭＳ Ｐゴシック" charset="-128"/>
              </a:rPr>
              <a:t>Other uses</a:t>
            </a:r>
            <a:r>
              <a:rPr lang="en-US" altLang="en-US" sz="1800" dirty="0" smtClean="0">
                <a:ea typeface="ＭＳ Ｐゴシック" charset="-128"/>
              </a:rPr>
              <a:t> for the resource</a:t>
            </a:r>
          </a:p>
          <a:p>
            <a:pPr marL="569913" lvl="2"/>
            <a:r>
              <a:rPr lang="en-US" altLang="en-US" sz="1600" dirty="0">
                <a:ea typeface="ＭＳ Ｐゴシック" charset="-128"/>
              </a:rPr>
              <a:t>H</a:t>
            </a:r>
            <a:r>
              <a:rPr lang="en-US" altLang="en-US" sz="1600" dirty="0" smtClean="0">
                <a:ea typeface="ＭＳ Ｐゴシック" charset="-128"/>
              </a:rPr>
              <a:t>ighlighting </a:t>
            </a:r>
            <a:r>
              <a:rPr lang="en-US" altLang="en-US" sz="1600" dirty="0">
                <a:ea typeface="ＭＳ Ｐゴシック" charset="-128"/>
              </a:rPr>
              <a:t>aging related genes + consistently comparing the brain to other </a:t>
            </a:r>
            <a:r>
              <a:rPr lang="en-US" altLang="en-US" sz="1600" dirty="0" smtClean="0">
                <a:ea typeface="ＭＳ Ｐゴシック" charset="-128"/>
              </a:rPr>
              <a:t>organs</a:t>
            </a:r>
            <a:endParaRPr lang="en-US" altLang="en-US" sz="1600" i="1" dirty="0">
              <a:ea typeface="ＭＳ Ｐゴシック" charset="-128"/>
              <a:cs typeface="ＭＳ Ｐゴシック" charset="-128"/>
            </a:endParaRPr>
          </a:p>
          <a:p>
            <a:r>
              <a:rPr lang="en-US" altLang="en-US" sz="1400" i="1" dirty="0" smtClean="0">
                <a:ea typeface="ＭＳ Ｐゴシック" charset="-128"/>
                <a:cs typeface="ＭＳ Ｐゴシック" charset="-128"/>
              </a:rPr>
              <a:t>[</a:t>
            </a:r>
            <a:r>
              <a:rPr lang="en-US" altLang="en-US" sz="1400" i="1" dirty="0">
                <a:ea typeface="ＭＳ Ｐゴシック" charset="-128"/>
                <a:cs typeface="ＭＳ Ｐゴシック" charset="-128"/>
              </a:rPr>
              <a:t>Exhaust] </a:t>
            </a:r>
            <a:r>
              <a:rPr lang="en-US" altLang="en-US" sz="1800" b="1" u="sng" dirty="0">
                <a:ea typeface="ＭＳ Ｐゴシック" charset="-128"/>
                <a:cs typeface="ＭＳ Ｐゴシック" charset="-128"/>
              </a:rPr>
              <a:t>Genomic </a:t>
            </a:r>
            <a:r>
              <a:rPr lang="en-US" altLang="en-US" sz="1800" b="1" u="sng" dirty="0" smtClean="0">
                <a:ea typeface="ＭＳ Ｐゴシック" charset="-128"/>
                <a:cs typeface="ＭＳ Ｐゴシック" charset="-128"/>
              </a:rPr>
              <a:t>Privacy</a:t>
            </a:r>
          </a:p>
          <a:p>
            <a:pPr lvl="1"/>
            <a:r>
              <a:rPr lang="en-US" altLang="en-US" sz="1600" dirty="0" smtClean="0">
                <a:ea typeface="ＭＳ Ｐゴシック" charset="-128"/>
                <a:cs typeface="ＭＳ Ｐゴシック" charset="-128"/>
              </a:rPr>
              <a:t>The </a:t>
            </a:r>
            <a:r>
              <a:rPr lang="en-US" altLang="en-US" sz="1600" b="1" u="sng" dirty="0" smtClean="0">
                <a:ea typeface="ＭＳ Ｐゴシック" charset="-128"/>
                <a:cs typeface="ＭＳ Ｐゴシック" charset="-128"/>
              </a:rPr>
              <a:t>Dilemma</a:t>
            </a:r>
            <a:endParaRPr lang="en-US" altLang="en-US" sz="1600" dirty="0">
              <a:ea typeface="ＭＳ Ｐゴシック" charset="-128"/>
              <a:cs typeface="ＭＳ Ｐゴシック" charset="-128"/>
            </a:endParaRPr>
          </a:p>
          <a:p>
            <a:pPr lvl="2"/>
            <a:r>
              <a:rPr lang="en-US" altLang="en-US" sz="1600" dirty="0">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ea typeface="ＭＳ Ｐゴシック" charset="-128"/>
                <a:cs typeface="ＭＳ Ｐゴシック" charset="-128"/>
              </a:rPr>
              <a:t>2-sided </a:t>
            </a:r>
            <a:r>
              <a:rPr lang="en-US" altLang="en-US" sz="1600" dirty="0">
                <a:ea typeface="ＭＳ Ｐゴシック" charset="-128"/>
                <a:cs typeface="ＭＳ Ｐゴシック" charset="-128"/>
              </a:rPr>
              <a:t>nature of </a:t>
            </a:r>
            <a:r>
              <a:rPr lang="en-US" altLang="en-US" sz="1600" dirty="0" smtClean="0">
                <a:ea typeface="ＭＳ Ｐゴシック" charset="-128"/>
                <a:cs typeface="ＭＳ Ｐゴシック" charset="-128"/>
              </a:rPr>
              <a:t>RNA-</a:t>
            </a:r>
            <a:r>
              <a:rPr lang="en-US" altLang="en-US" sz="1600" dirty="0" err="1" smtClean="0">
                <a:ea typeface="ＭＳ Ｐゴシック" charset="-128"/>
                <a:cs typeface="ＭＳ Ｐゴシック" charset="-128"/>
              </a:rPr>
              <a:t>seq</a:t>
            </a:r>
            <a:r>
              <a:rPr lang="en-US" altLang="en-US" sz="1600" dirty="0" smtClean="0">
                <a:ea typeface="ＭＳ Ｐゴシック" charset="-128"/>
                <a:cs typeface="ＭＳ Ｐゴシック" charset="-128"/>
              </a:rPr>
              <a:t> presents tricky privacy issues</a:t>
            </a:r>
            <a:endParaRPr lang="en-US" altLang="en-US" sz="1600" dirty="0">
              <a:ea typeface="ＭＳ Ｐゴシック" charset="-128"/>
              <a:cs typeface="ＭＳ Ｐゴシック" charset="-128"/>
            </a:endParaRPr>
          </a:p>
          <a:p>
            <a:pPr lvl="1"/>
            <a:r>
              <a:rPr lang="en-US" altLang="en-US" sz="1600" b="1" u="sng" dirty="0" err="1">
                <a:ea typeface="ＭＳ Ｐゴシック" charset="-128"/>
              </a:rPr>
              <a:t>eQTLs</a:t>
            </a:r>
            <a:r>
              <a:rPr lang="en-US" altLang="en-US" sz="1600" dirty="0">
                <a:ea typeface="ＭＳ Ｐゴシック" charset="-128"/>
              </a:rPr>
              <a:t>: Quantifying &amp; removing </a:t>
            </a:r>
            <a:r>
              <a:rPr lang="en-US" altLang="en-US" sz="1600" dirty="0" smtClean="0">
                <a:ea typeface="ＭＳ Ｐゴシック" charset="-128"/>
              </a:rPr>
              <a:t>variant </a:t>
            </a:r>
            <a:r>
              <a:rPr lang="en-US" altLang="en-US" sz="1600" dirty="0">
                <a:ea typeface="ＭＳ Ｐゴシック" charset="-128"/>
              </a:rPr>
              <a:t>info from expression levels </a:t>
            </a:r>
            <a:r>
              <a:rPr lang="en-US" altLang="en-US" sz="1600" dirty="0" smtClean="0">
                <a:ea typeface="ＭＳ Ｐゴシック" charset="-128"/>
              </a:rPr>
              <a:t>with </a:t>
            </a:r>
            <a:r>
              <a:rPr lang="en-US" altLang="en-US" sz="1600" dirty="0">
                <a:ea typeface="ＭＳ Ｐゴシック" charset="-128"/>
              </a:rPr>
              <a:t>ICI &amp; predictability. Instantiating a practical linking attack </a:t>
            </a:r>
            <a:r>
              <a:rPr lang="en-US" altLang="en-US" sz="1600" dirty="0" smtClean="0">
                <a:ea typeface="ＭＳ Ｐゴシック" charset="-128"/>
              </a:rPr>
              <a:t>with </a:t>
            </a:r>
            <a:r>
              <a:rPr lang="en-US" altLang="en-US" sz="1600" dirty="0">
                <a:ea typeface="ＭＳ Ｐゴシック" charset="-128"/>
              </a:rPr>
              <a:t>noisy quasi-identifiers</a:t>
            </a:r>
          </a:p>
          <a:p>
            <a:pPr lvl="1"/>
            <a:r>
              <a:rPr lang="en-US" altLang="en-US" sz="1600" b="1" u="sng" dirty="0">
                <a:ea typeface="ＭＳ Ｐゴシック" charset="-128"/>
                <a:cs typeface="ＭＳ Ｐゴシック" charset="-128"/>
              </a:rPr>
              <a:t>Signal Profiles</a:t>
            </a:r>
            <a:r>
              <a:rPr lang="en-US" altLang="en-US" sz="1600" dirty="0">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047376942"/>
      </p:ext>
    </p:extLst>
  </p:cSld>
  <p:clrMapOvr>
    <a:masterClrMapping/>
  </p:clrMapOvr>
  <p:transition advTm="23810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0270805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1499354245"/>
      </p:ext>
    </p:extLst>
  </p:cSld>
  <p:clrMapOvr>
    <a:masterClrMapping/>
  </p:clrMapOvr>
  <p:transition advTm="238108"/>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Using population-scale </a:t>
            </a:r>
            <a:r>
              <a:rPr lang="en-US" sz="1400" dirty="0" smtClean="0">
                <a:solidFill>
                  <a:schemeClr val="bg1">
                    <a:lumMod val="50000"/>
                  </a:schemeClr>
                </a:solidFill>
                <a:ea typeface="ＭＳ Ｐゴシック" charset="0"/>
                <a:cs typeface="ＭＳ Ｐゴシック" charset="0"/>
              </a:rPr>
              <a:t>functional </a:t>
            </a:r>
            <a:r>
              <a:rPr lang="en-US" sz="1400" dirty="0">
                <a:solidFill>
                  <a:schemeClr val="bg1">
                    <a:lumMod val="50000"/>
                  </a:schemeClr>
                </a:solidFill>
                <a:ea typeface="ＭＳ Ｐゴシック" charset="0"/>
                <a:cs typeface="ＭＳ Ｐゴシック" charset="0"/>
              </a:rPr>
              <a:t>genomics </a:t>
            </a:r>
            <a:r>
              <a:rPr lang="en-US" sz="1400" dirty="0" smtClean="0">
                <a:solidFill>
                  <a:schemeClr val="bg1">
                    <a:lumMod val="50000"/>
                  </a:schemeClr>
                </a:solidFill>
                <a:ea typeface="ＭＳ Ｐゴシック" charset="0"/>
                <a:cs typeface="ＭＳ Ｐゴシック" charset="0"/>
              </a:rPr>
              <a:t>to </a:t>
            </a:r>
            <a:r>
              <a:rPr lang="en-US" sz="1400">
                <a:solidFill>
                  <a:schemeClr val="bg1">
                    <a:lumMod val="50000"/>
                  </a:schemeClr>
                </a:solidFill>
                <a:ea typeface="ＭＳ Ｐゴシック" charset="0"/>
                <a:cs typeface="ＭＳ Ｐゴシック" charset="0"/>
              </a:rPr>
              <a:t>understand </a:t>
            </a:r>
            <a:r>
              <a:rPr lang="en-US" sz="1400" smtClean="0">
                <a:solidFill>
                  <a:schemeClr val="bg1">
                    <a:lumMod val="50000"/>
                  </a:schemeClr>
                </a:solidFill>
                <a:ea typeface="ＭＳ Ｐゴシック" charset="0"/>
                <a:cs typeface="ＭＳ Ｐゴシック" charset="0"/>
              </a:rPr>
              <a:t>neuropsychiatric </a:t>
            </a:r>
            <a:r>
              <a:rPr lang="en-US" sz="1400" dirty="0">
                <a:solidFill>
                  <a:schemeClr val="bg1">
                    <a:lumMod val="50000"/>
                  </a:schemeClr>
                </a:solidFill>
                <a:ea typeface="ＭＳ Ｐゴシック" charset="0"/>
                <a:cs typeface="ＭＳ Ｐゴシック" charset="0"/>
              </a:rPr>
              <a:t>disease </a:t>
            </a:r>
            <a:r>
              <a:rPr lang="en-US" sz="1400" dirty="0" smtClean="0">
                <a:solidFill>
                  <a:schemeClr val="bg1">
                    <a:lumMod val="50000"/>
                  </a:schemeClr>
                </a:solidFill>
                <a:ea typeface="ＭＳ Ｐゴシック" charset="0"/>
                <a:cs typeface="ＭＳ Ｐゴシック" charset="0"/>
              </a:rPr>
              <a:t/>
            </a:r>
            <a:br>
              <a:rPr lang="en-US" sz="1400" dirty="0" smtClean="0">
                <a:solidFill>
                  <a:schemeClr val="bg1">
                    <a:lumMod val="50000"/>
                  </a:schemeClr>
                </a:solidFill>
                <a:ea typeface="ＭＳ Ｐゴシック" charset="0"/>
                <a:cs typeface="ＭＳ Ｐゴシック" charset="0"/>
              </a:rPr>
            </a:br>
            <a:r>
              <a:rPr lang="en-US" sz="1400" dirty="0" smtClean="0">
                <a:solidFill>
                  <a:schemeClr val="bg1">
                    <a:lumMod val="50000"/>
                  </a:schemeClr>
                </a:solidFill>
                <a:ea typeface="ＭＳ Ｐゴシック" charset="0"/>
                <a:cs typeface="ＭＳ Ｐゴシック" charset="0"/>
              </a:rPr>
              <a:t>&amp; </a:t>
            </a:r>
            <a:r>
              <a:rPr lang="en-US" sz="1400" dirty="0">
                <a:solidFill>
                  <a:schemeClr val="bg1">
                    <a:lumMod val="50000"/>
                  </a:schemeClr>
                </a:solidFill>
                <a:ea typeface="ＭＳ Ｐゴシック" charset="0"/>
                <a:cs typeface="ＭＳ Ｐゴシック" charset="0"/>
              </a:rPr>
              <a:t>interpreting </a:t>
            </a:r>
            <a:r>
              <a:rPr lang="en-US" sz="1400" dirty="0" smtClean="0">
                <a:solidFill>
                  <a:schemeClr val="bg1">
                    <a:lumMod val="50000"/>
                  </a:schemeClr>
                </a:solidFill>
                <a:ea typeface="ＭＳ Ｐゴシック" charset="0"/>
                <a:cs typeface="ＭＳ Ｐゴシック" charset="0"/>
              </a:rPr>
              <a:t>the data </a:t>
            </a:r>
            <a:r>
              <a:rPr lang="en-US" sz="1400" dirty="0">
                <a:solidFill>
                  <a:schemeClr val="bg1">
                    <a:lumMod val="50000"/>
                  </a:schemeClr>
                </a:solidFill>
                <a:ea typeface="ＭＳ Ｐゴシック" charset="0"/>
                <a:cs typeface="ＭＳ Ｐゴシック" charset="0"/>
              </a:rPr>
              <a:t>exhaust </a:t>
            </a:r>
            <a:r>
              <a:rPr lang="en-US" sz="1400" dirty="0" smtClean="0">
                <a:solidFill>
                  <a:schemeClr val="bg1">
                    <a:lumMod val="50000"/>
                  </a:schemeClr>
                </a:solidFill>
                <a:ea typeface="ＭＳ Ｐゴシック" charset="0"/>
                <a:cs typeface="ＭＳ Ｐゴシック" charset="0"/>
              </a:rPr>
              <a:t>from </a:t>
            </a:r>
            <a:r>
              <a:rPr lang="en-US" sz="1400" dirty="0">
                <a:solidFill>
                  <a:schemeClr val="bg1">
                    <a:lumMod val="50000"/>
                  </a:schemeClr>
                </a:solidFill>
                <a:ea typeface="ＭＳ Ｐゴシック" charset="0"/>
                <a:cs typeface="ＭＳ Ｐゴシック" charset="0"/>
              </a:rPr>
              <a:t>this activity </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ea typeface="ＭＳ Ｐゴシック" charset="-128"/>
                <a:cs typeface="ＭＳ Ｐゴシック" charset="-128"/>
              </a:rPr>
              <a:t>[Core] </a:t>
            </a:r>
            <a:r>
              <a:rPr lang="en-US" altLang="en-US" sz="1800" b="1" u="sng" dirty="0" err="1" smtClean="0">
                <a:ea typeface="ＭＳ Ｐゴシック" charset="-128"/>
                <a:cs typeface="ＭＳ Ｐゴシック" charset="-128"/>
              </a:rPr>
              <a:t>PsychENCODE</a:t>
            </a:r>
            <a:r>
              <a:rPr lang="en-US" altLang="en-US" sz="1800" b="1" dirty="0">
                <a:ea typeface="ＭＳ Ｐゴシック" charset="-128"/>
                <a:cs typeface="ＭＳ Ｐゴシック" charset="-128"/>
              </a:rPr>
              <a:t>: </a:t>
            </a:r>
            <a:r>
              <a:rPr lang="en-US" altLang="en-US" sz="1800" dirty="0">
                <a:ea typeface="ＭＳ Ｐゴシック" charset="-128"/>
                <a:cs typeface="ＭＳ Ｐゴシック" charset="-128"/>
              </a:rPr>
              <a:t>Population-level analysis of </a:t>
            </a:r>
            <a:r>
              <a:rPr lang="en-US" altLang="en-US" sz="1800" dirty="0" smtClean="0">
                <a:ea typeface="ＭＳ Ｐゴシック" charset="-128"/>
                <a:cs typeface="ＭＳ Ｐゴシック" charset="-128"/>
              </a:rPr>
              <a:t>functional </a:t>
            </a:r>
            <a:r>
              <a:rPr lang="en-US" altLang="en-US" sz="1800" dirty="0">
                <a:ea typeface="ＭＳ Ｐゴシック" charset="-128"/>
                <a:cs typeface="ＭＳ Ｐゴシック" charset="-128"/>
              </a:rPr>
              <a:t>genomics data related to </a:t>
            </a:r>
            <a:r>
              <a:rPr lang="en-US" altLang="en-US" sz="1800" dirty="0" smtClean="0">
                <a:ea typeface="ＭＳ Ｐゴシック" charset="-128"/>
                <a:cs typeface="ＭＳ Ｐゴシック" charset="-128"/>
              </a:rPr>
              <a:t>neuropsychiatric </a:t>
            </a:r>
            <a:r>
              <a:rPr lang="en-US" altLang="en-US" sz="1800" dirty="0">
                <a:ea typeface="ＭＳ Ｐゴシック" charset="-128"/>
                <a:cs typeface="ＭＳ Ｐゴシック" charset="-128"/>
              </a:rPr>
              <a:t>disease</a:t>
            </a:r>
          </a:p>
          <a:p>
            <a:pPr lvl="1"/>
            <a:r>
              <a:rPr lang="en-US" altLang="en-US" sz="1600" dirty="0" smtClean="0">
                <a:ea typeface="ＭＳ Ｐゴシック" charset="-128"/>
              </a:rPr>
              <a:t>Construction of an adult brain resource with 1866 individuals + dev. time-course</a:t>
            </a:r>
          </a:p>
          <a:p>
            <a:pPr lvl="1"/>
            <a:r>
              <a:rPr lang="en-US" altLang="en-US" sz="1600" dirty="0" smtClean="0">
                <a:ea typeface="ＭＳ Ｐゴシック" charset="-128"/>
              </a:rPr>
              <a:t>Using the changing proportions of cell types (via </a:t>
            </a:r>
            <a:r>
              <a:rPr lang="en-US" altLang="en-US" sz="1600" b="1" u="sng" dirty="0" smtClean="0">
                <a:ea typeface="ＭＳ Ｐゴシック" charset="-128"/>
              </a:rPr>
              <a:t>single-cell deconvolution</a:t>
            </a:r>
            <a:r>
              <a:rPr lang="en-US" altLang="en-US" sz="1600" dirty="0" smtClean="0">
                <a:ea typeface="ＭＳ Ｐゴシック" charset="-128"/>
              </a:rPr>
              <a:t>) to account for expression variation across a population, </a:t>
            </a:r>
            <a:br>
              <a:rPr lang="en-US" altLang="en-US" sz="1600" dirty="0" smtClean="0">
                <a:ea typeface="ＭＳ Ｐゴシック" charset="-128"/>
              </a:rPr>
            </a:br>
            <a:r>
              <a:rPr lang="en-US" altLang="en-US" sz="1600" dirty="0" smtClean="0">
                <a:ea typeface="ＭＳ Ｐゴシック" charset="-128"/>
              </a:rPr>
              <a:t>disorders &amp; development</a:t>
            </a:r>
          </a:p>
          <a:p>
            <a:pPr lvl="1"/>
            <a:r>
              <a:rPr lang="en-US" altLang="en-US" sz="1600" dirty="0" smtClean="0">
                <a:ea typeface="ＭＳ Ｐゴシック" charset="-128"/>
              </a:rPr>
              <a:t>Large-scale processing defines ~79K PFC </a:t>
            </a:r>
            <a:br>
              <a:rPr lang="en-US" altLang="en-US" sz="1600" dirty="0" smtClean="0">
                <a:ea typeface="ＭＳ Ｐゴシック" charset="-128"/>
              </a:rPr>
            </a:br>
            <a:r>
              <a:rPr lang="en-US" altLang="en-US" sz="1600" b="1" u="sng" dirty="0" smtClean="0">
                <a:ea typeface="ＭＳ Ｐゴシック" charset="-128"/>
              </a:rPr>
              <a:t>enhancers &amp; creates a comprehensive QTL </a:t>
            </a:r>
            <a:r>
              <a:rPr lang="en-US" altLang="en-US" sz="1600" dirty="0" smtClean="0">
                <a:ea typeface="ＭＳ Ｐゴシック" charset="-128"/>
              </a:rPr>
              <a:t>resource (~2.5M </a:t>
            </a:r>
            <a:r>
              <a:rPr lang="en-US" altLang="en-US" sz="1600" dirty="0" err="1" smtClean="0">
                <a:ea typeface="ＭＳ Ｐゴシック" charset="-128"/>
              </a:rPr>
              <a:t>eQTLs</a:t>
            </a:r>
            <a:r>
              <a:rPr lang="en-US" altLang="en-US" sz="1600" dirty="0" smtClean="0">
                <a:ea typeface="ＭＳ Ｐゴシック" charset="-128"/>
              </a:rPr>
              <a:t> + </a:t>
            </a:r>
            <a:r>
              <a:rPr lang="en-US" altLang="en-US" sz="1600" dirty="0" err="1" smtClean="0">
                <a:ea typeface="ＭＳ Ｐゴシック" charset="-128"/>
              </a:rPr>
              <a:t>cQTLs</a:t>
            </a:r>
            <a:r>
              <a:rPr lang="en-US" altLang="en-US" sz="1600" dirty="0" smtClean="0">
                <a:ea typeface="ＭＳ Ｐゴシック" charset="-128"/>
              </a:rPr>
              <a:t> &amp; </a:t>
            </a:r>
            <a:r>
              <a:rPr lang="en-US" altLang="en-US" sz="1600" dirty="0" err="1" smtClean="0">
                <a:ea typeface="ＭＳ Ｐゴシック" charset="-128"/>
              </a:rPr>
              <a:t>fQTLs</a:t>
            </a:r>
            <a:r>
              <a:rPr lang="en-US" altLang="en-US" sz="1600" dirty="0" smtClean="0">
                <a:ea typeface="ＭＳ Ｐゴシック" charset="-128"/>
              </a:rPr>
              <a:t>)</a:t>
            </a:r>
          </a:p>
          <a:p>
            <a:pPr lvl="1"/>
            <a:r>
              <a:rPr lang="en-US" altLang="en-US" sz="1600" dirty="0" smtClean="0">
                <a:ea typeface="ＭＳ Ｐゴシック" charset="-128"/>
              </a:rPr>
              <a:t>Connecting QTLs, enhancer activity relationships &amp; Hi-C into a</a:t>
            </a:r>
            <a:r>
              <a:rPr lang="en-US" altLang="en-US" sz="1600" b="1" dirty="0" smtClean="0">
                <a:ea typeface="ＭＳ Ｐゴシック" charset="-128"/>
              </a:rPr>
              <a:t> </a:t>
            </a:r>
            <a:br>
              <a:rPr lang="en-US" altLang="en-US" sz="1600" b="1" dirty="0" smtClean="0">
                <a:ea typeface="ＭＳ Ｐゴシック" charset="-128"/>
              </a:rPr>
            </a:br>
            <a:r>
              <a:rPr lang="en-US" altLang="en-US" sz="1600" b="1" u="sng" dirty="0" smtClean="0">
                <a:ea typeface="ＭＳ Ｐゴシック" charset="-128"/>
              </a:rPr>
              <a:t>brain regulatory network</a:t>
            </a:r>
            <a:r>
              <a:rPr lang="en-US" altLang="en-US" sz="1600" b="1" dirty="0" smtClean="0">
                <a:ea typeface="ＭＳ Ｐゴシック" charset="-128"/>
              </a:rPr>
              <a:t> </a:t>
            </a:r>
            <a:r>
              <a:rPr lang="en-US" altLang="en-US" sz="1600" dirty="0" smtClean="0">
                <a:ea typeface="ＭＳ Ｐゴシック" charset="-128"/>
              </a:rPr>
              <a:t>&amp; using this to link SCZ GWAS SNPs to genes</a:t>
            </a:r>
          </a:p>
          <a:p>
            <a:pPr lvl="1"/>
            <a:r>
              <a:rPr lang="en-US" altLang="en-US" sz="1600" dirty="0" smtClean="0">
                <a:ea typeface="ＭＳ Ｐゴシック" charset="-128"/>
              </a:rPr>
              <a:t>Embedding the reg. network in a </a:t>
            </a:r>
            <a:br>
              <a:rPr lang="en-US" altLang="en-US" sz="1600" dirty="0" smtClean="0">
                <a:ea typeface="ＭＳ Ｐゴシック" charset="-128"/>
              </a:rPr>
            </a:br>
            <a:r>
              <a:rPr lang="en-US" altLang="en-US" sz="1600" b="1" u="sng" dirty="0" smtClean="0">
                <a:ea typeface="ＭＳ Ｐゴシック" charset="-128"/>
              </a:rPr>
              <a:t>deep-learning model</a:t>
            </a:r>
            <a:r>
              <a:rPr lang="en-US" altLang="en-US" sz="1600" dirty="0" smtClean="0">
                <a:ea typeface="ＭＳ Ｐゴシック" charset="-128"/>
              </a:rPr>
              <a:t> to predict disease from genotype &amp; transcriptome. Using this to suggest specific pathways &amp; genes, as targets.</a:t>
            </a:r>
          </a:p>
          <a:p>
            <a:endParaRPr lang="en-US" altLang="en-US" sz="1600" dirty="0" smtClean="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ea typeface="ＭＳ Ｐゴシック" charset="-128"/>
                <a:cs typeface="ＭＳ Ｐゴシック" charset="-128"/>
              </a:rPr>
              <a:t>[Exhaust]</a:t>
            </a:r>
            <a:r>
              <a:rPr lang="en-US" altLang="en-US" sz="1800" i="1" dirty="0">
                <a:ea typeface="ＭＳ Ｐゴシック" charset="-128"/>
                <a:cs typeface="ＭＳ Ｐゴシック" charset="-128"/>
              </a:rPr>
              <a:t> </a:t>
            </a:r>
            <a:r>
              <a:rPr lang="en-US" altLang="en-US" sz="1800" b="1" u="sng" dirty="0" smtClean="0">
                <a:ea typeface="ＭＳ Ｐゴシック" charset="-128"/>
              </a:rPr>
              <a:t>Other uses</a:t>
            </a:r>
            <a:r>
              <a:rPr lang="en-US" altLang="en-US" sz="1800" dirty="0" smtClean="0">
                <a:ea typeface="ＭＳ Ｐゴシック" charset="-128"/>
              </a:rPr>
              <a:t> for the resource</a:t>
            </a:r>
          </a:p>
          <a:p>
            <a:pPr marL="569913" lvl="2"/>
            <a:r>
              <a:rPr lang="en-US" altLang="en-US" sz="1600" dirty="0">
                <a:ea typeface="ＭＳ Ｐゴシック" charset="-128"/>
              </a:rPr>
              <a:t>H</a:t>
            </a:r>
            <a:r>
              <a:rPr lang="en-US" altLang="en-US" sz="1600" dirty="0" smtClean="0">
                <a:ea typeface="ＭＳ Ｐゴシック" charset="-128"/>
              </a:rPr>
              <a:t>ighlighting </a:t>
            </a:r>
            <a:r>
              <a:rPr lang="en-US" altLang="en-US" sz="1600" dirty="0">
                <a:ea typeface="ＭＳ Ｐゴシック" charset="-128"/>
              </a:rPr>
              <a:t>aging related genes + consistently comparing the brain to other </a:t>
            </a:r>
            <a:r>
              <a:rPr lang="en-US" altLang="en-US" sz="1600" dirty="0" smtClean="0">
                <a:ea typeface="ＭＳ Ｐゴシック" charset="-128"/>
              </a:rPr>
              <a:t>organs</a:t>
            </a:r>
            <a:endParaRPr lang="en-US" altLang="en-US" sz="1600" i="1" dirty="0">
              <a:ea typeface="ＭＳ Ｐゴシック" charset="-128"/>
              <a:cs typeface="ＭＳ Ｐゴシック" charset="-128"/>
            </a:endParaRPr>
          </a:p>
          <a:p>
            <a:r>
              <a:rPr lang="en-US" altLang="en-US" sz="1400" i="1" dirty="0" smtClean="0">
                <a:ea typeface="ＭＳ Ｐゴシック" charset="-128"/>
                <a:cs typeface="ＭＳ Ｐゴシック" charset="-128"/>
              </a:rPr>
              <a:t>[</a:t>
            </a:r>
            <a:r>
              <a:rPr lang="en-US" altLang="en-US" sz="1400" i="1" dirty="0">
                <a:ea typeface="ＭＳ Ｐゴシック" charset="-128"/>
                <a:cs typeface="ＭＳ Ｐゴシック" charset="-128"/>
              </a:rPr>
              <a:t>Exhaust] </a:t>
            </a:r>
            <a:r>
              <a:rPr lang="en-US" altLang="en-US" sz="1800" b="1" u="sng" dirty="0">
                <a:ea typeface="ＭＳ Ｐゴシック" charset="-128"/>
                <a:cs typeface="ＭＳ Ｐゴシック" charset="-128"/>
              </a:rPr>
              <a:t>Genomic </a:t>
            </a:r>
            <a:r>
              <a:rPr lang="en-US" altLang="en-US" sz="1800" b="1" u="sng" dirty="0" smtClean="0">
                <a:ea typeface="ＭＳ Ｐゴシック" charset="-128"/>
                <a:cs typeface="ＭＳ Ｐゴシック" charset="-128"/>
              </a:rPr>
              <a:t>Privacy</a:t>
            </a:r>
          </a:p>
          <a:p>
            <a:pPr lvl="1"/>
            <a:r>
              <a:rPr lang="en-US" altLang="en-US" sz="1600" dirty="0" smtClean="0">
                <a:ea typeface="ＭＳ Ｐゴシック" charset="-128"/>
                <a:cs typeface="ＭＳ Ｐゴシック" charset="-128"/>
              </a:rPr>
              <a:t>The </a:t>
            </a:r>
            <a:r>
              <a:rPr lang="en-US" altLang="en-US" sz="1600" b="1" u="sng" dirty="0" smtClean="0">
                <a:ea typeface="ＭＳ Ｐゴシック" charset="-128"/>
                <a:cs typeface="ＭＳ Ｐゴシック" charset="-128"/>
              </a:rPr>
              <a:t>Dilemma</a:t>
            </a:r>
            <a:endParaRPr lang="en-US" altLang="en-US" sz="1600" dirty="0">
              <a:ea typeface="ＭＳ Ｐゴシック" charset="-128"/>
              <a:cs typeface="ＭＳ Ｐゴシック" charset="-128"/>
            </a:endParaRPr>
          </a:p>
          <a:p>
            <a:pPr lvl="2"/>
            <a:r>
              <a:rPr lang="en-US" altLang="en-US" sz="1600" dirty="0">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ea typeface="ＭＳ Ｐゴシック" charset="-128"/>
                <a:cs typeface="ＭＳ Ｐゴシック" charset="-128"/>
              </a:rPr>
              <a:t>2-sided </a:t>
            </a:r>
            <a:r>
              <a:rPr lang="en-US" altLang="en-US" sz="1600" dirty="0">
                <a:ea typeface="ＭＳ Ｐゴシック" charset="-128"/>
                <a:cs typeface="ＭＳ Ｐゴシック" charset="-128"/>
              </a:rPr>
              <a:t>nature of </a:t>
            </a:r>
            <a:r>
              <a:rPr lang="en-US" altLang="en-US" sz="1600" dirty="0" smtClean="0">
                <a:ea typeface="ＭＳ Ｐゴシック" charset="-128"/>
                <a:cs typeface="ＭＳ Ｐゴシック" charset="-128"/>
              </a:rPr>
              <a:t>RNA-</a:t>
            </a:r>
            <a:r>
              <a:rPr lang="en-US" altLang="en-US" sz="1600" dirty="0" err="1" smtClean="0">
                <a:ea typeface="ＭＳ Ｐゴシック" charset="-128"/>
                <a:cs typeface="ＭＳ Ｐゴシック" charset="-128"/>
              </a:rPr>
              <a:t>seq</a:t>
            </a:r>
            <a:r>
              <a:rPr lang="en-US" altLang="en-US" sz="1600" dirty="0" smtClean="0">
                <a:ea typeface="ＭＳ Ｐゴシック" charset="-128"/>
                <a:cs typeface="ＭＳ Ｐゴシック" charset="-128"/>
              </a:rPr>
              <a:t> presents tricky privacy issues</a:t>
            </a:r>
            <a:endParaRPr lang="en-US" altLang="en-US" sz="1600" dirty="0">
              <a:ea typeface="ＭＳ Ｐゴシック" charset="-128"/>
              <a:cs typeface="ＭＳ Ｐゴシック" charset="-128"/>
            </a:endParaRPr>
          </a:p>
          <a:p>
            <a:pPr lvl="1"/>
            <a:r>
              <a:rPr lang="en-US" altLang="en-US" sz="1600" b="1" u="sng" dirty="0" err="1">
                <a:ea typeface="ＭＳ Ｐゴシック" charset="-128"/>
              </a:rPr>
              <a:t>eQTLs</a:t>
            </a:r>
            <a:r>
              <a:rPr lang="en-US" altLang="en-US" sz="1600" dirty="0">
                <a:ea typeface="ＭＳ Ｐゴシック" charset="-128"/>
              </a:rPr>
              <a:t>: Quantifying &amp; removing </a:t>
            </a:r>
            <a:r>
              <a:rPr lang="en-US" altLang="en-US" sz="1600" dirty="0" smtClean="0">
                <a:ea typeface="ＭＳ Ｐゴシック" charset="-128"/>
              </a:rPr>
              <a:t>variant </a:t>
            </a:r>
            <a:r>
              <a:rPr lang="en-US" altLang="en-US" sz="1600" dirty="0">
                <a:ea typeface="ＭＳ Ｐゴシック" charset="-128"/>
              </a:rPr>
              <a:t>info from expression levels </a:t>
            </a:r>
            <a:r>
              <a:rPr lang="en-US" altLang="en-US" sz="1600" dirty="0" smtClean="0">
                <a:ea typeface="ＭＳ Ｐゴシック" charset="-128"/>
              </a:rPr>
              <a:t>with </a:t>
            </a:r>
            <a:r>
              <a:rPr lang="en-US" altLang="en-US" sz="1600" dirty="0">
                <a:ea typeface="ＭＳ Ｐゴシック" charset="-128"/>
              </a:rPr>
              <a:t>ICI &amp; predictability. Instantiating a practical linking attack </a:t>
            </a:r>
            <a:r>
              <a:rPr lang="en-US" altLang="en-US" sz="1600" dirty="0" smtClean="0">
                <a:ea typeface="ＭＳ Ｐゴシック" charset="-128"/>
              </a:rPr>
              <a:t>with </a:t>
            </a:r>
            <a:r>
              <a:rPr lang="en-US" altLang="en-US" sz="1600" dirty="0">
                <a:ea typeface="ＭＳ Ｐゴシック" charset="-128"/>
              </a:rPr>
              <a:t>noisy quasi-identifiers</a:t>
            </a:r>
          </a:p>
          <a:p>
            <a:pPr lvl="1"/>
            <a:r>
              <a:rPr lang="en-US" altLang="en-US" sz="1600" b="1" u="sng" dirty="0">
                <a:ea typeface="ＭＳ Ｐゴシック" charset="-128"/>
                <a:cs typeface="ＭＳ Ｐゴシック" charset="-128"/>
              </a:rPr>
              <a:t>Signal Profiles</a:t>
            </a:r>
            <a:r>
              <a:rPr lang="en-US" altLang="en-US" sz="1600" dirty="0">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ea typeface="ＭＳ Ｐゴシック" charset="-128"/>
            </a:endParaRPr>
          </a:p>
          <a:p>
            <a:endParaRPr lang="en-US" altLang="en-US" sz="1600" dirty="0">
              <a:ea typeface="ＭＳ Ｐゴシック" charset="-128"/>
              <a:cs typeface="ＭＳ Ｐゴシック" charset="-128"/>
            </a:endParaRPr>
          </a:p>
          <a:p>
            <a:endParaRPr lang="en-US" altLang="en-US" sz="1600" dirty="0">
              <a:ea typeface="ＭＳ Ｐゴシック" charset="-128"/>
              <a:cs typeface="ＭＳ Ｐゴシック" charset="-128"/>
            </a:endParaRPr>
          </a:p>
        </p:txBody>
      </p:sp>
    </p:spTree>
    <p:extLst>
      <p:ext uri="{BB962C8B-B14F-4D97-AF65-F5344CB8AC3E}">
        <p14:creationId xmlns:p14="http://schemas.microsoft.com/office/powerpoint/2010/main" val="1079686545"/>
      </p:ext>
    </p:extLst>
  </p:cSld>
  <p:clrMapOvr>
    <a:masterClrMapping/>
  </p:clrMapOvr>
  <p:transition advTm="238108"/>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a16="http://schemas.microsoft.com/office/drawing/2014/main" xmlns="" id="{9DCD283D-D0AB-774B-88F2-E70DA7603B71}"/>
              </a:ext>
            </a:extLst>
          </p:cNvPr>
          <p:cNvSpPr>
            <a:spLocks noGrp="1"/>
          </p:cNvSpPr>
          <p:nvPr>
            <p:ph idx="1"/>
          </p:nvPr>
        </p:nvSpPr>
        <p:spPr>
          <a:xfrm>
            <a:off x="141751" y="2089124"/>
            <a:ext cx="1799756" cy="1307697"/>
          </a:xfrm>
        </p:spPr>
        <p:txBody>
          <a:bodyPr>
            <a:normAutofit/>
          </a:bodyPr>
          <a:lstStyle/>
          <a:p>
            <a:r>
              <a:rPr lang="en-US" sz="1050" dirty="0">
                <a:latin typeface="Arial" panose="020B0604020202020204" pitchFamily="34" charset="0"/>
                <a:cs typeface="Arial" panose="020B0604020202020204" pitchFamily="34" charset="0"/>
              </a:rPr>
              <a:t>Geetha Senthil</a:t>
            </a:r>
          </a:p>
          <a:p>
            <a:r>
              <a:rPr lang="en-US" sz="1050" dirty="0">
                <a:latin typeface="Arial" panose="020B0604020202020204" pitchFamily="34" charset="0"/>
                <a:cs typeface="Arial" panose="020B0604020202020204" pitchFamily="34" charset="0"/>
              </a:rPr>
              <a:t>Lora Bingaman</a:t>
            </a:r>
          </a:p>
          <a:p>
            <a:r>
              <a:rPr lang="en-US" sz="1050" dirty="0">
                <a:latin typeface="Arial" panose="020B0604020202020204" pitchFamily="34" charset="0"/>
                <a:cs typeface="Arial" panose="020B0604020202020204" pitchFamily="34" charset="0"/>
              </a:rPr>
              <a:t>David </a:t>
            </a:r>
            <a:r>
              <a:rPr lang="en-US" sz="1050" dirty="0" err="1">
                <a:latin typeface="Arial" panose="020B0604020202020204" pitchFamily="34" charset="0"/>
                <a:cs typeface="Arial" panose="020B0604020202020204" pitchFamily="34" charset="0"/>
              </a:rPr>
              <a:t>Panchision</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Alexander Arguello</a:t>
            </a:r>
          </a:p>
          <a:p>
            <a:r>
              <a:rPr lang="en-US" sz="105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xmlns=""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a16="http://schemas.microsoft.com/office/drawing/2014/main" xmlns="" id="{D5AA4C73-5A64-394A-A095-94674A6EED03}"/>
              </a:ext>
            </a:extLst>
          </p:cNvPr>
          <p:cNvSpPr/>
          <p:nvPr/>
        </p:nvSpPr>
        <p:spPr>
          <a:xfrm>
            <a:off x="0" y="3476831"/>
            <a:ext cx="8915400" cy="3437095"/>
          </a:xfrm>
          <a:prstGeom prst="rect">
            <a:avLst/>
          </a:prstGeom>
        </p:spPr>
        <p:txBody>
          <a:bodyPr wrap="square">
            <a:spAutoFit/>
          </a:bodyPr>
          <a:lstStyle/>
          <a:p>
            <a:pPr>
              <a:lnSpc>
                <a:spcPct val="115000"/>
              </a:lnSpc>
              <a:spcAft>
                <a:spcPts val="300"/>
              </a:spcAft>
            </a:pPr>
            <a:r>
              <a:rPr lang="en-US" sz="1050" dirty="0">
                <a:solidFill>
                  <a:srgbClr val="4BAB50"/>
                </a:solidFill>
                <a:latin typeface="Arial" panose="020B0604020202020204" pitchFamily="34" charset="0"/>
                <a:ea typeface="Arial" panose="020B0604020202020204" pitchFamily="34" charset="0"/>
              </a:rPr>
              <a:t>The </a:t>
            </a:r>
            <a:r>
              <a:rPr lang="en-US" sz="1050" dirty="0" err="1">
                <a:solidFill>
                  <a:srgbClr val="4BAB50"/>
                </a:solidFill>
                <a:latin typeface="Arial" panose="020B0604020202020204" pitchFamily="34" charset="0"/>
                <a:ea typeface="Arial" panose="020B0604020202020204" pitchFamily="34" charset="0"/>
              </a:rPr>
              <a:t>PsychENCODE</a:t>
            </a:r>
            <a:r>
              <a:rPr lang="en-US" sz="1050" dirty="0">
                <a:solidFill>
                  <a:srgbClr val="4BAB50"/>
                </a:solidFill>
                <a:latin typeface="Arial" panose="020B0604020202020204" pitchFamily="34" charset="0"/>
                <a:ea typeface="Arial" panose="020B0604020202020204" pitchFamily="34" charset="0"/>
              </a:rPr>
              <a:t> Consortium:</a:t>
            </a:r>
            <a:r>
              <a:rPr lang="en-US" sz="675" dirty="0">
                <a:solidFill>
                  <a:srgbClr val="000000"/>
                </a:solidFill>
                <a:latin typeface="Arial" panose="020B0604020202020204" pitchFamily="34" charset="0"/>
                <a:ea typeface="Arial" panose="020B0604020202020204" pitchFamily="34" charset="0"/>
              </a:rPr>
              <a:t> </a:t>
            </a:r>
            <a:r>
              <a:rPr lang="en-US" sz="600" dirty="0">
                <a:solidFill>
                  <a:srgbClr val="000000"/>
                </a:solidFill>
              </a:rPr>
              <a:t>Allison E Ashley-Koch, Duke University; Gregory E Crawford, Duke University; Melanie E Garrett, Duke University; </a:t>
            </a:r>
            <a:r>
              <a:rPr lang="en-US" sz="600" dirty="0" err="1">
                <a:solidFill>
                  <a:srgbClr val="000000"/>
                </a:solidFill>
              </a:rPr>
              <a:t>Lingyun</a:t>
            </a:r>
            <a:r>
              <a:rPr lang="en-US" sz="600" dirty="0">
                <a:solidFill>
                  <a:srgbClr val="000000"/>
                </a:solidFill>
              </a:rPr>
              <a:t> Song, Duke University; </a:t>
            </a:r>
            <a:r>
              <a:rPr lang="en-US" sz="600" dirty="0" err="1">
                <a:solidFill>
                  <a:srgbClr val="000000"/>
                </a:solidFill>
              </a:rPr>
              <a:t>Alexias</a:t>
            </a:r>
            <a:r>
              <a:rPr lang="en-US" sz="600" dirty="0">
                <a:solidFill>
                  <a:srgbClr val="000000"/>
                </a:solidFill>
              </a:rPr>
              <a:t> Safi, Duke University; Graham D Johnson, Duke University; Gregory A Wray, Duke University; Timothy E Reddy, Duke University; Fernando S Goes, Johns Hopkins University; Peter </a:t>
            </a:r>
            <a:r>
              <a:rPr lang="en-US" sz="600" dirty="0" err="1">
                <a:solidFill>
                  <a:srgbClr val="000000"/>
                </a:solidFill>
              </a:rPr>
              <a:t>Zandi</a:t>
            </a:r>
            <a:r>
              <a:rPr lang="en-US" sz="600" dirty="0">
                <a:solidFill>
                  <a:srgbClr val="000000"/>
                </a:solidFill>
              </a:rPr>
              <a:t>, Johns Hopkins University; Julien </a:t>
            </a:r>
            <a:r>
              <a:rPr lang="en-US" sz="600" dirty="0" err="1">
                <a:solidFill>
                  <a:srgbClr val="000000"/>
                </a:solidFill>
              </a:rPr>
              <a:t>Bryois</a:t>
            </a:r>
            <a:r>
              <a:rPr lang="en-US" sz="600" dirty="0">
                <a:solidFill>
                  <a:srgbClr val="000000"/>
                </a:solidFill>
              </a:rPr>
              <a:t>, Karolinska </a:t>
            </a:r>
            <a:r>
              <a:rPr lang="en-US" sz="600" dirty="0" err="1">
                <a:solidFill>
                  <a:srgbClr val="000000"/>
                </a:solidFill>
              </a:rPr>
              <a:t>Institutet</a:t>
            </a:r>
            <a:r>
              <a:rPr lang="en-US" sz="600" dirty="0">
                <a:solidFill>
                  <a:srgbClr val="000000"/>
                </a:solidFill>
              </a:rPr>
              <a:t>; Andrew E Jaffe, Lieber Institute for Brain Development; Amanda J Price, Lieber Institute for Brain Development; Nikolay A Ivanov, Lieber Institute for Brain Development; Leonardo </a:t>
            </a:r>
            <a:r>
              <a:rPr lang="en-US" sz="600" dirty="0" err="1">
                <a:solidFill>
                  <a:srgbClr val="000000"/>
                </a:solidFill>
              </a:rPr>
              <a:t>Collado</a:t>
            </a:r>
            <a:r>
              <a:rPr lang="en-US" sz="600" dirty="0">
                <a:solidFill>
                  <a:srgbClr val="000000"/>
                </a:solidFill>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600" dirty="0" err="1">
                <a:solidFill>
                  <a:srgbClr val="000000"/>
                </a:solidFill>
              </a:rPr>
              <a:t>Joo</a:t>
            </a:r>
            <a:r>
              <a:rPr lang="en-US" sz="600" dirty="0">
                <a:solidFill>
                  <a:srgbClr val="000000"/>
                </a:solidFill>
              </a:rPr>
              <a:t> </a:t>
            </a:r>
            <a:r>
              <a:rPr lang="en-US" sz="600" dirty="0" err="1">
                <a:solidFill>
                  <a:srgbClr val="000000"/>
                </a:solidFill>
              </a:rPr>
              <a:t>Heon</a:t>
            </a:r>
            <a:r>
              <a:rPr lang="en-US" sz="600" dirty="0">
                <a:solidFill>
                  <a:srgbClr val="000000"/>
                </a:solidFill>
              </a:rPr>
              <a:t> Shin, Lieber Institute for Brain Development; </a:t>
            </a:r>
            <a:r>
              <a:rPr lang="en-US" sz="600" dirty="0" err="1">
                <a:solidFill>
                  <a:srgbClr val="000000"/>
                </a:solidFill>
              </a:rPr>
              <a:t>Schahram</a:t>
            </a:r>
            <a:r>
              <a:rPr lang="en-US" sz="600" dirty="0">
                <a:solidFill>
                  <a:srgbClr val="000000"/>
                </a:solidFill>
              </a:rPr>
              <a:t> </a:t>
            </a:r>
            <a:r>
              <a:rPr lang="en-US" sz="600" dirty="0" err="1">
                <a:solidFill>
                  <a:srgbClr val="000000"/>
                </a:solidFill>
              </a:rPr>
              <a:t>Akbarian</a:t>
            </a:r>
            <a:r>
              <a:rPr lang="en-US" sz="600" dirty="0">
                <a:solidFill>
                  <a:srgbClr val="000000"/>
                </a:solidFill>
              </a:rPr>
              <a:t>, Icahn School of Medicine at Mount Sinai; Kiran </a:t>
            </a:r>
            <a:r>
              <a:rPr lang="en-US" sz="600" dirty="0" err="1">
                <a:solidFill>
                  <a:srgbClr val="000000"/>
                </a:solidFill>
              </a:rPr>
              <a:t>Girdhar</a:t>
            </a:r>
            <a:r>
              <a:rPr lang="en-US" sz="600" dirty="0">
                <a:solidFill>
                  <a:srgbClr val="000000"/>
                </a:solidFill>
              </a:rPr>
              <a:t>, Icahn School of Medicine at Mount Sinai; Yan Jiang, Icahn School of Medicine at Mount Sinai; </a:t>
            </a:r>
            <a:r>
              <a:rPr lang="en-US" sz="600" dirty="0" err="1">
                <a:solidFill>
                  <a:srgbClr val="000000"/>
                </a:solidFill>
              </a:rPr>
              <a:t>Marija</a:t>
            </a:r>
            <a:r>
              <a:rPr lang="en-US" sz="600" dirty="0">
                <a:solidFill>
                  <a:srgbClr val="000000"/>
                </a:solidFill>
              </a:rPr>
              <a:t> </a:t>
            </a:r>
            <a:r>
              <a:rPr lang="en-US" sz="600" dirty="0" err="1">
                <a:solidFill>
                  <a:srgbClr val="000000"/>
                </a:solidFill>
              </a:rPr>
              <a:t>Kundakovic</a:t>
            </a:r>
            <a:r>
              <a:rPr lang="en-US" sz="600" dirty="0">
                <a:solidFill>
                  <a:srgbClr val="000000"/>
                </a:solidFill>
              </a:rPr>
              <a:t>, Icahn School of Medicine at Mount Sinai; Leanne Brown, Icahn School of Medicine at Mount Sinai; Bibi S </a:t>
            </a:r>
            <a:r>
              <a:rPr lang="en-US" sz="600" dirty="0" err="1">
                <a:solidFill>
                  <a:srgbClr val="000000"/>
                </a:solidFill>
              </a:rPr>
              <a:t>Kassim</a:t>
            </a:r>
            <a:r>
              <a:rPr lang="en-US" sz="600" dirty="0">
                <a:solidFill>
                  <a:srgbClr val="000000"/>
                </a:solidFill>
              </a:rPr>
              <a:t>, Icahn School of Medicine at Mount Sinai; Royce B Park, Icahn School of Medicine at Mount Sinai; Jennifer R Wiseman, Icahn School of Medicine at Mount Sinai; Elizabeth </a:t>
            </a:r>
            <a:r>
              <a:rPr lang="en-US" sz="600" dirty="0" err="1">
                <a:solidFill>
                  <a:srgbClr val="000000"/>
                </a:solidFill>
              </a:rPr>
              <a:t>Zharovsky</a:t>
            </a:r>
            <a:r>
              <a:rPr lang="en-US" sz="600" dirty="0">
                <a:solidFill>
                  <a:srgbClr val="000000"/>
                </a:solidFill>
              </a:rPr>
              <a:t>, Icahn School of Medicine at Mount Sinai; Rivka </a:t>
            </a:r>
            <a:r>
              <a:rPr lang="en-US" sz="600" dirty="0" err="1">
                <a:solidFill>
                  <a:srgbClr val="000000"/>
                </a:solidFill>
              </a:rPr>
              <a:t>Jacobov</a:t>
            </a:r>
            <a:r>
              <a:rPr lang="en-US" sz="600" dirty="0">
                <a:solidFill>
                  <a:srgbClr val="000000"/>
                </a:solidFill>
              </a:rPr>
              <a:t>, Icahn School of Medicine at Mount Sinai; Olivia </a:t>
            </a:r>
            <a:r>
              <a:rPr lang="en-US" sz="600" dirty="0" err="1">
                <a:solidFill>
                  <a:srgbClr val="000000"/>
                </a:solidFill>
              </a:rPr>
              <a:t>Devillers</a:t>
            </a:r>
            <a:r>
              <a:rPr lang="en-US" sz="600" dirty="0">
                <a:solidFill>
                  <a:srgbClr val="000000"/>
                </a:solidFill>
              </a:rPr>
              <a:t>, Icahn School of Medicine at Mount Sinai; Elie </a:t>
            </a:r>
            <a:r>
              <a:rPr lang="en-US" sz="600" dirty="0" err="1">
                <a:solidFill>
                  <a:srgbClr val="000000"/>
                </a:solidFill>
              </a:rPr>
              <a:t>Flatow</a:t>
            </a:r>
            <a:r>
              <a:rPr lang="en-US" sz="600" dirty="0">
                <a:solidFill>
                  <a:srgbClr val="000000"/>
                </a:solidFill>
              </a:rPr>
              <a:t>, Icahn School of Medicine at Mount Sinai; Gabriel E Hoffman, Icahn School of Medicine at Mount Sinai; Barbara K </a:t>
            </a:r>
            <a:r>
              <a:rPr lang="en-US" sz="600" dirty="0" err="1">
                <a:solidFill>
                  <a:srgbClr val="000000"/>
                </a:solidFill>
              </a:rPr>
              <a:t>Lipska</a:t>
            </a:r>
            <a:r>
              <a:rPr lang="en-US" sz="600" dirty="0">
                <a:solidFill>
                  <a:srgbClr val="000000"/>
                </a:solidFill>
              </a:rPr>
              <a:t>, Human Brain Collection Core, National Institutes of Health, Bethesda, MD; David A Lewis, University of Pittsburgh; </a:t>
            </a:r>
            <a:r>
              <a:rPr lang="en-US" sz="600" dirty="0" err="1">
                <a:solidFill>
                  <a:srgbClr val="000000"/>
                </a:solidFill>
              </a:rPr>
              <a:t>Vahram</a:t>
            </a:r>
            <a:r>
              <a:rPr lang="en-US" sz="600" dirty="0">
                <a:solidFill>
                  <a:srgbClr val="000000"/>
                </a:solidFill>
              </a:rPr>
              <a:t> </a:t>
            </a:r>
            <a:r>
              <a:rPr lang="en-US" sz="600" dirty="0" err="1">
                <a:solidFill>
                  <a:srgbClr val="000000"/>
                </a:solidFill>
              </a:rPr>
              <a:t>Haroutunian</a:t>
            </a:r>
            <a:r>
              <a:rPr lang="en-US" sz="600" dirty="0">
                <a:solidFill>
                  <a:srgbClr val="000000"/>
                </a:solidFill>
              </a:rPr>
              <a:t>, Icahn School of Medicine at Mount Sinai and James J Peters VA Medical Center; Chang-</a:t>
            </a:r>
            <a:r>
              <a:rPr lang="en-US" sz="600" dirty="0" err="1">
                <a:solidFill>
                  <a:srgbClr val="000000"/>
                </a:solidFill>
              </a:rPr>
              <a:t>Gyu</a:t>
            </a:r>
            <a:r>
              <a:rPr lang="en-US" sz="600" dirty="0">
                <a:solidFill>
                  <a:srgbClr val="000000"/>
                </a:solidFill>
              </a:rPr>
              <a:t> Hahn, University of Pennsylvania; Alexander W Charney, Mount Sinai; Stella </a:t>
            </a:r>
            <a:r>
              <a:rPr lang="en-US" sz="600" dirty="0" err="1">
                <a:solidFill>
                  <a:srgbClr val="000000"/>
                </a:solidFill>
              </a:rPr>
              <a:t>Dracheva</a:t>
            </a:r>
            <a:r>
              <a:rPr lang="en-US" sz="600" dirty="0">
                <a:solidFill>
                  <a:srgbClr val="000000"/>
                </a:solidFill>
              </a:rPr>
              <a:t>, Mount Sinai; Alexey </a:t>
            </a:r>
            <a:r>
              <a:rPr lang="en-US" sz="600" dirty="0" err="1">
                <a:solidFill>
                  <a:srgbClr val="000000"/>
                </a:solidFill>
              </a:rPr>
              <a:t>Kozlenkov</a:t>
            </a:r>
            <a:r>
              <a:rPr lang="en-US" sz="600" dirty="0">
                <a:solidFill>
                  <a:srgbClr val="000000"/>
                </a:solidFill>
              </a:rPr>
              <a:t>, Mount Sinai; Judson Belmont, Icahn School of Medicine at Mount Sinai; Diane </a:t>
            </a:r>
            <a:r>
              <a:rPr lang="en-US" sz="600" dirty="0" err="1">
                <a:solidFill>
                  <a:srgbClr val="000000"/>
                </a:solidFill>
              </a:rPr>
              <a:t>DelValle</a:t>
            </a:r>
            <a:r>
              <a:rPr lang="en-US" sz="600" dirty="0">
                <a:solidFill>
                  <a:srgbClr val="000000"/>
                </a:solidFill>
              </a:rPr>
              <a:t>, Icahn School of Medicine at Mount Sinai; Nancy </a:t>
            </a:r>
            <a:r>
              <a:rPr lang="en-US" sz="600" dirty="0" err="1">
                <a:solidFill>
                  <a:srgbClr val="000000"/>
                </a:solidFill>
              </a:rPr>
              <a:t>Francoeur</a:t>
            </a:r>
            <a:r>
              <a:rPr lang="en-US" sz="600" dirty="0">
                <a:solidFill>
                  <a:srgbClr val="000000"/>
                </a:solidFill>
              </a:rPr>
              <a:t>, Icahn School of Medicine at Mount Sinai; </a:t>
            </a:r>
            <a:r>
              <a:rPr lang="en-US" sz="600" dirty="0" err="1">
                <a:solidFill>
                  <a:srgbClr val="000000"/>
                </a:solidFill>
              </a:rPr>
              <a:t>Evi</a:t>
            </a:r>
            <a:r>
              <a:rPr lang="en-US" sz="600" dirty="0">
                <a:solidFill>
                  <a:srgbClr val="000000"/>
                </a:solidFill>
              </a:rPr>
              <a:t> </a:t>
            </a:r>
            <a:r>
              <a:rPr lang="en-US" sz="600" dirty="0" err="1">
                <a:solidFill>
                  <a:srgbClr val="000000"/>
                </a:solidFill>
              </a:rPr>
              <a:t>Hadjimichael</a:t>
            </a:r>
            <a:r>
              <a:rPr lang="en-US" sz="600" dirty="0">
                <a:solidFill>
                  <a:srgbClr val="000000"/>
                </a:solidFill>
              </a:rPr>
              <a:t>, Icahn School of Medicine at Mount Sinai; Dalila Pinto, Icahn School of Medicine at Mount Sinai; Harm van </a:t>
            </a:r>
            <a:r>
              <a:rPr lang="en-US" sz="600" dirty="0" err="1">
                <a:solidFill>
                  <a:srgbClr val="000000"/>
                </a:solidFill>
              </a:rPr>
              <a:t>Bakel</a:t>
            </a:r>
            <a:r>
              <a:rPr lang="en-US" sz="600" dirty="0">
                <a:solidFill>
                  <a:srgbClr val="000000"/>
                </a:solidFill>
              </a:rPr>
              <a:t>, Icahn School of Medicine at Mount Sinai; </a:t>
            </a:r>
            <a:r>
              <a:rPr lang="en-US" sz="600" dirty="0" err="1">
                <a:solidFill>
                  <a:srgbClr val="000000"/>
                </a:solidFill>
              </a:rPr>
              <a:t>Panos</a:t>
            </a:r>
            <a:r>
              <a:rPr lang="en-US" sz="600" dirty="0">
                <a:solidFill>
                  <a:srgbClr val="000000"/>
                </a:solidFill>
              </a:rPr>
              <a:t> Roussos, Mount Sinai; John F </a:t>
            </a:r>
            <a:r>
              <a:rPr lang="en-US" sz="600" dirty="0" err="1">
                <a:solidFill>
                  <a:srgbClr val="000000"/>
                </a:solidFill>
              </a:rPr>
              <a:t>Fullard</a:t>
            </a:r>
            <a:r>
              <a:rPr lang="en-US" sz="600" dirty="0">
                <a:solidFill>
                  <a:srgbClr val="000000"/>
                </a:solidFill>
              </a:rPr>
              <a:t>, Mount Sinai; Jaroslav </a:t>
            </a:r>
            <a:r>
              <a:rPr lang="en-US" sz="600" dirty="0" err="1">
                <a:solidFill>
                  <a:srgbClr val="000000"/>
                </a:solidFill>
              </a:rPr>
              <a:t>Bendl</a:t>
            </a:r>
            <a:r>
              <a:rPr lang="en-US" sz="600" dirty="0">
                <a:solidFill>
                  <a:srgbClr val="000000"/>
                </a:solidFill>
              </a:rPr>
              <a:t>, Mount Sinai; Mads E </a:t>
            </a:r>
            <a:r>
              <a:rPr lang="en-US" sz="600" dirty="0" err="1">
                <a:solidFill>
                  <a:srgbClr val="000000"/>
                </a:solidFill>
              </a:rPr>
              <a:t>Hauberg</a:t>
            </a:r>
            <a:r>
              <a:rPr lang="en-US" sz="600" dirty="0">
                <a:solidFill>
                  <a:srgbClr val="000000"/>
                </a:solidFill>
              </a:rPr>
              <a:t>, Mount Sinai; Lara M </a:t>
            </a:r>
            <a:r>
              <a:rPr lang="en-US" sz="600" dirty="0" err="1">
                <a:solidFill>
                  <a:srgbClr val="000000"/>
                </a:solidFill>
              </a:rPr>
              <a:t>Mangravite</a:t>
            </a:r>
            <a:r>
              <a:rPr lang="en-US" sz="600" dirty="0">
                <a:solidFill>
                  <a:srgbClr val="000000"/>
                </a:solidFill>
              </a:rPr>
              <a:t>, Sage Bionetworks; Mette A Peters, Sage Bionetworks; </a:t>
            </a:r>
            <a:r>
              <a:rPr lang="en-US" sz="600" dirty="0" err="1">
                <a:solidFill>
                  <a:srgbClr val="000000"/>
                </a:solidFill>
              </a:rPr>
              <a:t>Yooree</a:t>
            </a:r>
            <a:r>
              <a:rPr lang="en-US" sz="600" dirty="0">
                <a:solidFill>
                  <a:srgbClr val="000000"/>
                </a:solidFill>
              </a:rPr>
              <a:t> </a:t>
            </a:r>
            <a:r>
              <a:rPr lang="en-US" sz="600" dirty="0" err="1">
                <a:solidFill>
                  <a:srgbClr val="000000"/>
                </a:solidFill>
              </a:rPr>
              <a:t>Chae</a:t>
            </a:r>
            <a:r>
              <a:rPr lang="en-US" sz="600" dirty="0">
                <a:solidFill>
                  <a:srgbClr val="000000"/>
                </a:solidFill>
              </a:rPr>
              <a:t>, Sage Bionetworks; </a:t>
            </a:r>
            <a:r>
              <a:rPr lang="en-US" sz="600" dirty="0" err="1">
                <a:solidFill>
                  <a:srgbClr val="000000"/>
                </a:solidFill>
              </a:rPr>
              <a:t>Junmin</a:t>
            </a:r>
            <a:r>
              <a:rPr lang="en-US" sz="600" dirty="0">
                <a:solidFill>
                  <a:srgbClr val="000000"/>
                </a:solidFill>
              </a:rPr>
              <a:t> Peng, St. Jude Children's Hospital; </a:t>
            </a:r>
            <a:r>
              <a:rPr lang="en-US" sz="600" dirty="0" err="1">
                <a:solidFill>
                  <a:srgbClr val="000000"/>
                </a:solidFill>
              </a:rPr>
              <a:t>Mingming</a:t>
            </a:r>
            <a:r>
              <a:rPr lang="en-US" sz="600" dirty="0">
                <a:solidFill>
                  <a:srgbClr val="000000"/>
                </a:solidFill>
              </a:rPr>
              <a:t> </a:t>
            </a:r>
            <a:r>
              <a:rPr lang="en-US" sz="600" dirty="0" err="1">
                <a:solidFill>
                  <a:srgbClr val="000000"/>
                </a:solidFill>
              </a:rPr>
              <a:t>Niu</a:t>
            </a:r>
            <a:r>
              <a:rPr lang="en-US" sz="600" dirty="0">
                <a:solidFill>
                  <a:srgbClr val="000000"/>
                </a:solidFill>
              </a:rPr>
              <a:t>, St. Jude Children's Hospital; </a:t>
            </a:r>
            <a:r>
              <a:rPr lang="en-US" sz="600" dirty="0" err="1">
                <a:solidFill>
                  <a:srgbClr val="000000"/>
                </a:solidFill>
              </a:rPr>
              <a:t>Xusheng</a:t>
            </a:r>
            <a:r>
              <a:rPr lang="en-US" sz="600" dirty="0">
                <a:solidFill>
                  <a:srgbClr val="000000"/>
                </a:solidFill>
              </a:rPr>
              <a:t> Wang, St. Jude Children's Hospital; Maree J Webster, Stanley Medical Research Institute; Thomas G Beach, Banner Sun Health Research Institute; Chao Chen, Central South University; Yi Jiang, Central South University; </a:t>
            </a:r>
            <a:r>
              <a:rPr lang="en-US" sz="600" dirty="0" err="1">
                <a:solidFill>
                  <a:srgbClr val="000000"/>
                </a:solidFill>
              </a:rPr>
              <a:t>Rujia</a:t>
            </a:r>
            <a:r>
              <a:rPr lang="en-US" sz="600" dirty="0">
                <a:solidFill>
                  <a:srgbClr val="000000"/>
                </a:solidFill>
              </a:rPr>
              <a:t> Dai, Central South University; Annie W Shieh, SUNY Upstate Medical University; </a:t>
            </a:r>
            <a:r>
              <a:rPr lang="en-US" sz="600" dirty="0" err="1">
                <a:solidFill>
                  <a:srgbClr val="000000"/>
                </a:solidFill>
              </a:rPr>
              <a:t>Chunyu</a:t>
            </a:r>
            <a:r>
              <a:rPr lang="en-US" sz="600" dirty="0">
                <a:solidFill>
                  <a:srgbClr val="000000"/>
                </a:solidFill>
              </a:rPr>
              <a:t> Liu, SUNY Upstate Medical University; Kay S. </a:t>
            </a:r>
            <a:r>
              <a:rPr lang="en-US" sz="600" dirty="0" err="1">
                <a:solidFill>
                  <a:srgbClr val="000000"/>
                </a:solidFill>
              </a:rPr>
              <a:t>Grennan</a:t>
            </a:r>
            <a:r>
              <a:rPr lang="en-US" sz="600" dirty="0">
                <a:solidFill>
                  <a:srgbClr val="000000"/>
                </a:solidFill>
              </a:rPr>
              <a:t>, SUNY Upstate Medical University; Yan Xia, SUNY Upstate Medical University/Central South University; </a:t>
            </a:r>
            <a:r>
              <a:rPr lang="en-US" sz="600" dirty="0" err="1">
                <a:solidFill>
                  <a:srgbClr val="000000"/>
                </a:solidFill>
              </a:rPr>
              <a:t>Ramu</a:t>
            </a:r>
            <a:r>
              <a:rPr lang="en-US" sz="600" dirty="0">
                <a:solidFill>
                  <a:srgbClr val="000000"/>
                </a:solidFill>
              </a:rPr>
              <a:t> </a:t>
            </a:r>
            <a:r>
              <a:rPr lang="en-US" sz="600" dirty="0" err="1">
                <a:solidFill>
                  <a:srgbClr val="000000"/>
                </a:solidFill>
              </a:rPr>
              <a:t>Vadukapuram</a:t>
            </a:r>
            <a:r>
              <a:rPr lang="en-US" sz="600" dirty="0">
                <a:solidFill>
                  <a:srgbClr val="000000"/>
                </a:solidFill>
              </a:rPr>
              <a:t>, SUNY Upstate Medical University; </a:t>
            </a:r>
            <a:r>
              <a:rPr lang="en-US" sz="600" dirty="0" err="1">
                <a:solidFill>
                  <a:srgbClr val="000000"/>
                </a:solidFill>
              </a:rPr>
              <a:t>Yongjun</a:t>
            </a:r>
            <a:r>
              <a:rPr lang="en-US" sz="600" dirty="0">
                <a:solidFill>
                  <a:srgbClr val="000000"/>
                </a:solidFill>
              </a:rPr>
              <a:t> Wang, Central South University; Dominic Fitzgerald, The University of Chicago; </a:t>
            </a:r>
            <a:r>
              <a:rPr lang="en-US" sz="600" dirty="0" err="1">
                <a:solidFill>
                  <a:srgbClr val="000000"/>
                </a:solidFill>
              </a:rPr>
              <a:t>Lijun</a:t>
            </a:r>
            <a:r>
              <a:rPr lang="en-US" sz="600" dirty="0">
                <a:solidFill>
                  <a:srgbClr val="000000"/>
                </a:solidFill>
              </a:rPr>
              <a:t> Cheng, The University of Chicago; Miguel Brown, The University of Chicago; Mimi Brown, The University of Chicago; Tonya Brunetti, The University of Chicago; Thomas Goodman, The University of Chicago; </a:t>
            </a:r>
            <a:r>
              <a:rPr lang="en-US" sz="600" dirty="0" err="1">
                <a:solidFill>
                  <a:srgbClr val="000000"/>
                </a:solidFill>
              </a:rPr>
              <a:t>Majd</a:t>
            </a:r>
            <a:r>
              <a:rPr lang="en-US" sz="600" dirty="0">
                <a:solidFill>
                  <a:srgbClr val="000000"/>
                </a:solidFill>
              </a:rPr>
              <a:t> </a:t>
            </a:r>
            <a:r>
              <a:rPr lang="en-US" sz="600" dirty="0" err="1">
                <a:solidFill>
                  <a:srgbClr val="000000"/>
                </a:solidFill>
              </a:rPr>
              <a:t>Alsayed</a:t>
            </a:r>
            <a:r>
              <a:rPr lang="en-US" sz="600" dirty="0">
                <a:solidFill>
                  <a:srgbClr val="000000"/>
                </a:solidFill>
              </a:rPr>
              <a:t>, The University of Chicago; Michael J </a:t>
            </a:r>
            <a:r>
              <a:rPr lang="en-US" sz="600" dirty="0" err="1">
                <a:solidFill>
                  <a:srgbClr val="000000"/>
                </a:solidFill>
              </a:rPr>
              <a:t>Gandal</a:t>
            </a:r>
            <a:r>
              <a:rPr lang="en-US" sz="600" dirty="0">
                <a:solidFill>
                  <a:srgbClr val="000000"/>
                </a:solidFill>
              </a:rPr>
              <a:t>, University of California, Los Angeles; Daniel H </a:t>
            </a:r>
            <a:r>
              <a:rPr lang="en-US" sz="600" dirty="0" err="1">
                <a:solidFill>
                  <a:srgbClr val="000000"/>
                </a:solidFill>
              </a:rPr>
              <a:t>Geschwind</a:t>
            </a:r>
            <a:r>
              <a:rPr lang="en-US" sz="600" dirty="0">
                <a:solidFill>
                  <a:srgbClr val="000000"/>
                </a:solidFill>
              </a:rPr>
              <a:t>, University of California, Los Angeles; </a:t>
            </a:r>
            <a:r>
              <a:rPr lang="en-US" sz="600" dirty="0" err="1">
                <a:solidFill>
                  <a:srgbClr val="000000"/>
                </a:solidFill>
              </a:rPr>
              <a:t>Hyejung</a:t>
            </a:r>
            <a:r>
              <a:rPr lang="en-US" sz="600" dirty="0">
                <a:solidFill>
                  <a:srgbClr val="000000"/>
                </a:solidFill>
              </a:rPr>
              <a:t> Won, University of California, Los Angeles; Damon </a:t>
            </a:r>
            <a:r>
              <a:rPr lang="en-US" sz="600" dirty="0" err="1">
                <a:solidFill>
                  <a:srgbClr val="000000"/>
                </a:solidFill>
              </a:rPr>
              <a:t>Polioudakis</a:t>
            </a:r>
            <a:r>
              <a:rPr lang="en-US" sz="600" dirty="0">
                <a:solidFill>
                  <a:srgbClr val="000000"/>
                </a:solidFill>
              </a:rPr>
              <a:t>, University of California, Los Angeles; Brie </a:t>
            </a:r>
            <a:r>
              <a:rPr lang="en-US" sz="600" dirty="0" err="1">
                <a:solidFill>
                  <a:srgbClr val="000000"/>
                </a:solidFill>
              </a:rPr>
              <a:t>Wamsley</a:t>
            </a:r>
            <a:r>
              <a:rPr lang="en-US" sz="600" dirty="0">
                <a:solidFill>
                  <a:srgbClr val="000000"/>
                </a:solidFill>
              </a:rPr>
              <a:t>, University of California, Los Angeles; </a:t>
            </a:r>
            <a:r>
              <a:rPr lang="en-US" sz="600" dirty="0" err="1">
                <a:solidFill>
                  <a:srgbClr val="000000"/>
                </a:solidFill>
              </a:rPr>
              <a:t>Jiani</a:t>
            </a:r>
            <a:r>
              <a:rPr lang="en-US" sz="600" dirty="0">
                <a:solidFill>
                  <a:srgbClr val="000000"/>
                </a:solidFill>
              </a:rPr>
              <a:t> Yin, University of California, Los Angeles; Tarik </a:t>
            </a:r>
            <a:r>
              <a:rPr lang="en-US" sz="600" dirty="0" err="1">
                <a:solidFill>
                  <a:srgbClr val="000000"/>
                </a:solidFill>
              </a:rPr>
              <a:t>Hadzic</a:t>
            </a:r>
            <a:r>
              <a:rPr lang="en-US" sz="600" dirty="0">
                <a:solidFill>
                  <a:srgbClr val="000000"/>
                </a:solidFill>
              </a:rPr>
              <a:t>, University of California, Los Angeles; Luis De La Torre </a:t>
            </a:r>
            <a:r>
              <a:rPr lang="en-US" sz="600" dirty="0" err="1">
                <a:solidFill>
                  <a:srgbClr val="000000"/>
                </a:solidFill>
              </a:rPr>
              <a:t>Ubieta</a:t>
            </a:r>
            <a:r>
              <a:rPr lang="en-US" sz="600" dirty="0">
                <a:solidFill>
                  <a:srgbClr val="000000"/>
                </a:solidFill>
              </a:rPr>
              <a:t>, UCLA; </a:t>
            </a:r>
            <a:r>
              <a:rPr lang="en-US" sz="600" dirty="0" err="1">
                <a:solidFill>
                  <a:srgbClr val="000000"/>
                </a:solidFill>
              </a:rPr>
              <a:t>Vivek</a:t>
            </a:r>
            <a:r>
              <a:rPr lang="en-US" sz="600" dirty="0">
                <a:solidFill>
                  <a:srgbClr val="000000"/>
                </a:solidFill>
              </a:rPr>
              <a:t> Swarup, University of California, Los Angeles; Stephan J Sanders, University of California, San Francisco; Matthew W State, University of California, San Francisco; Donna M </a:t>
            </a:r>
            <a:r>
              <a:rPr lang="en-US" sz="600" dirty="0" err="1">
                <a:solidFill>
                  <a:srgbClr val="000000"/>
                </a:solidFill>
              </a:rPr>
              <a:t>Werling</a:t>
            </a:r>
            <a:r>
              <a:rPr lang="en-US" sz="600" dirty="0">
                <a:solidFill>
                  <a:srgbClr val="000000"/>
                </a:solidFill>
              </a:rPr>
              <a:t>, University of California, San Francisco; Joon-Yong An, University of California, San Francisco; Brooke Sheppard, University of California, San Francisco; A Jeremy </a:t>
            </a:r>
            <a:r>
              <a:rPr lang="en-US" sz="600" dirty="0" err="1">
                <a:solidFill>
                  <a:srgbClr val="000000"/>
                </a:solidFill>
              </a:rPr>
              <a:t>Willsey</a:t>
            </a:r>
            <a:r>
              <a:rPr lang="en-US" sz="600" dirty="0">
                <a:solidFill>
                  <a:srgbClr val="000000"/>
                </a:solidFill>
              </a:rPr>
              <a:t>, University of California, San Francisco; Kevin P White, The University of Chicago; Mohana Ray, The University of Chicago; Gina </a:t>
            </a:r>
            <a:r>
              <a:rPr lang="en-US" sz="600" dirty="0" err="1">
                <a:solidFill>
                  <a:srgbClr val="000000"/>
                </a:solidFill>
              </a:rPr>
              <a:t>Giase</a:t>
            </a:r>
            <a:r>
              <a:rPr lang="en-US" sz="600" dirty="0">
                <a:solidFill>
                  <a:srgbClr val="000000"/>
                </a:solidFill>
              </a:rPr>
              <a:t>, SUNY Upstate Medical University; Amira </a:t>
            </a:r>
            <a:r>
              <a:rPr lang="en-US" sz="600" dirty="0" err="1">
                <a:solidFill>
                  <a:srgbClr val="000000"/>
                </a:solidFill>
              </a:rPr>
              <a:t>Kefi</a:t>
            </a:r>
            <a:r>
              <a:rPr lang="en-US" sz="600" dirty="0">
                <a:solidFill>
                  <a:srgbClr val="000000"/>
                </a:solidFill>
              </a:rPr>
              <a:t>, University of Illinois at Chicago; Eugenio </a:t>
            </a:r>
            <a:r>
              <a:rPr lang="en-US" sz="600" dirty="0" err="1">
                <a:solidFill>
                  <a:srgbClr val="000000"/>
                </a:solidFill>
              </a:rPr>
              <a:t>Mattei</a:t>
            </a:r>
            <a:r>
              <a:rPr lang="en-US" sz="600" dirty="0">
                <a:solidFill>
                  <a:srgbClr val="000000"/>
                </a:solidFill>
              </a:rPr>
              <a:t>, University of Massachusetts Medical School; Michael </a:t>
            </a:r>
            <a:r>
              <a:rPr lang="en-US" sz="600" dirty="0" err="1">
                <a:solidFill>
                  <a:srgbClr val="000000"/>
                </a:solidFill>
              </a:rPr>
              <a:t>Purcaro</a:t>
            </a:r>
            <a:r>
              <a:rPr lang="en-US" sz="600" dirty="0">
                <a:solidFill>
                  <a:srgbClr val="000000"/>
                </a:solidFill>
              </a:rPr>
              <a:t>, University of Massachusetts Medical School; </a:t>
            </a:r>
            <a:r>
              <a:rPr lang="en-US" sz="600" dirty="0" err="1">
                <a:solidFill>
                  <a:srgbClr val="000000"/>
                </a:solidFill>
              </a:rPr>
              <a:t>Zhiping</a:t>
            </a:r>
            <a:r>
              <a:rPr lang="en-US" sz="600" dirty="0">
                <a:solidFill>
                  <a:srgbClr val="000000"/>
                </a:solidFill>
              </a:rPr>
              <a:t> Weng, University of Massachusetts Medical School; Jill Moore, University of Massachusetts Medical School; Henry Pratt, University of Massachusetts Medical School; Jack Huey, University of Massachusetts Medical School; Tyler </a:t>
            </a:r>
            <a:r>
              <a:rPr lang="en-US" sz="600" dirty="0" err="1">
                <a:solidFill>
                  <a:srgbClr val="000000"/>
                </a:solidFill>
              </a:rPr>
              <a:t>Borrman</a:t>
            </a:r>
            <a:r>
              <a:rPr lang="en-US" sz="600" dirty="0">
                <a:solidFill>
                  <a:srgbClr val="000000"/>
                </a:solidFill>
              </a:rPr>
              <a:t>, University of Massachusetts Medical School; Patrick F Sullivan, University of North Carolina - Chapel Hill; Paola </a:t>
            </a:r>
            <a:r>
              <a:rPr lang="en-US" sz="600" dirty="0" err="1">
                <a:solidFill>
                  <a:srgbClr val="000000"/>
                </a:solidFill>
              </a:rPr>
              <a:t>Giusti</a:t>
            </a:r>
            <a:r>
              <a:rPr lang="en-US" sz="600" dirty="0">
                <a:solidFill>
                  <a:srgbClr val="000000"/>
                </a:solidFill>
              </a:rPr>
              <a:t>-Rodriguez, University of North Carolina - Chapel Hill; </a:t>
            </a:r>
            <a:r>
              <a:rPr lang="en-US" sz="600" dirty="0" err="1">
                <a:solidFill>
                  <a:srgbClr val="000000"/>
                </a:solidFill>
              </a:rPr>
              <a:t>Yunjung</a:t>
            </a:r>
            <a:r>
              <a:rPr lang="en-US" sz="600" dirty="0">
                <a:solidFill>
                  <a:srgbClr val="000000"/>
                </a:solidFill>
              </a:rPr>
              <a:t> Kim, University of North Carolina - Chapel Hill; Patrick Sullivan, University of North Carolina - Chapel Hill; </a:t>
            </a:r>
            <a:r>
              <a:rPr lang="en-US" sz="600" dirty="0" err="1">
                <a:solidFill>
                  <a:srgbClr val="000000"/>
                </a:solidFill>
              </a:rPr>
              <a:t>Jin</a:t>
            </a:r>
            <a:r>
              <a:rPr lang="en-US" sz="600" dirty="0">
                <a:solidFill>
                  <a:srgbClr val="000000"/>
                </a:solidFill>
              </a:rPr>
              <a:t> </a:t>
            </a:r>
            <a:r>
              <a:rPr lang="en-US" sz="600" dirty="0" err="1">
                <a:solidFill>
                  <a:srgbClr val="000000"/>
                </a:solidFill>
              </a:rPr>
              <a:t>Szatkiewicz</a:t>
            </a:r>
            <a:r>
              <a:rPr lang="en-US" sz="600" dirty="0">
                <a:solidFill>
                  <a:srgbClr val="000000"/>
                </a:solidFill>
              </a:rPr>
              <a:t>, University of North Carolina - Chapel Hill; </a:t>
            </a:r>
            <a:r>
              <a:rPr lang="en-US" sz="600" dirty="0" err="1">
                <a:solidFill>
                  <a:srgbClr val="000000"/>
                </a:solidFill>
              </a:rPr>
              <a:t>Suhn</a:t>
            </a:r>
            <a:r>
              <a:rPr lang="en-US" sz="600" dirty="0">
                <a:solidFill>
                  <a:srgbClr val="000000"/>
                </a:solidFill>
              </a:rPr>
              <a:t> Kyong </a:t>
            </a:r>
            <a:r>
              <a:rPr lang="en-US" sz="600" dirty="0" err="1">
                <a:solidFill>
                  <a:srgbClr val="000000"/>
                </a:solidFill>
              </a:rPr>
              <a:t>Rhie</a:t>
            </a:r>
            <a:r>
              <a:rPr lang="en-US" sz="600" dirty="0">
                <a:solidFill>
                  <a:srgbClr val="000000"/>
                </a:solidFill>
              </a:rPr>
              <a:t>, University of Southern California; </a:t>
            </a:r>
            <a:r>
              <a:rPr lang="en-US" sz="600" dirty="0" err="1">
                <a:solidFill>
                  <a:srgbClr val="000000"/>
                </a:solidFill>
              </a:rPr>
              <a:t>Christoper</a:t>
            </a:r>
            <a:r>
              <a:rPr lang="en-US" sz="600" dirty="0">
                <a:solidFill>
                  <a:srgbClr val="000000"/>
                </a:solidFill>
              </a:rPr>
              <a:t> </a:t>
            </a:r>
            <a:r>
              <a:rPr lang="en-US" sz="600" dirty="0" err="1">
                <a:solidFill>
                  <a:srgbClr val="000000"/>
                </a:solidFill>
              </a:rPr>
              <a:t>Armoskus</a:t>
            </a:r>
            <a:r>
              <a:rPr lang="en-US" sz="600" dirty="0">
                <a:solidFill>
                  <a:srgbClr val="000000"/>
                </a:solidFill>
              </a:rPr>
              <a:t>, University of Southern California; Adrian Camarena, University of Southern California; Peggy J </a:t>
            </a:r>
            <a:r>
              <a:rPr lang="en-US" sz="600" dirty="0" err="1">
                <a:solidFill>
                  <a:srgbClr val="000000"/>
                </a:solidFill>
              </a:rPr>
              <a:t>Farnham</a:t>
            </a:r>
            <a:r>
              <a:rPr lang="en-US" sz="600" dirty="0">
                <a:solidFill>
                  <a:srgbClr val="000000"/>
                </a:solidFill>
              </a:rPr>
              <a:t>, University of Southern California; Valeria N </a:t>
            </a:r>
            <a:r>
              <a:rPr lang="en-US" sz="600" dirty="0" err="1">
                <a:solidFill>
                  <a:srgbClr val="000000"/>
                </a:solidFill>
              </a:rPr>
              <a:t>Spitsyna</a:t>
            </a:r>
            <a:r>
              <a:rPr lang="en-US" sz="600" dirty="0">
                <a:solidFill>
                  <a:srgbClr val="000000"/>
                </a:solidFill>
              </a:rPr>
              <a:t>, University of Southern California; Heather Witt, University of Southern California; Shannon Schreiner, University of Southern California; Oleg V </a:t>
            </a:r>
            <a:r>
              <a:rPr lang="en-US" sz="600" dirty="0" err="1">
                <a:solidFill>
                  <a:srgbClr val="000000"/>
                </a:solidFill>
              </a:rPr>
              <a:t>Evgrafov</a:t>
            </a:r>
            <a:r>
              <a:rPr lang="en-US" sz="600" dirty="0">
                <a:solidFill>
                  <a:srgbClr val="000000"/>
                </a:solidFill>
              </a:rPr>
              <a:t>, SUNY Downstate Medical Center; James A Knowles, SUNY Downstate Medical Center; Mark Gerstein, Yale University; </a:t>
            </a:r>
            <a:r>
              <a:rPr lang="en-US" sz="600" dirty="0" err="1">
                <a:solidFill>
                  <a:srgbClr val="000000"/>
                </a:solidFill>
              </a:rPr>
              <a:t>Shuang</a:t>
            </a:r>
            <a:r>
              <a:rPr lang="en-US" sz="600" dirty="0">
                <a:solidFill>
                  <a:srgbClr val="000000"/>
                </a:solidFill>
              </a:rPr>
              <a:t> Liu, Yale University; Daifeng Wang, Stony Brook University; Fabio C. P. Navarro, Yale University; Jonathan </a:t>
            </a:r>
            <a:r>
              <a:rPr lang="en-US" sz="600" dirty="0" err="1">
                <a:solidFill>
                  <a:srgbClr val="000000"/>
                </a:solidFill>
              </a:rPr>
              <a:t>Warrell</a:t>
            </a:r>
            <a:r>
              <a:rPr lang="en-US" sz="600" dirty="0">
                <a:solidFill>
                  <a:srgbClr val="000000"/>
                </a:solidFill>
              </a:rPr>
              <a:t>, Yale University; Declan Clarke, Yale University; Prashant S. Emani, Yale University; </a:t>
            </a:r>
            <a:r>
              <a:rPr lang="en-US" sz="600" dirty="0" err="1">
                <a:solidFill>
                  <a:srgbClr val="000000"/>
                </a:solidFill>
              </a:rPr>
              <a:t>Mengting</a:t>
            </a:r>
            <a:r>
              <a:rPr lang="en-US" sz="600" dirty="0">
                <a:solidFill>
                  <a:srgbClr val="000000"/>
                </a:solidFill>
              </a:rPr>
              <a:t> Gu, Yale University; Xu Shi, Yale University; Min Xu, Yale University; Yucheng T. Yang, Yale University; Robert R. Kitchen, Yale University; Gamze </a:t>
            </a:r>
            <a:r>
              <a:rPr lang="en-US" sz="600" dirty="0" err="1">
                <a:solidFill>
                  <a:srgbClr val="000000"/>
                </a:solidFill>
              </a:rPr>
              <a:t>Gürsoy</a:t>
            </a:r>
            <a:r>
              <a:rPr lang="en-US" sz="600" dirty="0">
                <a:solidFill>
                  <a:srgbClr val="000000"/>
                </a:solidFill>
              </a:rPr>
              <a:t>, Yale University; Jing Zhang, Yale University; Becky C Carlyle, Yale University; Angus C </a:t>
            </a:r>
            <a:r>
              <a:rPr lang="en-US" sz="600" dirty="0" err="1">
                <a:solidFill>
                  <a:srgbClr val="000000"/>
                </a:solidFill>
              </a:rPr>
              <a:t>Nairn</a:t>
            </a:r>
            <a:r>
              <a:rPr lang="en-US" sz="600" dirty="0">
                <a:solidFill>
                  <a:srgbClr val="000000"/>
                </a:solidFill>
              </a:rPr>
              <a:t>, Yale University; </a:t>
            </a:r>
            <a:r>
              <a:rPr lang="en-US" sz="600" dirty="0" err="1">
                <a:solidFill>
                  <a:srgbClr val="000000"/>
                </a:solidFill>
              </a:rPr>
              <a:t>Mingfeng</a:t>
            </a:r>
            <a:r>
              <a:rPr lang="en-US" sz="600" dirty="0">
                <a:solidFill>
                  <a:srgbClr val="000000"/>
                </a:solidFill>
              </a:rPr>
              <a:t> Li, Yale University; Sirisha </a:t>
            </a:r>
            <a:r>
              <a:rPr lang="en-US" sz="600" dirty="0" err="1">
                <a:solidFill>
                  <a:srgbClr val="000000"/>
                </a:solidFill>
              </a:rPr>
              <a:t>Pochareddy</a:t>
            </a:r>
            <a:r>
              <a:rPr lang="en-US" sz="600" dirty="0">
                <a:solidFill>
                  <a:srgbClr val="000000"/>
                </a:solidFill>
              </a:rPr>
              <a:t>, Yale University; </a:t>
            </a:r>
            <a:r>
              <a:rPr lang="en-US" sz="600" dirty="0" err="1">
                <a:solidFill>
                  <a:srgbClr val="000000"/>
                </a:solidFill>
              </a:rPr>
              <a:t>Nenad</a:t>
            </a:r>
            <a:r>
              <a:rPr lang="en-US" sz="600" dirty="0">
                <a:solidFill>
                  <a:srgbClr val="000000"/>
                </a:solidFill>
              </a:rPr>
              <a:t> </a:t>
            </a:r>
            <a:r>
              <a:rPr lang="en-US" sz="600" dirty="0" err="1">
                <a:solidFill>
                  <a:srgbClr val="000000"/>
                </a:solidFill>
              </a:rPr>
              <a:t>Sestan</a:t>
            </a:r>
            <a:r>
              <a:rPr lang="en-US" sz="600" dirty="0">
                <a:solidFill>
                  <a:srgbClr val="000000"/>
                </a:solidFill>
              </a:rPr>
              <a:t>, Yale University; Mario </a:t>
            </a:r>
            <a:r>
              <a:rPr lang="en-US" sz="600" dirty="0" err="1">
                <a:solidFill>
                  <a:srgbClr val="000000"/>
                </a:solidFill>
              </a:rPr>
              <a:t>Skarica</a:t>
            </a:r>
            <a:r>
              <a:rPr lang="en-US" sz="600" dirty="0">
                <a:solidFill>
                  <a:srgbClr val="000000"/>
                </a:solidFill>
              </a:rPr>
              <a:t>, Yale University; Zhen Li, Yale University; Andre M.M. Sousa, Yale University; Gabriel </a:t>
            </a:r>
            <a:r>
              <a:rPr lang="en-US" sz="600" dirty="0" err="1">
                <a:solidFill>
                  <a:srgbClr val="000000"/>
                </a:solidFill>
              </a:rPr>
              <a:t>Santpere</a:t>
            </a:r>
            <a:r>
              <a:rPr lang="en-US" sz="600" dirty="0">
                <a:solidFill>
                  <a:srgbClr val="000000"/>
                </a:solidFill>
              </a:rPr>
              <a:t>, Yale University; </a:t>
            </a:r>
            <a:r>
              <a:rPr lang="en-US" sz="600" dirty="0" err="1">
                <a:solidFill>
                  <a:srgbClr val="000000"/>
                </a:solidFill>
              </a:rPr>
              <a:t>Jinmyung</a:t>
            </a:r>
            <a:r>
              <a:rPr lang="en-US" sz="600" dirty="0">
                <a:solidFill>
                  <a:srgbClr val="000000"/>
                </a:solidFill>
              </a:rPr>
              <a:t> Choi, Yale University; Ying Zhu, Yale University; </a:t>
            </a:r>
            <a:r>
              <a:rPr lang="en-US" sz="600" dirty="0" err="1">
                <a:solidFill>
                  <a:srgbClr val="000000"/>
                </a:solidFill>
              </a:rPr>
              <a:t>Tianliuyun</a:t>
            </a:r>
            <a:r>
              <a:rPr lang="en-US" sz="600" dirty="0">
                <a:solidFill>
                  <a:srgbClr val="000000"/>
                </a:solidFill>
              </a:rPr>
              <a:t> Gao, Yale University; Daniel J Miller, Yale University; Adriana </a:t>
            </a:r>
            <a:r>
              <a:rPr lang="en-US" sz="600" dirty="0" err="1">
                <a:solidFill>
                  <a:srgbClr val="000000"/>
                </a:solidFill>
              </a:rPr>
              <a:t>Cherskov</a:t>
            </a:r>
            <a:r>
              <a:rPr lang="en-US" sz="600" dirty="0">
                <a:solidFill>
                  <a:srgbClr val="000000"/>
                </a:solidFill>
              </a:rPr>
              <a:t>, Yale University; Mo Yang, Yale University; Anahita </a:t>
            </a:r>
            <a:r>
              <a:rPr lang="en-US" sz="600" dirty="0" err="1">
                <a:solidFill>
                  <a:srgbClr val="000000"/>
                </a:solidFill>
              </a:rPr>
              <a:t>Amiri</a:t>
            </a:r>
            <a:r>
              <a:rPr lang="en-US" sz="600" dirty="0">
                <a:solidFill>
                  <a:srgbClr val="000000"/>
                </a:solidFill>
              </a:rPr>
              <a:t>, Yale University; </a:t>
            </a:r>
            <a:r>
              <a:rPr lang="en-US" sz="600" dirty="0" err="1">
                <a:solidFill>
                  <a:srgbClr val="000000"/>
                </a:solidFill>
              </a:rPr>
              <a:t>Gianfilippo</a:t>
            </a:r>
            <a:r>
              <a:rPr lang="en-US" sz="600" dirty="0">
                <a:solidFill>
                  <a:srgbClr val="000000"/>
                </a:solidFill>
              </a:rPr>
              <a:t> Coppola, Yale University; Jessica </a:t>
            </a:r>
            <a:r>
              <a:rPr lang="en-US" sz="600" dirty="0" err="1">
                <a:solidFill>
                  <a:srgbClr val="000000"/>
                </a:solidFill>
              </a:rPr>
              <a:t>Mariani</a:t>
            </a:r>
            <a:r>
              <a:rPr lang="en-US" sz="600" dirty="0">
                <a:solidFill>
                  <a:srgbClr val="000000"/>
                </a:solidFill>
              </a:rPr>
              <a:t>, Yale University; Soraya Scuderi, Yale University; Anna </a:t>
            </a:r>
            <a:r>
              <a:rPr lang="en-US" sz="600" dirty="0" err="1">
                <a:solidFill>
                  <a:srgbClr val="000000"/>
                </a:solidFill>
              </a:rPr>
              <a:t>Szekely</a:t>
            </a:r>
            <a:r>
              <a:rPr lang="en-US" sz="600" dirty="0">
                <a:solidFill>
                  <a:srgbClr val="000000"/>
                </a:solidFill>
              </a:rPr>
              <a:t>, Yale University; Flora M </a:t>
            </a:r>
            <a:r>
              <a:rPr lang="en-US" sz="600" dirty="0" err="1">
                <a:solidFill>
                  <a:srgbClr val="000000"/>
                </a:solidFill>
              </a:rPr>
              <a:t>Vaccarino</a:t>
            </a:r>
            <a:r>
              <a:rPr lang="en-US" sz="600" dirty="0">
                <a:solidFill>
                  <a:srgbClr val="000000"/>
                </a:solidFill>
              </a:rPr>
              <a:t>, Yale University; </a:t>
            </a:r>
            <a:r>
              <a:rPr lang="en-US" sz="600" dirty="0" err="1">
                <a:solidFill>
                  <a:srgbClr val="000000"/>
                </a:solidFill>
              </a:rPr>
              <a:t>Feinan</a:t>
            </a:r>
            <a:r>
              <a:rPr lang="en-US" sz="600" dirty="0">
                <a:solidFill>
                  <a:srgbClr val="000000"/>
                </a:solidFill>
              </a:rPr>
              <a:t> Wu, Yale University; Sherman Weissman, Yale University; </a:t>
            </a:r>
            <a:r>
              <a:rPr lang="en-US" sz="600" dirty="0" err="1">
                <a:solidFill>
                  <a:srgbClr val="000000"/>
                </a:solidFill>
              </a:rPr>
              <a:t>Tanmoy</a:t>
            </a:r>
            <a:r>
              <a:rPr lang="en-US" sz="600" dirty="0">
                <a:solidFill>
                  <a:srgbClr val="000000"/>
                </a:solidFill>
              </a:rPr>
              <a:t> </a:t>
            </a:r>
            <a:r>
              <a:rPr lang="en-US" sz="600" dirty="0" err="1">
                <a:solidFill>
                  <a:srgbClr val="000000"/>
                </a:solidFill>
              </a:rPr>
              <a:t>Roychowdhury</a:t>
            </a:r>
            <a:r>
              <a:rPr lang="en-US" sz="600" dirty="0">
                <a:solidFill>
                  <a:srgbClr val="000000"/>
                </a:solidFill>
              </a:rPr>
              <a:t>, Mayo Clinic Rochester; </a:t>
            </a:r>
            <a:r>
              <a:rPr lang="en-US" sz="600" dirty="0" err="1">
                <a:solidFill>
                  <a:srgbClr val="000000"/>
                </a:solidFill>
              </a:rPr>
              <a:t>Alexej</a:t>
            </a:r>
            <a:r>
              <a:rPr lang="en-US" sz="600" dirty="0">
                <a:solidFill>
                  <a:srgbClr val="000000"/>
                </a:solidFill>
              </a:rPr>
              <a:t> </a:t>
            </a:r>
            <a:r>
              <a:rPr lang="en-US" sz="600" dirty="0" err="1">
                <a:solidFill>
                  <a:srgbClr val="000000"/>
                </a:solidFill>
              </a:rPr>
              <a:t>Abyzov</a:t>
            </a:r>
            <a:r>
              <a:rPr lang="en-US" sz="600" dirty="0">
                <a:solidFill>
                  <a:srgbClr val="000000"/>
                </a:solidFill>
              </a:rPr>
              <a:t>, Mayo Clinic Rochester;</a:t>
            </a:r>
            <a:r>
              <a:rPr lang="en-US" sz="600" dirty="0">
                <a:solidFill>
                  <a:srgbClr val="000000"/>
                </a:solidFill>
                <a:latin typeface="Arial" panose="020B0604020202020204" pitchFamily="34" charset="0"/>
                <a:ea typeface="Arial" panose="020B0604020202020204" pitchFamily="34" charset="0"/>
              </a:rPr>
              <a:t>.</a:t>
            </a:r>
          </a:p>
        </p:txBody>
      </p:sp>
      <p:sp>
        <p:nvSpPr>
          <p:cNvPr id="7" name="Rectangle 6">
            <a:extLst>
              <a:ext uri="{FF2B5EF4-FFF2-40B4-BE49-F238E27FC236}">
                <a16:creationId xmlns:a16="http://schemas.microsoft.com/office/drawing/2014/main" xmlns="" id="{61DC0667-85A2-AB46-9AA5-B641EAFFB362}"/>
              </a:ext>
            </a:extLst>
          </p:cNvPr>
          <p:cNvSpPr/>
          <p:nvPr/>
        </p:nvSpPr>
        <p:spPr>
          <a:xfrm>
            <a:off x="2635396" y="132595"/>
            <a:ext cx="6508605" cy="3027752"/>
          </a:xfrm>
          <a:prstGeom prst="rect">
            <a:avLst/>
          </a:prstGeom>
        </p:spPr>
        <p:txBody>
          <a:bodyPr wrap="square">
            <a:spAutoFit/>
          </a:bodyPr>
          <a:lstStyle/>
          <a:p>
            <a:pPr>
              <a:lnSpc>
                <a:spcPct val="115000"/>
              </a:lnSpc>
            </a:pPr>
            <a:r>
              <a:rPr lang="en-US" sz="1600" dirty="0">
                <a:solidFill>
                  <a:srgbClr val="000000"/>
                </a:solidFill>
                <a:latin typeface="Arial" panose="020B0604020202020204" pitchFamily="34" charset="0"/>
                <a:ea typeface="Arial" panose="020B0604020202020204" pitchFamily="34" charset="0"/>
              </a:rPr>
              <a:t>“Adult Capstone” Team </a:t>
            </a:r>
            <a:r>
              <a:rPr lang="mr-IN" sz="1600" dirty="0">
                <a:solidFill>
                  <a:srgbClr val="000000"/>
                </a:solidFill>
                <a:latin typeface="Arial" panose="020B0604020202020204" pitchFamily="34" charset="0"/>
                <a:ea typeface="Arial" panose="020B0604020202020204" pitchFamily="34" charset="0"/>
              </a:rPr>
              <a:t>–</a:t>
            </a:r>
            <a:r>
              <a:rPr lang="en-US" sz="1600" dirty="0">
                <a:solidFill>
                  <a:srgbClr val="000000"/>
                </a:solidFill>
                <a:latin typeface="Arial" panose="020B0604020202020204" pitchFamily="34" charset="0"/>
                <a:ea typeface="Arial" panose="020B0604020202020204" pitchFamily="34" charset="0"/>
              </a:rPr>
              <a:t> 1 of 3 capstones</a:t>
            </a:r>
          </a:p>
          <a:p>
            <a:pPr>
              <a:lnSpc>
                <a:spcPct val="115000"/>
              </a:lnSpc>
            </a:pPr>
            <a:endParaRPr lang="en-US" sz="900" dirty="0">
              <a:solidFill>
                <a:srgbClr val="000000"/>
              </a:solidFill>
              <a:latin typeface="Arial" panose="020B0604020202020204" pitchFamily="34" charset="0"/>
              <a:ea typeface="Arial" panose="020B0604020202020204" pitchFamily="34" charset="0"/>
            </a:endParaRPr>
          </a:p>
          <a:p>
            <a:r>
              <a:rPr lang="en-US" sz="1800" dirty="0">
                <a:solidFill>
                  <a:srgbClr val="C00000"/>
                </a:solidFill>
              </a:rPr>
              <a:t>Daifeng Wang, </a:t>
            </a:r>
            <a:r>
              <a:rPr lang="en-US" sz="1800" dirty="0" err="1">
                <a:solidFill>
                  <a:srgbClr val="C00000"/>
                </a:solidFill>
              </a:rPr>
              <a:t>Shuang</a:t>
            </a:r>
            <a:r>
              <a:rPr lang="en-US" sz="1800" dirty="0">
                <a:solidFill>
                  <a:srgbClr val="C00000"/>
                </a:solidFill>
              </a:rPr>
              <a:t> Liu, Jonathan </a:t>
            </a:r>
            <a:r>
              <a:rPr lang="en-US" sz="1800" dirty="0" err="1">
                <a:solidFill>
                  <a:srgbClr val="C00000"/>
                </a:solidFill>
              </a:rPr>
              <a:t>Warrell</a:t>
            </a:r>
            <a:r>
              <a:rPr lang="en-US" sz="1800" dirty="0">
                <a:solidFill>
                  <a:srgbClr val="C00000"/>
                </a:solidFill>
              </a:rPr>
              <a:t>, </a:t>
            </a:r>
            <a:r>
              <a:rPr lang="en-US" sz="1800" dirty="0" err="1">
                <a:solidFill>
                  <a:srgbClr val="C00000"/>
                </a:solidFill>
              </a:rPr>
              <a:t>Hyejung</a:t>
            </a:r>
            <a:r>
              <a:rPr lang="en-US" sz="1800" dirty="0">
                <a:solidFill>
                  <a:srgbClr val="C00000"/>
                </a:solidFill>
              </a:rPr>
              <a:t> Won, Xu Shi, Fabio Navarro, Declan Clarke, </a:t>
            </a:r>
            <a:r>
              <a:rPr lang="en-US" sz="1800" dirty="0" err="1">
                <a:solidFill>
                  <a:srgbClr val="C00000"/>
                </a:solidFill>
              </a:rPr>
              <a:t>Mengting</a:t>
            </a:r>
            <a:r>
              <a:rPr lang="en-US" sz="1800" dirty="0">
                <a:solidFill>
                  <a:srgbClr val="C00000"/>
                </a:solidFill>
              </a:rPr>
              <a:t> Gu, Prashant Emani</a:t>
            </a:r>
            <a:r>
              <a:rPr lang="en-US" dirty="0">
                <a:solidFill>
                  <a:srgbClr val="000000"/>
                </a:solidFill>
              </a:rPr>
              <a:t>, Yucheng T. Yang, Min Xu, Michael </a:t>
            </a:r>
            <a:r>
              <a:rPr lang="en-US" dirty="0" err="1">
                <a:solidFill>
                  <a:srgbClr val="000000"/>
                </a:solidFill>
              </a:rPr>
              <a:t>Gandal</a:t>
            </a:r>
            <a:r>
              <a:rPr lang="en-US" dirty="0">
                <a:solidFill>
                  <a:srgbClr val="000000"/>
                </a:solidFill>
              </a:rPr>
              <a:t>, </a:t>
            </a:r>
            <a:r>
              <a:rPr lang="en-US" dirty="0" err="1">
                <a:solidFill>
                  <a:srgbClr val="000000"/>
                </a:solidFill>
              </a:rPr>
              <a:t>Shaoke</a:t>
            </a:r>
            <a:r>
              <a:rPr lang="en-US" dirty="0">
                <a:solidFill>
                  <a:srgbClr val="000000"/>
                </a:solidFill>
              </a:rPr>
              <a:t> Lou, Jing Zhang, Jonathan J. Park, </a:t>
            </a:r>
            <a:r>
              <a:rPr lang="en-US" dirty="0" err="1">
                <a:solidFill>
                  <a:srgbClr val="000000"/>
                </a:solidFill>
              </a:rPr>
              <a:t>Chengfei</a:t>
            </a:r>
            <a:r>
              <a:rPr lang="en-US" dirty="0">
                <a:solidFill>
                  <a:srgbClr val="000000"/>
                </a:solidFill>
              </a:rPr>
              <a:t> Yan, </a:t>
            </a:r>
            <a:r>
              <a:rPr lang="en-US" dirty="0" err="1">
                <a:solidFill>
                  <a:srgbClr val="000000"/>
                </a:solidFill>
              </a:rPr>
              <a:t>Suhn</a:t>
            </a:r>
            <a:r>
              <a:rPr lang="en-US" dirty="0">
                <a:solidFill>
                  <a:srgbClr val="000000"/>
                </a:solidFill>
              </a:rPr>
              <a:t> Kyong </a:t>
            </a:r>
            <a:r>
              <a:rPr lang="en-US" dirty="0" err="1">
                <a:solidFill>
                  <a:srgbClr val="000000"/>
                </a:solidFill>
              </a:rPr>
              <a:t>Rhie</a:t>
            </a:r>
            <a:r>
              <a:rPr lang="en-US" dirty="0">
                <a:solidFill>
                  <a:srgbClr val="000000"/>
                </a:solidFill>
              </a:rPr>
              <a:t>, </a:t>
            </a:r>
            <a:r>
              <a:rPr lang="en-US" dirty="0" err="1">
                <a:solidFill>
                  <a:srgbClr val="000000"/>
                </a:solidFill>
              </a:rPr>
              <a:t>Kasidet</a:t>
            </a:r>
            <a:r>
              <a:rPr lang="en-US" dirty="0">
                <a:solidFill>
                  <a:srgbClr val="000000"/>
                </a:solidFill>
              </a:rPr>
              <a:t> </a:t>
            </a:r>
            <a:r>
              <a:rPr lang="en-US" dirty="0" err="1">
                <a:solidFill>
                  <a:srgbClr val="000000"/>
                </a:solidFill>
              </a:rPr>
              <a:t>Manakongtreecheep</a:t>
            </a:r>
            <a:r>
              <a:rPr lang="en-US" dirty="0">
                <a:solidFill>
                  <a:srgbClr val="000000"/>
                </a:solidFill>
              </a:rPr>
              <a:t>, Holly Zhou, Aparna Nathan, Mette Peters, Eugenio </a:t>
            </a:r>
            <a:r>
              <a:rPr lang="en-US" dirty="0" err="1">
                <a:solidFill>
                  <a:srgbClr val="000000"/>
                </a:solidFill>
              </a:rPr>
              <a:t>Mattei</a:t>
            </a:r>
            <a:r>
              <a:rPr lang="en-US" dirty="0">
                <a:solidFill>
                  <a:srgbClr val="000000"/>
                </a:solidFill>
              </a:rPr>
              <a:t>, Dominic Fitzgerald, Tonya Brunetti, Jill Moore, Yan Jiang, Kiran </a:t>
            </a:r>
            <a:r>
              <a:rPr lang="en-US" dirty="0" err="1">
                <a:solidFill>
                  <a:srgbClr val="000000"/>
                </a:solidFill>
              </a:rPr>
              <a:t>Girdhar</a:t>
            </a:r>
            <a:r>
              <a:rPr lang="en-US" dirty="0">
                <a:solidFill>
                  <a:srgbClr val="000000"/>
                </a:solidFill>
              </a:rPr>
              <a:t>, Gabriel Hoffman, Selim </a:t>
            </a:r>
            <a:r>
              <a:rPr lang="en-US" dirty="0" err="1">
                <a:solidFill>
                  <a:srgbClr val="000000"/>
                </a:solidFill>
              </a:rPr>
              <a:t>Kalayci</a:t>
            </a:r>
            <a:r>
              <a:rPr lang="en-US" dirty="0">
                <a:solidFill>
                  <a:srgbClr val="000000"/>
                </a:solidFill>
              </a:rPr>
              <a:t>, Zeynep </a:t>
            </a:r>
            <a:r>
              <a:rPr lang="en-US" dirty="0" err="1">
                <a:solidFill>
                  <a:srgbClr val="000000"/>
                </a:solidFill>
              </a:rPr>
              <a:t>Hulya</a:t>
            </a:r>
            <a:r>
              <a:rPr lang="en-US" dirty="0">
                <a:solidFill>
                  <a:srgbClr val="000000"/>
                </a:solidFill>
              </a:rPr>
              <a:t> </a:t>
            </a:r>
            <a:r>
              <a:rPr lang="en-US" dirty="0" err="1">
                <a:solidFill>
                  <a:srgbClr val="000000"/>
                </a:solidFill>
              </a:rPr>
              <a:t>Gumus</a:t>
            </a:r>
            <a:r>
              <a:rPr lang="en-US" dirty="0">
                <a:solidFill>
                  <a:srgbClr val="000000"/>
                </a:solidFill>
              </a:rPr>
              <a:t>, Greg Crawford,</a:t>
            </a:r>
            <a:br>
              <a:rPr lang="en-US" dirty="0">
                <a:solidFill>
                  <a:srgbClr val="000000"/>
                </a:solidFill>
              </a:rPr>
            </a:br>
            <a:r>
              <a:rPr lang="en-US" sz="1800" dirty="0" err="1">
                <a:solidFill>
                  <a:srgbClr val="4BAB50"/>
                </a:solidFill>
              </a:rPr>
              <a:t>PsychENCODE</a:t>
            </a:r>
            <a:r>
              <a:rPr lang="en-US" sz="1800" dirty="0">
                <a:solidFill>
                  <a:srgbClr val="4BAB50"/>
                </a:solidFill>
              </a:rPr>
              <a:t> Consortium</a:t>
            </a:r>
            <a:r>
              <a:rPr lang="en-US" dirty="0">
                <a:solidFill>
                  <a:srgbClr val="000000"/>
                </a:solidFill>
              </a:rPr>
              <a:t>,</a:t>
            </a:r>
            <a:br>
              <a:rPr lang="en-US" dirty="0">
                <a:solidFill>
                  <a:srgbClr val="000000"/>
                </a:solidFill>
              </a:rPr>
            </a:br>
            <a:r>
              <a:rPr lang="en-US" dirty="0" err="1">
                <a:solidFill>
                  <a:srgbClr val="000000"/>
                </a:solidFill>
              </a:rPr>
              <a:t>Panos</a:t>
            </a:r>
            <a:r>
              <a:rPr lang="en-US" dirty="0">
                <a:solidFill>
                  <a:srgbClr val="000000"/>
                </a:solidFill>
              </a:rPr>
              <a:t> Roussos, </a:t>
            </a:r>
            <a:r>
              <a:rPr lang="en-US" dirty="0" err="1">
                <a:solidFill>
                  <a:srgbClr val="000000"/>
                </a:solidFill>
              </a:rPr>
              <a:t>Schahram</a:t>
            </a:r>
            <a:r>
              <a:rPr lang="en-US" dirty="0">
                <a:solidFill>
                  <a:srgbClr val="000000"/>
                </a:solidFill>
              </a:rPr>
              <a:t> </a:t>
            </a:r>
            <a:r>
              <a:rPr lang="en-US" dirty="0" err="1">
                <a:solidFill>
                  <a:srgbClr val="000000"/>
                </a:solidFill>
              </a:rPr>
              <a:t>Akbarian</a:t>
            </a:r>
            <a:r>
              <a:rPr lang="en-US" dirty="0">
                <a:solidFill>
                  <a:srgbClr val="000000"/>
                </a:solidFill>
              </a:rPr>
              <a:t>, Andrew E. Jaffe, Kevin White, </a:t>
            </a:r>
            <a:r>
              <a:rPr lang="en-US" dirty="0" err="1">
                <a:solidFill>
                  <a:srgbClr val="000000"/>
                </a:solidFill>
              </a:rPr>
              <a:t>Zhiping</a:t>
            </a:r>
            <a:r>
              <a:rPr lang="en-US" dirty="0">
                <a:solidFill>
                  <a:srgbClr val="000000"/>
                </a:solidFill>
              </a:rPr>
              <a:t> Weng, </a:t>
            </a:r>
            <a:r>
              <a:rPr lang="en-US" dirty="0" err="1">
                <a:solidFill>
                  <a:srgbClr val="000000"/>
                </a:solidFill>
              </a:rPr>
              <a:t>Nenad</a:t>
            </a:r>
            <a:r>
              <a:rPr lang="en-US" dirty="0">
                <a:solidFill>
                  <a:srgbClr val="000000"/>
                </a:solidFill>
              </a:rPr>
              <a:t> </a:t>
            </a:r>
            <a:r>
              <a:rPr lang="en-US" dirty="0" err="1">
                <a:solidFill>
                  <a:srgbClr val="000000"/>
                </a:solidFill>
              </a:rPr>
              <a:t>Sestan</a:t>
            </a:r>
            <a:r>
              <a:rPr lang="en-US" dirty="0">
                <a:solidFill>
                  <a:srgbClr val="000000"/>
                </a:solidFill>
              </a:rPr>
              <a:t>, </a:t>
            </a:r>
            <a:br>
              <a:rPr lang="en-US" dirty="0">
                <a:solidFill>
                  <a:srgbClr val="000000"/>
                </a:solidFill>
              </a:rPr>
            </a:br>
            <a:r>
              <a:rPr lang="en-US" sz="1800" dirty="0">
                <a:solidFill>
                  <a:srgbClr val="C00000"/>
                </a:solidFill>
              </a:rPr>
              <a:t>Daniel H. </a:t>
            </a:r>
            <a:r>
              <a:rPr lang="en-US" sz="1800" dirty="0" err="1">
                <a:solidFill>
                  <a:srgbClr val="C00000"/>
                </a:solidFill>
              </a:rPr>
              <a:t>Geschwind</a:t>
            </a:r>
            <a:r>
              <a:rPr lang="en-US" sz="1800" dirty="0">
                <a:solidFill>
                  <a:srgbClr val="C00000"/>
                </a:solidFill>
              </a:rPr>
              <a:t>, James A. Knowles</a:t>
            </a:r>
            <a:endParaRPr lang="en-US" sz="1600" dirty="0">
              <a:solidFill>
                <a:srgbClr val="C00000"/>
              </a:solidFill>
            </a:endParaRPr>
          </a:p>
        </p:txBody>
      </p:sp>
      <p:sp>
        <p:nvSpPr>
          <p:cNvPr id="8" name="Rectangle 7">
            <a:extLst>
              <a:ext uri="{FF2B5EF4-FFF2-40B4-BE49-F238E27FC236}">
                <a16:creationId xmlns:a16="http://schemas.microsoft.com/office/drawing/2014/main" xmlns="" id="{9FDFC7A3-04E5-7346-9BE8-C5B910A5CBDA}"/>
              </a:ext>
            </a:extLst>
          </p:cNvPr>
          <p:cNvSpPr/>
          <p:nvPr/>
        </p:nvSpPr>
        <p:spPr>
          <a:xfrm>
            <a:off x="2658599" y="2946868"/>
            <a:ext cx="3162706" cy="553998"/>
          </a:xfrm>
          <a:prstGeom prst="rect">
            <a:avLst/>
          </a:prstGeom>
        </p:spPr>
        <p:txBody>
          <a:bodyPr wrap="square">
            <a:spAutoFit/>
          </a:bodyPr>
          <a:lstStyle/>
          <a:p>
            <a:endParaRPr lang="en-US" dirty="0">
              <a:solidFill>
                <a:srgbClr val="000000"/>
              </a:solidFill>
            </a:endParaRPr>
          </a:p>
          <a:p>
            <a:r>
              <a:rPr lang="en-US" dirty="0">
                <a:solidFill>
                  <a:srgbClr val="000000"/>
                </a:solidFill>
              </a:rPr>
              <a:t>Dedicated to </a:t>
            </a:r>
            <a:r>
              <a:rPr lang="en-US" sz="1800" dirty="0">
                <a:solidFill>
                  <a:srgbClr val="2D2DB9">
                    <a:lumMod val="50000"/>
                  </a:srgbClr>
                </a:solidFill>
              </a:rPr>
              <a:t>Pamela </a:t>
            </a:r>
            <a:r>
              <a:rPr lang="en-US" sz="1800" dirty="0" err="1">
                <a:solidFill>
                  <a:srgbClr val="2D2DB9">
                    <a:lumMod val="50000"/>
                  </a:srgbClr>
                </a:solidFill>
              </a:rPr>
              <a:t>Sklar</a:t>
            </a:r>
            <a:endParaRPr lang="en-US" sz="1400" dirty="0">
              <a:solidFill>
                <a:srgbClr val="2D2DB9">
                  <a:lumMod val="50000"/>
                </a:srgbClr>
              </a:solidFill>
            </a:endParaRPr>
          </a:p>
        </p:txBody>
      </p:sp>
      <p:sp>
        <p:nvSpPr>
          <p:cNvPr id="4" name="Rectangle 3">
            <a:extLst>
              <a:ext uri="{FF2B5EF4-FFF2-40B4-BE49-F238E27FC236}">
                <a16:creationId xmlns:a16="http://schemas.microsoft.com/office/drawing/2014/main" xmlns="" id="{C486B987-EF7C-C546-A792-B1C5DCC35A91}"/>
              </a:ext>
            </a:extLst>
          </p:cNvPr>
          <p:cNvSpPr/>
          <p:nvPr/>
        </p:nvSpPr>
        <p:spPr>
          <a:xfrm>
            <a:off x="5874346" y="3135434"/>
            <a:ext cx="3211135" cy="369332"/>
          </a:xfrm>
          <a:prstGeom prst="rect">
            <a:avLst/>
          </a:prstGeom>
        </p:spPr>
        <p:txBody>
          <a:bodyPr wrap="none">
            <a:spAutoFit/>
          </a:bodyPr>
          <a:lstStyle/>
          <a:p>
            <a:r>
              <a:rPr lang="en-US" sz="1800" dirty="0">
                <a:solidFill>
                  <a:srgbClr val="000000"/>
                </a:solidFill>
              </a:rPr>
              <a:t>Resource.</a:t>
            </a:r>
            <a:r>
              <a:rPr lang="en" sz="1800" dirty="0" err="1">
                <a:solidFill>
                  <a:srgbClr val="000000"/>
                </a:solidFill>
              </a:rPr>
              <a:t>psychencode.org</a:t>
            </a:r>
            <a:endParaRPr lang="en-US" sz="1800" dirty="0">
              <a:solidFill>
                <a:srgbClr val="000000"/>
              </a:solidFill>
            </a:endParaRPr>
          </a:p>
        </p:txBody>
      </p:sp>
    </p:spTree>
    <p:extLst>
      <p:ext uri="{BB962C8B-B14F-4D97-AF65-F5344CB8AC3E}">
        <p14:creationId xmlns:p14="http://schemas.microsoft.com/office/powerpoint/2010/main" val="97873872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10A871-03C6-FD45-87E7-1DC896B17199}"/>
              </a:ext>
            </a:extLst>
          </p:cNvPr>
          <p:cNvSpPr>
            <a:spLocks noGrp="1"/>
          </p:cNvSpPr>
          <p:nvPr>
            <p:ph type="title"/>
          </p:nvPr>
        </p:nvSpPr>
        <p:spPr/>
        <p:txBody>
          <a:bodyPr/>
          <a:lstStyle/>
          <a:p>
            <a:r>
              <a:rPr lang="en-US" dirty="0"/>
              <a:t>Developmental Capstone</a:t>
            </a:r>
          </a:p>
        </p:txBody>
      </p:sp>
      <p:sp>
        <p:nvSpPr>
          <p:cNvPr id="3" name="Content Placeholder 2">
            <a:extLst>
              <a:ext uri="{FF2B5EF4-FFF2-40B4-BE49-F238E27FC236}">
                <a16:creationId xmlns:a16="http://schemas.microsoft.com/office/drawing/2014/main" xmlns="" id="{64BA34BC-B4D1-634D-98B2-EDD91B4303A8}"/>
              </a:ext>
            </a:extLst>
          </p:cNvPr>
          <p:cNvSpPr>
            <a:spLocks noGrp="1"/>
          </p:cNvSpPr>
          <p:nvPr>
            <p:ph idx="1"/>
          </p:nvPr>
        </p:nvSpPr>
        <p:spPr/>
        <p:txBody>
          <a:bodyPr/>
          <a:lstStyle/>
          <a:p>
            <a:r>
              <a:rPr lang="en-US" b="1" dirty="0">
                <a:solidFill>
                  <a:srgbClr val="C00000"/>
                </a:solidFill>
              </a:rPr>
              <a:t>M Li, G </a:t>
            </a:r>
            <a:r>
              <a:rPr lang="en-US" b="1" dirty="0" err="1">
                <a:solidFill>
                  <a:srgbClr val="C00000"/>
                </a:solidFill>
              </a:rPr>
              <a:t>Santpere</a:t>
            </a:r>
            <a:r>
              <a:rPr lang="en-US" b="1" dirty="0">
                <a:solidFill>
                  <a:srgbClr val="C00000"/>
                </a:solidFill>
              </a:rPr>
              <a:t>, Y Imamura </a:t>
            </a:r>
            <a:r>
              <a:rPr lang="en-US" b="1" dirty="0" err="1">
                <a:solidFill>
                  <a:srgbClr val="C00000"/>
                </a:solidFill>
              </a:rPr>
              <a:t>Kawasawa</a:t>
            </a:r>
            <a:r>
              <a:rPr lang="en-US" b="1" dirty="0">
                <a:solidFill>
                  <a:srgbClr val="C00000"/>
                </a:solidFill>
              </a:rPr>
              <a:t>, </a:t>
            </a:r>
            <a:br>
              <a:rPr lang="en-US" b="1" dirty="0">
                <a:solidFill>
                  <a:srgbClr val="C00000"/>
                </a:solidFill>
              </a:rPr>
            </a:br>
            <a:r>
              <a:rPr lang="en-US" b="1" dirty="0">
                <a:solidFill>
                  <a:srgbClr val="C00000"/>
                </a:solidFill>
              </a:rPr>
              <a:t>OV </a:t>
            </a:r>
            <a:r>
              <a:rPr lang="en-US" b="1" dirty="0" err="1">
                <a:solidFill>
                  <a:srgbClr val="C00000"/>
                </a:solidFill>
              </a:rPr>
              <a:t>Evgrafov</a:t>
            </a:r>
            <a:r>
              <a:rPr lang="en-US" b="1" dirty="0">
                <a:solidFill>
                  <a:srgbClr val="C00000"/>
                </a:solidFill>
              </a:rPr>
              <a:t>, FO Gulden, S </a:t>
            </a:r>
            <a:r>
              <a:rPr lang="en-US" b="1" dirty="0" err="1">
                <a:solidFill>
                  <a:srgbClr val="C00000"/>
                </a:solidFill>
              </a:rPr>
              <a:t>Pochareddy</a:t>
            </a:r>
            <a:r>
              <a:rPr lang="en-US" b="1" dirty="0">
                <a:solidFill>
                  <a:srgbClr val="C00000"/>
                </a:solidFill>
              </a:rPr>
              <a:t>, </a:t>
            </a:r>
            <a:br>
              <a:rPr lang="en-US" b="1" dirty="0">
                <a:solidFill>
                  <a:srgbClr val="C00000"/>
                </a:solidFill>
              </a:rPr>
            </a:br>
            <a:r>
              <a:rPr lang="en-US" b="1" dirty="0">
                <a:solidFill>
                  <a:srgbClr val="C00000"/>
                </a:solidFill>
              </a:rPr>
              <a:t>SM </a:t>
            </a:r>
            <a:r>
              <a:rPr lang="en-US" b="1" dirty="0" err="1">
                <a:solidFill>
                  <a:srgbClr val="C00000"/>
                </a:solidFill>
              </a:rPr>
              <a:t>Sunkin</a:t>
            </a:r>
            <a:r>
              <a:rPr lang="en-US" b="1" dirty="0">
                <a:solidFill>
                  <a:srgbClr val="C00000"/>
                </a:solidFill>
              </a:rPr>
              <a:t>, Z Li, Y Shin</a:t>
            </a:r>
            <a:r>
              <a:rPr lang="en-US" dirty="0"/>
              <a:t>,</a:t>
            </a:r>
            <a:br>
              <a:rPr lang="en-US" dirty="0"/>
            </a:br>
            <a:r>
              <a:rPr lang="en-US" dirty="0"/>
              <a:t/>
            </a:r>
            <a:br>
              <a:rPr lang="en-US" dirty="0"/>
            </a:br>
            <a:r>
              <a:rPr lang="en-US" sz="1400" dirty="0"/>
              <a:t>Y Zhu, AMM Sousa, DM </a:t>
            </a:r>
            <a:r>
              <a:rPr lang="en-US" sz="1400" dirty="0" err="1"/>
              <a:t>Werling</a:t>
            </a:r>
            <a:r>
              <a:rPr lang="en-US" sz="1400" dirty="0"/>
              <a:t>, RR Kitchen, HJ Kang, M </a:t>
            </a:r>
            <a:r>
              <a:rPr lang="en-US" sz="1400" dirty="0" err="1"/>
              <a:t>Pletikos</a:t>
            </a:r>
            <a:r>
              <a:rPr lang="en-US" sz="1400" dirty="0"/>
              <a:t>, J Choi, S Muchnik, X Xu, D Wang, B </a:t>
            </a:r>
            <a:r>
              <a:rPr lang="en-US" sz="1400" dirty="0" err="1"/>
              <a:t>Lorente-Galdos</a:t>
            </a:r>
            <a:r>
              <a:rPr lang="en-US" sz="1400" dirty="0"/>
              <a:t>, S Liu, P </a:t>
            </a:r>
            <a:r>
              <a:rPr lang="en-US" sz="1400" dirty="0" err="1"/>
              <a:t>Giusti</a:t>
            </a:r>
            <a:r>
              <a:rPr lang="en-US" sz="1400" dirty="0"/>
              <a:t>-Rodriguez, H Won, CA de </a:t>
            </a:r>
            <a:r>
              <a:rPr lang="en-US" sz="1400" dirty="0" err="1"/>
              <a:t>Leeuw</a:t>
            </a:r>
            <a:r>
              <a:rPr lang="en-US" sz="1400" dirty="0"/>
              <a:t>, AF </a:t>
            </a:r>
            <a:r>
              <a:rPr lang="en-US" sz="1400" dirty="0" err="1"/>
              <a:t>Pardinas</a:t>
            </a:r>
            <a:r>
              <a:rPr lang="en-US" sz="1400" dirty="0"/>
              <a:t>, </a:t>
            </a:r>
            <a:r>
              <a:rPr lang="en-US" sz="1600" b="1" dirty="0" err="1">
                <a:solidFill>
                  <a:srgbClr val="00B050"/>
                </a:solidFill>
              </a:rPr>
              <a:t>BrainSpan</a:t>
            </a:r>
            <a:r>
              <a:rPr lang="en-US" sz="1600" b="1" dirty="0">
                <a:solidFill>
                  <a:srgbClr val="00B050"/>
                </a:solidFill>
              </a:rPr>
              <a:t> Consortium, </a:t>
            </a:r>
            <a:r>
              <a:rPr lang="en-US" sz="1600" b="1" dirty="0" err="1" smtClean="0">
                <a:solidFill>
                  <a:srgbClr val="00B050"/>
                </a:solidFill>
              </a:rPr>
              <a:t>PsychENCODE</a:t>
            </a:r>
            <a:r>
              <a:rPr lang="en-US" sz="1600" b="1" dirty="0" smtClean="0">
                <a:solidFill>
                  <a:srgbClr val="00B050"/>
                </a:solidFill>
              </a:rPr>
              <a:t> </a:t>
            </a:r>
            <a:r>
              <a:rPr lang="en-US" sz="1600" b="1" dirty="0">
                <a:solidFill>
                  <a:srgbClr val="00B050"/>
                </a:solidFill>
              </a:rPr>
              <a:t>Consortium, </a:t>
            </a:r>
            <a:r>
              <a:rPr lang="en-US" sz="1600" b="1" dirty="0" smtClean="0">
                <a:solidFill>
                  <a:srgbClr val="00B050"/>
                </a:solidFill>
              </a:rPr>
              <a:t/>
            </a:r>
            <a:br>
              <a:rPr lang="en-US" sz="1600" b="1" dirty="0" smtClean="0">
                <a:solidFill>
                  <a:srgbClr val="00B050"/>
                </a:solidFill>
              </a:rPr>
            </a:br>
            <a:r>
              <a:rPr lang="en-US" sz="1600" b="1" dirty="0" err="1" smtClean="0">
                <a:solidFill>
                  <a:srgbClr val="00B050"/>
                </a:solidFill>
              </a:rPr>
              <a:t>PsychENCODE</a:t>
            </a:r>
            <a:r>
              <a:rPr lang="en-US" sz="1600" b="1" dirty="0" smtClean="0">
                <a:solidFill>
                  <a:srgbClr val="00B050"/>
                </a:solidFill>
              </a:rPr>
              <a:t> </a:t>
            </a:r>
            <a:r>
              <a:rPr lang="en-US" sz="1600" b="1" dirty="0">
                <a:solidFill>
                  <a:srgbClr val="00B050"/>
                </a:solidFill>
              </a:rPr>
              <a:t>Developmental Subgroup</a:t>
            </a:r>
            <a:r>
              <a:rPr lang="en-US" sz="1600" dirty="0"/>
              <a:t>, </a:t>
            </a:r>
            <a:r>
              <a:rPr lang="en-US" sz="1400" dirty="0"/>
              <a:t/>
            </a:r>
            <a:br>
              <a:rPr lang="en-US" sz="1400" dirty="0"/>
            </a:br>
            <a:r>
              <a:rPr lang="en-US" sz="1400" dirty="0"/>
              <a:t>M Hu, F </a:t>
            </a:r>
            <a:r>
              <a:rPr lang="en-US" sz="1400" dirty="0" err="1"/>
              <a:t>Jin</a:t>
            </a:r>
            <a:r>
              <a:rPr lang="en-US" sz="1400" dirty="0"/>
              <a:t>, Y Li, MJ Owen, MC O'Donovan, JTR Walters, D </a:t>
            </a:r>
            <a:r>
              <a:rPr lang="en-US" sz="1400" dirty="0" err="1"/>
              <a:t>Posthuma</a:t>
            </a:r>
            <a:r>
              <a:rPr lang="en-US" sz="1400" dirty="0"/>
              <a:t>, MA </a:t>
            </a:r>
            <a:r>
              <a:rPr lang="en-US" sz="1400" dirty="0" err="1"/>
              <a:t>Reimers</a:t>
            </a:r>
            <a:r>
              <a:rPr lang="en-US" sz="1400" dirty="0"/>
              <a:t>, P Levitt, DR Weinberger, TM Hyde, JE </a:t>
            </a:r>
            <a:r>
              <a:rPr lang="en-US" sz="1400" dirty="0" err="1"/>
              <a:t>Kleinman</a:t>
            </a:r>
            <a:r>
              <a:rPr lang="en-US" sz="1400" dirty="0"/>
              <a:t>, DH </a:t>
            </a:r>
            <a:r>
              <a:rPr lang="en-US" sz="1400" dirty="0" err="1"/>
              <a:t>Geschwind</a:t>
            </a:r>
            <a:r>
              <a:rPr lang="en-US" sz="1400" dirty="0"/>
              <a:t>, MJ </a:t>
            </a:r>
            <a:r>
              <a:rPr lang="en-US" sz="1400" dirty="0" err="1"/>
              <a:t>Hawrylycz</a:t>
            </a:r>
            <a:r>
              <a:rPr lang="en-US" sz="1400" dirty="0"/>
              <a:t>, MW State, </a:t>
            </a:r>
            <a:r>
              <a:rPr lang="en-US" sz="1400" dirty="0" smtClean="0"/>
              <a:t>SJ </a:t>
            </a:r>
            <a:r>
              <a:rPr lang="en-US" sz="1400" dirty="0"/>
              <a:t>Sanders, PF Sullivan,</a:t>
            </a:r>
            <a:r>
              <a:rPr lang="en-US" dirty="0"/>
              <a:t> </a:t>
            </a:r>
            <a:br>
              <a:rPr lang="en-US" dirty="0"/>
            </a:br>
            <a:r>
              <a:rPr lang="en-US" dirty="0"/>
              <a:t/>
            </a:r>
            <a:br>
              <a:rPr lang="en-US" dirty="0"/>
            </a:br>
            <a:r>
              <a:rPr lang="en-US" b="1" dirty="0">
                <a:solidFill>
                  <a:srgbClr val="C00000"/>
                </a:solidFill>
              </a:rPr>
              <a:t>ES </a:t>
            </a:r>
            <a:r>
              <a:rPr lang="en-US" b="1" dirty="0" err="1">
                <a:solidFill>
                  <a:srgbClr val="C00000"/>
                </a:solidFill>
              </a:rPr>
              <a:t>Lein</a:t>
            </a:r>
            <a:r>
              <a:rPr lang="en-US" b="1" dirty="0">
                <a:solidFill>
                  <a:srgbClr val="C00000"/>
                </a:solidFill>
              </a:rPr>
              <a:t>, JA Knowles, N </a:t>
            </a:r>
            <a:r>
              <a:rPr lang="en-US" b="1" dirty="0" err="1">
                <a:solidFill>
                  <a:srgbClr val="C00000"/>
                </a:solidFill>
              </a:rPr>
              <a:t>Sestan</a:t>
            </a:r>
            <a:endParaRPr lang="en-US" b="1" dirty="0">
              <a:solidFill>
                <a:srgbClr val="C00000"/>
              </a:solidFill>
            </a:endParaRPr>
          </a:p>
        </p:txBody>
      </p:sp>
      <p:sp>
        <p:nvSpPr>
          <p:cNvPr id="4" name="Rectangle 3"/>
          <p:cNvSpPr/>
          <p:nvPr/>
        </p:nvSpPr>
        <p:spPr>
          <a:xfrm>
            <a:off x="919164" y="6107345"/>
            <a:ext cx="3163045" cy="523220"/>
          </a:xfrm>
          <a:prstGeom prst="rect">
            <a:avLst/>
          </a:prstGeom>
        </p:spPr>
        <p:txBody>
          <a:bodyPr wrap="none">
            <a:spAutoFit/>
          </a:bodyPr>
          <a:lstStyle/>
          <a:p>
            <a:r>
              <a:rPr lang="en" sz="2800" dirty="0" err="1">
                <a:solidFill>
                  <a:srgbClr val="000000"/>
                </a:solidFill>
              </a:rPr>
              <a:t>psychencode.org</a:t>
            </a:r>
            <a:endParaRPr lang="en-US" sz="2800" dirty="0">
              <a:solidFill>
                <a:srgbClr val="000000"/>
              </a:solidFill>
            </a:endParaRPr>
          </a:p>
        </p:txBody>
      </p:sp>
    </p:spTree>
    <p:extLst>
      <p:ext uri="{BB962C8B-B14F-4D97-AF65-F5344CB8AC3E}">
        <p14:creationId xmlns:p14="http://schemas.microsoft.com/office/powerpoint/2010/main" val="208446508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1" name="Title 1"/>
          <p:cNvSpPr txBox="1">
            <a:spLocks/>
          </p:cNvSpPr>
          <p:nvPr/>
        </p:nvSpPr>
        <p:spPr bwMode="auto">
          <a:xfrm rot="5400000" flipV="1">
            <a:off x="-285705" y="1891276"/>
            <a:ext cx="4106293" cy="584775"/>
          </a:xfrm>
          <a:prstGeom prst="rect">
            <a:avLst/>
          </a:prstGeom>
          <a:solidFill>
            <a:schemeClr val="bg1"/>
          </a:solidFill>
          <a:ln w="38100">
            <a:solidFill>
              <a:schemeClr val="tx1"/>
            </a:solidFill>
          </a:ln>
          <a:extLst>
            <a:ext uri="{FAA26D3D-D897-4be2-8F04-BA451C77F1D7}">
              <ma14:placeholderFlag xmlns:ma14="http://schemas.microsoft.com/office/mac/drawingml/2011/main" val="1"/>
            </a:ext>
          </a:extLst>
        </p:spPr>
        <p:txBody>
          <a:bodyPr wrap="square" rtlCol="0">
            <a:spAutoFit/>
          </a:bodyPr>
          <a:lstStyle>
            <a:defPPr>
              <a:defRPr lang="en-US"/>
            </a:defPPr>
            <a:lvl1pPr algn="ctr">
              <a:defRPr sz="1600">
                <a:solidFill>
                  <a:schemeClr val="bg1"/>
                </a:solidFill>
              </a:defRPr>
            </a:lvl1pPr>
          </a:lstStyle>
          <a:p>
            <a:r>
              <a:rPr lang="en-US" sz="3200" dirty="0">
                <a:solidFill>
                  <a:schemeClr val="bg1">
                    <a:lumMod val="75000"/>
                  </a:schemeClr>
                </a:solidFill>
              </a:rPr>
              <a:t>Acknowledgements</a:t>
            </a:r>
          </a:p>
        </p:txBody>
      </p:sp>
      <p:grpSp>
        <p:nvGrpSpPr>
          <p:cNvPr id="3" name="Group 2"/>
          <p:cNvGrpSpPr/>
          <p:nvPr/>
        </p:nvGrpSpPr>
        <p:grpSpPr>
          <a:xfrm>
            <a:off x="344454" y="4453334"/>
            <a:ext cx="8247978" cy="2721728"/>
            <a:chOff x="663113" y="4453334"/>
            <a:chExt cx="8247978" cy="2721728"/>
          </a:xfrm>
        </p:grpSpPr>
        <p:sp>
          <p:nvSpPr>
            <p:cNvPr id="558082" name="Content Placeholder 2"/>
            <p:cNvSpPr txBox="1">
              <a:spLocks/>
            </p:cNvSpPr>
            <p:nvPr/>
          </p:nvSpPr>
          <p:spPr bwMode="auto">
            <a:xfrm>
              <a:off x="663113" y="4453334"/>
              <a:ext cx="3927423" cy="272172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r>
                <a:rPr lang="en-US" sz="1400" b="0" dirty="0" err="1" smtClean="0"/>
                <a:t>papers.gersteinlab.org</a:t>
              </a:r>
              <a:r>
                <a:rPr lang="en-US" sz="1400" b="0" dirty="0" smtClean="0"/>
                <a:t>/subject/</a:t>
              </a:r>
              <a:r>
                <a:rPr lang="en-US" sz="1800" dirty="0" smtClean="0"/>
                <a:t>privacy</a:t>
              </a:r>
              <a:r>
                <a:rPr lang="en-US" sz="1400" b="0" dirty="0" smtClean="0"/>
                <a:t> </a:t>
              </a:r>
              <a:br>
                <a:rPr lang="en-US" sz="1400" b="0" dirty="0" smtClean="0"/>
              </a:br>
              <a:endParaRPr lang="en-US" sz="100" dirty="0" smtClean="0">
                <a:solidFill>
                  <a:schemeClr val="accent5">
                    <a:lumMod val="50000"/>
                  </a:schemeClr>
                </a:solidFill>
              </a:endParaRPr>
            </a:p>
            <a:p>
              <a:pPr algn="r">
                <a:spcBef>
                  <a:spcPct val="20000"/>
                </a:spcBef>
              </a:pPr>
              <a:r>
                <a:rPr lang="en-US" sz="2400" dirty="0" err="1" smtClean="0"/>
                <a:t>PrivaSig</a:t>
              </a:r>
              <a:r>
                <a:rPr lang="en-US" sz="1400" b="0" dirty="0" err="1" smtClean="0"/>
                <a:t>.gersteinlab.org</a:t>
              </a:r>
              <a:r>
                <a:rPr lang="en-US" sz="2400" b="0" dirty="0" smtClean="0"/>
                <a:t> </a:t>
              </a:r>
              <a:r>
                <a:rPr lang="en-US" sz="2400" dirty="0" smtClean="0">
                  <a:solidFill>
                    <a:srgbClr val="C00000"/>
                  </a:solidFill>
                </a:rPr>
                <a:t/>
              </a:r>
              <a:br>
                <a:rPr lang="en-US" sz="2400" dirty="0" smtClean="0">
                  <a:solidFill>
                    <a:srgbClr val="C00000"/>
                  </a:solidFill>
                </a:rPr>
              </a:br>
              <a:r>
                <a:rPr lang="en-US" sz="2400" dirty="0" err="1" smtClean="0"/>
                <a:t>PrivaSeq</a:t>
              </a:r>
              <a:r>
                <a:rPr lang="en-US" sz="1400" b="0" dirty="0" err="1" smtClean="0"/>
                <a:t>.gersteinlab.org</a:t>
              </a:r>
              <a:r>
                <a:rPr lang="en-US" sz="1400" b="0" dirty="0" smtClean="0"/>
                <a:t> </a:t>
              </a:r>
            </a:p>
            <a:p>
              <a:pPr algn="r">
                <a:spcBef>
                  <a:spcPct val="20000"/>
                </a:spcBef>
              </a:pPr>
              <a:r>
                <a:rPr lang="en-US" sz="1400" b="0" dirty="0" smtClean="0"/>
                <a:t/>
              </a:r>
              <a:br>
                <a:rPr lang="en-US" sz="1400" b="0" dirty="0" smtClean="0"/>
              </a:br>
              <a:r>
                <a:rPr lang="en-US" sz="1400" b="0" dirty="0" smtClean="0"/>
                <a:t>A </a:t>
              </a:r>
              <a:r>
                <a:rPr lang="en-US" sz="2400" dirty="0" err="1" smtClean="0">
                  <a:solidFill>
                    <a:schemeClr val="accent5">
                      <a:lumMod val="50000"/>
                    </a:schemeClr>
                  </a:solidFill>
                </a:rPr>
                <a:t>Harmanci</a:t>
              </a:r>
              <a:r>
                <a:rPr lang="en-US" sz="1400" b="0" dirty="0" smtClean="0"/>
                <a:t>,</a:t>
              </a:r>
              <a:r>
                <a:rPr lang="en-US" sz="2400" b="0" dirty="0" smtClean="0"/>
                <a:t> </a:t>
              </a:r>
              <a:br>
                <a:rPr lang="en-US" sz="2400" b="0" dirty="0" smtClean="0"/>
              </a:br>
              <a:r>
                <a:rPr lang="en-US" sz="1400" b="0" dirty="0" smtClean="0"/>
                <a:t>D </a:t>
              </a:r>
              <a:r>
                <a:rPr lang="en-US" sz="2400" dirty="0" err="1" smtClean="0">
                  <a:solidFill>
                    <a:schemeClr val="accent5">
                      <a:lumMod val="50000"/>
                    </a:schemeClr>
                  </a:solidFill>
                </a:rPr>
                <a:t>Greenbaum</a:t>
              </a:r>
              <a:r>
                <a:rPr lang="en-US" sz="2400" dirty="0" smtClean="0">
                  <a:solidFill>
                    <a:schemeClr val="accent5">
                      <a:lumMod val="50000"/>
                    </a:schemeClr>
                  </a:solidFill>
                </a:rPr>
                <a:t>, </a:t>
              </a:r>
              <a:r>
                <a:rPr lang="en-US" sz="1400" b="0" dirty="0" smtClean="0"/>
                <a:t>G </a:t>
              </a:r>
              <a:r>
                <a:rPr lang="en-US" sz="2400" dirty="0" err="1">
                  <a:solidFill>
                    <a:schemeClr val="accent5">
                      <a:lumMod val="50000"/>
                    </a:schemeClr>
                  </a:solidFill>
                </a:rPr>
                <a:t>Gürsoy</a:t>
              </a:r>
              <a:endParaRPr lang="en-US" sz="2400" dirty="0">
                <a:solidFill>
                  <a:schemeClr val="accent5">
                    <a:lumMod val="50000"/>
                  </a:schemeClr>
                </a:solidFill>
              </a:endParaRPr>
            </a:p>
          </p:txBody>
        </p:sp>
        <p:sp>
          <p:nvSpPr>
            <p:cNvPr id="8" name="TextBox 7"/>
            <p:cNvSpPr txBox="1"/>
            <p:nvPr/>
          </p:nvSpPr>
          <p:spPr>
            <a:xfrm>
              <a:off x="4746451" y="5108527"/>
              <a:ext cx="4164640" cy="769441"/>
            </a:xfrm>
            <a:prstGeom prst="rect">
              <a:avLst/>
            </a:prstGeom>
            <a:solidFill>
              <a:schemeClr val="bg1"/>
            </a:solidFill>
            <a:ln>
              <a:noFill/>
            </a:ln>
          </p:spPr>
          <p:txBody>
            <a:bodyPr wrap="square" rtlCol="0">
              <a:spAutoFit/>
            </a:bodyPr>
            <a:lstStyle/>
            <a:p>
              <a:r>
                <a:rPr lang="en-US" sz="1600" dirty="0" smtClean="0">
                  <a:solidFill>
                    <a:schemeClr val="bg1">
                      <a:lumMod val="75000"/>
                    </a:schemeClr>
                  </a:solidFill>
                </a:rPr>
                <a:t>Hiring Postdocs. See </a:t>
              </a:r>
              <a:r>
                <a:rPr lang="en-US" sz="2800" dirty="0" err="1" smtClean="0">
                  <a:solidFill>
                    <a:schemeClr val="bg1">
                      <a:lumMod val="65000"/>
                    </a:schemeClr>
                  </a:solidFill>
                </a:rPr>
                <a:t>JOBS.gersteinlab.org</a:t>
              </a:r>
              <a:r>
                <a:rPr lang="en-US" sz="2800" dirty="0" smtClean="0">
                  <a:solidFill>
                    <a:schemeClr val="bg1">
                      <a:lumMod val="65000"/>
                    </a:schemeClr>
                  </a:solidFill>
                </a:rPr>
                <a:t> </a:t>
              </a:r>
              <a:r>
                <a:rPr lang="en-US" sz="1600" dirty="0" smtClean="0">
                  <a:solidFill>
                    <a:schemeClr val="bg1">
                      <a:lumMod val="65000"/>
                    </a:schemeClr>
                  </a:solidFill>
                </a:rPr>
                <a:t>!</a:t>
              </a:r>
              <a:endParaRPr lang="en-US" sz="1600" dirty="0">
                <a:solidFill>
                  <a:schemeClr val="bg1">
                    <a:lumMod val="65000"/>
                  </a:schemeClr>
                </a:solidFill>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542" y="130516"/>
            <a:ext cx="5549149" cy="4126216"/>
          </a:xfrm>
          <a:prstGeom prst="rect">
            <a:avLst/>
          </a:prstGeom>
          <a:ln w="19050">
            <a:solidFill>
              <a:schemeClr val="tx1"/>
            </a:solidFill>
          </a:ln>
        </p:spPr>
      </p:pic>
    </p:spTree>
    <p:extLst>
      <p:ext uri="{BB962C8B-B14F-4D97-AF65-F5344CB8AC3E}">
        <p14:creationId xmlns:p14="http://schemas.microsoft.com/office/powerpoint/2010/main" val="457047621"/>
      </p:ext>
    </p:extLst>
  </p:cSld>
  <p:clrMapOvr>
    <a:masterClrMapping/>
  </p:clrMapOvr>
  <p:transition advTm="71561"/>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a:t>
            </a:r>
            <a:r>
              <a:rPr lang="en-US" altLang="en-US" dirty="0" smtClean="0">
                <a:ea typeface="ＭＳ Ｐゴシック" charset="-128"/>
              </a:rPr>
              <a:t>2017. </a:t>
            </a:r>
            <a:endParaRPr lang="en-US" altLang="en-US" dirty="0">
              <a:ea typeface="ＭＳ Ｐゴシック" charset="-128"/>
            </a:endParaRP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tx1">
                    <a:lumMod val="65000"/>
                    <a:lumOff val="35000"/>
                  </a:schemeClr>
                </a:solidFill>
                <a:ea typeface="ＭＳ Ｐゴシック" charset="0"/>
                <a:cs typeface="ＭＳ Ｐゴシック" charset="0"/>
              </a:rPr>
              <a:t>Using population-scale </a:t>
            </a:r>
            <a:r>
              <a:rPr lang="en-US" sz="1400" dirty="0" smtClean="0">
                <a:solidFill>
                  <a:schemeClr val="tx1">
                    <a:lumMod val="65000"/>
                    <a:lumOff val="35000"/>
                  </a:schemeClr>
                </a:solidFill>
                <a:ea typeface="ＭＳ Ｐゴシック" charset="0"/>
                <a:cs typeface="ＭＳ Ｐゴシック" charset="0"/>
              </a:rPr>
              <a:t>functional </a:t>
            </a:r>
            <a:r>
              <a:rPr lang="en-US" sz="1400" dirty="0">
                <a:solidFill>
                  <a:schemeClr val="tx1">
                    <a:lumMod val="65000"/>
                    <a:lumOff val="35000"/>
                  </a:schemeClr>
                </a:solidFill>
                <a:ea typeface="ＭＳ Ｐゴシック" charset="0"/>
                <a:cs typeface="ＭＳ Ｐゴシック" charset="0"/>
              </a:rPr>
              <a:t>genomics </a:t>
            </a:r>
            <a:r>
              <a:rPr lang="en-US" sz="1400" dirty="0" smtClean="0">
                <a:solidFill>
                  <a:schemeClr val="tx1">
                    <a:lumMod val="65000"/>
                    <a:lumOff val="35000"/>
                  </a:schemeClr>
                </a:solidFill>
                <a:ea typeface="ＭＳ Ｐゴシック" charset="0"/>
                <a:cs typeface="ＭＳ Ｐゴシック" charset="0"/>
              </a:rPr>
              <a:t>to </a:t>
            </a:r>
            <a:r>
              <a:rPr lang="en-US" sz="1400" dirty="0">
                <a:solidFill>
                  <a:schemeClr val="tx1">
                    <a:lumMod val="65000"/>
                    <a:lumOff val="35000"/>
                  </a:schemeClr>
                </a:solidFill>
                <a:ea typeface="ＭＳ Ｐゴシック" charset="0"/>
                <a:cs typeface="ＭＳ Ｐゴシック" charset="0"/>
              </a:rPr>
              <a:t>understand </a:t>
            </a:r>
            <a:r>
              <a:rPr lang="en-US" sz="1400" dirty="0" smtClean="0">
                <a:solidFill>
                  <a:schemeClr val="tx1">
                    <a:lumMod val="65000"/>
                    <a:lumOff val="35000"/>
                  </a:schemeClr>
                </a:solidFill>
                <a:ea typeface="ＭＳ Ｐゴシック" charset="0"/>
                <a:cs typeface="ＭＳ Ｐゴシック" charset="0"/>
              </a:rPr>
              <a:t>neuropsychiatric </a:t>
            </a:r>
            <a:r>
              <a:rPr lang="en-US" sz="1400" dirty="0">
                <a:solidFill>
                  <a:schemeClr val="tx1">
                    <a:lumMod val="65000"/>
                    <a:lumOff val="35000"/>
                  </a:schemeClr>
                </a:solidFill>
                <a:ea typeface="ＭＳ Ｐゴシック" charset="0"/>
                <a:cs typeface="ＭＳ Ｐゴシック" charset="0"/>
              </a:rPr>
              <a:t>disease </a:t>
            </a:r>
            <a:r>
              <a:rPr lang="en-US" sz="1400" dirty="0" smtClean="0">
                <a:solidFill>
                  <a:schemeClr val="tx1">
                    <a:lumMod val="65000"/>
                    <a:lumOff val="35000"/>
                  </a:schemeClr>
                </a:solidFill>
                <a:ea typeface="ＭＳ Ｐゴシック" charset="0"/>
                <a:cs typeface="ＭＳ Ｐゴシック" charset="0"/>
              </a:rPr>
              <a:t/>
            </a:r>
            <a:br>
              <a:rPr lang="en-US" sz="1400" dirty="0" smtClean="0">
                <a:solidFill>
                  <a:schemeClr val="tx1">
                    <a:lumMod val="65000"/>
                    <a:lumOff val="35000"/>
                  </a:schemeClr>
                </a:solidFill>
                <a:ea typeface="ＭＳ Ｐゴシック" charset="0"/>
                <a:cs typeface="ＭＳ Ｐゴシック" charset="0"/>
              </a:rPr>
            </a:br>
            <a:r>
              <a:rPr lang="en-US" sz="1400" dirty="0" smtClean="0">
                <a:solidFill>
                  <a:schemeClr val="tx1">
                    <a:lumMod val="65000"/>
                    <a:lumOff val="35000"/>
                  </a:schemeClr>
                </a:solidFill>
                <a:ea typeface="ＭＳ Ｐゴシック" charset="0"/>
                <a:cs typeface="ＭＳ Ｐゴシック" charset="0"/>
              </a:rPr>
              <a:t>&amp; </a:t>
            </a:r>
            <a:r>
              <a:rPr lang="en-US" sz="1400" dirty="0">
                <a:solidFill>
                  <a:schemeClr val="tx1">
                    <a:lumMod val="65000"/>
                    <a:lumOff val="35000"/>
                  </a:schemeClr>
                </a:solidFill>
                <a:ea typeface="ＭＳ Ｐゴシック" charset="0"/>
                <a:cs typeface="ＭＳ Ｐゴシック" charset="0"/>
              </a:rPr>
              <a:t>interpreting </a:t>
            </a:r>
            <a:r>
              <a:rPr lang="en-US" sz="1400" dirty="0" smtClean="0">
                <a:solidFill>
                  <a:schemeClr val="tx1">
                    <a:lumMod val="65000"/>
                    <a:lumOff val="35000"/>
                  </a:schemeClr>
                </a:solidFill>
                <a:ea typeface="ＭＳ Ｐゴシック" charset="0"/>
                <a:cs typeface="ＭＳ Ｐゴシック" charset="0"/>
              </a:rPr>
              <a:t>the data </a:t>
            </a:r>
            <a:r>
              <a:rPr lang="en-US" sz="1400" dirty="0">
                <a:solidFill>
                  <a:schemeClr val="tx1">
                    <a:lumMod val="65000"/>
                    <a:lumOff val="35000"/>
                  </a:schemeClr>
                </a:solidFill>
                <a:ea typeface="ＭＳ Ｐゴシック" charset="0"/>
                <a:cs typeface="ＭＳ Ｐゴシック" charset="0"/>
              </a:rPr>
              <a:t>exhaust </a:t>
            </a:r>
            <a:r>
              <a:rPr lang="en-US" sz="1400" dirty="0" smtClean="0">
                <a:solidFill>
                  <a:schemeClr val="tx1">
                    <a:lumMod val="65000"/>
                    <a:lumOff val="35000"/>
                  </a:schemeClr>
                </a:solidFill>
                <a:ea typeface="ＭＳ Ｐゴシック" charset="0"/>
                <a:cs typeface="ＭＳ Ｐゴシック" charset="0"/>
              </a:rPr>
              <a:t>from </a:t>
            </a:r>
            <a:r>
              <a:rPr lang="en-US" sz="1400" dirty="0">
                <a:solidFill>
                  <a:schemeClr val="tx1">
                    <a:lumMod val="65000"/>
                    <a:lumOff val="35000"/>
                  </a:schemeClr>
                </a:solidFill>
                <a:ea typeface="ＭＳ Ｐゴシック" charset="0"/>
                <a:cs typeface="ＭＳ Ｐゴシック" charset="0"/>
              </a:rPr>
              <a:t>this activity </a:t>
            </a:r>
          </a:p>
        </p:txBody>
      </p:sp>
      <p:sp>
        <p:nvSpPr>
          <p:cNvPr id="54274" name="Content Placeholder 2"/>
          <p:cNvSpPr>
            <a:spLocks noGrp="1"/>
          </p:cNvSpPr>
          <p:nvPr>
            <p:ph sz="half" idx="1"/>
          </p:nvPr>
        </p:nvSpPr>
        <p:spPr>
          <a:xfrm>
            <a:off x="-10310" y="711200"/>
            <a:ext cx="4859397" cy="6116638"/>
          </a:xfrm>
        </p:spPr>
        <p:txBody>
          <a:bodyPr/>
          <a:lstStyle/>
          <a:p>
            <a:r>
              <a:rPr lang="en-US" altLang="en-US" sz="1400" i="1" dirty="0" smtClean="0">
                <a:solidFill>
                  <a:schemeClr val="tx1">
                    <a:lumMod val="65000"/>
                    <a:lumOff val="35000"/>
                  </a:schemeClr>
                </a:solidFill>
                <a:ea typeface="ＭＳ Ｐゴシック" charset="-128"/>
                <a:cs typeface="ＭＳ Ｐゴシック" charset="-128"/>
              </a:rPr>
              <a:t>[Core] </a:t>
            </a:r>
            <a:r>
              <a:rPr lang="en-US" altLang="en-US" sz="1800" b="1" u="sng" dirty="0" err="1" smtClean="0">
                <a:solidFill>
                  <a:srgbClr val="FFC000"/>
                </a:solidFill>
                <a:ea typeface="ＭＳ Ｐゴシック" charset="-128"/>
                <a:cs typeface="ＭＳ Ｐゴシック" charset="-128"/>
              </a:rPr>
              <a:t>PsychENCODE</a:t>
            </a:r>
            <a:r>
              <a:rPr lang="en-US" altLang="en-US" sz="1800" b="1" dirty="0">
                <a:solidFill>
                  <a:schemeClr val="tx1">
                    <a:lumMod val="65000"/>
                    <a:lumOff val="35000"/>
                  </a:schemeClr>
                </a:solidFill>
                <a:ea typeface="ＭＳ Ｐゴシック" charset="-128"/>
                <a:cs typeface="ＭＳ Ｐゴシック" charset="-128"/>
              </a:rPr>
              <a:t>: </a:t>
            </a:r>
            <a:r>
              <a:rPr lang="en-US" altLang="en-US" sz="1800" dirty="0">
                <a:solidFill>
                  <a:schemeClr val="tx1">
                    <a:lumMod val="65000"/>
                    <a:lumOff val="35000"/>
                  </a:schemeClr>
                </a:solidFill>
                <a:ea typeface="ＭＳ Ｐゴシック" charset="-128"/>
                <a:cs typeface="ＭＳ Ｐゴシック" charset="-128"/>
              </a:rPr>
              <a:t>Population-level analysis of </a:t>
            </a:r>
            <a:r>
              <a:rPr lang="en-US" altLang="en-US" sz="1800" dirty="0" smtClean="0">
                <a:solidFill>
                  <a:schemeClr val="tx1">
                    <a:lumMod val="65000"/>
                    <a:lumOff val="35000"/>
                  </a:schemeClr>
                </a:solidFill>
                <a:ea typeface="ＭＳ Ｐゴシック" charset="-128"/>
                <a:cs typeface="ＭＳ Ｐゴシック" charset="-128"/>
              </a:rPr>
              <a:t>functional </a:t>
            </a:r>
            <a:r>
              <a:rPr lang="en-US" altLang="en-US" sz="1800" dirty="0">
                <a:solidFill>
                  <a:schemeClr val="tx1">
                    <a:lumMod val="65000"/>
                    <a:lumOff val="35000"/>
                  </a:schemeClr>
                </a:solidFill>
                <a:ea typeface="ＭＳ Ｐゴシック" charset="-128"/>
                <a:cs typeface="ＭＳ Ｐゴシック" charset="-128"/>
              </a:rPr>
              <a:t>genomics data related to </a:t>
            </a:r>
            <a:r>
              <a:rPr lang="en-US" altLang="en-US" sz="1800" dirty="0" smtClean="0">
                <a:solidFill>
                  <a:schemeClr val="tx1">
                    <a:lumMod val="65000"/>
                    <a:lumOff val="35000"/>
                  </a:schemeClr>
                </a:solidFill>
                <a:ea typeface="ＭＳ Ｐゴシック" charset="-128"/>
                <a:cs typeface="ＭＳ Ｐゴシック" charset="-128"/>
              </a:rPr>
              <a:t>neuropsychiatric </a:t>
            </a:r>
            <a:r>
              <a:rPr lang="en-US" altLang="en-US" sz="1800" dirty="0">
                <a:solidFill>
                  <a:schemeClr val="tx1">
                    <a:lumMod val="65000"/>
                    <a:lumOff val="35000"/>
                  </a:schemeClr>
                </a:solidFill>
                <a:ea typeface="ＭＳ Ｐゴシック" charset="-128"/>
                <a:cs typeface="ＭＳ Ｐゴシック" charset="-128"/>
              </a:rPr>
              <a:t>disease</a:t>
            </a:r>
          </a:p>
          <a:p>
            <a:pPr lvl="1"/>
            <a:r>
              <a:rPr lang="en-US" altLang="en-US" sz="1600" dirty="0" smtClean="0">
                <a:solidFill>
                  <a:schemeClr val="tx1">
                    <a:lumMod val="65000"/>
                    <a:lumOff val="35000"/>
                  </a:schemeClr>
                </a:solidFill>
                <a:ea typeface="ＭＳ Ｐゴシック" charset="-128"/>
              </a:rPr>
              <a:t>Construction of an adult brain resource with 1866 individuals + dev. time-course</a:t>
            </a:r>
          </a:p>
          <a:p>
            <a:pPr lvl="1"/>
            <a:r>
              <a:rPr lang="en-US" altLang="en-US" sz="1600" dirty="0" smtClean="0">
                <a:solidFill>
                  <a:schemeClr val="tx1">
                    <a:lumMod val="65000"/>
                    <a:lumOff val="35000"/>
                  </a:schemeClr>
                </a:solidFill>
                <a:ea typeface="ＭＳ Ｐゴシック" charset="-128"/>
              </a:rPr>
              <a:t>Using the changing proportions of cell types (via </a:t>
            </a:r>
            <a:r>
              <a:rPr lang="en-US" altLang="en-US" sz="1600" b="1" u="sng" dirty="0" smtClean="0">
                <a:solidFill>
                  <a:srgbClr val="FFC000"/>
                </a:solidFill>
                <a:ea typeface="ＭＳ Ｐゴシック" charset="-128"/>
              </a:rPr>
              <a:t>single-cell deconvolution</a:t>
            </a:r>
            <a:r>
              <a:rPr lang="en-US" altLang="en-US" sz="1600" dirty="0" smtClean="0">
                <a:solidFill>
                  <a:schemeClr val="tx1">
                    <a:lumMod val="65000"/>
                    <a:lumOff val="35000"/>
                  </a:schemeClr>
                </a:solidFill>
                <a:ea typeface="ＭＳ Ｐゴシック" charset="-128"/>
              </a:rPr>
              <a:t>) to account for expression variation across a population, </a:t>
            </a:r>
            <a:br>
              <a:rPr lang="en-US" altLang="en-US" sz="1600" dirty="0" smtClean="0">
                <a:solidFill>
                  <a:schemeClr val="tx1">
                    <a:lumMod val="65000"/>
                    <a:lumOff val="35000"/>
                  </a:schemeClr>
                </a:solidFill>
                <a:ea typeface="ＭＳ Ｐゴシック" charset="-128"/>
              </a:rPr>
            </a:br>
            <a:r>
              <a:rPr lang="en-US" altLang="en-US" sz="1600" dirty="0" smtClean="0">
                <a:solidFill>
                  <a:schemeClr val="tx1">
                    <a:lumMod val="65000"/>
                    <a:lumOff val="35000"/>
                  </a:schemeClr>
                </a:solidFill>
                <a:ea typeface="ＭＳ Ｐゴシック" charset="-128"/>
              </a:rPr>
              <a:t>disorders &amp; development</a:t>
            </a:r>
          </a:p>
          <a:p>
            <a:pPr lvl="1"/>
            <a:r>
              <a:rPr lang="en-US" altLang="en-US" sz="1600" dirty="0" smtClean="0">
                <a:solidFill>
                  <a:schemeClr val="tx1">
                    <a:lumMod val="65000"/>
                    <a:lumOff val="35000"/>
                  </a:schemeClr>
                </a:solidFill>
                <a:ea typeface="ＭＳ Ｐゴシック" charset="-128"/>
              </a:rPr>
              <a:t>Large-scale processing defines ~79K PFC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enhancers &amp; creates a comprehensive QTL </a:t>
            </a:r>
            <a:r>
              <a:rPr lang="en-US" altLang="en-US" sz="1600" dirty="0" smtClean="0">
                <a:solidFill>
                  <a:schemeClr val="tx1">
                    <a:lumMod val="65000"/>
                    <a:lumOff val="35000"/>
                  </a:schemeClr>
                </a:solidFill>
                <a:ea typeface="ＭＳ Ｐゴシック" charset="-128"/>
              </a:rPr>
              <a:t>resource (~2.5M </a:t>
            </a:r>
            <a:r>
              <a:rPr lang="en-US" altLang="en-US" sz="1600" dirty="0" err="1" smtClean="0">
                <a:solidFill>
                  <a:schemeClr val="tx1">
                    <a:lumMod val="65000"/>
                    <a:lumOff val="35000"/>
                  </a:schemeClr>
                </a:solidFill>
                <a:ea typeface="ＭＳ Ｐゴシック" charset="-128"/>
              </a:rPr>
              <a:t>eQTLs</a:t>
            </a:r>
            <a:r>
              <a:rPr lang="en-US" altLang="en-US" sz="1600" dirty="0" smtClean="0">
                <a:solidFill>
                  <a:schemeClr val="tx1">
                    <a:lumMod val="65000"/>
                    <a:lumOff val="35000"/>
                  </a:schemeClr>
                </a:solidFill>
                <a:ea typeface="ＭＳ Ｐゴシック" charset="-128"/>
              </a:rPr>
              <a:t> + </a:t>
            </a:r>
            <a:r>
              <a:rPr lang="en-US" altLang="en-US" sz="1600" dirty="0" err="1" smtClean="0">
                <a:solidFill>
                  <a:schemeClr val="tx1">
                    <a:lumMod val="65000"/>
                    <a:lumOff val="35000"/>
                  </a:schemeClr>
                </a:solidFill>
                <a:ea typeface="ＭＳ Ｐゴシック" charset="-128"/>
              </a:rPr>
              <a:t>cQTLs</a:t>
            </a:r>
            <a:r>
              <a:rPr lang="en-US" altLang="en-US" sz="1600" dirty="0" smtClean="0">
                <a:solidFill>
                  <a:schemeClr val="tx1">
                    <a:lumMod val="65000"/>
                    <a:lumOff val="35000"/>
                  </a:schemeClr>
                </a:solidFill>
                <a:ea typeface="ＭＳ Ｐゴシック" charset="-128"/>
              </a:rPr>
              <a:t> &amp; </a:t>
            </a:r>
            <a:r>
              <a:rPr lang="en-US" altLang="en-US" sz="1600" dirty="0" err="1" smtClean="0">
                <a:solidFill>
                  <a:schemeClr val="tx1">
                    <a:lumMod val="65000"/>
                    <a:lumOff val="35000"/>
                  </a:schemeClr>
                </a:solidFill>
                <a:ea typeface="ＭＳ Ｐゴシック" charset="-128"/>
              </a:rPr>
              <a:t>fQTLs</a:t>
            </a:r>
            <a:r>
              <a:rPr lang="en-US" altLang="en-US" sz="1600" dirty="0" smtClean="0">
                <a:solidFill>
                  <a:schemeClr val="tx1">
                    <a:lumMod val="65000"/>
                    <a:lumOff val="35000"/>
                  </a:schemeClr>
                </a:solidFill>
                <a:ea typeface="ＭＳ Ｐゴシック" charset="-128"/>
              </a:rPr>
              <a:t>)</a:t>
            </a:r>
          </a:p>
          <a:p>
            <a:pPr lvl="1"/>
            <a:r>
              <a:rPr lang="en-US" altLang="en-US" sz="1600" dirty="0" smtClean="0">
                <a:solidFill>
                  <a:schemeClr val="tx1">
                    <a:lumMod val="65000"/>
                    <a:lumOff val="35000"/>
                  </a:schemeClr>
                </a:solidFill>
                <a:ea typeface="ＭＳ Ｐゴシック" charset="-128"/>
              </a:rPr>
              <a:t>Connecting QTLs, enhancer activity relationships &amp; Hi-C into a</a:t>
            </a:r>
            <a:r>
              <a:rPr lang="en-US" altLang="en-US" sz="1600" b="1" dirty="0" smtClean="0">
                <a:solidFill>
                  <a:schemeClr val="tx1">
                    <a:lumMod val="65000"/>
                    <a:lumOff val="35000"/>
                  </a:schemeClr>
                </a:solidFill>
                <a:ea typeface="ＭＳ Ｐゴシック" charset="-128"/>
              </a:rPr>
              <a:t> </a:t>
            </a:r>
            <a:br>
              <a:rPr lang="en-US" altLang="en-US" sz="1600" b="1"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brain regulatory network</a:t>
            </a:r>
            <a:r>
              <a:rPr lang="en-US" altLang="en-US" sz="1600" b="1" dirty="0" smtClean="0">
                <a:solidFill>
                  <a:schemeClr val="tx1">
                    <a:lumMod val="65000"/>
                    <a:lumOff val="35000"/>
                  </a:schemeClr>
                </a:solidFill>
                <a:ea typeface="ＭＳ Ｐゴシック" charset="-128"/>
              </a:rPr>
              <a:t> </a:t>
            </a:r>
            <a:r>
              <a:rPr lang="en-US" altLang="en-US" sz="1600" dirty="0" smtClean="0">
                <a:solidFill>
                  <a:schemeClr val="tx1">
                    <a:lumMod val="65000"/>
                    <a:lumOff val="35000"/>
                  </a:schemeClr>
                </a:solidFill>
                <a:ea typeface="ＭＳ Ｐゴシック" charset="-128"/>
              </a:rPr>
              <a:t>&amp; using this to link SCZ GWAS SNPs to genes</a:t>
            </a:r>
          </a:p>
          <a:p>
            <a:pPr lvl="1"/>
            <a:r>
              <a:rPr lang="en-US" altLang="en-US" sz="1600" dirty="0" smtClean="0">
                <a:solidFill>
                  <a:schemeClr val="tx1">
                    <a:lumMod val="65000"/>
                    <a:lumOff val="35000"/>
                  </a:schemeClr>
                </a:solidFill>
                <a:ea typeface="ＭＳ Ｐゴシック" charset="-128"/>
              </a:rPr>
              <a:t>Embedding the reg. network in a </a:t>
            </a:r>
            <a:br>
              <a:rPr lang="en-US" altLang="en-US" sz="1600" dirty="0" smtClean="0">
                <a:solidFill>
                  <a:schemeClr val="tx1">
                    <a:lumMod val="65000"/>
                    <a:lumOff val="35000"/>
                  </a:schemeClr>
                </a:solidFill>
                <a:ea typeface="ＭＳ Ｐゴシック" charset="-128"/>
              </a:rPr>
            </a:br>
            <a:r>
              <a:rPr lang="en-US" altLang="en-US" sz="1600" b="1" u="sng" dirty="0" smtClean="0">
                <a:solidFill>
                  <a:srgbClr val="FFC000"/>
                </a:solidFill>
                <a:ea typeface="ＭＳ Ｐゴシック" charset="-128"/>
              </a:rPr>
              <a:t>deep-learning model</a:t>
            </a:r>
            <a:r>
              <a:rPr lang="en-US" altLang="en-US" sz="1600" dirty="0" smtClean="0">
                <a:solidFill>
                  <a:srgbClr val="FFC000"/>
                </a:solidFill>
                <a:ea typeface="ＭＳ Ｐゴシック" charset="-128"/>
              </a:rPr>
              <a:t> </a:t>
            </a:r>
            <a:r>
              <a:rPr lang="en-US" altLang="en-US" sz="1600" dirty="0" smtClean="0">
                <a:solidFill>
                  <a:schemeClr val="tx1">
                    <a:lumMod val="65000"/>
                    <a:lumOff val="35000"/>
                  </a:schemeClr>
                </a:solidFill>
                <a:ea typeface="ＭＳ Ｐゴシック" charset="-128"/>
              </a:rPr>
              <a:t>to predict disease from genotype &amp; transcriptome. Using this to suggest specific pathways &amp; genes, as targets.</a:t>
            </a:r>
          </a:p>
          <a:p>
            <a:endParaRPr lang="en-US" altLang="en-US" sz="1600" dirty="0" smtClean="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849087" y="711200"/>
            <a:ext cx="4265181" cy="6132512"/>
          </a:xfrm>
        </p:spPr>
        <p:txBody>
          <a:bodyPr/>
          <a:lstStyle/>
          <a:p>
            <a:pPr marL="228600" lvl="1">
              <a:buFontTx/>
              <a:buChar char="•"/>
            </a:pPr>
            <a:r>
              <a:rPr lang="en-US" altLang="en-US" sz="1400" i="1" dirty="0">
                <a:solidFill>
                  <a:schemeClr val="tx1">
                    <a:lumMod val="65000"/>
                    <a:lumOff val="35000"/>
                  </a:schemeClr>
                </a:solidFill>
                <a:ea typeface="ＭＳ Ｐゴシック" charset="-128"/>
                <a:cs typeface="ＭＳ Ｐゴシック" charset="-128"/>
              </a:rPr>
              <a:t>[Exhaust]</a:t>
            </a:r>
            <a:r>
              <a:rPr lang="en-US" altLang="en-US" sz="1800" i="1" dirty="0">
                <a:solidFill>
                  <a:schemeClr val="tx1">
                    <a:lumMod val="65000"/>
                    <a:lumOff val="35000"/>
                  </a:schemeClr>
                </a:solidFill>
                <a:ea typeface="ＭＳ Ｐゴシック" charset="-128"/>
                <a:cs typeface="ＭＳ Ｐゴシック" charset="-128"/>
              </a:rPr>
              <a:t> </a:t>
            </a:r>
            <a:r>
              <a:rPr lang="en-US" altLang="en-US" sz="1800" b="1" u="sng" dirty="0" smtClean="0">
                <a:solidFill>
                  <a:srgbClr val="FFC000"/>
                </a:solidFill>
                <a:ea typeface="ＭＳ Ｐゴシック" charset="-128"/>
              </a:rPr>
              <a:t>Other uses</a:t>
            </a:r>
            <a:r>
              <a:rPr lang="en-US" altLang="en-US" sz="1800" dirty="0" smtClean="0">
                <a:solidFill>
                  <a:schemeClr val="tx1">
                    <a:lumMod val="65000"/>
                    <a:lumOff val="35000"/>
                  </a:schemeClr>
                </a:solidFill>
                <a:ea typeface="ＭＳ Ｐゴシック" charset="-128"/>
              </a:rPr>
              <a:t> for the resource</a:t>
            </a:r>
          </a:p>
          <a:p>
            <a:pPr marL="569913" lvl="2"/>
            <a:r>
              <a:rPr lang="en-US" altLang="en-US" sz="1600" dirty="0">
                <a:solidFill>
                  <a:schemeClr val="tx1">
                    <a:lumMod val="65000"/>
                    <a:lumOff val="35000"/>
                  </a:schemeClr>
                </a:solidFill>
                <a:ea typeface="ＭＳ Ｐゴシック" charset="-128"/>
              </a:rPr>
              <a:t>H</a:t>
            </a:r>
            <a:r>
              <a:rPr lang="en-US" altLang="en-US" sz="1600" dirty="0" smtClean="0">
                <a:solidFill>
                  <a:schemeClr val="tx1">
                    <a:lumMod val="65000"/>
                    <a:lumOff val="35000"/>
                  </a:schemeClr>
                </a:solidFill>
                <a:ea typeface="ＭＳ Ｐゴシック" charset="-128"/>
              </a:rPr>
              <a:t>ighlighting </a:t>
            </a:r>
            <a:r>
              <a:rPr lang="en-US" altLang="en-US" sz="1600" dirty="0">
                <a:solidFill>
                  <a:schemeClr val="tx1">
                    <a:lumMod val="65000"/>
                    <a:lumOff val="35000"/>
                  </a:schemeClr>
                </a:solidFill>
                <a:ea typeface="ＭＳ Ｐゴシック" charset="-128"/>
              </a:rPr>
              <a:t>aging related genes + consistently comparing the brain to other </a:t>
            </a:r>
            <a:r>
              <a:rPr lang="en-US" altLang="en-US" sz="1600" dirty="0" smtClean="0">
                <a:solidFill>
                  <a:schemeClr val="tx1">
                    <a:lumMod val="65000"/>
                    <a:lumOff val="35000"/>
                  </a:schemeClr>
                </a:solidFill>
                <a:ea typeface="ＭＳ Ｐゴシック" charset="-128"/>
              </a:rPr>
              <a:t>organs</a:t>
            </a:r>
            <a:endParaRPr lang="en-US" altLang="en-US" sz="1600" i="1" dirty="0">
              <a:solidFill>
                <a:schemeClr val="tx1">
                  <a:lumMod val="65000"/>
                  <a:lumOff val="35000"/>
                </a:schemeClr>
              </a:solidFill>
              <a:ea typeface="ＭＳ Ｐゴシック" charset="-128"/>
              <a:cs typeface="ＭＳ Ｐゴシック" charset="-128"/>
            </a:endParaRPr>
          </a:p>
          <a:p>
            <a:r>
              <a:rPr lang="en-US" altLang="en-US" sz="1400" i="1" dirty="0" smtClean="0">
                <a:solidFill>
                  <a:schemeClr val="tx1">
                    <a:lumMod val="65000"/>
                    <a:lumOff val="35000"/>
                  </a:schemeClr>
                </a:solidFill>
                <a:ea typeface="ＭＳ Ｐゴシック" charset="-128"/>
                <a:cs typeface="ＭＳ Ｐゴシック" charset="-128"/>
              </a:rPr>
              <a:t>[</a:t>
            </a:r>
            <a:r>
              <a:rPr lang="en-US" altLang="en-US" sz="1400" i="1" dirty="0">
                <a:solidFill>
                  <a:schemeClr val="tx1">
                    <a:lumMod val="65000"/>
                    <a:lumOff val="35000"/>
                  </a:schemeClr>
                </a:solidFill>
                <a:ea typeface="ＭＳ Ｐゴシック" charset="-128"/>
                <a:cs typeface="ＭＳ Ｐゴシック" charset="-128"/>
              </a:rPr>
              <a:t>Exhaust] </a:t>
            </a:r>
            <a:r>
              <a:rPr lang="en-US" altLang="en-US" sz="1800" b="1" u="sng" dirty="0">
                <a:solidFill>
                  <a:srgbClr val="FFC000"/>
                </a:solidFill>
                <a:ea typeface="ＭＳ Ｐゴシック" charset="-128"/>
                <a:cs typeface="ＭＳ Ｐゴシック" charset="-128"/>
              </a:rPr>
              <a:t>Genomic </a:t>
            </a:r>
            <a:r>
              <a:rPr lang="en-US" altLang="en-US" sz="1800" b="1" u="sng" dirty="0" smtClean="0">
                <a:solidFill>
                  <a:srgbClr val="FFC000"/>
                </a:solidFill>
                <a:ea typeface="ＭＳ Ｐゴシック" charset="-128"/>
                <a:cs typeface="ＭＳ Ｐゴシック" charset="-128"/>
              </a:rPr>
              <a:t>Privacy</a:t>
            </a:r>
          </a:p>
          <a:p>
            <a:pPr lvl="1"/>
            <a:r>
              <a:rPr lang="en-US" altLang="en-US" sz="1600" dirty="0" smtClean="0">
                <a:solidFill>
                  <a:schemeClr val="tx1">
                    <a:lumMod val="65000"/>
                    <a:lumOff val="35000"/>
                  </a:schemeClr>
                </a:solidFill>
                <a:ea typeface="ＭＳ Ｐゴシック" charset="-128"/>
                <a:cs typeface="ＭＳ Ｐゴシック" charset="-128"/>
              </a:rPr>
              <a:t>The </a:t>
            </a:r>
            <a:r>
              <a:rPr lang="en-US" altLang="en-US" sz="1600" b="1" u="sng" dirty="0" smtClean="0">
                <a:solidFill>
                  <a:srgbClr val="FFC000"/>
                </a:solidFill>
                <a:ea typeface="ＭＳ Ｐゴシック" charset="-128"/>
                <a:cs typeface="ＭＳ Ｐゴシック" charset="-128"/>
              </a:rPr>
              <a:t>Dilemma</a:t>
            </a:r>
            <a:endParaRPr lang="en-US" altLang="en-US" sz="1600" dirty="0">
              <a:solidFill>
                <a:srgbClr val="FFC000"/>
              </a:solidFill>
              <a:ea typeface="ＭＳ Ｐゴシック" charset="-128"/>
              <a:cs typeface="ＭＳ Ｐゴシック" charset="-128"/>
            </a:endParaRPr>
          </a:p>
          <a:p>
            <a:pPr lvl="2"/>
            <a:r>
              <a:rPr lang="en-US" altLang="en-US" sz="1600" dirty="0">
                <a:solidFill>
                  <a:schemeClr val="tx1">
                    <a:lumMod val="65000"/>
                    <a:lumOff val="35000"/>
                  </a:schemeClr>
                </a:solidFill>
                <a:ea typeface="ＭＳ Ｐゴシック" charset="-128"/>
                <a:cs typeface="ＭＳ Ｐゴシック" charset="-128"/>
              </a:rPr>
              <a:t>The genome as fundamental, inherited info that’s very private v. need for large-scale mining for med. research</a:t>
            </a:r>
          </a:p>
          <a:p>
            <a:pPr lvl="2"/>
            <a:r>
              <a:rPr lang="en-US" altLang="en-US" sz="1600" dirty="0" smtClean="0">
                <a:solidFill>
                  <a:schemeClr val="tx1">
                    <a:lumMod val="65000"/>
                    <a:lumOff val="35000"/>
                  </a:schemeClr>
                </a:solidFill>
                <a:ea typeface="ＭＳ Ｐゴシック" charset="-128"/>
                <a:cs typeface="ＭＳ Ｐゴシック" charset="-128"/>
              </a:rPr>
              <a:t>2-sided </a:t>
            </a:r>
            <a:r>
              <a:rPr lang="en-US" altLang="en-US" sz="1600" dirty="0">
                <a:solidFill>
                  <a:schemeClr val="tx1">
                    <a:lumMod val="65000"/>
                    <a:lumOff val="35000"/>
                  </a:schemeClr>
                </a:solidFill>
                <a:ea typeface="ＭＳ Ｐゴシック" charset="-128"/>
                <a:cs typeface="ＭＳ Ｐゴシック" charset="-128"/>
              </a:rPr>
              <a:t>nature of </a:t>
            </a:r>
            <a:r>
              <a:rPr lang="en-US" altLang="en-US" sz="1600" dirty="0" smtClean="0">
                <a:solidFill>
                  <a:schemeClr val="tx1">
                    <a:lumMod val="65000"/>
                    <a:lumOff val="35000"/>
                  </a:schemeClr>
                </a:solidFill>
                <a:ea typeface="ＭＳ Ｐゴシック" charset="-128"/>
                <a:cs typeface="ＭＳ Ｐゴシック" charset="-128"/>
              </a:rPr>
              <a:t>RNA-</a:t>
            </a:r>
            <a:r>
              <a:rPr lang="en-US" altLang="en-US" sz="1600" dirty="0" err="1" smtClean="0">
                <a:solidFill>
                  <a:schemeClr val="tx1">
                    <a:lumMod val="65000"/>
                    <a:lumOff val="35000"/>
                  </a:schemeClr>
                </a:solidFill>
                <a:ea typeface="ＭＳ Ｐゴシック" charset="-128"/>
                <a:cs typeface="ＭＳ Ｐゴシック" charset="-128"/>
              </a:rPr>
              <a:t>seq</a:t>
            </a:r>
            <a:r>
              <a:rPr lang="en-US" altLang="en-US" sz="1600" dirty="0" smtClean="0">
                <a:solidFill>
                  <a:schemeClr val="tx1">
                    <a:lumMod val="65000"/>
                    <a:lumOff val="35000"/>
                  </a:schemeClr>
                </a:solidFill>
                <a:ea typeface="ＭＳ Ｐゴシック" charset="-128"/>
                <a:cs typeface="ＭＳ Ｐゴシック" charset="-128"/>
              </a:rPr>
              <a:t> presents tricky privacy issues</a:t>
            </a:r>
            <a:endParaRPr lang="en-US" altLang="en-US" sz="1600" dirty="0">
              <a:solidFill>
                <a:schemeClr val="tx1">
                  <a:lumMod val="65000"/>
                  <a:lumOff val="35000"/>
                </a:schemeClr>
              </a:solidFill>
              <a:ea typeface="ＭＳ Ｐゴシック" charset="-128"/>
              <a:cs typeface="ＭＳ Ｐゴシック" charset="-128"/>
            </a:endParaRPr>
          </a:p>
          <a:p>
            <a:pPr lvl="1"/>
            <a:r>
              <a:rPr lang="en-US" altLang="en-US" sz="1600" b="1" u="sng" dirty="0" err="1">
                <a:solidFill>
                  <a:srgbClr val="FFC000"/>
                </a:solidFill>
                <a:ea typeface="ＭＳ Ｐゴシック" charset="-128"/>
              </a:rPr>
              <a:t>eQTLs</a:t>
            </a:r>
            <a:r>
              <a:rPr lang="en-US" altLang="en-US" sz="1600" dirty="0">
                <a:solidFill>
                  <a:schemeClr val="tx1">
                    <a:lumMod val="65000"/>
                    <a:lumOff val="35000"/>
                  </a:schemeClr>
                </a:solidFill>
                <a:ea typeface="ＭＳ Ｐゴシック" charset="-128"/>
              </a:rPr>
              <a:t>: Quantifying &amp; removing </a:t>
            </a:r>
            <a:r>
              <a:rPr lang="en-US" altLang="en-US" sz="1600" dirty="0" smtClean="0">
                <a:solidFill>
                  <a:schemeClr val="tx1">
                    <a:lumMod val="65000"/>
                    <a:lumOff val="35000"/>
                  </a:schemeClr>
                </a:solidFill>
                <a:ea typeface="ＭＳ Ｐゴシック" charset="-128"/>
              </a:rPr>
              <a:t>variant </a:t>
            </a:r>
            <a:r>
              <a:rPr lang="en-US" altLang="en-US" sz="1600" dirty="0">
                <a:solidFill>
                  <a:schemeClr val="tx1">
                    <a:lumMod val="65000"/>
                    <a:lumOff val="35000"/>
                  </a:schemeClr>
                </a:solidFill>
                <a:ea typeface="ＭＳ Ｐゴシック" charset="-128"/>
              </a:rPr>
              <a:t>info from expression levels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ICI &amp; predictability. Instantiating a practical linking attack </a:t>
            </a:r>
            <a:r>
              <a:rPr lang="en-US" altLang="en-US" sz="1600" dirty="0" smtClean="0">
                <a:solidFill>
                  <a:schemeClr val="tx1">
                    <a:lumMod val="65000"/>
                    <a:lumOff val="35000"/>
                  </a:schemeClr>
                </a:solidFill>
                <a:ea typeface="ＭＳ Ｐゴシック" charset="-128"/>
              </a:rPr>
              <a:t>with </a:t>
            </a:r>
            <a:r>
              <a:rPr lang="en-US" altLang="en-US" sz="1600" dirty="0">
                <a:solidFill>
                  <a:schemeClr val="tx1">
                    <a:lumMod val="65000"/>
                    <a:lumOff val="35000"/>
                  </a:schemeClr>
                </a:solidFill>
                <a:ea typeface="ＭＳ Ｐゴシック" charset="-128"/>
              </a:rPr>
              <a:t>noisy quasi-identifiers</a:t>
            </a:r>
          </a:p>
          <a:p>
            <a:pPr lvl="1"/>
            <a:r>
              <a:rPr lang="en-US" altLang="en-US" sz="1600" b="1" u="sng" dirty="0">
                <a:solidFill>
                  <a:srgbClr val="FFC000"/>
                </a:solidFill>
                <a:ea typeface="ＭＳ Ｐゴシック" charset="-128"/>
                <a:cs typeface="ＭＳ Ｐゴシック" charset="-128"/>
              </a:rPr>
              <a:t>Signal Profiles</a:t>
            </a:r>
            <a:r>
              <a:rPr lang="en-US" altLang="en-US" sz="1600" dirty="0">
                <a:solidFill>
                  <a:schemeClr val="tx1">
                    <a:lumMod val="65000"/>
                    <a:lumOff val="35000"/>
                  </a:schemeClr>
                </a:solidFill>
                <a:ea typeface="ＭＳ Ｐゴシック" charset="-128"/>
                <a:cs typeface="ＭＳ Ｐゴシック" charset="-128"/>
              </a:rPr>
              <a:t>: Manifest appreciable leakage from large &amp; small deletions. Linking attacks possible but additional complication of SV discovery in addition to genotyping</a:t>
            </a:r>
            <a:endParaRPr lang="en-US" altLang="en-US" sz="1600" dirty="0">
              <a:solidFill>
                <a:schemeClr val="tx1">
                  <a:lumMod val="65000"/>
                  <a:lumOff val="35000"/>
                </a:schemeClr>
              </a:solidFill>
              <a:ea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a:p>
            <a:endParaRPr lang="en-US" altLang="en-US" sz="1600" dirty="0">
              <a:solidFill>
                <a:schemeClr val="tx1">
                  <a:lumMod val="65000"/>
                  <a:lumOff val="35000"/>
                </a:schemeClr>
              </a:solidFill>
              <a:ea typeface="ＭＳ Ｐゴシック" charset="-128"/>
              <a:cs typeface="ＭＳ Ｐゴシック" charset="-128"/>
            </a:endParaRPr>
          </a:p>
        </p:txBody>
      </p:sp>
    </p:spTree>
    <p:extLst>
      <p:ext uri="{BB962C8B-B14F-4D97-AF65-F5344CB8AC3E}">
        <p14:creationId xmlns:p14="http://schemas.microsoft.com/office/powerpoint/2010/main" val="2003423121"/>
      </p:ext>
    </p:extLst>
  </p:cSld>
  <p:clrMapOvr>
    <a:masterClrMapping/>
  </p:clrMapOvr>
  <p:transition advTm="23810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32FDF508-061D-4207-BC33-A8162B5AD8AC}"/>
              </a:ext>
            </a:extLst>
          </p:cNvPr>
          <p:cNvPicPr>
            <a:picLocks noChangeAspect="1"/>
          </p:cNvPicPr>
          <p:nvPr/>
        </p:nvPicPr>
        <p:blipFill rotWithShape="1">
          <a:blip r:embed="rId3"/>
          <a:srcRect b="13880"/>
          <a:stretch/>
        </p:blipFill>
        <p:spPr>
          <a:xfrm>
            <a:off x="-173291" y="-27710"/>
            <a:ext cx="9521991" cy="3799610"/>
          </a:xfrm>
          <a:prstGeom prst="rect">
            <a:avLst/>
          </a:prstGeom>
          <a:ln>
            <a:noFill/>
          </a:ln>
        </p:spPr>
      </p:pic>
      <p:sp>
        <p:nvSpPr>
          <p:cNvPr id="5" name="Title 4">
            <a:extLst>
              <a:ext uri="{FF2B5EF4-FFF2-40B4-BE49-F238E27FC236}">
                <a16:creationId xmlns="" xmlns:a16="http://schemas.microsoft.com/office/drawing/2014/main" id="{8545CE2D-651E-284E-B2CE-BD45C7867F1F}"/>
              </a:ext>
            </a:extLst>
          </p:cNvPr>
          <p:cNvSpPr>
            <a:spLocks noGrp="1"/>
          </p:cNvSpPr>
          <p:nvPr>
            <p:ph type="title"/>
          </p:nvPr>
        </p:nvSpPr>
        <p:spPr>
          <a:xfrm>
            <a:off x="4501979" y="4414364"/>
            <a:ext cx="4225637" cy="734017"/>
          </a:xfrm>
        </p:spPr>
        <p:txBody>
          <a:bodyPr/>
          <a:lstStyle/>
          <a:p>
            <a:r>
              <a:rPr lang="en-US" sz="4000" dirty="0" err="1"/>
              <a:t>PsychENCODE</a:t>
            </a:r>
            <a:r>
              <a:rPr lang="en-US" sz="3600" dirty="0"/>
              <a:t> </a:t>
            </a:r>
            <a:br>
              <a:rPr lang="en-US" sz="3600" dirty="0"/>
            </a:br>
            <a:r>
              <a:rPr lang="en-US" dirty="0"/>
              <a:t/>
            </a:r>
            <a:br>
              <a:rPr lang="en-US" dirty="0"/>
            </a:br>
            <a:r>
              <a:rPr lang="en-US" dirty="0"/>
              <a:t>’18 rollout in Science </a:t>
            </a:r>
          </a:p>
        </p:txBody>
      </p:sp>
      <p:pic>
        <p:nvPicPr>
          <p:cNvPr id="7" name="Picture 3">
            <a:extLst>
              <a:ext uri="{FF2B5EF4-FFF2-40B4-BE49-F238E27FC236}">
                <a16:creationId xmlns="" xmlns:a16="http://schemas.microsoft.com/office/drawing/2014/main" id="{13A0CDE7-CA8E-394C-AD34-6138AAFF84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44" y="3794637"/>
            <a:ext cx="2408381" cy="30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6;p13">
            <a:extLst>
              <a:ext uri="{FF2B5EF4-FFF2-40B4-BE49-F238E27FC236}">
                <a16:creationId xmlns="" xmlns:a16="http://schemas.microsoft.com/office/drawing/2014/main" id="{D06C3205-9A80-9C48-8242-732BF038DB8C}"/>
              </a:ext>
            </a:extLst>
          </p:cNvPr>
          <p:cNvSpPr txBox="1"/>
          <p:nvPr/>
        </p:nvSpPr>
        <p:spPr>
          <a:xfrm>
            <a:off x="4587704" y="5753237"/>
            <a:ext cx="4225637" cy="1104763"/>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dirty="0">
                <a:solidFill>
                  <a:srgbClr val="000000"/>
                </a:solidFill>
              </a:rPr>
              <a:t>11 </a:t>
            </a:r>
            <a:r>
              <a:rPr lang="en-US" dirty="0">
                <a:solidFill>
                  <a:srgbClr val="000000"/>
                </a:solidFill>
              </a:rPr>
              <a:t>papers in total. </a:t>
            </a:r>
          </a:p>
          <a:p>
            <a:pPr>
              <a:spcBef>
                <a:spcPts val="0"/>
              </a:spcBef>
              <a:spcAft>
                <a:spcPts val="0"/>
              </a:spcAft>
            </a:pPr>
            <a:r>
              <a:rPr lang="en-US" dirty="0">
                <a:solidFill>
                  <a:srgbClr val="000000"/>
                </a:solidFill>
              </a:rPr>
              <a:t>Major </a:t>
            </a:r>
            <a:r>
              <a:rPr lang="en" dirty="0">
                <a:solidFill>
                  <a:srgbClr val="000000"/>
                </a:solidFill>
              </a:rPr>
              <a:t>material in the 3 capstones:</a:t>
            </a:r>
            <a:endParaRPr dirty="0">
              <a:solidFill>
                <a:srgbClr val="000000"/>
              </a:solidFill>
            </a:endParaRPr>
          </a:p>
          <a:p>
            <a:pPr>
              <a:spcBef>
                <a:spcPts val="0"/>
              </a:spcBef>
              <a:spcAft>
                <a:spcPts val="0"/>
              </a:spcAft>
            </a:pPr>
            <a:endParaRPr dirty="0">
              <a:solidFill>
                <a:srgbClr val="000000"/>
              </a:solidFill>
            </a:endParaRPr>
          </a:p>
          <a:p>
            <a:pPr>
              <a:spcBef>
                <a:spcPts val="0"/>
              </a:spcBef>
              <a:spcAft>
                <a:spcPts val="0"/>
              </a:spcAft>
            </a:pPr>
            <a:r>
              <a:rPr lang="en" dirty="0">
                <a:solidFill>
                  <a:srgbClr val="000000"/>
                </a:solidFill>
              </a:rPr>
              <a:t>Wang et al. (‘18), Li et al. (‘18), </a:t>
            </a:r>
            <a:r>
              <a:rPr lang="en" dirty="0" err="1">
                <a:solidFill>
                  <a:srgbClr val="000000"/>
                </a:solidFill>
              </a:rPr>
              <a:t>Gandal</a:t>
            </a:r>
            <a:r>
              <a:rPr lang="en" dirty="0">
                <a:solidFill>
                  <a:srgbClr val="000000"/>
                </a:solidFill>
              </a:rPr>
              <a:t> et al. ('18)</a:t>
            </a:r>
            <a:endParaRPr dirty="0">
              <a:solidFill>
                <a:srgbClr val="000000"/>
              </a:solidFill>
            </a:endParaRPr>
          </a:p>
          <a:p>
            <a:pPr>
              <a:spcBef>
                <a:spcPts val="0"/>
              </a:spcBef>
              <a:spcAft>
                <a:spcPts val="0"/>
              </a:spcAft>
            </a:pPr>
            <a:endParaRPr dirty="0">
              <a:solidFill>
                <a:srgbClr val="000000"/>
              </a:solidFill>
            </a:endParaRPr>
          </a:p>
        </p:txBody>
      </p:sp>
      <p:pic>
        <p:nvPicPr>
          <p:cNvPr id="9" name="Picture 2">
            <a:extLst>
              <a:ext uri="{FF2B5EF4-FFF2-40B4-BE49-F238E27FC236}">
                <a16:creationId xmlns="" xmlns:a16="http://schemas.microsoft.com/office/drawing/2014/main" id="{9ACF7E47-D158-6749-81F9-EADAFDA44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2216" y="4867101"/>
            <a:ext cx="1569747" cy="1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43129" y="2981740"/>
            <a:ext cx="1166191" cy="261610"/>
          </a:xfrm>
          <a:prstGeom prst="rect">
            <a:avLst/>
          </a:prstGeom>
          <a:solidFill>
            <a:schemeClr val="bg1"/>
          </a:solidFill>
          <a:ln>
            <a:solidFill>
              <a:schemeClr val="bg1"/>
            </a:solidFill>
          </a:ln>
        </p:spPr>
        <p:txBody>
          <a:bodyPr wrap="square" rtlCol="0">
            <a:spAutoFit/>
          </a:bodyPr>
          <a:lstStyle/>
          <a:p>
            <a:r>
              <a:rPr lang="en-US" sz="1100">
                <a:solidFill>
                  <a:srgbClr val="000000"/>
                </a:solidFill>
              </a:rPr>
              <a:t>Single Cell </a:t>
            </a:r>
          </a:p>
        </p:txBody>
      </p:sp>
    </p:spTree>
    <p:extLst>
      <p:ext uri="{BB962C8B-B14F-4D97-AF65-F5344CB8AC3E}">
        <p14:creationId xmlns:p14="http://schemas.microsoft.com/office/powerpoint/2010/main" val="137600656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134671</TotalTime>
  <Words>7350</Words>
  <Application>Microsoft Macintosh PowerPoint</Application>
  <PresentationFormat>Letter Paper (8.5x11 in)</PresentationFormat>
  <Paragraphs>998</Paragraphs>
  <Slides>77</Slides>
  <Notes>32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77</vt:i4>
      </vt:variant>
    </vt:vector>
  </HeadingPairs>
  <TitlesOfParts>
    <vt:vector size="95" baseType="lpstr">
      <vt:lpstr>Calibri</vt:lpstr>
      <vt:lpstr>Calibri Light</vt:lpstr>
      <vt:lpstr>Cambria Math</vt:lpstr>
      <vt:lpstr>Courier</vt:lpstr>
      <vt:lpstr>Courier New</vt:lpstr>
      <vt:lpstr>Helvetica</vt:lpstr>
      <vt:lpstr>Lucida Grande</vt:lpstr>
      <vt:lpstr>ＭＳ Ｐゴシック</vt:lpstr>
      <vt:lpstr>msgothic</vt:lpstr>
      <vt:lpstr>Wingdings</vt:lpstr>
      <vt:lpstr>等线</vt:lpstr>
      <vt:lpstr>Arial</vt:lpstr>
      <vt:lpstr>Basic-template-i0jhhsb-20160605</vt:lpstr>
      <vt:lpstr>Outline-Style-20160605</vt:lpstr>
      <vt:lpstr>to-follow-up</vt:lpstr>
      <vt:lpstr>Office Theme</vt:lpstr>
      <vt:lpstr>1_Basic-template-i0jhhsb-20160605</vt:lpstr>
      <vt:lpstr>1_Office Theme</vt:lpstr>
      <vt:lpstr>Personal Genomics  &amp; Data Science:   Using population-scale  functional genomics  to understand  neuropsychiatric disease  &amp; interpreting  the data exhaust  from this activity</vt:lpstr>
      <vt:lpstr>Transcriptome = Gene Activity of All Genes in the Genome,  usually quantified by RNA-seq</vt:lpstr>
      <vt:lpstr>PowerPoint Presentation</vt:lpstr>
      <vt:lpstr>Activity Patterns</vt:lpstr>
      <vt:lpstr>Some Core Science Qs Addressed by RNA-seq</vt:lpstr>
      <vt:lpstr>Data Exhaust </vt:lpstr>
      <vt:lpstr>Using population-scale functional genomics to understand neuropsychiatric disease  &amp; interpreting the data exhaust from this activity </vt:lpstr>
      <vt:lpstr>Using population-scale functional genomics to understand neuropsychiatric disease  &amp; interpreting the data exhaust from this activity </vt:lpstr>
      <vt:lpstr>PsychENCODE   ’18 rollout in Science </vt:lpstr>
      <vt:lpstr>A core issue addressed by PsychENCODE:  Using functional genomics to reveal molecular mechanisms between genotype and phenotype in brain disorders</vt:lpstr>
      <vt:lpstr>Collecting functional genomic datasets  for the  adult brain   from PsychENCODE,  other large consortia &amp; single cell studies</vt:lpstr>
      <vt:lpstr>Merging &amp; Clustering Single Cell Data Sets</vt:lpstr>
      <vt:lpstr>PowerPoint Presentation</vt:lpstr>
      <vt:lpstr>Different neuronal &amp; glial cell  fractions across disorders</vt:lpstr>
      <vt:lpstr>Developmental Capstone Data Set </vt:lpstr>
      <vt:lpstr>Different neuronal &amp; glial cell  fractions across ages</vt:lpstr>
      <vt:lpstr>Using population-scale functional genomics to understand neuropsychiatric disease  &amp; interpreting the data exhaust from this activity </vt:lpstr>
      <vt:lpstr>Developing a Reference Set of ~79K PFC Enhancers &amp; Studying Their Population Variation</vt:lpstr>
      <vt:lpstr>Developing a Reference Set of ~79K PFC Enhancers &amp; Studying Their Population Variation</vt:lpstr>
      <vt:lpstr>PowerPoint Presentation</vt:lpstr>
      <vt:lpstr>Cell fraction QTLs (fQTLs)</vt:lpstr>
      <vt:lpstr>Larger brain eQTL sets than previous studies,  but strong overlap with them</vt:lpstr>
      <vt:lpstr>multi-QTLs from overlapping different types of QTLs:  cQTL, fQTL, eQTL &amp; isoQTL</vt:lpstr>
      <vt:lpstr>Brain eQTLs and enhancers enriched with GWAS SNPs for brain disorders</vt:lpstr>
      <vt:lpstr>Using population-scale functional genomics to understand neuropsychiatric disease  &amp; interpreting the data exhaust from this activity </vt:lpstr>
      <vt:lpstr>Gene regulatory network inference from Hi-C, QTLs &amp; Activity Correlations</vt:lpstr>
      <vt:lpstr>Imputed gene regulatory network for the human brain</vt:lpstr>
      <vt:lpstr>Linking GWAS SNPs  to disease genes using  the regulatory network</vt:lpstr>
      <vt:lpstr>PowerPoint Presentation</vt:lpstr>
      <vt:lpstr>Using population-scale functional genomics to understand neuropsychiatric disease  &amp; interpreting the data exhaust from this activity </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Multilevel Network Interpretation</vt:lpstr>
      <vt:lpstr>Multilevel Network Interpretation</vt:lpstr>
      <vt:lpstr>Multilevel Network Interpretation</vt:lpstr>
      <vt:lpstr>DSPN discovers enriched pathways  and linkages to genetic variation</vt:lpstr>
      <vt:lpstr>Using population-scale functional genomics to understand neuropsychiatric disease  &amp; interpreting the data exhaust from this activity </vt:lpstr>
      <vt:lpstr>Phase 1 PsychENCODE capstone resource:  Layers of distributed information</vt:lpstr>
      <vt:lpstr>Cross tissue variation in Chromatin &amp; Expression  Placing the  Brain  in context of all other Body Tissues</vt:lpstr>
      <vt:lpstr>NRGN has variable expression over age and is in Synaptic vesicle cycle pathway is enriched in SCZ, BPD, ASD</vt:lpstr>
      <vt:lpstr>Using population-scale functional genomics to understand neuropsychiatric disease  &amp; interpreting the data exhaust from this activity </vt:lpstr>
      <vt:lpstr>2-sided nature of functional  genomics data: Analysis can be  very General/Public  or Individual/Private</vt:lpstr>
      <vt:lpstr>Privacy: Does Genomics has similar "Big Data" Dilemma as in the Rest of Society?</vt:lpstr>
      <vt:lpstr>The Dilemma</vt:lpstr>
      <vt:lpstr>Current Social &amp; Technical Solutions:  The quandary where are now</vt:lpstr>
      <vt:lpstr>Strawman Hybrid Social &amp; Tech Proposed Solution?</vt:lpstr>
      <vt:lpstr>Functional genomics data comes with a great deal of sequencing;  We can quantify amount of leakage at every step of the data summarization process.  </vt:lpstr>
      <vt:lpstr>PowerPoint Presentation</vt:lpstr>
      <vt:lpstr>Light-weight formats to Hide Most of the Read Data (Signal Tracks)</vt:lpstr>
      <vt:lpstr>Using population-scale functional genomics to understand neuropsychiatric disease  &amp; interpreting the data exhaust from this activity </vt:lpstr>
      <vt:lpstr>Representative Functional Genomics, Genotype, eQTL Datasets</vt:lpstr>
      <vt:lpstr>Information Content and Predictability</vt:lpstr>
      <vt:lpstr>ICI Leakage versus Genotype Predictability</vt:lpstr>
      <vt:lpstr>Linking Attack Scenario</vt:lpstr>
      <vt:lpstr>Linking Attacks: Case of Netflix Prize</vt:lpstr>
      <vt:lpstr>Linking Attacks: Case of Netflix Prize</vt:lpstr>
      <vt:lpstr>Linking Attacks: Case of Netflix Prize</vt:lpstr>
      <vt:lpstr>Linking Attack Scenario</vt:lpstr>
      <vt:lpstr>Success in Linking Attack  with Extremity based Genotype Prediction</vt:lpstr>
      <vt:lpstr>Success in Linking Attack  with Extremity based Genotype Prediction</vt:lpstr>
      <vt:lpstr>Using population-scale functional genomics to understand neuropsychiatric disease  &amp; interpreting the data exhaust from this activity </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Using population-scale functional genomics to understand neuropsychiatric disease  &amp; interpreting the data exhaust from this activity </vt:lpstr>
      <vt:lpstr>Using population-scale functional genomics to understand neuropsychiatric disease  &amp; interpreting the data exhaust from this activity </vt:lpstr>
      <vt:lpstr>PsychENCODE Acknowledgment</vt:lpstr>
      <vt:lpstr>Developmental Capstone</vt:lpstr>
      <vt:lpstr>PowerPoint Presentation</vt:lpstr>
      <vt:lpstr>Extra</vt:lpstr>
      <vt:lpstr>Info about content in this slide pack</vt:lpstr>
    </vt:vector>
  </TitlesOfParts>
  <Company>Yale</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2193</cp:revision>
  <cp:lastPrinted>2018-10-25T18:47:01Z</cp:lastPrinted>
  <dcterms:created xsi:type="dcterms:W3CDTF">2010-09-06T09:08:38Z</dcterms:created>
  <dcterms:modified xsi:type="dcterms:W3CDTF">2019-06-11T02:03:10Z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